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68" r:id="rId1"/>
  </p:sldMasterIdLst>
  <p:notesMasterIdLst>
    <p:notesMasterId r:id="rId111"/>
  </p:notesMasterIdLst>
  <p:handoutMasterIdLst>
    <p:handoutMasterId r:id="rId112"/>
  </p:handoutMasterIdLst>
  <p:sldIdLst>
    <p:sldId id="256" r:id="rId2"/>
    <p:sldId id="872" r:id="rId3"/>
    <p:sldId id="1151" r:id="rId4"/>
    <p:sldId id="1156" r:id="rId5"/>
    <p:sldId id="1157" r:id="rId6"/>
    <p:sldId id="1158" r:id="rId7"/>
    <p:sldId id="1177" r:id="rId8"/>
    <p:sldId id="1176" r:id="rId9"/>
    <p:sldId id="1161" r:id="rId10"/>
    <p:sldId id="1159" r:id="rId11"/>
    <p:sldId id="1160" r:id="rId12"/>
    <p:sldId id="407" r:id="rId13"/>
    <p:sldId id="1162" r:id="rId14"/>
    <p:sldId id="1152" r:id="rId15"/>
    <p:sldId id="1163" r:id="rId16"/>
    <p:sldId id="1164" r:id="rId17"/>
    <p:sldId id="1048" r:id="rId18"/>
    <p:sldId id="1049" r:id="rId19"/>
    <p:sldId id="1050" r:id="rId20"/>
    <p:sldId id="1051" r:id="rId21"/>
    <p:sldId id="1052" r:id="rId22"/>
    <p:sldId id="1173" r:id="rId23"/>
    <p:sldId id="1165" r:id="rId24"/>
    <p:sldId id="1153" r:id="rId25"/>
    <p:sldId id="1166" r:id="rId26"/>
    <p:sldId id="1175" r:id="rId27"/>
    <p:sldId id="1178" r:id="rId28"/>
    <p:sldId id="1167" r:id="rId29"/>
    <p:sldId id="1168" r:id="rId30"/>
    <p:sldId id="1060" r:id="rId31"/>
    <p:sldId id="1059" r:id="rId32"/>
    <p:sldId id="1169" r:id="rId33"/>
    <p:sldId id="1099" r:id="rId34"/>
    <p:sldId id="1154" r:id="rId35"/>
    <p:sldId id="1170" r:id="rId36"/>
    <p:sldId id="1171" r:id="rId37"/>
    <p:sldId id="1172" r:id="rId38"/>
    <p:sldId id="1117" r:id="rId39"/>
    <p:sldId id="1102" r:id="rId40"/>
    <p:sldId id="1103" r:id="rId41"/>
    <p:sldId id="1104" r:id="rId42"/>
    <p:sldId id="1105" r:id="rId43"/>
    <p:sldId id="1118" r:id="rId44"/>
    <p:sldId id="1107" r:id="rId45"/>
    <p:sldId id="1108" r:id="rId46"/>
    <p:sldId id="1204" r:id="rId47"/>
    <p:sldId id="1121" r:id="rId48"/>
    <p:sldId id="1174" r:id="rId49"/>
    <p:sldId id="1124" r:id="rId50"/>
    <p:sldId id="1125" r:id="rId51"/>
    <p:sldId id="1126" r:id="rId52"/>
    <p:sldId id="1127" r:id="rId53"/>
    <p:sldId id="1128" r:id="rId54"/>
    <p:sldId id="1129" r:id="rId55"/>
    <p:sldId id="1149" r:id="rId56"/>
    <p:sldId id="1131" r:id="rId57"/>
    <p:sldId id="1132" r:id="rId58"/>
    <p:sldId id="1133" r:id="rId59"/>
    <p:sldId id="1134" r:id="rId60"/>
    <p:sldId id="1137" r:id="rId61"/>
    <p:sldId id="1138" r:id="rId62"/>
    <p:sldId id="1139" r:id="rId63"/>
    <p:sldId id="1180" r:id="rId64"/>
    <p:sldId id="1141" r:id="rId65"/>
    <p:sldId id="1142" r:id="rId66"/>
    <p:sldId id="1143" r:id="rId67"/>
    <p:sldId id="1144" r:id="rId68"/>
    <p:sldId id="1145" r:id="rId69"/>
    <p:sldId id="1146" r:id="rId70"/>
    <p:sldId id="1147" r:id="rId71"/>
    <p:sldId id="1148" r:id="rId72"/>
    <p:sldId id="1150" r:id="rId73"/>
    <p:sldId id="1071" r:id="rId74"/>
    <p:sldId id="1182" r:id="rId75"/>
    <p:sldId id="1140" r:id="rId76"/>
    <p:sldId id="1136" r:id="rId77"/>
    <p:sldId id="1181" r:id="rId78"/>
    <p:sldId id="1073" r:id="rId79"/>
    <p:sldId id="1075" r:id="rId80"/>
    <p:sldId id="1076" r:id="rId81"/>
    <p:sldId id="1077" r:id="rId82"/>
    <p:sldId id="1078" r:id="rId83"/>
    <p:sldId id="1079" r:id="rId84"/>
    <p:sldId id="1179" r:id="rId85"/>
    <p:sldId id="1203" r:id="rId86"/>
    <p:sldId id="1081" r:id="rId87"/>
    <p:sldId id="1082" r:id="rId88"/>
    <p:sldId id="1083" r:id="rId89"/>
    <p:sldId id="1084" r:id="rId90"/>
    <p:sldId id="1087" r:id="rId91"/>
    <p:sldId id="1088" r:id="rId92"/>
    <p:sldId id="1183" r:id="rId93"/>
    <p:sldId id="1190" r:id="rId94"/>
    <p:sldId id="1188" r:id="rId95"/>
    <p:sldId id="1191" r:id="rId96"/>
    <p:sldId id="1195" r:id="rId97"/>
    <p:sldId id="1198" r:id="rId98"/>
    <p:sldId id="1197" r:id="rId99"/>
    <p:sldId id="1199" r:id="rId100"/>
    <p:sldId id="1192" r:id="rId101"/>
    <p:sldId id="1194" r:id="rId102"/>
    <p:sldId id="1184" r:id="rId103"/>
    <p:sldId id="1089" r:id="rId104"/>
    <p:sldId id="1200" r:id="rId105"/>
    <p:sldId id="1201" r:id="rId106"/>
    <p:sldId id="1202" r:id="rId107"/>
    <p:sldId id="1119" r:id="rId108"/>
    <p:sldId id="1091" r:id="rId109"/>
    <p:sldId id="1120" r:id="rId110"/>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72051" autoAdjust="0"/>
  </p:normalViewPr>
  <p:slideViewPr>
    <p:cSldViewPr>
      <p:cViewPr varScale="1">
        <p:scale>
          <a:sx n="52" d="100"/>
          <a:sy n="52" d="100"/>
        </p:scale>
        <p:origin x="1209" y="63"/>
      </p:cViewPr>
      <p:guideLst>
        <p:guide orient="horz" pos="2160"/>
        <p:guide pos="2880"/>
      </p:guideLst>
    </p:cSldViewPr>
  </p:slideViewPr>
  <p:outlineViewPr>
    <p:cViewPr varScale="1">
      <p:scale>
        <a:sx n="170" d="200"/>
        <a:sy n="170" d="200"/>
      </p:scale>
      <p:origin x="0" y="215868"/>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22.09.2020</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extLst>
      <p:ext uri="{BB962C8B-B14F-4D97-AF65-F5344CB8AC3E}">
        <p14:creationId xmlns:p14="http://schemas.microsoft.com/office/powerpoint/2010/main" val="350124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401021842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75657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01381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60408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1258888" y="720725"/>
            <a:ext cx="4791075" cy="3594100"/>
          </a:xfrm>
          <a:ln/>
        </p:spPr>
      </p:sp>
      <p:sp>
        <p:nvSpPr>
          <p:cNvPr id="70659" name="备注占位符 2"/>
          <p:cNvSpPr>
            <a:spLocks noGrp="1"/>
          </p:cNvSpPr>
          <p:nvPr>
            <p:ph type="body" idx="1"/>
          </p:nvPr>
        </p:nvSpPr>
        <p:spPr>
          <a:xfrm>
            <a:off x="974725" y="7391400"/>
            <a:ext cx="5365750" cy="1489075"/>
          </a:xfrm>
          <a:noFill/>
          <a:ln/>
        </p:spPr>
        <p:txBody>
          <a:bodyPr/>
          <a:lstStyle/>
          <a:p>
            <a:r>
              <a:rPr lang="zh-CN" altLang="en-US" dirty="0">
                <a:ea typeface="黑体" pitchFamily="49" charset="-122"/>
              </a:rPr>
              <a:t>实际上，这相当于一个</a:t>
            </a:r>
            <a:r>
              <a:rPr lang="en-US" altLang="zh-CN" dirty="0">
                <a:ea typeface="黑体" pitchFamily="49" charset="-122"/>
              </a:rPr>
              <a:t>k</a:t>
            </a:r>
            <a:r>
              <a:rPr lang="zh-CN" altLang="en-US" dirty="0">
                <a:ea typeface="黑体" pitchFamily="49" charset="-122"/>
              </a:rPr>
              <a:t>近邻问题。一般来讲，高维空间中没有好的解决方案，但是由于查询比较短。</a:t>
            </a:r>
          </a:p>
        </p:txBody>
      </p:sp>
      <p:sp>
        <p:nvSpPr>
          <p:cNvPr id="70660" name="灯片编号占位符 3"/>
          <p:cNvSpPr>
            <a:spLocks noGrp="1"/>
          </p:cNvSpPr>
          <p:nvPr>
            <p:ph type="sldNum" sz="quarter" idx="5"/>
          </p:nvPr>
        </p:nvSpPr>
        <p:spPr>
          <a:noFill/>
        </p:spPr>
        <p:txBody>
          <a:bodyPr/>
          <a:lstStyle/>
          <a:p>
            <a:fld id="{C75682EB-495F-4161-A409-1DF2B36006DB}" type="slidenum">
              <a:rPr lang="zh-CN" altLang="en-US" smtClean="0"/>
              <a:pPr/>
              <a:t>40</a:t>
            </a:fld>
            <a:endParaRPr lang="en-US" altLang="zh-CN"/>
          </a:p>
        </p:txBody>
      </p:sp>
    </p:spTree>
    <p:extLst>
      <p:ext uri="{BB962C8B-B14F-4D97-AF65-F5344CB8AC3E}">
        <p14:creationId xmlns:p14="http://schemas.microsoft.com/office/powerpoint/2010/main" val="408358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1258888" y="720725"/>
            <a:ext cx="4791075" cy="3594100"/>
          </a:xfrm>
          <a:ln/>
        </p:spPr>
      </p:sp>
      <p:sp>
        <p:nvSpPr>
          <p:cNvPr id="71683" name="备注占位符 2"/>
          <p:cNvSpPr>
            <a:spLocks noGrp="1"/>
          </p:cNvSpPr>
          <p:nvPr>
            <p:ph type="body" idx="1"/>
          </p:nvPr>
        </p:nvSpPr>
        <p:spPr>
          <a:noFill/>
          <a:ln/>
        </p:spPr>
        <p:txBody>
          <a:bodyPr/>
          <a:lstStyle/>
          <a:p>
            <a:r>
              <a:rPr lang="zh-CN" altLang="en-US" dirty="0">
                <a:ea typeface="黑体" pitchFamily="49" charset="-122"/>
              </a:rPr>
              <a:t>不计算查询词的权重，而且后面只做加法。。。。</a:t>
            </a:r>
          </a:p>
        </p:txBody>
      </p:sp>
      <p:sp>
        <p:nvSpPr>
          <p:cNvPr id="71684" name="灯片编号占位符 3"/>
          <p:cNvSpPr>
            <a:spLocks noGrp="1"/>
          </p:cNvSpPr>
          <p:nvPr>
            <p:ph type="sldNum" sz="quarter" idx="5"/>
          </p:nvPr>
        </p:nvSpPr>
        <p:spPr>
          <a:noFill/>
        </p:spPr>
        <p:txBody>
          <a:bodyPr/>
          <a:lstStyle/>
          <a:p>
            <a:fld id="{97B0B26D-0FFB-4051-B37D-9A35708C2391}" type="slidenum">
              <a:rPr lang="zh-CN" altLang="en-US" smtClean="0"/>
              <a:pPr/>
              <a:t>42</a:t>
            </a:fld>
            <a:endParaRPr lang="en-US" altLang="zh-CN"/>
          </a:p>
        </p:txBody>
      </p:sp>
    </p:spTree>
    <p:extLst>
      <p:ext uri="{BB962C8B-B14F-4D97-AF65-F5344CB8AC3E}">
        <p14:creationId xmlns:p14="http://schemas.microsoft.com/office/powerpoint/2010/main" val="609555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1258888" y="720725"/>
            <a:ext cx="4791075" cy="3594100"/>
          </a:xfrm>
          <a:ln/>
        </p:spPr>
      </p:sp>
      <p:sp>
        <p:nvSpPr>
          <p:cNvPr id="72707" name="备注占位符 2"/>
          <p:cNvSpPr>
            <a:spLocks noGrp="1"/>
          </p:cNvSpPr>
          <p:nvPr>
            <p:ph type="body" idx="1"/>
          </p:nvPr>
        </p:nvSpPr>
        <p:spPr>
          <a:noFill/>
          <a:ln/>
        </p:spPr>
        <p:txBody>
          <a:bodyPr/>
          <a:lstStyle/>
          <a:p>
            <a:r>
              <a:rPr lang="zh-CN" altLang="en-US" dirty="0">
                <a:ea typeface="黑体" pitchFamily="49" charset="-122"/>
              </a:rPr>
              <a:t>并不对所有文档进行排序，而只需要挑出最高的</a:t>
            </a:r>
            <a:r>
              <a:rPr lang="en-US" altLang="zh-CN" dirty="0">
                <a:ea typeface="黑体" pitchFamily="49" charset="-122"/>
              </a:rPr>
              <a:t>K</a:t>
            </a:r>
            <a:r>
              <a:rPr lang="zh-CN" altLang="en-US" dirty="0">
                <a:ea typeface="黑体" pitchFamily="49" charset="-122"/>
              </a:rPr>
              <a:t>个结果。</a:t>
            </a:r>
          </a:p>
        </p:txBody>
      </p:sp>
      <p:sp>
        <p:nvSpPr>
          <p:cNvPr id="72708" name="灯片编号占位符 3"/>
          <p:cNvSpPr>
            <a:spLocks noGrp="1"/>
          </p:cNvSpPr>
          <p:nvPr>
            <p:ph type="sldNum" sz="quarter" idx="5"/>
          </p:nvPr>
        </p:nvSpPr>
        <p:spPr>
          <a:noFill/>
        </p:spPr>
        <p:txBody>
          <a:bodyPr/>
          <a:lstStyle/>
          <a:p>
            <a:fld id="{E9C77AE0-3258-44BA-B095-99CA0FC37A90}" type="slidenum">
              <a:rPr lang="zh-CN" altLang="en-US" smtClean="0"/>
              <a:pPr/>
              <a:t>44</a:t>
            </a:fld>
            <a:endParaRPr lang="en-US" altLang="zh-CN"/>
          </a:p>
        </p:txBody>
      </p:sp>
    </p:spTree>
    <p:extLst>
      <p:ext uri="{BB962C8B-B14F-4D97-AF65-F5344CB8AC3E}">
        <p14:creationId xmlns:p14="http://schemas.microsoft.com/office/powerpoint/2010/main" val="193029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补充堆</a:t>
            </a:r>
            <a:r>
              <a:rPr lang="en-US" altLang="zh-CN" dirty="0"/>
              <a:t>Heap-delete-root/Heap-add</a:t>
            </a:r>
            <a:r>
              <a:rPr lang="zh-CN" altLang="en-US"/>
              <a:t>操作的示例。</a:t>
            </a:r>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46</a:t>
            </a:fld>
            <a:endParaRPr lang="en-US"/>
          </a:p>
        </p:txBody>
      </p:sp>
    </p:spTree>
    <p:extLst>
      <p:ext uri="{BB962C8B-B14F-4D97-AF65-F5344CB8AC3E}">
        <p14:creationId xmlns:p14="http://schemas.microsoft.com/office/powerpoint/2010/main" val="895069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50</a:t>
            </a:fld>
            <a:endParaRPr lang="en-US"/>
          </a:p>
        </p:txBody>
      </p:sp>
    </p:spTree>
    <p:extLst>
      <p:ext uri="{BB962C8B-B14F-4D97-AF65-F5344CB8AC3E}">
        <p14:creationId xmlns:p14="http://schemas.microsoft.com/office/powerpoint/2010/main" val="259428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1258888" y="720725"/>
            <a:ext cx="4791075" cy="3594100"/>
          </a:xfrm>
          <a:ln/>
        </p:spPr>
      </p:sp>
      <p:sp>
        <p:nvSpPr>
          <p:cNvPr id="75779" name="备注占位符 2"/>
          <p:cNvSpPr>
            <a:spLocks noGrp="1"/>
          </p:cNvSpPr>
          <p:nvPr>
            <p:ph type="body" idx="1"/>
          </p:nvPr>
        </p:nvSpPr>
        <p:spPr>
          <a:noFill/>
          <a:ln/>
        </p:spPr>
        <p:txBody>
          <a:bodyPr/>
          <a:lstStyle/>
          <a:p>
            <a:r>
              <a:rPr lang="zh-CN" altLang="en-US" dirty="0">
                <a:ea typeface="黑体" pitchFamily="49" charset="-122"/>
              </a:rPr>
              <a:t>索引去除。。。从查询词角度，只考虑高</a:t>
            </a:r>
            <a:r>
              <a:rPr lang="en-US" altLang="zh-CN" dirty="0" err="1">
                <a:ea typeface="黑体" pitchFamily="49" charset="-122"/>
              </a:rPr>
              <a:t>idf</a:t>
            </a:r>
            <a:r>
              <a:rPr lang="zh-CN" altLang="en-US" dirty="0">
                <a:ea typeface="黑体" pitchFamily="49" charset="-122"/>
              </a:rPr>
              <a:t>查询。。。从文档角度，只考虑包含多个查询词的文档。。。。</a:t>
            </a:r>
          </a:p>
        </p:txBody>
      </p:sp>
      <p:sp>
        <p:nvSpPr>
          <p:cNvPr id="75780" name="灯片编号占位符 3"/>
          <p:cNvSpPr>
            <a:spLocks noGrp="1"/>
          </p:cNvSpPr>
          <p:nvPr>
            <p:ph type="sldNum" sz="quarter" idx="5"/>
          </p:nvPr>
        </p:nvSpPr>
        <p:spPr>
          <a:noFill/>
        </p:spPr>
        <p:txBody>
          <a:bodyPr/>
          <a:lstStyle/>
          <a:p>
            <a:fld id="{08CA77C3-CCF3-48BB-898D-8B074362BED3}" type="slidenum">
              <a:rPr lang="zh-CN" altLang="en-US" smtClean="0"/>
              <a:pPr/>
              <a:t>52</a:t>
            </a:fld>
            <a:endParaRPr lang="en-US" altLang="zh-CN"/>
          </a:p>
        </p:txBody>
      </p:sp>
    </p:spTree>
    <p:extLst>
      <p:ext uri="{BB962C8B-B14F-4D97-AF65-F5344CB8AC3E}">
        <p14:creationId xmlns:p14="http://schemas.microsoft.com/office/powerpoint/2010/main" val="294472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1258888" y="720725"/>
            <a:ext cx="4791075" cy="3594100"/>
          </a:xfrm>
          <a:ln/>
        </p:spPr>
      </p:sp>
      <p:sp>
        <p:nvSpPr>
          <p:cNvPr id="76803" name="备注占位符 2"/>
          <p:cNvSpPr>
            <a:spLocks noGrp="1"/>
          </p:cNvSpPr>
          <p:nvPr>
            <p:ph type="body" idx="1"/>
          </p:nvPr>
        </p:nvSpPr>
        <p:spPr>
          <a:noFill/>
          <a:ln/>
        </p:spPr>
        <p:txBody>
          <a:bodyPr/>
          <a:lstStyle/>
          <a:p>
            <a:r>
              <a:rPr lang="zh-CN" altLang="en-US" dirty="0">
                <a:ea typeface="黑体" pitchFamily="49" charset="-122"/>
              </a:rPr>
              <a:t>刚才介绍的方法并没有对倒排索引特别是倒排记录表进行特殊的处理。。下面介绍一种对倒排记录表进行特殊处理的方法。  只对胜者表中的文档进行评分处理。</a:t>
            </a:r>
          </a:p>
        </p:txBody>
      </p:sp>
      <p:sp>
        <p:nvSpPr>
          <p:cNvPr id="76804" name="灯片编号占位符 3"/>
          <p:cNvSpPr>
            <a:spLocks noGrp="1"/>
          </p:cNvSpPr>
          <p:nvPr>
            <p:ph type="sldNum" sz="quarter" idx="5"/>
          </p:nvPr>
        </p:nvSpPr>
        <p:spPr>
          <a:noFill/>
        </p:spPr>
        <p:txBody>
          <a:bodyPr/>
          <a:lstStyle/>
          <a:p>
            <a:fld id="{EC78C0C1-0B06-4E42-9C58-9C1EB8DC6130}" type="slidenum">
              <a:rPr lang="zh-CN" altLang="en-US" smtClean="0"/>
              <a:pPr/>
              <a:t>56</a:t>
            </a:fld>
            <a:endParaRPr lang="en-US" altLang="zh-CN"/>
          </a:p>
        </p:txBody>
      </p:sp>
    </p:spTree>
    <p:extLst>
      <p:ext uri="{BB962C8B-B14F-4D97-AF65-F5344CB8AC3E}">
        <p14:creationId xmlns:p14="http://schemas.microsoft.com/office/powerpoint/2010/main" val="4270624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1258888" y="720725"/>
            <a:ext cx="4791075" cy="3594100"/>
          </a:xfrm>
          <a:ln/>
        </p:spPr>
      </p:sp>
      <p:sp>
        <p:nvSpPr>
          <p:cNvPr id="77827" name="备注占位符 2"/>
          <p:cNvSpPr>
            <a:spLocks noGrp="1"/>
          </p:cNvSpPr>
          <p:nvPr>
            <p:ph type="body" idx="1"/>
          </p:nvPr>
        </p:nvSpPr>
        <p:spPr>
          <a:noFill/>
          <a:ln/>
        </p:spPr>
        <p:txBody>
          <a:bodyPr/>
          <a:lstStyle/>
          <a:p>
            <a:r>
              <a:rPr lang="zh-CN" altLang="en-US" dirty="0">
                <a:ea typeface="黑体" pitchFamily="49" charset="-122"/>
              </a:rPr>
              <a:t>刚才介绍的都是与查询有关的得分</a:t>
            </a:r>
            <a:r>
              <a:rPr lang="en-US" altLang="zh-CN" dirty="0">
                <a:ea typeface="黑体" pitchFamily="49" charset="-122"/>
              </a:rPr>
              <a:t>(</a:t>
            </a:r>
            <a:r>
              <a:rPr lang="zh-CN" altLang="en-US" dirty="0">
                <a:ea typeface="黑体" pitchFamily="49" charset="-122"/>
              </a:rPr>
              <a:t>与</a:t>
            </a:r>
            <a:r>
              <a:rPr lang="en-US" altLang="zh-CN" dirty="0">
                <a:ea typeface="黑体" pitchFamily="49" charset="-122"/>
              </a:rPr>
              <a:t>t</a:t>
            </a:r>
            <a:r>
              <a:rPr lang="zh-CN" altLang="en-US" dirty="0">
                <a:ea typeface="黑体" pitchFamily="49" charset="-122"/>
              </a:rPr>
              <a:t>有关</a:t>
            </a:r>
            <a:r>
              <a:rPr lang="en-US" altLang="zh-CN" dirty="0">
                <a:ea typeface="黑体" pitchFamily="49" charset="-122"/>
              </a:rPr>
              <a:t>)</a:t>
            </a:r>
            <a:r>
              <a:rPr lang="zh-CN" altLang="en-US" dirty="0">
                <a:ea typeface="黑体" pitchFamily="49" charset="-122"/>
              </a:rPr>
              <a:t>，实际上</a:t>
            </a:r>
          </a:p>
        </p:txBody>
      </p:sp>
      <p:sp>
        <p:nvSpPr>
          <p:cNvPr id="77828" name="灯片编号占位符 3"/>
          <p:cNvSpPr>
            <a:spLocks noGrp="1"/>
          </p:cNvSpPr>
          <p:nvPr>
            <p:ph type="sldNum" sz="quarter" idx="5"/>
          </p:nvPr>
        </p:nvSpPr>
        <p:spPr>
          <a:noFill/>
        </p:spPr>
        <p:txBody>
          <a:bodyPr/>
          <a:lstStyle/>
          <a:p>
            <a:fld id="{7F47F1C8-0097-41B1-B9AC-5E77E402B2A9}" type="slidenum">
              <a:rPr lang="zh-CN" altLang="en-US" smtClean="0"/>
              <a:pPr/>
              <a:t>58</a:t>
            </a:fld>
            <a:endParaRPr lang="en-US" altLang="zh-CN"/>
          </a:p>
        </p:txBody>
      </p:sp>
    </p:spTree>
    <p:extLst>
      <p:ext uri="{BB962C8B-B14F-4D97-AF65-F5344CB8AC3E}">
        <p14:creationId xmlns:p14="http://schemas.microsoft.com/office/powerpoint/2010/main" val="196193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24924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1258888" y="720725"/>
            <a:ext cx="4791075" cy="3594100"/>
          </a:xfrm>
          <a:ln/>
        </p:spPr>
      </p:sp>
      <p:sp>
        <p:nvSpPr>
          <p:cNvPr id="79875" name="备注占位符 2"/>
          <p:cNvSpPr>
            <a:spLocks noGrp="1"/>
          </p:cNvSpPr>
          <p:nvPr>
            <p:ph type="body" idx="1"/>
          </p:nvPr>
        </p:nvSpPr>
        <p:spPr>
          <a:noFill/>
          <a:ln/>
        </p:spPr>
        <p:txBody>
          <a:bodyPr/>
          <a:lstStyle/>
          <a:p>
            <a:r>
              <a:rPr lang="zh-CN" altLang="en-US" dirty="0">
                <a:ea typeface="黑体" pitchFamily="49" charset="-122"/>
              </a:rPr>
              <a:t>索引分层的思想</a:t>
            </a:r>
          </a:p>
        </p:txBody>
      </p:sp>
      <p:sp>
        <p:nvSpPr>
          <p:cNvPr id="79876" name="灯片编号占位符 3"/>
          <p:cNvSpPr>
            <a:spLocks noGrp="1"/>
          </p:cNvSpPr>
          <p:nvPr>
            <p:ph type="sldNum" sz="quarter" idx="5"/>
          </p:nvPr>
        </p:nvSpPr>
        <p:spPr>
          <a:noFill/>
        </p:spPr>
        <p:txBody>
          <a:bodyPr/>
          <a:lstStyle/>
          <a:p>
            <a:fld id="{AD0CB3F6-5A2E-4E9D-83F6-16D0849911E2}" type="slidenum">
              <a:rPr lang="zh-CN" altLang="en-US" smtClean="0"/>
              <a:pPr/>
              <a:t>62</a:t>
            </a:fld>
            <a:endParaRPr lang="en-US" altLang="zh-CN"/>
          </a:p>
        </p:txBody>
      </p:sp>
    </p:spTree>
    <p:extLst>
      <p:ext uri="{BB962C8B-B14F-4D97-AF65-F5344CB8AC3E}">
        <p14:creationId xmlns:p14="http://schemas.microsoft.com/office/powerpoint/2010/main" val="1445982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258888" y="720725"/>
            <a:ext cx="4791075" cy="3594100"/>
          </a:xfrm>
          <a:ln/>
        </p:spPr>
      </p:sp>
      <p:sp>
        <p:nvSpPr>
          <p:cNvPr id="80899" name="备注占位符 2"/>
          <p:cNvSpPr>
            <a:spLocks noGrp="1"/>
          </p:cNvSpPr>
          <p:nvPr>
            <p:ph type="body" idx="1"/>
          </p:nvPr>
        </p:nvSpPr>
        <p:spPr>
          <a:noFill/>
          <a:ln/>
        </p:spPr>
        <p:txBody>
          <a:bodyPr/>
          <a:lstStyle/>
          <a:p>
            <a:r>
              <a:rPr lang="zh-CN" altLang="en-US" dirty="0">
                <a:ea typeface="黑体" pitchFamily="49" charset="-122"/>
              </a:rPr>
              <a:t>刚才介绍的方法中，倒排记录表的排序通常是统一的。。。如均采用文档</a:t>
            </a:r>
            <a:r>
              <a:rPr lang="en-US" altLang="zh-CN" dirty="0">
                <a:ea typeface="黑体" pitchFamily="49" charset="-122"/>
              </a:rPr>
              <a:t>ID</a:t>
            </a:r>
            <a:r>
              <a:rPr lang="zh-CN" altLang="en-US" dirty="0">
                <a:ea typeface="黑体" pitchFamily="49" charset="-122"/>
              </a:rPr>
              <a:t>或者静态质量分来排序。。。下面介绍当倒排记录表的排序不统一时的情况，比如</a:t>
            </a:r>
            <a:r>
              <a:rPr lang="en-US" altLang="zh-CN" dirty="0" err="1">
                <a:ea typeface="黑体" pitchFamily="49" charset="-122"/>
              </a:rPr>
              <a:t>wftd</a:t>
            </a:r>
            <a:r>
              <a:rPr lang="zh-CN" altLang="en-US" dirty="0">
                <a:ea typeface="黑体" pitchFamily="49" charset="-122"/>
              </a:rPr>
              <a:t>排序，每篇文档的次序没有可比性。。</a:t>
            </a:r>
          </a:p>
        </p:txBody>
      </p:sp>
      <p:sp>
        <p:nvSpPr>
          <p:cNvPr id="80900" name="灯片编号占位符 3"/>
          <p:cNvSpPr>
            <a:spLocks noGrp="1"/>
          </p:cNvSpPr>
          <p:nvPr>
            <p:ph type="sldNum" sz="quarter" idx="5"/>
          </p:nvPr>
        </p:nvSpPr>
        <p:spPr>
          <a:noFill/>
        </p:spPr>
        <p:txBody>
          <a:bodyPr/>
          <a:lstStyle/>
          <a:p>
            <a:fld id="{49F32A8D-245B-46FF-B061-5A06D8764D8B}" type="slidenum">
              <a:rPr lang="zh-CN" altLang="en-US" smtClean="0"/>
              <a:pPr/>
              <a:t>63</a:t>
            </a:fld>
            <a:endParaRPr lang="en-US" altLang="zh-CN"/>
          </a:p>
        </p:txBody>
      </p:sp>
    </p:spTree>
    <p:extLst>
      <p:ext uri="{BB962C8B-B14F-4D97-AF65-F5344CB8AC3E}">
        <p14:creationId xmlns:p14="http://schemas.microsoft.com/office/powerpoint/2010/main" val="2496702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258888" y="720725"/>
            <a:ext cx="4791075" cy="3594100"/>
          </a:xfrm>
          <a:ln/>
        </p:spPr>
      </p:sp>
      <p:sp>
        <p:nvSpPr>
          <p:cNvPr id="81923" name="备注占位符 2"/>
          <p:cNvSpPr>
            <a:spLocks noGrp="1"/>
          </p:cNvSpPr>
          <p:nvPr>
            <p:ph type="body" idx="1"/>
          </p:nvPr>
        </p:nvSpPr>
        <p:spPr>
          <a:noFill/>
          <a:ln/>
        </p:spPr>
        <p:txBody>
          <a:bodyPr/>
          <a:lstStyle/>
          <a:p>
            <a:r>
              <a:rPr lang="zh-CN" altLang="en-US" dirty="0">
                <a:ea typeface="黑体" pitchFamily="49" charset="-122"/>
              </a:rPr>
              <a:t>反映出</a:t>
            </a:r>
          </a:p>
        </p:txBody>
      </p:sp>
      <p:sp>
        <p:nvSpPr>
          <p:cNvPr id="81924" name="灯片编号占位符 3"/>
          <p:cNvSpPr>
            <a:spLocks noGrp="1"/>
          </p:cNvSpPr>
          <p:nvPr>
            <p:ph type="sldNum" sz="quarter" idx="5"/>
          </p:nvPr>
        </p:nvSpPr>
        <p:spPr>
          <a:noFill/>
        </p:spPr>
        <p:txBody>
          <a:bodyPr/>
          <a:lstStyle/>
          <a:p>
            <a:fld id="{AD0DDC68-0777-48E5-9645-F062118637BF}" type="slidenum">
              <a:rPr lang="zh-CN" altLang="en-US" smtClean="0"/>
              <a:pPr/>
              <a:t>69</a:t>
            </a:fld>
            <a:endParaRPr lang="en-US" altLang="zh-CN"/>
          </a:p>
        </p:txBody>
      </p:sp>
    </p:spTree>
    <p:extLst>
      <p:ext uri="{BB962C8B-B14F-4D97-AF65-F5344CB8AC3E}">
        <p14:creationId xmlns:p14="http://schemas.microsoft.com/office/powerpoint/2010/main" val="3003775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72</a:t>
            </a:fld>
            <a:endParaRPr lang="en-US"/>
          </a:p>
        </p:txBody>
      </p:sp>
    </p:spTree>
    <p:extLst>
      <p:ext uri="{BB962C8B-B14F-4D97-AF65-F5344CB8AC3E}">
        <p14:creationId xmlns:p14="http://schemas.microsoft.com/office/powerpoint/2010/main" val="849439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65787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en-US" altLang="zh-CN" sz="1200" b="0" i="0" kern="1200" dirty="0">
                <a:solidFill>
                  <a:srgbClr val="000000"/>
                </a:solidFill>
                <a:effectLst/>
                <a:latin typeface="Times New Roman" pitchFamily="16" charset="0"/>
                <a:ea typeface="+mn-ea"/>
                <a:cs typeface="+mn-cs"/>
              </a:rPr>
              <a:t>car-&gt; d1 -&gt; d3 -&gt; d2 </a:t>
            </a:r>
          </a:p>
          <a:p>
            <a:r>
              <a:rPr lang="en-US" altLang="zh-CN" sz="1200" b="0" i="0" kern="1200" dirty="0">
                <a:solidFill>
                  <a:srgbClr val="000000"/>
                </a:solidFill>
                <a:effectLst/>
                <a:latin typeface="Times New Roman" pitchFamily="16" charset="0"/>
                <a:ea typeface="+mn-ea"/>
                <a:cs typeface="+mn-cs"/>
              </a:rPr>
              <a:t>auto -&gt; d2 -&gt;d1 -&gt;d3 </a:t>
            </a:r>
          </a:p>
          <a:p>
            <a:r>
              <a:rPr lang="en-US" altLang="zh-CN" sz="1200" b="0" i="0" kern="1200" dirty="0">
                <a:solidFill>
                  <a:srgbClr val="000000"/>
                </a:solidFill>
                <a:effectLst/>
                <a:latin typeface="Times New Roman" pitchFamily="16" charset="0"/>
                <a:ea typeface="+mn-ea"/>
                <a:cs typeface="+mn-cs"/>
              </a:rPr>
              <a:t>insurance -&gt;d2 -&gt;d3-&gt; d1 </a:t>
            </a:r>
          </a:p>
          <a:p>
            <a:r>
              <a:rPr lang="en-US" altLang="zh-CN" sz="1200" b="0" i="0" kern="1200" dirty="0">
                <a:solidFill>
                  <a:srgbClr val="000000"/>
                </a:solidFill>
                <a:effectLst/>
                <a:latin typeface="Times New Roman" pitchFamily="16" charset="0"/>
                <a:ea typeface="+mn-ea"/>
                <a:cs typeface="+mn-cs"/>
              </a:rPr>
              <a:t>best -&gt; d3 -&gt;d1 -&gt;d2</a:t>
            </a:r>
            <a:r>
              <a:rPr lang="en-US" altLang="zh-CN" dirty="0"/>
              <a:t> </a:t>
            </a:r>
            <a:br>
              <a:rPr lang="en-US" altLang="zh-CN" dirty="0"/>
            </a:br>
            <a:endParaRPr lang="en-US" altLang="zh-CN" dirty="0"/>
          </a:p>
          <a:p>
            <a:r>
              <a:rPr lang="en-US" altLang="zh-CN" sz="1200" b="0" i="0" kern="1200" dirty="0">
                <a:solidFill>
                  <a:srgbClr val="000000"/>
                </a:solidFill>
                <a:effectLst/>
                <a:latin typeface="Times New Roman" pitchFamily="16" charset="0"/>
                <a:ea typeface="+mn-ea"/>
                <a:cs typeface="+mn-cs"/>
              </a:rPr>
              <a:t>car -&gt; d3 -&gt; d1 -&gt; d2 auto -&gt; d2 -. D3 -. D1 insurance -&gt; d3</a:t>
            </a:r>
            <a:br>
              <a:rPr lang="en-US" altLang="zh-CN" sz="1200" b="0" i="0" kern="1200" dirty="0">
                <a:solidFill>
                  <a:srgbClr val="000000"/>
                </a:solidFill>
                <a:effectLst/>
                <a:latin typeface="Times New Roman" pitchFamily="16" charset="0"/>
                <a:ea typeface="+mn-ea"/>
                <a:cs typeface="+mn-cs"/>
              </a:rPr>
            </a:br>
            <a:r>
              <a:rPr lang="en-US" altLang="zh-CN" sz="1200" b="0" i="0" kern="1200" dirty="0">
                <a:solidFill>
                  <a:srgbClr val="000000"/>
                </a:solidFill>
                <a:effectLst/>
                <a:latin typeface="Times New Roman" pitchFamily="16" charset="0"/>
                <a:ea typeface="+mn-ea"/>
                <a:cs typeface="+mn-cs"/>
              </a:rPr>
              <a:t>-&gt; d2 -&gt; d1 best -&gt; d3 -&gt; d1 -. D2</a:t>
            </a:r>
            <a:r>
              <a:rPr lang="en-US" altLang="zh-CN" dirty="0"/>
              <a:t> </a:t>
            </a:r>
            <a:br>
              <a:rPr lang="en-US" altLang="zh-CN" dirty="0"/>
            </a:br>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74</a:t>
            </a:fld>
            <a:endParaRPr lang="en-US"/>
          </a:p>
        </p:txBody>
      </p:sp>
    </p:spTree>
    <p:extLst>
      <p:ext uri="{BB962C8B-B14F-4D97-AF65-F5344CB8AC3E}">
        <p14:creationId xmlns:p14="http://schemas.microsoft.com/office/powerpoint/2010/main" val="390982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258888" y="720725"/>
            <a:ext cx="4791075" cy="3594100"/>
          </a:xfrm>
          <a:ln/>
        </p:spPr>
      </p:sp>
      <p:sp>
        <p:nvSpPr>
          <p:cNvPr id="80899" name="备注占位符 2"/>
          <p:cNvSpPr>
            <a:spLocks noGrp="1"/>
          </p:cNvSpPr>
          <p:nvPr>
            <p:ph type="body" idx="1"/>
          </p:nvPr>
        </p:nvSpPr>
        <p:spPr>
          <a:noFill/>
          <a:ln/>
        </p:spPr>
        <p:txBody>
          <a:bodyPr/>
          <a:lstStyle/>
          <a:p>
            <a:r>
              <a:rPr lang="zh-CN" altLang="en-US" dirty="0">
                <a:ea typeface="黑体" pitchFamily="49" charset="-122"/>
              </a:rPr>
              <a:t>刚才介绍的方法中，倒排记录表的排序通常是统一的。。。如均采用文档</a:t>
            </a:r>
            <a:r>
              <a:rPr lang="en-US" altLang="zh-CN" dirty="0">
                <a:ea typeface="黑体" pitchFamily="49" charset="-122"/>
              </a:rPr>
              <a:t>ID</a:t>
            </a:r>
            <a:r>
              <a:rPr lang="zh-CN" altLang="en-US" dirty="0">
                <a:ea typeface="黑体" pitchFamily="49" charset="-122"/>
              </a:rPr>
              <a:t>或者静态质量分来排序。。。下面介绍当倒排记录表的排序不统一时的情况，比如</a:t>
            </a:r>
            <a:r>
              <a:rPr lang="en-US" altLang="zh-CN" dirty="0" err="1">
                <a:ea typeface="黑体" pitchFamily="49" charset="-122"/>
              </a:rPr>
              <a:t>wftd</a:t>
            </a:r>
            <a:r>
              <a:rPr lang="zh-CN" altLang="en-US" dirty="0">
                <a:ea typeface="黑体" pitchFamily="49" charset="-122"/>
              </a:rPr>
              <a:t>排序，每篇文档的次序没有可比性。。</a:t>
            </a:r>
          </a:p>
        </p:txBody>
      </p:sp>
      <p:sp>
        <p:nvSpPr>
          <p:cNvPr id="80900" name="灯片编号占位符 3"/>
          <p:cNvSpPr>
            <a:spLocks noGrp="1"/>
          </p:cNvSpPr>
          <p:nvPr>
            <p:ph type="sldNum" sz="quarter" idx="5"/>
          </p:nvPr>
        </p:nvSpPr>
        <p:spPr>
          <a:noFill/>
        </p:spPr>
        <p:txBody>
          <a:bodyPr/>
          <a:lstStyle/>
          <a:p>
            <a:fld id="{49F32A8D-245B-46FF-B061-5A06D8764D8B}" type="slidenum">
              <a:rPr lang="zh-CN" altLang="en-US" smtClean="0"/>
              <a:pPr/>
              <a:t>75</a:t>
            </a:fld>
            <a:endParaRPr lang="en-US" altLang="zh-CN"/>
          </a:p>
        </p:txBody>
      </p:sp>
    </p:spTree>
    <p:extLst>
      <p:ext uri="{BB962C8B-B14F-4D97-AF65-F5344CB8AC3E}">
        <p14:creationId xmlns:p14="http://schemas.microsoft.com/office/powerpoint/2010/main" val="1066047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1258888" y="720725"/>
            <a:ext cx="4791075" cy="3594100"/>
          </a:xfrm>
          <a:ln/>
        </p:spPr>
      </p:sp>
      <p:sp>
        <p:nvSpPr>
          <p:cNvPr id="78851" name="备注占位符 2"/>
          <p:cNvSpPr>
            <a:spLocks noGrp="1"/>
          </p:cNvSpPr>
          <p:nvPr>
            <p:ph type="body" idx="1"/>
          </p:nvPr>
        </p:nvSpPr>
        <p:spPr>
          <a:noFill/>
          <a:ln/>
        </p:spPr>
        <p:txBody>
          <a:bodyPr/>
          <a:lstStyle/>
          <a:p>
            <a:r>
              <a:rPr lang="zh-CN" altLang="en-US" dirty="0">
                <a:ea typeface="黑体" pitchFamily="49" charset="-122"/>
              </a:rPr>
              <a:t>统一排序方法。</a:t>
            </a:r>
          </a:p>
        </p:txBody>
      </p:sp>
      <p:sp>
        <p:nvSpPr>
          <p:cNvPr id="78852" name="灯片编号占位符 3"/>
          <p:cNvSpPr>
            <a:spLocks noGrp="1"/>
          </p:cNvSpPr>
          <p:nvPr>
            <p:ph type="sldNum" sz="quarter" idx="5"/>
          </p:nvPr>
        </p:nvSpPr>
        <p:spPr>
          <a:noFill/>
        </p:spPr>
        <p:txBody>
          <a:bodyPr/>
          <a:lstStyle/>
          <a:p>
            <a:fld id="{F1DA6295-07F2-40D7-B6D0-A66CAF24D790}" type="slidenum">
              <a:rPr lang="zh-CN" altLang="en-US" smtClean="0"/>
              <a:pPr/>
              <a:t>76</a:t>
            </a:fld>
            <a:endParaRPr lang="en-US" altLang="zh-CN"/>
          </a:p>
        </p:txBody>
      </p:sp>
    </p:spTree>
    <p:extLst>
      <p:ext uri="{BB962C8B-B14F-4D97-AF65-F5344CB8AC3E}">
        <p14:creationId xmlns:p14="http://schemas.microsoft.com/office/powerpoint/2010/main" val="692142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05198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7450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154017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58678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99854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15401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12803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40130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41272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75872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56257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79961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86739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730961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79166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86831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62424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109</a:t>
            </a:fld>
            <a:endParaRPr lang="en-US"/>
          </a:p>
        </p:txBody>
      </p:sp>
    </p:spTree>
    <p:extLst>
      <p:ext uri="{BB962C8B-B14F-4D97-AF65-F5344CB8AC3E}">
        <p14:creationId xmlns:p14="http://schemas.microsoft.com/office/powerpoint/2010/main" val="82937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3946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65880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58595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50055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0A847A-4CD2-4B3F-9629-51E6762B9EE6}" type="slidenum">
              <a:rPr lang="en-US" altLang="zh-CN"/>
              <a:pPr/>
              <a:t>27</a:t>
            </a:fld>
            <a:endParaRPr lang="en-US" altLang="zh-CN"/>
          </a:p>
        </p:txBody>
      </p:sp>
      <p:sp>
        <p:nvSpPr>
          <p:cNvPr id="465922" name="Rectangle 2"/>
          <p:cNvSpPr>
            <a:spLocks noGrp="1" noRot="1" noChangeAspect="1" noChangeArrowheads="1" noTextEdit="1"/>
          </p:cNvSpPr>
          <p:nvPr>
            <p:ph type="sldImg"/>
          </p:nvPr>
        </p:nvSpPr>
        <p:spPr>
          <a:xfrm>
            <a:off x="1258888" y="720725"/>
            <a:ext cx="4791075" cy="3594100"/>
          </a:xfrm>
          <a:ln/>
        </p:spPr>
      </p:sp>
      <p:sp>
        <p:nvSpPr>
          <p:cNvPr id="465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058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81321" y="1600200"/>
            <a:ext cx="3897221" cy="830997"/>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信息检索导论</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2020</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信息检索导论</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31071" y="2438400"/>
            <a:ext cx="8358057" cy="646331"/>
          </a:xfrm>
          <a:prstGeom prst="rect">
            <a:avLst/>
          </a:prstGeom>
        </p:spPr>
        <p:txBody>
          <a:bodyPr wrap="none">
            <a:spAutoFit/>
          </a:bodyPr>
          <a:lstStyle/>
          <a:p>
            <a:pPr algn="ctr">
              <a:defRPr/>
            </a:pPr>
            <a:r>
              <a:rPr lang="en-US" altLang="zh-CN" sz="3600" b="1" dirty="0">
                <a:solidFill>
                  <a:srgbClr val="139CB7"/>
                </a:solidFill>
                <a:latin typeface="Times New Roman" panose="02020603050405020304" pitchFamily="18" charset="0"/>
                <a:ea typeface="Arial Unicode MS" charset="0"/>
                <a:cs typeface="Times New Roman" panose="02020603050405020304" pitchFamily="18" charset="0"/>
              </a:rPr>
              <a:t>An Introduction to </a:t>
            </a:r>
            <a:r>
              <a:rPr lang="en-US" sz="36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9" name="TextBox 8"/>
          <p:cNvSpPr txBox="1"/>
          <p:nvPr/>
        </p:nvSpPr>
        <p:spPr>
          <a:xfrm>
            <a:off x="827584" y="4437063"/>
            <a:ext cx="7488832" cy="2000548"/>
          </a:xfrm>
          <a:prstGeom prst="rect">
            <a:avLst/>
          </a:prstGeom>
          <a:noFill/>
        </p:spPr>
        <p:txBody>
          <a:bodyPr wrap="square">
            <a:spAutoFit/>
          </a:bodyPr>
          <a:lstStyle/>
          <a:p>
            <a:pPr algn="ctr">
              <a:defRPr/>
            </a:pPr>
            <a:r>
              <a:rPr lang="zh-CN" altLang="en-US" dirty="0">
                <a:solidFill>
                  <a:schemeClr val="bg1"/>
                </a:solidFill>
                <a:latin typeface="+mn-ea"/>
                <a:ea typeface="+mn-ea"/>
                <a:cs typeface="Times New Roman" pitchFamily="18" charset="0"/>
              </a:rPr>
              <a:t>授课人：李波</a:t>
            </a:r>
            <a:endParaRPr lang="en-US" altLang="zh-CN" dirty="0">
              <a:solidFill>
                <a:schemeClr val="bg1"/>
              </a:solidFill>
              <a:latin typeface="+mn-ea"/>
              <a:ea typeface="+mn-ea"/>
              <a:cs typeface="Times New Roman" pitchFamily="18" charset="0"/>
            </a:endParaRPr>
          </a:p>
          <a:p>
            <a:pPr algn="ctr">
              <a:defRPr/>
            </a:pPr>
            <a:endParaRPr lang="en-US" altLang="zh-CN" dirty="0">
              <a:solidFill>
                <a:schemeClr val="bg1"/>
              </a:solidFill>
              <a:latin typeface="+mn-ea"/>
              <a:ea typeface="+mn-ea"/>
              <a:cs typeface="Times New Roman" pitchFamily="18" charset="0"/>
            </a:endParaRPr>
          </a:p>
          <a:p>
            <a:pPr algn="ctr">
              <a:defRPr/>
            </a:pPr>
            <a:r>
              <a:rPr lang="zh-CN" altLang="en-US" dirty="0">
                <a:solidFill>
                  <a:schemeClr val="bg1"/>
                </a:solidFill>
                <a:latin typeface="+mn-ea"/>
                <a:ea typeface="+mn-ea"/>
                <a:cs typeface="Times New Roman" pitchFamily="18" charset="0"/>
              </a:rPr>
              <a:t>中国科学院信息工程研究所</a:t>
            </a:r>
            <a:r>
              <a:rPr lang="en-US" altLang="zh-CN" dirty="0">
                <a:solidFill>
                  <a:schemeClr val="bg1"/>
                </a:solidFill>
                <a:latin typeface="+mn-ea"/>
                <a:ea typeface="+mn-ea"/>
                <a:cs typeface="Times New Roman" pitchFamily="18" charset="0"/>
              </a:rPr>
              <a:t>/</a:t>
            </a:r>
            <a:r>
              <a:rPr lang="zh-CN" altLang="en-US" dirty="0">
                <a:solidFill>
                  <a:schemeClr val="bg1"/>
                </a:solidFill>
                <a:latin typeface="+mn-ea"/>
                <a:ea typeface="+mn-ea"/>
                <a:cs typeface="Times New Roman" pitchFamily="18" charset="0"/>
              </a:rPr>
              <a:t>国科大网络空间安全学院</a:t>
            </a:r>
            <a:endParaRPr lang="en-US" altLang="zh-CN" dirty="0">
              <a:solidFill>
                <a:schemeClr val="bg1"/>
              </a:solidFill>
              <a:latin typeface="+mn-ea"/>
              <a:ea typeface="+mn-ea"/>
              <a:cs typeface="Times New Roman" pitchFamily="18" charset="0"/>
            </a:endParaRPr>
          </a:p>
          <a:p>
            <a:pPr algn="ctr">
              <a:defRPr/>
            </a:pP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FFFF00"/>
              </a:solidFill>
              <a:ea typeface="ＭＳ Ｐゴシック" pitchFamily="34" charset="-128"/>
              <a:cs typeface="Times New Roman" pitchFamily="18" charset="0"/>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6008257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dirty="0"/>
          </a:p>
        </p:txBody>
      </p:sp>
      <p:sp>
        <p:nvSpPr>
          <p:cNvPr id="4" name="Footer Placeholder 3"/>
          <p:cNvSpPr>
            <a:spLocks noGrp="1"/>
          </p:cNvSpPr>
          <p:nvPr>
            <p:ph type="ftr" sz="quarter" idx="11"/>
          </p:nvPr>
        </p:nvSpPr>
        <p:spPr/>
        <p:txBody>
          <a:bodyPr/>
          <a:lstStyle>
            <a:lvl1pPr>
              <a:defRPr/>
            </a:lvl1pPr>
          </a:lstStyle>
          <a:p>
            <a:pPr>
              <a:defRPr/>
            </a:pPr>
            <a:endParaRPr lang="zh-CN" altLang="en-US" dirty="0"/>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dirty="0"/>
          </a:p>
        </p:txBody>
      </p:sp>
    </p:spTree>
    <p:extLst>
      <p:ext uri="{BB962C8B-B14F-4D97-AF65-F5344CB8AC3E}">
        <p14:creationId xmlns:p14="http://schemas.microsoft.com/office/powerpoint/2010/main" val="37091047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2525486" y="2010996"/>
            <a:ext cx="3262432" cy="707886"/>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信息检索导论</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2019</a:t>
            </a:r>
            <a:r>
              <a:rPr lang="zh-CN" altLang="en-US" sz="1400" i="1" dirty="0">
                <a:solidFill>
                  <a:srgbClr val="FFFFFF"/>
                </a:solidFill>
                <a:latin typeface="Calibri" pitchFamily="34" charset="0"/>
              </a:rPr>
              <a:t>年春季课程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信息检索导论</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611560" y="2802404"/>
            <a:ext cx="8358057" cy="646331"/>
          </a:xfrm>
          <a:prstGeom prst="rect">
            <a:avLst/>
          </a:prstGeom>
        </p:spPr>
        <p:txBody>
          <a:bodyPr wrap="none">
            <a:spAutoFit/>
          </a:bodyPr>
          <a:lstStyle/>
          <a:p>
            <a:pPr>
              <a:defRPr/>
            </a:pPr>
            <a:r>
              <a:rPr lang="en-US" altLang="zh-CN" sz="3600" b="1" dirty="0">
                <a:solidFill>
                  <a:srgbClr val="139CB7"/>
                </a:solidFill>
                <a:ea typeface="Arial Unicode MS" charset="0"/>
                <a:cs typeface="Times New Roman" pitchFamily="18" charset="0"/>
              </a:rPr>
              <a:t>An Introduction</a:t>
            </a:r>
            <a:r>
              <a:rPr lang="en-US" altLang="zh-CN" sz="3600" b="1" baseline="0" dirty="0">
                <a:solidFill>
                  <a:srgbClr val="139CB7"/>
                </a:solidFill>
                <a:ea typeface="Arial Unicode MS" charset="0"/>
                <a:cs typeface="Times New Roman" pitchFamily="18" charset="0"/>
              </a:rPr>
              <a:t> to</a:t>
            </a:r>
            <a:r>
              <a:rPr lang="en-US" altLang="zh-CN" sz="3600" b="1" dirty="0">
                <a:solidFill>
                  <a:srgbClr val="139CB7"/>
                </a:solidFill>
                <a:ea typeface="Arial Unicode MS" charset="0"/>
                <a:cs typeface="Times New Roman" pitchFamily="18" charset="0"/>
              </a:rPr>
              <a:t> </a:t>
            </a:r>
            <a:r>
              <a:rPr lang="en-US" sz="36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zh-CN" altLang="en-US" dirty="0"/>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endParaRPr lang="zh-CN" altLang="en-US" dirty="0"/>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DB3EC566-48E6-4552-87D6-CB322A8F1925}" type="slidenum">
              <a:rPr lang="en-US" smtClean="0"/>
              <a:pPr>
                <a:defRPr/>
              </a:pPr>
              <a:t>‹#›</a:t>
            </a:fld>
            <a:endParaRPr lang="en-US" dirty="0"/>
          </a:p>
        </p:txBody>
      </p:sp>
    </p:spTree>
    <p:extLst>
      <p:ext uri="{BB962C8B-B14F-4D97-AF65-F5344CB8AC3E}">
        <p14:creationId xmlns:p14="http://schemas.microsoft.com/office/powerpoint/2010/main" val="239701355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4216970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zh-CN" altLang="en-US"/>
          </a:p>
        </p:txBody>
      </p:sp>
      <p:sp>
        <p:nvSpPr>
          <p:cNvPr id="7" name="Footer Placeholder 4"/>
          <p:cNvSpPr>
            <a:spLocks noGrp="1"/>
          </p:cNvSpPr>
          <p:nvPr>
            <p:ph type="ftr" sz="quarter" idx="15"/>
          </p:nvPr>
        </p:nvSpPr>
        <p:spPr/>
        <p:txBody>
          <a:bodyPr/>
          <a:lstStyle>
            <a:lvl1pPr>
              <a:defRPr/>
            </a:lvl1pPr>
          </a:lstStyle>
          <a:p>
            <a:pPr>
              <a:defRPr/>
            </a:pPr>
            <a:endParaRPr lang="zh-CN" altLang="en-US"/>
          </a:p>
        </p:txBody>
      </p:sp>
      <p:sp>
        <p:nvSpPr>
          <p:cNvPr id="8" name="Slide Number Placeholder 5"/>
          <p:cNvSpPr>
            <a:spLocks noGrp="1"/>
          </p:cNvSpPr>
          <p:nvPr>
            <p:ph type="sldNum" sz="quarter" idx="16"/>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0658391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6404757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907302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4947954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3840909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1353845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93587542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02661146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信息检索导论</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299897555"/>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image" Target="../media/image12.png"/><Relationship Id="rId7" Type="http://schemas.openxmlformats.org/officeDocument/2006/relationships/image" Target="../media/image8.wmf"/><Relationship Id="rId12" Type="http://schemas.openxmlformats.org/officeDocument/2006/relationships/oleObject" Target="../embeddings/oleObject6.bin"/><Relationship Id="rId2" Type="http://schemas.openxmlformats.org/officeDocument/2006/relationships/slideLayout" Target="../slideLayouts/slideLayout4.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oleObject" Target="../embeddings/oleObject8.bin"/><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9.wmf"/><Relationship Id="rId14" Type="http://schemas.openxmlformats.org/officeDocument/2006/relationships/image" Target="../media/image11.wmf"/></Relationships>
</file>

<file path=ppt/slides/_rels/slide100.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5.bin"/><Relationship Id="rId3" Type="http://schemas.openxmlformats.org/officeDocument/2006/relationships/image" Target="../media/image12.png"/><Relationship Id="rId7" Type="http://schemas.openxmlformats.org/officeDocument/2006/relationships/image" Target="../media/image8.wmf"/><Relationship Id="rId12" Type="http://schemas.openxmlformats.org/officeDocument/2006/relationships/oleObject" Target="../embeddings/oleObject14.bin"/><Relationship Id="rId2" Type="http://schemas.openxmlformats.org/officeDocument/2006/relationships/slideLayout" Target="../slideLayouts/slideLayout4.xml"/><Relationship Id="rId16" Type="http://schemas.openxmlformats.org/officeDocument/2006/relationships/oleObject" Target="../embeddings/oleObject17.bin"/><Relationship Id="rId1" Type="http://schemas.openxmlformats.org/officeDocument/2006/relationships/vmlDrawing" Target="../drawings/vmlDrawing3.vml"/><Relationship Id="rId6" Type="http://schemas.openxmlformats.org/officeDocument/2006/relationships/oleObject" Target="../embeddings/oleObject11.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oleObject" Target="../embeddings/oleObject16.bin"/><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9.wmf"/><Relationship Id="rId14" Type="http://schemas.openxmlformats.org/officeDocument/2006/relationships/image" Target="../media/image11.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9.xml"/><Relationship Id="rId7" Type="http://schemas.openxmlformats.org/officeDocument/2006/relationships/image" Target="../media/image24.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image" Target="../media/image23.wmf"/><Relationship Id="rId4" Type="http://schemas.openxmlformats.org/officeDocument/2006/relationships/oleObject" Target="../embeddings/oleObject18.bin"/><Relationship Id="rId9" Type="http://schemas.openxmlformats.org/officeDocument/2006/relationships/image" Target="../media/image2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98.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9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5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a:t>第</a:t>
            </a:r>
            <a:r>
              <a:rPr lang="en-US" altLang="zh-CN" dirty="0"/>
              <a:t>7</a:t>
            </a:r>
            <a:r>
              <a:rPr lang="zh-CN" altLang="en-US" dirty="0"/>
              <a:t>讲  完整搜索系统中的评分计算</a:t>
            </a:r>
            <a:endParaRPr lang="en-US" altLang="zh-CN" dirty="0"/>
          </a:p>
          <a:p>
            <a:r>
              <a:rPr lang="en-US" altLang="zh-CN" dirty="0"/>
              <a:t>Scores in a complete search system</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a:solidFill>
                  <a:srgbClr val="FBFCFF"/>
                </a:solidFill>
                <a:latin typeface="Arial" pitchFamily="34" charset="0"/>
                <a:ea typeface="宋体" charset="-122"/>
              </a:rPr>
              <a:t>2020/09/22</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查询和文档之间的余弦相似度计算</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lvl="1"/>
            <a:r>
              <a:rPr lang="en-US" altLang="zh-CN" i="1" dirty="0" err="1"/>
              <a:t>q</a:t>
            </a:r>
            <a:r>
              <a:rPr lang="en-US" altLang="zh-CN" i="1" baseline="-25000" dirty="0" err="1"/>
              <a:t>i</a:t>
            </a:r>
            <a:r>
              <a:rPr lang="en-US" altLang="zh-CN" dirty="0"/>
              <a:t> </a:t>
            </a:r>
            <a:r>
              <a:rPr lang="zh-CN" altLang="en-US" dirty="0"/>
              <a:t>是第</a:t>
            </a:r>
            <a:r>
              <a:rPr lang="en-US" altLang="zh-CN" i="1" dirty="0" err="1"/>
              <a:t>i</a:t>
            </a:r>
            <a:r>
              <a:rPr lang="en-US" altLang="zh-CN" dirty="0"/>
              <a:t> </a:t>
            </a:r>
            <a:r>
              <a:rPr lang="zh-CN" altLang="en-US" dirty="0"/>
              <a:t>个词项在查询</a:t>
            </a:r>
            <a:r>
              <a:rPr lang="en-US" altLang="zh-CN" i="1" dirty="0"/>
              <a:t>q</a:t>
            </a:r>
            <a:r>
              <a:rPr lang="zh-CN" altLang="en-US" dirty="0"/>
              <a:t>中的</a:t>
            </a:r>
            <a:r>
              <a:rPr lang="en-US" altLang="zh-CN" dirty="0" err="1"/>
              <a:t>tf-idf</a:t>
            </a:r>
            <a:r>
              <a:rPr lang="zh-CN" altLang="en-US" dirty="0"/>
              <a:t>权重</a:t>
            </a:r>
            <a:endParaRPr lang="en-US" altLang="zh-CN" dirty="0"/>
          </a:p>
          <a:p>
            <a:pPr lvl="1"/>
            <a:r>
              <a:rPr lang="en-US" altLang="zh-CN" i="1" dirty="0" err="1"/>
              <a:t>d</a:t>
            </a:r>
            <a:r>
              <a:rPr lang="en-US" altLang="zh-CN" baseline="-25000" dirty="0" err="1"/>
              <a:t>i</a:t>
            </a:r>
            <a:r>
              <a:rPr lang="zh-CN" altLang="en-US" dirty="0"/>
              <a:t>是第</a:t>
            </a:r>
            <a:r>
              <a:rPr lang="en-US" altLang="zh-CN" i="1" dirty="0" err="1"/>
              <a:t>i</a:t>
            </a:r>
            <a:r>
              <a:rPr lang="en-US" altLang="zh-CN" i="1" dirty="0"/>
              <a:t> </a:t>
            </a:r>
            <a:r>
              <a:rPr lang="zh-CN" altLang="en-US" dirty="0"/>
              <a:t>个词项在文档</a:t>
            </a:r>
            <a:r>
              <a:rPr lang="en-US" altLang="zh-CN" i="1" dirty="0"/>
              <a:t>d</a:t>
            </a:r>
            <a:r>
              <a:rPr lang="zh-CN" altLang="en-US" dirty="0"/>
              <a:t>中的</a:t>
            </a:r>
            <a:r>
              <a:rPr lang="en-US" altLang="zh-CN" dirty="0" err="1"/>
              <a:t>tf-idf</a:t>
            </a:r>
            <a:r>
              <a:rPr lang="zh-CN" altLang="en-US" dirty="0"/>
              <a:t>权重</a:t>
            </a:r>
            <a:endParaRPr lang="en-US" altLang="zh-CN" dirty="0"/>
          </a:p>
          <a:p>
            <a:pPr lvl="1"/>
            <a:r>
              <a:rPr lang="zh-CN" altLang="en-US" dirty="0"/>
              <a:t>      和      </a:t>
            </a:r>
            <a:r>
              <a:rPr lang="en-US" altLang="zh-CN" dirty="0"/>
              <a:t>   </a:t>
            </a:r>
            <a:r>
              <a:rPr lang="zh-CN" altLang="en-US" dirty="0"/>
              <a:t>分别是     和       的长度</a:t>
            </a:r>
            <a:endParaRPr lang="en-US" altLang="zh-CN" dirty="0"/>
          </a:p>
          <a:p>
            <a:pPr lvl="1"/>
            <a:r>
              <a:rPr lang="zh-CN" altLang="en-US" dirty="0"/>
              <a:t>上述公式就是   和     的余弦相似度，或者说向量     和 </a:t>
            </a:r>
            <a:endParaRPr lang="en-US" altLang="zh-CN" dirty="0"/>
          </a:p>
          <a:p>
            <a:pPr lvl="1">
              <a:buNone/>
            </a:pPr>
            <a:r>
              <a:rPr lang="en-US" altLang="zh-CN" dirty="0"/>
              <a:t>        </a:t>
            </a:r>
            <a:r>
              <a:rPr lang="zh-CN" altLang="en-US" dirty="0"/>
              <a:t>夹角的余弦</a:t>
            </a:r>
            <a:r>
              <a:rPr lang="de-DE" altLang="zh-CN" dirty="0"/>
              <a:t>  </a:t>
            </a:r>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10</a:t>
            </a:fld>
            <a:endParaRPr lang="en-US"/>
          </a:p>
        </p:txBody>
      </p:sp>
      <p:pic>
        <p:nvPicPr>
          <p:cNvPr id="5" name="Picture 9" descr="652.png"/>
          <p:cNvPicPr>
            <a:picLocks noChangeAspect="1"/>
          </p:cNvPicPr>
          <p:nvPr/>
        </p:nvPicPr>
        <p:blipFill>
          <a:blip r:embed="rId3" cstate="print"/>
          <a:stretch>
            <a:fillRect/>
          </a:stretch>
        </p:blipFill>
        <p:spPr>
          <a:xfrm>
            <a:off x="1000100" y="1884934"/>
            <a:ext cx="6645180" cy="1080000"/>
          </a:xfrm>
          <a:prstGeom prst="rect">
            <a:avLst/>
          </a:prstGeom>
        </p:spPr>
      </p:pic>
      <p:graphicFrame>
        <p:nvGraphicFramePr>
          <p:cNvPr id="24" name="对象 23"/>
          <p:cNvGraphicFramePr>
            <a:graphicFrameLocks noChangeAspect="1"/>
          </p:cNvGraphicFramePr>
          <p:nvPr/>
        </p:nvGraphicFramePr>
        <p:xfrm>
          <a:off x="1259631" y="4077072"/>
          <a:ext cx="441049" cy="392044"/>
        </p:xfrm>
        <a:graphic>
          <a:graphicData uri="http://schemas.openxmlformats.org/presentationml/2006/ole">
            <mc:AlternateContent xmlns:mc="http://schemas.openxmlformats.org/markup-compatibility/2006">
              <mc:Choice xmlns:v="urn:schemas-microsoft-com:vml" Requires="v">
                <p:oleObj spid="_x0000_s349890" name="公式" r:id="rId4" imgW="228600" imgH="203040" progId="Equation.3">
                  <p:embed/>
                </p:oleObj>
              </mc:Choice>
              <mc:Fallback>
                <p:oleObj name="公式" r:id="rId4" imgW="228600" imgH="20304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1" y="4077072"/>
                        <a:ext cx="441049" cy="392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6" name="Object 2"/>
          <p:cNvGraphicFramePr>
            <a:graphicFrameLocks noChangeAspect="1"/>
          </p:cNvGraphicFramePr>
          <p:nvPr/>
        </p:nvGraphicFramePr>
        <p:xfrm>
          <a:off x="2111375" y="4040188"/>
          <a:ext cx="466725" cy="465137"/>
        </p:xfrm>
        <a:graphic>
          <a:graphicData uri="http://schemas.openxmlformats.org/presentationml/2006/ole">
            <mc:AlternateContent xmlns:mc="http://schemas.openxmlformats.org/markup-compatibility/2006">
              <mc:Choice xmlns:v="urn:schemas-microsoft-com:vml" Requires="v">
                <p:oleObj spid="_x0000_s349891" name="公式" r:id="rId6" imgW="241200" imgH="241200" progId="Equation.3">
                  <p:embed/>
                </p:oleObj>
              </mc:Choice>
              <mc:Fallback>
                <p:oleObj name="公式" r:id="rId6" imgW="241200" imgH="2412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1375" y="4040188"/>
                        <a:ext cx="466725"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7" name="Object 3"/>
          <p:cNvGraphicFramePr>
            <a:graphicFrameLocks noChangeAspect="1"/>
          </p:cNvGraphicFramePr>
          <p:nvPr/>
        </p:nvGraphicFramePr>
        <p:xfrm>
          <a:off x="3707904" y="4077072"/>
          <a:ext cx="345638" cy="432048"/>
        </p:xfrm>
        <a:graphic>
          <a:graphicData uri="http://schemas.openxmlformats.org/presentationml/2006/ole">
            <mc:AlternateContent xmlns:mc="http://schemas.openxmlformats.org/markup-compatibility/2006">
              <mc:Choice xmlns:v="urn:schemas-microsoft-com:vml" Requires="v">
                <p:oleObj spid="_x0000_s349892" name="公式" r:id="rId8" imgW="126720" imgH="203040" progId="Equation.3">
                  <p:embed/>
                </p:oleObj>
              </mc:Choice>
              <mc:Fallback>
                <p:oleObj name="公式" r:id="rId8" imgW="126720" imgH="20304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4077072"/>
                        <a:ext cx="34563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8" name="Object 4"/>
          <p:cNvGraphicFramePr>
            <a:graphicFrameLocks noChangeAspect="1"/>
          </p:cNvGraphicFramePr>
          <p:nvPr/>
        </p:nvGraphicFramePr>
        <p:xfrm>
          <a:off x="4410075" y="4064001"/>
          <a:ext cx="341807" cy="411536"/>
        </p:xfrm>
        <a:graphic>
          <a:graphicData uri="http://schemas.openxmlformats.org/presentationml/2006/ole">
            <mc:AlternateContent xmlns:mc="http://schemas.openxmlformats.org/markup-compatibility/2006">
              <mc:Choice xmlns:v="urn:schemas-microsoft-com:vml" Requires="v">
                <p:oleObj spid="_x0000_s349893" name="公式" r:id="rId10" imgW="139680" imgH="215640" progId="Equation.3">
                  <p:embed/>
                </p:oleObj>
              </mc:Choice>
              <mc:Fallback>
                <p:oleObj name="公式" r:id="rId10" imgW="139680" imgH="21564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0075" y="4064001"/>
                        <a:ext cx="341807" cy="41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9" name="Object 5"/>
          <p:cNvGraphicFramePr>
            <a:graphicFrameLocks noChangeAspect="1"/>
          </p:cNvGraphicFramePr>
          <p:nvPr/>
        </p:nvGraphicFramePr>
        <p:xfrm>
          <a:off x="3059832" y="4437112"/>
          <a:ext cx="344488" cy="431800"/>
        </p:xfrm>
        <a:graphic>
          <a:graphicData uri="http://schemas.openxmlformats.org/presentationml/2006/ole">
            <mc:AlternateContent xmlns:mc="http://schemas.openxmlformats.org/markup-compatibility/2006">
              <mc:Choice xmlns:v="urn:schemas-microsoft-com:vml" Requires="v">
                <p:oleObj spid="_x0000_s349894" name="公式" r:id="rId12" imgW="126720" imgH="203040" progId="Equation.3">
                  <p:embed/>
                </p:oleObj>
              </mc:Choice>
              <mc:Fallback>
                <p:oleObj name="公式" r:id="rId12" imgW="126720" imgH="2030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4437112"/>
                        <a:ext cx="3444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0" name="Object 6"/>
          <p:cNvGraphicFramePr>
            <a:graphicFrameLocks noChangeAspect="1"/>
          </p:cNvGraphicFramePr>
          <p:nvPr/>
        </p:nvGraphicFramePr>
        <p:xfrm>
          <a:off x="3707904" y="4437112"/>
          <a:ext cx="341313" cy="411163"/>
        </p:xfrm>
        <a:graphic>
          <a:graphicData uri="http://schemas.openxmlformats.org/presentationml/2006/ole">
            <mc:AlternateContent xmlns:mc="http://schemas.openxmlformats.org/markup-compatibility/2006">
              <mc:Choice xmlns:v="urn:schemas-microsoft-com:vml" Requires="v">
                <p:oleObj spid="_x0000_s349895" name="公式" r:id="rId13" imgW="139680" imgH="215640" progId="Equation.3">
                  <p:embed/>
                </p:oleObj>
              </mc:Choice>
              <mc:Fallback>
                <p:oleObj name="公式" r:id="rId13" imgW="139680" imgH="21564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4437112"/>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1" name="Object 7"/>
          <p:cNvGraphicFramePr>
            <a:graphicFrameLocks noChangeAspect="1"/>
          </p:cNvGraphicFramePr>
          <p:nvPr/>
        </p:nvGraphicFramePr>
        <p:xfrm>
          <a:off x="1259632" y="4941168"/>
          <a:ext cx="341313" cy="411163"/>
        </p:xfrm>
        <a:graphic>
          <a:graphicData uri="http://schemas.openxmlformats.org/presentationml/2006/ole">
            <mc:AlternateContent xmlns:mc="http://schemas.openxmlformats.org/markup-compatibility/2006">
              <mc:Choice xmlns:v="urn:schemas-microsoft-com:vml" Requires="v">
                <p:oleObj spid="_x0000_s349896" name="公式" r:id="rId15" imgW="139680" imgH="215640" progId="Equation.3">
                  <p:embed/>
                </p:oleObj>
              </mc:Choice>
              <mc:Fallback>
                <p:oleObj name="公式" r:id="rId15" imgW="139680" imgH="215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9632" y="4941168"/>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3" name="Object 9"/>
          <p:cNvGraphicFramePr>
            <a:graphicFrameLocks noChangeAspect="1"/>
          </p:cNvGraphicFramePr>
          <p:nvPr/>
        </p:nvGraphicFramePr>
        <p:xfrm>
          <a:off x="7740352" y="4437112"/>
          <a:ext cx="344487" cy="431800"/>
        </p:xfrm>
        <a:graphic>
          <a:graphicData uri="http://schemas.openxmlformats.org/presentationml/2006/ole">
            <mc:AlternateContent xmlns:mc="http://schemas.openxmlformats.org/markup-compatibility/2006">
              <mc:Choice xmlns:v="urn:schemas-microsoft-com:vml" Requires="v">
                <p:oleObj spid="_x0000_s349897" name="公式" r:id="rId16" imgW="126720" imgH="203040" progId="Equation.3">
                  <p:embed/>
                </p:oleObj>
              </mc:Choice>
              <mc:Fallback>
                <p:oleObj name="公式" r:id="rId16" imgW="126720" imgH="20304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0352" y="4437112"/>
                        <a:ext cx="3444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0A49B-7B40-4B6E-A777-60F57D2F1844}"/>
              </a:ext>
            </a:extLst>
          </p:cNvPr>
          <p:cNvSpPr>
            <a:spLocks noGrp="1"/>
          </p:cNvSpPr>
          <p:nvPr>
            <p:ph type="title"/>
          </p:nvPr>
        </p:nvSpPr>
        <p:spPr/>
        <p:txBody>
          <a:bodyPr/>
          <a:lstStyle/>
          <a:p>
            <a:r>
              <a:rPr lang="zh-CN" altLang="en-US" dirty="0"/>
              <a:t>排序式检索举例</a:t>
            </a:r>
          </a:p>
        </p:txBody>
      </p:sp>
      <p:sp>
        <p:nvSpPr>
          <p:cNvPr id="3" name="内容占位符 2">
            <a:extLst>
              <a:ext uri="{FF2B5EF4-FFF2-40B4-BE49-F238E27FC236}">
                <a16:creationId xmlns:a16="http://schemas.microsoft.com/office/drawing/2014/main" id="{92101E89-E261-4A7E-9AC5-2277EC86CF9F}"/>
              </a:ext>
            </a:extLst>
          </p:cNvPr>
          <p:cNvSpPr>
            <a:spLocks noGrp="1"/>
          </p:cNvSpPr>
          <p:nvPr>
            <p:ph idx="1"/>
          </p:nvPr>
        </p:nvSpPr>
        <p:spPr/>
        <p:txBody>
          <a:bodyPr/>
          <a:lstStyle/>
          <a:p>
            <a:r>
              <a:rPr lang="en-US" altLang="zh-CN" spc="-4" dirty="0">
                <a:cs typeface="Times New Roman" panose="02020603050405020304" pitchFamily="18" charset="0"/>
              </a:rPr>
              <a:t>(0.1 </a:t>
            </a:r>
            <a:r>
              <a:rPr lang="en-US" altLang="zh-CN" spc="116" dirty="0">
                <a:cs typeface="Times New Roman" panose="02020603050405020304" pitchFamily="18" charset="0"/>
              </a:rPr>
              <a:t>author), </a:t>
            </a:r>
            <a:r>
              <a:rPr lang="en-US" altLang="zh-CN" spc="56" dirty="0">
                <a:cs typeface="Times New Roman" panose="02020603050405020304" pitchFamily="18" charset="0"/>
              </a:rPr>
              <a:t>(0.3 </a:t>
            </a:r>
            <a:r>
              <a:rPr lang="en-US" altLang="zh-CN" spc="246" dirty="0">
                <a:cs typeface="Times New Roman" panose="02020603050405020304" pitchFamily="18" charset="0"/>
              </a:rPr>
              <a:t>body), </a:t>
            </a:r>
            <a:r>
              <a:rPr lang="en-US" altLang="zh-CN" spc="56" dirty="0">
                <a:cs typeface="Times New Roman" panose="02020603050405020304" pitchFamily="18" charset="0"/>
              </a:rPr>
              <a:t>(0.6</a:t>
            </a:r>
            <a:r>
              <a:rPr lang="en-US" altLang="zh-CN" spc="-95" dirty="0">
                <a:cs typeface="Times New Roman" panose="02020603050405020304" pitchFamily="18" charset="0"/>
              </a:rPr>
              <a:t> </a:t>
            </a:r>
            <a:r>
              <a:rPr lang="en-US" altLang="zh-CN" spc="60" dirty="0">
                <a:cs typeface="Times New Roman" panose="02020603050405020304" pitchFamily="18" charset="0"/>
              </a:rPr>
              <a:t>title)</a:t>
            </a:r>
          </a:p>
          <a:p>
            <a:r>
              <a:rPr lang="en-US" altLang="zh-CN" dirty="0">
                <a:cs typeface="Times New Roman" panose="02020603050405020304" pitchFamily="18" charset="0"/>
              </a:rPr>
              <a:t>Q3: “bill” OR “rights”</a:t>
            </a:r>
          </a:p>
          <a:p>
            <a:endParaRPr lang="en-US" altLang="zh-CN" spc="60" dirty="0">
              <a:cs typeface="Times New Roman" panose="02020603050405020304" pitchFamily="18" charset="0"/>
            </a:endParaRPr>
          </a:p>
          <a:p>
            <a:pPr marL="0" indent="0">
              <a:buNone/>
            </a:pPr>
            <a:endParaRPr lang="zh-CN" altLang="en-US" dirty="0"/>
          </a:p>
        </p:txBody>
      </p:sp>
      <p:sp>
        <p:nvSpPr>
          <p:cNvPr id="4" name="灯片编号占位符 3">
            <a:extLst>
              <a:ext uri="{FF2B5EF4-FFF2-40B4-BE49-F238E27FC236}">
                <a16:creationId xmlns:a16="http://schemas.microsoft.com/office/drawing/2014/main" id="{26EC9B28-C357-4254-A9F1-6A13A26BE025}"/>
              </a:ext>
            </a:extLst>
          </p:cNvPr>
          <p:cNvSpPr>
            <a:spLocks noGrp="1"/>
          </p:cNvSpPr>
          <p:nvPr>
            <p:ph type="sldNum" sz="quarter" idx="12"/>
          </p:nvPr>
        </p:nvSpPr>
        <p:spPr/>
        <p:txBody>
          <a:bodyPr/>
          <a:lstStyle/>
          <a:p>
            <a:pPr>
              <a:defRPr/>
            </a:pPr>
            <a:fld id="{DB3EC566-48E6-4552-87D6-CB322A8F1925}" type="slidenum">
              <a:rPr lang="en-US" smtClean="0"/>
              <a:pPr>
                <a:defRPr/>
              </a:pPr>
              <a:t>100</a:t>
            </a:fld>
            <a:endParaRPr lang="en-US"/>
          </a:p>
        </p:txBody>
      </p:sp>
      <p:grpSp>
        <p:nvGrpSpPr>
          <p:cNvPr id="5" name="组合 4">
            <a:extLst>
              <a:ext uri="{FF2B5EF4-FFF2-40B4-BE49-F238E27FC236}">
                <a16:creationId xmlns:a16="http://schemas.microsoft.com/office/drawing/2014/main" id="{510C9398-997E-40E5-B7D6-D1095C73B92D}"/>
              </a:ext>
            </a:extLst>
          </p:cNvPr>
          <p:cNvGrpSpPr/>
          <p:nvPr/>
        </p:nvGrpSpPr>
        <p:grpSpPr>
          <a:xfrm>
            <a:off x="683568" y="2906476"/>
            <a:ext cx="7679397" cy="2134195"/>
            <a:chOff x="937751" y="2035969"/>
            <a:chExt cx="7679397" cy="2134195"/>
          </a:xfrm>
        </p:grpSpPr>
        <p:sp>
          <p:nvSpPr>
            <p:cNvPr id="6" name="object 5">
              <a:extLst>
                <a:ext uri="{FF2B5EF4-FFF2-40B4-BE49-F238E27FC236}">
                  <a16:creationId xmlns:a16="http://schemas.microsoft.com/office/drawing/2014/main" id="{94A3BB18-2EF1-40CB-AD13-CFB63521F4AF}"/>
                </a:ext>
              </a:extLst>
            </p:cNvPr>
            <p:cNvSpPr/>
            <p:nvPr/>
          </p:nvSpPr>
          <p:spPr>
            <a:xfrm>
              <a:off x="937751" y="2669977"/>
              <a:ext cx="812601" cy="401836"/>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7" name="object 6">
              <a:extLst>
                <a:ext uri="{FF2B5EF4-FFF2-40B4-BE49-F238E27FC236}">
                  <a16:creationId xmlns:a16="http://schemas.microsoft.com/office/drawing/2014/main" id="{3B5B4818-12C3-4BB6-A8AD-6881683FBF44}"/>
                </a:ext>
              </a:extLst>
            </p:cNvPr>
            <p:cNvSpPr/>
            <p:nvPr/>
          </p:nvSpPr>
          <p:spPr>
            <a:xfrm>
              <a:off x="1724975" y="266997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8" name="object 7">
              <a:extLst>
                <a:ext uri="{FF2B5EF4-FFF2-40B4-BE49-F238E27FC236}">
                  <a16:creationId xmlns:a16="http://schemas.microsoft.com/office/drawing/2014/main" id="{77C4B47C-DD42-4ADE-AB0D-976861F046CA}"/>
                </a:ext>
              </a:extLst>
            </p:cNvPr>
            <p:cNvSpPr/>
            <p:nvPr/>
          </p:nvSpPr>
          <p:spPr>
            <a:xfrm>
              <a:off x="3243727" y="266997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9" name="object 8">
              <a:extLst>
                <a:ext uri="{FF2B5EF4-FFF2-40B4-BE49-F238E27FC236}">
                  <a16:creationId xmlns:a16="http://schemas.microsoft.com/office/drawing/2014/main" id="{374B700B-0223-4581-BCEB-23C3DE272631}"/>
                </a:ext>
              </a:extLst>
            </p:cNvPr>
            <p:cNvSpPr/>
            <p:nvPr/>
          </p:nvSpPr>
          <p:spPr>
            <a:xfrm>
              <a:off x="2484346" y="320575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0" name="object 9">
              <a:extLst>
                <a:ext uri="{FF2B5EF4-FFF2-40B4-BE49-F238E27FC236}">
                  <a16:creationId xmlns:a16="http://schemas.microsoft.com/office/drawing/2014/main" id="{85C075C3-750E-44A4-80CB-05806C5E8BDB}"/>
                </a:ext>
              </a:extLst>
            </p:cNvPr>
            <p:cNvSpPr/>
            <p:nvPr/>
          </p:nvSpPr>
          <p:spPr>
            <a:xfrm>
              <a:off x="4762480" y="266997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1" name="object 10">
              <a:extLst>
                <a:ext uri="{FF2B5EF4-FFF2-40B4-BE49-F238E27FC236}">
                  <a16:creationId xmlns:a16="http://schemas.microsoft.com/office/drawing/2014/main" id="{8478B718-8A70-4084-B198-DCFD3EC8A132}"/>
                </a:ext>
              </a:extLst>
            </p:cNvPr>
            <p:cNvSpPr/>
            <p:nvPr/>
          </p:nvSpPr>
          <p:spPr>
            <a:xfrm>
              <a:off x="6281231" y="266997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2" name="object 11">
              <a:extLst>
                <a:ext uri="{FF2B5EF4-FFF2-40B4-BE49-F238E27FC236}">
                  <a16:creationId xmlns:a16="http://schemas.microsoft.com/office/drawing/2014/main" id="{D16876BE-7E6B-48BF-9E00-7B6C9D5DF08F}"/>
                </a:ext>
              </a:extLst>
            </p:cNvPr>
            <p:cNvSpPr/>
            <p:nvPr/>
          </p:nvSpPr>
          <p:spPr>
            <a:xfrm>
              <a:off x="4003098" y="320575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3" name="object 12">
              <a:extLst>
                <a:ext uri="{FF2B5EF4-FFF2-40B4-BE49-F238E27FC236}">
                  <a16:creationId xmlns:a16="http://schemas.microsoft.com/office/drawing/2014/main" id="{C93157C8-A9DD-43CF-B8FA-CFD3AF9CC9D9}"/>
                </a:ext>
              </a:extLst>
            </p:cNvPr>
            <p:cNvSpPr/>
            <p:nvPr/>
          </p:nvSpPr>
          <p:spPr>
            <a:xfrm>
              <a:off x="6281231" y="320575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4" name="object 13">
              <a:extLst>
                <a:ext uri="{FF2B5EF4-FFF2-40B4-BE49-F238E27FC236}">
                  <a16:creationId xmlns:a16="http://schemas.microsoft.com/office/drawing/2014/main" id="{10E8FD5B-438E-4270-A177-A14B12DA5A06}"/>
                </a:ext>
              </a:extLst>
            </p:cNvPr>
            <p:cNvSpPr/>
            <p:nvPr/>
          </p:nvSpPr>
          <p:spPr>
            <a:xfrm>
              <a:off x="7040612" y="266997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5" name="object 14">
              <a:extLst>
                <a:ext uri="{FF2B5EF4-FFF2-40B4-BE49-F238E27FC236}">
                  <a16:creationId xmlns:a16="http://schemas.microsoft.com/office/drawing/2014/main" id="{A1A509DE-770F-43D3-AC70-E74F88F2AF94}"/>
                </a:ext>
              </a:extLst>
            </p:cNvPr>
            <p:cNvSpPr/>
            <p:nvPr/>
          </p:nvSpPr>
          <p:spPr>
            <a:xfrm>
              <a:off x="2484355" y="266997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6" name="object 15">
              <a:extLst>
                <a:ext uri="{FF2B5EF4-FFF2-40B4-BE49-F238E27FC236}">
                  <a16:creationId xmlns:a16="http://schemas.microsoft.com/office/drawing/2014/main" id="{63993941-ED36-4FCF-A374-D91C422FFED3}"/>
                </a:ext>
              </a:extLst>
            </p:cNvPr>
            <p:cNvSpPr/>
            <p:nvPr/>
          </p:nvSpPr>
          <p:spPr>
            <a:xfrm>
              <a:off x="4003098" y="266997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7" name="object 16">
              <a:extLst>
                <a:ext uri="{FF2B5EF4-FFF2-40B4-BE49-F238E27FC236}">
                  <a16:creationId xmlns:a16="http://schemas.microsoft.com/office/drawing/2014/main" id="{5E455B61-71FB-4513-B5A1-65F115B3D984}"/>
                </a:ext>
              </a:extLst>
            </p:cNvPr>
            <p:cNvSpPr/>
            <p:nvPr/>
          </p:nvSpPr>
          <p:spPr>
            <a:xfrm>
              <a:off x="5521850" y="266997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8" name="object 17">
              <a:extLst>
                <a:ext uri="{FF2B5EF4-FFF2-40B4-BE49-F238E27FC236}">
                  <a16:creationId xmlns:a16="http://schemas.microsoft.com/office/drawing/2014/main" id="{4670917B-DF05-4C83-A7A2-DC605C6E2839}"/>
                </a:ext>
              </a:extLst>
            </p:cNvPr>
            <p:cNvSpPr/>
            <p:nvPr/>
          </p:nvSpPr>
          <p:spPr>
            <a:xfrm>
              <a:off x="7799992" y="2669976"/>
              <a:ext cx="817156"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9" name="object 18">
              <a:extLst>
                <a:ext uri="{FF2B5EF4-FFF2-40B4-BE49-F238E27FC236}">
                  <a16:creationId xmlns:a16="http://schemas.microsoft.com/office/drawing/2014/main" id="{7D9F2FDA-1588-4381-B607-679A9702B341}"/>
                </a:ext>
              </a:extLst>
            </p:cNvPr>
            <p:cNvSpPr/>
            <p:nvPr/>
          </p:nvSpPr>
          <p:spPr>
            <a:xfrm>
              <a:off x="937751" y="3205758"/>
              <a:ext cx="1608754" cy="401836"/>
            </a:xfrm>
            <a:prstGeom prst="rect">
              <a:avLst/>
            </a:prstGeom>
            <a:blipFill>
              <a:blip r:embed="rId5" cstate="print"/>
              <a:stretch>
                <a:fillRect/>
              </a:stretch>
            </a:blipFill>
          </p:spPr>
          <p:txBody>
            <a:bodyPr wrap="square" lIns="0" tIns="0" rIns="0" bIns="0" rtlCol="0"/>
            <a:lstStyle/>
            <a:p>
              <a:endParaRPr sz="1687">
                <a:solidFill>
                  <a:schemeClr val="tx1"/>
                </a:solidFill>
              </a:endParaRPr>
            </a:p>
          </p:txBody>
        </p:sp>
        <p:sp>
          <p:nvSpPr>
            <p:cNvPr id="20" name="object 19">
              <a:extLst>
                <a:ext uri="{FF2B5EF4-FFF2-40B4-BE49-F238E27FC236}">
                  <a16:creationId xmlns:a16="http://schemas.microsoft.com/office/drawing/2014/main" id="{3E1B756F-C5F5-4D77-B624-311E3E257B8B}"/>
                </a:ext>
              </a:extLst>
            </p:cNvPr>
            <p:cNvSpPr/>
            <p:nvPr/>
          </p:nvSpPr>
          <p:spPr>
            <a:xfrm>
              <a:off x="3243727" y="320575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1" name="object 20">
              <a:extLst>
                <a:ext uri="{FF2B5EF4-FFF2-40B4-BE49-F238E27FC236}">
                  <a16:creationId xmlns:a16="http://schemas.microsoft.com/office/drawing/2014/main" id="{62ADB673-A93F-4121-A603-A5599D64F508}"/>
                </a:ext>
              </a:extLst>
            </p:cNvPr>
            <p:cNvSpPr/>
            <p:nvPr/>
          </p:nvSpPr>
          <p:spPr>
            <a:xfrm>
              <a:off x="4762480" y="320575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2" name="object 21">
              <a:extLst>
                <a:ext uri="{FF2B5EF4-FFF2-40B4-BE49-F238E27FC236}">
                  <a16:creationId xmlns:a16="http://schemas.microsoft.com/office/drawing/2014/main" id="{C6495AC4-7A71-46EF-888E-75F9DD8E9E61}"/>
                </a:ext>
              </a:extLst>
            </p:cNvPr>
            <p:cNvSpPr/>
            <p:nvPr/>
          </p:nvSpPr>
          <p:spPr>
            <a:xfrm>
              <a:off x="5521850" y="320575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3" name="object 22">
              <a:extLst>
                <a:ext uri="{FF2B5EF4-FFF2-40B4-BE49-F238E27FC236}">
                  <a16:creationId xmlns:a16="http://schemas.microsoft.com/office/drawing/2014/main" id="{5C19DB2D-F56F-42D7-B0F1-006533AC9AF4}"/>
                </a:ext>
              </a:extLst>
            </p:cNvPr>
            <p:cNvSpPr/>
            <p:nvPr/>
          </p:nvSpPr>
          <p:spPr>
            <a:xfrm>
              <a:off x="1031513" y="2728019"/>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24" name="object 23">
              <a:extLst>
                <a:ext uri="{FF2B5EF4-FFF2-40B4-BE49-F238E27FC236}">
                  <a16:creationId xmlns:a16="http://schemas.microsoft.com/office/drawing/2014/main" id="{87EEBA9E-D14F-4AA0-B1EE-66740CD17187}"/>
                </a:ext>
              </a:extLst>
            </p:cNvPr>
            <p:cNvSpPr/>
            <p:nvPr/>
          </p:nvSpPr>
          <p:spPr>
            <a:xfrm>
              <a:off x="1031513" y="2728019"/>
              <a:ext cx="625078" cy="214313"/>
            </a:xfrm>
            <a:custGeom>
              <a:avLst/>
              <a:gdLst/>
              <a:ahLst/>
              <a:cxnLst/>
              <a:rect l="l" t="t" r="r" b="b"/>
              <a:pathLst>
                <a:path w="889000" h="304800">
                  <a:moveTo>
                    <a:pt x="0" y="0"/>
                  </a:moveTo>
                  <a:lnTo>
                    <a:pt x="888626" y="0"/>
                  </a:lnTo>
                  <a:lnTo>
                    <a:pt x="888626" y="304800"/>
                  </a:lnTo>
                  <a:lnTo>
                    <a:pt x="0" y="304800"/>
                  </a:lnTo>
                  <a:lnTo>
                    <a:pt x="0" y="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25" name="object 24">
              <a:extLst>
                <a:ext uri="{FF2B5EF4-FFF2-40B4-BE49-F238E27FC236}">
                  <a16:creationId xmlns:a16="http://schemas.microsoft.com/office/drawing/2014/main" id="{8D230A9F-0A46-48D7-A303-5E3531F1A566}"/>
                </a:ext>
              </a:extLst>
            </p:cNvPr>
            <p:cNvSpPr txBox="1"/>
            <p:nvPr/>
          </p:nvSpPr>
          <p:spPr>
            <a:xfrm>
              <a:off x="1243180" y="2736949"/>
              <a:ext cx="192881" cy="173124"/>
            </a:xfrm>
            <a:prstGeom prst="rect">
              <a:avLst/>
            </a:prstGeom>
          </p:spPr>
          <p:txBody>
            <a:bodyPr vert="horz" wrap="square" lIns="0" tIns="0" rIns="0" bIns="0" rtlCol="0">
              <a:spAutoFit/>
            </a:bodyPr>
            <a:lstStyle/>
            <a:p>
              <a:pPr marL="8929"/>
              <a:r>
                <a:rPr sz="1125" spc="-4" dirty="0">
                  <a:solidFill>
                    <a:schemeClr val="tx1"/>
                  </a:solidFill>
                  <a:latin typeface="Arial"/>
                  <a:cs typeface="Arial"/>
                </a:rPr>
                <a:t>bill</a:t>
              </a:r>
              <a:endParaRPr sz="1125">
                <a:solidFill>
                  <a:schemeClr val="tx1"/>
                </a:solidFill>
                <a:latin typeface="Arial"/>
                <a:cs typeface="Arial"/>
              </a:endParaRPr>
            </a:p>
          </p:txBody>
        </p:sp>
        <p:sp>
          <p:nvSpPr>
            <p:cNvPr id="26" name="object 25">
              <a:extLst>
                <a:ext uri="{FF2B5EF4-FFF2-40B4-BE49-F238E27FC236}">
                  <a16:creationId xmlns:a16="http://schemas.microsoft.com/office/drawing/2014/main" id="{7C69D6BF-C4ED-4CE5-BD2C-809D1ACF13CC}"/>
                </a:ext>
              </a:extLst>
            </p:cNvPr>
            <p:cNvSpPr/>
            <p:nvPr/>
          </p:nvSpPr>
          <p:spPr>
            <a:xfrm>
              <a:off x="1818736" y="272801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7" name="object 26">
              <a:extLst>
                <a:ext uri="{FF2B5EF4-FFF2-40B4-BE49-F238E27FC236}">
                  <a16:creationId xmlns:a16="http://schemas.microsoft.com/office/drawing/2014/main" id="{ED6E726A-F825-4C5A-B37A-3F8792F7254E}"/>
                </a:ext>
              </a:extLst>
            </p:cNvPr>
            <p:cNvSpPr txBox="1"/>
            <p:nvPr/>
          </p:nvSpPr>
          <p:spPr>
            <a:xfrm>
              <a:off x="1818736" y="2728020"/>
              <a:ext cx="633115" cy="177633"/>
            </a:xfrm>
            <a:prstGeom prst="rect">
              <a:avLst/>
            </a:prstGeom>
            <a:ln w="12700">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1.author</a:t>
              </a:r>
              <a:endParaRPr sz="1125" dirty="0">
                <a:solidFill>
                  <a:schemeClr val="tx1"/>
                </a:solidFill>
                <a:latin typeface="Arial"/>
                <a:cs typeface="Arial"/>
              </a:endParaRPr>
            </a:p>
          </p:txBody>
        </p:sp>
        <p:sp>
          <p:nvSpPr>
            <p:cNvPr id="28" name="object 27">
              <a:extLst>
                <a:ext uri="{FF2B5EF4-FFF2-40B4-BE49-F238E27FC236}">
                  <a16:creationId xmlns:a16="http://schemas.microsoft.com/office/drawing/2014/main" id="{A8DC9F37-5B4A-491E-8787-9A7AC8B2FDF9}"/>
                </a:ext>
              </a:extLst>
            </p:cNvPr>
            <p:cNvSpPr/>
            <p:nvPr/>
          </p:nvSpPr>
          <p:spPr>
            <a:xfrm>
              <a:off x="3337488" y="272801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9" name="object 28">
              <a:extLst>
                <a:ext uri="{FF2B5EF4-FFF2-40B4-BE49-F238E27FC236}">
                  <a16:creationId xmlns:a16="http://schemas.microsoft.com/office/drawing/2014/main" id="{74776A4E-FF0F-41C3-B4D1-C13527ED9573}"/>
                </a:ext>
              </a:extLst>
            </p:cNvPr>
            <p:cNvSpPr txBox="1"/>
            <p:nvPr/>
          </p:nvSpPr>
          <p:spPr>
            <a:xfrm>
              <a:off x="3337488" y="2728020"/>
              <a:ext cx="633115" cy="177633"/>
            </a:xfrm>
            <a:prstGeom prst="rect">
              <a:avLst/>
            </a:prstGeom>
            <a:ln w="12699">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2.author</a:t>
              </a:r>
              <a:endParaRPr sz="1125" dirty="0">
                <a:solidFill>
                  <a:schemeClr val="tx1"/>
                </a:solidFill>
                <a:latin typeface="Arial"/>
                <a:cs typeface="Arial"/>
              </a:endParaRPr>
            </a:p>
          </p:txBody>
        </p:sp>
        <p:sp>
          <p:nvSpPr>
            <p:cNvPr id="30" name="object 29">
              <a:extLst>
                <a:ext uri="{FF2B5EF4-FFF2-40B4-BE49-F238E27FC236}">
                  <a16:creationId xmlns:a16="http://schemas.microsoft.com/office/drawing/2014/main" id="{8267BA0A-93D2-49E5-BE74-941FF9DF2BFD}"/>
                </a:ext>
              </a:extLst>
            </p:cNvPr>
            <p:cNvSpPr/>
            <p:nvPr/>
          </p:nvSpPr>
          <p:spPr>
            <a:xfrm>
              <a:off x="1031513" y="3263801"/>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31" name="object 30">
              <a:extLst>
                <a:ext uri="{FF2B5EF4-FFF2-40B4-BE49-F238E27FC236}">
                  <a16:creationId xmlns:a16="http://schemas.microsoft.com/office/drawing/2014/main" id="{71EC71CA-622A-4265-A0B8-413D2E318663}"/>
                </a:ext>
              </a:extLst>
            </p:cNvPr>
            <p:cNvSpPr/>
            <p:nvPr/>
          </p:nvSpPr>
          <p:spPr>
            <a:xfrm>
              <a:off x="1031513" y="3263801"/>
              <a:ext cx="625078" cy="214313"/>
            </a:xfrm>
            <a:custGeom>
              <a:avLst/>
              <a:gdLst/>
              <a:ahLst/>
              <a:cxnLst/>
              <a:rect l="l" t="t" r="r" b="b"/>
              <a:pathLst>
                <a:path w="889000" h="304800">
                  <a:moveTo>
                    <a:pt x="0" y="0"/>
                  </a:moveTo>
                  <a:lnTo>
                    <a:pt x="888626" y="0"/>
                  </a:lnTo>
                  <a:lnTo>
                    <a:pt x="888626" y="304800"/>
                  </a:lnTo>
                  <a:lnTo>
                    <a:pt x="0" y="304800"/>
                  </a:lnTo>
                  <a:lnTo>
                    <a:pt x="0" y="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32" name="object 31">
              <a:extLst>
                <a:ext uri="{FF2B5EF4-FFF2-40B4-BE49-F238E27FC236}">
                  <a16:creationId xmlns:a16="http://schemas.microsoft.com/office/drawing/2014/main" id="{307D672B-1D2E-418E-A327-0BD0A5979257}"/>
                </a:ext>
              </a:extLst>
            </p:cNvPr>
            <p:cNvSpPr txBox="1"/>
            <p:nvPr/>
          </p:nvSpPr>
          <p:spPr>
            <a:xfrm>
              <a:off x="1155836" y="3272730"/>
              <a:ext cx="367457" cy="173124"/>
            </a:xfrm>
            <a:prstGeom prst="rect">
              <a:avLst/>
            </a:prstGeom>
          </p:spPr>
          <p:txBody>
            <a:bodyPr vert="horz" wrap="square" lIns="0" tIns="0" rIns="0" bIns="0" rtlCol="0">
              <a:spAutoFit/>
            </a:bodyPr>
            <a:lstStyle/>
            <a:p>
              <a:pPr marL="8929"/>
              <a:r>
                <a:rPr sz="1125" dirty="0">
                  <a:solidFill>
                    <a:schemeClr val="tx1"/>
                  </a:solidFill>
                  <a:latin typeface="Arial"/>
                  <a:cs typeface="Arial"/>
                </a:rPr>
                <a:t>rights</a:t>
              </a:r>
              <a:endParaRPr sz="1125">
                <a:solidFill>
                  <a:schemeClr val="tx1"/>
                </a:solidFill>
                <a:latin typeface="Arial"/>
                <a:cs typeface="Arial"/>
              </a:endParaRPr>
            </a:p>
          </p:txBody>
        </p:sp>
        <p:sp>
          <p:nvSpPr>
            <p:cNvPr id="33" name="object 32">
              <a:extLst>
                <a:ext uri="{FF2B5EF4-FFF2-40B4-BE49-F238E27FC236}">
                  <a16:creationId xmlns:a16="http://schemas.microsoft.com/office/drawing/2014/main" id="{1F6FE755-3615-43F8-BD77-9ACFCFEACA34}"/>
                </a:ext>
              </a:extLst>
            </p:cNvPr>
            <p:cNvSpPr/>
            <p:nvPr/>
          </p:nvSpPr>
          <p:spPr>
            <a:xfrm>
              <a:off x="2578108" y="326380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4" name="object 33">
              <a:extLst>
                <a:ext uri="{FF2B5EF4-FFF2-40B4-BE49-F238E27FC236}">
                  <a16:creationId xmlns:a16="http://schemas.microsoft.com/office/drawing/2014/main" id="{D221FAE8-48EA-46BA-8071-95819875C859}"/>
                </a:ext>
              </a:extLst>
            </p:cNvPr>
            <p:cNvSpPr txBox="1"/>
            <p:nvPr/>
          </p:nvSpPr>
          <p:spPr>
            <a:xfrm>
              <a:off x="2578108" y="326380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dirty="0">
                <a:solidFill>
                  <a:schemeClr val="tx1"/>
                </a:solidFill>
                <a:latin typeface="Arial"/>
                <a:cs typeface="Arial"/>
              </a:endParaRPr>
            </a:p>
          </p:txBody>
        </p:sp>
        <p:sp>
          <p:nvSpPr>
            <p:cNvPr id="35" name="object 34">
              <a:extLst>
                <a:ext uri="{FF2B5EF4-FFF2-40B4-BE49-F238E27FC236}">
                  <a16:creationId xmlns:a16="http://schemas.microsoft.com/office/drawing/2014/main" id="{085330D0-0DB1-4FA4-B046-11B2A89862A7}"/>
                </a:ext>
              </a:extLst>
            </p:cNvPr>
            <p:cNvSpPr/>
            <p:nvPr/>
          </p:nvSpPr>
          <p:spPr>
            <a:xfrm>
              <a:off x="4856242" y="272801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6" name="object 35">
              <a:extLst>
                <a:ext uri="{FF2B5EF4-FFF2-40B4-BE49-F238E27FC236}">
                  <a16:creationId xmlns:a16="http://schemas.microsoft.com/office/drawing/2014/main" id="{3EA5D454-8EE4-464B-BF36-030A7504FA72}"/>
                </a:ext>
              </a:extLst>
            </p:cNvPr>
            <p:cNvSpPr txBox="1"/>
            <p:nvPr/>
          </p:nvSpPr>
          <p:spPr>
            <a:xfrm>
              <a:off x="4856242" y="2728020"/>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dirty="0">
                <a:solidFill>
                  <a:schemeClr val="tx1"/>
                </a:solidFill>
                <a:latin typeface="Arial"/>
                <a:cs typeface="Arial"/>
              </a:endParaRPr>
            </a:p>
          </p:txBody>
        </p:sp>
        <p:sp>
          <p:nvSpPr>
            <p:cNvPr id="37" name="object 36">
              <a:extLst>
                <a:ext uri="{FF2B5EF4-FFF2-40B4-BE49-F238E27FC236}">
                  <a16:creationId xmlns:a16="http://schemas.microsoft.com/office/drawing/2014/main" id="{0B88A962-8AE7-4748-A4A5-2CA1D129442A}"/>
                </a:ext>
              </a:extLst>
            </p:cNvPr>
            <p:cNvSpPr/>
            <p:nvPr/>
          </p:nvSpPr>
          <p:spPr>
            <a:xfrm>
              <a:off x="6374992" y="272801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8" name="object 37">
              <a:extLst>
                <a:ext uri="{FF2B5EF4-FFF2-40B4-BE49-F238E27FC236}">
                  <a16:creationId xmlns:a16="http://schemas.microsoft.com/office/drawing/2014/main" id="{A60471C1-1018-4D9D-A297-E563DC2698E4}"/>
                </a:ext>
              </a:extLst>
            </p:cNvPr>
            <p:cNvSpPr txBox="1"/>
            <p:nvPr/>
          </p:nvSpPr>
          <p:spPr>
            <a:xfrm>
              <a:off x="6374992" y="2728020"/>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dirty="0">
                <a:solidFill>
                  <a:schemeClr val="tx1"/>
                </a:solidFill>
                <a:latin typeface="Arial"/>
                <a:cs typeface="Arial"/>
              </a:endParaRPr>
            </a:p>
          </p:txBody>
        </p:sp>
        <p:sp>
          <p:nvSpPr>
            <p:cNvPr id="39" name="object 38">
              <a:extLst>
                <a:ext uri="{FF2B5EF4-FFF2-40B4-BE49-F238E27FC236}">
                  <a16:creationId xmlns:a16="http://schemas.microsoft.com/office/drawing/2014/main" id="{9EB07FA3-3DB1-4A58-A333-5A96ED106F35}"/>
                </a:ext>
              </a:extLst>
            </p:cNvPr>
            <p:cNvSpPr/>
            <p:nvPr/>
          </p:nvSpPr>
          <p:spPr>
            <a:xfrm>
              <a:off x="4096860" y="326380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0" name="object 39">
              <a:extLst>
                <a:ext uri="{FF2B5EF4-FFF2-40B4-BE49-F238E27FC236}">
                  <a16:creationId xmlns:a16="http://schemas.microsoft.com/office/drawing/2014/main" id="{E540A411-8085-472A-97F9-0906B460882A}"/>
                </a:ext>
              </a:extLst>
            </p:cNvPr>
            <p:cNvSpPr txBox="1"/>
            <p:nvPr/>
          </p:nvSpPr>
          <p:spPr>
            <a:xfrm>
              <a:off x="4096860" y="326380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dirty="0">
                <a:solidFill>
                  <a:schemeClr val="tx1"/>
                </a:solidFill>
                <a:latin typeface="Arial"/>
                <a:cs typeface="Arial"/>
              </a:endParaRPr>
            </a:p>
          </p:txBody>
        </p:sp>
        <p:sp>
          <p:nvSpPr>
            <p:cNvPr id="41" name="object 40">
              <a:extLst>
                <a:ext uri="{FF2B5EF4-FFF2-40B4-BE49-F238E27FC236}">
                  <a16:creationId xmlns:a16="http://schemas.microsoft.com/office/drawing/2014/main" id="{04F7A8E3-A765-4D5E-9E4E-9773FBCF3DDD}"/>
                </a:ext>
              </a:extLst>
            </p:cNvPr>
            <p:cNvSpPr/>
            <p:nvPr/>
          </p:nvSpPr>
          <p:spPr>
            <a:xfrm>
              <a:off x="6374992" y="3263800"/>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2" name="object 41">
              <a:extLst>
                <a:ext uri="{FF2B5EF4-FFF2-40B4-BE49-F238E27FC236}">
                  <a16:creationId xmlns:a16="http://schemas.microsoft.com/office/drawing/2014/main" id="{9D19F3C5-E706-4068-8D6D-BE373F4482E8}"/>
                </a:ext>
              </a:extLst>
            </p:cNvPr>
            <p:cNvSpPr txBox="1"/>
            <p:nvPr/>
          </p:nvSpPr>
          <p:spPr>
            <a:xfrm>
              <a:off x="6374992" y="326380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9.title</a:t>
              </a:r>
              <a:endParaRPr sz="1125" dirty="0">
                <a:solidFill>
                  <a:schemeClr val="tx1"/>
                </a:solidFill>
                <a:latin typeface="Arial"/>
                <a:cs typeface="Arial"/>
              </a:endParaRPr>
            </a:p>
          </p:txBody>
        </p:sp>
        <p:sp>
          <p:nvSpPr>
            <p:cNvPr id="43" name="object 42">
              <a:extLst>
                <a:ext uri="{FF2B5EF4-FFF2-40B4-BE49-F238E27FC236}">
                  <a16:creationId xmlns:a16="http://schemas.microsoft.com/office/drawing/2014/main" id="{2EC370BB-96C1-47F1-9169-B9962B8D7187}"/>
                </a:ext>
              </a:extLst>
            </p:cNvPr>
            <p:cNvSpPr/>
            <p:nvPr/>
          </p:nvSpPr>
          <p:spPr>
            <a:xfrm>
              <a:off x="7134374" y="272801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4" name="object 43">
              <a:extLst>
                <a:ext uri="{FF2B5EF4-FFF2-40B4-BE49-F238E27FC236}">
                  <a16:creationId xmlns:a16="http://schemas.microsoft.com/office/drawing/2014/main" id="{2CD285A4-ACDE-40D0-9455-9EE45C14385D}"/>
                </a:ext>
              </a:extLst>
            </p:cNvPr>
            <p:cNvSpPr txBox="1"/>
            <p:nvPr/>
          </p:nvSpPr>
          <p:spPr>
            <a:xfrm>
              <a:off x="7134374" y="2728020"/>
              <a:ext cx="633115" cy="177633"/>
            </a:xfrm>
            <a:prstGeom prst="rect">
              <a:avLst/>
            </a:prstGeom>
            <a:ln w="12699">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8.title</a:t>
              </a:r>
              <a:endParaRPr sz="1125" dirty="0">
                <a:solidFill>
                  <a:schemeClr val="tx1"/>
                </a:solidFill>
                <a:latin typeface="Arial"/>
                <a:cs typeface="Arial"/>
              </a:endParaRPr>
            </a:p>
          </p:txBody>
        </p:sp>
        <p:sp>
          <p:nvSpPr>
            <p:cNvPr id="45" name="object 44">
              <a:extLst>
                <a:ext uri="{FF2B5EF4-FFF2-40B4-BE49-F238E27FC236}">
                  <a16:creationId xmlns:a16="http://schemas.microsoft.com/office/drawing/2014/main" id="{1BF8B278-E7C4-4FA5-A4E6-18AE237EB950}"/>
                </a:ext>
              </a:extLst>
            </p:cNvPr>
            <p:cNvSpPr/>
            <p:nvPr/>
          </p:nvSpPr>
          <p:spPr>
            <a:xfrm>
              <a:off x="2578117" y="272801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6" name="object 45">
              <a:extLst>
                <a:ext uri="{FF2B5EF4-FFF2-40B4-BE49-F238E27FC236}">
                  <a16:creationId xmlns:a16="http://schemas.microsoft.com/office/drawing/2014/main" id="{9E02525D-A568-4F58-82E6-40874ECD5014}"/>
                </a:ext>
              </a:extLst>
            </p:cNvPr>
            <p:cNvSpPr txBox="1"/>
            <p:nvPr/>
          </p:nvSpPr>
          <p:spPr>
            <a:xfrm>
              <a:off x="2578117" y="272802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1.body</a:t>
              </a:r>
              <a:endParaRPr sz="1125" dirty="0">
                <a:solidFill>
                  <a:schemeClr val="tx1"/>
                </a:solidFill>
                <a:latin typeface="Arial"/>
                <a:cs typeface="Arial"/>
              </a:endParaRPr>
            </a:p>
          </p:txBody>
        </p:sp>
        <p:sp>
          <p:nvSpPr>
            <p:cNvPr id="47" name="object 46">
              <a:extLst>
                <a:ext uri="{FF2B5EF4-FFF2-40B4-BE49-F238E27FC236}">
                  <a16:creationId xmlns:a16="http://schemas.microsoft.com/office/drawing/2014/main" id="{D9D4F7FB-BD2E-4F9D-87F9-0A87CAEF6139}"/>
                </a:ext>
              </a:extLst>
            </p:cNvPr>
            <p:cNvSpPr/>
            <p:nvPr/>
          </p:nvSpPr>
          <p:spPr>
            <a:xfrm>
              <a:off x="4096860" y="272801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8" name="object 47">
              <a:extLst>
                <a:ext uri="{FF2B5EF4-FFF2-40B4-BE49-F238E27FC236}">
                  <a16:creationId xmlns:a16="http://schemas.microsoft.com/office/drawing/2014/main" id="{DBCFC06B-400F-48B0-A4B4-24576BF679B1}"/>
                </a:ext>
              </a:extLst>
            </p:cNvPr>
            <p:cNvSpPr txBox="1"/>
            <p:nvPr/>
          </p:nvSpPr>
          <p:spPr>
            <a:xfrm>
              <a:off x="4096860" y="272802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2.body</a:t>
              </a:r>
              <a:endParaRPr sz="1125" dirty="0">
                <a:solidFill>
                  <a:schemeClr val="tx1"/>
                </a:solidFill>
                <a:latin typeface="Arial"/>
                <a:cs typeface="Arial"/>
              </a:endParaRPr>
            </a:p>
          </p:txBody>
        </p:sp>
        <p:sp>
          <p:nvSpPr>
            <p:cNvPr id="49" name="object 48">
              <a:extLst>
                <a:ext uri="{FF2B5EF4-FFF2-40B4-BE49-F238E27FC236}">
                  <a16:creationId xmlns:a16="http://schemas.microsoft.com/office/drawing/2014/main" id="{3983D51E-5773-457F-88B3-94AC5CD60CB0}"/>
                </a:ext>
              </a:extLst>
            </p:cNvPr>
            <p:cNvSpPr/>
            <p:nvPr/>
          </p:nvSpPr>
          <p:spPr>
            <a:xfrm>
              <a:off x="5615612" y="272801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0" name="object 49">
              <a:extLst>
                <a:ext uri="{FF2B5EF4-FFF2-40B4-BE49-F238E27FC236}">
                  <a16:creationId xmlns:a16="http://schemas.microsoft.com/office/drawing/2014/main" id="{A590AAD3-9704-42D7-BCCA-7ADEE0D0D235}"/>
                </a:ext>
              </a:extLst>
            </p:cNvPr>
            <p:cNvSpPr txBox="1"/>
            <p:nvPr/>
          </p:nvSpPr>
          <p:spPr>
            <a:xfrm>
              <a:off x="5615612" y="2728020"/>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dirty="0">
                <a:solidFill>
                  <a:schemeClr val="tx1"/>
                </a:solidFill>
                <a:latin typeface="Arial"/>
                <a:cs typeface="Arial"/>
              </a:endParaRPr>
            </a:p>
          </p:txBody>
        </p:sp>
        <p:sp>
          <p:nvSpPr>
            <p:cNvPr id="51" name="object 50">
              <a:extLst>
                <a:ext uri="{FF2B5EF4-FFF2-40B4-BE49-F238E27FC236}">
                  <a16:creationId xmlns:a16="http://schemas.microsoft.com/office/drawing/2014/main" id="{A6DCE818-F3AA-4936-AABA-EF8198B9966C}"/>
                </a:ext>
              </a:extLst>
            </p:cNvPr>
            <p:cNvSpPr/>
            <p:nvPr/>
          </p:nvSpPr>
          <p:spPr>
            <a:xfrm>
              <a:off x="7893754" y="272801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2" name="object 51">
              <a:extLst>
                <a:ext uri="{FF2B5EF4-FFF2-40B4-BE49-F238E27FC236}">
                  <a16:creationId xmlns:a16="http://schemas.microsoft.com/office/drawing/2014/main" id="{3F0B5085-0477-4112-AB50-8912F91F1A4A}"/>
                </a:ext>
              </a:extLst>
            </p:cNvPr>
            <p:cNvSpPr txBox="1"/>
            <p:nvPr/>
          </p:nvSpPr>
          <p:spPr>
            <a:xfrm>
              <a:off x="7893754" y="272802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a:solidFill>
                  <a:schemeClr val="tx1"/>
                </a:solidFill>
                <a:latin typeface="Arial"/>
                <a:cs typeface="Arial"/>
              </a:endParaRPr>
            </a:p>
          </p:txBody>
        </p:sp>
        <p:sp>
          <p:nvSpPr>
            <p:cNvPr id="53" name="object 52">
              <a:extLst>
                <a:ext uri="{FF2B5EF4-FFF2-40B4-BE49-F238E27FC236}">
                  <a16:creationId xmlns:a16="http://schemas.microsoft.com/office/drawing/2014/main" id="{1B069898-E070-4C09-BB81-78A60D8237B3}"/>
                </a:ext>
              </a:extLst>
            </p:cNvPr>
            <p:cNvSpPr/>
            <p:nvPr/>
          </p:nvSpPr>
          <p:spPr>
            <a:xfrm>
              <a:off x="1818736" y="326380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4" name="object 53">
              <a:extLst>
                <a:ext uri="{FF2B5EF4-FFF2-40B4-BE49-F238E27FC236}">
                  <a16:creationId xmlns:a16="http://schemas.microsoft.com/office/drawing/2014/main" id="{A337C62F-51D1-4C5C-9E6A-0C56D4DE0970}"/>
                </a:ext>
              </a:extLst>
            </p:cNvPr>
            <p:cNvSpPr txBox="1"/>
            <p:nvPr/>
          </p:nvSpPr>
          <p:spPr>
            <a:xfrm>
              <a:off x="1818736" y="326380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3.body</a:t>
              </a:r>
              <a:endParaRPr sz="1125" dirty="0">
                <a:solidFill>
                  <a:schemeClr val="tx1"/>
                </a:solidFill>
                <a:latin typeface="Arial"/>
                <a:cs typeface="Arial"/>
              </a:endParaRPr>
            </a:p>
          </p:txBody>
        </p:sp>
        <p:sp>
          <p:nvSpPr>
            <p:cNvPr id="55" name="object 54">
              <a:extLst>
                <a:ext uri="{FF2B5EF4-FFF2-40B4-BE49-F238E27FC236}">
                  <a16:creationId xmlns:a16="http://schemas.microsoft.com/office/drawing/2014/main" id="{20B98D8C-8E7F-4A71-8A73-E4FA917EA144}"/>
                </a:ext>
              </a:extLst>
            </p:cNvPr>
            <p:cNvSpPr/>
            <p:nvPr/>
          </p:nvSpPr>
          <p:spPr>
            <a:xfrm>
              <a:off x="3337488" y="326380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6" name="object 55">
              <a:extLst>
                <a:ext uri="{FF2B5EF4-FFF2-40B4-BE49-F238E27FC236}">
                  <a16:creationId xmlns:a16="http://schemas.microsoft.com/office/drawing/2014/main" id="{46D53E2E-DAD6-4F2A-A1A0-B7546CCA2F6D}"/>
                </a:ext>
              </a:extLst>
            </p:cNvPr>
            <p:cNvSpPr txBox="1"/>
            <p:nvPr/>
          </p:nvSpPr>
          <p:spPr>
            <a:xfrm>
              <a:off x="3337488" y="326380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dirty="0">
                <a:solidFill>
                  <a:schemeClr val="tx1"/>
                </a:solidFill>
                <a:latin typeface="Arial"/>
                <a:cs typeface="Arial"/>
              </a:endParaRPr>
            </a:p>
          </p:txBody>
        </p:sp>
        <p:sp>
          <p:nvSpPr>
            <p:cNvPr id="57" name="object 56">
              <a:extLst>
                <a:ext uri="{FF2B5EF4-FFF2-40B4-BE49-F238E27FC236}">
                  <a16:creationId xmlns:a16="http://schemas.microsoft.com/office/drawing/2014/main" id="{2A0FBB56-03D0-4031-AAD6-A3A6C4C9E6B3}"/>
                </a:ext>
              </a:extLst>
            </p:cNvPr>
            <p:cNvSpPr/>
            <p:nvPr/>
          </p:nvSpPr>
          <p:spPr>
            <a:xfrm>
              <a:off x="4856242" y="326380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8" name="object 57">
              <a:extLst>
                <a:ext uri="{FF2B5EF4-FFF2-40B4-BE49-F238E27FC236}">
                  <a16:creationId xmlns:a16="http://schemas.microsoft.com/office/drawing/2014/main" id="{6A1782C2-DD68-4F7A-975D-4ADFCF427D39}"/>
                </a:ext>
              </a:extLst>
            </p:cNvPr>
            <p:cNvSpPr txBox="1"/>
            <p:nvPr/>
          </p:nvSpPr>
          <p:spPr>
            <a:xfrm>
              <a:off x="4856242" y="326380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8.body</a:t>
              </a:r>
              <a:endParaRPr sz="1125" dirty="0">
                <a:solidFill>
                  <a:schemeClr val="tx1"/>
                </a:solidFill>
                <a:latin typeface="Arial"/>
                <a:cs typeface="Arial"/>
              </a:endParaRPr>
            </a:p>
          </p:txBody>
        </p:sp>
        <p:sp>
          <p:nvSpPr>
            <p:cNvPr id="59" name="object 58">
              <a:extLst>
                <a:ext uri="{FF2B5EF4-FFF2-40B4-BE49-F238E27FC236}">
                  <a16:creationId xmlns:a16="http://schemas.microsoft.com/office/drawing/2014/main" id="{18728DF8-E430-4A88-BB51-D00CFAB5C2EF}"/>
                </a:ext>
              </a:extLst>
            </p:cNvPr>
            <p:cNvSpPr/>
            <p:nvPr/>
          </p:nvSpPr>
          <p:spPr>
            <a:xfrm>
              <a:off x="5615612" y="326380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60" name="object 59">
              <a:extLst>
                <a:ext uri="{FF2B5EF4-FFF2-40B4-BE49-F238E27FC236}">
                  <a16:creationId xmlns:a16="http://schemas.microsoft.com/office/drawing/2014/main" id="{787A26BC-583D-4922-B40E-8FD7B0968738}"/>
                </a:ext>
              </a:extLst>
            </p:cNvPr>
            <p:cNvSpPr txBox="1"/>
            <p:nvPr/>
          </p:nvSpPr>
          <p:spPr>
            <a:xfrm>
              <a:off x="5615612" y="326380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dirty="0">
                <a:solidFill>
                  <a:schemeClr val="tx1"/>
                </a:solidFill>
                <a:latin typeface="Arial"/>
                <a:cs typeface="Arial"/>
              </a:endParaRPr>
            </a:p>
          </p:txBody>
        </p:sp>
        <p:sp>
          <p:nvSpPr>
            <p:cNvPr id="61" name="object 61">
              <a:extLst>
                <a:ext uri="{FF2B5EF4-FFF2-40B4-BE49-F238E27FC236}">
                  <a16:creationId xmlns:a16="http://schemas.microsoft.com/office/drawing/2014/main" id="{3E920FF0-FDB2-4F0B-9899-ED384774A288}"/>
                </a:ext>
              </a:extLst>
            </p:cNvPr>
            <p:cNvSpPr/>
            <p:nvPr/>
          </p:nvSpPr>
          <p:spPr>
            <a:xfrm>
              <a:off x="1180621" y="2035969"/>
              <a:ext cx="391004" cy="767953"/>
            </a:xfrm>
            <a:prstGeom prst="rect">
              <a:avLst/>
            </a:prstGeom>
            <a:blipFill>
              <a:blip r:embed="rId6" cstate="print"/>
              <a:stretch>
                <a:fillRect/>
              </a:stretch>
            </a:blipFill>
          </p:spPr>
          <p:txBody>
            <a:bodyPr wrap="square" lIns="0" tIns="0" rIns="0" bIns="0" rtlCol="0"/>
            <a:lstStyle/>
            <a:p>
              <a:endParaRPr sz="1687">
                <a:solidFill>
                  <a:schemeClr val="tx1"/>
                </a:solidFill>
              </a:endParaRPr>
            </a:p>
          </p:txBody>
        </p:sp>
        <p:sp>
          <p:nvSpPr>
            <p:cNvPr id="62" name="object 62">
              <a:extLst>
                <a:ext uri="{FF2B5EF4-FFF2-40B4-BE49-F238E27FC236}">
                  <a16:creationId xmlns:a16="http://schemas.microsoft.com/office/drawing/2014/main" id="{9C637ABF-B82A-484B-A115-4F1CE2D70F83}"/>
                </a:ext>
              </a:extLst>
            </p:cNvPr>
            <p:cNvSpPr/>
            <p:nvPr/>
          </p:nvSpPr>
          <p:spPr>
            <a:xfrm>
              <a:off x="1274382" y="2094012"/>
              <a:ext cx="203597" cy="580430"/>
            </a:xfrm>
            <a:custGeom>
              <a:avLst/>
              <a:gdLst/>
              <a:ahLst/>
              <a:cxnLst/>
              <a:rect l="l" t="t" r="r" b="b"/>
              <a:pathLst>
                <a:path w="289560" h="825500">
                  <a:moveTo>
                    <a:pt x="289399" y="619125"/>
                  </a:moveTo>
                  <a:lnTo>
                    <a:pt x="0" y="619125"/>
                  </a:lnTo>
                  <a:lnTo>
                    <a:pt x="144699" y="825500"/>
                  </a:lnTo>
                  <a:lnTo>
                    <a:pt x="289399" y="619125"/>
                  </a:lnTo>
                  <a:close/>
                </a:path>
                <a:path w="289560" h="825500">
                  <a:moveTo>
                    <a:pt x="217049" y="0"/>
                  </a:moveTo>
                  <a:lnTo>
                    <a:pt x="72350" y="0"/>
                  </a:lnTo>
                  <a:lnTo>
                    <a:pt x="72350" y="619125"/>
                  </a:lnTo>
                  <a:lnTo>
                    <a:pt x="217049" y="619125"/>
                  </a:lnTo>
                  <a:lnTo>
                    <a:pt x="217049" y="0"/>
                  </a:lnTo>
                  <a:close/>
                </a:path>
              </a:pathLst>
            </a:custGeom>
            <a:solidFill>
              <a:srgbClr val="FFA191"/>
            </a:solidFill>
          </p:spPr>
          <p:txBody>
            <a:bodyPr wrap="square" lIns="0" tIns="0" rIns="0" bIns="0" rtlCol="0"/>
            <a:lstStyle/>
            <a:p>
              <a:endParaRPr sz="1687">
                <a:solidFill>
                  <a:schemeClr val="tx1"/>
                </a:solidFill>
              </a:endParaRPr>
            </a:p>
          </p:txBody>
        </p:sp>
        <p:sp>
          <p:nvSpPr>
            <p:cNvPr id="63" name="object 63">
              <a:extLst>
                <a:ext uri="{FF2B5EF4-FFF2-40B4-BE49-F238E27FC236}">
                  <a16:creationId xmlns:a16="http://schemas.microsoft.com/office/drawing/2014/main" id="{58AD1B6A-13A1-4BE2-A10F-528DE3B11AEF}"/>
                </a:ext>
              </a:extLst>
            </p:cNvPr>
            <p:cNvSpPr/>
            <p:nvPr/>
          </p:nvSpPr>
          <p:spPr>
            <a:xfrm>
              <a:off x="1274382" y="2094012"/>
              <a:ext cx="203597" cy="580430"/>
            </a:xfrm>
            <a:custGeom>
              <a:avLst/>
              <a:gdLst/>
              <a:ahLst/>
              <a:cxnLst/>
              <a:rect l="l" t="t" r="r" b="b"/>
              <a:pathLst>
                <a:path w="289560" h="825500">
                  <a:moveTo>
                    <a:pt x="72350" y="0"/>
                  </a:moveTo>
                  <a:lnTo>
                    <a:pt x="72350" y="619125"/>
                  </a:lnTo>
                  <a:lnTo>
                    <a:pt x="0" y="619125"/>
                  </a:lnTo>
                  <a:lnTo>
                    <a:pt x="144699" y="825500"/>
                  </a:lnTo>
                  <a:lnTo>
                    <a:pt x="289399" y="619125"/>
                  </a:lnTo>
                  <a:lnTo>
                    <a:pt x="217049" y="619125"/>
                  </a:lnTo>
                  <a:lnTo>
                    <a:pt x="217049" y="0"/>
                  </a:lnTo>
                  <a:lnTo>
                    <a:pt x="72350" y="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64" name="object 64">
              <a:extLst>
                <a:ext uri="{FF2B5EF4-FFF2-40B4-BE49-F238E27FC236}">
                  <a16:creationId xmlns:a16="http://schemas.microsoft.com/office/drawing/2014/main" id="{68E4E148-6D9D-4540-BCDB-438C16C396A1}"/>
                </a:ext>
              </a:extLst>
            </p:cNvPr>
            <p:cNvSpPr/>
            <p:nvPr/>
          </p:nvSpPr>
          <p:spPr>
            <a:xfrm>
              <a:off x="1180621" y="3402211"/>
              <a:ext cx="391004" cy="767953"/>
            </a:xfrm>
            <a:prstGeom prst="rect">
              <a:avLst/>
            </a:prstGeom>
            <a:blipFill>
              <a:blip r:embed="rId7" cstate="print"/>
              <a:stretch>
                <a:fillRect/>
              </a:stretch>
            </a:blipFill>
          </p:spPr>
          <p:txBody>
            <a:bodyPr wrap="square" lIns="0" tIns="0" rIns="0" bIns="0" rtlCol="0"/>
            <a:lstStyle/>
            <a:p>
              <a:endParaRPr sz="1687">
                <a:solidFill>
                  <a:schemeClr val="tx1"/>
                </a:solidFill>
              </a:endParaRPr>
            </a:p>
          </p:txBody>
        </p:sp>
        <p:sp>
          <p:nvSpPr>
            <p:cNvPr id="65" name="object 65">
              <a:extLst>
                <a:ext uri="{FF2B5EF4-FFF2-40B4-BE49-F238E27FC236}">
                  <a16:creationId xmlns:a16="http://schemas.microsoft.com/office/drawing/2014/main" id="{35638A8C-3FA3-47DA-A097-9864E546159E}"/>
                </a:ext>
              </a:extLst>
            </p:cNvPr>
            <p:cNvSpPr/>
            <p:nvPr/>
          </p:nvSpPr>
          <p:spPr>
            <a:xfrm>
              <a:off x="1274382" y="3531691"/>
              <a:ext cx="203597" cy="580430"/>
            </a:xfrm>
            <a:custGeom>
              <a:avLst/>
              <a:gdLst/>
              <a:ahLst/>
              <a:cxnLst/>
              <a:rect l="l" t="t" r="r" b="b"/>
              <a:pathLst>
                <a:path w="289560" h="825500">
                  <a:moveTo>
                    <a:pt x="217049" y="206375"/>
                  </a:moveTo>
                  <a:lnTo>
                    <a:pt x="72350" y="206375"/>
                  </a:lnTo>
                  <a:lnTo>
                    <a:pt x="72350" y="825500"/>
                  </a:lnTo>
                  <a:lnTo>
                    <a:pt x="217049" y="825500"/>
                  </a:lnTo>
                  <a:lnTo>
                    <a:pt x="217049" y="206375"/>
                  </a:lnTo>
                  <a:close/>
                </a:path>
                <a:path w="289560" h="825500">
                  <a:moveTo>
                    <a:pt x="144699" y="0"/>
                  </a:moveTo>
                  <a:lnTo>
                    <a:pt x="0" y="206375"/>
                  </a:lnTo>
                  <a:lnTo>
                    <a:pt x="289399" y="206375"/>
                  </a:lnTo>
                  <a:lnTo>
                    <a:pt x="144699" y="0"/>
                  </a:lnTo>
                  <a:close/>
                </a:path>
              </a:pathLst>
            </a:custGeom>
            <a:solidFill>
              <a:srgbClr val="FFA191"/>
            </a:solidFill>
          </p:spPr>
          <p:txBody>
            <a:bodyPr wrap="square" lIns="0" tIns="0" rIns="0" bIns="0" rtlCol="0"/>
            <a:lstStyle/>
            <a:p>
              <a:endParaRPr sz="1687">
                <a:solidFill>
                  <a:schemeClr val="tx1"/>
                </a:solidFill>
              </a:endParaRPr>
            </a:p>
          </p:txBody>
        </p:sp>
        <p:sp>
          <p:nvSpPr>
            <p:cNvPr id="66" name="object 66">
              <a:extLst>
                <a:ext uri="{FF2B5EF4-FFF2-40B4-BE49-F238E27FC236}">
                  <a16:creationId xmlns:a16="http://schemas.microsoft.com/office/drawing/2014/main" id="{1DB94899-BA62-4B40-B534-3A35C022B8E4}"/>
                </a:ext>
              </a:extLst>
            </p:cNvPr>
            <p:cNvSpPr/>
            <p:nvPr/>
          </p:nvSpPr>
          <p:spPr>
            <a:xfrm>
              <a:off x="1274382" y="3531691"/>
              <a:ext cx="203597" cy="580430"/>
            </a:xfrm>
            <a:custGeom>
              <a:avLst/>
              <a:gdLst/>
              <a:ahLst/>
              <a:cxnLst/>
              <a:rect l="l" t="t" r="r" b="b"/>
              <a:pathLst>
                <a:path w="289560" h="825500">
                  <a:moveTo>
                    <a:pt x="72350" y="825500"/>
                  </a:moveTo>
                  <a:lnTo>
                    <a:pt x="72350" y="206375"/>
                  </a:lnTo>
                  <a:lnTo>
                    <a:pt x="0" y="206375"/>
                  </a:lnTo>
                  <a:lnTo>
                    <a:pt x="144699" y="0"/>
                  </a:lnTo>
                  <a:lnTo>
                    <a:pt x="289399" y="206375"/>
                  </a:lnTo>
                  <a:lnTo>
                    <a:pt x="217049" y="206375"/>
                  </a:lnTo>
                  <a:lnTo>
                    <a:pt x="217049" y="825500"/>
                  </a:lnTo>
                  <a:lnTo>
                    <a:pt x="72350" y="825500"/>
                  </a:lnTo>
                  <a:close/>
                </a:path>
              </a:pathLst>
            </a:custGeom>
            <a:ln w="12700">
              <a:solidFill>
                <a:srgbClr val="000000"/>
              </a:solidFill>
            </a:ln>
          </p:spPr>
          <p:txBody>
            <a:bodyPr wrap="square" lIns="0" tIns="0" rIns="0" bIns="0" rtlCol="0"/>
            <a:lstStyle/>
            <a:p>
              <a:endParaRPr sz="1687">
                <a:solidFill>
                  <a:schemeClr val="tx1"/>
                </a:solidFill>
              </a:endParaRPr>
            </a:p>
          </p:txBody>
        </p:sp>
      </p:grpSp>
      <p:sp>
        <p:nvSpPr>
          <p:cNvPr id="67" name="object 66">
            <a:extLst>
              <a:ext uri="{FF2B5EF4-FFF2-40B4-BE49-F238E27FC236}">
                <a16:creationId xmlns:a16="http://schemas.microsoft.com/office/drawing/2014/main" id="{637CA22F-FAC9-41FD-9999-0345079D3494}"/>
              </a:ext>
            </a:extLst>
          </p:cNvPr>
          <p:cNvSpPr txBox="1"/>
          <p:nvPr/>
        </p:nvSpPr>
        <p:spPr>
          <a:xfrm>
            <a:off x="2699792" y="5034806"/>
            <a:ext cx="1967210" cy="1346522"/>
          </a:xfrm>
          <a:prstGeom prst="rect">
            <a:avLst/>
          </a:prstGeom>
        </p:spPr>
        <p:txBody>
          <a:bodyPr vert="horz" wrap="square" lIns="0" tIns="0" rIns="0" bIns="0" rtlCol="0">
            <a:spAutoFit/>
          </a:bodyPr>
          <a:lstStyle/>
          <a:p>
            <a:pPr marL="8929">
              <a:lnSpc>
                <a:spcPts val="3530"/>
              </a:lnSpc>
              <a:tabLst>
                <a:tab pos="1080007" algn="l"/>
              </a:tabLst>
            </a:pPr>
            <a:r>
              <a:rPr sz="2953" spc="-161" dirty="0">
                <a:solidFill>
                  <a:schemeClr val="tx1"/>
                </a:solidFill>
                <a:latin typeface="Times New Roman" panose="02020603050405020304" pitchFamily="18" charset="0"/>
                <a:ea typeface="+mn-ea"/>
                <a:cs typeface="Times New Roman" panose="02020603050405020304" pitchFamily="18" charset="0"/>
              </a:rPr>
              <a:t>1:</a:t>
            </a:r>
            <a:r>
              <a:rPr sz="2953" spc="98" dirty="0">
                <a:solidFill>
                  <a:schemeClr val="tx1"/>
                </a:solidFill>
                <a:latin typeface="Times New Roman" panose="02020603050405020304" pitchFamily="18" charset="0"/>
                <a:ea typeface="+mn-ea"/>
                <a:cs typeface="Times New Roman" panose="02020603050405020304" pitchFamily="18" charset="0"/>
              </a:rPr>
              <a:t> </a:t>
            </a:r>
            <a:r>
              <a:rPr sz="2953" spc="32" dirty="0">
                <a:solidFill>
                  <a:schemeClr val="tx1"/>
                </a:solidFill>
                <a:latin typeface="Times New Roman" panose="02020603050405020304" pitchFamily="18" charset="0"/>
                <a:ea typeface="+mn-ea"/>
                <a:cs typeface="Times New Roman" panose="02020603050405020304" pitchFamily="18" charset="0"/>
              </a:rPr>
              <a:t>0.4	</a:t>
            </a:r>
            <a:r>
              <a:rPr sz="2953" spc="7" dirty="0">
                <a:solidFill>
                  <a:schemeClr val="tx1"/>
                </a:solidFill>
                <a:latin typeface="Times New Roman" panose="02020603050405020304" pitchFamily="18" charset="0"/>
                <a:ea typeface="+mn-ea"/>
                <a:cs typeface="Times New Roman" panose="02020603050405020304" pitchFamily="18" charset="0"/>
              </a:rPr>
              <a:t>5:</a:t>
            </a:r>
            <a:r>
              <a:rPr sz="2953" spc="35" dirty="0">
                <a:solidFill>
                  <a:schemeClr val="tx1"/>
                </a:solidFill>
                <a:latin typeface="Times New Roman" panose="02020603050405020304" pitchFamily="18" charset="0"/>
                <a:ea typeface="+mn-ea"/>
                <a:cs typeface="Times New Roman" panose="02020603050405020304" pitchFamily="18" charset="0"/>
              </a:rPr>
              <a:t> </a:t>
            </a:r>
            <a:r>
              <a:rPr sz="2953" spc="32" dirty="0">
                <a:solidFill>
                  <a:schemeClr val="tx1"/>
                </a:solidFill>
                <a:latin typeface="Times New Roman" panose="02020603050405020304" pitchFamily="18" charset="0"/>
                <a:ea typeface="+mn-ea"/>
                <a:cs typeface="Times New Roman" panose="02020603050405020304" pitchFamily="18" charset="0"/>
              </a:rPr>
              <a:t>0.9</a:t>
            </a:r>
            <a:endParaRPr sz="2953" dirty="0">
              <a:solidFill>
                <a:schemeClr val="tx1"/>
              </a:solidFill>
              <a:latin typeface="Times New Roman" panose="02020603050405020304" pitchFamily="18" charset="0"/>
              <a:ea typeface="+mn-ea"/>
              <a:cs typeface="Times New Roman" panose="02020603050405020304" pitchFamily="18" charset="0"/>
            </a:endParaRPr>
          </a:p>
          <a:p>
            <a:pPr marL="8929">
              <a:lnSpc>
                <a:spcPts val="3516"/>
              </a:lnSpc>
              <a:tabLst>
                <a:tab pos="1080007" algn="l"/>
              </a:tabLst>
            </a:pPr>
            <a:r>
              <a:rPr sz="2953" spc="7" dirty="0">
                <a:solidFill>
                  <a:schemeClr val="tx1"/>
                </a:solidFill>
                <a:latin typeface="Times New Roman" panose="02020603050405020304" pitchFamily="18" charset="0"/>
                <a:ea typeface="+mn-ea"/>
                <a:cs typeface="Times New Roman" panose="02020603050405020304" pitchFamily="18" charset="0"/>
              </a:rPr>
              <a:t>2:</a:t>
            </a:r>
            <a:r>
              <a:rPr sz="2953" spc="98" dirty="0">
                <a:solidFill>
                  <a:schemeClr val="tx1"/>
                </a:solidFill>
                <a:latin typeface="Times New Roman" panose="02020603050405020304" pitchFamily="18" charset="0"/>
                <a:ea typeface="+mn-ea"/>
                <a:cs typeface="Times New Roman" panose="02020603050405020304" pitchFamily="18" charset="0"/>
              </a:rPr>
              <a:t> </a:t>
            </a:r>
            <a:r>
              <a:rPr sz="2953" spc="32" dirty="0">
                <a:solidFill>
                  <a:schemeClr val="tx1"/>
                </a:solidFill>
                <a:latin typeface="Times New Roman" panose="02020603050405020304" pitchFamily="18" charset="0"/>
                <a:ea typeface="+mn-ea"/>
                <a:cs typeface="Times New Roman" panose="02020603050405020304" pitchFamily="18" charset="0"/>
              </a:rPr>
              <a:t>0.4	</a:t>
            </a:r>
            <a:r>
              <a:rPr sz="2953" spc="7" dirty="0">
                <a:solidFill>
                  <a:schemeClr val="tx1"/>
                </a:solidFill>
                <a:latin typeface="Times New Roman" panose="02020603050405020304" pitchFamily="18" charset="0"/>
                <a:ea typeface="+mn-ea"/>
                <a:cs typeface="Times New Roman" panose="02020603050405020304" pitchFamily="18" charset="0"/>
              </a:rPr>
              <a:t>8:</a:t>
            </a:r>
            <a:r>
              <a:rPr sz="2953" spc="35" dirty="0">
                <a:solidFill>
                  <a:schemeClr val="tx1"/>
                </a:solidFill>
                <a:latin typeface="Times New Roman" panose="02020603050405020304" pitchFamily="18" charset="0"/>
                <a:ea typeface="+mn-ea"/>
                <a:cs typeface="Times New Roman" panose="02020603050405020304" pitchFamily="18" charset="0"/>
              </a:rPr>
              <a:t> </a:t>
            </a:r>
            <a:r>
              <a:rPr sz="2953" spc="32" dirty="0">
                <a:solidFill>
                  <a:schemeClr val="tx1"/>
                </a:solidFill>
                <a:latin typeface="Times New Roman" panose="02020603050405020304" pitchFamily="18" charset="0"/>
                <a:ea typeface="+mn-ea"/>
                <a:cs typeface="Times New Roman" panose="02020603050405020304" pitchFamily="18" charset="0"/>
              </a:rPr>
              <a:t>0.9</a:t>
            </a:r>
            <a:endParaRPr sz="2953" dirty="0">
              <a:solidFill>
                <a:schemeClr val="tx1"/>
              </a:solidFill>
              <a:latin typeface="Times New Roman" panose="02020603050405020304" pitchFamily="18" charset="0"/>
              <a:ea typeface="+mn-ea"/>
              <a:cs typeface="Times New Roman" panose="02020603050405020304" pitchFamily="18" charset="0"/>
            </a:endParaRPr>
          </a:p>
          <a:p>
            <a:pPr marL="8929">
              <a:lnSpc>
                <a:spcPts val="3530"/>
              </a:lnSpc>
              <a:tabLst>
                <a:tab pos="1080007" algn="l"/>
              </a:tabLst>
            </a:pPr>
            <a:r>
              <a:rPr sz="2953" spc="7" dirty="0">
                <a:solidFill>
                  <a:schemeClr val="tx1"/>
                </a:solidFill>
                <a:latin typeface="Times New Roman" panose="02020603050405020304" pitchFamily="18" charset="0"/>
                <a:ea typeface="+mn-ea"/>
                <a:cs typeface="Times New Roman" panose="02020603050405020304" pitchFamily="18" charset="0"/>
              </a:rPr>
              <a:t>3:</a:t>
            </a:r>
            <a:r>
              <a:rPr sz="2953" spc="98" dirty="0">
                <a:solidFill>
                  <a:schemeClr val="tx1"/>
                </a:solidFill>
                <a:latin typeface="Times New Roman" panose="02020603050405020304" pitchFamily="18" charset="0"/>
                <a:ea typeface="+mn-ea"/>
                <a:cs typeface="Times New Roman" panose="02020603050405020304" pitchFamily="18" charset="0"/>
              </a:rPr>
              <a:t> </a:t>
            </a:r>
            <a:r>
              <a:rPr sz="2953" spc="32" dirty="0">
                <a:solidFill>
                  <a:schemeClr val="tx1"/>
                </a:solidFill>
                <a:latin typeface="Times New Roman" panose="02020603050405020304" pitchFamily="18" charset="0"/>
                <a:ea typeface="+mn-ea"/>
                <a:cs typeface="Times New Roman" panose="02020603050405020304" pitchFamily="18" charset="0"/>
              </a:rPr>
              <a:t>0.9	</a:t>
            </a:r>
            <a:r>
              <a:rPr sz="2953" spc="7" dirty="0">
                <a:solidFill>
                  <a:schemeClr val="tx1"/>
                </a:solidFill>
                <a:latin typeface="Times New Roman" panose="02020603050405020304" pitchFamily="18" charset="0"/>
                <a:ea typeface="+mn-ea"/>
                <a:cs typeface="Times New Roman" panose="02020603050405020304" pitchFamily="18" charset="0"/>
              </a:rPr>
              <a:t>9:</a:t>
            </a:r>
            <a:r>
              <a:rPr sz="2953" spc="35" dirty="0">
                <a:solidFill>
                  <a:schemeClr val="tx1"/>
                </a:solidFill>
                <a:latin typeface="Times New Roman" panose="02020603050405020304" pitchFamily="18" charset="0"/>
                <a:ea typeface="+mn-ea"/>
                <a:cs typeface="Times New Roman" panose="02020603050405020304" pitchFamily="18" charset="0"/>
              </a:rPr>
              <a:t> </a:t>
            </a:r>
            <a:r>
              <a:rPr sz="2953" spc="32" dirty="0">
                <a:solidFill>
                  <a:schemeClr val="tx1"/>
                </a:solidFill>
                <a:latin typeface="Times New Roman" panose="02020603050405020304" pitchFamily="18" charset="0"/>
                <a:ea typeface="+mn-ea"/>
                <a:cs typeface="Times New Roman" panose="02020603050405020304" pitchFamily="18" charset="0"/>
              </a:rPr>
              <a:t>0.9</a:t>
            </a:r>
            <a:endParaRPr sz="2953" dirty="0">
              <a:solidFill>
                <a:schemeClr val="tx1"/>
              </a:solidFill>
              <a:latin typeface="Times New Roman" panose="02020603050405020304" pitchFamily="18" charset="0"/>
              <a:ea typeface="+mn-ea"/>
              <a:cs typeface="Times New Roman" panose="02020603050405020304" pitchFamily="18" charset="0"/>
            </a:endParaRPr>
          </a:p>
        </p:txBody>
      </p:sp>
      <p:sp>
        <p:nvSpPr>
          <p:cNvPr id="68" name="object 67">
            <a:extLst>
              <a:ext uri="{FF2B5EF4-FFF2-40B4-BE49-F238E27FC236}">
                <a16:creationId xmlns:a16="http://schemas.microsoft.com/office/drawing/2014/main" id="{8E0EBDA7-0619-42D0-ADEA-A94DC6F33432}"/>
              </a:ext>
            </a:extLst>
          </p:cNvPr>
          <p:cNvSpPr txBox="1"/>
          <p:nvPr/>
        </p:nvSpPr>
        <p:spPr>
          <a:xfrm>
            <a:off x="5450135" y="4757986"/>
            <a:ext cx="1633240" cy="897682"/>
          </a:xfrm>
          <a:prstGeom prst="rect">
            <a:avLst/>
          </a:prstGeom>
        </p:spPr>
        <p:txBody>
          <a:bodyPr vert="horz" wrap="square" lIns="0" tIns="0" rIns="0" bIns="0" rtlCol="0">
            <a:spAutoFit/>
          </a:bodyPr>
          <a:lstStyle/>
          <a:p>
            <a:pPr marL="8929" marR="3572">
              <a:lnSpc>
                <a:spcPts val="3516"/>
              </a:lnSpc>
            </a:pPr>
            <a:r>
              <a:rPr sz="2953" spc="137" dirty="0">
                <a:solidFill>
                  <a:schemeClr val="tx1"/>
                </a:solidFill>
                <a:latin typeface="Times New Roman" panose="02020603050405020304" pitchFamily="18" charset="0"/>
                <a:ea typeface="+mn-ea"/>
                <a:cs typeface="Times New Roman" panose="02020603050405020304" pitchFamily="18" charset="0"/>
              </a:rPr>
              <a:t>Results:  </a:t>
            </a:r>
            <a:r>
              <a:rPr sz="2953" spc="4" dirty="0">
                <a:solidFill>
                  <a:schemeClr val="tx1"/>
                </a:solidFill>
                <a:latin typeface="Times New Roman" panose="02020603050405020304" pitchFamily="18" charset="0"/>
                <a:ea typeface="+mn-ea"/>
                <a:cs typeface="Times New Roman" panose="02020603050405020304" pitchFamily="18" charset="0"/>
              </a:rPr>
              <a:t>9,8,5,3,2,1</a:t>
            </a:r>
            <a:endParaRPr sz="2953"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00745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39218-F3D0-4CAB-BF1B-CE3290CD7F4C}"/>
              </a:ext>
            </a:extLst>
          </p:cNvPr>
          <p:cNvSpPr>
            <a:spLocks noGrp="1"/>
          </p:cNvSpPr>
          <p:nvPr>
            <p:ph type="title"/>
          </p:nvPr>
        </p:nvSpPr>
        <p:spPr/>
        <p:txBody>
          <a:bodyPr/>
          <a:lstStyle/>
          <a:p>
            <a:r>
              <a:rPr lang="zh-CN" altLang="en-US" dirty="0"/>
              <a:t>排序式检索</a:t>
            </a:r>
          </a:p>
        </p:txBody>
      </p:sp>
      <p:sp>
        <p:nvSpPr>
          <p:cNvPr id="3" name="内容占位符 2">
            <a:extLst>
              <a:ext uri="{FF2B5EF4-FFF2-40B4-BE49-F238E27FC236}">
                <a16:creationId xmlns:a16="http://schemas.microsoft.com/office/drawing/2014/main" id="{BFB3489C-D2C4-4272-95B1-713A54242EB4}"/>
              </a:ext>
            </a:extLst>
          </p:cNvPr>
          <p:cNvSpPr>
            <a:spLocks noGrp="1"/>
          </p:cNvSpPr>
          <p:nvPr>
            <p:ph idx="1"/>
          </p:nvPr>
        </p:nvSpPr>
        <p:spPr/>
        <p:txBody>
          <a:bodyPr/>
          <a:lstStyle/>
          <a:p>
            <a:r>
              <a:rPr lang="zh-CN" altLang="en-US" dirty="0"/>
              <a:t>权重如何确定？</a:t>
            </a:r>
            <a:r>
              <a:rPr lang="en-US" altLang="zh-CN" dirty="0"/>
              <a:t> (</a:t>
            </a:r>
            <a:r>
              <a:rPr lang="zh-CN" altLang="en-US" dirty="0"/>
              <a:t>上例中的</a:t>
            </a:r>
            <a:r>
              <a:rPr lang="en-US" altLang="zh-CN" dirty="0"/>
              <a:t>0.6,0.3,0.1)</a:t>
            </a:r>
          </a:p>
          <a:p>
            <a:r>
              <a:rPr lang="zh-CN" altLang="en-US" dirty="0"/>
              <a:t>很少由用户指定，而是内置于搜索引擎中</a:t>
            </a:r>
            <a:endParaRPr lang="en-US" altLang="zh-CN" dirty="0"/>
          </a:p>
          <a:p>
            <a:r>
              <a:rPr lang="zh-CN" altLang="en-US" dirty="0"/>
              <a:t>搜索引擎如何确定这些权重？</a:t>
            </a:r>
            <a:endParaRPr lang="en-US" altLang="zh-CN" dirty="0"/>
          </a:p>
          <a:p>
            <a:pPr lvl="1"/>
            <a:r>
              <a:rPr lang="zh-CN" altLang="en-US" dirty="0"/>
              <a:t>手工编码：专业经验</a:t>
            </a:r>
            <a:endParaRPr lang="en-US" altLang="zh-CN" dirty="0"/>
          </a:p>
          <a:p>
            <a:pPr lvl="1"/>
            <a:r>
              <a:rPr lang="zh-CN" altLang="en-US" dirty="0"/>
              <a:t>机器学习（</a:t>
            </a:r>
            <a:r>
              <a:rPr lang="en-US" altLang="zh-CN" dirty="0"/>
              <a:t>6.1.2</a:t>
            </a:r>
            <a:r>
              <a:rPr lang="zh-CN" altLang="en-US" dirty="0"/>
              <a:t>节</a:t>
            </a:r>
            <a:r>
              <a:rPr lang="en-US" altLang="zh-CN" dirty="0"/>
              <a:t>,15.4</a:t>
            </a:r>
            <a:r>
              <a:rPr lang="zh-CN" altLang="en-US" dirty="0"/>
              <a:t>节）</a:t>
            </a:r>
          </a:p>
        </p:txBody>
      </p:sp>
      <p:sp>
        <p:nvSpPr>
          <p:cNvPr id="4" name="灯片编号占位符 3">
            <a:extLst>
              <a:ext uri="{FF2B5EF4-FFF2-40B4-BE49-F238E27FC236}">
                <a16:creationId xmlns:a16="http://schemas.microsoft.com/office/drawing/2014/main" id="{01060B58-02DC-4973-9DAB-0371EA3BC349}"/>
              </a:ext>
            </a:extLst>
          </p:cNvPr>
          <p:cNvSpPr>
            <a:spLocks noGrp="1"/>
          </p:cNvSpPr>
          <p:nvPr>
            <p:ph type="sldNum" sz="quarter" idx="12"/>
          </p:nvPr>
        </p:nvSpPr>
        <p:spPr/>
        <p:txBody>
          <a:bodyPr/>
          <a:lstStyle/>
          <a:p>
            <a:pPr>
              <a:defRPr/>
            </a:pPr>
            <a:fld id="{DB3EC566-48E6-4552-87D6-CB322A8F1925}" type="slidenum">
              <a:rPr lang="en-US" smtClean="0"/>
              <a:pPr>
                <a:defRPr/>
              </a:pPr>
              <a:t>101</a:t>
            </a:fld>
            <a:endParaRPr lang="en-US"/>
          </a:p>
        </p:txBody>
      </p:sp>
    </p:spTree>
    <p:extLst>
      <p:ext uri="{BB962C8B-B14F-4D97-AF65-F5344CB8AC3E}">
        <p14:creationId xmlns:p14="http://schemas.microsoft.com/office/powerpoint/2010/main" val="3915599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5AAED-52EE-4298-A868-24A0BE28196A}"/>
              </a:ext>
            </a:extLst>
          </p:cNvPr>
          <p:cNvSpPr>
            <a:spLocks noGrp="1"/>
          </p:cNvSpPr>
          <p:nvPr>
            <p:ph type="title"/>
          </p:nvPr>
        </p:nvSpPr>
        <p:spPr/>
        <p:txBody>
          <a:bodyPr/>
          <a:lstStyle/>
          <a:p>
            <a:r>
              <a:rPr lang="zh-CN" altLang="en-US" dirty="0"/>
              <a:t>临近式排序</a:t>
            </a:r>
          </a:p>
        </p:txBody>
      </p:sp>
      <p:sp>
        <p:nvSpPr>
          <p:cNvPr id="3" name="内容占位符 2">
            <a:extLst>
              <a:ext uri="{FF2B5EF4-FFF2-40B4-BE49-F238E27FC236}">
                <a16:creationId xmlns:a16="http://schemas.microsoft.com/office/drawing/2014/main" id="{22DE2741-37BF-4D35-A140-F37DE3539E1B}"/>
              </a:ext>
            </a:extLst>
          </p:cNvPr>
          <p:cNvSpPr>
            <a:spLocks noGrp="1"/>
          </p:cNvSpPr>
          <p:nvPr>
            <p:ph idx="1"/>
          </p:nvPr>
        </p:nvSpPr>
        <p:spPr>
          <a:xfrm>
            <a:off x="457200" y="1600200"/>
            <a:ext cx="8435280" cy="4953000"/>
          </a:xfrm>
        </p:spPr>
        <p:txBody>
          <a:bodyPr/>
          <a:lstStyle/>
          <a:p>
            <a:r>
              <a:rPr lang="zh-CN" altLang="en-US" dirty="0"/>
              <a:t>查询：</a:t>
            </a:r>
            <a:r>
              <a:rPr lang="en-US" altLang="zh-CN" dirty="0"/>
              <a:t>t1, t2, …, </a:t>
            </a:r>
            <a:r>
              <a:rPr lang="en-US" altLang="zh-CN" dirty="0" err="1"/>
              <a:t>tk</a:t>
            </a:r>
            <a:endParaRPr lang="en-US" altLang="zh-CN" dirty="0"/>
          </a:p>
          <a:p>
            <a:r>
              <a:rPr lang="zh-CN" altLang="en-US" dirty="0"/>
              <a:t>定义文档</a:t>
            </a:r>
            <a:r>
              <a:rPr lang="en-US" altLang="zh-CN" dirty="0"/>
              <a:t>d</a:t>
            </a:r>
            <a:r>
              <a:rPr lang="zh-CN" altLang="en-US" dirty="0"/>
              <a:t>中包含所有查询词项的最小窗口大小为</a:t>
            </a:r>
            <a:r>
              <a:rPr lang="en-US" altLang="zh-CN" dirty="0">
                <a:latin typeface="Calibri" panose="020F0502020204030204" pitchFamily="34" charset="0"/>
                <a:cs typeface="Calibri" panose="020F0502020204030204" pitchFamily="34" charset="0"/>
              </a:rPr>
              <a:t>ω</a:t>
            </a:r>
            <a:endParaRPr lang="en-US" altLang="zh-CN" dirty="0"/>
          </a:p>
          <a:p>
            <a:pPr lvl="1"/>
            <a:r>
              <a:rPr lang="en-US" altLang="zh-CN" dirty="0"/>
              <a:t>D: The Quality of mercy is not strained</a:t>
            </a:r>
          </a:p>
          <a:p>
            <a:pPr lvl="1"/>
            <a:r>
              <a:rPr lang="en-US" altLang="zh-CN" dirty="0"/>
              <a:t>Q: strained mercy</a:t>
            </a:r>
          </a:p>
          <a:p>
            <a:r>
              <a:rPr lang="zh-CN" altLang="en-US" dirty="0"/>
              <a:t>基于位置索引计算</a:t>
            </a:r>
            <a:r>
              <a:rPr lang="en-US" altLang="zh-CN" dirty="0">
                <a:latin typeface="Calibri" panose="020F0502020204030204" pitchFamily="34" charset="0"/>
                <a:cs typeface="Calibri" panose="020F0502020204030204" pitchFamily="34" charset="0"/>
              </a:rPr>
              <a:t>ω</a:t>
            </a:r>
          </a:p>
          <a:p>
            <a:pPr lvl="1"/>
            <a:r>
              <a:rPr lang="en-US" altLang="zh-CN" dirty="0">
                <a:latin typeface="Calibri" panose="020F0502020204030204" pitchFamily="34" charset="0"/>
                <a:cs typeface="Calibri" panose="020F0502020204030204" pitchFamily="34" charset="0"/>
              </a:rPr>
              <a:t>ω</a:t>
            </a:r>
            <a:r>
              <a:rPr lang="zh-CN" altLang="en-US" dirty="0">
                <a:latin typeface="Calibri" panose="020F0502020204030204" pitchFamily="34" charset="0"/>
                <a:cs typeface="Calibri" panose="020F0502020204030204" pitchFamily="34" charset="0"/>
              </a:rPr>
              <a:t>越小，匹配程度越高</a:t>
            </a:r>
            <a:endParaRPr lang="en-US" altLang="zh-CN" dirty="0">
              <a:latin typeface="Calibri" panose="020F0502020204030204" pitchFamily="34" charset="0"/>
              <a:cs typeface="Calibri" panose="020F0502020204030204" pitchFamily="34" charset="0"/>
            </a:endParaRPr>
          </a:p>
          <a:p>
            <a:pPr lvl="1"/>
            <a:r>
              <a:rPr lang="zh-CN" altLang="en-US" dirty="0">
                <a:latin typeface="Calibri" panose="020F0502020204030204" pitchFamily="34" charset="0"/>
                <a:cs typeface="Calibri" panose="020F0502020204030204" pitchFamily="34" charset="0"/>
              </a:rPr>
              <a:t>文档中不包含所有查询词项，则设置较高的</a:t>
            </a:r>
            <a:r>
              <a:rPr lang="en-US" altLang="zh-CN" dirty="0">
                <a:latin typeface="Calibri" panose="020F0502020204030204" pitchFamily="34" charset="0"/>
                <a:cs typeface="Calibri" panose="020F0502020204030204" pitchFamily="34" charset="0"/>
              </a:rPr>
              <a:t>ω</a:t>
            </a:r>
            <a:endParaRPr lang="en-US" altLang="zh-CN" dirty="0"/>
          </a:p>
          <a:p>
            <a:r>
              <a:rPr lang="zh-CN" altLang="en-US" dirty="0"/>
              <a:t>设计一个基于</a:t>
            </a:r>
            <a:r>
              <a:rPr lang="en-US" altLang="zh-CN" dirty="0">
                <a:latin typeface="Calibri" panose="020F0502020204030204" pitchFamily="34" charset="0"/>
                <a:cs typeface="Calibri" panose="020F0502020204030204" pitchFamily="34" charset="0"/>
              </a:rPr>
              <a:t>ω</a:t>
            </a:r>
            <a:r>
              <a:rPr lang="zh-CN" altLang="en-US" dirty="0">
                <a:latin typeface="Calibri" panose="020F0502020204030204" pitchFamily="34" charset="0"/>
                <a:cs typeface="Calibri" panose="020F0502020204030204" pitchFamily="34" charset="0"/>
              </a:rPr>
              <a:t>的加权评分函数</a:t>
            </a:r>
            <a:endParaRPr lang="en-US" altLang="zh-CN" dirty="0">
              <a:latin typeface="Calibri" panose="020F0502020204030204" pitchFamily="34" charset="0"/>
              <a:cs typeface="Calibri" panose="020F0502020204030204" pitchFamily="34" charset="0"/>
            </a:endParaRPr>
          </a:p>
          <a:p>
            <a:pPr lvl="1"/>
            <a:r>
              <a:rPr lang="zh-CN" altLang="en-US" dirty="0">
                <a:latin typeface="Calibri" panose="020F0502020204030204" pitchFamily="34" charset="0"/>
                <a:cs typeface="Calibri" panose="020F0502020204030204" pitchFamily="34" charset="0"/>
              </a:rPr>
              <a:t>手工编码</a:t>
            </a:r>
            <a:endParaRPr lang="en-US" altLang="zh-CN" dirty="0">
              <a:latin typeface="Calibri" panose="020F0502020204030204" pitchFamily="34" charset="0"/>
              <a:cs typeface="Calibri" panose="020F0502020204030204" pitchFamily="34" charset="0"/>
            </a:endParaRPr>
          </a:p>
          <a:p>
            <a:pPr lvl="1"/>
            <a:r>
              <a:rPr lang="zh-CN" altLang="en-US" dirty="0">
                <a:latin typeface="Calibri" panose="020F0502020204030204" pitchFamily="34" charset="0"/>
                <a:cs typeface="Calibri" panose="020F0502020204030204" pitchFamily="34" charset="0"/>
              </a:rPr>
              <a:t>机器学习</a:t>
            </a:r>
            <a:endParaRPr lang="en-US" altLang="zh-CN" dirty="0">
              <a:latin typeface="Calibri" panose="020F0502020204030204" pitchFamily="34" charset="0"/>
              <a:cs typeface="Calibri" panose="020F0502020204030204" pitchFamily="34" charset="0"/>
            </a:endParaRPr>
          </a:p>
          <a:p>
            <a:r>
              <a:rPr lang="zh-CN" altLang="en-US" dirty="0">
                <a:latin typeface="Calibri" panose="020F0502020204030204" pitchFamily="34" charset="0"/>
                <a:cs typeface="Calibri" panose="020F0502020204030204" pitchFamily="34" charset="0"/>
              </a:rPr>
              <a:t>典型应用：</a:t>
            </a:r>
            <a:r>
              <a:rPr lang="en-US" altLang="zh-CN" dirty="0">
                <a:latin typeface="Calibri" panose="020F0502020204030204" pitchFamily="34" charset="0"/>
                <a:cs typeface="Calibri" panose="020F0502020204030204" pitchFamily="34" charset="0"/>
              </a:rPr>
              <a:t>Google</a:t>
            </a:r>
            <a:r>
              <a:rPr lang="zh-CN" altLang="en-US" dirty="0">
                <a:latin typeface="Calibri" panose="020F0502020204030204" pitchFamily="34" charset="0"/>
                <a:cs typeface="Calibri" panose="020F0502020204030204" pitchFamily="34" charset="0"/>
              </a:rPr>
              <a:t>“软合取”</a:t>
            </a:r>
            <a:endParaRPr lang="en-US" altLang="zh-CN" dirty="0"/>
          </a:p>
          <a:p>
            <a:endParaRPr lang="zh-CN" altLang="en-US" dirty="0"/>
          </a:p>
        </p:txBody>
      </p:sp>
      <p:sp>
        <p:nvSpPr>
          <p:cNvPr id="4" name="灯片编号占位符 3">
            <a:extLst>
              <a:ext uri="{FF2B5EF4-FFF2-40B4-BE49-F238E27FC236}">
                <a16:creationId xmlns:a16="http://schemas.microsoft.com/office/drawing/2014/main" id="{1F7CDC57-5350-4796-A04B-A4965621224A}"/>
              </a:ext>
            </a:extLst>
          </p:cNvPr>
          <p:cNvSpPr>
            <a:spLocks noGrp="1"/>
          </p:cNvSpPr>
          <p:nvPr>
            <p:ph type="sldNum" sz="quarter" idx="12"/>
          </p:nvPr>
        </p:nvSpPr>
        <p:spPr/>
        <p:txBody>
          <a:bodyPr/>
          <a:lstStyle/>
          <a:p>
            <a:pPr>
              <a:defRPr/>
            </a:pPr>
            <a:fld id="{DB3EC566-48E6-4552-87D6-CB322A8F1925}" type="slidenum">
              <a:rPr lang="en-US" smtClean="0"/>
              <a:pPr>
                <a:defRPr/>
              </a:pPr>
              <a:t>102</a:t>
            </a:fld>
            <a:endParaRPr lang="en-US"/>
          </a:p>
        </p:txBody>
      </p:sp>
    </p:spTree>
    <p:extLst>
      <p:ext uri="{BB962C8B-B14F-4D97-AF65-F5344CB8AC3E}">
        <p14:creationId xmlns:p14="http://schemas.microsoft.com/office/powerpoint/2010/main" val="21185680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向量空间检索与其他方法的融合</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643050"/>
            <a:ext cx="8786842"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如何将短语检索和向量空间检索融合在一起？</a:t>
            </a:r>
            <a:endParaRPr lang="de-DE"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我们不想对每个短语都计算其</a:t>
            </a:r>
            <a:r>
              <a:rPr lang="en-US" altLang="zh-CN" dirty="0" err="1">
                <a:solidFill>
                  <a:schemeClr val="tx1"/>
                </a:solidFill>
                <a:latin typeface="Times New Roman" pitchFamily="18" charset="0"/>
                <a:ea typeface="+mj-ea"/>
                <a:cs typeface="Times New Roman" pitchFamily="18" charset="0"/>
              </a:rPr>
              <a:t>idf</a:t>
            </a:r>
            <a:r>
              <a:rPr lang="zh-CN" altLang="en-US" dirty="0">
                <a:solidFill>
                  <a:schemeClr val="tx1"/>
                </a:solidFill>
                <a:latin typeface="Times New Roman" pitchFamily="18" charset="0"/>
                <a:ea typeface="+mj-ea"/>
                <a:cs typeface="Times New Roman" pitchFamily="18" charset="0"/>
              </a:rPr>
              <a:t>值，为什么？</a:t>
            </a:r>
            <a:endParaRPr lang="de-DE" dirty="0">
              <a:solidFill>
                <a:srgbClr val="00B050"/>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如何将布尔检索和向量空间检索融合在一起？</a:t>
            </a:r>
            <a:endParaRPr lang="de-DE"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例如</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限制条件和</a:t>
            </a:r>
            <a:r>
              <a:rPr lang="en-US"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限制条件</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后过滤很简单，但是效率低下</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没有好的解决办法</a:t>
            </a:r>
            <a:endParaRPr lang="en-US" altLang="zh-CN"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如何将通配符查询融入到向量空间检索中？同样，没有好的解决方法</a:t>
            </a:r>
            <a:endParaRPr lang="de-DE"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47529-FD6A-449E-8C21-754DB606EE5D}"/>
              </a:ext>
            </a:extLst>
          </p:cNvPr>
          <p:cNvSpPr>
            <a:spLocks noGrp="1"/>
          </p:cNvSpPr>
          <p:nvPr>
            <p:ph type="title"/>
          </p:nvPr>
        </p:nvSpPr>
        <p:spPr/>
        <p:txBody>
          <a:bodyPr/>
          <a:lstStyle/>
          <a:p>
            <a:r>
              <a:rPr lang="zh-CN" altLang="en-US" dirty="0"/>
              <a:t>短语检索和向量空间检索</a:t>
            </a:r>
          </a:p>
        </p:txBody>
      </p:sp>
      <p:sp>
        <p:nvSpPr>
          <p:cNvPr id="3" name="内容占位符 2">
            <a:extLst>
              <a:ext uri="{FF2B5EF4-FFF2-40B4-BE49-F238E27FC236}">
                <a16:creationId xmlns:a16="http://schemas.microsoft.com/office/drawing/2014/main" id="{695084DB-791B-4630-8A8C-9563A5BE5209}"/>
              </a:ext>
            </a:extLst>
          </p:cNvPr>
          <p:cNvSpPr>
            <a:spLocks noGrp="1"/>
          </p:cNvSpPr>
          <p:nvPr>
            <p:ph idx="1"/>
          </p:nvPr>
        </p:nvSpPr>
        <p:spPr/>
        <p:txBody>
          <a:bodyPr/>
          <a:lstStyle/>
          <a:p>
            <a:r>
              <a:rPr lang="en-US" altLang="zh-CN" sz="2400" dirty="0" err="1"/>
              <a:t>Biword</a:t>
            </a:r>
            <a:r>
              <a:rPr lang="zh-CN" altLang="en-US" sz="2400" dirty="0"/>
              <a:t>索引</a:t>
            </a:r>
            <a:endParaRPr lang="en-US" altLang="zh-CN" sz="2400" dirty="0"/>
          </a:p>
          <a:p>
            <a:pPr lvl="1"/>
            <a:r>
              <a:rPr lang="zh-CN" altLang="en-US" sz="2000" dirty="0"/>
              <a:t>将短语视为一个独立词项</a:t>
            </a:r>
            <a:endParaRPr lang="en-US" altLang="zh-CN" sz="2000" dirty="0"/>
          </a:p>
          <a:p>
            <a:r>
              <a:rPr lang="zh-CN" altLang="en-US" sz="2400" dirty="0"/>
              <a:t>给定短语查询，并不能预先确定该查询是否建立二元索引</a:t>
            </a:r>
            <a:endParaRPr lang="en-US" altLang="zh-CN" sz="2400" dirty="0"/>
          </a:p>
          <a:p>
            <a:r>
              <a:rPr lang="en-US" altLang="zh-CN" sz="2400" dirty="0"/>
              <a:t>Q: “rising interest rates”</a:t>
            </a:r>
          </a:p>
          <a:p>
            <a:r>
              <a:rPr lang="zh-CN" altLang="en-US" sz="2400" dirty="0"/>
              <a:t>查询组合</a:t>
            </a:r>
            <a:endParaRPr lang="en-US" altLang="zh-CN" sz="2400" dirty="0"/>
          </a:p>
          <a:p>
            <a:pPr lvl="1"/>
            <a:r>
              <a:rPr lang="zh-CN" altLang="en-US" sz="2000" dirty="0"/>
              <a:t>首先将</a:t>
            </a:r>
            <a:r>
              <a:rPr lang="en-US" altLang="zh-CN" sz="2000" dirty="0"/>
              <a:t>3</a:t>
            </a:r>
            <a:r>
              <a:rPr lang="zh-CN" altLang="en-US" sz="2000" dirty="0"/>
              <a:t>个词看成一个词项，执行查询</a:t>
            </a:r>
            <a:endParaRPr lang="en-US" altLang="zh-CN" sz="2000" dirty="0"/>
          </a:p>
          <a:p>
            <a:pPr lvl="1"/>
            <a:r>
              <a:rPr lang="zh-CN" altLang="en-US" sz="2000" dirty="0"/>
              <a:t>如果返回文档数目少，将查询分解为两个短语查询</a:t>
            </a:r>
            <a:endParaRPr lang="en-US" altLang="zh-CN" sz="2000" dirty="0"/>
          </a:p>
          <a:p>
            <a:pPr lvl="2"/>
            <a:r>
              <a:rPr lang="en-US" altLang="zh-CN" sz="1800" dirty="0"/>
              <a:t>“rising interest” “interest rates”</a:t>
            </a:r>
          </a:p>
          <a:p>
            <a:pPr lvl="1"/>
            <a:r>
              <a:rPr lang="zh-CN" altLang="en-US" sz="2000" dirty="0"/>
              <a:t>如果返回文档数目仍较少，则将三个词作为三个独立的查询词项</a:t>
            </a:r>
            <a:endParaRPr lang="en-US" altLang="zh-CN" sz="2000" dirty="0"/>
          </a:p>
          <a:p>
            <a:endParaRPr lang="en-US" altLang="zh-CN" sz="2400" dirty="0"/>
          </a:p>
          <a:p>
            <a:r>
              <a:rPr lang="zh-CN" altLang="en-US" sz="2400" dirty="0"/>
              <a:t>基于位置索引（参考</a:t>
            </a:r>
            <a:r>
              <a:rPr lang="en-US" altLang="zh-CN" sz="2400" dirty="0"/>
              <a:t>Lucene</a:t>
            </a:r>
            <a:r>
              <a:rPr lang="zh-CN" altLang="en-US" sz="2400" dirty="0"/>
              <a:t>）</a:t>
            </a:r>
            <a:endParaRPr lang="en-US" altLang="zh-CN" sz="2400" dirty="0"/>
          </a:p>
          <a:p>
            <a:pPr lvl="1"/>
            <a:r>
              <a:rPr lang="en-US" altLang="zh-CN" sz="2000" dirty="0"/>
              <a:t>content: “rising interest rates”</a:t>
            </a:r>
          </a:p>
          <a:p>
            <a:pPr lvl="1"/>
            <a:r>
              <a:rPr lang="en-US" altLang="zh-CN" sz="2000" dirty="0"/>
              <a:t>content: “rising interest rates”~3【</a:t>
            </a:r>
            <a:r>
              <a:rPr lang="zh-CN" altLang="en-US" sz="2000" dirty="0"/>
              <a:t>编辑距离</a:t>
            </a:r>
            <a:r>
              <a:rPr lang="en-US" altLang="zh-CN" sz="2000" dirty="0"/>
              <a:t>】</a:t>
            </a:r>
          </a:p>
          <a:p>
            <a:endParaRPr lang="zh-CN" altLang="en-US" sz="2400" dirty="0"/>
          </a:p>
        </p:txBody>
      </p:sp>
      <p:sp>
        <p:nvSpPr>
          <p:cNvPr id="4" name="灯片编号占位符 3">
            <a:extLst>
              <a:ext uri="{FF2B5EF4-FFF2-40B4-BE49-F238E27FC236}">
                <a16:creationId xmlns:a16="http://schemas.microsoft.com/office/drawing/2014/main" id="{536265DE-6006-41F2-9F62-89994D7AB797}"/>
              </a:ext>
            </a:extLst>
          </p:cNvPr>
          <p:cNvSpPr>
            <a:spLocks noGrp="1"/>
          </p:cNvSpPr>
          <p:nvPr>
            <p:ph type="sldNum" sz="quarter" idx="12"/>
          </p:nvPr>
        </p:nvSpPr>
        <p:spPr/>
        <p:txBody>
          <a:bodyPr/>
          <a:lstStyle/>
          <a:p>
            <a:pPr>
              <a:defRPr/>
            </a:pPr>
            <a:fld id="{DB3EC566-48E6-4552-87D6-CB322A8F1925}" type="slidenum">
              <a:rPr lang="en-US" smtClean="0"/>
              <a:pPr>
                <a:defRPr/>
              </a:pPr>
              <a:t>104</a:t>
            </a:fld>
            <a:endParaRPr lang="en-US"/>
          </a:p>
        </p:txBody>
      </p:sp>
    </p:spTree>
    <p:extLst>
      <p:ext uri="{BB962C8B-B14F-4D97-AF65-F5344CB8AC3E}">
        <p14:creationId xmlns:p14="http://schemas.microsoft.com/office/powerpoint/2010/main" val="1669544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3B6A6-852D-4A9E-ADDF-ED406761416D}"/>
              </a:ext>
            </a:extLst>
          </p:cNvPr>
          <p:cNvSpPr>
            <a:spLocks noGrp="1"/>
          </p:cNvSpPr>
          <p:nvPr>
            <p:ph type="title"/>
          </p:nvPr>
        </p:nvSpPr>
        <p:spPr/>
        <p:txBody>
          <a:bodyPr/>
          <a:lstStyle/>
          <a:p>
            <a:r>
              <a:rPr lang="zh-CN" altLang="en-US" dirty="0"/>
              <a:t>布尔检索与向量空间检索</a:t>
            </a:r>
          </a:p>
        </p:txBody>
      </p:sp>
      <p:sp>
        <p:nvSpPr>
          <p:cNvPr id="3" name="内容占位符 2">
            <a:extLst>
              <a:ext uri="{FF2B5EF4-FFF2-40B4-BE49-F238E27FC236}">
                <a16:creationId xmlns:a16="http://schemas.microsoft.com/office/drawing/2014/main" id="{17CA5BF3-2256-4185-92DB-CB32BC6F0A58}"/>
              </a:ext>
            </a:extLst>
          </p:cNvPr>
          <p:cNvSpPr>
            <a:spLocks noGrp="1"/>
          </p:cNvSpPr>
          <p:nvPr>
            <p:ph idx="1"/>
          </p:nvPr>
        </p:nvSpPr>
        <p:spPr/>
        <p:txBody>
          <a:bodyPr/>
          <a:lstStyle/>
          <a:p>
            <a:r>
              <a:rPr lang="zh-CN" altLang="en-US" dirty="0"/>
              <a:t>扩展布尔模型</a:t>
            </a:r>
            <a:endParaRPr lang="en-US" altLang="zh-CN" dirty="0"/>
          </a:p>
          <a:p>
            <a:pPr lvl="1"/>
            <a:r>
              <a:rPr lang="en-US" altLang="zh-CN" dirty="0"/>
              <a:t>p-norm</a:t>
            </a:r>
            <a:r>
              <a:rPr lang="zh-CN" altLang="en-US" dirty="0"/>
              <a:t>模型</a:t>
            </a:r>
            <a:endParaRPr lang="en-US" altLang="zh-CN" dirty="0"/>
          </a:p>
          <a:p>
            <a:r>
              <a:rPr lang="zh-CN" altLang="en-US" dirty="0"/>
              <a:t>排序式布尔检索</a:t>
            </a:r>
            <a:endParaRPr lang="en-US" altLang="zh-CN" dirty="0"/>
          </a:p>
          <a:p>
            <a:endParaRPr lang="en-US" altLang="zh-CN" dirty="0"/>
          </a:p>
          <a:p>
            <a:r>
              <a:rPr lang="zh-CN" altLang="en-US" dirty="0"/>
              <a:t>布尔查询作为向量空间检索的筛选条件</a:t>
            </a:r>
            <a:endParaRPr lang="en-US" altLang="zh-CN" dirty="0"/>
          </a:p>
          <a:p>
            <a:pPr lvl="1"/>
            <a:r>
              <a:rPr lang="en-US" altLang="zh-CN" dirty="0"/>
              <a:t>+</a:t>
            </a:r>
            <a:r>
              <a:rPr lang="en-US" altLang="zh-CN" dirty="0" err="1"/>
              <a:t>site:wikipedia.org</a:t>
            </a:r>
            <a:r>
              <a:rPr lang="en-US" altLang="zh-CN" dirty="0"/>
              <a:t>  </a:t>
            </a:r>
          </a:p>
          <a:p>
            <a:pPr lvl="1"/>
            <a:r>
              <a:rPr lang="en-US" altLang="zh-CN" dirty="0"/>
              <a:t>-</a:t>
            </a:r>
            <a:r>
              <a:rPr lang="en-US" altLang="zh-CN" dirty="0" err="1"/>
              <a:t>site:wikipedia.org</a:t>
            </a:r>
            <a:r>
              <a:rPr lang="en-US" altLang="zh-CN" dirty="0"/>
              <a:t> </a:t>
            </a:r>
          </a:p>
          <a:p>
            <a:pPr lvl="1"/>
            <a:r>
              <a:rPr lang="en-US" altLang="zh-CN" dirty="0"/>
              <a:t>+</a:t>
            </a:r>
            <a:r>
              <a:rPr lang="en-US" altLang="zh-CN" dirty="0" err="1"/>
              <a:t>filetype:pdf</a:t>
            </a:r>
            <a:endParaRPr lang="en-US" altLang="zh-CN" dirty="0"/>
          </a:p>
          <a:p>
            <a:pPr lvl="1"/>
            <a:r>
              <a:rPr lang="en-US" altLang="zh-CN" dirty="0"/>
              <a:t>-</a:t>
            </a:r>
            <a:r>
              <a:rPr lang="en-US" altLang="zh-CN" dirty="0" err="1"/>
              <a:t>filetype:pdf</a:t>
            </a:r>
            <a:r>
              <a:rPr lang="en-US" altLang="zh-CN" dirty="0"/>
              <a:t> </a:t>
            </a:r>
          </a:p>
          <a:p>
            <a:pPr lvl="1"/>
            <a:endParaRPr lang="en-US" altLang="zh-CN" dirty="0"/>
          </a:p>
          <a:p>
            <a:endParaRPr lang="zh-CN" altLang="en-US" dirty="0"/>
          </a:p>
        </p:txBody>
      </p:sp>
      <p:sp>
        <p:nvSpPr>
          <p:cNvPr id="4" name="灯片编号占位符 3">
            <a:extLst>
              <a:ext uri="{FF2B5EF4-FFF2-40B4-BE49-F238E27FC236}">
                <a16:creationId xmlns:a16="http://schemas.microsoft.com/office/drawing/2014/main" id="{9534ACC5-43C5-48A8-9E88-03B5B9A026FE}"/>
              </a:ext>
            </a:extLst>
          </p:cNvPr>
          <p:cNvSpPr>
            <a:spLocks noGrp="1"/>
          </p:cNvSpPr>
          <p:nvPr>
            <p:ph type="sldNum" sz="quarter" idx="12"/>
          </p:nvPr>
        </p:nvSpPr>
        <p:spPr/>
        <p:txBody>
          <a:bodyPr/>
          <a:lstStyle/>
          <a:p>
            <a:pPr>
              <a:defRPr/>
            </a:pPr>
            <a:fld id="{DB3EC566-48E6-4552-87D6-CB322A8F1925}" type="slidenum">
              <a:rPr lang="en-US" smtClean="0"/>
              <a:pPr>
                <a:defRPr/>
              </a:pPr>
              <a:t>105</a:t>
            </a:fld>
            <a:endParaRPr lang="en-US"/>
          </a:p>
        </p:txBody>
      </p:sp>
    </p:spTree>
    <p:extLst>
      <p:ext uri="{BB962C8B-B14F-4D97-AF65-F5344CB8AC3E}">
        <p14:creationId xmlns:p14="http://schemas.microsoft.com/office/powerpoint/2010/main" val="135516934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4E305-5F30-4B00-A56C-D54969828E7C}"/>
              </a:ext>
            </a:extLst>
          </p:cNvPr>
          <p:cNvSpPr>
            <a:spLocks noGrp="1"/>
          </p:cNvSpPr>
          <p:nvPr>
            <p:ph type="title"/>
          </p:nvPr>
        </p:nvSpPr>
        <p:spPr/>
        <p:txBody>
          <a:bodyPr/>
          <a:lstStyle/>
          <a:p>
            <a:r>
              <a:rPr lang="zh-CN" altLang="en-US" dirty="0"/>
              <a:t>通配符检索与向量空间检索</a:t>
            </a:r>
          </a:p>
        </p:txBody>
      </p:sp>
      <p:sp>
        <p:nvSpPr>
          <p:cNvPr id="3" name="内容占位符 2">
            <a:extLst>
              <a:ext uri="{FF2B5EF4-FFF2-40B4-BE49-F238E27FC236}">
                <a16:creationId xmlns:a16="http://schemas.microsoft.com/office/drawing/2014/main" id="{C77ADAE5-D903-413C-925B-DA4EC02DC539}"/>
              </a:ext>
            </a:extLst>
          </p:cNvPr>
          <p:cNvSpPr>
            <a:spLocks noGrp="1"/>
          </p:cNvSpPr>
          <p:nvPr>
            <p:ph idx="1"/>
          </p:nvPr>
        </p:nvSpPr>
        <p:spPr/>
        <p:txBody>
          <a:bodyPr/>
          <a:lstStyle/>
          <a:p>
            <a:r>
              <a:rPr lang="zh-CN" altLang="en-US" dirty="0"/>
              <a:t>考虑查询</a:t>
            </a:r>
            <a:r>
              <a:rPr lang="en-US" altLang="zh-CN" dirty="0"/>
              <a:t>: “rom* restaurant” ?</a:t>
            </a:r>
          </a:p>
          <a:p>
            <a:r>
              <a:rPr lang="zh-CN" altLang="en-US" dirty="0"/>
              <a:t>是否可以将通配符扩充为字典中匹配的所有词项？</a:t>
            </a:r>
            <a:endParaRPr lang="en-US" altLang="zh-CN" dirty="0"/>
          </a:p>
          <a:p>
            <a:r>
              <a:rPr lang="zh-CN" altLang="en-US" dirty="0"/>
              <a:t>问题：</a:t>
            </a:r>
            <a:endParaRPr lang="en-US" altLang="zh-CN" dirty="0"/>
          </a:p>
          <a:p>
            <a:pPr lvl="1"/>
            <a:r>
              <a:rPr lang="zh-CN" altLang="en-US" dirty="0"/>
              <a:t>需要考虑词项的</a:t>
            </a:r>
            <a:r>
              <a:rPr lang="en-US" altLang="zh-CN" dirty="0" err="1"/>
              <a:t>tf</a:t>
            </a:r>
            <a:r>
              <a:rPr lang="zh-CN" altLang="en-US" dirty="0"/>
              <a:t>、</a:t>
            </a:r>
            <a:r>
              <a:rPr lang="en-US" altLang="zh-CN" dirty="0" err="1"/>
              <a:t>idf</a:t>
            </a:r>
            <a:endParaRPr lang="en-US" altLang="zh-CN" dirty="0"/>
          </a:p>
          <a:p>
            <a:pPr lvl="1"/>
            <a:r>
              <a:rPr lang="zh-CN" altLang="en-US" dirty="0"/>
              <a:t>文档</a:t>
            </a:r>
            <a:r>
              <a:rPr lang="en-US" altLang="zh-CN" dirty="0" err="1"/>
              <a:t>rome</a:t>
            </a:r>
            <a:r>
              <a:rPr lang="en-US" altLang="zh-CN" dirty="0"/>
              <a:t> </a:t>
            </a:r>
            <a:r>
              <a:rPr lang="en-US" altLang="zh-CN" dirty="0" err="1"/>
              <a:t>roma</a:t>
            </a:r>
            <a:r>
              <a:rPr lang="zh-CN" altLang="en-US" dirty="0"/>
              <a:t> </a:t>
            </a:r>
            <a:r>
              <a:rPr lang="en-US" altLang="zh-CN" dirty="0" err="1"/>
              <a:t>rommer</a:t>
            </a:r>
            <a:r>
              <a:rPr lang="zh-CN" altLang="en-US" dirty="0"/>
              <a:t>的得分将高于</a:t>
            </a:r>
            <a:r>
              <a:rPr lang="en-US" altLang="zh-CN" dirty="0" err="1"/>
              <a:t>rome</a:t>
            </a:r>
            <a:r>
              <a:rPr lang="en-US" altLang="zh-CN" dirty="0"/>
              <a:t> restaurant</a:t>
            </a:r>
          </a:p>
          <a:p>
            <a:r>
              <a:rPr lang="zh-CN" altLang="en-US" dirty="0"/>
              <a:t>因此，没有好的办法。</a:t>
            </a:r>
          </a:p>
        </p:txBody>
      </p:sp>
      <p:sp>
        <p:nvSpPr>
          <p:cNvPr id="4" name="灯片编号占位符 3">
            <a:extLst>
              <a:ext uri="{FF2B5EF4-FFF2-40B4-BE49-F238E27FC236}">
                <a16:creationId xmlns:a16="http://schemas.microsoft.com/office/drawing/2014/main" id="{707D1DCD-4EA4-4B4D-869E-879E46A50FFD}"/>
              </a:ext>
            </a:extLst>
          </p:cNvPr>
          <p:cNvSpPr>
            <a:spLocks noGrp="1"/>
          </p:cNvSpPr>
          <p:nvPr>
            <p:ph type="sldNum" sz="quarter" idx="12"/>
          </p:nvPr>
        </p:nvSpPr>
        <p:spPr/>
        <p:txBody>
          <a:bodyPr/>
          <a:lstStyle/>
          <a:p>
            <a:pPr>
              <a:defRPr/>
            </a:pPr>
            <a:fld id="{DB3EC566-48E6-4552-87D6-CB322A8F1925}" type="slidenum">
              <a:rPr lang="en-US" smtClean="0"/>
              <a:pPr>
                <a:defRPr/>
              </a:pPr>
              <a:t>106</a:t>
            </a:fld>
            <a:endParaRPr lang="en-US"/>
          </a:p>
        </p:txBody>
      </p:sp>
    </p:spTree>
    <p:extLst>
      <p:ext uri="{BB962C8B-B14F-4D97-AF65-F5344CB8AC3E}">
        <p14:creationId xmlns:p14="http://schemas.microsoft.com/office/powerpoint/2010/main" val="22195105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本讲内容</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64320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排序的重要性：从用户的角度来看</a:t>
            </a:r>
            <a:r>
              <a:rPr lang="en-US" altLang="zh-CN" dirty="0">
                <a:solidFill>
                  <a:schemeClr val="tx1"/>
                </a:solidFill>
                <a:latin typeface="Times New Roman" pitchFamily="18" charset="0"/>
                <a:ea typeface="+mj-ea"/>
                <a:cs typeface="Times New Roman" pitchFamily="18" charset="0"/>
              </a:rPr>
              <a:t>(Google</a:t>
            </a:r>
            <a:r>
              <a:rPr lang="zh-CN" altLang="en-US" dirty="0">
                <a:solidFill>
                  <a:schemeClr val="tx1"/>
                </a:solidFill>
                <a:latin typeface="Times New Roman" pitchFamily="18" charset="0"/>
                <a:ea typeface="+mj-ea"/>
                <a:cs typeface="Times New Roman" pitchFamily="18" charset="0"/>
              </a:rPr>
              <a:t>的用户研究结果</a:t>
            </a:r>
            <a:r>
              <a:rPr lang="en-US" altLang="zh-CN" dirty="0">
                <a:solidFill>
                  <a:schemeClr val="tx1"/>
                </a:solidFill>
                <a:latin typeface="Times New Roman" pitchFamily="18" charset="0"/>
                <a:ea typeface="+mj-ea"/>
                <a:cs typeface="Times New Roman" pitchFamily="18" charset="0"/>
              </a:rPr>
              <a:t>)</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另一种长度归一化</a:t>
            </a:r>
            <a:r>
              <a:rPr lang="de-DE"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回转</a:t>
            </a:r>
            <a:r>
              <a:rPr lang="en-US" altLang="zh-CN" dirty="0">
                <a:solidFill>
                  <a:schemeClr val="tx1"/>
                </a:solidFill>
                <a:latin typeface="Times New Roman" pitchFamily="18" charset="0"/>
                <a:ea typeface="+mj-ea"/>
                <a:cs typeface="Times New Roman" pitchFamily="18" charset="0"/>
              </a:rPr>
              <a:t>(Pivoted)</a:t>
            </a:r>
            <a:r>
              <a:rPr lang="zh-CN" altLang="en-US" dirty="0">
                <a:solidFill>
                  <a:schemeClr val="tx1"/>
                </a:solidFill>
                <a:latin typeface="Times New Roman" pitchFamily="18" charset="0"/>
                <a:ea typeface="+mj-ea"/>
                <a:cs typeface="Times New Roman" pitchFamily="18" charset="0"/>
              </a:rPr>
              <a:t>长度归一化</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排序实现</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完整的搜索系统</a:t>
            </a:r>
            <a:endParaRPr lang="de-DE"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参考资料</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mn-ea"/>
                <a:cs typeface="Times New Roman" pitchFamily="18" charset="0"/>
              </a:rPr>
              <a:t>《</a:t>
            </a:r>
            <a:r>
              <a:rPr lang="zh-CN" altLang="en-US" dirty="0">
                <a:solidFill>
                  <a:schemeClr val="tx1"/>
                </a:solidFill>
                <a:latin typeface="Times New Roman" pitchFamily="18" charset="0"/>
                <a:ea typeface="+mn-ea"/>
                <a:cs typeface="Times New Roman" pitchFamily="18" charset="0"/>
              </a:rPr>
              <a:t>信息检索导论</a:t>
            </a:r>
            <a:r>
              <a:rPr lang="en-US" altLang="zh-CN" dirty="0">
                <a:solidFill>
                  <a:schemeClr val="tx1"/>
                </a:solidFill>
                <a:latin typeface="Times New Roman" pitchFamily="18" charset="0"/>
                <a:ea typeface="+mn-ea"/>
                <a:cs typeface="Times New Roman" pitchFamily="18" charset="0"/>
              </a:rPr>
              <a:t>》</a:t>
            </a:r>
            <a:r>
              <a:rPr lang="zh-CN" altLang="en-US" dirty="0">
                <a:solidFill>
                  <a:schemeClr val="tx1"/>
                </a:solidFill>
                <a:latin typeface="Times New Roman" pitchFamily="18" charset="0"/>
                <a:ea typeface="+mn-ea"/>
                <a:cs typeface="Times New Roman" pitchFamily="18" charset="0"/>
              </a:rPr>
              <a:t>第</a:t>
            </a:r>
            <a:r>
              <a:rPr lang="en-US" dirty="0">
                <a:solidFill>
                  <a:schemeClr val="tx1"/>
                </a:solidFill>
                <a:latin typeface="Times New Roman" pitchFamily="18" charset="0"/>
                <a:ea typeface="+mn-ea"/>
                <a:cs typeface="Times New Roman" pitchFamily="18" charset="0"/>
              </a:rPr>
              <a:t>6</a:t>
            </a:r>
            <a:r>
              <a:rPr lang="zh-CN" altLang="en-US" dirty="0">
                <a:solidFill>
                  <a:schemeClr val="tx1"/>
                </a:solidFill>
                <a:latin typeface="Times New Roman" pitchFamily="18" charset="0"/>
                <a:ea typeface="+mn-ea"/>
                <a:cs typeface="Times New Roman" pitchFamily="18" charset="0"/>
              </a:rPr>
              <a:t>、</a:t>
            </a:r>
            <a:r>
              <a:rPr lang="en-US" dirty="0">
                <a:solidFill>
                  <a:schemeClr val="tx1"/>
                </a:solidFill>
                <a:latin typeface="Times New Roman" pitchFamily="18" charset="0"/>
                <a:ea typeface="+mn-ea"/>
                <a:cs typeface="Times New Roman" pitchFamily="18" charset="0"/>
              </a:rPr>
              <a:t>7 </a:t>
            </a:r>
            <a:r>
              <a:rPr lang="zh-CN" altLang="en-US" dirty="0">
                <a:solidFill>
                  <a:schemeClr val="tx1"/>
                </a:solidFill>
                <a:latin typeface="Times New Roman" pitchFamily="18" charset="0"/>
                <a:ea typeface="+mn-ea"/>
                <a:cs typeface="Times New Roman" pitchFamily="18" charset="0"/>
              </a:rPr>
              <a:t>章</a:t>
            </a:r>
            <a:endParaRPr lang="en-US"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How Google tweaks its ranking function</a:t>
            </a:r>
          </a:p>
          <a:p>
            <a:pPr lvl="1">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Interview with Google search guru </a:t>
            </a:r>
            <a:r>
              <a:rPr lang="en-US" sz="2200" dirty="0" err="1">
                <a:solidFill>
                  <a:schemeClr val="tx1"/>
                </a:solidFill>
                <a:latin typeface="Times New Roman" pitchFamily="18" charset="0"/>
                <a:ea typeface="+mn-ea"/>
                <a:cs typeface="Times New Roman" pitchFamily="18" charset="0"/>
              </a:rPr>
              <a:t>Udi</a:t>
            </a:r>
            <a:r>
              <a:rPr lang="en-US" sz="2200" dirty="0">
                <a:solidFill>
                  <a:schemeClr val="tx1"/>
                </a:solidFill>
                <a:latin typeface="Times New Roman" pitchFamily="18" charset="0"/>
                <a:ea typeface="+mn-ea"/>
                <a:cs typeface="Times New Roman" pitchFamily="18" charset="0"/>
              </a:rPr>
              <a:t> </a:t>
            </a:r>
            <a:r>
              <a:rPr lang="en-US" sz="2200" dirty="0" err="1">
                <a:solidFill>
                  <a:schemeClr val="tx1"/>
                </a:solidFill>
                <a:latin typeface="Times New Roman" pitchFamily="18" charset="0"/>
                <a:ea typeface="+mn-ea"/>
                <a:cs typeface="Times New Roman" pitchFamily="18" charset="0"/>
              </a:rPr>
              <a:t>Manber</a:t>
            </a:r>
            <a:endParaRPr lang="en-US" sz="2200"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Yahoo Search BOSS: Opens up the search engine to developers. For example, you can </a:t>
            </a:r>
            <a:r>
              <a:rPr lang="en-US" sz="2200" dirty="0" err="1">
                <a:solidFill>
                  <a:schemeClr val="tx1"/>
                </a:solidFill>
                <a:latin typeface="Times New Roman" pitchFamily="18" charset="0"/>
                <a:ea typeface="+mn-ea"/>
                <a:cs typeface="Times New Roman" pitchFamily="18" charset="0"/>
              </a:rPr>
              <a:t>rerank</a:t>
            </a:r>
            <a:r>
              <a:rPr lang="en-US" sz="2200" dirty="0">
                <a:solidFill>
                  <a:schemeClr val="tx1"/>
                </a:solidFill>
                <a:latin typeface="Times New Roman" pitchFamily="18" charset="0"/>
                <a:ea typeface="+mn-ea"/>
                <a:cs typeface="Times New Roman" pitchFamily="18" charset="0"/>
              </a:rPr>
              <a:t> search results.</a:t>
            </a:r>
          </a:p>
          <a:p>
            <a:pPr lvl="1">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Compare Google and Yahoo ranking for a query</a:t>
            </a:r>
          </a:p>
          <a:p>
            <a:pPr lvl="1">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How Google uses eye tracking for improving search</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108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idx="1"/>
          </p:nvPr>
        </p:nvSpPr>
        <p:spPr/>
        <p:txBody>
          <a:bodyPr/>
          <a:lstStyle/>
          <a:p>
            <a:r>
              <a:rPr lang="zh-CN" altLang="en-US" dirty="0"/>
              <a:t>有待补充</a:t>
            </a:r>
          </a:p>
        </p:txBody>
      </p:sp>
      <p:sp>
        <p:nvSpPr>
          <p:cNvPr id="4" name="灯片编号占位符 3"/>
          <p:cNvSpPr>
            <a:spLocks noGrp="1"/>
          </p:cNvSpPr>
          <p:nvPr>
            <p:ph type="sldNum" sz="quarter" idx="12"/>
          </p:nvPr>
        </p:nvSpPr>
        <p:spPr/>
        <p:txBody>
          <a:bodyPr/>
          <a:lstStyle/>
          <a:p>
            <a:fld id="{DB3EC566-48E6-4552-87D6-CB322A8F1925}"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余弦相似度计算的图示</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11</a:t>
            </a:fld>
            <a:endParaRPr lang="en-US"/>
          </a:p>
        </p:txBody>
      </p:sp>
      <p:pic>
        <p:nvPicPr>
          <p:cNvPr id="5" name="Picture 7" descr="654.png"/>
          <p:cNvPicPr>
            <a:picLocks noChangeAspect="1"/>
          </p:cNvPicPr>
          <p:nvPr/>
        </p:nvPicPr>
        <p:blipFill>
          <a:blip r:embed="rId2" cstate="print"/>
          <a:stretch>
            <a:fillRect/>
          </a:stretch>
        </p:blipFill>
        <p:spPr>
          <a:xfrm>
            <a:off x="1071538" y="1928802"/>
            <a:ext cx="5160694" cy="3895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CE166C82-3B8B-439F-8F1A-1AFC1EC5B3F2}"/>
              </a:ext>
            </a:extLst>
          </p:cNvPr>
          <p:cNvSpPr>
            <a:spLocks noGrp="1"/>
          </p:cNvSpPr>
          <p:nvPr>
            <p:ph type="title"/>
          </p:nvPr>
        </p:nvSpPr>
        <p:spPr/>
        <p:txBody>
          <a:bodyPr anchor="b"/>
          <a:lstStyle/>
          <a:p>
            <a:pPr eaLnBrk="1" hangingPunct="1"/>
            <a:r>
              <a:rPr lang="zh-CN" altLang="en-US" sz="3600" dirty="0"/>
              <a:t>传统布尔模型和向量空间模型的优缺点</a:t>
            </a:r>
          </a:p>
        </p:txBody>
      </p:sp>
      <p:graphicFrame>
        <p:nvGraphicFramePr>
          <p:cNvPr id="4" name="内容占位符 3">
            <a:extLst>
              <a:ext uri="{FF2B5EF4-FFF2-40B4-BE49-F238E27FC236}">
                <a16:creationId xmlns:a16="http://schemas.microsoft.com/office/drawing/2014/main" id="{264D9810-95E8-46E8-99B1-62CF9CDAFBE6}"/>
              </a:ext>
            </a:extLst>
          </p:cNvPr>
          <p:cNvGraphicFramePr>
            <a:graphicFrameLocks noGrp="1"/>
          </p:cNvGraphicFramePr>
          <p:nvPr>
            <p:ph idx="1"/>
          </p:nvPr>
        </p:nvGraphicFramePr>
        <p:xfrm>
          <a:off x="539552" y="2060848"/>
          <a:ext cx="8229600" cy="3342531"/>
        </p:xfrm>
        <a:graphic>
          <a:graphicData uri="http://schemas.openxmlformats.org/drawingml/2006/table">
            <a:tbl>
              <a:tblPr/>
              <a:tblGrid>
                <a:gridCol w="2078954">
                  <a:extLst>
                    <a:ext uri="{9D8B030D-6E8A-4147-A177-3AD203B41FA5}">
                      <a16:colId xmlns:a16="http://schemas.microsoft.com/office/drawing/2014/main" val="20000"/>
                    </a:ext>
                  </a:extLst>
                </a:gridCol>
                <a:gridCol w="2457550">
                  <a:extLst>
                    <a:ext uri="{9D8B030D-6E8A-4147-A177-3AD203B41FA5}">
                      <a16:colId xmlns:a16="http://schemas.microsoft.com/office/drawing/2014/main" val="20001"/>
                    </a:ext>
                  </a:extLst>
                </a:gridCol>
                <a:gridCol w="3693096">
                  <a:extLst>
                    <a:ext uri="{9D8B030D-6E8A-4147-A177-3AD203B41FA5}">
                      <a16:colId xmlns:a16="http://schemas.microsoft.com/office/drawing/2014/main" val="20002"/>
                    </a:ext>
                  </a:extLst>
                </a:gridCol>
              </a:tblGrid>
              <a:tr h="653776">
                <a:tc>
                  <a:txBody>
                    <a:bodyPr/>
                    <a:lstStyle/>
                    <a:p>
                      <a:pPr marL="65088" marR="0" lvl="0" indent="315913" algn="l" defTabSz="914400" rtl="0" eaLnBrk="1" fontAlgn="base" latinLnBrk="0" hangingPunct="1">
                        <a:lnSpc>
                          <a:spcPts val="1200"/>
                        </a:lnSpc>
                        <a:spcBef>
                          <a:spcPts val="12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      </a:t>
                      </a:r>
                    </a:p>
                    <a:p>
                      <a:pPr marL="65088" marR="0" lvl="0" indent="315913" algn="l" defTabSz="914400" rtl="0" eaLnBrk="1" fontAlgn="base" latinLnBrk="0" hangingPunct="1">
                        <a:lnSpc>
                          <a:spcPts val="1200"/>
                        </a:lnSpc>
                        <a:spcBef>
                          <a:spcPts val="120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      </a:t>
                      </a:r>
                      <a:r>
                        <a:rPr kumimoji="0" lang="zh-CN" alt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优缺点</a:t>
                      </a:r>
                    </a:p>
                    <a:p>
                      <a:pPr marL="65088" marR="0" lvl="0" indent="315913" algn="l" defTabSz="914400" rtl="0" eaLnBrk="1" fontAlgn="base" latinLnBrk="0" hangingPunct="1">
                        <a:lnSpc>
                          <a:spcPts val="12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 </a:t>
                      </a:r>
                    </a:p>
                    <a:p>
                      <a:pPr marL="65088" marR="0" lvl="0" indent="315913" algn="l" defTabSz="914400" rtl="0" eaLnBrk="1" fontAlgn="base" latinLnBrk="0" hangingPunct="1">
                        <a:lnSpc>
                          <a:spcPts val="12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模 型</a:t>
                      </a:r>
                    </a:p>
                  </a:txBody>
                  <a:tcPr marL="70275" marR="7027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lnBlToTr>
                      <a:noFill/>
                    </a:lnBlToTr>
                    <a:noFill/>
                  </a:tcPr>
                </a:tc>
                <a:tc>
                  <a:txBody>
                    <a:bodyPr/>
                    <a:lstStyle/>
                    <a:p>
                      <a:pPr marL="65088" marR="0" lvl="0" indent="315913"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优</a:t>
                      </a:r>
                      <a:r>
                        <a:rPr kumimoji="0" 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  </a:t>
                      </a:r>
                      <a:r>
                        <a:rPr kumimoji="0" lang="zh-CN" altLang="en-US" sz="2000" b="1" i="0" u="none" strike="noStrike" cap="none" normalizeH="0" baseline="0">
                          <a:ln>
                            <a:noFill/>
                          </a:ln>
                          <a:solidFill>
                            <a:schemeClr val="tx1"/>
                          </a:solidFill>
                          <a:effectLst/>
                          <a:latin typeface="宋体" pitchFamily="2" charset="-122"/>
                          <a:ea typeface="宋体" pitchFamily="2" charset="-122"/>
                          <a:cs typeface="Times New Roman" pitchFamily="18" charset="0"/>
                        </a:rPr>
                        <a:t>点</a:t>
                      </a:r>
                    </a:p>
                  </a:txBody>
                  <a:tcPr marL="70275" marR="702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65088" marR="0" lvl="0" indent="315913"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缺</a:t>
                      </a:r>
                      <a:r>
                        <a:rPr kumimoji="0" 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  </a:t>
                      </a:r>
                      <a:r>
                        <a:rPr kumimoji="0" lang="zh-CN" altLang="en-US" sz="2000" b="1" i="0" u="none" strike="noStrike" cap="none" normalizeH="0" baseline="0" dirty="0">
                          <a:ln>
                            <a:noFill/>
                          </a:ln>
                          <a:solidFill>
                            <a:schemeClr val="tx1"/>
                          </a:solidFill>
                          <a:effectLst/>
                          <a:latin typeface="宋体" pitchFamily="2" charset="-122"/>
                          <a:ea typeface="宋体" pitchFamily="2" charset="-122"/>
                          <a:cs typeface="Times New Roman" pitchFamily="18" charset="0"/>
                        </a:rPr>
                        <a:t>点</a:t>
                      </a:r>
                    </a:p>
                  </a:txBody>
                  <a:tcPr marL="70275" marR="7027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6884">
                <a:tc>
                  <a:txBody>
                    <a:bodyPr/>
                    <a:lstStyle/>
                    <a:p>
                      <a:pPr marL="269875" marR="0" lvl="0" indent="269875" algn="l"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传统布尔模型</a:t>
                      </a:r>
                    </a:p>
                  </a:txBody>
                  <a:tcPr marL="70275" marR="7027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检索式的结构化</a:t>
                      </a:r>
                      <a:r>
                        <a:rPr kumimoji="0" lang="zh-CN" altLang="zh-CN" sz="1800" b="0" i="0" u="none" strike="noStrike" cap="none" normalizeH="0" baseline="0" dirty="0">
                          <a:ln>
                            <a:noFill/>
                          </a:ln>
                          <a:solidFill>
                            <a:schemeClr val="tx1"/>
                          </a:solidFill>
                          <a:effectLst/>
                          <a:latin typeface="Arial"/>
                          <a:ea typeface="宋体" pitchFamily="2" charset="-122"/>
                          <a:cs typeface="Times New Roman" pitchFamily="18" charset="0"/>
                        </a:rPr>
                        <a:t>—</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用布尔算法明确的揭示了索引项之间的关系。</a:t>
                      </a:r>
                    </a:p>
                  </a:txBody>
                  <a:tcPr marL="70275" marR="702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1</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）不能对结果按相似度进行排序；</a:t>
                      </a:r>
                    </a:p>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2</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）不能控制返回文档的数量；</a:t>
                      </a:r>
                    </a:p>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3</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）不能进行相关性反馈。</a:t>
                      </a:r>
                    </a:p>
                  </a:txBody>
                  <a:tcPr marL="70275" marR="7027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18884">
                <a:tc>
                  <a:txBody>
                    <a:bodyPr/>
                    <a:lstStyle/>
                    <a:p>
                      <a:pPr marL="269875" marR="0" lvl="0" indent="269875" algn="l"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向量空间模型</a:t>
                      </a:r>
                    </a:p>
                  </a:txBody>
                  <a:tcPr marL="70275" marR="70275" marT="0" marB="0"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663"/>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(1)</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检索结果的相关性排序；</a:t>
                      </a:r>
                      <a:r>
                        <a:rPr kumimoji="0" 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 </a:t>
                      </a:r>
                      <a:endPar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endParaRPr>
                    </a:p>
                    <a:p>
                      <a:pPr marL="0" marR="0" lvl="0" indent="269875" algn="just" defTabSz="914400" rtl="0" eaLnBrk="1" fontAlgn="base" latinLnBrk="0" hangingPunct="1">
                        <a:lnSpc>
                          <a:spcPts val="1663"/>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(2)</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可以控制输出结果的数量；</a:t>
                      </a:r>
                      <a:r>
                        <a:rPr kumimoji="0" 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 </a:t>
                      </a:r>
                      <a:endPar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endParaRPr>
                    </a:p>
                    <a:p>
                      <a:pPr marL="0" marR="0" lvl="0" indent="269875" algn="just" defTabSz="914400" rtl="0" eaLnBrk="1" fontAlgn="base" latinLnBrk="0" hangingPunct="1">
                        <a:lnSpc>
                          <a:spcPts val="1663"/>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(3)</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能够进行相关性反馈。</a:t>
                      </a:r>
                    </a:p>
                  </a:txBody>
                  <a:tcPr marL="70275" marR="702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1</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）理论上不够，基于直觉的经验性公式；</a:t>
                      </a:r>
                      <a:endPar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endParaRPr>
                    </a:p>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a:t>
                      </a:r>
                      <a:r>
                        <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2</a:t>
                      </a: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）认为索引项相互独立，未能揭示词语之间的关系。</a:t>
                      </a:r>
                      <a:endParaRPr kumimoji="0" lang="en-US" altLang="zh-CN" sz="1800" b="0" i="0" u="none" strike="noStrike" cap="none" normalizeH="0" baseline="0" dirty="0">
                        <a:ln>
                          <a:noFill/>
                        </a:ln>
                        <a:solidFill>
                          <a:schemeClr val="tx1"/>
                        </a:solidFill>
                        <a:effectLst/>
                        <a:latin typeface="Tahoma" pitchFamily="34" charset="0"/>
                        <a:ea typeface="宋体" pitchFamily="2" charset="-122"/>
                        <a:cs typeface="Times New Roman" pitchFamily="18" charset="0"/>
                      </a:endParaRPr>
                    </a:p>
                    <a:p>
                      <a:pPr marL="0" marR="0" lvl="0" indent="269875" algn="just" defTabSz="914400" rtl="0" eaLnBrk="1" fontAlgn="base" latinLnBrk="0" hangingPunct="1">
                        <a:lnSpc>
                          <a:spcPts val="1663"/>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ahoma" pitchFamily="34" charset="0"/>
                          <a:ea typeface="宋体" pitchFamily="2" charset="-122"/>
                          <a:cs typeface="Times New Roman" pitchFamily="18" charset="0"/>
                        </a:rPr>
                        <a:t>（例如 王励勤 乒乓球 的出现是不独立的）</a:t>
                      </a:r>
                    </a:p>
                  </a:txBody>
                  <a:tcPr marL="70275" marR="70275" marT="0" marB="0"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 Box 1">
            <a:extLst>
              <a:ext uri="{FF2B5EF4-FFF2-40B4-BE49-F238E27FC236}">
                <a16:creationId xmlns:a16="http://schemas.microsoft.com/office/drawing/2014/main" id="{1D4722C0-3560-4E25-9679-ED4A15E8B367}"/>
              </a:ext>
            </a:extLst>
          </p:cNvPr>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Calibri"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本讲内容</a:t>
            </a:r>
            <a:endParaRPr lang="zh-CN" altLang="en-US" dirty="0"/>
          </a:p>
        </p:txBody>
      </p:sp>
      <p:sp>
        <p:nvSpPr>
          <p:cNvPr id="3" name="内容占位符 2"/>
          <p:cNvSpPr>
            <a:spLocks noGrp="1"/>
          </p:cNvSpPr>
          <p:nvPr>
            <p:ph idx="1"/>
          </p:nvPr>
        </p:nvSpPr>
        <p:spPr/>
        <p:txBody>
          <a:bodyPr/>
          <a:lstStyle/>
          <a:p>
            <a:r>
              <a:rPr lang="zh-CN" altLang="en-US" dirty="0"/>
              <a:t>排序的重要性：从用户的角度来看</a:t>
            </a:r>
            <a:r>
              <a:rPr lang="en-US" altLang="zh-CN" dirty="0"/>
              <a:t>(Google</a:t>
            </a:r>
            <a:r>
              <a:rPr lang="zh-CN" altLang="en-US" dirty="0"/>
              <a:t>的用户研究结果</a:t>
            </a:r>
            <a:r>
              <a:rPr lang="en-US" altLang="zh-CN" dirty="0"/>
              <a:t>)</a:t>
            </a:r>
          </a:p>
          <a:p>
            <a:r>
              <a:rPr lang="zh-CN" altLang="en-US" dirty="0"/>
              <a:t>另一种长度归一化</a:t>
            </a:r>
            <a:r>
              <a:rPr lang="de-DE" altLang="zh-CN" dirty="0"/>
              <a:t>: </a:t>
            </a:r>
            <a:r>
              <a:rPr lang="zh-CN" altLang="en-US" dirty="0"/>
              <a:t>回转</a:t>
            </a:r>
            <a:r>
              <a:rPr lang="en-US" altLang="zh-CN" dirty="0"/>
              <a:t>(Pivoted)</a:t>
            </a:r>
            <a:r>
              <a:rPr lang="zh-CN" altLang="en-US" dirty="0"/>
              <a:t>长度归一化</a:t>
            </a:r>
            <a:endParaRPr lang="de-DE" altLang="zh-CN" dirty="0"/>
          </a:p>
          <a:p>
            <a:r>
              <a:rPr lang="zh-CN" altLang="en-US" dirty="0"/>
              <a:t>排序实现</a:t>
            </a:r>
            <a:endParaRPr lang="de-DE" altLang="zh-CN" dirty="0"/>
          </a:p>
          <a:p>
            <a:r>
              <a:rPr lang="zh-CN" altLang="en-US" dirty="0"/>
              <a:t>完整的搜索系统</a:t>
            </a:r>
            <a:endParaRPr lang="de-DE"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solidFill>
                  <a:schemeClr val="accent1">
                    <a:lumMod val="20000"/>
                    <a:lumOff val="80000"/>
                  </a:schemeClr>
                </a:solidFill>
                <a:cs typeface="Times New Roman" panose="02020603050405020304" pitchFamily="18" charset="0"/>
              </a:rPr>
              <a:t>上一讲回顾</a:t>
            </a:r>
            <a:r>
              <a:rPr lang="zh-CN" altLang="en-US" dirty="0">
                <a:cs typeface="Times New Roman" panose="02020603050405020304" pitchFamily="18" charset="0"/>
              </a:rPr>
              <a:t> </a:t>
            </a:r>
          </a:p>
          <a:p>
            <a:r>
              <a:rPr lang="zh-CN" altLang="en-US" dirty="0">
                <a:cs typeface="Times New Roman" panose="02020603050405020304" pitchFamily="18" charset="0"/>
              </a:rPr>
              <a:t>结果排序的动机</a:t>
            </a:r>
          </a:p>
          <a:p>
            <a:r>
              <a:rPr lang="zh-CN" altLang="en-US" dirty="0">
                <a:solidFill>
                  <a:schemeClr val="accent1">
                    <a:lumMod val="20000"/>
                    <a:lumOff val="80000"/>
                  </a:schemeClr>
                </a:solidFill>
                <a:cs typeface="Times New Roman" panose="02020603050405020304" pitchFamily="18" charset="0"/>
              </a:rPr>
              <a:t>再论余弦相似度</a:t>
            </a:r>
          </a:p>
          <a:p>
            <a:r>
              <a:rPr lang="zh-CN" altLang="en-US" dirty="0">
                <a:solidFill>
                  <a:schemeClr val="accent1">
                    <a:lumMod val="20000"/>
                    <a:lumOff val="80000"/>
                  </a:schemeClr>
                </a:solidFill>
                <a:cs typeface="Times New Roman" panose="02020603050405020304" pitchFamily="18" charset="0"/>
              </a:rPr>
              <a:t>结果排序的实现</a:t>
            </a:r>
          </a:p>
          <a:p>
            <a:r>
              <a:rPr lang="zh-CN" altLang="en-US" dirty="0">
                <a:solidFill>
                  <a:schemeClr val="accent1">
                    <a:lumMod val="20000"/>
                    <a:lumOff val="80000"/>
                  </a:schemeClr>
                </a:solidFill>
                <a:cs typeface="Times New Roman" panose="02020603050405020304" pitchFamily="18" charset="0"/>
              </a:rPr>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排序的重要性</a:t>
            </a:r>
            <a:endParaRPr lang="zh-CN" altLang="en-US" dirty="0"/>
          </a:p>
        </p:txBody>
      </p:sp>
      <p:sp>
        <p:nvSpPr>
          <p:cNvPr id="6" name="内容占位符 5"/>
          <p:cNvSpPr>
            <a:spLocks noGrp="1"/>
          </p:cNvSpPr>
          <p:nvPr>
            <p:ph idx="1"/>
          </p:nvPr>
        </p:nvSpPr>
        <p:spPr/>
        <p:txBody>
          <a:bodyPr/>
          <a:lstStyle/>
          <a:p>
            <a:r>
              <a:rPr lang="zh-CN" altLang="en-US" dirty="0"/>
              <a:t>上一讲</a:t>
            </a:r>
            <a:r>
              <a:rPr lang="en-US" altLang="zh-CN" dirty="0"/>
              <a:t>: </a:t>
            </a:r>
            <a:r>
              <a:rPr lang="zh-CN" altLang="en-US" dirty="0"/>
              <a:t>不排序后果很严重！</a:t>
            </a:r>
            <a:endParaRPr lang="en-US" altLang="zh-CN" dirty="0"/>
          </a:p>
          <a:p>
            <a:pPr lvl="1"/>
            <a:r>
              <a:rPr lang="zh-CN" altLang="en-US" dirty="0"/>
              <a:t>用户只希望看到一些而不是成千上万的结果</a:t>
            </a:r>
            <a:endParaRPr lang="en-US" altLang="zh-CN" dirty="0"/>
          </a:p>
          <a:p>
            <a:pPr lvl="1"/>
            <a:r>
              <a:rPr lang="zh-CN" altLang="en-US" dirty="0"/>
              <a:t>很难构造只产生一些结果的查询，即使是专家也很难</a:t>
            </a:r>
            <a:endParaRPr lang="de-DE" altLang="zh-CN" dirty="0"/>
          </a:p>
          <a:p>
            <a:pPr lvl="1"/>
            <a:r>
              <a:rPr lang="zh-CN" altLang="en-US" dirty="0"/>
              <a:t>排序能够将成千上万条结果缩减至几条结果，因此非常重要</a:t>
            </a:r>
            <a:endParaRPr lang="en-US" altLang="zh-CN" dirty="0"/>
          </a:p>
          <a:p>
            <a:r>
              <a:rPr lang="zh-CN" altLang="en-US" dirty="0"/>
              <a:t>接下来</a:t>
            </a:r>
            <a:r>
              <a:rPr lang="en-US" altLang="zh-CN" dirty="0"/>
              <a:t>: </a:t>
            </a:r>
            <a:r>
              <a:rPr lang="zh-CN" altLang="en-US" dirty="0"/>
              <a:t>将介绍用户的相关行为数据</a:t>
            </a:r>
            <a:endParaRPr lang="en-US" altLang="zh-CN" dirty="0"/>
          </a:p>
          <a:p>
            <a:r>
              <a:rPr lang="zh-CN" altLang="en-US" dirty="0"/>
              <a:t>实际上，大部分用户只看</a:t>
            </a:r>
            <a:r>
              <a:rPr lang="en-US" altLang="zh-CN" dirty="0"/>
              <a:t>1</a:t>
            </a:r>
            <a:r>
              <a:rPr lang="zh-CN" altLang="en-US" dirty="0"/>
              <a:t>到</a:t>
            </a:r>
            <a:r>
              <a:rPr lang="en-US" altLang="zh-CN" dirty="0"/>
              <a:t>3</a:t>
            </a:r>
            <a:r>
              <a:rPr lang="zh-CN" altLang="en-US" dirty="0"/>
              <a:t>条结果</a:t>
            </a:r>
            <a:endParaRPr lang="de-DE" altLang="zh-CN" dirty="0"/>
          </a:p>
          <a:p>
            <a:endParaRPr lang="zh-CN" altLang="en-US" dirty="0"/>
          </a:p>
        </p:txBody>
      </p:sp>
      <p:sp>
        <p:nvSpPr>
          <p:cNvPr id="3" name="灯片编号占位符 2"/>
          <p:cNvSpPr>
            <a:spLocks noGrp="1"/>
          </p:cNvSpPr>
          <p:nvPr>
            <p:ph type="sldNum" sz="quarter" idx="12"/>
          </p:nvPr>
        </p:nvSpPr>
        <p:spPr/>
        <p:txBody>
          <a:bodyPr/>
          <a:lstStyle/>
          <a:p>
            <a:fld id="{DB3EC566-48E6-4552-87D6-CB322A8F192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检索效果的经验性观察方法</a:t>
            </a:r>
            <a:endParaRPr lang="zh-CN" altLang="en-US" dirty="0"/>
          </a:p>
        </p:txBody>
      </p:sp>
      <p:sp>
        <p:nvSpPr>
          <p:cNvPr id="3" name="内容占位符 2"/>
          <p:cNvSpPr>
            <a:spLocks noGrp="1"/>
          </p:cNvSpPr>
          <p:nvPr>
            <p:ph idx="1"/>
          </p:nvPr>
        </p:nvSpPr>
        <p:spPr/>
        <p:txBody>
          <a:bodyPr/>
          <a:lstStyle/>
          <a:p>
            <a:r>
              <a:rPr lang="zh-CN" altLang="en-US" sz="2400" dirty="0"/>
              <a:t>如何度量排序的重要性？</a:t>
            </a:r>
            <a:endParaRPr lang="en-US" altLang="zh-CN" sz="2400" dirty="0"/>
          </a:p>
          <a:p>
            <a:r>
              <a:rPr lang="zh-CN" altLang="en-US" sz="2400" dirty="0"/>
              <a:t>可以在某种受控配置观察下搜索用户的行为</a:t>
            </a:r>
            <a:endParaRPr lang="de-DE" altLang="zh-CN" sz="2400" dirty="0"/>
          </a:p>
          <a:p>
            <a:pPr lvl="1"/>
            <a:r>
              <a:rPr lang="zh-CN" altLang="en-US" sz="2000" dirty="0"/>
              <a:t>对用户行为进行录像</a:t>
            </a:r>
            <a:endParaRPr lang="de-DE" altLang="zh-CN" sz="2000" dirty="0"/>
          </a:p>
          <a:p>
            <a:pPr lvl="1"/>
            <a:r>
              <a:rPr lang="zh-CN" altLang="en-US" sz="2000" dirty="0"/>
              <a:t>让他们边想边说出来</a:t>
            </a:r>
            <a:endParaRPr lang="en-US" altLang="zh-CN" sz="2000" dirty="0"/>
          </a:p>
          <a:p>
            <a:pPr lvl="1"/>
            <a:r>
              <a:rPr lang="zh-CN" altLang="en-US" sz="2000" dirty="0"/>
              <a:t>访谈</a:t>
            </a:r>
            <a:endParaRPr lang="de-DE" altLang="zh-CN" sz="2000" dirty="0"/>
          </a:p>
          <a:p>
            <a:pPr lvl="1"/>
            <a:r>
              <a:rPr lang="zh-CN" altLang="en-US" sz="2000" dirty="0"/>
              <a:t>眼球跟踪</a:t>
            </a:r>
            <a:endParaRPr lang="de-DE" altLang="zh-CN" sz="2000" dirty="0"/>
          </a:p>
          <a:p>
            <a:pPr lvl="1"/>
            <a:r>
              <a:rPr lang="zh-CN" altLang="en-US" sz="2000" dirty="0"/>
              <a:t>计时</a:t>
            </a:r>
            <a:endParaRPr lang="en-US" altLang="zh-CN" sz="2000" dirty="0"/>
          </a:p>
          <a:p>
            <a:pPr lvl="1"/>
            <a:r>
              <a:rPr lang="zh-CN" altLang="en-US" sz="2000" dirty="0"/>
              <a:t>记录点击和点击次数</a:t>
            </a:r>
            <a:endParaRPr lang="en-US" altLang="zh-CN" sz="2000" dirty="0"/>
          </a:p>
          <a:p>
            <a:endParaRPr lang="en-US" altLang="zh-CN" sz="2400" dirty="0"/>
          </a:p>
          <a:p>
            <a:r>
              <a:rPr lang="zh-CN" altLang="en-US" sz="2400" dirty="0"/>
              <a:t>下面的讲义来自</a:t>
            </a:r>
            <a:r>
              <a:rPr lang="en-US" altLang="zh-CN" sz="2400" dirty="0"/>
              <a:t>Dan Russell</a:t>
            </a:r>
            <a:r>
              <a:rPr lang="zh-CN" altLang="en-US" sz="2400" dirty="0"/>
              <a:t>在</a:t>
            </a:r>
            <a:r>
              <a:rPr lang="en-US" altLang="zh-CN" sz="2400" dirty="0"/>
              <a:t>JCDL2007</a:t>
            </a:r>
            <a:r>
              <a:rPr lang="zh-CN" altLang="en-US" sz="2400" dirty="0"/>
              <a:t>会议上的大会报告</a:t>
            </a:r>
            <a:endParaRPr lang="en-US" altLang="zh-CN" sz="2400" dirty="0"/>
          </a:p>
          <a:p>
            <a:r>
              <a:rPr lang="en-US" altLang="zh-CN" sz="2400" dirty="0"/>
              <a:t>Dan Russell</a:t>
            </a:r>
            <a:r>
              <a:rPr lang="zh-CN" altLang="en-US" sz="2400" dirty="0"/>
              <a:t>是</a:t>
            </a:r>
            <a:r>
              <a:rPr lang="en-US" altLang="zh-CN" sz="2400" dirty="0"/>
              <a:t>Google</a:t>
            </a:r>
            <a:r>
              <a:rPr lang="zh-CN" altLang="en-US" sz="2400" dirty="0"/>
              <a:t>的</a:t>
            </a:r>
            <a:r>
              <a:rPr lang="en-US" altLang="zh-CN" sz="2400" dirty="0"/>
              <a:t> </a:t>
            </a:r>
            <a:r>
              <a:rPr lang="de-DE" altLang="zh-CN" sz="2400" dirty="0"/>
              <a:t>Ü</a:t>
            </a:r>
            <a:r>
              <a:rPr lang="en-US" altLang="zh-CN" sz="2400" dirty="0" err="1"/>
              <a:t>ber</a:t>
            </a:r>
            <a:r>
              <a:rPr lang="en-US" altLang="zh-CN" sz="2400" dirty="0"/>
              <a:t> Tech Lead for Search Quality &amp; User </a:t>
            </a:r>
            <a:r>
              <a:rPr lang="de-DE" altLang="zh-CN" sz="2400" dirty="0"/>
              <a:t>Happiness</a:t>
            </a:r>
            <a:endParaRPr lang="zh-CN" altLang="en-US" sz="2400" dirty="0"/>
          </a:p>
        </p:txBody>
      </p:sp>
      <p:sp>
        <p:nvSpPr>
          <p:cNvPr id="4" name="灯片编号占位符 3"/>
          <p:cNvSpPr>
            <a:spLocks noGrp="1"/>
          </p:cNvSpPr>
          <p:nvPr>
            <p:ph type="sldNum" sz="quarter" idx="12"/>
          </p:nvPr>
        </p:nvSpPr>
        <p:spPr/>
        <p:txBody>
          <a:bodyPr/>
          <a:lstStyle/>
          <a:p>
            <a:fld id="{DB3EC566-48E6-4552-87D6-CB322A8F192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a:xfrm>
            <a:off x="518864" y="265863"/>
            <a:ext cx="8229600" cy="1143000"/>
          </a:xfrm>
        </p:spPr>
        <p:txBody>
          <a:bodyPr/>
          <a:lstStyle/>
          <a:p>
            <a:r>
              <a:rPr lang="zh-CN" altLang="en-US" dirty="0"/>
              <a:t>用户访谈</a:t>
            </a:r>
          </a:p>
        </p:txBody>
      </p:sp>
      <p:pic>
        <p:nvPicPr>
          <p:cNvPr id="12" name="Picture 7" descr="714.png"/>
          <p:cNvPicPr>
            <a:picLocks noGrp="1" noChangeAspect="1"/>
          </p:cNvPicPr>
          <p:nvPr>
            <p:ph idx="1"/>
          </p:nvPr>
        </p:nvPicPr>
        <p:blipFill>
          <a:blip r:embed="rId3" cstate="print"/>
          <a:stretch>
            <a:fillRect/>
          </a:stretch>
        </p:blipFill>
        <p:spPr>
          <a:xfrm>
            <a:off x="1115616" y="1491969"/>
            <a:ext cx="6525022" cy="4879499"/>
          </a:xfrm>
        </p:spPr>
      </p:pic>
      <p:sp>
        <p:nvSpPr>
          <p:cNvPr id="7" name="Slide Number Placeholder 6"/>
          <p:cNvSpPr>
            <a:spLocks noGrp="1"/>
          </p:cNvSpPr>
          <p:nvPr>
            <p:ph type="sldNum" sz="quarter" idx="12"/>
          </p:nvPr>
        </p:nvSpPr>
        <p:spPr/>
        <p:txBody>
          <a:bodyPr/>
          <a:lstStyle/>
          <a:p>
            <a:fld id="{74BF2C0F-05D6-4882-A325-BE394602789D}" type="slidenum">
              <a:rPr lang="en-US" smtClean="0"/>
              <a:pPr/>
              <a:t>17</a:t>
            </a:fld>
            <a:endParaRPr lang="en-US" dirty="0"/>
          </a:p>
        </p:txBody>
      </p:sp>
      <p:sp>
        <p:nvSpPr>
          <p:cNvPr id="2" name="文本框 1"/>
          <p:cNvSpPr txBox="1"/>
          <p:nvPr/>
        </p:nvSpPr>
        <p:spPr>
          <a:xfrm>
            <a:off x="1337484" y="6384472"/>
            <a:ext cx="5034716" cy="307777"/>
          </a:xfrm>
          <a:prstGeom prst="rect">
            <a:avLst/>
          </a:prstGeom>
          <a:noFill/>
        </p:spPr>
        <p:txBody>
          <a:bodyPr wrap="square" rtlCol="0">
            <a:spAutoFit/>
          </a:bodyPr>
          <a:lstStyle/>
          <a:p>
            <a:r>
              <a:rPr lang="en-US" altLang="zh-CN" sz="1400" dirty="0">
                <a:solidFill>
                  <a:schemeClr val="tx1"/>
                </a:solidFill>
                <a:latin typeface="Times New Roman" panose="02020603050405020304" pitchFamily="18" charset="0"/>
                <a:cs typeface="Times New Roman" panose="02020603050405020304" pitchFamily="18" charset="0"/>
              </a:rPr>
              <a:t>FTD</a:t>
            </a:r>
            <a:r>
              <a:rPr lang="zh-CN" altLang="en-US" sz="1400" dirty="0">
                <a:solidFill>
                  <a:schemeClr val="tx1"/>
                </a:solidFill>
                <a:latin typeface="Times New Roman" panose="02020603050405020304" pitchFamily="18" charset="0"/>
                <a:cs typeface="Times New Roman" panose="02020603050405020304" pitchFamily="18" charset="0"/>
              </a:rPr>
              <a:t>：一个网上花店，</a:t>
            </a:r>
            <a:r>
              <a:rPr lang="en-US" altLang="zh-CN" sz="1400" dirty="0">
                <a:solidFill>
                  <a:schemeClr val="tx1"/>
                </a:solidFill>
                <a:latin typeface="Times New Roman" panose="02020603050405020304" pitchFamily="18" charset="0"/>
                <a:cs typeface="Times New Roman" panose="02020603050405020304" pitchFamily="18" charset="0"/>
              </a:rPr>
              <a:t>1800-flower</a:t>
            </a:r>
            <a:r>
              <a:rPr lang="zh-CN" altLang="en-US" sz="1400" dirty="0">
                <a:solidFill>
                  <a:schemeClr val="tx1"/>
                </a:solidFill>
                <a:latin typeface="Times New Roman" panose="02020603050405020304" pitchFamily="18" charset="0"/>
                <a:cs typeface="Times New Roman" panose="02020603050405020304" pitchFamily="18" charset="0"/>
              </a:rPr>
              <a:t>：另一个网上花店</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a:t>用户对结果的浏览模式</a:t>
            </a:r>
            <a:endParaRPr lang="zh-CN" altLang="en-US" dirty="0"/>
          </a:p>
        </p:txBody>
      </p:sp>
      <p:pic>
        <p:nvPicPr>
          <p:cNvPr id="12" name="Picture 8" descr="715.png"/>
          <p:cNvPicPr>
            <a:picLocks noGrp="1" noChangeAspect="1"/>
          </p:cNvPicPr>
          <p:nvPr>
            <p:ph idx="1"/>
          </p:nvPr>
        </p:nvPicPr>
        <p:blipFill>
          <a:blip r:embed="rId3" cstate="print"/>
          <a:stretch>
            <a:fillRect/>
          </a:stretch>
        </p:blipFill>
        <p:spPr>
          <a:xfrm>
            <a:off x="1033264" y="1484784"/>
            <a:ext cx="6995120" cy="5169004"/>
          </a:xfrm>
        </p:spPr>
      </p:pic>
      <p:sp>
        <p:nvSpPr>
          <p:cNvPr id="7" name="Slide Number Placeholder 6"/>
          <p:cNvSpPr>
            <a:spLocks noGrp="1"/>
          </p:cNvSpPr>
          <p:nvPr>
            <p:ph type="sldNum" sz="quarter" idx="12"/>
          </p:nvPr>
        </p:nvSpPr>
        <p:spPr/>
        <p:txBody>
          <a:bodyPr/>
          <a:lstStyle/>
          <a:p>
            <a:fld id="{74BF2C0F-05D6-4882-A325-BE394602789D}" type="slidenum">
              <a:rPr lang="en-US" smtClean="0"/>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a:xfrm>
            <a:off x="683568" y="274124"/>
            <a:ext cx="8229600" cy="1143000"/>
          </a:xfrm>
        </p:spPr>
        <p:txBody>
          <a:bodyPr/>
          <a:lstStyle/>
          <a:p>
            <a:r>
              <a:rPr lang="zh-CN" altLang="en-US" dirty="0"/>
              <a:t>检索中的用户行为模式</a:t>
            </a:r>
          </a:p>
        </p:txBody>
      </p:sp>
      <p:pic>
        <p:nvPicPr>
          <p:cNvPr id="12" name="Picture 7" descr="716.png"/>
          <p:cNvPicPr>
            <a:picLocks noGrp="1" noChangeAspect="1"/>
          </p:cNvPicPr>
          <p:nvPr>
            <p:ph idx="1"/>
          </p:nvPr>
        </p:nvPicPr>
        <p:blipFill>
          <a:blip r:embed="rId3" cstate="print"/>
          <a:stretch>
            <a:fillRect/>
          </a:stretch>
        </p:blipFill>
        <p:spPr>
          <a:xfrm>
            <a:off x="971600" y="1619444"/>
            <a:ext cx="7200800" cy="4761884"/>
          </a:xfrm>
        </p:spPr>
      </p:pic>
      <p:sp>
        <p:nvSpPr>
          <p:cNvPr id="7" name="Slide Number Placeholder 6"/>
          <p:cNvSpPr>
            <a:spLocks noGrp="1"/>
          </p:cNvSpPr>
          <p:nvPr>
            <p:ph type="sldNum" sz="quarter" idx="12"/>
          </p:nvPr>
        </p:nvSpPr>
        <p:spPr/>
        <p:txBody>
          <a:bodyPr/>
          <a:lstStyle/>
          <a:p>
            <a:fld id="{74BF2C0F-05D6-4882-A325-BE394602789D}" type="slidenum">
              <a:rPr lang="en-US" smtClean="0"/>
              <a:pPr/>
              <a:t>19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t>上一讲回顾 </a:t>
            </a:r>
          </a:p>
          <a:p>
            <a:r>
              <a:rPr lang="zh-CN" altLang="en-US" dirty="0"/>
              <a:t>结果排序的动机</a:t>
            </a:r>
          </a:p>
          <a:p>
            <a:r>
              <a:rPr lang="zh-CN" altLang="en-US" dirty="0"/>
              <a:t>再论余弦相似度</a:t>
            </a:r>
          </a:p>
          <a:p>
            <a:r>
              <a:rPr lang="zh-CN" altLang="en-US" dirty="0"/>
              <a:t>结果排序的实现</a:t>
            </a:r>
          </a:p>
          <a:p>
            <a:r>
              <a:rPr lang="zh-CN" altLang="en-US" dirty="0"/>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a:xfrm>
            <a:off x="755576" y="226199"/>
            <a:ext cx="8229600" cy="1143000"/>
          </a:xfrm>
        </p:spPr>
        <p:txBody>
          <a:bodyPr/>
          <a:lstStyle/>
          <a:p>
            <a:r>
              <a:rPr lang="zh-CN" altLang="en-US" dirty="0"/>
              <a:t>用户浏览的链接数</a:t>
            </a:r>
          </a:p>
        </p:txBody>
      </p:sp>
      <p:pic>
        <p:nvPicPr>
          <p:cNvPr id="12" name="Picture 8" descr="717.png"/>
          <p:cNvPicPr>
            <a:picLocks noGrp="1" noChangeAspect="1"/>
          </p:cNvPicPr>
          <p:nvPr>
            <p:ph idx="1"/>
          </p:nvPr>
        </p:nvPicPr>
        <p:blipFill>
          <a:blip r:embed="rId3" cstate="print"/>
          <a:stretch>
            <a:fillRect/>
          </a:stretch>
        </p:blipFill>
        <p:spPr>
          <a:xfrm>
            <a:off x="865882" y="1484784"/>
            <a:ext cx="7522542" cy="4992216"/>
          </a:xfrm>
        </p:spPr>
      </p:pic>
      <p:sp>
        <p:nvSpPr>
          <p:cNvPr id="7" name="Slide Number Placeholder 6"/>
          <p:cNvSpPr>
            <a:spLocks noGrp="1"/>
          </p:cNvSpPr>
          <p:nvPr>
            <p:ph type="sldNum" sz="quarter" idx="12"/>
          </p:nvPr>
        </p:nvSpPr>
        <p:spPr/>
        <p:txBody>
          <a:bodyPr/>
          <a:lstStyle/>
          <a:p>
            <a:fld id="{74BF2C0F-05D6-4882-A325-BE394602789D}" type="slidenum">
              <a:rPr lang="en-US" smtClean="0"/>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a:xfrm>
            <a:off x="1043608" y="226199"/>
            <a:ext cx="8229600" cy="1143000"/>
          </a:xfrm>
        </p:spPr>
        <p:txBody>
          <a:bodyPr/>
          <a:lstStyle/>
          <a:p>
            <a:r>
              <a:rPr lang="zh-CN" altLang="en-US" dirty="0"/>
              <a:t>浏览 </a:t>
            </a:r>
            <a:r>
              <a:rPr lang="en-US" altLang="zh-CN" dirty="0"/>
              <a:t>vs. </a:t>
            </a:r>
            <a:r>
              <a:rPr lang="zh-CN" altLang="en-US" dirty="0"/>
              <a:t>点击</a:t>
            </a:r>
          </a:p>
        </p:txBody>
      </p:sp>
      <p:pic>
        <p:nvPicPr>
          <p:cNvPr id="12" name="Picture 7" descr="718.png"/>
          <p:cNvPicPr>
            <a:picLocks noGrp="1" noChangeAspect="1"/>
          </p:cNvPicPr>
          <p:nvPr>
            <p:ph idx="1"/>
          </p:nvPr>
        </p:nvPicPr>
        <p:blipFill>
          <a:blip r:embed="rId3" cstate="print"/>
          <a:stretch>
            <a:fillRect/>
          </a:stretch>
        </p:blipFill>
        <p:spPr>
          <a:xfrm>
            <a:off x="899592" y="1464306"/>
            <a:ext cx="7790079" cy="5257169"/>
          </a:xfrm>
        </p:spPr>
      </p:pic>
      <p:sp>
        <p:nvSpPr>
          <p:cNvPr id="7" name="Slide Number Placeholder 6"/>
          <p:cNvSpPr>
            <a:spLocks noGrp="1"/>
          </p:cNvSpPr>
          <p:nvPr>
            <p:ph type="sldNum" sz="quarter" idx="12"/>
          </p:nvPr>
        </p:nvSpPr>
        <p:spPr/>
        <p:txBody>
          <a:bodyPr/>
          <a:lstStyle/>
          <a:p>
            <a:fld id="{74BF2C0F-05D6-4882-A325-BE394602789D}" type="slidenum">
              <a:rPr lang="en-US" smtClean="0"/>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235413"/>
            <a:ext cx="8229600" cy="1143000"/>
          </a:xfrm>
        </p:spPr>
        <p:txBody>
          <a:bodyPr/>
          <a:lstStyle/>
          <a:p>
            <a:r>
              <a:rPr lang="zh-CN" altLang="en-US" dirty="0"/>
              <a:t>结果显示顺序对行为的影响</a:t>
            </a:r>
          </a:p>
        </p:txBody>
      </p:sp>
      <p:pic>
        <p:nvPicPr>
          <p:cNvPr id="5" name="Picture 8" descr="719.png"/>
          <p:cNvPicPr>
            <a:picLocks noGrp="1" noChangeAspect="1"/>
          </p:cNvPicPr>
          <p:nvPr>
            <p:ph idx="1"/>
          </p:nvPr>
        </p:nvPicPr>
        <p:blipFill>
          <a:blip r:embed="rId2" cstate="print"/>
          <a:stretch>
            <a:fillRect/>
          </a:stretch>
        </p:blipFill>
        <p:spPr>
          <a:xfrm>
            <a:off x="1115615" y="1517513"/>
            <a:ext cx="6838127" cy="5081724"/>
          </a:xfrm>
        </p:spPr>
      </p:pic>
      <p:sp>
        <p:nvSpPr>
          <p:cNvPr id="4" name="灯片编号占位符 3"/>
          <p:cNvSpPr>
            <a:spLocks noGrp="1"/>
          </p:cNvSpPr>
          <p:nvPr>
            <p:ph type="sldNum" sz="quarter" idx="12"/>
          </p:nvPr>
        </p:nvSpPr>
        <p:spPr/>
        <p:txBody>
          <a:bodyPr/>
          <a:lstStyle/>
          <a:p>
            <a:fld id="{DB3EC566-48E6-4552-87D6-CB322A8F1925}"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排序的重要性</a:t>
            </a:r>
            <a:r>
              <a:rPr lang="de-DE" altLang="zh-CN"/>
              <a:t>: </a:t>
            </a:r>
            <a:r>
              <a:rPr lang="zh-CN" altLang="en-US"/>
              <a:t>小结</a:t>
            </a:r>
            <a:endParaRPr lang="zh-CN" altLang="en-US" dirty="0"/>
          </a:p>
        </p:txBody>
      </p:sp>
      <p:sp>
        <p:nvSpPr>
          <p:cNvPr id="4" name="内容占位符 3"/>
          <p:cNvSpPr>
            <a:spLocks noGrp="1"/>
          </p:cNvSpPr>
          <p:nvPr>
            <p:ph idx="1"/>
          </p:nvPr>
        </p:nvSpPr>
        <p:spPr/>
        <p:txBody>
          <a:bodyPr/>
          <a:lstStyle/>
          <a:p>
            <a:r>
              <a:rPr lang="zh-CN" altLang="en-US" dirty="0"/>
              <a:t>摘要阅读</a:t>
            </a:r>
            <a:r>
              <a:rPr lang="en-US" altLang="zh-CN" dirty="0"/>
              <a:t>(Viewing abstracts): </a:t>
            </a:r>
            <a:r>
              <a:rPr lang="zh-CN" altLang="en-US" dirty="0"/>
              <a:t>用户更可能阅读前几篇</a:t>
            </a:r>
            <a:r>
              <a:rPr lang="en-US" altLang="zh-CN" dirty="0"/>
              <a:t>(1, 2, 3, 4)</a:t>
            </a:r>
            <a:r>
              <a:rPr lang="zh-CN" altLang="en-US" dirty="0"/>
              <a:t>结果的摘要</a:t>
            </a:r>
            <a:endParaRPr lang="en-US" altLang="zh-CN" dirty="0"/>
          </a:p>
          <a:p>
            <a:r>
              <a:rPr lang="zh-CN" altLang="en-US" dirty="0"/>
              <a:t>点击</a:t>
            </a:r>
            <a:r>
              <a:rPr lang="en-US" altLang="zh-CN" dirty="0"/>
              <a:t>(Clicking): </a:t>
            </a:r>
            <a:r>
              <a:rPr lang="zh-CN" altLang="en-US" dirty="0"/>
              <a:t>点击的分布甚至更有偏向性</a:t>
            </a:r>
            <a:endParaRPr lang="en-US" altLang="zh-CN" dirty="0"/>
          </a:p>
          <a:p>
            <a:pPr lvl="1"/>
            <a:r>
              <a:rPr lang="zh-CN" altLang="en-US" dirty="0"/>
              <a:t>一半情况下，用户点击排名最高的页面</a:t>
            </a:r>
            <a:endParaRPr lang="en-US" altLang="zh-CN" dirty="0"/>
          </a:p>
          <a:p>
            <a:pPr lvl="1"/>
            <a:r>
              <a:rPr lang="zh-CN" altLang="en-US" dirty="0"/>
              <a:t>即使排名最高的页面不相关，仍然有</a:t>
            </a:r>
            <a:r>
              <a:rPr lang="en-US" altLang="zh-CN" dirty="0"/>
              <a:t>30%</a:t>
            </a:r>
            <a:r>
              <a:rPr lang="zh-CN" altLang="en-US" dirty="0"/>
              <a:t>的用户会点击它。</a:t>
            </a:r>
            <a:endParaRPr lang="en-US" altLang="zh-CN" dirty="0"/>
          </a:p>
          <a:p>
            <a:r>
              <a:rPr lang="en-US" altLang="zh-CN" dirty="0"/>
              <a:t>→ </a:t>
            </a:r>
            <a:r>
              <a:rPr lang="zh-CN" altLang="en-US" dirty="0"/>
              <a:t>正确排序相当重要</a:t>
            </a:r>
            <a:endParaRPr lang="en-US" altLang="zh-CN" dirty="0"/>
          </a:p>
          <a:p>
            <a:r>
              <a:rPr lang="en-US" altLang="zh-CN" dirty="0"/>
              <a:t>→ </a:t>
            </a:r>
            <a:r>
              <a:rPr lang="zh-CN" altLang="en-US" dirty="0"/>
              <a:t>排对最高的页面非常重要</a:t>
            </a:r>
            <a:endParaRPr lang="en-US" altLang="zh-CN" dirty="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solidFill>
                  <a:schemeClr val="accent1">
                    <a:lumMod val="20000"/>
                    <a:lumOff val="80000"/>
                  </a:schemeClr>
                </a:solidFill>
              </a:rPr>
              <a:t>上一讲回顾 </a:t>
            </a:r>
          </a:p>
          <a:p>
            <a:r>
              <a:rPr lang="zh-CN" altLang="en-US" dirty="0">
                <a:solidFill>
                  <a:schemeClr val="accent1">
                    <a:lumMod val="20000"/>
                    <a:lumOff val="80000"/>
                  </a:schemeClr>
                </a:solidFill>
              </a:rPr>
              <a:t>结果排序的动机</a:t>
            </a:r>
          </a:p>
          <a:p>
            <a:r>
              <a:rPr lang="zh-CN" altLang="en-US" dirty="0"/>
              <a:t>再论余弦相似度</a:t>
            </a:r>
          </a:p>
          <a:p>
            <a:r>
              <a:rPr lang="zh-CN" altLang="en-US" dirty="0">
                <a:solidFill>
                  <a:schemeClr val="accent1">
                    <a:lumMod val="20000"/>
                    <a:lumOff val="80000"/>
                  </a:schemeClr>
                </a:solidFill>
              </a:rPr>
              <a:t>结果排序的实现</a:t>
            </a:r>
          </a:p>
          <a:p>
            <a:r>
              <a:rPr lang="zh-CN" altLang="en-US" dirty="0">
                <a:solidFill>
                  <a:schemeClr val="accent1">
                    <a:lumMod val="20000"/>
                    <a:lumOff val="80000"/>
                  </a:schemeClr>
                </a:solidFill>
              </a:rPr>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距离函数不适合度量相似度</a:t>
            </a:r>
            <a:endParaRPr lang="zh-CN" altLang="en-US" dirty="0"/>
          </a:p>
        </p:txBody>
      </p:sp>
      <p:sp>
        <p:nvSpPr>
          <p:cNvPr id="6" name="内容占位符 5"/>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2400" dirty="0"/>
              <a:t>尽管查询</a:t>
            </a:r>
            <a:r>
              <a:rPr lang="en-US" altLang="zh-CN" sz="2400" i="1" dirty="0"/>
              <a:t>q</a:t>
            </a:r>
            <a:r>
              <a:rPr lang="zh-CN" altLang="en-US" sz="2400" dirty="0"/>
              <a:t>和文档</a:t>
            </a:r>
            <a:r>
              <a:rPr lang="en-US" altLang="zh-CN" sz="2400" i="1" dirty="0"/>
              <a:t>d</a:t>
            </a:r>
            <a:r>
              <a:rPr lang="en-US" altLang="zh-CN" sz="2400" baseline="-25000" dirty="0"/>
              <a:t>2</a:t>
            </a:r>
            <a:r>
              <a:rPr lang="zh-CN" altLang="en-US" sz="2400" dirty="0"/>
              <a:t>的内容很相似，但是向量     和      的 欧氏距离却很大。这也是为什么要进行长度归一化的原因，或者说，我们前面采用余弦相似度的原因。</a:t>
            </a:r>
            <a:endParaRPr lang="en-US" altLang="zh-CN" sz="2400" dirty="0"/>
          </a:p>
        </p:txBody>
      </p:sp>
      <p:sp>
        <p:nvSpPr>
          <p:cNvPr id="3" name="灯片编号占位符 2"/>
          <p:cNvSpPr>
            <a:spLocks noGrp="1"/>
          </p:cNvSpPr>
          <p:nvPr>
            <p:ph type="sldNum" sz="quarter" idx="12"/>
          </p:nvPr>
        </p:nvSpPr>
        <p:spPr/>
        <p:txBody>
          <a:bodyPr/>
          <a:lstStyle/>
          <a:p>
            <a:fld id="{DB3EC566-48E6-4552-87D6-CB322A8F1925}" type="slidenum">
              <a:rPr lang="en-US" smtClean="0"/>
              <a:pPr/>
              <a:t>25</a:t>
            </a:fld>
            <a:endParaRPr lang="en-US"/>
          </a:p>
        </p:txBody>
      </p:sp>
      <p:pic>
        <p:nvPicPr>
          <p:cNvPr id="7" name="Picture 8" descr="Picture4.png"/>
          <p:cNvPicPr>
            <a:picLocks noChangeAspect="1"/>
          </p:cNvPicPr>
          <p:nvPr/>
        </p:nvPicPr>
        <p:blipFill>
          <a:blip r:embed="rId2" cstate="print"/>
          <a:stretch>
            <a:fillRect/>
          </a:stretch>
        </p:blipFill>
        <p:spPr>
          <a:xfrm>
            <a:off x="500035" y="1500174"/>
            <a:ext cx="7215238" cy="3452691"/>
          </a:xfrm>
          <a:prstGeom prst="rect">
            <a:avLst/>
          </a:prstGeom>
        </p:spPr>
      </p:pic>
      <p:pic>
        <p:nvPicPr>
          <p:cNvPr id="8" name="Picture 10" descr="1.png"/>
          <p:cNvPicPr>
            <a:picLocks noChangeAspect="1"/>
          </p:cNvPicPr>
          <p:nvPr/>
        </p:nvPicPr>
        <p:blipFill>
          <a:blip r:embed="rId3" cstate="print"/>
          <a:stretch>
            <a:fillRect/>
          </a:stretch>
        </p:blipFill>
        <p:spPr>
          <a:xfrm>
            <a:off x="6732240" y="5157192"/>
            <a:ext cx="302399" cy="432000"/>
          </a:xfrm>
          <a:prstGeom prst="rect">
            <a:avLst/>
          </a:prstGeom>
        </p:spPr>
      </p:pic>
      <p:pic>
        <p:nvPicPr>
          <p:cNvPr id="9" name="Picture 11" descr="2.png"/>
          <p:cNvPicPr>
            <a:picLocks noChangeAspect="1"/>
          </p:cNvPicPr>
          <p:nvPr/>
        </p:nvPicPr>
        <p:blipFill>
          <a:blip r:embed="rId4" cstate="print"/>
          <a:stretch>
            <a:fillRect/>
          </a:stretch>
        </p:blipFill>
        <p:spPr>
          <a:xfrm>
            <a:off x="7524328" y="5229240"/>
            <a:ext cx="269999" cy="360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查询和文档之间的余弦相似度计算</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lvl="1"/>
            <a:r>
              <a:rPr lang="en-US" altLang="zh-CN" i="1" dirty="0" err="1"/>
              <a:t>q</a:t>
            </a:r>
            <a:r>
              <a:rPr lang="en-US" altLang="zh-CN" i="1" baseline="-25000" dirty="0" err="1"/>
              <a:t>i</a:t>
            </a:r>
            <a:r>
              <a:rPr lang="en-US" altLang="zh-CN" dirty="0"/>
              <a:t> </a:t>
            </a:r>
            <a:r>
              <a:rPr lang="zh-CN" altLang="en-US" dirty="0"/>
              <a:t>是第</a:t>
            </a:r>
            <a:r>
              <a:rPr lang="en-US" altLang="zh-CN" i="1" dirty="0" err="1"/>
              <a:t>i</a:t>
            </a:r>
            <a:r>
              <a:rPr lang="en-US" altLang="zh-CN" dirty="0"/>
              <a:t> </a:t>
            </a:r>
            <a:r>
              <a:rPr lang="zh-CN" altLang="en-US" dirty="0"/>
              <a:t>个词项在查询</a:t>
            </a:r>
            <a:r>
              <a:rPr lang="en-US" altLang="zh-CN" i="1" dirty="0"/>
              <a:t>q</a:t>
            </a:r>
            <a:r>
              <a:rPr lang="zh-CN" altLang="en-US" dirty="0"/>
              <a:t>中的</a:t>
            </a:r>
            <a:r>
              <a:rPr lang="en-US" altLang="zh-CN" dirty="0" err="1"/>
              <a:t>tf-idf</a:t>
            </a:r>
            <a:r>
              <a:rPr lang="zh-CN" altLang="en-US" dirty="0"/>
              <a:t>权重</a:t>
            </a:r>
            <a:endParaRPr lang="en-US" altLang="zh-CN" dirty="0"/>
          </a:p>
          <a:p>
            <a:pPr lvl="1"/>
            <a:r>
              <a:rPr lang="en-US" altLang="zh-CN" i="1" dirty="0" err="1"/>
              <a:t>d</a:t>
            </a:r>
            <a:r>
              <a:rPr lang="en-US" altLang="zh-CN" baseline="-25000" dirty="0" err="1"/>
              <a:t>i</a:t>
            </a:r>
            <a:r>
              <a:rPr lang="zh-CN" altLang="en-US" dirty="0"/>
              <a:t>是第</a:t>
            </a:r>
            <a:r>
              <a:rPr lang="en-US" altLang="zh-CN" i="1" dirty="0" err="1"/>
              <a:t>i</a:t>
            </a:r>
            <a:r>
              <a:rPr lang="en-US" altLang="zh-CN" i="1" dirty="0"/>
              <a:t> </a:t>
            </a:r>
            <a:r>
              <a:rPr lang="zh-CN" altLang="en-US" dirty="0"/>
              <a:t>个词项在文档</a:t>
            </a:r>
            <a:r>
              <a:rPr lang="en-US" altLang="zh-CN" i="1" dirty="0"/>
              <a:t>d</a:t>
            </a:r>
            <a:r>
              <a:rPr lang="zh-CN" altLang="en-US" dirty="0"/>
              <a:t>中的</a:t>
            </a:r>
            <a:r>
              <a:rPr lang="en-US" altLang="zh-CN" dirty="0" err="1"/>
              <a:t>tf-idf</a:t>
            </a:r>
            <a:r>
              <a:rPr lang="zh-CN" altLang="en-US" dirty="0"/>
              <a:t>权重</a:t>
            </a:r>
            <a:endParaRPr lang="en-US" altLang="zh-CN" dirty="0"/>
          </a:p>
          <a:p>
            <a:pPr lvl="1"/>
            <a:r>
              <a:rPr lang="zh-CN" altLang="en-US" dirty="0"/>
              <a:t>      和      </a:t>
            </a:r>
            <a:r>
              <a:rPr lang="en-US" altLang="zh-CN" dirty="0"/>
              <a:t>   </a:t>
            </a:r>
            <a:r>
              <a:rPr lang="zh-CN" altLang="en-US" dirty="0"/>
              <a:t>分别是     和       的长度</a:t>
            </a:r>
            <a:endParaRPr lang="en-US" altLang="zh-CN" dirty="0"/>
          </a:p>
          <a:p>
            <a:pPr lvl="1"/>
            <a:r>
              <a:rPr lang="zh-CN" altLang="en-US" dirty="0"/>
              <a:t>上述公式就是   和     的余弦相似度，或者说向量     和 </a:t>
            </a:r>
            <a:endParaRPr lang="en-US" altLang="zh-CN" dirty="0"/>
          </a:p>
          <a:p>
            <a:pPr lvl="1">
              <a:buNone/>
            </a:pPr>
            <a:r>
              <a:rPr lang="en-US" altLang="zh-CN" dirty="0"/>
              <a:t>        </a:t>
            </a:r>
            <a:r>
              <a:rPr lang="zh-CN" altLang="en-US" dirty="0"/>
              <a:t>夹角的余弦</a:t>
            </a:r>
            <a:r>
              <a:rPr lang="de-DE" altLang="zh-CN" dirty="0"/>
              <a:t>  </a:t>
            </a:r>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26</a:t>
            </a:fld>
            <a:endParaRPr lang="en-US"/>
          </a:p>
        </p:txBody>
      </p:sp>
      <p:pic>
        <p:nvPicPr>
          <p:cNvPr id="5" name="Picture 9" descr="652.png"/>
          <p:cNvPicPr>
            <a:picLocks noChangeAspect="1"/>
          </p:cNvPicPr>
          <p:nvPr/>
        </p:nvPicPr>
        <p:blipFill>
          <a:blip r:embed="rId3" cstate="print"/>
          <a:stretch>
            <a:fillRect/>
          </a:stretch>
        </p:blipFill>
        <p:spPr>
          <a:xfrm>
            <a:off x="1000100" y="1884934"/>
            <a:ext cx="6645180" cy="1080000"/>
          </a:xfrm>
          <a:prstGeom prst="rect">
            <a:avLst/>
          </a:prstGeom>
        </p:spPr>
      </p:pic>
      <p:graphicFrame>
        <p:nvGraphicFramePr>
          <p:cNvPr id="24" name="对象 23"/>
          <p:cNvGraphicFramePr>
            <a:graphicFrameLocks noChangeAspect="1"/>
          </p:cNvGraphicFramePr>
          <p:nvPr/>
        </p:nvGraphicFramePr>
        <p:xfrm>
          <a:off x="1259631" y="4077072"/>
          <a:ext cx="441049" cy="392044"/>
        </p:xfrm>
        <a:graphic>
          <a:graphicData uri="http://schemas.openxmlformats.org/presentationml/2006/ole">
            <mc:AlternateContent xmlns:mc="http://schemas.openxmlformats.org/markup-compatibility/2006">
              <mc:Choice xmlns:v="urn:schemas-microsoft-com:vml" Requires="v">
                <p:oleObj spid="_x0000_s350802" name="公式" r:id="rId4" imgW="228600" imgH="203040" progId="Equation.3">
                  <p:embed/>
                </p:oleObj>
              </mc:Choice>
              <mc:Fallback>
                <p:oleObj name="公式" r:id="rId4" imgW="2286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1" y="4077072"/>
                        <a:ext cx="441049" cy="392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6" name="Object 2"/>
          <p:cNvGraphicFramePr>
            <a:graphicFrameLocks noChangeAspect="1"/>
          </p:cNvGraphicFramePr>
          <p:nvPr/>
        </p:nvGraphicFramePr>
        <p:xfrm>
          <a:off x="2111375" y="4040188"/>
          <a:ext cx="466725" cy="465137"/>
        </p:xfrm>
        <a:graphic>
          <a:graphicData uri="http://schemas.openxmlformats.org/presentationml/2006/ole">
            <mc:AlternateContent xmlns:mc="http://schemas.openxmlformats.org/markup-compatibility/2006">
              <mc:Choice xmlns:v="urn:schemas-microsoft-com:vml" Requires="v">
                <p:oleObj spid="_x0000_s350803" name="公式" r:id="rId6" imgW="241200" imgH="241200" progId="Equation.3">
                  <p:embed/>
                </p:oleObj>
              </mc:Choice>
              <mc:Fallback>
                <p:oleObj name="公式" r:id="rId6" imgW="2412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1375" y="4040188"/>
                        <a:ext cx="466725"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7" name="Object 3"/>
          <p:cNvGraphicFramePr>
            <a:graphicFrameLocks noChangeAspect="1"/>
          </p:cNvGraphicFramePr>
          <p:nvPr/>
        </p:nvGraphicFramePr>
        <p:xfrm>
          <a:off x="3707904" y="4077072"/>
          <a:ext cx="345638" cy="432048"/>
        </p:xfrm>
        <a:graphic>
          <a:graphicData uri="http://schemas.openxmlformats.org/presentationml/2006/ole">
            <mc:AlternateContent xmlns:mc="http://schemas.openxmlformats.org/markup-compatibility/2006">
              <mc:Choice xmlns:v="urn:schemas-microsoft-com:vml" Requires="v">
                <p:oleObj spid="_x0000_s350804" name="公式" r:id="rId8" imgW="126720" imgH="203040" progId="Equation.3">
                  <p:embed/>
                </p:oleObj>
              </mc:Choice>
              <mc:Fallback>
                <p:oleObj name="公式" r:id="rId8" imgW="12672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4077072"/>
                        <a:ext cx="34563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8" name="Object 4"/>
          <p:cNvGraphicFramePr>
            <a:graphicFrameLocks noChangeAspect="1"/>
          </p:cNvGraphicFramePr>
          <p:nvPr/>
        </p:nvGraphicFramePr>
        <p:xfrm>
          <a:off x="4410075" y="4064001"/>
          <a:ext cx="341807" cy="411536"/>
        </p:xfrm>
        <a:graphic>
          <a:graphicData uri="http://schemas.openxmlformats.org/presentationml/2006/ole">
            <mc:AlternateContent xmlns:mc="http://schemas.openxmlformats.org/markup-compatibility/2006">
              <mc:Choice xmlns:v="urn:schemas-microsoft-com:vml" Requires="v">
                <p:oleObj spid="_x0000_s350805" name="公式" r:id="rId10" imgW="139680" imgH="215640" progId="Equation.3">
                  <p:embed/>
                </p:oleObj>
              </mc:Choice>
              <mc:Fallback>
                <p:oleObj name="公式" r:id="rId10" imgW="13968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0075" y="4064001"/>
                        <a:ext cx="341807" cy="41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9" name="Object 5"/>
          <p:cNvGraphicFramePr>
            <a:graphicFrameLocks noChangeAspect="1"/>
          </p:cNvGraphicFramePr>
          <p:nvPr/>
        </p:nvGraphicFramePr>
        <p:xfrm>
          <a:off x="3059832" y="4437112"/>
          <a:ext cx="344488" cy="431800"/>
        </p:xfrm>
        <a:graphic>
          <a:graphicData uri="http://schemas.openxmlformats.org/presentationml/2006/ole">
            <mc:AlternateContent xmlns:mc="http://schemas.openxmlformats.org/markup-compatibility/2006">
              <mc:Choice xmlns:v="urn:schemas-microsoft-com:vml" Requires="v">
                <p:oleObj spid="_x0000_s350806" name="公式" r:id="rId12" imgW="126720" imgH="203040" progId="Equation.3">
                  <p:embed/>
                </p:oleObj>
              </mc:Choice>
              <mc:Fallback>
                <p:oleObj name="公式" r:id="rId12" imgW="12672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4437112"/>
                        <a:ext cx="3444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0" name="Object 6"/>
          <p:cNvGraphicFramePr>
            <a:graphicFrameLocks noChangeAspect="1"/>
          </p:cNvGraphicFramePr>
          <p:nvPr/>
        </p:nvGraphicFramePr>
        <p:xfrm>
          <a:off x="3707904" y="4437112"/>
          <a:ext cx="341313" cy="411163"/>
        </p:xfrm>
        <a:graphic>
          <a:graphicData uri="http://schemas.openxmlformats.org/presentationml/2006/ole">
            <mc:AlternateContent xmlns:mc="http://schemas.openxmlformats.org/markup-compatibility/2006">
              <mc:Choice xmlns:v="urn:schemas-microsoft-com:vml" Requires="v">
                <p:oleObj spid="_x0000_s350807" name="公式" r:id="rId13" imgW="139680" imgH="215640" progId="Equation.3">
                  <p:embed/>
                </p:oleObj>
              </mc:Choice>
              <mc:Fallback>
                <p:oleObj name="公式" r:id="rId13" imgW="1396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4437112"/>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1" name="Object 7"/>
          <p:cNvGraphicFramePr>
            <a:graphicFrameLocks noChangeAspect="1"/>
          </p:cNvGraphicFramePr>
          <p:nvPr/>
        </p:nvGraphicFramePr>
        <p:xfrm>
          <a:off x="1259632" y="4941168"/>
          <a:ext cx="341313" cy="411163"/>
        </p:xfrm>
        <a:graphic>
          <a:graphicData uri="http://schemas.openxmlformats.org/presentationml/2006/ole">
            <mc:AlternateContent xmlns:mc="http://schemas.openxmlformats.org/markup-compatibility/2006">
              <mc:Choice xmlns:v="urn:schemas-microsoft-com:vml" Requires="v">
                <p:oleObj spid="_x0000_s350808" name="公式" r:id="rId15" imgW="139680" imgH="215640" progId="Equation.3">
                  <p:embed/>
                </p:oleObj>
              </mc:Choice>
              <mc:Fallback>
                <p:oleObj name="公式" r:id="rId15" imgW="13968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9632" y="4941168"/>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3" name="Object 9"/>
          <p:cNvGraphicFramePr>
            <a:graphicFrameLocks noChangeAspect="1"/>
          </p:cNvGraphicFramePr>
          <p:nvPr/>
        </p:nvGraphicFramePr>
        <p:xfrm>
          <a:off x="7740352" y="4437112"/>
          <a:ext cx="344487" cy="431800"/>
        </p:xfrm>
        <a:graphic>
          <a:graphicData uri="http://schemas.openxmlformats.org/presentationml/2006/ole">
            <mc:AlternateContent xmlns:mc="http://schemas.openxmlformats.org/markup-compatibility/2006">
              <mc:Choice xmlns:v="urn:schemas-microsoft-com:vml" Requires="v">
                <p:oleObj spid="_x0000_s350809" name="公式" r:id="rId16" imgW="126720" imgH="203040" progId="Equation.3">
                  <p:embed/>
                </p:oleObj>
              </mc:Choice>
              <mc:Fallback>
                <p:oleObj name="公式" r:id="rId16" imgW="12672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0352" y="4437112"/>
                        <a:ext cx="3444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9037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00" name="Rectangle 8"/>
          <p:cNvSpPr>
            <a:spLocks noGrp="1" noChangeArrowheads="1"/>
          </p:cNvSpPr>
          <p:nvPr>
            <p:ph type="title"/>
          </p:nvPr>
        </p:nvSpPr>
        <p:spPr/>
        <p:txBody>
          <a:bodyPr/>
          <a:lstStyle/>
          <a:p>
            <a:r>
              <a:rPr lang="zh-CN" altLang="en-US" dirty="0">
                <a:latin typeface="Times New Roman" panose="02020603050405020304" pitchFamily="18" charset="0"/>
              </a:rPr>
              <a:t>余弦相似度计算的一个例子</a:t>
            </a:r>
            <a:endParaRPr lang="en-US" altLang="zh-CN" dirty="0">
              <a:latin typeface="Times New Roman" panose="02020603050405020304" pitchFamily="18" charset="0"/>
            </a:endParaRPr>
          </a:p>
        </p:txBody>
      </p:sp>
      <p:graphicFrame>
        <p:nvGraphicFramePr>
          <p:cNvPr id="443396" name="Object 4"/>
          <p:cNvGraphicFramePr>
            <a:graphicFrameLocks noGrp="1" noChangeAspect="1"/>
          </p:cNvGraphicFramePr>
          <p:nvPr>
            <p:ph idx="1"/>
            <p:extLst>
              <p:ext uri="{D42A27DB-BD31-4B8C-83A1-F6EECF244321}">
                <p14:modId xmlns:p14="http://schemas.microsoft.com/office/powerpoint/2010/main" val="1586848911"/>
              </p:ext>
            </p:extLst>
          </p:nvPr>
        </p:nvGraphicFramePr>
        <p:xfrm>
          <a:off x="4572000" y="3565525"/>
          <a:ext cx="927100" cy="419100"/>
        </p:xfrm>
        <a:graphic>
          <a:graphicData uri="http://schemas.openxmlformats.org/presentationml/2006/ole">
            <mc:AlternateContent xmlns:mc="http://schemas.openxmlformats.org/markup-compatibility/2006">
              <mc:Choice xmlns:v="urn:schemas-microsoft-com:vml" Requires="v">
                <p:oleObj spid="_x0000_s351414" name="Equation" r:id="rId4" imgW="927000" imgH="419040" progId="Equation.DSMT4">
                  <p:embed/>
                </p:oleObj>
              </mc:Choice>
              <mc:Fallback>
                <p:oleObj name="Equation" r:id="rId4" imgW="927000" imgH="4190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565525"/>
                        <a:ext cx="927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3"/>
          <p:cNvSpPr>
            <a:spLocks noGrp="1"/>
          </p:cNvSpPr>
          <p:nvPr>
            <p:ph type="sldNum" sz="quarter" idx="12"/>
          </p:nvPr>
        </p:nvSpPr>
        <p:spPr/>
        <p:txBody>
          <a:bodyPr/>
          <a:lstStyle/>
          <a:p>
            <a:r>
              <a:rPr lang="en-US" dirty="0"/>
              <a:t>26</a:t>
            </a:r>
          </a:p>
        </p:txBody>
      </p:sp>
      <p:sp>
        <p:nvSpPr>
          <p:cNvPr id="443395" name="Rectangle 3"/>
          <p:cNvSpPr>
            <a:spLocks noGrp="1" noChangeArrowheads="1"/>
          </p:cNvSpPr>
          <p:nvPr>
            <p:ph type="body" sz="half" idx="4294967295"/>
          </p:nvPr>
        </p:nvSpPr>
        <p:spPr>
          <a:xfrm>
            <a:off x="450203" y="1906819"/>
            <a:ext cx="5918200" cy="3001962"/>
          </a:xfrm>
        </p:spPr>
        <p:txBody>
          <a:bodyPr>
            <a:normAutofit/>
          </a:bodyPr>
          <a:lstStyle/>
          <a:p>
            <a:r>
              <a:rPr lang="zh-CN" altLang="en-US" sz="2400" dirty="0"/>
              <a:t>查询和文档进行向量的相似度计算：</a:t>
            </a:r>
          </a:p>
          <a:p>
            <a:pPr lvl="1"/>
            <a:r>
              <a:rPr lang="zh-CN" altLang="en-US" sz="2100" dirty="0"/>
              <a:t>采用内积：</a:t>
            </a:r>
          </a:p>
          <a:p>
            <a:pPr lvl="2"/>
            <a:r>
              <a:rPr lang="zh-CN" altLang="en-US" sz="1800" dirty="0"/>
              <a:t>文档</a:t>
            </a:r>
            <a:r>
              <a:rPr lang="en-US" altLang="zh-CN" sz="1800" i="1" dirty="0"/>
              <a:t>d</a:t>
            </a:r>
            <a:r>
              <a:rPr lang="en-US" altLang="zh-CN" sz="1800" i="1" baseline="-25000" dirty="0"/>
              <a:t>1</a:t>
            </a:r>
            <a:r>
              <a:rPr lang="zh-CN" altLang="en-US" sz="1800" dirty="0"/>
              <a:t>与</a:t>
            </a:r>
            <a:r>
              <a:rPr lang="en-US" altLang="zh-CN" sz="1800" i="1" dirty="0"/>
              <a:t>q</a:t>
            </a:r>
            <a:r>
              <a:rPr lang="zh-CN" altLang="en-US" sz="1800" dirty="0"/>
              <a:t>的内积：</a:t>
            </a:r>
            <a:r>
              <a:rPr lang="en-US" altLang="zh-CN" sz="1800" dirty="0"/>
              <a:t>1*1+3*2=7</a:t>
            </a:r>
          </a:p>
          <a:p>
            <a:pPr lvl="2"/>
            <a:r>
              <a:rPr lang="zh-CN" altLang="en-US" sz="1800" dirty="0"/>
              <a:t>文档</a:t>
            </a:r>
            <a:r>
              <a:rPr lang="en-US" altLang="zh-CN" sz="1800" i="1" dirty="0"/>
              <a:t>d</a:t>
            </a:r>
            <a:r>
              <a:rPr lang="en-US" altLang="zh-CN" sz="1800" i="1" baseline="-25000" dirty="0"/>
              <a:t>2</a:t>
            </a:r>
            <a:r>
              <a:rPr lang="zh-CN" altLang="en-US" sz="1800" dirty="0"/>
              <a:t>与</a:t>
            </a:r>
            <a:r>
              <a:rPr lang="en-US" altLang="zh-CN" sz="1800" i="1" dirty="0"/>
              <a:t>q</a:t>
            </a:r>
            <a:r>
              <a:rPr lang="zh-CN" altLang="en-US" sz="1800" dirty="0"/>
              <a:t>的内积：</a:t>
            </a:r>
            <a:r>
              <a:rPr lang="en-US" altLang="zh-CN" sz="1800" dirty="0"/>
              <a:t>2*2=4</a:t>
            </a:r>
          </a:p>
          <a:p>
            <a:pPr lvl="1"/>
            <a:r>
              <a:rPr lang="zh-CN" altLang="en-US" sz="2100" dirty="0"/>
              <a:t>夹角余弦：</a:t>
            </a:r>
          </a:p>
          <a:p>
            <a:pPr lvl="2"/>
            <a:r>
              <a:rPr lang="zh-CN" altLang="en-US" sz="1800" dirty="0"/>
              <a:t>文档</a:t>
            </a:r>
            <a:r>
              <a:rPr lang="en-US" altLang="zh-CN" sz="1800" i="1" dirty="0"/>
              <a:t>d</a:t>
            </a:r>
            <a:r>
              <a:rPr lang="en-US" altLang="zh-CN" sz="1800" i="1" baseline="-25000" dirty="0"/>
              <a:t>1</a:t>
            </a:r>
            <a:r>
              <a:rPr lang="zh-CN" altLang="en-US" sz="1800" dirty="0"/>
              <a:t>与</a:t>
            </a:r>
            <a:r>
              <a:rPr lang="en-US" altLang="zh-CN" sz="1800" i="1" dirty="0"/>
              <a:t>q</a:t>
            </a:r>
            <a:r>
              <a:rPr lang="zh-CN" altLang="en-US" sz="1800" dirty="0"/>
              <a:t>的夹角余弦：</a:t>
            </a:r>
          </a:p>
          <a:p>
            <a:pPr lvl="2"/>
            <a:r>
              <a:rPr lang="zh-CN" altLang="en-US" sz="1800" dirty="0"/>
              <a:t>文档</a:t>
            </a:r>
            <a:r>
              <a:rPr lang="en-US" altLang="zh-CN" sz="1800" i="1" dirty="0"/>
              <a:t>d</a:t>
            </a:r>
            <a:r>
              <a:rPr lang="en-US" altLang="zh-CN" sz="1800" i="1" baseline="-25000" dirty="0"/>
              <a:t>2</a:t>
            </a:r>
            <a:r>
              <a:rPr lang="zh-CN" altLang="en-US" sz="1800" dirty="0"/>
              <a:t>与</a:t>
            </a:r>
            <a:r>
              <a:rPr lang="en-US" altLang="zh-CN" sz="1800" i="1" dirty="0"/>
              <a:t>q</a:t>
            </a:r>
            <a:r>
              <a:rPr lang="zh-CN" altLang="en-US" sz="1800" dirty="0"/>
              <a:t>的夹角余弦：</a:t>
            </a:r>
          </a:p>
        </p:txBody>
      </p:sp>
      <p:graphicFrame>
        <p:nvGraphicFramePr>
          <p:cNvPr id="443399" name="Object 7"/>
          <p:cNvGraphicFramePr>
            <a:graphicFrameLocks noGrp="1" noChangeAspect="1"/>
          </p:cNvGraphicFramePr>
          <p:nvPr>
            <p:ph sz="quarter" idx="4294967295"/>
            <p:extLst>
              <p:ext uri="{D42A27DB-BD31-4B8C-83A1-F6EECF244321}">
                <p14:modId xmlns:p14="http://schemas.microsoft.com/office/powerpoint/2010/main" val="3276916640"/>
              </p:ext>
            </p:extLst>
          </p:nvPr>
        </p:nvGraphicFramePr>
        <p:xfrm>
          <a:off x="4572000" y="4072238"/>
          <a:ext cx="863600" cy="401638"/>
        </p:xfrm>
        <a:graphic>
          <a:graphicData uri="http://schemas.openxmlformats.org/presentationml/2006/ole">
            <mc:AlternateContent xmlns:mc="http://schemas.openxmlformats.org/markup-compatibility/2006">
              <mc:Choice xmlns:v="urn:schemas-microsoft-com:vml" Requires="v">
                <p:oleObj spid="_x0000_s351415" name="Equation" r:id="rId6" imgW="850680" imgH="419040" progId="Equation.DSMT4">
                  <p:embed/>
                </p:oleObj>
              </mc:Choice>
              <mc:Fallback>
                <p:oleObj name="Equation" r:id="rId6" imgW="850680" imgH="4190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4072238"/>
                        <a:ext cx="863600" cy="401638"/>
                      </a:xfrm>
                      <a:prstGeom prst="rect">
                        <a:avLst/>
                      </a:prstGeom>
                      <a:noFill/>
                      <a:ln>
                        <a:noFill/>
                      </a:ln>
                      <a:effec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3569243831"/>
              </p:ext>
            </p:extLst>
          </p:nvPr>
        </p:nvGraphicFramePr>
        <p:xfrm>
          <a:off x="6732240" y="1932932"/>
          <a:ext cx="1708547" cy="2740819"/>
        </p:xfrm>
        <a:graphic>
          <a:graphicData uri="http://schemas.openxmlformats.org/presentationml/2006/ole">
            <mc:AlternateContent xmlns:mc="http://schemas.openxmlformats.org/markup-compatibility/2006">
              <mc:Choice xmlns:v="urn:schemas-microsoft-com:vml" Requires="v">
                <p:oleObj spid="_x0000_s351416" name="Equation" r:id="rId8" imgW="1155600" imgH="1854000" progId="Equation.DSMT4">
                  <p:embed/>
                </p:oleObj>
              </mc:Choice>
              <mc:Fallback>
                <p:oleObj name="Equation" r:id="rId8" imgW="1155600" imgH="1854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240" y="1932932"/>
                        <a:ext cx="1708547" cy="2740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DF4C0714-8A23-4FC9-9163-E3753C4BF49F}"/>
              </a:ext>
            </a:extLst>
          </p:cNvPr>
          <p:cNvSpPr txBox="1"/>
          <p:nvPr/>
        </p:nvSpPr>
        <p:spPr>
          <a:xfrm>
            <a:off x="817015" y="4820959"/>
            <a:ext cx="5184576" cy="1200329"/>
          </a:xfrm>
          <a:prstGeom prst="rect">
            <a:avLst/>
          </a:prstGeom>
          <a:noFill/>
        </p:spPr>
        <p:txBody>
          <a:bodyPr wrap="square" rtlCol="0">
            <a:spAutoFit/>
          </a:bodyPr>
          <a:lstStyle/>
          <a:p>
            <a:r>
              <a:rPr lang="en-US" altLang="zh-CN" dirty="0">
                <a:solidFill>
                  <a:schemeClr val="tx1"/>
                </a:solidFill>
              </a:rPr>
              <a:t>Q: 2006</a:t>
            </a:r>
            <a:r>
              <a:rPr lang="zh-CN" altLang="en-US" dirty="0">
                <a:solidFill>
                  <a:schemeClr val="tx1"/>
                </a:solidFill>
              </a:rPr>
              <a:t>世界杯</a:t>
            </a:r>
            <a:endParaRPr lang="en-US" altLang="zh-CN" dirty="0">
              <a:solidFill>
                <a:schemeClr val="tx1"/>
              </a:solidFill>
            </a:endParaRPr>
          </a:p>
          <a:p>
            <a:r>
              <a:rPr lang="en-US" altLang="zh-CN" dirty="0">
                <a:solidFill>
                  <a:schemeClr val="tx1"/>
                </a:solidFill>
              </a:rPr>
              <a:t>d1</a:t>
            </a:r>
            <a:r>
              <a:rPr lang="zh-CN" altLang="en-US" dirty="0">
                <a:solidFill>
                  <a:schemeClr val="tx1"/>
                </a:solidFill>
              </a:rPr>
              <a:t>：</a:t>
            </a:r>
            <a:r>
              <a:rPr lang="en-US" altLang="zh-CN" dirty="0">
                <a:solidFill>
                  <a:schemeClr val="tx1"/>
                </a:solidFill>
              </a:rPr>
              <a:t>2006</a:t>
            </a:r>
            <a:r>
              <a:rPr lang="zh-CN" altLang="en-US" dirty="0">
                <a:solidFill>
                  <a:schemeClr val="tx1"/>
                </a:solidFill>
              </a:rPr>
              <a:t>年世界杯在德国举行</a:t>
            </a:r>
            <a:endParaRPr lang="en-US" altLang="zh-CN" dirty="0">
              <a:solidFill>
                <a:schemeClr val="tx1"/>
              </a:solidFill>
            </a:endParaRPr>
          </a:p>
          <a:p>
            <a:r>
              <a:rPr lang="en-US" altLang="zh-CN" dirty="0">
                <a:solidFill>
                  <a:schemeClr val="tx1"/>
                </a:solidFill>
              </a:rPr>
              <a:t>d2</a:t>
            </a:r>
            <a:r>
              <a:rPr lang="zh-CN" altLang="en-US" dirty="0">
                <a:solidFill>
                  <a:schemeClr val="tx1"/>
                </a:solidFill>
              </a:rPr>
              <a:t>：</a:t>
            </a:r>
            <a:r>
              <a:rPr lang="en-US" altLang="zh-CN" dirty="0">
                <a:solidFill>
                  <a:schemeClr val="tx1"/>
                </a:solidFill>
              </a:rPr>
              <a:t>2002</a:t>
            </a:r>
            <a:r>
              <a:rPr lang="zh-CN" altLang="en-US" dirty="0">
                <a:solidFill>
                  <a:schemeClr val="tx1"/>
                </a:solidFill>
              </a:rPr>
              <a:t>年世界杯在韩国和日本举行</a:t>
            </a:r>
          </a:p>
        </p:txBody>
      </p:sp>
      <p:sp>
        <p:nvSpPr>
          <p:cNvPr id="3" name="文本框 2">
            <a:extLst>
              <a:ext uri="{FF2B5EF4-FFF2-40B4-BE49-F238E27FC236}">
                <a16:creationId xmlns:a16="http://schemas.microsoft.com/office/drawing/2014/main" id="{3BF1F6A1-6266-48D2-A68D-1C8A6E0404AE}"/>
              </a:ext>
            </a:extLst>
          </p:cNvPr>
          <p:cNvSpPr txBox="1"/>
          <p:nvPr/>
        </p:nvSpPr>
        <p:spPr>
          <a:xfrm>
            <a:off x="745006" y="6187776"/>
            <a:ext cx="6491289" cy="461665"/>
          </a:xfrm>
          <a:prstGeom prst="rect">
            <a:avLst/>
          </a:prstGeom>
          <a:noFill/>
        </p:spPr>
        <p:txBody>
          <a:bodyPr wrap="square" rtlCol="0">
            <a:spAutoFit/>
          </a:bodyPr>
          <a:lstStyle/>
          <a:p>
            <a:r>
              <a:rPr lang="zh-CN" altLang="en-US" dirty="0">
                <a:solidFill>
                  <a:schemeClr val="tx1"/>
                </a:solidFill>
              </a:rPr>
              <a:t>问题：如果</a:t>
            </a:r>
            <a:r>
              <a:rPr lang="en-US" altLang="zh-CN" dirty="0">
                <a:solidFill>
                  <a:schemeClr val="tx1"/>
                </a:solidFill>
              </a:rPr>
              <a:t>d1</a:t>
            </a:r>
            <a:r>
              <a:rPr lang="zh-CN" altLang="en-US" dirty="0">
                <a:solidFill>
                  <a:schemeClr val="tx1"/>
                </a:solidFill>
              </a:rPr>
              <a:t>的长度不断增大，结果会怎么样？</a:t>
            </a:r>
          </a:p>
        </p:txBody>
      </p:sp>
    </p:spTree>
    <p:extLst>
      <p:ext uri="{BB962C8B-B14F-4D97-AF65-F5344CB8AC3E}">
        <p14:creationId xmlns:p14="http://schemas.microsoft.com/office/powerpoint/2010/main" val="422948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课堂练习：余弦相似度的一个问题</a:t>
            </a:r>
            <a:endParaRPr lang="zh-CN" altLang="en-US" dirty="0"/>
          </a:p>
        </p:txBody>
      </p:sp>
      <p:sp>
        <p:nvSpPr>
          <p:cNvPr id="3" name="内容占位符 2"/>
          <p:cNvSpPr>
            <a:spLocks noGrp="1"/>
          </p:cNvSpPr>
          <p:nvPr>
            <p:ph idx="1"/>
          </p:nvPr>
        </p:nvSpPr>
        <p:spPr/>
        <p:txBody>
          <a:bodyPr/>
          <a:lstStyle/>
          <a:p>
            <a:r>
              <a:rPr lang="zh-CN" altLang="en-US" dirty="0"/>
              <a:t>查询</a:t>
            </a:r>
            <a:r>
              <a:rPr lang="en-US" altLang="zh-CN" dirty="0"/>
              <a:t> q: “anti-doping rules Beijing 2008 Olympics”      </a:t>
            </a:r>
            <a:r>
              <a:rPr lang="zh-CN" altLang="en-US" dirty="0"/>
              <a:t>反兴奋剂</a:t>
            </a:r>
            <a:endParaRPr lang="en-US" altLang="zh-CN" dirty="0"/>
          </a:p>
          <a:p>
            <a:r>
              <a:rPr lang="zh-CN" altLang="en-US" dirty="0"/>
              <a:t>计算并比较如下的三篇文档</a:t>
            </a:r>
            <a:endParaRPr lang="de-DE" altLang="zh-CN" dirty="0"/>
          </a:p>
          <a:p>
            <a:pPr lvl="1"/>
            <a:r>
              <a:rPr lang="en-US" altLang="zh-CN" dirty="0"/>
              <a:t>d1: </a:t>
            </a:r>
            <a:r>
              <a:rPr lang="zh-CN" altLang="en-US" dirty="0"/>
              <a:t>一篇有关</a:t>
            </a:r>
            <a:r>
              <a:rPr lang="en-US" altLang="zh-CN" dirty="0"/>
              <a:t>“ anti-doping rules at 2008 Olympics”</a:t>
            </a:r>
            <a:r>
              <a:rPr lang="zh-CN" altLang="en-US" dirty="0"/>
              <a:t>的短文档</a:t>
            </a:r>
            <a:endParaRPr lang="en-US" altLang="zh-CN" dirty="0"/>
          </a:p>
          <a:p>
            <a:pPr lvl="1"/>
            <a:r>
              <a:rPr lang="en-US" altLang="zh-CN" dirty="0"/>
              <a:t>d2: </a:t>
            </a:r>
            <a:r>
              <a:rPr lang="zh-CN" altLang="en-US" dirty="0"/>
              <a:t>一篇包含</a:t>
            </a:r>
            <a:r>
              <a:rPr lang="en-US" altLang="zh-CN" dirty="0"/>
              <a:t>d1 </a:t>
            </a:r>
            <a:r>
              <a:rPr lang="zh-CN" altLang="en-US" dirty="0"/>
              <a:t>以及其他</a:t>
            </a:r>
            <a:r>
              <a:rPr lang="en-US" altLang="zh-CN" dirty="0"/>
              <a:t>5</a:t>
            </a:r>
            <a:r>
              <a:rPr lang="zh-CN" altLang="en-US" dirty="0"/>
              <a:t>篇新闻报道的长文档，其中这</a:t>
            </a:r>
            <a:r>
              <a:rPr lang="en-US" altLang="zh-CN" dirty="0"/>
              <a:t>5</a:t>
            </a:r>
            <a:r>
              <a:rPr lang="zh-CN" altLang="en-US" dirty="0"/>
              <a:t>篇新闻报道的主题都与</a:t>
            </a:r>
            <a:r>
              <a:rPr lang="en-US" altLang="zh-CN" dirty="0"/>
              <a:t>Olympics/anti-doping</a:t>
            </a:r>
            <a:r>
              <a:rPr lang="zh-CN" altLang="en-US" dirty="0"/>
              <a:t>无关</a:t>
            </a:r>
            <a:endParaRPr lang="en-US" altLang="zh-CN" dirty="0"/>
          </a:p>
          <a:p>
            <a:pPr lvl="1"/>
            <a:r>
              <a:rPr lang="en-US" altLang="zh-CN" dirty="0"/>
              <a:t>d3: </a:t>
            </a:r>
            <a:r>
              <a:rPr lang="zh-CN" altLang="en-US" dirty="0"/>
              <a:t>一篇有关</a:t>
            </a:r>
            <a:r>
              <a:rPr lang="en-US" altLang="zh-CN" dirty="0"/>
              <a:t>“ anti-doping rules at the 2004 Athens </a:t>
            </a:r>
            <a:r>
              <a:rPr lang="de-DE" altLang="zh-CN" dirty="0"/>
              <a:t>Olympics</a:t>
            </a:r>
            <a:r>
              <a:rPr lang="en-US" altLang="zh-CN" dirty="0"/>
              <a:t> ”</a:t>
            </a:r>
            <a:r>
              <a:rPr lang="zh-CN" altLang="en-US" dirty="0"/>
              <a:t>的短文档</a:t>
            </a:r>
            <a:endParaRPr lang="de-DE" altLang="zh-CN" dirty="0"/>
          </a:p>
          <a:p>
            <a:r>
              <a:rPr lang="zh-CN" altLang="en-US" dirty="0"/>
              <a:t>我们期望的结果是什么？</a:t>
            </a:r>
            <a:endParaRPr lang="en-US" altLang="zh-CN" dirty="0"/>
          </a:p>
          <a:p>
            <a:r>
              <a:rPr lang="zh-CN" altLang="en-US" dirty="0"/>
              <a:t>如何实现上述结果？</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19672" y="3064474"/>
            <a:ext cx="4423371" cy="94058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回转归一化</a:t>
            </a:r>
            <a:endParaRPr lang="zh-CN" altLang="en-US" dirty="0"/>
          </a:p>
        </p:txBody>
      </p:sp>
      <p:sp>
        <p:nvSpPr>
          <p:cNvPr id="3" name="内容占位符 2"/>
          <p:cNvSpPr>
            <a:spLocks noGrp="1"/>
          </p:cNvSpPr>
          <p:nvPr>
            <p:ph idx="1"/>
          </p:nvPr>
        </p:nvSpPr>
        <p:spPr>
          <a:xfrm>
            <a:off x="466249" y="1563599"/>
            <a:ext cx="8229600" cy="4953000"/>
          </a:xfrm>
        </p:spPr>
        <p:txBody>
          <a:bodyPr/>
          <a:lstStyle/>
          <a:p>
            <a:r>
              <a:rPr lang="zh-CN" altLang="en-US" dirty="0"/>
              <a:t>余弦归一化倾向于短文档，即对短文档产生的相关度预测高于真实值</a:t>
            </a:r>
            <a:r>
              <a:rPr lang="en-US" altLang="zh-CN" dirty="0"/>
              <a:t>(</a:t>
            </a:r>
            <a:r>
              <a:rPr lang="zh-CN" altLang="en-US" dirty="0"/>
              <a:t>也即此时归一化因子太大</a:t>
            </a:r>
            <a:r>
              <a:rPr lang="en-US" altLang="zh-CN" dirty="0"/>
              <a:t>)</a:t>
            </a:r>
            <a:r>
              <a:rPr lang="zh-CN" altLang="en-US" dirty="0"/>
              <a:t>，而平均而言对长文档产生的</a:t>
            </a:r>
            <a:r>
              <a:rPr lang="zh-CN" altLang="en-US" dirty="0">
                <a:solidFill>
                  <a:srgbClr val="FF0000"/>
                </a:solidFill>
              </a:rPr>
              <a:t>归一化因子</a:t>
            </a:r>
            <a:r>
              <a:rPr lang="zh-CN" altLang="en-US" dirty="0"/>
              <a:t>太小</a:t>
            </a:r>
            <a:endParaRPr lang="de-DE" altLang="zh-CN" dirty="0"/>
          </a:p>
          <a:p>
            <a:endParaRPr lang="en-US" altLang="zh-CN" dirty="0"/>
          </a:p>
          <a:p>
            <a:endParaRPr lang="en-US" altLang="zh-CN" dirty="0"/>
          </a:p>
          <a:p>
            <a:r>
              <a:rPr lang="zh-CN" altLang="en-US" dirty="0"/>
              <a:t>于是可以先找到一个支点</a:t>
            </a:r>
            <a:r>
              <a:rPr lang="en-US" altLang="zh-CN" dirty="0"/>
              <a:t>(pivot</a:t>
            </a:r>
            <a:r>
              <a:rPr lang="zh-CN" altLang="en-US" dirty="0"/>
              <a:t>，平衡点</a:t>
            </a:r>
            <a:r>
              <a:rPr lang="en-US" altLang="zh-CN" dirty="0"/>
              <a:t>)</a:t>
            </a:r>
            <a:r>
              <a:rPr lang="zh-CN" altLang="en-US" dirty="0"/>
              <a:t>，然后通过这个支点对余弦归一化操作进行线性调整。</a:t>
            </a:r>
            <a:endParaRPr lang="en-US" altLang="zh-CN" dirty="0"/>
          </a:p>
          <a:p>
            <a:r>
              <a:rPr lang="zh-CN" altLang="en-US" dirty="0"/>
              <a:t>效果：短文档的相似度降低，而长文档的相似度增大</a:t>
            </a:r>
            <a:endParaRPr lang="en-US" altLang="zh-CN" dirty="0"/>
          </a:p>
          <a:p>
            <a:r>
              <a:rPr lang="zh-CN" altLang="en-US" dirty="0"/>
              <a:t>这可以去除原来余弦归一化偏向短文档的问题</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29</a:t>
            </a:fld>
            <a:endParaRPr lang="en-US"/>
          </a:p>
        </p:txBody>
      </p:sp>
      <p:pic>
        <p:nvPicPr>
          <p:cNvPr id="5" name="图片 4"/>
          <p:cNvPicPr>
            <a:picLocks noChangeAspect="1"/>
          </p:cNvPicPr>
          <p:nvPr/>
        </p:nvPicPr>
        <p:blipFill>
          <a:blip r:embed="rId2"/>
          <a:stretch>
            <a:fillRect/>
          </a:stretch>
        </p:blipFill>
        <p:spPr>
          <a:xfrm>
            <a:off x="1870156" y="3128360"/>
            <a:ext cx="3994409" cy="6480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t>上一讲回顾 </a:t>
            </a:r>
          </a:p>
          <a:p>
            <a:r>
              <a:rPr lang="zh-CN" altLang="en-US" dirty="0">
                <a:solidFill>
                  <a:schemeClr val="accent1">
                    <a:lumMod val="20000"/>
                    <a:lumOff val="80000"/>
                  </a:schemeClr>
                </a:solidFill>
              </a:rPr>
              <a:t>结果排序的动机</a:t>
            </a:r>
          </a:p>
          <a:p>
            <a:r>
              <a:rPr lang="zh-CN" altLang="en-US" dirty="0">
                <a:solidFill>
                  <a:schemeClr val="accent1">
                    <a:lumMod val="20000"/>
                    <a:lumOff val="80000"/>
                  </a:schemeClr>
                </a:solidFill>
              </a:rPr>
              <a:t>再论余弦相似度</a:t>
            </a:r>
          </a:p>
          <a:p>
            <a:r>
              <a:rPr lang="zh-CN" altLang="en-US" dirty="0">
                <a:solidFill>
                  <a:schemeClr val="accent1">
                    <a:lumMod val="20000"/>
                    <a:lumOff val="80000"/>
                  </a:schemeClr>
                </a:solidFill>
              </a:rPr>
              <a:t>结果排序的实现</a:t>
            </a:r>
          </a:p>
          <a:p>
            <a:r>
              <a:rPr lang="zh-CN" altLang="en-US" dirty="0">
                <a:solidFill>
                  <a:schemeClr val="accent1">
                    <a:lumMod val="20000"/>
                    <a:lumOff val="80000"/>
                  </a:schemeClr>
                </a:solidFill>
              </a:rPr>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8" name="标题 7"/>
          <p:cNvSpPr>
            <a:spLocks noGrp="1"/>
          </p:cNvSpPr>
          <p:nvPr>
            <p:ph type="title"/>
          </p:nvPr>
        </p:nvSpPr>
        <p:spPr/>
        <p:txBody>
          <a:bodyPr/>
          <a:lstStyle/>
          <a:p>
            <a:r>
              <a:rPr lang="zh-CN" altLang="en-US" sz="3600" dirty="0"/>
              <a:t>预测相关性概率 </a:t>
            </a:r>
            <a:r>
              <a:rPr lang="en-US" altLang="zh-CN" sz="3600" dirty="0"/>
              <a:t>vs. </a:t>
            </a:r>
            <a:r>
              <a:rPr lang="zh-CN" altLang="en-US" sz="3600" dirty="0"/>
              <a:t>真实相关性概率</a:t>
            </a:r>
          </a:p>
        </p:txBody>
      </p:sp>
      <p:sp>
        <p:nvSpPr>
          <p:cNvPr id="7" name="Slide Number Placeholder 6"/>
          <p:cNvSpPr>
            <a:spLocks noGrp="1"/>
          </p:cNvSpPr>
          <p:nvPr>
            <p:ph type="sldNum" sz="quarter" idx="12"/>
          </p:nvPr>
        </p:nvSpPr>
        <p:spPr/>
        <p:txBody>
          <a:bodyPr/>
          <a:lstStyle/>
          <a:p>
            <a:fld id="{74BF2C0F-05D6-4882-A325-BE394602789D}" type="slidenum">
              <a:rPr lang="en-US" smtClean="0"/>
              <a:pPr/>
              <a:t>30</a:t>
            </a:fld>
            <a:endParaRPr lang="en-US" dirty="0"/>
          </a:p>
        </p:txBody>
      </p:sp>
      <p:pic>
        <p:nvPicPr>
          <p:cNvPr id="12" name="Picture 10" descr="725.png"/>
          <p:cNvPicPr>
            <a:picLocks noChangeAspect="1"/>
          </p:cNvPicPr>
          <p:nvPr/>
        </p:nvPicPr>
        <p:blipFill>
          <a:blip r:embed="rId3" cstate="print"/>
          <a:stretch>
            <a:fillRect/>
          </a:stretch>
        </p:blipFill>
        <p:spPr>
          <a:xfrm>
            <a:off x="921600" y="1733319"/>
            <a:ext cx="7300799" cy="44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1" name="标题 10"/>
          <p:cNvSpPr>
            <a:spLocks noGrp="1"/>
          </p:cNvSpPr>
          <p:nvPr>
            <p:ph type="title"/>
          </p:nvPr>
        </p:nvSpPr>
        <p:spPr>
          <a:xfrm>
            <a:off x="1043608" y="319088"/>
            <a:ext cx="7522542" cy="1143000"/>
          </a:xfrm>
        </p:spPr>
        <p:txBody>
          <a:bodyPr/>
          <a:lstStyle/>
          <a:p>
            <a:r>
              <a:rPr lang="zh-CN" altLang="en-US" dirty="0"/>
              <a:t>回转归一化</a:t>
            </a:r>
            <a:r>
              <a:rPr lang="en-US" altLang="zh-CN" dirty="0"/>
              <a:t>(</a:t>
            </a:r>
            <a:r>
              <a:rPr lang="de-DE" altLang="zh-CN" dirty="0"/>
              <a:t>Pivot normalization)</a:t>
            </a:r>
            <a:endParaRPr lang="zh-CN" altLang="en-US" dirty="0"/>
          </a:p>
        </p:txBody>
      </p:sp>
      <p:pic>
        <p:nvPicPr>
          <p:cNvPr id="12" name="Picture 7" descr="726.png"/>
          <p:cNvPicPr>
            <a:picLocks noGrp="1" noChangeAspect="1"/>
          </p:cNvPicPr>
          <p:nvPr>
            <p:ph idx="1"/>
          </p:nvPr>
        </p:nvPicPr>
        <p:blipFill>
          <a:blip r:embed="rId3" cstate="print"/>
          <a:stretch>
            <a:fillRect/>
          </a:stretch>
        </p:blipFill>
        <p:spPr>
          <a:xfrm>
            <a:off x="1691680" y="1768476"/>
            <a:ext cx="5472855" cy="4349118"/>
          </a:xfrm>
        </p:spPr>
      </p:pic>
      <p:sp>
        <p:nvSpPr>
          <p:cNvPr id="7" name="Slide Number Placeholder 6"/>
          <p:cNvSpPr>
            <a:spLocks noGrp="1"/>
          </p:cNvSpPr>
          <p:nvPr>
            <p:ph type="sldNum" sz="quarter" idx="12"/>
          </p:nvPr>
        </p:nvSpPr>
        <p:spPr/>
        <p:txBody>
          <a:bodyPr/>
          <a:lstStyle/>
          <a:p>
            <a:fld id="{74BF2C0F-05D6-4882-A325-BE394602789D}" type="slidenum">
              <a:rPr lang="en-US" smtClean="0"/>
              <a:pPr/>
              <a:t>31</a:t>
            </a:fld>
            <a:endParaRPr lang="en-US"/>
          </a:p>
        </p:txBody>
      </p:sp>
      <p:sp>
        <p:nvSpPr>
          <p:cNvPr id="2" name="文本框 1"/>
          <p:cNvSpPr txBox="1"/>
          <p:nvPr/>
        </p:nvSpPr>
        <p:spPr>
          <a:xfrm>
            <a:off x="683568" y="6344090"/>
            <a:ext cx="7272808" cy="461665"/>
          </a:xfrm>
          <a:prstGeom prst="rect">
            <a:avLst/>
          </a:prstGeom>
          <a:noFill/>
        </p:spPr>
        <p:txBody>
          <a:bodyPr wrap="square" rtlCol="0">
            <a:spAutoFit/>
          </a:bodyPr>
          <a:lstStyle/>
          <a:p>
            <a:r>
              <a:rPr lang="zh-CN" altLang="en-US" dirty="0">
                <a:solidFill>
                  <a:schemeClr val="tx1"/>
                </a:solidFill>
              </a:rPr>
              <a:t>注意：本文中的归一化因子用的是</a:t>
            </a:r>
          </a:p>
        </p:txBody>
      </p:sp>
      <p:pic>
        <p:nvPicPr>
          <p:cNvPr id="3" name="图片 2"/>
          <p:cNvPicPr>
            <a:picLocks noChangeAspect="1"/>
          </p:cNvPicPr>
          <p:nvPr/>
        </p:nvPicPr>
        <p:blipFill>
          <a:blip r:embed="rId4"/>
          <a:stretch>
            <a:fillRect/>
          </a:stretch>
        </p:blipFill>
        <p:spPr>
          <a:xfrm>
            <a:off x="5509188" y="6323586"/>
            <a:ext cx="2015140" cy="46803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回转归一化</a:t>
            </a:r>
            <a:r>
              <a:rPr lang="en-US" altLang="zh-CN"/>
              <a:t>: Amit Singhal</a:t>
            </a:r>
            <a:r>
              <a:rPr lang="zh-CN" altLang="en-US"/>
              <a:t>的实验结果</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dirty="0"/>
              <a:t>结果第一行：返回的相关文档数目</a:t>
            </a:r>
            <a:endParaRPr lang="en-US" altLang="zh-CN" dirty="0"/>
          </a:p>
          <a:p>
            <a:r>
              <a:rPr lang="en-US" altLang="zh-CN" dirty="0"/>
              <a:t> </a:t>
            </a:r>
            <a:r>
              <a:rPr lang="zh-CN" altLang="en-US" dirty="0"/>
              <a:t>结果第二行： 平均正确率</a:t>
            </a:r>
            <a:endParaRPr lang="en-US" altLang="zh-CN" dirty="0"/>
          </a:p>
          <a:p>
            <a:r>
              <a:rPr lang="en-US" altLang="zh-CN" dirty="0"/>
              <a:t> </a:t>
            </a:r>
            <a:r>
              <a:rPr lang="zh-CN" altLang="en-US" dirty="0"/>
              <a:t>结果第三行： 平均正确率的提高百分比</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32</a:t>
            </a:fld>
            <a:endParaRPr lang="en-US"/>
          </a:p>
        </p:txBody>
      </p:sp>
      <p:pic>
        <p:nvPicPr>
          <p:cNvPr id="5" name="Picture 9" descr="727.png"/>
          <p:cNvPicPr>
            <a:picLocks noChangeAspect="1"/>
          </p:cNvPicPr>
          <p:nvPr/>
        </p:nvPicPr>
        <p:blipFill>
          <a:blip r:embed="rId2" cstate="print"/>
          <a:stretch>
            <a:fillRect/>
          </a:stretch>
        </p:blipFill>
        <p:spPr>
          <a:xfrm>
            <a:off x="467544" y="1916832"/>
            <a:ext cx="7929618" cy="214489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Amit Singhal </a:t>
            </a:r>
            <a:endParaRPr lang="zh-CN" altLang="en-US" dirty="0"/>
          </a:p>
        </p:txBody>
      </p:sp>
      <p:sp>
        <p:nvSpPr>
          <p:cNvPr id="3" name="内容占位符 2"/>
          <p:cNvSpPr>
            <a:spLocks noGrp="1"/>
          </p:cNvSpPr>
          <p:nvPr>
            <p:ph idx="1"/>
          </p:nvPr>
        </p:nvSpPr>
        <p:spPr/>
        <p:txBody>
          <a:bodyPr/>
          <a:lstStyle/>
          <a:p>
            <a:r>
              <a:rPr lang="en-US" altLang="zh-CN" sz="2400" dirty="0"/>
              <a:t>1989</a:t>
            </a:r>
            <a:r>
              <a:rPr lang="zh-CN" altLang="en-US" sz="2400" dirty="0"/>
              <a:t>年本科毕业于印度</a:t>
            </a:r>
            <a:r>
              <a:rPr lang="en-US" altLang="zh-CN" sz="2400" dirty="0"/>
              <a:t>IIT (Indian Institute of Technology) </a:t>
            </a:r>
            <a:r>
              <a:rPr lang="en-US" altLang="zh-CN" sz="2400" dirty="0" err="1"/>
              <a:t>Roorkee</a:t>
            </a:r>
            <a:r>
              <a:rPr lang="zh-CN" altLang="en-US" sz="2400" dirty="0"/>
              <a:t>分校</a:t>
            </a:r>
            <a:endParaRPr lang="en-US" altLang="zh-CN" sz="2400" dirty="0"/>
          </a:p>
          <a:p>
            <a:r>
              <a:rPr lang="en-US" altLang="zh-CN" sz="2400" dirty="0"/>
              <a:t>1996</a:t>
            </a:r>
            <a:r>
              <a:rPr lang="zh-CN" altLang="en-US" sz="2400" dirty="0"/>
              <a:t>年博士毕业于</a:t>
            </a:r>
            <a:r>
              <a:rPr lang="en-US" altLang="zh-CN" sz="2400" dirty="0"/>
              <a:t>Cornell University</a:t>
            </a:r>
            <a:r>
              <a:rPr lang="zh-CN" altLang="en-US" sz="2400" dirty="0"/>
              <a:t>，导师是</a:t>
            </a:r>
            <a:r>
              <a:rPr lang="en-US" altLang="zh-CN" sz="2400" dirty="0"/>
              <a:t>Gerard Salton</a:t>
            </a:r>
          </a:p>
          <a:p>
            <a:r>
              <a:rPr lang="zh-CN" altLang="en-US" sz="2400" dirty="0"/>
              <a:t>其论文获得</a:t>
            </a:r>
            <a:r>
              <a:rPr lang="en-US" altLang="zh-CN" sz="2400" dirty="0"/>
              <a:t>1996</a:t>
            </a:r>
            <a:r>
              <a:rPr lang="zh-CN" altLang="en-US" sz="2400" dirty="0"/>
              <a:t>年</a:t>
            </a:r>
            <a:r>
              <a:rPr lang="en-US" altLang="zh-CN" sz="2400" dirty="0"/>
              <a:t>SIGIR Best Student Paper Award</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2000</a:t>
            </a:r>
            <a:r>
              <a:rPr lang="zh-CN" altLang="en-US" sz="2400" dirty="0"/>
              <a:t>年加入</a:t>
            </a:r>
            <a:r>
              <a:rPr lang="en-US" altLang="zh-CN" sz="2400" dirty="0"/>
              <a:t>Google</a:t>
            </a:r>
            <a:r>
              <a:rPr lang="zh-CN" altLang="en-US" sz="2400" dirty="0"/>
              <a:t>，</a:t>
            </a:r>
            <a:r>
              <a:rPr lang="en-US" altLang="zh-CN" sz="2400" dirty="0"/>
              <a:t>2001</a:t>
            </a:r>
            <a:r>
              <a:rPr lang="zh-CN" altLang="en-US" sz="2400" dirty="0"/>
              <a:t>年被授予</a:t>
            </a:r>
            <a:r>
              <a:rPr lang="en-US" altLang="zh-CN" sz="2400" dirty="0"/>
              <a:t>Google Fellow</a:t>
            </a:r>
            <a:r>
              <a:rPr lang="zh-CN" altLang="en-US" sz="2400" dirty="0"/>
              <a:t>称号</a:t>
            </a:r>
            <a:endParaRPr lang="en-US" altLang="zh-CN" sz="2400" dirty="0"/>
          </a:p>
          <a:p>
            <a:r>
              <a:rPr lang="en-US" altLang="zh-CN" sz="2400" dirty="0"/>
              <a:t>Google </a:t>
            </a:r>
            <a:r>
              <a:rPr lang="zh-CN" altLang="en-US" sz="2400" dirty="0"/>
              <a:t>排序团队负责人</a:t>
            </a:r>
            <a:r>
              <a:rPr lang="en-US" altLang="zh-CN" sz="2400" dirty="0"/>
              <a:t>,</a:t>
            </a:r>
            <a:r>
              <a:rPr lang="zh-CN" altLang="en-US" sz="2400" dirty="0"/>
              <a:t>被财富杂志</a:t>
            </a:r>
            <a:r>
              <a:rPr lang="en-US" altLang="zh-CN" sz="2400" dirty="0"/>
              <a:t>(Fortune, 2010)</a:t>
            </a:r>
            <a:r>
              <a:rPr lang="zh-CN" altLang="en-US" sz="2400" dirty="0"/>
              <a:t>誉为世界科技界最聪明的</a:t>
            </a:r>
            <a:r>
              <a:rPr lang="en-US" altLang="zh-CN" sz="2400" dirty="0"/>
              <a:t>50</a:t>
            </a:r>
            <a:r>
              <a:rPr lang="zh-CN" altLang="en-US" sz="2400" dirty="0"/>
              <a:t>个人之一</a:t>
            </a:r>
          </a:p>
        </p:txBody>
      </p:sp>
      <p:sp>
        <p:nvSpPr>
          <p:cNvPr id="4" name="灯片编号占位符 3"/>
          <p:cNvSpPr>
            <a:spLocks noGrp="1"/>
          </p:cNvSpPr>
          <p:nvPr>
            <p:ph type="sldNum" sz="quarter" idx="12"/>
          </p:nvPr>
        </p:nvSpPr>
        <p:spPr/>
        <p:txBody>
          <a:bodyPr/>
          <a:lstStyle/>
          <a:p>
            <a:fld id="{DB3EC566-48E6-4552-87D6-CB322A8F1925}" type="slidenum">
              <a:rPr lang="en-US" smtClean="0"/>
              <a:pPr/>
              <a:t>33</a:t>
            </a:fld>
            <a:endParaRPr lang="en-US"/>
          </a:p>
        </p:txBody>
      </p:sp>
      <p:pic>
        <p:nvPicPr>
          <p:cNvPr id="194562" name="Picture 2"/>
          <p:cNvPicPr>
            <a:picLocks noChangeAspect="1" noChangeArrowheads="1"/>
          </p:cNvPicPr>
          <p:nvPr/>
        </p:nvPicPr>
        <p:blipFill>
          <a:blip r:embed="rId2" cstate="print"/>
          <a:srcRect/>
          <a:stretch>
            <a:fillRect/>
          </a:stretch>
        </p:blipFill>
        <p:spPr bwMode="auto">
          <a:xfrm>
            <a:off x="6084168" y="3356992"/>
            <a:ext cx="2448272" cy="1817597"/>
          </a:xfrm>
          <a:prstGeom prst="rect">
            <a:avLst/>
          </a:prstGeom>
          <a:noFill/>
          <a:ln w="9525">
            <a:noFill/>
            <a:miter lim="800000"/>
            <a:headEnd/>
            <a:tailEnd/>
          </a:ln>
        </p:spPr>
      </p:pic>
      <p:pic>
        <p:nvPicPr>
          <p:cNvPr id="194563" name="Picture 3"/>
          <p:cNvPicPr>
            <a:picLocks noChangeAspect="1" noChangeArrowheads="1"/>
          </p:cNvPicPr>
          <p:nvPr/>
        </p:nvPicPr>
        <p:blipFill>
          <a:blip r:embed="rId3" cstate="print"/>
          <a:srcRect/>
          <a:stretch>
            <a:fillRect/>
          </a:stretch>
        </p:blipFill>
        <p:spPr bwMode="auto">
          <a:xfrm>
            <a:off x="323528" y="3501008"/>
            <a:ext cx="5544616" cy="163433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solidFill>
                  <a:schemeClr val="accent1">
                    <a:lumMod val="20000"/>
                    <a:lumOff val="80000"/>
                  </a:schemeClr>
                </a:solidFill>
              </a:rPr>
              <a:t>上一讲回顾 </a:t>
            </a:r>
          </a:p>
          <a:p>
            <a:r>
              <a:rPr lang="zh-CN" altLang="en-US" dirty="0">
                <a:solidFill>
                  <a:schemeClr val="accent1">
                    <a:lumMod val="20000"/>
                    <a:lumOff val="80000"/>
                  </a:schemeClr>
                </a:solidFill>
              </a:rPr>
              <a:t>结果排序的动机</a:t>
            </a:r>
          </a:p>
          <a:p>
            <a:r>
              <a:rPr lang="zh-CN" altLang="en-US" dirty="0">
                <a:solidFill>
                  <a:schemeClr val="accent1">
                    <a:lumMod val="20000"/>
                    <a:lumOff val="80000"/>
                  </a:schemeClr>
                </a:solidFill>
              </a:rPr>
              <a:t>再论余弦相似度</a:t>
            </a:r>
          </a:p>
          <a:p>
            <a:r>
              <a:rPr lang="zh-CN" altLang="en-US" dirty="0"/>
              <a:t>结果排序的实现</a:t>
            </a:r>
          </a:p>
          <a:p>
            <a:r>
              <a:rPr lang="zh-CN" altLang="en-US" dirty="0">
                <a:solidFill>
                  <a:schemeClr val="accent1">
                    <a:lumMod val="20000"/>
                    <a:lumOff val="80000"/>
                  </a:schemeClr>
                </a:solidFill>
              </a:rPr>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词项频率</a:t>
            </a:r>
            <a:r>
              <a:rPr lang="en-US" altLang="zh-CN"/>
              <a:t>tf</a:t>
            </a:r>
            <a:r>
              <a:rPr lang="zh-CN" altLang="en-US"/>
              <a:t>也存入倒排索引中</a:t>
            </a:r>
            <a:endParaRPr lang="zh-CN" altLang="en-US" dirty="0"/>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pPr lvl="1"/>
            <a:endParaRPr lang="en-US" altLang="zh-CN" dirty="0"/>
          </a:p>
          <a:p>
            <a:pPr lvl="1"/>
            <a:r>
              <a:rPr lang="zh-CN" altLang="en-US" dirty="0"/>
              <a:t>当然也需要位置信息，上面做了省略</a:t>
            </a:r>
            <a:endParaRPr lang="de-DE" altLang="zh-CN" dirty="0"/>
          </a:p>
          <a:p>
            <a:endParaRPr lang="en-US" altLang="zh-CN" dirty="0"/>
          </a:p>
          <a:p>
            <a:endParaRPr lang="en-US" altLang="zh-CN" dirty="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35</a:t>
            </a:fld>
            <a:endParaRPr lang="en-US"/>
          </a:p>
        </p:txBody>
      </p:sp>
      <p:pic>
        <p:nvPicPr>
          <p:cNvPr id="5" name="Picture 7" descr="745.png"/>
          <p:cNvPicPr>
            <a:picLocks noChangeAspect="1"/>
          </p:cNvPicPr>
          <p:nvPr/>
        </p:nvPicPr>
        <p:blipFill>
          <a:blip r:embed="rId2" cstate="print"/>
          <a:stretch>
            <a:fillRect/>
          </a:stretch>
        </p:blipFill>
        <p:spPr>
          <a:xfrm>
            <a:off x="1043608" y="2292506"/>
            <a:ext cx="6024603" cy="174609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倒排索引中的</a:t>
            </a:r>
            <a:r>
              <a:rPr lang="en-US" altLang="zh-CN" dirty="0" err="1"/>
              <a:t>tf</a:t>
            </a:r>
            <a:r>
              <a:rPr lang="zh-CN" altLang="en-US" dirty="0"/>
              <a:t>存储</a:t>
            </a:r>
          </a:p>
        </p:txBody>
      </p:sp>
      <p:sp>
        <p:nvSpPr>
          <p:cNvPr id="3" name="内容占位符 2"/>
          <p:cNvSpPr>
            <a:spLocks noGrp="1"/>
          </p:cNvSpPr>
          <p:nvPr>
            <p:ph idx="1"/>
          </p:nvPr>
        </p:nvSpPr>
        <p:spPr>
          <a:xfrm>
            <a:off x="467544" y="1600200"/>
            <a:ext cx="8219256" cy="5257800"/>
          </a:xfrm>
        </p:spPr>
        <p:txBody>
          <a:bodyPr/>
          <a:lstStyle/>
          <a:p>
            <a:r>
              <a:rPr lang="zh-CN" altLang="en-US" dirty="0"/>
              <a:t>每条倒排记录中，除了</a:t>
            </a:r>
            <a:r>
              <a:rPr lang="en-US" altLang="zh-CN" dirty="0" err="1"/>
              <a:t>docID</a:t>
            </a:r>
            <a:r>
              <a:rPr lang="en-US" altLang="zh-CN" dirty="0"/>
              <a:t> </a:t>
            </a:r>
            <a:r>
              <a:rPr lang="zh-CN" altLang="en-US" dirty="0"/>
              <a:t>还要存储</a:t>
            </a:r>
            <a:r>
              <a:rPr lang="en-US" altLang="zh-CN" dirty="0" err="1"/>
              <a:t>tf</a:t>
            </a:r>
            <a:r>
              <a:rPr lang="en-US" altLang="zh-CN" i="1" baseline="-25000" dirty="0" err="1"/>
              <a:t>t,d</a:t>
            </a:r>
            <a:endParaRPr lang="en-US" altLang="zh-CN" i="1" baseline="-25000" dirty="0"/>
          </a:p>
          <a:p>
            <a:r>
              <a:rPr lang="zh-CN" altLang="en-US" dirty="0"/>
              <a:t>通常存储是原始的整数词频，而不是对数词频对应的实数值，这是因为实数值不易压缩</a:t>
            </a:r>
            <a:endParaRPr lang="en-US" altLang="zh-CN" dirty="0"/>
          </a:p>
          <a:p>
            <a:r>
              <a:rPr lang="zh-CN" altLang="en-US" dirty="0"/>
              <a:t>对</a:t>
            </a:r>
            <a:r>
              <a:rPr lang="en-US" altLang="zh-CN" dirty="0" err="1"/>
              <a:t>tf</a:t>
            </a:r>
            <a:r>
              <a:rPr lang="zh-CN" altLang="en-US" dirty="0"/>
              <a:t>采用一元码编码效率很高</a:t>
            </a:r>
            <a:endParaRPr lang="en-US" altLang="zh-CN" dirty="0"/>
          </a:p>
          <a:p>
            <a:r>
              <a:rPr lang="zh-CN" altLang="en-US" dirty="0"/>
              <a:t>总体而言，额外存储</a:t>
            </a:r>
            <a:r>
              <a:rPr lang="en-US" altLang="zh-CN" dirty="0" err="1"/>
              <a:t>tf</a:t>
            </a:r>
            <a:r>
              <a:rPr lang="zh-CN" altLang="en-US" dirty="0"/>
              <a:t>所需要的开销不是很大：采用位编码压缩方式，每条倒排记录增加不到一个字节的存储量</a:t>
            </a:r>
            <a:endParaRPr lang="de-DE" altLang="zh-CN" dirty="0"/>
          </a:p>
          <a:p>
            <a:r>
              <a:rPr lang="zh-CN" altLang="en-US" dirty="0"/>
              <a:t>或者在可变字节码方式下每条倒排记录额外需要一个字节即可</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余弦相似度计算算法</a:t>
            </a:r>
            <a:endParaRPr lang="zh-CN" altLang="en-US" dirty="0"/>
          </a:p>
        </p:txBody>
      </p:sp>
      <p:pic>
        <p:nvPicPr>
          <p:cNvPr id="5" name="Content Placeholder 8" descr="cosinescore.gif"/>
          <p:cNvPicPr>
            <a:picLocks noGrp="1" noChangeAspect="1"/>
          </p:cNvPicPr>
          <p:nvPr>
            <p:ph idx="1"/>
          </p:nvPr>
        </p:nvPicPr>
        <p:blipFill>
          <a:blip r:embed="rId2" cstate="print"/>
          <a:stretch>
            <a:fillRect/>
          </a:stretch>
        </p:blipFill>
        <p:spPr>
          <a:xfrm>
            <a:off x="950823" y="1772816"/>
            <a:ext cx="6750139" cy="4294609"/>
          </a:xfrm>
        </p:spPr>
      </p:pic>
      <p:sp>
        <p:nvSpPr>
          <p:cNvPr id="4" name="灯片编号占位符 3"/>
          <p:cNvSpPr>
            <a:spLocks noGrp="1"/>
          </p:cNvSpPr>
          <p:nvPr>
            <p:ph type="sldNum" sz="quarter" idx="12"/>
          </p:nvPr>
        </p:nvSpPr>
        <p:spPr/>
        <p:txBody>
          <a:bodyPr/>
          <a:lstStyle/>
          <a:p>
            <a:fld id="{DB3EC566-48E6-4552-87D6-CB322A8F192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a:t>例子</a:t>
            </a:r>
            <a:endParaRPr lang="en-US" altLang="zh-CN" dirty="0"/>
          </a:p>
        </p:txBody>
      </p:sp>
      <p:pic>
        <p:nvPicPr>
          <p:cNvPr id="362497" name="Picture 1"/>
          <p:cNvPicPr>
            <a:picLocks noChangeAspect="1" noChangeArrowheads="1"/>
          </p:cNvPicPr>
          <p:nvPr/>
        </p:nvPicPr>
        <p:blipFill>
          <a:blip r:embed="rId2" cstate="print"/>
          <a:srcRect/>
          <a:stretch>
            <a:fillRect/>
          </a:stretch>
        </p:blipFill>
        <p:spPr bwMode="auto">
          <a:xfrm>
            <a:off x="322500" y="2132856"/>
            <a:ext cx="8499001" cy="2592288"/>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t>精确</a:t>
            </a:r>
            <a:r>
              <a:rPr lang="en-US" altLang="zh-CN" dirty="0"/>
              <a:t>top </a:t>
            </a:r>
            <a:r>
              <a:rPr lang="en-US" altLang="zh-CN" i="1" dirty="0"/>
              <a:t>k</a:t>
            </a:r>
            <a:r>
              <a:rPr lang="zh-CN" altLang="en-US" dirty="0"/>
              <a:t>检索及其加速办法</a:t>
            </a:r>
            <a:endParaRPr lang="en-US" altLang="zh-CN" dirty="0"/>
          </a:p>
        </p:txBody>
      </p:sp>
      <p:sp>
        <p:nvSpPr>
          <p:cNvPr id="9219" name="Rectangle 3"/>
          <p:cNvSpPr>
            <a:spLocks noGrp="1" noChangeArrowheads="1"/>
          </p:cNvSpPr>
          <p:nvPr>
            <p:ph idx="1"/>
          </p:nvPr>
        </p:nvSpPr>
        <p:spPr/>
        <p:txBody>
          <a:bodyPr/>
          <a:lstStyle/>
          <a:p>
            <a:r>
              <a:rPr lang="zh-CN" altLang="en-US" dirty="0"/>
              <a:t>目标：从文档集的所有文档中找出</a:t>
            </a:r>
            <a:r>
              <a:rPr lang="en-US" altLang="zh-CN" i="1" dirty="0"/>
              <a:t>k</a:t>
            </a:r>
            <a:r>
              <a:rPr lang="zh-CN" altLang="en-US" dirty="0"/>
              <a:t>个离查询最近的文档</a:t>
            </a:r>
            <a:endParaRPr lang="en-US" altLang="zh-CN" dirty="0"/>
          </a:p>
          <a:p>
            <a:r>
              <a:rPr lang="en-US" altLang="zh-CN" dirty="0"/>
              <a:t>(</a:t>
            </a:r>
            <a:r>
              <a:rPr lang="zh-CN" altLang="en-US" dirty="0"/>
              <a:t>一般</a:t>
            </a:r>
            <a:r>
              <a:rPr lang="en-US" altLang="zh-CN" dirty="0"/>
              <a:t>)</a:t>
            </a:r>
            <a:r>
              <a:rPr lang="zh-CN" altLang="en-US" dirty="0"/>
              <a:t>步骤：</a:t>
            </a:r>
            <a:endParaRPr lang="en-US" altLang="zh-CN" dirty="0"/>
          </a:p>
          <a:p>
            <a:pPr lvl="1"/>
            <a:r>
              <a:rPr lang="zh-CN" altLang="en-US" dirty="0"/>
              <a:t>对每个文档评分</a:t>
            </a:r>
            <a:r>
              <a:rPr lang="en-US" altLang="zh-CN" dirty="0"/>
              <a:t>(</a:t>
            </a:r>
            <a:r>
              <a:rPr lang="zh-CN" altLang="en-US" dirty="0"/>
              <a:t>余弦相似度</a:t>
            </a:r>
            <a:r>
              <a:rPr lang="en-US" altLang="zh-CN" dirty="0"/>
              <a:t>)</a:t>
            </a:r>
          </a:p>
          <a:p>
            <a:pPr lvl="1"/>
            <a:r>
              <a:rPr lang="zh-CN" altLang="en-US" dirty="0"/>
              <a:t>按照评分高低排序</a:t>
            </a:r>
            <a:endParaRPr lang="en-US" altLang="zh-CN" dirty="0"/>
          </a:p>
          <a:p>
            <a:pPr lvl="1"/>
            <a:r>
              <a:rPr lang="zh-CN" altLang="en-US" dirty="0"/>
              <a:t>选出前</a:t>
            </a:r>
            <a:r>
              <a:rPr lang="en-US" altLang="zh-CN" i="1" dirty="0"/>
              <a:t>k</a:t>
            </a:r>
            <a:r>
              <a:rPr lang="zh-CN" altLang="en-US" dirty="0"/>
              <a:t>个结果</a:t>
            </a:r>
            <a:endParaRPr lang="en-US" altLang="zh-CN" dirty="0"/>
          </a:p>
          <a:p>
            <a:r>
              <a:rPr lang="zh-CN" altLang="en-US" dirty="0"/>
              <a:t>如何加速：</a:t>
            </a:r>
            <a:endParaRPr lang="en-US" altLang="zh-CN" dirty="0"/>
          </a:p>
          <a:p>
            <a:pPr lvl="1"/>
            <a:r>
              <a:rPr lang="zh-CN" altLang="en-US" dirty="0"/>
              <a:t>思路一：加快每个余弦相似度的计算</a:t>
            </a:r>
            <a:endParaRPr lang="en-US" altLang="zh-CN" dirty="0"/>
          </a:p>
          <a:p>
            <a:pPr lvl="1"/>
            <a:r>
              <a:rPr lang="zh-CN" altLang="en-US" dirty="0"/>
              <a:t>思路二：不对所有文档的评分结果排序而直接选出</a:t>
            </a:r>
            <a:r>
              <a:rPr lang="en-US" altLang="zh-CN" dirty="0"/>
              <a:t>Top </a:t>
            </a:r>
            <a:r>
              <a:rPr lang="en-US" altLang="zh-CN" i="1" dirty="0"/>
              <a:t>k</a:t>
            </a:r>
            <a:r>
              <a:rPr lang="zh-CN" altLang="en-US" dirty="0"/>
              <a:t>篇文档</a:t>
            </a:r>
            <a:endParaRPr lang="en-US" altLang="zh-CN" dirty="0"/>
          </a:p>
          <a:p>
            <a:pPr lvl="1"/>
            <a:r>
              <a:rPr lang="zh-CN" altLang="en-US" dirty="0"/>
              <a:t>思路三：能否不需要计算所有Ｎ篇文档的得分？</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50772"/>
            <a:ext cx="8229600" cy="1143000"/>
          </a:xfrm>
        </p:spPr>
        <p:txBody>
          <a:bodyPr/>
          <a:lstStyle/>
          <a:p>
            <a:r>
              <a:rPr lang="zh-CN" altLang="en-US" dirty="0"/>
              <a:t>词项频率</a:t>
            </a:r>
            <a:r>
              <a:rPr lang="en-US" altLang="zh-CN" dirty="0" err="1"/>
              <a:t>tf</a:t>
            </a:r>
            <a:endParaRPr lang="zh-CN" altLang="en-US" dirty="0"/>
          </a:p>
        </p:txBody>
      </p:sp>
      <p:sp>
        <p:nvSpPr>
          <p:cNvPr id="3" name="内容占位符 2"/>
          <p:cNvSpPr>
            <a:spLocks noGrp="1"/>
          </p:cNvSpPr>
          <p:nvPr>
            <p:ph idx="1"/>
          </p:nvPr>
        </p:nvSpPr>
        <p:spPr/>
        <p:txBody>
          <a:bodyPr/>
          <a:lstStyle/>
          <a:p>
            <a:pPr lvl="1"/>
            <a:r>
              <a:rPr lang="en-US" altLang="zh-CN" i="1" dirty="0"/>
              <a:t>t </a:t>
            </a:r>
            <a:r>
              <a:rPr lang="zh-CN" altLang="en-US" dirty="0"/>
              <a:t>在</a:t>
            </a:r>
            <a:r>
              <a:rPr lang="en-US" altLang="zh-CN" i="1" dirty="0"/>
              <a:t> d </a:t>
            </a:r>
            <a:r>
              <a:rPr lang="zh-CN" altLang="en-US" dirty="0"/>
              <a:t>中的对数词频权重定义如下：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文档</a:t>
            </a:r>
            <a:r>
              <a:rPr lang="en-US" altLang="zh-CN" dirty="0"/>
              <a:t>-</a:t>
            </a:r>
            <a:r>
              <a:rPr lang="zh-CN" altLang="en-US" dirty="0"/>
              <a:t>词项的匹配得分</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a:t>
            </a:fld>
            <a:endParaRPr lang="en-US"/>
          </a:p>
        </p:txBody>
      </p:sp>
      <p:pic>
        <p:nvPicPr>
          <p:cNvPr id="5" name="Picture 7" descr="626.png"/>
          <p:cNvPicPr>
            <a:picLocks noChangeAspect="1"/>
          </p:cNvPicPr>
          <p:nvPr/>
        </p:nvPicPr>
        <p:blipFill>
          <a:blip r:embed="rId3" cstate="print"/>
          <a:stretch>
            <a:fillRect/>
          </a:stretch>
        </p:blipFill>
        <p:spPr>
          <a:xfrm>
            <a:off x="2011779" y="2357430"/>
            <a:ext cx="5189999" cy="900000"/>
          </a:xfrm>
          <a:prstGeom prst="rect">
            <a:avLst/>
          </a:prstGeom>
        </p:spPr>
      </p:pic>
      <p:graphicFrame>
        <p:nvGraphicFramePr>
          <p:cNvPr id="287746" name="Object 2"/>
          <p:cNvGraphicFramePr>
            <a:graphicFrameLocks noChangeAspect="1"/>
          </p:cNvGraphicFramePr>
          <p:nvPr/>
        </p:nvGraphicFramePr>
        <p:xfrm>
          <a:off x="4033837" y="4221088"/>
          <a:ext cx="538163" cy="468313"/>
        </p:xfrm>
        <a:graphic>
          <a:graphicData uri="http://schemas.openxmlformats.org/presentationml/2006/ole">
            <mc:AlternateContent xmlns:mc="http://schemas.openxmlformats.org/markup-compatibility/2006">
              <mc:Choice xmlns:v="urn:schemas-microsoft-com:vml" Requires="v">
                <p:oleObj spid="_x0000_s287834" name="Vergelijking" r:id="rId4" imgW="291960" imgH="253800" progId="Equation.3">
                  <p:embed/>
                </p:oleObj>
              </mc:Choice>
              <mc:Fallback>
                <p:oleObj name="Vergelijking" r:id="rId4" imgW="29196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837" y="4221088"/>
                        <a:ext cx="5381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269580" y="4191471"/>
            <a:ext cx="2534668" cy="461665"/>
          </a:xfrm>
          <a:prstGeom prst="rect">
            <a:avLst/>
          </a:prstGeom>
        </p:spPr>
        <p:txBody>
          <a:bodyPr wrap="none">
            <a:spAutoFit/>
          </a:bodyPr>
          <a:lstStyle/>
          <a:p>
            <a:r>
              <a:rPr lang="en-US" altLang="zh-CN" i="1" baseline="-25000" dirty="0">
                <a:solidFill>
                  <a:schemeClr val="tx1"/>
                </a:solidFill>
                <a:latin typeface="Times New Roman" pitchFamily="18" charset="0"/>
                <a:ea typeface="黑体" pitchFamily="49" charset="-122"/>
                <a:cs typeface="Times New Roman" pitchFamily="18" charset="0"/>
              </a:rPr>
              <a:t>t </a:t>
            </a:r>
            <a:r>
              <a:rPr lang="en-US" altLang="zh-CN" baseline="-25000" dirty="0">
                <a:solidFill>
                  <a:schemeClr val="tx1"/>
                </a:solidFill>
                <a:latin typeface="Times New Roman" pitchFamily="18" charset="0"/>
                <a:ea typeface="黑体" pitchFamily="49" charset="-122"/>
                <a:cs typeface="Times New Roman" pitchFamily="18" charset="0"/>
              </a:rPr>
              <a:t>∈</a:t>
            </a:r>
            <a:r>
              <a:rPr lang="en-US" altLang="zh-CN" i="1" baseline="-25000" dirty="0" err="1">
                <a:solidFill>
                  <a:schemeClr val="tx1"/>
                </a:solidFill>
                <a:latin typeface="Times New Roman" pitchFamily="18" charset="0"/>
                <a:ea typeface="黑体" pitchFamily="49" charset="-122"/>
                <a:cs typeface="Times New Roman" pitchFamily="18" charset="0"/>
              </a:rPr>
              <a:t>q</a:t>
            </a:r>
            <a:r>
              <a:rPr lang="en-US" altLang="zh-CN" baseline="-25000" dirty="0" err="1">
                <a:solidFill>
                  <a:schemeClr val="tx1"/>
                </a:solidFill>
                <a:latin typeface="Times New Roman" pitchFamily="18" charset="0"/>
                <a:ea typeface="黑体" pitchFamily="49" charset="-122"/>
                <a:cs typeface="Times New Roman" pitchFamily="18" charset="0"/>
              </a:rPr>
              <a:t>∩</a:t>
            </a:r>
            <a:r>
              <a:rPr lang="en-US" altLang="zh-CN" i="1" baseline="-25000" dirty="0" err="1">
                <a:solidFill>
                  <a:schemeClr val="tx1"/>
                </a:solidFill>
                <a:latin typeface="Times New Roman" pitchFamily="18" charset="0"/>
                <a:ea typeface="黑体" pitchFamily="49" charset="-122"/>
                <a:cs typeface="Times New Roman" pitchFamily="18" charset="0"/>
              </a:rPr>
              <a:t>d</a:t>
            </a:r>
            <a:r>
              <a:rPr lang="en-US" altLang="zh-CN" i="1" baseline="-25000" dirty="0">
                <a:solidFill>
                  <a:schemeClr val="tx1"/>
                </a:solidFill>
                <a:latin typeface="Times New Roman" pitchFamily="18" charset="0"/>
                <a:ea typeface="黑体" pitchFamily="49" charset="-122"/>
                <a:cs typeface="Times New Roman" pitchFamily="18" charset="0"/>
              </a:rPr>
              <a:t> </a:t>
            </a:r>
            <a:r>
              <a:rPr lang="en-US" altLang="zh-CN" dirty="0">
                <a:solidFill>
                  <a:schemeClr val="tx1"/>
                </a:solidFill>
                <a:latin typeface="Times New Roman" pitchFamily="18" charset="0"/>
                <a:ea typeface="黑体" pitchFamily="49" charset="-122"/>
                <a:cs typeface="Times New Roman" pitchFamily="18" charset="0"/>
              </a:rPr>
              <a:t>(1 + log </a:t>
            </a:r>
            <a:r>
              <a:rPr lang="en-US" altLang="zh-CN" dirty="0" err="1">
                <a:solidFill>
                  <a:schemeClr val="tx1"/>
                </a:solidFill>
                <a:latin typeface="Times New Roman" pitchFamily="18" charset="0"/>
                <a:ea typeface="黑体" pitchFamily="49" charset="-122"/>
                <a:cs typeface="Times New Roman" pitchFamily="18" charset="0"/>
              </a:rPr>
              <a:t>tf</a:t>
            </a:r>
            <a:r>
              <a:rPr lang="en-US" altLang="zh-CN" i="1" baseline="-25000" dirty="0" err="1">
                <a:solidFill>
                  <a:schemeClr val="tx1"/>
                </a:solidFill>
                <a:latin typeface="Times New Roman" pitchFamily="18" charset="0"/>
                <a:ea typeface="黑体" pitchFamily="49" charset="-122"/>
                <a:cs typeface="Times New Roman" pitchFamily="18" charset="0"/>
              </a:rPr>
              <a:t>t</a:t>
            </a:r>
            <a:r>
              <a:rPr lang="en-US" altLang="zh-CN" baseline="-25000" dirty="0" err="1">
                <a:solidFill>
                  <a:schemeClr val="tx1"/>
                </a:solidFill>
                <a:latin typeface="Times New Roman" pitchFamily="18" charset="0"/>
                <a:ea typeface="黑体" pitchFamily="49" charset="-122"/>
                <a:cs typeface="Times New Roman" pitchFamily="18" charset="0"/>
              </a:rPr>
              <a:t>,</a:t>
            </a:r>
            <a:r>
              <a:rPr lang="en-US" altLang="zh-CN" i="1" baseline="-25000" dirty="0" err="1">
                <a:solidFill>
                  <a:schemeClr val="tx1"/>
                </a:solidFill>
                <a:latin typeface="Times New Roman" pitchFamily="18" charset="0"/>
                <a:ea typeface="黑体" pitchFamily="49" charset="-122"/>
                <a:cs typeface="Times New Roman" pitchFamily="18" charset="0"/>
              </a:rPr>
              <a:t>d</a:t>
            </a:r>
            <a:r>
              <a:rPr lang="en-US" altLang="zh-CN" dirty="0">
                <a:solidFill>
                  <a:schemeClr val="tx1"/>
                </a:solidFill>
                <a:latin typeface="Times New Roman" pitchFamily="18" charset="0"/>
                <a:ea typeface="黑体" pitchFamily="49" charset="-122"/>
                <a:cs typeface="Times New Roman" pitchFamily="18" charset="0"/>
              </a:rPr>
              <a:t> )</a:t>
            </a:r>
            <a:endParaRPr lang="zh-CN" altLang="en-US" dirty="0">
              <a:ea typeface="黑体"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1520" y="274638"/>
            <a:ext cx="8640960" cy="1143000"/>
          </a:xfrm>
        </p:spPr>
        <p:txBody>
          <a:bodyPr/>
          <a:lstStyle/>
          <a:p>
            <a:r>
              <a:rPr lang="zh-CN" altLang="en-US" sz="3600" dirty="0"/>
              <a:t>精确</a:t>
            </a:r>
            <a:r>
              <a:rPr lang="en-US" altLang="zh-CN" sz="3600" dirty="0"/>
              <a:t>top </a:t>
            </a:r>
            <a:r>
              <a:rPr lang="en-US" altLang="zh-CN" sz="3600" i="1" dirty="0"/>
              <a:t>k</a:t>
            </a:r>
            <a:r>
              <a:rPr lang="zh-CN" altLang="en-US" sz="3600" dirty="0"/>
              <a:t>检索加速方法一：快速计算余弦</a:t>
            </a:r>
            <a:endParaRPr lang="en-US" altLang="zh-CN" sz="3600" dirty="0"/>
          </a:p>
        </p:txBody>
      </p:sp>
      <p:sp>
        <p:nvSpPr>
          <p:cNvPr id="24579" name="Rectangle 3"/>
          <p:cNvSpPr>
            <a:spLocks noGrp="1" noChangeArrowheads="1"/>
          </p:cNvSpPr>
          <p:nvPr>
            <p:ph idx="1"/>
          </p:nvPr>
        </p:nvSpPr>
        <p:spPr/>
        <p:txBody>
          <a:bodyPr/>
          <a:lstStyle/>
          <a:p>
            <a:r>
              <a:rPr lang="zh-CN" altLang="en-US" dirty="0"/>
              <a:t>检索排序就是找查询的</a:t>
            </a:r>
            <a:r>
              <a:rPr lang="en-US" altLang="zh-CN" i="1" dirty="0"/>
              <a:t>k</a:t>
            </a:r>
            <a:r>
              <a:rPr lang="zh-CN" altLang="en-US" dirty="0"/>
              <a:t>近邻</a:t>
            </a:r>
            <a:endParaRPr lang="en-US" altLang="zh-CN" dirty="0"/>
          </a:p>
          <a:p>
            <a:endParaRPr lang="en-US" altLang="zh-CN" dirty="0"/>
          </a:p>
          <a:p>
            <a:r>
              <a:rPr lang="zh-CN" altLang="en-US" dirty="0"/>
              <a:t>一般而言，在高维空间下，计算余弦相似度没有很高效的方法</a:t>
            </a:r>
            <a:endParaRPr lang="en-US" altLang="zh-CN" dirty="0"/>
          </a:p>
          <a:p>
            <a:endParaRPr lang="en-US" altLang="zh-CN" dirty="0"/>
          </a:p>
          <a:p>
            <a:r>
              <a:rPr lang="zh-CN" altLang="en-US" dirty="0"/>
              <a:t>但是如果查询很短，是有一定办法加速计算的，而且普通的索引能够支持这种快速计算</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dirty="0"/>
              <a:t>特例</a:t>
            </a:r>
            <a:r>
              <a:rPr lang="en-US" altLang="zh-CN" dirty="0"/>
              <a:t>– </a:t>
            </a:r>
            <a:r>
              <a:rPr lang="zh-CN" altLang="en-US" dirty="0"/>
              <a:t>不考虑查询词项的权重</a:t>
            </a:r>
            <a:endParaRPr lang="en-US" altLang="zh-CN" dirty="0"/>
          </a:p>
        </p:txBody>
      </p:sp>
      <p:sp>
        <p:nvSpPr>
          <p:cNvPr id="25603" name="Content Placeholder 2"/>
          <p:cNvSpPr>
            <a:spLocks noGrp="1"/>
          </p:cNvSpPr>
          <p:nvPr>
            <p:ph idx="1"/>
          </p:nvPr>
        </p:nvSpPr>
        <p:spPr/>
        <p:txBody>
          <a:bodyPr/>
          <a:lstStyle/>
          <a:p>
            <a:r>
              <a:rPr lang="zh-CN" altLang="en-US" dirty="0"/>
              <a:t>查询词项无权重</a:t>
            </a:r>
            <a:endParaRPr lang="en-US" altLang="zh-CN" dirty="0"/>
          </a:p>
          <a:p>
            <a:pPr lvl="1"/>
            <a:r>
              <a:rPr lang="zh-CN" altLang="en-US" dirty="0"/>
              <a:t>相当于假设每个查询词项都出现</a:t>
            </a:r>
            <a:r>
              <a:rPr lang="en-US" altLang="zh-CN" dirty="0"/>
              <a:t>1</a:t>
            </a:r>
            <a:r>
              <a:rPr lang="zh-CN" altLang="en-US" dirty="0"/>
              <a:t>次</a:t>
            </a:r>
            <a:endParaRPr lang="en-US" altLang="zh-CN" dirty="0"/>
          </a:p>
          <a:p>
            <a:pPr lvl="1"/>
            <a:endParaRPr lang="en-US" altLang="zh-CN" dirty="0"/>
          </a:p>
          <a:p>
            <a:r>
              <a:rPr lang="zh-CN" altLang="en-US" dirty="0"/>
              <a:t>于是，不需要对查询向量进行归一化</a:t>
            </a:r>
            <a:endParaRPr lang="en-US" altLang="zh-CN" dirty="0"/>
          </a:p>
          <a:p>
            <a:pPr lvl="1"/>
            <a:r>
              <a:rPr lang="zh-CN" altLang="en-US" dirty="0"/>
              <a:t>可以对上一讲给出的余弦相似度计算算法进行轻微的简化</a:t>
            </a:r>
            <a:endParaRPr lang="en-US" altLang="zh-CN" dirty="0"/>
          </a:p>
        </p:txBody>
      </p:sp>
      <p:sp>
        <p:nvSpPr>
          <p:cNvPr id="25604" name="TextBox 4"/>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altLang="zh-CN" sz="1600" dirty="0">
                <a:solidFill>
                  <a:srgbClr val="FBFCFF"/>
                </a:solidFill>
                <a:ea typeface="黑体" pitchFamily="49" charset="-122"/>
              </a:rPr>
              <a:t>Sec. 7.1</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a:t>快速余弦相似度计算</a:t>
            </a:r>
            <a:r>
              <a:rPr lang="en-US" altLang="zh-CN"/>
              <a:t>: </a:t>
            </a:r>
            <a:r>
              <a:rPr lang="zh-CN" altLang="en-US"/>
              <a:t>无权重查询</a:t>
            </a:r>
            <a:endParaRPr lang="en-US" altLang="zh-CN" dirty="0"/>
          </a:p>
        </p:txBody>
      </p:sp>
      <p:pic>
        <p:nvPicPr>
          <p:cNvPr id="26627" name="Content Placeholder 3" descr="fastcosine.gif"/>
          <p:cNvPicPr>
            <a:picLocks noGrp="1" noChangeAspect="1"/>
          </p:cNvPicPr>
          <p:nvPr>
            <p:ph idx="1"/>
          </p:nvPr>
        </p:nvPicPr>
        <p:blipFill>
          <a:blip r:embed="rId3" cstate="print"/>
          <a:stretch>
            <a:fillRect/>
          </a:stretch>
        </p:blipFill>
        <p:spPr>
          <a:xfrm>
            <a:off x="1403648" y="1750491"/>
            <a:ext cx="5530201" cy="4558829"/>
          </a:xfrm>
        </p:spPr>
      </p:pic>
      <p:sp>
        <p:nvSpPr>
          <p:cNvPr id="26629" name="Line 6"/>
          <p:cNvSpPr>
            <a:spLocks noChangeShapeType="1"/>
          </p:cNvSpPr>
          <p:nvPr/>
        </p:nvSpPr>
        <p:spPr bwMode="auto">
          <a:xfrm>
            <a:off x="2339752" y="3645024"/>
            <a:ext cx="1944216" cy="0"/>
          </a:xfrm>
          <a:prstGeom prst="line">
            <a:avLst/>
          </a:prstGeom>
          <a:noFill/>
          <a:ln w="9525">
            <a:solidFill>
              <a:srgbClr val="FF0000"/>
            </a:solidFill>
            <a:miter lim="800000"/>
            <a:headEnd/>
            <a:tailEnd/>
          </a:ln>
        </p:spPr>
        <p:txBody>
          <a:bodyPr wrap="square">
            <a:spAutoFit/>
          </a:bodyPr>
          <a:lstStyle/>
          <a:p>
            <a:endParaRPr lang="zh-CN" altLang="en-US" dirty="0">
              <a:ea typeface="黑体"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a:t>前面的例子</a:t>
            </a:r>
            <a:endParaRPr lang="en-US" altLang="zh-CN" dirty="0"/>
          </a:p>
        </p:txBody>
      </p:sp>
      <p:pic>
        <p:nvPicPr>
          <p:cNvPr id="355329" name="Picture 1"/>
          <p:cNvPicPr>
            <a:picLocks noChangeAspect="1" noChangeArrowheads="1"/>
          </p:cNvPicPr>
          <p:nvPr/>
        </p:nvPicPr>
        <p:blipFill>
          <a:blip r:embed="rId2" cstate="print"/>
          <a:srcRect/>
          <a:stretch>
            <a:fillRect/>
          </a:stretch>
        </p:blipFill>
        <p:spPr bwMode="auto">
          <a:xfrm>
            <a:off x="359959" y="1916832"/>
            <a:ext cx="8100473" cy="2869282"/>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600" dirty="0"/>
              <a:t>精确</a:t>
            </a:r>
            <a:r>
              <a:rPr lang="en-US" altLang="zh-CN" sz="3600" dirty="0"/>
              <a:t>top </a:t>
            </a:r>
            <a:r>
              <a:rPr lang="en-US" altLang="zh-CN" sz="3600" i="1" dirty="0"/>
              <a:t>k</a:t>
            </a:r>
            <a:r>
              <a:rPr lang="zh-CN" altLang="en-US" sz="3600" dirty="0"/>
              <a:t>检索加速方法二：堆法</a:t>
            </a:r>
            <a:r>
              <a:rPr lang="en-US" altLang="zh-CN" sz="3600" dirty="0"/>
              <a:t>N</a:t>
            </a:r>
            <a:r>
              <a:rPr lang="zh-CN" altLang="en-US" sz="3600" dirty="0"/>
              <a:t>中选</a:t>
            </a:r>
            <a:r>
              <a:rPr lang="en-US" altLang="zh-CN" sz="3600" i="1" dirty="0"/>
              <a:t>k</a:t>
            </a:r>
            <a:endParaRPr lang="en-US" altLang="zh-CN" sz="3600" dirty="0"/>
          </a:p>
        </p:txBody>
      </p:sp>
      <p:sp>
        <p:nvSpPr>
          <p:cNvPr id="28675" name="Rectangle 3"/>
          <p:cNvSpPr>
            <a:spLocks noGrp="1" noChangeArrowheads="1"/>
          </p:cNvSpPr>
          <p:nvPr>
            <p:ph idx="1"/>
          </p:nvPr>
        </p:nvSpPr>
        <p:spPr/>
        <p:txBody>
          <a:bodyPr/>
          <a:lstStyle/>
          <a:p>
            <a:r>
              <a:rPr lang="zh-CN" altLang="en-US" dirty="0"/>
              <a:t>检索时，通常只需要返回前</a:t>
            </a:r>
            <a:r>
              <a:rPr lang="en-US" altLang="zh-CN" i="1" dirty="0"/>
              <a:t>k</a:t>
            </a:r>
            <a:r>
              <a:rPr lang="zh-CN" altLang="en-US" dirty="0"/>
              <a:t>条结果</a:t>
            </a:r>
            <a:endParaRPr lang="en-US" altLang="zh-CN" dirty="0"/>
          </a:p>
          <a:p>
            <a:pPr lvl="1"/>
            <a:r>
              <a:rPr lang="zh-CN" altLang="en-US" dirty="0"/>
              <a:t>可以对所有的文档评分后排序，选出前</a:t>
            </a:r>
            <a:r>
              <a:rPr lang="en-US" altLang="zh-CN" i="1" dirty="0"/>
              <a:t>k</a:t>
            </a:r>
            <a:r>
              <a:rPr lang="zh-CN" altLang="en-US" dirty="0"/>
              <a:t>个结果，但是这个排序过程可以避免</a:t>
            </a:r>
            <a:endParaRPr lang="en-US" altLang="zh-CN" dirty="0"/>
          </a:p>
          <a:p>
            <a:endParaRPr lang="en-US" altLang="zh-CN" dirty="0"/>
          </a:p>
          <a:p>
            <a:r>
              <a:rPr lang="zh-CN" altLang="en-US" dirty="0"/>
              <a:t>令</a:t>
            </a:r>
            <a:r>
              <a:rPr lang="en-US" altLang="zh-CN" dirty="0"/>
              <a:t> J = </a:t>
            </a:r>
            <a:r>
              <a:rPr lang="zh-CN" altLang="en-US" dirty="0"/>
              <a:t>具有非零余弦相似度值的文档数目</a:t>
            </a:r>
            <a:endParaRPr lang="en-US" altLang="zh-CN" dirty="0"/>
          </a:p>
          <a:p>
            <a:pPr lvl="1"/>
            <a:r>
              <a:rPr lang="zh-CN" altLang="en-US" dirty="0"/>
              <a:t>从</a:t>
            </a:r>
            <a:r>
              <a:rPr lang="en-US" altLang="zh-CN" dirty="0"/>
              <a:t>J</a:t>
            </a:r>
            <a:r>
              <a:rPr lang="zh-CN" altLang="en-US" dirty="0"/>
              <a:t>中选</a:t>
            </a:r>
            <a:r>
              <a:rPr lang="en-US" altLang="zh-CN" i="1" dirty="0"/>
              <a:t>k</a:t>
            </a:r>
            <a:r>
              <a:rPr lang="zh-CN" altLang="en-US" dirty="0"/>
              <a:t>个最大的</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dirty="0"/>
              <a:t>堆方法</a:t>
            </a:r>
            <a:endParaRPr lang="en-US" altLang="zh-CN" dirty="0"/>
          </a:p>
        </p:txBody>
      </p:sp>
      <p:sp>
        <p:nvSpPr>
          <p:cNvPr id="29699" name="Rectangle 3"/>
          <p:cNvSpPr>
            <a:spLocks noGrp="1" noChangeArrowheads="1"/>
          </p:cNvSpPr>
          <p:nvPr>
            <p:ph idx="1"/>
          </p:nvPr>
        </p:nvSpPr>
        <p:spPr>
          <a:xfrm>
            <a:off x="323528" y="1600200"/>
            <a:ext cx="8568952" cy="4953000"/>
          </a:xfrm>
        </p:spPr>
        <p:txBody>
          <a:bodyPr/>
          <a:lstStyle/>
          <a:p>
            <a:r>
              <a:rPr lang="zh-CN" altLang="en-US" dirty="0"/>
              <a:t>堆：二叉树的一种，如果每个节点上的值</a:t>
            </a:r>
            <a:r>
              <a:rPr lang="en-US" altLang="zh-CN" dirty="0"/>
              <a:t>&gt; </a:t>
            </a:r>
            <a:r>
              <a:rPr lang="zh-CN" altLang="en-US" dirty="0"/>
              <a:t>子节点上的值 ，称为最大堆</a:t>
            </a:r>
            <a:r>
              <a:rPr lang="en-US" altLang="zh-CN" dirty="0"/>
              <a:t>(Max Heap)</a:t>
            </a:r>
            <a:r>
              <a:rPr lang="zh-CN" altLang="en-US" dirty="0"/>
              <a:t>，否则称为最小堆</a:t>
            </a:r>
            <a:r>
              <a:rPr lang="en-US" altLang="zh-CN" dirty="0"/>
              <a:t>(Min Heap)</a:t>
            </a:r>
          </a:p>
          <a:p>
            <a:r>
              <a:rPr lang="zh-CN" altLang="en-US" dirty="0"/>
              <a:t>堆构建：构建包含</a:t>
            </a:r>
            <a:r>
              <a:rPr lang="en-US" altLang="zh-CN" dirty="0"/>
              <a:t>k</a:t>
            </a:r>
            <a:r>
              <a:rPr lang="zh-CN" altLang="en-US" dirty="0"/>
              <a:t>个节点的堆需</a:t>
            </a:r>
            <a:r>
              <a:rPr lang="en-US" altLang="zh-CN" dirty="0"/>
              <a:t>O(J</a:t>
            </a:r>
            <a:r>
              <a:rPr lang="zh-CN" altLang="en-US" dirty="0"/>
              <a:t>*</a:t>
            </a:r>
            <a:r>
              <a:rPr lang="en-US" altLang="zh-CN" dirty="0" err="1"/>
              <a:t>logk</a:t>
            </a:r>
            <a:r>
              <a:rPr lang="en-US" altLang="zh-CN" dirty="0"/>
              <a:t>)</a:t>
            </a:r>
            <a:r>
              <a:rPr lang="zh-CN" altLang="en-US" dirty="0"/>
              <a:t>步</a:t>
            </a:r>
            <a:endParaRPr lang="en-US" altLang="zh-CN" dirty="0"/>
          </a:p>
          <a:p>
            <a:r>
              <a:rPr lang="zh-CN" altLang="en-US" dirty="0"/>
              <a:t>利用堆输出</a:t>
            </a:r>
            <a:r>
              <a:rPr lang="en-US" altLang="zh-CN" i="1" dirty="0"/>
              <a:t>k</a:t>
            </a:r>
            <a:r>
              <a:rPr lang="zh-CN" altLang="en-US" dirty="0"/>
              <a:t>个结果：需要</a:t>
            </a:r>
            <a:r>
              <a:rPr lang="en-US" altLang="zh-CN" dirty="0"/>
              <a:t>O(</a:t>
            </a:r>
            <a:r>
              <a:rPr lang="en-US" altLang="zh-CN" dirty="0" err="1"/>
              <a:t>klogk</a:t>
            </a:r>
            <a:r>
              <a:rPr lang="en-US" altLang="zh-CN" dirty="0"/>
              <a:t>)</a:t>
            </a:r>
            <a:r>
              <a:rPr lang="zh-CN" altLang="en-US" dirty="0"/>
              <a:t>步</a:t>
            </a:r>
            <a:endParaRPr lang="en-US" altLang="zh-CN" dirty="0"/>
          </a:p>
          <a:p>
            <a:r>
              <a:rPr lang="zh-CN" altLang="en-US" dirty="0"/>
              <a:t>如果</a:t>
            </a:r>
            <a:r>
              <a:rPr lang="en-US" altLang="zh-CN" dirty="0"/>
              <a:t> J=1M, </a:t>
            </a:r>
            <a:r>
              <a:rPr lang="en-US" altLang="zh-CN" i="1" dirty="0"/>
              <a:t>k </a:t>
            </a:r>
            <a:r>
              <a:rPr lang="en-US" altLang="zh-CN" dirty="0"/>
              <a:t>=100, </a:t>
            </a:r>
            <a:r>
              <a:rPr lang="zh-CN" altLang="en-US" dirty="0"/>
              <a:t>那么代价大概是全部排序代价的</a:t>
            </a:r>
            <a:r>
              <a:rPr lang="en-US" altLang="zh-CN" dirty="0"/>
              <a:t>1/3</a:t>
            </a:r>
          </a:p>
        </p:txBody>
      </p:sp>
      <p:pic>
        <p:nvPicPr>
          <p:cNvPr id="2" name="图片 1">
            <a:extLst>
              <a:ext uri="{FF2B5EF4-FFF2-40B4-BE49-F238E27FC236}">
                <a16:creationId xmlns:a16="http://schemas.microsoft.com/office/drawing/2014/main" id="{9D793899-0375-43AD-B96F-56F3474877EF}"/>
              </a:ext>
            </a:extLst>
          </p:cNvPr>
          <p:cNvPicPr>
            <a:picLocks noChangeAspect="1"/>
          </p:cNvPicPr>
          <p:nvPr/>
        </p:nvPicPr>
        <p:blipFill>
          <a:blip r:embed="rId2"/>
          <a:stretch>
            <a:fillRect/>
          </a:stretch>
        </p:blipFill>
        <p:spPr>
          <a:xfrm>
            <a:off x="2699791" y="4496590"/>
            <a:ext cx="3124733" cy="231293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971CC-8D72-42A2-B03D-EC3B7B6A201E}"/>
              </a:ext>
            </a:extLst>
          </p:cNvPr>
          <p:cNvSpPr>
            <a:spLocks noGrp="1"/>
          </p:cNvSpPr>
          <p:nvPr>
            <p:ph type="title"/>
          </p:nvPr>
        </p:nvSpPr>
        <p:spPr/>
        <p:txBody>
          <a:bodyPr/>
          <a:lstStyle/>
          <a:p>
            <a:r>
              <a:rPr lang="zh-CN" altLang="en-US" dirty="0"/>
              <a:t>在</a:t>
            </a:r>
            <a:r>
              <a:rPr lang="en-US" altLang="zh-CN" dirty="0"/>
              <a:t>O(</a:t>
            </a:r>
            <a:r>
              <a:rPr lang="en-US" altLang="zh-CN" dirty="0" err="1"/>
              <a:t>Jlogk</a:t>
            </a:r>
            <a:r>
              <a:rPr lang="en-US" altLang="zh-CN" dirty="0"/>
              <a:t>)</a:t>
            </a:r>
            <a:r>
              <a:rPr lang="zh-CN" altLang="en-US" dirty="0"/>
              <a:t>步内找出</a:t>
            </a:r>
            <a:r>
              <a:rPr lang="en-US" altLang="zh-CN" dirty="0"/>
              <a:t>top k</a:t>
            </a:r>
            <a:r>
              <a:rPr lang="zh-CN" altLang="en-US" dirty="0"/>
              <a:t>的文档</a:t>
            </a:r>
          </a:p>
        </p:txBody>
      </p:sp>
      <p:sp>
        <p:nvSpPr>
          <p:cNvPr id="3" name="内容占位符 2">
            <a:extLst>
              <a:ext uri="{FF2B5EF4-FFF2-40B4-BE49-F238E27FC236}">
                <a16:creationId xmlns:a16="http://schemas.microsoft.com/office/drawing/2014/main" id="{7DB7B1C8-3F69-4594-92DB-06A1CB0C063C}"/>
              </a:ext>
            </a:extLst>
          </p:cNvPr>
          <p:cNvSpPr>
            <a:spLocks noGrp="1"/>
          </p:cNvSpPr>
          <p:nvPr>
            <p:ph idx="1"/>
          </p:nvPr>
        </p:nvSpPr>
        <p:spPr/>
        <p:txBody>
          <a:bodyPr/>
          <a:lstStyle/>
          <a:p>
            <a:r>
              <a:rPr lang="zh-CN" altLang="en-US" dirty="0"/>
              <a:t>目标：在每一步过程中，保留</a:t>
            </a:r>
            <a:r>
              <a:rPr lang="en-US" altLang="zh-CN" dirty="0"/>
              <a:t>top k</a:t>
            </a:r>
            <a:r>
              <a:rPr lang="zh-CN" altLang="en-US" dirty="0"/>
              <a:t>个文档</a:t>
            </a:r>
            <a:endParaRPr lang="en-US" altLang="zh-CN" dirty="0"/>
          </a:p>
          <a:p>
            <a:r>
              <a:rPr lang="zh-CN" altLang="en-US" dirty="0"/>
              <a:t>使用最小堆法</a:t>
            </a:r>
            <a:endParaRPr lang="en-US" altLang="zh-CN" dirty="0"/>
          </a:p>
          <a:p>
            <a:r>
              <a:rPr lang="zh-CN" altLang="en-US" dirty="0"/>
              <a:t>针对当前分值为</a:t>
            </a:r>
            <a:r>
              <a:rPr lang="en-US" altLang="zh-CN" dirty="0"/>
              <a:t>s'</a:t>
            </a:r>
            <a:r>
              <a:rPr lang="zh-CN" altLang="en-US" dirty="0"/>
              <a:t>的文档</a:t>
            </a:r>
            <a:r>
              <a:rPr lang="en-US" altLang="zh-CN" dirty="0"/>
              <a:t>d'</a:t>
            </a:r>
            <a:r>
              <a:rPr lang="zh-CN" altLang="en-US" dirty="0"/>
              <a:t>：</a:t>
            </a:r>
            <a:endParaRPr lang="en-US" altLang="zh-CN" dirty="0"/>
          </a:p>
          <a:p>
            <a:pPr lvl="1"/>
            <a:r>
              <a:rPr lang="zh-CN" altLang="en-US" dirty="0"/>
              <a:t>从堆中找出当前最小分值</a:t>
            </a:r>
            <a:r>
              <a:rPr lang="en-US" altLang="zh-CN" dirty="0"/>
              <a:t>hm (O(1))</a:t>
            </a:r>
          </a:p>
          <a:p>
            <a:pPr lvl="1"/>
            <a:r>
              <a:rPr lang="zh-CN" altLang="en-US" dirty="0"/>
              <a:t>如果</a:t>
            </a:r>
            <a:r>
              <a:rPr lang="en-US" altLang="zh-CN" dirty="0"/>
              <a:t> s′ ≤ hm</a:t>
            </a:r>
            <a:r>
              <a:rPr lang="zh-CN" altLang="en-US" dirty="0"/>
              <a:t>，忽略该文档</a:t>
            </a:r>
            <a:endParaRPr lang="en-US" altLang="zh-CN" dirty="0"/>
          </a:p>
          <a:p>
            <a:pPr lvl="1"/>
            <a:r>
              <a:rPr lang="zh-CN" altLang="en-US" dirty="0"/>
              <a:t>如果</a:t>
            </a:r>
            <a:r>
              <a:rPr lang="en-US" altLang="zh-CN" dirty="0"/>
              <a:t>s′ &gt; hm</a:t>
            </a:r>
          </a:p>
          <a:p>
            <a:pPr lvl="2"/>
            <a:r>
              <a:rPr lang="en-US" altLang="zh-CN" dirty="0"/>
              <a:t>Heap-delete-root (O(log k))</a:t>
            </a:r>
          </a:p>
          <a:p>
            <a:pPr lvl="2"/>
            <a:r>
              <a:rPr lang="en-US" altLang="zh-CN" dirty="0"/>
              <a:t>Heap-add d′/s′ (O(log k))</a:t>
            </a:r>
          </a:p>
          <a:p>
            <a:r>
              <a:rPr lang="zh-CN" altLang="en-US" dirty="0"/>
              <a:t>输出</a:t>
            </a:r>
            <a:r>
              <a:rPr lang="en-US" altLang="zh-CN" dirty="0"/>
              <a:t>k</a:t>
            </a:r>
            <a:r>
              <a:rPr lang="zh-CN" altLang="en-US" dirty="0"/>
              <a:t>个文档</a:t>
            </a:r>
            <a:r>
              <a:rPr lang="en-US" altLang="zh-CN" dirty="0"/>
              <a:t>(O(</a:t>
            </a:r>
            <a:r>
              <a:rPr lang="en-US" altLang="zh-CN" dirty="0" err="1"/>
              <a:t>klog</a:t>
            </a:r>
            <a:r>
              <a:rPr lang="en-US" altLang="zh-CN" dirty="0"/>
              <a:t> k))</a:t>
            </a:r>
          </a:p>
          <a:p>
            <a:pPr lvl="1"/>
            <a:r>
              <a:rPr lang="en-US" altLang="zh-CN" dirty="0"/>
              <a:t>k</a:t>
            </a:r>
            <a:r>
              <a:rPr lang="zh-CN" altLang="en-US" dirty="0"/>
              <a:t>次</a:t>
            </a:r>
            <a:r>
              <a:rPr lang="en-US" altLang="zh-CN" dirty="0"/>
              <a:t>Heap-delete-root</a:t>
            </a:r>
            <a:endParaRPr lang="zh-CN" altLang="en-US" dirty="0"/>
          </a:p>
        </p:txBody>
      </p:sp>
      <p:sp>
        <p:nvSpPr>
          <p:cNvPr id="4" name="灯片编号占位符 3">
            <a:extLst>
              <a:ext uri="{FF2B5EF4-FFF2-40B4-BE49-F238E27FC236}">
                <a16:creationId xmlns:a16="http://schemas.microsoft.com/office/drawing/2014/main" id="{394F1700-00A4-49A5-A45C-02A52D9A7D8F}"/>
              </a:ext>
            </a:extLst>
          </p:cNvPr>
          <p:cNvSpPr>
            <a:spLocks noGrp="1"/>
          </p:cNvSpPr>
          <p:nvPr>
            <p:ph type="sldNum" sz="quarter" idx="12"/>
          </p:nvPr>
        </p:nvSpPr>
        <p:spPr/>
        <p:txBody>
          <a:bodyPr/>
          <a:lstStyle/>
          <a:p>
            <a:pPr>
              <a:defRPr/>
            </a:pPr>
            <a:fld id="{DB3EC566-48E6-4552-87D6-CB322A8F1925}" type="slidenum">
              <a:rPr lang="en-US" smtClean="0"/>
              <a:pPr>
                <a:defRPr/>
              </a:pPr>
              <a:t>46</a:t>
            </a:fld>
            <a:endParaRPr lang="en-US"/>
          </a:p>
        </p:txBody>
      </p:sp>
    </p:spTree>
    <p:extLst>
      <p:ext uri="{BB962C8B-B14F-4D97-AF65-F5344CB8AC3E}">
        <p14:creationId xmlns:p14="http://schemas.microsoft.com/office/powerpoint/2010/main" val="401506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528" y="274638"/>
            <a:ext cx="8568952" cy="1143000"/>
          </a:xfrm>
        </p:spPr>
        <p:txBody>
          <a:bodyPr/>
          <a:lstStyle/>
          <a:p>
            <a:r>
              <a:rPr lang="zh-CN" altLang="en-US" sz="3600" dirty="0"/>
              <a:t>精确</a:t>
            </a:r>
            <a:r>
              <a:rPr lang="en-US" altLang="zh-CN" sz="3600" dirty="0"/>
              <a:t>top </a:t>
            </a:r>
            <a:r>
              <a:rPr lang="en-US" altLang="zh-CN" sz="3600" i="1" dirty="0"/>
              <a:t>k</a:t>
            </a:r>
            <a:r>
              <a:rPr lang="zh-CN" altLang="en-US" sz="3600" dirty="0"/>
              <a:t>检索加速方法三：提前终止计算</a:t>
            </a:r>
          </a:p>
        </p:txBody>
      </p:sp>
      <p:sp>
        <p:nvSpPr>
          <p:cNvPr id="5" name="内容占位符 4"/>
          <p:cNvSpPr>
            <a:spLocks noGrp="1"/>
          </p:cNvSpPr>
          <p:nvPr>
            <p:ph idx="1"/>
          </p:nvPr>
        </p:nvSpPr>
        <p:spPr/>
        <p:txBody>
          <a:bodyPr/>
          <a:lstStyle/>
          <a:p>
            <a:r>
              <a:rPr lang="zh-CN" altLang="en-US" dirty="0"/>
              <a:t>到目前为止的倒排记录表都按照</a:t>
            </a:r>
            <a:r>
              <a:rPr lang="en-US" altLang="zh-CN" dirty="0" err="1"/>
              <a:t>docID</a:t>
            </a:r>
            <a:r>
              <a:rPr lang="zh-CN" altLang="en-US" dirty="0"/>
              <a:t>排序</a:t>
            </a:r>
            <a:endParaRPr lang="en-US" altLang="zh-CN" dirty="0"/>
          </a:p>
          <a:p>
            <a:r>
              <a:rPr lang="zh-CN" altLang="en-US" dirty="0"/>
              <a:t>对于采用与查询无关的反映结果好坏程度的指标</a:t>
            </a:r>
            <a:r>
              <a:rPr lang="en-US" altLang="zh-CN" dirty="0"/>
              <a:t>(</a:t>
            </a:r>
            <a:r>
              <a:rPr lang="zh-CN" altLang="en-US" dirty="0"/>
              <a:t>静态质量</a:t>
            </a:r>
            <a:r>
              <a:rPr lang="en-US" altLang="zh-CN" dirty="0"/>
              <a:t>)</a:t>
            </a:r>
            <a:r>
              <a:rPr lang="zh-CN" altLang="en-US" dirty="0"/>
              <a:t>排序的情况</a:t>
            </a:r>
            <a:endParaRPr lang="de-DE" altLang="zh-CN" dirty="0"/>
          </a:p>
          <a:p>
            <a:pPr lvl="1"/>
            <a:r>
              <a:rPr lang="zh-CN" altLang="en-US" dirty="0"/>
              <a:t>例如</a:t>
            </a:r>
            <a:r>
              <a:rPr lang="en-US" altLang="zh-CN" dirty="0"/>
              <a:t>: </a:t>
            </a:r>
            <a:r>
              <a:rPr lang="zh-CN" altLang="en-US" dirty="0"/>
              <a:t>页面</a:t>
            </a:r>
            <a:r>
              <a:rPr lang="en-US" altLang="zh-CN" dirty="0"/>
              <a:t>d</a:t>
            </a:r>
            <a:r>
              <a:rPr lang="zh-CN" altLang="en-US" dirty="0"/>
              <a:t>的</a:t>
            </a:r>
            <a:r>
              <a:rPr lang="en-US" altLang="zh-CN" dirty="0"/>
              <a:t>PageRank g(d), </a:t>
            </a:r>
            <a:r>
              <a:rPr lang="zh-CN" altLang="en-US" dirty="0"/>
              <a:t>就是度量有多少好页面指向</a:t>
            </a:r>
            <a:r>
              <a:rPr lang="en-US" altLang="zh-CN" dirty="0"/>
              <a:t>d</a:t>
            </a:r>
            <a:r>
              <a:rPr lang="zh-CN" altLang="en-US" dirty="0"/>
              <a:t>的一种指标</a:t>
            </a:r>
            <a:r>
              <a:rPr lang="en-US" altLang="zh-CN" dirty="0"/>
              <a:t> (</a:t>
            </a:r>
            <a:r>
              <a:rPr lang="zh-CN" altLang="en-US" dirty="0"/>
              <a:t>参考课本第</a:t>
            </a:r>
            <a:r>
              <a:rPr lang="en-US" altLang="zh-CN" dirty="0"/>
              <a:t> 21</a:t>
            </a:r>
            <a:r>
              <a:rPr lang="zh-CN" altLang="en-US" dirty="0"/>
              <a:t>章</a:t>
            </a:r>
            <a:r>
              <a:rPr lang="en-US" altLang="zh-CN" dirty="0"/>
              <a:t>)</a:t>
            </a:r>
          </a:p>
          <a:p>
            <a:pPr lvl="1"/>
            <a:r>
              <a:rPr lang="zh-CN" altLang="en-US" dirty="0"/>
              <a:t>于是可以将文档按照</a:t>
            </a:r>
            <a:r>
              <a:rPr lang="en-US" altLang="zh-CN" dirty="0"/>
              <a:t>PageRank</a:t>
            </a:r>
            <a:r>
              <a:rPr lang="zh-CN" altLang="en-US" dirty="0"/>
              <a:t>排序</a:t>
            </a:r>
            <a:r>
              <a:rPr lang="en-US" altLang="zh-CN" dirty="0"/>
              <a:t>       </a:t>
            </a:r>
            <a:r>
              <a:rPr lang="de-DE" altLang="zh-CN" dirty="0"/>
              <a:t>g(d1) &gt; g(d2) &gt; g(d3) &gt; . . .</a:t>
            </a:r>
          </a:p>
          <a:p>
            <a:pPr lvl="1"/>
            <a:r>
              <a:rPr lang="zh-CN" altLang="en-US" dirty="0"/>
              <a:t>将</a:t>
            </a:r>
            <a:r>
              <a:rPr lang="en-US" altLang="zh-CN" dirty="0"/>
              <a:t>PageRank</a:t>
            </a:r>
            <a:r>
              <a:rPr lang="zh-CN" altLang="en-US" dirty="0"/>
              <a:t>和余弦相似度线性组合得到文档的最后得分</a:t>
            </a:r>
            <a:endParaRPr lang="en-US" altLang="zh-CN" dirty="0"/>
          </a:p>
          <a:p>
            <a:pPr marL="457200" lvl="1" indent="0">
              <a:buNone/>
            </a:pPr>
            <a:r>
              <a:rPr lang="it-IT" altLang="zh-CN" dirty="0"/>
              <a:t>                 </a:t>
            </a:r>
            <a:r>
              <a:rPr lang="de-DE" altLang="zh-CN" dirty="0"/>
              <a:t>net-score(q, d) = g(d) + cos(q, d)</a:t>
            </a:r>
          </a:p>
        </p:txBody>
      </p:sp>
      <p:sp>
        <p:nvSpPr>
          <p:cNvPr id="3" name="灯片编号占位符 2"/>
          <p:cNvSpPr>
            <a:spLocks noGrp="1"/>
          </p:cNvSpPr>
          <p:nvPr>
            <p:ph type="sldNum" sz="quarter" idx="12"/>
          </p:nvPr>
        </p:nvSpPr>
        <p:spPr/>
        <p:txBody>
          <a:bodyPr/>
          <a:lstStyle/>
          <a:p>
            <a:fld id="{DB3EC566-48E6-4552-87D6-CB322A8F1925}"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提前终止计算</a:t>
            </a:r>
            <a:endParaRPr lang="zh-CN" altLang="en-US" dirty="0"/>
          </a:p>
        </p:txBody>
      </p:sp>
      <p:sp>
        <p:nvSpPr>
          <p:cNvPr id="3" name="内容占位符 2"/>
          <p:cNvSpPr>
            <a:spLocks noGrp="1"/>
          </p:cNvSpPr>
          <p:nvPr>
            <p:ph idx="1"/>
          </p:nvPr>
        </p:nvSpPr>
        <p:spPr/>
        <p:txBody>
          <a:bodyPr/>
          <a:lstStyle/>
          <a:p>
            <a:r>
              <a:rPr lang="zh-CN" altLang="en-US" dirty="0"/>
              <a:t>假设</a:t>
            </a:r>
            <a:r>
              <a:rPr lang="en-US" altLang="zh-CN" dirty="0"/>
              <a:t>: </a:t>
            </a:r>
          </a:p>
          <a:p>
            <a:pPr lvl="1"/>
            <a:r>
              <a:rPr lang="en-US" altLang="zh-CN" dirty="0"/>
              <a:t>(</a:t>
            </a:r>
            <a:r>
              <a:rPr lang="en-US" altLang="zh-CN" dirty="0" err="1"/>
              <a:t>i</a:t>
            </a:r>
            <a:r>
              <a:rPr lang="en-US" altLang="zh-CN" dirty="0"/>
              <a:t>) g → [0, 1]; </a:t>
            </a:r>
          </a:p>
          <a:p>
            <a:pPr lvl="1"/>
            <a:r>
              <a:rPr lang="en-US" altLang="zh-CN" dirty="0"/>
              <a:t>(ii) </a:t>
            </a:r>
            <a:r>
              <a:rPr lang="zh-CN" altLang="en-US" dirty="0"/>
              <a:t>检索算法按照</a:t>
            </a:r>
            <a:r>
              <a:rPr lang="en-US" altLang="zh-CN" dirty="0"/>
              <a:t>d</a:t>
            </a:r>
            <a:r>
              <a:rPr lang="en-US" altLang="zh-CN" baseline="-25000" dirty="0"/>
              <a:t>1</a:t>
            </a:r>
            <a:r>
              <a:rPr lang="en-US" altLang="zh-CN" dirty="0"/>
              <a:t>,d</a:t>
            </a:r>
            <a:r>
              <a:rPr lang="en-US" altLang="zh-CN" baseline="-25000" dirty="0"/>
              <a:t>2</a:t>
            </a:r>
            <a:r>
              <a:rPr lang="en-US" altLang="zh-CN" dirty="0"/>
              <a:t>,…</a:t>
            </a:r>
            <a:r>
              <a:rPr lang="zh-CN" altLang="en-US" dirty="0"/>
              <a:t>，依次计算</a:t>
            </a:r>
            <a:r>
              <a:rPr lang="en-US" altLang="zh-CN" dirty="0"/>
              <a:t>(</a:t>
            </a:r>
            <a:r>
              <a:rPr lang="zh-CN" altLang="en-US" dirty="0"/>
              <a:t>为文档为单位的计算，</a:t>
            </a:r>
            <a:r>
              <a:rPr lang="en-US" altLang="zh-CN" dirty="0"/>
              <a:t>document-at-a-time)</a:t>
            </a:r>
            <a:r>
              <a:rPr lang="zh-CN" altLang="en-US" dirty="0"/>
              <a:t>，当前处理的文档的 </a:t>
            </a:r>
            <a:r>
              <a:rPr lang="en-US" altLang="zh-CN" dirty="0"/>
              <a:t>g(d) &lt; 0.1</a:t>
            </a:r>
            <a:r>
              <a:rPr lang="zh-CN" altLang="en-US" dirty="0"/>
              <a:t>；</a:t>
            </a:r>
            <a:endParaRPr lang="en-US" altLang="zh-CN" dirty="0"/>
          </a:p>
          <a:p>
            <a:pPr lvl="1"/>
            <a:r>
              <a:rPr lang="en-US" altLang="zh-CN" dirty="0"/>
              <a:t> (iii) </a:t>
            </a:r>
            <a:r>
              <a:rPr lang="zh-CN" altLang="en-US" dirty="0"/>
              <a:t>而目前找到的</a:t>
            </a:r>
            <a:r>
              <a:rPr lang="en-US" altLang="zh-CN" dirty="0"/>
              <a:t>top </a:t>
            </a:r>
            <a:r>
              <a:rPr lang="en-US" altLang="zh-CN" i="1" dirty="0"/>
              <a:t>k</a:t>
            </a:r>
            <a:r>
              <a:rPr lang="en-US" altLang="zh-CN" dirty="0"/>
              <a:t> </a:t>
            </a:r>
            <a:r>
              <a:rPr lang="zh-CN" altLang="en-US" dirty="0"/>
              <a:t>的得分中最小的都 </a:t>
            </a:r>
            <a:r>
              <a:rPr lang="en-US" altLang="zh-CN" dirty="0"/>
              <a:t>&gt; 1.2</a:t>
            </a:r>
          </a:p>
          <a:p>
            <a:endParaRPr lang="en-US" altLang="zh-CN" dirty="0"/>
          </a:p>
          <a:p>
            <a:r>
              <a:rPr lang="zh-CN" altLang="en-US" dirty="0"/>
              <a:t>由于后续文档的得分不可能超过</a:t>
            </a:r>
            <a:r>
              <a:rPr lang="en-US" altLang="zh-CN" dirty="0"/>
              <a:t>1.1 ( cos(</a:t>
            </a:r>
            <a:r>
              <a:rPr lang="en-US" altLang="zh-CN" dirty="0" err="1"/>
              <a:t>q,d</a:t>
            </a:r>
            <a:r>
              <a:rPr lang="en-US" altLang="zh-CN" dirty="0"/>
              <a:t>) &lt;1 )</a:t>
            </a:r>
          </a:p>
          <a:p>
            <a:r>
              <a:rPr lang="zh-CN" altLang="en-US" dirty="0"/>
              <a:t>所以，我们已经得到了</a:t>
            </a:r>
            <a:r>
              <a:rPr lang="en-US" altLang="zh-CN" dirty="0"/>
              <a:t>top </a:t>
            </a:r>
            <a:r>
              <a:rPr lang="en-US" altLang="zh-CN" i="1" dirty="0"/>
              <a:t>k</a:t>
            </a:r>
            <a:r>
              <a:rPr lang="zh-CN" altLang="en-US" dirty="0"/>
              <a:t>结果，不需要再进行后续计算</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精确</a:t>
            </a:r>
            <a:r>
              <a:rPr lang="en-US" altLang="zh-CN" dirty="0"/>
              <a:t>top </a:t>
            </a:r>
            <a:r>
              <a:rPr lang="en-US" altLang="zh-CN" i="1" dirty="0"/>
              <a:t>k</a:t>
            </a:r>
            <a:r>
              <a:rPr lang="zh-CN" altLang="en-US" dirty="0"/>
              <a:t>检索的问题</a:t>
            </a:r>
          </a:p>
        </p:txBody>
      </p:sp>
      <p:sp>
        <p:nvSpPr>
          <p:cNvPr id="3" name="内容占位符 2"/>
          <p:cNvSpPr>
            <a:spLocks noGrp="1"/>
          </p:cNvSpPr>
          <p:nvPr>
            <p:ph idx="1"/>
          </p:nvPr>
        </p:nvSpPr>
        <p:spPr/>
        <p:txBody>
          <a:bodyPr/>
          <a:lstStyle/>
          <a:p>
            <a:r>
              <a:rPr lang="zh-CN" altLang="en-US" dirty="0"/>
              <a:t>仍然无法避免大量文档参与计算</a:t>
            </a:r>
            <a:endParaRPr lang="en-US" altLang="zh-CN" dirty="0"/>
          </a:p>
          <a:p>
            <a:endParaRPr lang="en-US" altLang="zh-CN" dirty="0"/>
          </a:p>
          <a:p>
            <a:r>
              <a:rPr lang="zh-CN" altLang="en-US" dirty="0"/>
              <a:t>一个自然而言的问题就是能否尽量减少参与计算文档数目，即使不能完全保证正确性也在所不惜。</a:t>
            </a:r>
            <a:endParaRPr lang="en-US" altLang="zh-CN" dirty="0"/>
          </a:p>
          <a:p>
            <a:pPr lvl="1"/>
            <a:endParaRPr lang="en-US" altLang="zh-CN" dirty="0"/>
          </a:p>
          <a:p>
            <a:pPr lvl="1"/>
            <a:r>
              <a:rPr lang="zh-CN" altLang="en-US" dirty="0"/>
              <a:t>即采用这种方法得到的</a:t>
            </a:r>
            <a:r>
              <a:rPr lang="en-US" altLang="zh-CN" dirty="0"/>
              <a:t>top </a:t>
            </a:r>
            <a:r>
              <a:rPr lang="en-US" altLang="zh-CN" i="1" dirty="0"/>
              <a:t>k</a:t>
            </a:r>
            <a:r>
              <a:rPr lang="zh-CN" altLang="en-US" dirty="0"/>
              <a:t>虽然接近但是并非真正的</a:t>
            </a:r>
            <a:r>
              <a:rPr lang="en-US" altLang="zh-CN" dirty="0"/>
              <a:t>top </a:t>
            </a:r>
            <a:r>
              <a:rPr lang="en-US" altLang="zh-CN" i="1" dirty="0"/>
              <a:t>k </a:t>
            </a:r>
            <a:r>
              <a:rPr lang="en-US" altLang="zh-CN" dirty="0"/>
              <a:t>----</a:t>
            </a:r>
            <a:r>
              <a:rPr lang="zh-CN" altLang="en-US" dirty="0"/>
              <a:t>非精确</a:t>
            </a:r>
            <a:r>
              <a:rPr lang="en-US" altLang="zh-CN" dirty="0"/>
              <a:t>top </a:t>
            </a:r>
            <a:r>
              <a:rPr lang="en-US" altLang="zh-CN" i="1" dirty="0"/>
              <a:t>k</a:t>
            </a:r>
            <a:r>
              <a:rPr lang="zh-CN" altLang="en-US" dirty="0"/>
              <a:t>检索</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55194" y="309324"/>
            <a:ext cx="8229600" cy="1143000"/>
          </a:xfrm>
        </p:spPr>
        <p:txBody>
          <a:bodyPr/>
          <a:lstStyle/>
          <a:p>
            <a:r>
              <a:rPr lang="en-US" altLang="zh-CN" dirty="0" err="1"/>
              <a:t>idf</a:t>
            </a:r>
            <a:r>
              <a:rPr lang="zh-CN" altLang="en-US" dirty="0"/>
              <a:t>权重</a:t>
            </a:r>
          </a:p>
        </p:txBody>
      </p:sp>
      <p:sp>
        <p:nvSpPr>
          <p:cNvPr id="6" name="内容占位符 5"/>
          <p:cNvSpPr>
            <a:spLocks noGrp="1"/>
          </p:cNvSpPr>
          <p:nvPr>
            <p:ph idx="1"/>
          </p:nvPr>
        </p:nvSpPr>
        <p:spPr>
          <a:xfrm>
            <a:off x="884661" y="1646237"/>
            <a:ext cx="8229600" cy="4953000"/>
          </a:xfrm>
        </p:spPr>
        <p:txBody>
          <a:bodyPr/>
          <a:lstStyle/>
          <a:p>
            <a:r>
              <a:rPr lang="en-US" altLang="zh-CN" dirty="0" err="1"/>
              <a:t>df</a:t>
            </a:r>
            <a:r>
              <a:rPr lang="en-US" altLang="zh-CN" i="1" baseline="-25000" dirty="0" err="1"/>
              <a:t>t</a:t>
            </a:r>
            <a:r>
              <a:rPr lang="en-US" altLang="zh-CN" dirty="0"/>
              <a:t> </a:t>
            </a:r>
            <a:r>
              <a:rPr lang="zh-CN" altLang="en-US" dirty="0"/>
              <a:t>是出现词项</a:t>
            </a:r>
            <a:r>
              <a:rPr lang="de-DE" altLang="zh-CN" i="1" dirty="0"/>
              <a:t>t</a:t>
            </a:r>
            <a:r>
              <a:rPr lang="zh-CN" altLang="en-US" dirty="0"/>
              <a:t>的文档数目</a:t>
            </a:r>
            <a:endParaRPr lang="de-DE" altLang="zh-CN" dirty="0"/>
          </a:p>
          <a:p>
            <a:r>
              <a:rPr lang="en-US" altLang="zh-CN" dirty="0" err="1"/>
              <a:t>df</a:t>
            </a:r>
            <a:r>
              <a:rPr lang="en-US" altLang="zh-CN" i="1" baseline="-25000" dirty="0" err="1"/>
              <a:t>t</a:t>
            </a:r>
            <a:r>
              <a:rPr lang="en-US" altLang="zh-CN" dirty="0"/>
              <a:t> </a:t>
            </a:r>
            <a:r>
              <a:rPr lang="zh-CN" altLang="en-US" dirty="0"/>
              <a:t>是和词项</a:t>
            </a:r>
            <a:r>
              <a:rPr lang="en-US" altLang="zh-CN" i="1" dirty="0"/>
              <a:t>t</a:t>
            </a:r>
            <a:r>
              <a:rPr lang="zh-CN" altLang="en-US" dirty="0"/>
              <a:t>的信息量成反比的一个值</a:t>
            </a:r>
            <a:endParaRPr lang="en-US" altLang="zh-CN" dirty="0"/>
          </a:p>
          <a:p>
            <a:r>
              <a:rPr lang="zh-CN" altLang="en-US" dirty="0"/>
              <a:t>于是可以定义词项</a:t>
            </a:r>
            <a:r>
              <a:rPr lang="en-US" altLang="zh-CN" i="1" dirty="0"/>
              <a:t>t</a:t>
            </a:r>
            <a:r>
              <a:rPr lang="zh-CN" altLang="en-US" dirty="0"/>
              <a:t>的</a:t>
            </a:r>
            <a:r>
              <a:rPr lang="en-US" altLang="zh-CN" dirty="0" err="1"/>
              <a:t>idf</a:t>
            </a:r>
            <a:r>
              <a:rPr lang="zh-CN" altLang="en-US" dirty="0"/>
              <a:t>权重</a:t>
            </a:r>
            <a:r>
              <a:rPr lang="en-US" altLang="zh-CN" dirty="0"/>
              <a:t>:</a:t>
            </a:r>
          </a:p>
          <a:p>
            <a:pPr lvl="1"/>
            <a:endParaRPr lang="de-DE" altLang="zh-CN" dirty="0"/>
          </a:p>
          <a:p>
            <a:pPr lvl="1"/>
            <a:endParaRPr lang="de-DE" altLang="zh-CN" dirty="0"/>
          </a:p>
          <a:p>
            <a:pPr>
              <a:buNone/>
            </a:pPr>
            <a:r>
              <a:rPr lang="de-DE" altLang="zh-CN" dirty="0"/>
              <a:t>      </a:t>
            </a:r>
            <a:r>
              <a:rPr lang="en-US" altLang="zh-CN" dirty="0"/>
              <a:t>(</a:t>
            </a:r>
            <a:r>
              <a:rPr lang="zh-CN" altLang="en-US" dirty="0"/>
              <a:t>其中</a:t>
            </a:r>
            <a:r>
              <a:rPr lang="en-US" altLang="zh-CN" i="1" dirty="0"/>
              <a:t>N</a:t>
            </a:r>
            <a:r>
              <a:rPr lang="en-US" altLang="zh-CN" dirty="0"/>
              <a:t> </a:t>
            </a:r>
            <a:r>
              <a:rPr lang="zh-CN" altLang="en-US" dirty="0"/>
              <a:t>是文档集中文档的数目</a:t>
            </a:r>
            <a:r>
              <a:rPr lang="en-US" altLang="zh-CN" dirty="0"/>
              <a:t>)</a:t>
            </a:r>
          </a:p>
          <a:p>
            <a:r>
              <a:rPr lang="en-US" altLang="zh-CN" dirty="0" err="1"/>
              <a:t>idf</a:t>
            </a:r>
            <a:r>
              <a:rPr lang="en-US" altLang="zh-CN" i="1" baseline="-25000" dirty="0" err="1"/>
              <a:t>t</a:t>
            </a:r>
            <a:r>
              <a:rPr lang="en-US" altLang="zh-CN" dirty="0"/>
              <a:t> </a:t>
            </a:r>
            <a:r>
              <a:rPr lang="zh-CN" altLang="en-US" dirty="0"/>
              <a:t>是反映词项</a:t>
            </a:r>
            <a:r>
              <a:rPr lang="en-US" altLang="zh-CN" i="1" dirty="0"/>
              <a:t>t</a:t>
            </a:r>
            <a:r>
              <a:rPr lang="zh-CN" altLang="en-US" dirty="0"/>
              <a:t>的信息量的一个指标</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5</a:t>
            </a:fld>
            <a:endParaRPr lang="en-US"/>
          </a:p>
        </p:txBody>
      </p:sp>
      <p:pic>
        <p:nvPicPr>
          <p:cNvPr id="7" name="Picture 7" descr="633.png"/>
          <p:cNvPicPr>
            <a:picLocks noChangeAspect="1"/>
          </p:cNvPicPr>
          <p:nvPr/>
        </p:nvPicPr>
        <p:blipFill>
          <a:blip r:embed="rId2" cstate="print"/>
          <a:stretch>
            <a:fillRect/>
          </a:stretch>
        </p:blipFill>
        <p:spPr>
          <a:xfrm>
            <a:off x="2843808" y="3177064"/>
            <a:ext cx="2155653" cy="8280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非精确</a:t>
            </a:r>
            <a:r>
              <a:rPr lang="en-US" altLang="zh-CN" dirty="0"/>
              <a:t>top </a:t>
            </a:r>
            <a:r>
              <a:rPr lang="en-US" altLang="zh-CN" i="1" dirty="0"/>
              <a:t>k</a:t>
            </a:r>
            <a:r>
              <a:rPr lang="zh-CN" altLang="en-US" dirty="0"/>
              <a:t>检索的可行性</a:t>
            </a:r>
          </a:p>
        </p:txBody>
      </p:sp>
      <p:sp>
        <p:nvSpPr>
          <p:cNvPr id="3" name="内容占位符 2"/>
          <p:cNvSpPr>
            <a:spLocks noGrp="1"/>
          </p:cNvSpPr>
          <p:nvPr>
            <p:ph idx="1"/>
          </p:nvPr>
        </p:nvSpPr>
        <p:spPr/>
        <p:txBody>
          <a:bodyPr/>
          <a:lstStyle/>
          <a:p>
            <a:r>
              <a:rPr lang="zh-CN" altLang="en-US" dirty="0"/>
              <a:t>检索是为了得到与查询匹配的结果，该结果要让用户满意</a:t>
            </a:r>
            <a:endParaRPr lang="en-US" altLang="zh-CN" dirty="0"/>
          </a:p>
          <a:p>
            <a:endParaRPr lang="en-US" altLang="zh-CN" dirty="0"/>
          </a:p>
          <a:p>
            <a:r>
              <a:rPr lang="zh-CN" altLang="en-US" dirty="0"/>
              <a:t>余弦相似度是刻画用户满意度的一种方法</a:t>
            </a:r>
            <a:endParaRPr lang="en-US" altLang="zh-CN" dirty="0"/>
          </a:p>
          <a:p>
            <a:endParaRPr lang="en-US" altLang="zh-CN" dirty="0"/>
          </a:p>
          <a:p>
            <a:r>
              <a:rPr lang="zh-CN" altLang="en-US" dirty="0"/>
              <a:t>非精确</a:t>
            </a:r>
            <a:r>
              <a:rPr lang="en-US" altLang="zh-CN" dirty="0"/>
              <a:t>top </a:t>
            </a:r>
            <a:r>
              <a:rPr lang="en-US" altLang="zh-CN" i="1" dirty="0"/>
              <a:t>k</a:t>
            </a:r>
            <a:r>
              <a:rPr lang="zh-CN" altLang="en-US" dirty="0"/>
              <a:t>的结果如果和精确</a:t>
            </a:r>
            <a:r>
              <a:rPr lang="en-US" altLang="zh-CN" dirty="0"/>
              <a:t>top </a:t>
            </a:r>
            <a:r>
              <a:rPr lang="en-US" altLang="zh-CN" i="1" dirty="0"/>
              <a:t>k</a:t>
            </a:r>
            <a:r>
              <a:rPr lang="zh-CN" altLang="en-US" dirty="0"/>
              <a:t>的结果相似度相差不大，应该也能让用户满意</a:t>
            </a:r>
          </a:p>
        </p:txBody>
      </p:sp>
      <p:sp>
        <p:nvSpPr>
          <p:cNvPr id="4" name="灯片编号占位符 3"/>
          <p:cNvSpPr>
            <a:spLocks noGrp="1"/>
          </p:cNvSpPr>
          <p:nvPr>
            <p:ph type="sldNum" sz="quarter" idx="12"/>
          </p:nvPr>
        </p:nvSpPr>
        <p:spPr/>
        <p:txBody>
          <a:bodyPr/>
          <a:lstStyle/>
          <a:p>
            <a:fld id="{DB3EC566-48E6-4552-87D6-CB322A8F1925}"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一般思路</a:t>
            </a:r>
            <a:endParaRPr lang="zh-CN" altLang="en-US" dirty="0"/>
          </a:p>
        </p:txBody>
      </p:sp>
      <p:sp>
        <p:nvSpPr>
          <p:cNvPr id="3" name="内容占位符 2"/>
          <p:cNvSpPr>
            <a:spLocks noGrp="1"/>
          </p:cNvSpPr>
          <p:nvPr>
            <p:ph idx="1"/>
          </p:nvPr>
        </p:nvSpPr>
        <p:spPr/>
        <p:txBody>
          <a:bodyPr/>
          <a:lstStyle/>
          <a:p>
            <a:r>
              <a:rPr lang="zh-CN" altLang="en-US" dirty="0"/>
              <a:t>找一个文档集合</a:t>
            </a:r>
            <a:r>
              <a:rPr lang="en-US" altLang="zh-CN" dirty="0"/>
              <a:t>A</a:t>
            </a:r>
            <a:r>
              <a:rPr lang="zh-CN" altLang="en-US" dirty="0"/>
              <a:t>，</a:t>
            </a:r>
            <a:r>
              <a:rPr lang="en-US" altLang="zh-CN" i="1" dirty="0"/>
              <a:t> k </a:t>
            </a:r>
            <a:r>
              <a:rPr lang="en-US" altLang="zh-CN" dirty="0"/>
              <a:t>&lt;|A|&lt;&lt;N</a:t>
            </a:r>
            <a:r>
              <a:rPr lang="zh-CN" altLang="en-US" dirty="0"/>
              <a:t>，利用</a:t>
            </a:r>
            <a:r>
              <a:rPr lang="en-US" altLang="zh-CN" dirty="0"/>
              <a:t>A</a:t>
            </a:r>
            <a:r>
              <a:rPr lang="zh-CN" altLang="en-US" dirty="0"/>
              <a:t>中的</a:t>
            </a:r>
            <a:r>
              <a:rPr lang="en-US" altLang="zh-CN" dirty="0"/>
              <a:t>top </a:t>
            </a:r>
            <a:r>
              <a:rPr lang="en-US" altLang="zh-CN" i="1" dirty="0"/>
              <a:t>k</a:t>
            </a:r>
            <a:r>
              <a:rPr lang="zh-CN" altLang="en-US" dirty="0"/>
              <a:t>结果代替整个文档集的</a:t>
            </a:r>
            <a:r>
              <a:rPr lang="en-US" altLang="zh-CN" dirty="0"/>
              <a:t>top </a:t>
            </a:r>
            <a:r>
              <a:rPr lang="en-US" altLang="zh-CN" i="1" dirty="0"/>
              <a:t>k</a:t>
            </a:r>
            <a:r>
              <a:rPr lang="zh-CN" altLang="en-US" dirty="0"/>
              <a:t>结果</a:t>
            </a:r>
            <a:endParaRPr lang="en-US" altLang="zh-CN" dirty="0"/>
          </a:p>
          <a:p>
            <a:pPr lvl="1"/>
            <a:r>
              <a:rPr lang="zh-CN" altLang="en-US" dirty="0"/>
              <a:t>即给定查询后，</a:t>
            </a:r>
            <a:r>
              <a:rPr lang="en-US" altLang="zh-CN" dirty="0"/>
              <a:t>A</a:t>
            </a:r>
            <a:r>
              <a:rPr lang="zh-CN" altLang="en-US" dirty="0"/>
              <a:t>是整个文档集上近似剪枝得到的结果</a:t>
            </a:r>
            <a:endParaRPr lang="en-US" altLang="zh-CN" dirty="0"/>
          </a:p>
          <a:p>
            <a:pPr lvl="1"/>
            <a:endParaRPr lang="en-US" altLang="zh-CN" dirty="0"/>
          </a:p>
          <a:p>
            <a:pPr lvl="1"/>
            <a:endParaRPr lang="en-US" altLang="zh-CN" dirty="0"/>
          </a:p>
          <a:p>
            <a:pPr lvl="1"/>
            <a:r>
              <a:rPr lang="zh-CN" altLang="en-US" dirty="0"/>
              <a:t>上述思路不仅适用于余弦相似度得分，也适用于其他相似度计算方法</a:t>
            </a:r>
          </a:p>
        </p:txBody>
      </p:sp>
      <p:sp>
        <p:nvSpPr>
          <p:cNvPr id="4" name="灯片编号占位符 3"/>
          <p:cNvSpPr>
            <a:spLocks noGrp="1"/>
          </p:cNvSpPr>
          <p:nvPr>
            <p:ph type="sldNum" sz="quarter" idx="12"/>
          </p:nvPr>
        </p:nvSpPr>
        <p:spPr/>
        <p:txBody>
          <a:bodyPr/>
          <a:lstStyle/>
          <a:p>
            <a:fld id="{DB3EC566-48E6-4552-87D6-CB322A8F1925}"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zh-CN" altLang="en-US" dirty="0"/>
              <a:t>方法一：索引去除</a:t>
            </a:r>
            <a:r>
              <a:rPr lang="en-US" altLang="zh-CN" dirty="0"/>
              <a:t>(Index elimination)</a:t>
            </a:r>
          </a:p>
        </p:txBody>
      </p:sp>
      <p:sp>
        <p:nvSpPr>
          <p:cNvPr id="33795" name="Content Placeholder 2"/>
          <p:cNvSpPr>
            <a:spLocks noGrp="1"/>
          </p:cNvSpPr>
          <p:nvPr>
            <p:ph idx="1"/>
          </p:nvPr>
        </p:nvSpPr>
        <p:spPr/>
        <p:txBody>
          <a:bodyPr/>
          <a:lstStyle/>
          <a:p>
            <a:r>
              <a:rPr lang="zh-CN" altLang="en-US" dirty="0"/>
              <a:t>一般检索方法中，通常只考虑至少包含一个查询词项的文档</a:t>
            </a:r>
            <a:endParaRPr lang="en-US" altLang="zh-CN" dirty="0"/>
          </a:p>
          <a:p>
            <a:endParaRPr lang="en-US" altLang="zh-CN" dirty="0"/>
          </a:p>
          <a:p>
            <a:r>
              <a:rPr lang="zh-CN" altLang="en-US" dirty="0"/>
              <a:t>可以进一步拓展这种思路</a:t>
            </a:r>
            <a:endParaRPr lang="en-US" altLang="zh-CN" dirty="0"/>
          </a:p>
          <a:p>
            <a:pPr lvl="1"/>
            <a:r>
              <a:rPr lang="zh-CN" altLang="en-US" dirty="0"/>
              <a:t>只考虑那些包含高</a:t>
            </a:r>
            <a:r>
              <a:rPr lang="en-US" altLang="zh-CN" dirty="0" err="1"/>
              <a:t>idf</a:t>
            </a:r>
            <a:r>
              <a:rPr lang="zh-CN" altLang="en-US" dirty="0"/>
              <a:t>查询词项的文档</a:t>
            </a:r>
            <a:endParaRPr lang="en-US" altLang="zh-CN" dirty="0"/>
          </a:p>
          <a:p>
            <a:pPr lvl="1"/>
            <a:endParaRPr lang="en-US" altLang="zh-CN" dirty="0"/>
          </a:p>
          <a:p>
            <a:pPr lvl="1"/>
            <a:endParaRPr lang="en-US" altLang="zh-CN" dirty="0"/>
          </a:p>
          <a:p>
            <a:pPr lvl="1"/>
            <a:r>
              <a:rPr lang="zh-CN" altLang="en-US" dirty="0"/>
              <a:t>只考虑那些包含多个查询词项的文档</a:t>
            </a:r>
            <a:r>
              <a:rPr lang="en-US" altLang="zh-CN" dirty="0"/>
              <a:t>(</a:t>
            </a:r>
            <a:r>
              <a:rPr lang="zh-CN" altLang="en-US" dirty="0"/>
              <a:t>比如达到一定比例，</a:t>
            </a:r>
            <a:r>
              <a:rPr lang="en-US" altLang="zh-CN" dirty="0"/>
              <a:t>3</a:t>
            </a:r>
            <a:r>
              <a:rPr lang="zh-CN" altLang="en-US" dirty="0"/>
              <a:t>个词项至少出现</a:t>
            </a:r>
            <a:r>
              <a:rPr lang="en-US" altLang="zh-CN" dirty="0"/>
              <a:t>2</a:t>
            </a:r>
            <a:r>
              <a:rPr lang="zh-CN" altLang="en-US" dirty="0"/>
              <a:t>个，</a:t>
            </a:r>
            <a:r>
              <a:rPr lang="en-US" altLang="zh-CN" dirty="0"/>
              <a:t>4</a:t>
            </a:r>
            <a:r>
              <a:rPr lang="zh-CN" altLang="en-US" dirty="0"/>
              <a:t>个中至少出现</a:t>
            </a:r>
            <a:r>
              <a:rPr lang="en-US" altLang="zh-CN" dirty="0"/>
              <a:t>3</a:t>
            </a:r>
            <a:r>
              <a:rPr lang="zh-CN" altLang="en-US" dirty="0"/>
              <a:t>个等等</a:t>
            </a:r>
            <a:r>
              <a:rPr lang="en-US" altLang="zh-CN"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zh-CN" altLang="en-US" dirty="0"/>
              <a:t>仅考虑包含高</a:t>
            </a:r>
            <a:r>
              <a:rPr lang="en-US" altLang="zh-CN" dirty="0" err="1"/>
              <a:t>idf</a:t>
            </a:r>
            <a:r>
              <a:rPr lang="zh-CN" altLang="en-US" dirty="0"/>
              <a:t>词项的文档</a:t>
            </a:r>
            <a:endParaRPr lang="en-US" altLang="zh-CN" dirty="0"/>
          </a:p>
        </p:txBody>
      </p:sp>
      <p:sp>
        <p:nvSpPr>
          <p:cNvPr id="34819" name="Content Placeholder 2"/>
          <p:cNvSpPr>
            <a:spLocks noGrp="1"/>
          </p:cNvSpPr>
          <p:nvPr>
            <p:ph idx="1"/>
          </p:nvPr>
        </p:nvSpPr>
        <p:spPr/>
        <p:txBody>
          <a:bodyPr/>
          <a:lstStyle/>
          <a:p>
            <a:r>
              <a:rPr lang="zh-CN" altLang="en-US" dirty="0"/>
              <a:t>对于查询</a:t>
            </a:r>
            <a:r>
              <a:rPr lang="en-US" altLang="zh-CN" dirty="0"/>
              <a:t> catcher in the rye</a:t>
            </a:r>
          </a:p>
          <a:p>
            <a:r>
              <a:rPr lang="zh-CN" altLang="en-US" dirty="0"/>
              <a:t>仅考虑包含</a:t>
            </a:r>
            <a:r>
              <a:rPr lang="en-US" altLang="zh-CN" dirty="0"/>
              <a:t>catcher</a:t>
            </a:r>
            <a:r>
              <a:rPr lang="zh-CN" altLang="en-US" dirty="0"/>
              <a:t>和</a:t>
            </a:r>
            <a:r>
              <a:rPr lang="en-US" altLang="zh-CN" dirty="0"/>
              <a:t>rye</a:t>
            </a:r>
            <a:r>
              <a:rPr lang="zh-CN" altLang="en-US" dirty="0"/>
              <a:t>的文档的得分</a:t>
            </a:r>
            <a:endParaRPr lang="en-US" altLang="zh-CN" dirty="0"/>
          </a:p>
          <a:p>
            <a:r>
              <a:rPr lang="zh-CN" altLang="en-US" dirty="0"/>
              <a:t>直觉：</a:t>
            </a:r>
            <a:r>
              <a:rPr lang="en-US" altLang="zh-CN" dirty="0"/>
              <a:t> </a:t>
            </a:r>
            <a:r>
              <a:rPr lang="zh-CN" altLang="en-US" dirty="0"/>
              <a:t>文档当中的</a:t>
            </a:r>
            <a:r>
              <a:rPr lang="en-US" altLang="zh-CN" dirty="0"/>
              <a:t>in </a:t>
            </a:r>
            <a:r>
              <a:rPr lang="zh-CN" altLang="en-US" dirty="0"/>
              <a:t>和</a:t>
            </a:r>
            <a:r>
              <a:rPr lang="en-US" altLang="zh-CN" dirty="0"/>
              <a:t> the</a:t>
            </a:r>
            <a:r>
              <a:rPr lang="zh-CN" altLang="en-US" dirty="0"/>
              <a:t>不会显著改变得分因此也不会改变得分顺序</a:t>
            </a:r>
            <a:endParaRPr lang="en-US" altLang="zh-CN" dirty="0"/>
          </a:p>
          <a:p>
            <a:r>
              <a:rPr lang="zh-CN" altLang="en-US" dirty="0"/>
              <a:t>优点：</a:t>
            </a:r>
            <a:endParaRPr lang="en-US" altLang="zh-CN" dirty="0"/>
          </a:p>
          <a:p>
            <a:pPr lvl="1"/>
            <a:r>
              <a:rPr lang="zh-CN" altLang="en-US" dirty="0"/>
              <a:t>低</a:t>
            </a:r>
            <a:r>
              <a:rPr lang="en-US" altLang="zh-CN" dirty="0" err="1"/>
              <a:t>idf</a:t>
            </a:r>
            <a:r>
              <a:rPr lang="zh-CN" altLang="en-US" dirty="0"/>
              <a:t>词项会对应很多文档，这些文档会排除在集合</a:t>
            </a:r>
            <a:r>
              <a:rPr lang="en-US" altLang="zh-CN" dirty="0"/>
              <a:t>A</a:t>
            </a:r>
            <a:r>
              <a:rPr lang="zh-CN" altLang="en-US" dirty="0"/>
              <a:t>之外</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zh-CN" altLang="en-US"/>
              <a:t>仅考虑包含多个词项的文档</a:t>
            </a:r>
            <a:endParaRPr lang="en-US" altLang="zh-CN" dirty="0"/>
          </a:p>
        </p:txBody>
      </p:sp>
      <p:sp>
        <p:nvSpPr>
          <p:cNvPr id="35843" name="Content Placeholder 2"/>
          <p:cNvSpPr>
            <a:spLocks noGrp="1"/>
          </p:cNvSpPr>
          <p:nvPr>
            <p:ph idx="1"/>
          </p:nvPr>
        </p:nvSpPr>
        <p:spPr/>
        <p:txBody>
          <a:bodyPr/>
          <a:lstStyle/>
          <a:p>
            <a:r>
              <a:rPr lang="en-US" altLang="zh-CN" dirty="0"/>
              <a:t>Top </a:t>
            </a:r>
            <a:r>
              <a:rPr lang="en-US" altLang="zh-CN" i="1" dirty="0"/>
              <a:t>k</a:t>
            </a:r>
            <a:r>
              <a:rPr lang="zh-CN" altLang="en-US" dirty="0"/>
              <a:t>的文档至少包含一个查询词项</a:t>
            </a:r>
            <a:endParaRPr lang="en-US" altLang="zh-CN" dirty="0"/>
          </a:p>
          <a:p>
            <a:endParaRPr lang="en-US" altLang="zh-CN" dirty="0"/>
          </a:p>
          <a:p>
            <a:r>
              <a:rPr lang="zh-CN" altLang="en-US" dirty="0"/>
              <a:t>对于多词项查询而言，只需要计算包含其中大部分词项的文档</a:t>
            </a:r>
            <a:endParaRPr lang="en-US" altLang="zh-CN" dirty="0"/>
          </a:p>
          <a:p>
            <a:pPr lvl="1"/>
            <a:r>
              <a:rPr lang="zh-CN" altLang="en-US" dirty="0"/>
              <a:t>比如，至少</a:t>
            </a:r>
            <a:r>
              <a:rPr lang="en-US" altLang="zh-CN" dirty="0"/>
              <a:t>4</a:t>
            </a:r>
            <a:r>
              <a:rPr lang="zh-CN" altLang="en-US" dirty="0"/>
              <a:t>中含</a:t>
            </a:r>
            <a:r>
              <a:rPr lang="en-US" altLang="zh-CN" dirty="0"/>
              <a:t>3</a:t>
            </a:r>
          </a:p>
          <a:p>
            <a:pPr lvl="1"/>
            <a:r>
              <a:rPr lang="zh-CN" altLang="en-US" dirty="0"/>
              <a:t>这相当于赋予了一种所谓软合取</a:t>
            </a:r>
            <a:r>
              <a:rPr lang="en-US" altLang="zh-CN" dirty="0"/>
              <a:t>(soft conjunction)</a:t>
            </a:r>
            <a:r>
              <a:rPr lang="zh-CN" altLang="en-US" dirty="0"/>
              <a:t>的语义</a:t>
            </a:r>
            <a:r>
              <a:rPr lang="en-US" altLang="zh-CN" dirty="0"/>
              <a:t> (</a:t>
            </a:r>
            <a:r>
              <a:rPr lang="zh-CN" altLang="en-US" dirty="0"/>
              <a:t>早期</a:t>
            </a:r>
            <a:r>
              <a:rPr lang="en-US" altLang="zh-CN" dirty="0"/>
              <a:t>Google</a:t>
            </a:r>
            <a:r>
              <a:rPr lang="zh-CN" altLang="en-US" dirty="0"/>
              <a:t>使用了这种语义</a:t>
            </a:r>
            <a:r>
              <a:rPr lang="en-US" altLang="zh-CN" dirty="0"/>
              <a:t>)</a:t>
            </a:r>
          </a:p>
          <a:p>
            <a:endParaRPr lang="en-US" altLang="zh-CN" dirty="0"/>
          </a:p>
          <a:p>
            <a:r>
              <a:rPr lang="zh-CN" altLang="en-US" dirty="0"/>
              <a:t>这种方法很容易在倒排记录表合并算法中实现</a:t>
            </a:r>
            <a:endParaRPr lang="en-US" altLang="zh-CN" dirty="0"/>
          </a:p>
        </p:txBody>
      </p:sp>
      <p:sp>
        <p:nvSpPr>
          <p:cNvPr id="25606" name="AutoShape 6"/>
          <p:cNvSpPr>
            <a:spLocks noChangeArrowheads="1"/>
          </p:cNvSpPr>
          <p:nvPr/>
        </p:nvSpPr>
        <p:spPr bwMode="auto">
          <a:xfrm>
            <a:off x="6876256" y="5727576"/>
            <a:ext cx="1944216" cy="1130424"/>
          </a:xfrm>
          <a:prstGeom prst="wedgeEllipseCallout">
            <a:avLst>
              <a:gd name="adj1" fmla="val -81782"/>
              <a:gd name="adj2" fmla="val -48596"/>
            </a:avLst>
          </a:prstGeom>
          <a:solidFill>
            <a:schemeClr val="tx2">
              <a:lumMod val="75000"/>
            </a:schemeClr>
          </a:solidFill>
          <a:ln w="9525">
            <a:solidFill>
              <a:schemeClr val="tx1"/>
            </a:solidFill>
            <a:miter lim="800000"/>
            <a:headEnd/>
            <a:tailEnd/>
          </a:ln>
        </p:spPr>
        <p:txBody>
          <a:bodyPr/>
          <a:lstStyle/>
          <a:p>
            <a:pPr algn="ctr"/>
            <a:r>
              <a:rPr lang="zh-CN" altLang="en-US" b="1" dirty="0">
                <a:ea typeface="黑体" pitchFamily="49" charset="-122"/>
              </a:rPr>
              <a:t>如何</a:t>
            </a:r>
            <a:endParaRPr lang="en-US" altLang="zh-CN" b="1" dirty="0">
              <a:ea typeface="黑体" pitchFamily="49" charset="-122"/>
            </a:endParaRPr>
          </a:p>
          <a:p>
            <a:pPr algn="ctr"/>
            <a:r>
              <a:rPr lang="zh-CN" altLang="en-US" b="1" dirty="0">
                <a:ea typeface="黑体" pitchFamily="49" charset="-122"/>
              </a:rPr>
              <a:t>实现</a:t>
            </a:r>
            <a:r>
              <a:rPr lang="en-US" altLang="zh-CN" b="1" dirty="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dirty="0"/>
              <a:t>包含</a:t>
            </a:r>
            <a:r>
              <a:rPr lang="en-US" altLang="zh-CN" dirty="0"/>
              <a:t>4</a:t>
            </a:r>
            <a:r>
              <a:rPr lang="zh-CN" altLang="en-US" dirty="0"/>
              <a:t>个查询词项中的</a:t>
            </a:r>
            <a:r>
              <a:rPr lang="en-US" altLang="zh-CN" dirty="0"/>
              <a:t>3</a:t>
            </a:r>
            <a:r>
              <a:rPr lang="zh-CN" altLang="en-US" dirty="0"/>
              <a:t>个</a:t>
            </a:r>
            <a:endParaRPr lang="en-US" altLang="zh-CN" dirty="0"/>
          </a:p>
        </p:txBody>
      </p:sp>
      <p:sp>
        <p:nvSpPr>
          <p:cNvPr id="74" name="TextBox 73"/>
          <p:cNvSpPr txBox="1">
            <a:spLocks noChangeArrowheads="1"/>
          </p:cNvSpPr>
          <p:nvPr/>
        </p:nvSpPr>
        <p:spPr bwMode="auto">
          <a:xfrm>
            <a:off x="762000" y="5105400"/>
            <a:ext cx="5027338" cy="523220"/>
          </a:xfrm>
          <a:prstGeom prst="rect">
            <a:avLst/>
          </a:prstGeom>
          <a:noFill/>
          <a:ln w="9525">
            <a:noFill/>
            <a:miter lim="800000"/>
            <a:headEnd/>
            <a:tailEnd/>
          </a:ln>
        </p:spPr>
        <p:txBody>
          <a:bodyPr wrap="none">
            <a:spAutoFit/>
          </a:bodyPr>
          <a:lstStyle/>
          <a:p>
            <a:r>
              <a:rPr lang="zh-CN" altLang="en-US" sz="2800" dirty="0">
                <a:solidFill>
                  <a:srgbClr val="C00000"/>
                </a:solidFill>
                <a:ea typeface="黑体" pitchFamily="49" charset="-122"/>
              </a:rPr>
              <a:t>仅对文档</a:t>
            </a:r>
            <a:r>
              <a:rPr lang="en-US" altLang="zh-CN" sz="2800" dirty="0">
                <a:solidFill>
                  <a:srgbClr val="C00000"/>
                </a:solidFill>
                <a:ea typeface="黑体" pitchFamily="49" charset="-122"/>
              </a:rPr>
              <a:t>8</a:t>
            </a:r>
            <a:r>
              <a:rPr lang="zh-CN" altLang="en-US" sz="2800" dirty="0">
                <a:solidFill>
                  <a:srgbClr val="C00000"/>
                </a:solidFill>
                <a:ea typeface="黑体" pitchFamily="49" charset="-122"/>
              </a:rPr>
              <a:t>、</a:t>
            </a:r>
            <a:r>
              <a:rPr lang="en-US" altLang="zh-CN" sz="2800" dirty="0">
                <a:solidFill>
                  <a:srgbClr val="C00000"/>
                </a:solidFill>
                <a:ea typeface="黑体" pitchFamily="49" charset="-122"/>
              </a:rPr>
              <a:t>16</a:t>
            </a:r>
            <a:r>
              <a:rPr lang="zh-CN" altLang="en-US" sz="2800" dirty="0">
                <a:solidFill>
                  <a:srgbClr val="C00000"/>
                </a:solidFill>
                <a:ea typeface="黑体" pitchFamily="49" charset="-122"/>
              </a:rPr>
              <a:t>和</a:t>
            </a:r>
            <a:r>
              <a:rPr lang="en-US" altLang="zh-CN" sz="2800" dirty="0">
                <a:solidFill>
                  <a:srgbClr val="C00000"/>
                </a:solidFill>
                <a:ea typeface="黑体" pitchFamily="49" charset="-122"/>
              </a:rPr>
              <a:t> 32</a:t>
            </a:r>
            <a:r>
              <a:rPr lang="zh-CN" altLang="en-US" sz="2800" dirty="0">
                <a:solidFill>
                  <a:srgbClr val="C00000"/>
                </a:solidFill>
                <a:ea typeface="黑体" pitchFamily="49" charset="-122"/>
              </a:rPr>
              <a:t>进行计算</a:t>
            </a:r>
            <a:endParaRPr lang="en-US" altLang="zh-CN" sz="2800" dirty="0">
              <a:solidFill>
                <a:srgbClr val="C00000"/>
              </a:solidFill>
              <a:ea typeface="黑体" pitchFamily="49" charset="-122"/>
            </a:endParaRPr>
          </a:p>
        </p:txBody>
      </p:sp>
      <p:pic>
        <p:nvPicPr>
          <p:cNvPr id="396290" name="Picture 2"/>
          <p:cNvPicPr>
            <a:picLocks noChangeAspect="1" noChangeArrowheads="1"/>
          </p:cNvPicPr>
          <p:nvPr/>
        </p:nvPicPr>
        <p:blipFill>
          <a:blip r:embed="rId2" cstate="print"/>
          <a:srcRect/>
          <a:stretch>
            <a:fillRect/>
          </a:stretch>
        </p:blipFill>
        <p:spPr bwMode="auto">
          <a:xfrm>
            <a:off x="568158" y="2132856"/>
            <a:ext cx="7785249" cy="25202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dirty="0"/>
              <a:t>方法二：胜者表</a:t>
            </a:r>
            <a:r>
              <a:rPr lang="en-US" altLang="zh-CN" dirty="0"/>
              <a:t>(Champion list)</a:t>
            </a:r>
          </a:p>
        </p:txBody>
      </p:sp>
      <p:sp>
        <p:nvSpPr>
          <p:cNvPr id="37891" name="Content Placeholder 2"/>
          <p:cNvSpPr>
            <a:spLocks noGrp="1"/>
          </p:cNvSpPr>
          <p:nvPr>
            <p:ph idx="1"/>
          </p:nvPr>
        </p:nvSpPr>
        <p:spPr/>
        <p:txBody>
          <a:bodyPr/>
          <a:lstStyle/>
          <a:p>
            <a:r>
              <a:rPr lang="zh-CN" altLang="en-US" dirty="0"/>
              <a:t>对每个词项</a:t>
            </a:r>
            <a:r>
              <a:rPr lang="en-US" altLang="zh-CN" dirty="0"/>
              <a:t>t</a:t>
            </a:r>
            <a:r>
              <a:rPr lang="zh-CN" altLang="en-US" dirty="0"/>
              <a:t>，预先计算出其倒排记录表中权重最高的</a:t>
            </a:r>
            <a:r>
              <a:rPr lang="en-US" altLang="zh-CN" dirty="0"/>
              <a:t>r</a:t>
            </a:r>
            <a:r>
              <a:rPr lang="zh-CN" altLang="en-US" dirty="0"/>
              <a:t>篇文档，如果采用</a:t>
            </a:r>
            <a:r>
              <a:rPr lang="en-US" altLang="zh-CN" dirty="0" err="1"/>
              <a:t>tfidf</a:t>
            </a:r>
            <a:r>
              <a:rPr lang="zh-CN" altLang="en-US" dirty="0"/>
              <a:t>机制，即</a:t>
            </a:r>
            <a:r>
              <a:rPr lang="en-US" altLang="zh-CN" dirty="0" err="1"/>
              <a:t>tf</a:t>
            </a:r>
            <a:r>
              <a:rPr lang="zh-CN" altLang="en-US" dirty="0"/>
              <a:t>最高的</a:t>
            </a:r>
            <a:r>
              <a:rPr lang="en-US" altLang="zh-CN" dirty="0"/>
              <a:t>r</a:t>
            </a:r>
            <a:r>
              <a:rPr lang="zh-CN" altLang="en-US" dirty="0"/>
              <a:t>篇</a:t>
            </a:r>
            <a:endParaRPr lang="en-US" altLang="zh-CN" dirty="0"/>
          </a:p>
          <a:p>
            <a:pPr lvl="1"/>
            <a:r>
              <a:rPr lang="zh-CN" altLang="en-US" dirty="0"/>
              <a:t>这</a:t>
            </a:r>
            <a:r>
              <a:rPr lang="en-US" altLang="zh-CN" dirty="0"/>
              <a:t>r</a:t>
            </a:r>
            <a:r>
              <a:rPr lang="zh-CN" altLang="en-US" dirty="0"/>
              <a:t>篇文档称为</a:t>
            </a:r>
            <a:r>
              <a:rPr lang="en-US" altLang="zh-CN" dirty="0"/>
              <a:t>t</a:t>
            </a:r>
            <a:r>
              <a:rPr lang="zh-CN" altLang="en-US" dirty="0"/>
              <a:t>的胜者表</a:t>
            </a:r>
            <a:endParaRPr lang="en-US" altLang="zh-CN" dirty="0"/>
          </a:p>
          <a:p>
            <a:pPr lvl="1"/>
            <a:r>
              <a:rPr lang="zh-CN" altLang="en-US" dirty="0"/>
              <a:t>也称为优胜表</a:t>
            </a:r>
            <a:r>
              <a:rPr lang="en-US" altLang="zh-CN" dirty="0"/>
              <a:t>(fancy list)</a:t>
            </a:r>
            <a:r>
              <a:rPr lang="zh-CN" altLang="en-US" dirty="0"/>
              <a:t>或高分文档</a:t>
            </a:r>
            <a:r>
              <a:rPr lang="en-US" altLang="zh-CN" dirty="0"/>
              <a:t>(top docs)</a:t>
            </a:r>
          </a:p>
          <a:p>
            <a:r>
              <a:rPr lang="zh-CN" altLang="en-US" dirty="0"/>
              <a:t>注意：</a:t>
            </a:r>
            <a:r>
              <a:rPr lang="en-US" altLang="zh-CN" dirty="0"/>
              <a:t>r </a:t>
            </a:r>
            <a:r>
              <a:rPr lang="zh-CN" altLang="en-US" dirty="0"/>
              <a:t>比如在索引建立时就已经设定</a:t>
            </a:r>
            <a:endParaRPr lang="en-US" altLang="zh-CN" dirty="0"/>
          </a:p>
          <a:p>
            <a:pPr lvl="1"/>
            <a:r>
              <a:rPr lang="zh-CN" altLang="en-US" dirty="0"/>
              <a:t>因此，有可能</a:t>
            </a:r>
            <a:r>
              <a:rPr lang="en-US" altLang="zh-CN" dirty="0"/>
              <a:t> r &lt; </a:t>
            </a:r>
            <a:r>
              <a:rPr lang="en-US" altLang="zh-CN" i="1" dirty="0"/>
              <a:t>k</a:t>
            </a:r>
          </a:p>
          <a:p>
            <a:r>
              <a:rPr lang="zh-CN" altLang="en-US" dirty="0"/>
              <a:t>检索时，仅计算某些词项的胜者表中包含的文档集合的并集</a:t>
            </a:r>
            <a:endParaRPr lang="en-US" altLang="zh-CN" dirty="0"/>
          </a:p>
          <a:p>
            <a:pPr lvl="1"/>
            <a:r>
              <a:rPr lang="zh-CN" altLang="en-US" dirty="0"/>
              <a:t>从这个集合中选出</a:t>
            </a:r>
            <a:r>
              <a:rPr lang="en-US" altLang="zh-CN" dirty="0"/>
              <a:t>top </a:t>
            </a:r>
            <a:r>
              <a:rPr lang="en-US" altLang="zh-CN" i="1" dirty="0"/>
              <a:t>k</a:t>
            </a:r>
            <a:r>
              <a:rPr lang="zh-CN" altLang="en-US" dirty="0"/>
              <a:t>作为最终的</a:t>
            </a:r>
            <a:r>
              <a:rPr lang="en-US" altLang="zh-CN" dirty="0"/>
              <a:t>top </a:t>
            </a:r>
            <a:r>
              <a:rPr lang="en-US" altLang="zh-CN" i="1" dirty="0"/>
              <a:t>k</a:t>
            </a:r>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zh-CN" altLang="en-US"/>
              <a:t>课堂思考</a:t>
            </a:r>
            <a:endParaRPr lang="en-US" altLang="zh-CN" dirty="0"/>
          </a:p>
        </p:txBody>
      </p:sp>
      <p:sp>
        <p:nvSpPr>
          <p:cNvPr id="38915" name="Content Placeholder 2"/>
          <p:cNvSpPr>
            <a:spLocks noGrp="1"/>
          </p:cNvSpPr>
          <p:nvPr>
            <p:ph idx="1"/>
          </p:nvPr>
        </p:nvSpPr>
        <p:spPr/>
        <p:txBody>
          <a:bodyPr/>
          <a:lstStyle/>
          <a:p>
            <a:r>
              <a:rPr lang="zh-CN" altLang="en-US" dirty="0"/>
              <a:t>胜者表方式和前面的索引去除方式有什么关联？如何融合它们？</a:t>
            </a:r>
            <a:endParaRPr lang="en-US" altLang="zh-CN" dirty="0"/>
          </a:p>
          <a:p>
            <a:endParaRPr lang="en-US" altLang="zh-CN" dirty="0"/>
          </a:p>
          <a:p>
            <a:r>
              <a:rPr lang="zh-CN" altLang="en-US" dirty="0"/>
              <a:t>如何在一个倒排索引当中实现胜者表？</a:t>
            </a:r>
            <a:endParaRPr lang="en-US" altLang="zh-CN" dirty="0"/>
          </a:p>
          <a:p>
            <a:pPr lvl="1"/>
            <a:r>
              <a:rPr lang="zh-CN" altLang="en-US" dirty="0"/>
              <a:t>提醒：胜者表与</a:t>
            </a:r>
            <a:r>
              <a:rPr lang="en-US" altLang="zh-CN" dirty="0" err="1"/>
              <a:t>docID</a:t>
            </a:r>
            <a:r>
              <a:rPr lang="zh-CN" altLang="en-US" dirty="0"/>
              <a:t>大小无关</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6934200" y="5181600"/>
            <a:ext cx="1415772" cy="461665"/>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zh-CN" altLang="en-US" dirty="0">
                <a:latin typeface="Times New Roman" pitchFamily="18" charset="0"/>
              </a:rPr>
              <a:t>定量指标</a:t>
            </a:r>
            <a:endParaRPr lang="en-US" dirty="0">
              <a:latin typeface="Times New Roman" pitchFamily="18" charset="0"/>
            </a:endParaRPr>
          </a:p>
        </p:txBody>
      </p:sp>
      <p:cxnSp>
        <p:nvCxnSpPr>
          <p:cNvPr id="7" name="Straight Arrow Connector 6"/>
          <p:cNvCxnSpPr/>
          <p:nvPr/>
        </p:nvCxnSpPr>
        <p:spPr bwMode="auto">
          <a:xfrm rot="10800000" flipV="1">
            <a:off x="5334000" y="5410200"/>
            <a:ext cx="1600200" cy="152400"/>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9" name="Straight Arrow Connector 8"/>
          <p:cNvCxnSpPr>
            <a:stCxn id="5" idx="1"/>
          </p:cNvCxnSpPr>
          <p:nvPr/>
        </p:nvCxnSpPr>
        <p:spPr bwMode="auto">
          <a:xfrm flipH="1">
            <a:off x="6019800" y="5412433"/>
            <a:ext cx="914400" cy="3787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1"/>
          </p:cNvCxnSpPr>
          <p:nvPr/>
        </p:nvCxnSpPr>
        <p:spPr bwMode="auto">
          <a:xfrm flipH="1">
            <a:off x="3124200" y="5412433"/>
            <a:ext cx="3810000" cy="9883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sp>
        <p:nvSpPr>
          <p:cNvPr id="39939" name="Title 1"/>
          <p:cNvSpPr>
            <a:spLocks noGrp="1"/>
          </p:cNvSpPr>
          <p:nvPr>
            <p:ph type="title"/>
          </p:nvPr>
        </p:nvSpPr>
        <p:spPr/>
        <p:txBody>
          <a:bodyPr/>
          <a:lstStyle/>
          <a:p>
            <a:r>
              <a:rPr lang="zh-CN" altLang="en-US" dirty="0"/>
              <a:t>方法三：静态质量得分排序方式</a:t>
            </a:r>
            <a:endParaRPr lang="en-US" altLang="zh-CN" dirty="0"/>
          </a:p>
        </p:txBody>
      </p:sp>
      <p:sp>
        <p:nvSpPr>
          <p:cNvPr id="39940" name="Content Placeholder 2"/>
          <p:cNvSpPr>
            <a:spLocks noGrp="1"/>
          </p:cNvSpPr>
          <p:nvPr>
            <p:ph idx="1"/>
          </p:nvPr>
        </p:nvSpPr>
        <p:spPr/>
        <p:txBody>
          <a:bodyPr/>
          <a:lstStyle/>
          <a:p>
            <a:r>
              <a:rPr lang="zh-CN" altLang="en-US" dirty="0"/>
              <a:t>我们希望排名靠前的文档不仅相关度高</a:t>
            </a:r>
            <a:r>
              <a:rPr lang="en-US" altLang="zh-CN" dirty="0"/>
              <a:t>(relevant) </a:t>
            </a:r>
            <a:r>
              <a:rPr lang="zh-CN" altLang="en-US" dirty="0"/>
              <a:t>，而且权威度也大</a:t>
            </a:r>
            <a:r>
              <a:rPr lang="en-US" altLang="zh-CN" dirty="0"/>
              <a:t>(authoritative)</a:t>
            </a:r>
          </a:p>
          <a:p>
            <a:r>
              <a:rPr lang="zh-CN" altLang="en-US" dirty="0"/>
              <a:t>相关度常常采用余弦相似度得分来衡量</a:t>
            </a:r>
            <a:endParaRPr lang="en-US" altLang="zh-CN" dirty="0"/>
          </a:p>
          <a:p>
            <a:r>
              <a:rPr lang="zh-CN" altLang="en-US" dirty="0"/>
              <a:t>而权威度往往是一个与查询无关的量，是文档本身的属性</a:t>
            </a:r>
            <a:endParaRPr lang="en-US" altLang="zh-CN" dirty="0"/>
          </a:p>
          <a:p>
            <a:r>
              <a:rPr lang="zh-CN" altLang="en-US" dirty="0"/>
              <a:t>权威度示例</a:t>
            </a:r>
            <a:endParaRPr lang="en-US" altLang="zh-CN" dirty="0"/>
          </a:p>
          <a:p>
            <a:pPr lvl="1"/>
            <a:r>
              <a:rPr lang="en-US" altLang="zh-CN" dirty="0"/>
              <a:t>Wikipedia</a:t>
            </a:r>
            <a:r>
              <a:rPr lang="zh-CN" altLang="en-US" dirty="0"/>
              <a:t>在所有网站上的重要性</a:t>
            </a:r>
            <a:endParaRPr lang="en-US" altLang="zh-CN" dirty="0"/>
          </a:p>
          <a:p>
            <a:pPr lvl="1"/>
            <a:r>
              <a:rPr lang="zh-CN" altLang="en-US" dirty="0"/>
              <a:t>某些权威报纸上的文章</a:t>
            </a:r>
            <a:endParaRPr lang="en-US" altLang="zh-CN" dirty="0"/>
          </a:p>
          <a:p>
            <a:pPr lvl="1"/>
            <a:r>
              <a:rPr lang="zh-CN" altLang="en-US" dirty="0"/>
              <a:t>论文的引用量</a:t>
            </a:r>
            <a:endParaRPr lang="en-US" altLang="zh-CN" dirty="0"/>
          </a:p>
          <a:p>
            <a:pPr lvl="1"/>
            <a:r>
              <a:rPr lang="zh-CN" altLang="en-US" dirty="0"/>
              <a:t>被</a:t>
            </a:r>
            <a:r>
              <a:rPr lang="en-US" altLang="zh-CN" dirty="0"/>
              <a:t> </a:t>
            </a:r>
            <a:r>
              <a:rPr lang="en-US" altLang="zh-CN" dirty="0" err="1"/>
              <a:t>diggs</a:t>
            </a:r>
            <a:r>
              <a:rPr lang="en-US" altLang="zh-CN" dirty="0"/>
              <a:t>, </a:t>
            </a:r>
            <a:r>
              <a:rPr lang="en-US" altLang="zh-CN" dirty="0" err="1"/>
              <a:t>Y!buzzes</a:t>
            </a:r>
            <a:r>
              <a:rPr lang="zh-CN" altLang="en-US" dirty="0"/>
              <a:t>或</a:t>
            </a:r>
            <a:r>
              <a:rPr lang="en-US" altLang="zh-CN" dirty="0"/>
              <a:t>del.icio.us</a:t>
            </a:r>
            <a:r>
              <a:rPr lang="zh-CN" altLang="en-US" dirty="0"/>
              <a:t>等网站的标注量</a:t>
            </a:r>
            <a:endParaRPr lang="en-US" altLang="zh-CN" dirty="0"/>
          </a:p>
          <a:p>
            <a:pPr lvl="1"/>
            <a:r>
              <a:rPr lang="en-US" altLang="zh-CN" dirty="0" err="1"/>
              <a:t>Pagerank</a:t>
            </a:r>
            <a:r>
              <a:rPr lang="zh-CN" altLang="en-US" dirty="0"/>
              <a:t>（前面介绍精确</a:t>
            </a:r>
            <a:r>
              <a:rPr lang="en-US" altLang="zh-CN" dirty="0"/>
              <a:t>top K</a:t>
            </a:r>
            <a:r>
              <a:rPr lang="zh-CN" altLang="en-US" dirty="0"/>
              <a:t>检索时也提及）</a:t>
            </a:r>
            <a:endParaRPr lang="en-US" alt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dirty="0"/>
              <a:t>权威度计算</a:t>
            </a:r>
            <a:endParaRPr lang="en-US" altLang="zh-CN" dirty="0"/>
          </a:p>
        </p:txBody>
      </p:sp>
      <p:sp>
        <p:nvSpPr>
          <p:cNvPr id="40963" name="Content Placeholder 2"/>
          <p:cNvSpPr>
            <a:spLocks noGrp="1"/>
          </p:cNvSpPr>
          <p:nvPr>
            <p:ph idx="1"/>
          </p:nvPr>
        </p:nvSpPr>
        <p:spPr/>
        <p:txBody>
          <a:bodyPr/>
          <a:lstStyle/>
          <a:p>
            <a:r>
              <a:rPr lang="zh-CN" altLang="en-US" dirty="0"/>
              <a:t>为每篇文档赋予一个与查询无关的</a:t>
            </a:r>
            <a:r>
              <a:rPr lang="en-US" altLang="zh-CN" dirty="0"/>
              <a:t>(query-independent ) [0,1]</a:t>
            </a:r>
            <a:r>
              <a:rPr lang="zh-CN" altLang="en-US" dirty="0"/>
              <a:t>之间的值，记为</a:t>
            </a:r>
            <a:r>
              <a:rPr lang="en-US" altLang="zh-CN" dirty="0"/>
              <a:t>g(d)</a:t>
            </a:r>
          </a:p>
          <a:p>
            <a:endParaRPr lang="en-US" altLang="zh-CN" dirty="0"/>
          </a:p>
          <a:p>
            <a:r>
              <a:rPr lang="zh-CN" altLang="en-US" dirty="0"/>
              <a:t>同前面一样，最终文档排名基于</a:t>
            </a:r>
            <a:r>
              <a:rPr lang="en-US" altLang="zh-CN" dirty="0"/>
              <a:t>g(d)</a:t>
            </a:r>
            <a:r>
              <a:rPr lang="zh-CN" altLang="en-US" dirty="0"/>
              <a:t>和相关度的线性组合</a:t>
            </a:r>
            <a:endParaRPr lang="en-US" altLang="zh-CN" dirty="0"/>
          </a:p>
          <a:p>
            <a:pPr lvl="1"/>
            <a:r>
              <a:rPr lang="en-US" altLang="zh-CN" dirty="0"/>
              <a:t>net-score(</a:t>
            </a:r>
            <a:r>
              <a:rPr lang="en-US" altLang="zh-CN" dirty="0" err="1"/>
              <a:t>q,d</a:t>
            </a:r>
            <a:r>
              <a:rPr lang="en-US" altLang="zh-CN" dirty="0"/>
              <a:t>) = g(d) + cosine(</a:t>
            </a:r>
            <a:r>
              <a:rPr lang="en-US" altLang="zh-CN" dirty="0" err="1"/>
              <a:t>q,d</a:t>
            </a:r>
            <a:r>
              <a:rPr lang="en-US" altLang="zh-CN" dirty="0"/>
              <a:t>)</a:t>
            </a:r>
          </a:p>
          <a:p>
            <a:pPr lvl="1"/>
            <a:r>
              <a:rPr lang="zh-CN" altLang="en-US" dirty="0"/>
              <a:t>可以采用等权重，也可以采用不同权重</a:t>
            </a:r>
            <a:endParaRPr lang="en-US" altLang="zh-CN" dirty="0"/>
          </a:p>
          <a:p>
            <a:pPr lvl="1"/>
            <a:r>
              <a:rPr lang="zh-CN" altLang="en-US" dirty="0"/>
              <a:t>可以采用任何形式的函数，而不只是线性函数</a:t>
            </a:r>
            <a:endParaRPr lang="en-US" altLang="zh-CN" dirty="0"/>
          </a:p>
          <a:p>
            <a:pPr lvl="1"/>
            <a:r>
              <a:rPr lang="zh-CN" altLang="en-US" dirty="0"/>
              <a:t>采用机器学习方法确定（</a:t>
            </a:r>
            <a:r>
              <a:rPr lang="en-US" altLang="zh-CN" dirty="0"/>
              <a:t>6.1.2</a:t>
            </a:r>
            <a:r>
              <a:rPr lang="zh-CN" altLang="en-US" dirty="0"/>
              <a:t>节）</a:t>
            </a:r>
            <a:endParaRPr lang="en-US" altLang="zh-CN" dirty="0"/>
          </a:p>
          <a:p>
            <a:r>
              <a:rPr lang="zh-CN" altLang="en-US" dirty="0"/>
              <a:t>接下来我们的目标是找</a:t>
            </a:r>
            <a:r>
              <a:rPr lang="en-US" altLang="zh-CN" dirty="0"/>
              <a:t>net-score</a:t>
            </a:r>
            <a:r>
              <a:rPr lang="zh-CN" altLang="en-US" dirty="0"/>
              <a:t>最高的</a:t>
            </a:r>
            <a:r>
              <a:rPr lang="en-US" altLang="zh-CN" dirty="0"/>
              <a:t>top </a:t>
            </a:r>
            <a:r>
              <a:rPr lang="en-US" altLang="zh-CN" i="1" dirty="0"/>
              <a:t>k</a:t>
            </a:r>
            <a:r>
              <a:rPr lang="zh-CN" altLang="en-US" dirty="0"/>
              <a:t>文档（非精确检索）</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88925"/>
            <a:ext cx="8229600" cy="1143000"/>
          </a:xfrm>
        </p:spPr>
        <p:txBody>
          <a:bodyPr/>
          <a:lstStyle/>
          <a:p>
            <a:r>
              <a:rPr lang="en-US" altLang="zh-CN" dirty="0" err="1"/>
              <a:t>tf-idf</a:t>
            </a:r>
            <a:r>
              <a:rPr lang="zh-CN" altLang="en-US" dirty="0"/>
              <a:t>权重计算</a:t>
            </a:r>
          </a:p>
        </p:txBody>
      </p:sp>
      <p:sp>
        <p:nvSpPr>
          <p:cNvPr id="3" name="内容占位符 2"/>
          <p:cNvSpPr>
            <a:spLocks noGrp="1"/>
          </p:cNvSpPr>
          <p:nvPr>
            <p:ph idx="1"/>
          </p:nvPr>
        </p:nvSpPr>
        <p:spPr>
          <a:xfrm>
            <a:off x="683568" y="1646237"/>
            <a:ext cx="8229600" cy="4953000"/>
          </a:xfrm>
        </p:spPr>
        <p:txBody>
          <a:bodyPr/>
          <a:lstStyle/>
          <a:p>
            <a:r>
              <a:rPr lang="zh-CN" altLang="en-US"/>
              <a:t>词项的</a:t>
            </a:r>
            <a:r>
              <a:rPr lang="en-US" altLang="zh-CN"/>
              <a:t>tf-idf</a:t>
            </a:r>
            <a:r>
              <a:rPr lang="zh-CN" altLang="en-US"/>
              <a:t>权重是</a:t>
            </a:r>
            <a:r>
              <a:rPr lang="en-US" altLang="zh-CN"/>
              <a:t>tf</a:t>
            </a:r>
            <a:r>
              <a:rPr lang="zh-CN" altLang="en-US"/>
              <a:t>权重和</a:t>
            </a:r>
            <a:r>
              <a:rPr lang="en-US" altLang="zh-CN"/>
              <a:t>idf</a:t>
            </a:r>
            <a:r>
              <a:rPr lang="zh-CN" altLang="en-US"/>
              <a:t>权重的乘积</a:t>
            </a:r>
            <a:endParaRPr lang="de-DE" altLang="zh-CN"/>
          </a:p>
          <a:p>
            <a:pPr lvl="1"/>
            <a:endParaRPr lang="de-DE" altLang="zh-CN"/>
          </a:p>
          <a:p>
            <a:pPr lvl="1"/>
            <a:endParaRPr lang="de-DE" altLang="zh-CN"/>
          </a:p>
          <a:p>
            <a:pPr lvl="1"/>
            <a:endParaRPr lang="de-DE" altLang="zh-CN"/>
          </a:p>
          <a:p>
            <a:r>
              <a:rPr lang="zh-CN" altLang="en-US"/>
              <a:t>信息检索中最出名的权重计算方法之一</a:t>
            </a:r>
            <a:endParaRPr lang="en-US" altLang="zh-CN"/>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6</a:t>
            </a:fld>
            <a:endParaRPr lang="en-US"/>
          </a:p>
        </p:txBody>
      </p:sp>
      <p:pic>
        <p:nvPicPr>
          <p:cNvPr id="5" name="Picture 8" descr="637.png"/>
          <p:cNvPicPr>
            <a:picLocks noChangeAspect="1"/>
          </p:cNvPicPr>
          <p:nvPr/>
        </p:nvPicPr>
        <p:blipFill>
          <a:blip r:embed="rId2" cstate="print"/>
          <a:stretch>
            <a:fillRect/>
          </a:stretch>
        </p:blipFill>
        <p:spPr>
          <a:xfrm>
            <a:off x="2255072" y="2204864"/>
            <a:ext cx="3960002" cy="7920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zh-CN" altLang="en-US"/>
              <a:t>利用</a:t>
            </a:r>
            <a:r>
              <a:rPr lang="en-US" altLang="zh-CN"/>
              <a:t>g(d)</a:t>
            </a:r>
            <a:r>
              <a:rPr lang="zh-CN" altLang="en-US"/>
              <a:t>排序的优点</a:t>
            </a:r>
            <a:endParaRPr lang="en-US" altLang="zh-CN" dirty="0"/>
          </a:p>
        </p:txBody>
      </p:sp>
      <p:sp>
        <p:nvSpPr>
          <p:cNvPr id="44035" name="Content Placeholder 2"/>
          <p:cNvSpPr>
            <a:spLocks noGrp="1"/>
          </p:cNvSpPr>
          <p:nvPr>
            <p:ph idx="1"/>
          </p:nvPr>
        </p:nvSpPr>
        <p:spPr/>
        <p:txBody>
          <a:bodyPr/>
          <a:lstStyle/>
          <a:p>
            <a:r>
              <a:rPr lang="zh-CN" altLang="en-US" dirty="0"/>
              <a:t>这种排序下，高分文档更可能在倒排记录表遍历的前期出现</a:t>
            </a:r>
            <a:endParaRPr lang="en-US" altLang="zh-CN" dirty="0"/>
          </a:p>
          <a:p>
            <a:endParaRPr lang="en-US" altLang="zh-CN" dirty="0"/>
          </a:p>
          <a:p>
            <a:r>
              <a:rPr lang="zh-CN" altLang="en-US" dirty="0"/>
              <a:t>在时间受限的应用当中</a:t>
            </a:r>
            <a:r>
              <a:rPr lang="en-US" altLang="zh-CN" dirty="0"/>
              <a:t> (</a:t>
            </a:r>
            <a:r>
              <a:rPr lang="zh-CN" altLang="en-US" dirty="0"/>
              <a:t>比如，任意搜索需要在</a:t>
            </a:r>
            <a:r>
              <a:rPr lang="en-US" altLang="zh-CN" dirty="0"/>
              <a:t>50ms</a:t>
            </a:r>
            <a:r>
              <a:rPr lang="zh-CN" altLang="en-US" dirty="0"/>
              <a:t>内返回结果</a:t>
            </a:r>
            <a:r>
              <a:rPr lang="en-US" altLang="zh-CN" dirty="0"/>
              <a:t>), </a:t>
            </a:r>
            <a:r>
              <a:rPr lang="zh-CN" altLang="en-US" dirty="0"/>
              <a:t>上述方式可以提前结束倒排记录表的遍历</a:t>
            </a:r>
            <a:endParaRPr lang="en-US" altLang="zh-CN" dirty="0"/>
          </a:p>
          <a:p>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zh-CN" altLang="en-US"/>
              <a:t>将</a:t>
            </a:r>
            <a:r>
              <a:rPr lang="en-US" altLang="zh-CN"/>
              <a:t>g(d)</a:t>
            </a:r>
            <a:r>
              <a:rPr lang="zh-CN" altLang="en-US"/>
              <a:t>排序和胜者表相结合</a:t>
            </a:r>
            <a:endParaRPr lang="en-US" altLang="zh-CN" dirty="0"/>
          </a:p>
        </p:txBody>
      </p:sp>
      <p:sp>
        <p:nvSpPr>
          <p:cNvPr id="45059" name="Content Placeholder 2"/>
          <p:cNvSpPr>
            <a:spLocks noGrp="1"/>
          </p:cNvSpPr>
          <p:nvPr>
            <p:ph idx="1"/>
          </p:nvPr>
        </p:nvSpPr>
        <p:spPr/>
        <p:txBody>
          <a:bodyPr/>
          <a:lstStyle/>
          <a:p>
            <a:r>
              <a:rPr lang="zh-CN" altLang="en-US" dirty="0"/>
              <a:t>对每个词项维护一张胜者表，该表中放置了</a:t>
            </a:r>
            <a:r>
              <a:rPr lang="en-US" altLang="zh-CN" dirty="0"/>
              <a:t>r</a:t>
            </a:r>
            <a:r>
              <a:rPr lang="zh-CN" altLang="en-US" dirty="0"/>
              <a:t>篇</a:t>
            </a:r>
            <a:r>
              <a:rPr lang="en-US" altLang="zh-CN" dirty="0"/>
              <a:t>g(d) + </a:t>
            </a:r>
            <a:r>
              <a:rPr lang="en-US" altLang="zh-CN"/>
              <a:t>tf-idf</a:t>
            </a:r>
            <a:r>
              <a:rPr lang="en-US" altLang="zh-CN" baseline="-25000"/>
              <a:t>t,d</a:t>
            </a:r>
            <a:r>
              <a:rPr lang="en-US" altLang="zh-CN" dirty="0"/>
              <a:t> </a:t>
            </a:r>
            <a:r>
              <a:rPr lang="zh-CN" altLang="en-US" dirty="0"/>
              <a:t>值最高的文档</a:t>
            </a:r>
            <a:endParaRPr lang="en-US" altLang="zh-CN" dirty="0"/>
          </a:p>
          <a:p>
            <a:endParaRPr lang="en-US" altLang="zh-CN" dirty="0"/>
          </a:p>
          <a:p>
            <a:endParaRPr lang="en-US" altLang="zh-CN" dirty="0"/>
          </a:p>
          <a:p>
            <a:r>
              <a:rPr lang="zh-CN" altLang="en-US" dirty="0"/>
              <a:t>检索时只对胜者表进行处理</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zh-CN" altLang="en-US" dirty="0"/>
              <a:t>高端表</a:t>
            </a:r>
            <a:r>
              <a:rPr lang="en-US" altLang="zh-CN" dirty="0"/>
              <a:t>(High list)</a:t>
            </a:r>
            <a:r>
              <a:rPr lang="zh-CN" altLang="en-US" dirty="0"/>
              <a:t>和低端表</a:t>
            </a:r>
            <a:r>
              <a:rPr lang="en-US" altLang="zh-CN" dirty="0"/>
              <a:t>(Low list)</a:t>
            </a:r>
          </a:p>
        </p:txBody>
      </p:sp>
      <p:sp>
        <p:nvSpPr>
          <p:cNvPr id="46083" name="Content Placeholder 2"/>
          <p:cNvSpPr>
            <a:spLocks noGrp="1"/>
          </p:cNvSpPr>
          <p:nvPr>
            <p:ph idx="1"/>
          </p:nvPr>
        </p:nvSpPr>
        <p:spPr/>
        <p:txBody>
          <a:bodyPr/>
          <a:lstStyle/>
          <a:p>
            <a:r>
              <a:rPr lang="zh-CN" altLang="en-US" dirty="0"/>
              <a:t>对每个词项，维护两个倒排记录表</a:t>
            </a:r>
            <a:r>
              <a:rPr lang="en-US" altLang="zh-CN" dirty="0"/>
              <a:t> </a:t>
            </a:r>
            <a:r>
              <a:rPr lang="zh-CN" altLang="en-US" dirty="0"/>
              <a:t>，分别称为高端表和低端表</a:t>
            </a:r>
            <a:endParaRPr lang="en-US" altLang="zh-CN" dirty="0"/>
          </a:p>
          <a:p>
            <a:pPr lvl="1"/>
            <a:r>
              <a:rPr lang="zh-CN" altLang="en-US" dirty="0"/>
              <a:t>比如可以将高端表看成胜者表</a:t>
            </a:r>
            <a:endParaRPr lang="en-US" altLang="zh-CN" dirty="0"/>
          </a:p>
          <a:p>
            <a:r>
              <a:rPr lang="zh-CN" altLang="en-US" dirty="0"/>
              <a:t>遍历倒排记录表时，仅仅先遍历高端表</a:t>
            </a:r>
            <a:endParaRPr lang="en-US" altLang="zh-CN" dirty="0"/>
          </a:p>
          <a:p>
            <a:pPr lvl="1"/>
            <a:r>
              <a:rPr lang="zh-CN" altLang="en-US" dirty="0"/>
              <a:t>如果返回结果数目超过</a:t>
            </a:r>
            <a:r>
              <a:rPr lang="en-US" altLang="zh-CN" i="1" dirty="0"/>
              <a:t>k </a:t>
            </a:r>
            <a:r>
              <a:rPr lang="zh-CN" altLang="en-US" dirty="0"/>
              <a:t>，那么直接选择前</a:t>
            </a:r>
            <a:r>
              <a:rPr lang="en-US" altLang="zh-CN" i="1" dirty="0"/>
              <a:t>k</a:t>
            </a:r>
            <a:r>
              <a:rPr lang="zh-CN" altLang="en-US" dirty="0"/>
              <a:t>篇文档返回</a:t>
            </a:r>
            <a:endParaRPr lang="en-US" altLang="zh-CN" dirty="0"/>
          </a:p>
          <a:p>
            <a:pPr lvl="1"/>
            <a:r>
              <a:rPr lang="zh-CN" altLang="en-US" dirty="0"/>
              <a:t>否则，继续遍历低端表，从中补足剩下的文档数目</a:t>
            </a:r>
            <a:endParaRPr lang="en-US" altLang="zh-CN" dirty="0"/>
          </a:p>
          <a:p>
            <a:r>
              <a:rPr lang="zh-CN" altLang="en-US" dirty="0"/>
              <a:t>上述思路可以直接基于词项权重，不需要全局量</a:t>
            </a:r>
            <a:r>
              <a:rPr lang="en-US" altLang="zh-CN" dirty="0"/>
              <a:t>g(d)</a:t>
            </a:r>
          </a:p>
          <a:p>
            <a:r>
              <a:rPr lang="zh-CN" altLang="en-US" dirty="0"/>
              <a:t>实际上，相当于将整个索引分层</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t>方法四：影响度</a:t>
            </a:r>
            <a:r>
              <a:rPr lang="en-US" altLang="zh-CN" dirty="0"/>
              <a:t>(Impact)</a:t>
            </a:r>
            <a:r>
              <a:rPr lang="zh-CN" altLang="en-US" dirty="0"/>
              <a:t>排序</a:t>
            </a:r>
            <a:endParaRPr lang="en-US" altLang="zh-CN" dirty="0"/>
          </a:p>
        </p:txBody>
      </p:sp>
      <p:sp>
        <p:nvSpPr>
          <p:cNvPr id="47107" name="Rectangle 3"/>
          <p:cNvSpPr>
            <a:spLocks noGrp="1" noChangeArrowheads="1"/>
          </p:cNvSpPr>
          <p:nvPr>
            <p:ph idx="1"/>
          </p:nvPr>
        </p:nvSpPr>
        <p:spPr/>
        <p:txBody>
          <a:bodyPr/>
          <a:lstStyle/>
          <a:p>
            <a:r>
              <a:rPr lang="zh-CN" altLang="en-US" dirty="0"/>
              <a:t>如果只想对</a:t>
            </a:r>
            <a:r>
              <a:rPr lang="en-US" altLang="zh-CN" dirty="0"/>
              <a:t> </a:t>
            </a:r>
            <a:r>
              <a:rPr lang="en-US" altLang="zh-CN" dirty="0" err="1"/>
              <a:t>tf</a:t>
            </a:r>
            <a:r>
              <a:rPr lang="en-US" altLang="zh-CN" baseline="-25000" dirty="0" err="1"/>
              <a:t>t,d</a:t>
            </a:r>
            <a:r>
              <a:rPr lang="en-US" altLang="zh-CN" baseline="-25000" dirty="0"/>
              <a:t> </a:t>
            </a:r>
            <a:r>
              <a:rPr lang="zh-CN" altLang="en-US" dirty="0"/>
              <a:t>足够高的文档进行计算</a:t>
            </a:r>
            <a:endParaRPr lang="en-US" altLang="zh-CN" dirty="0"/>
          </a:p>
          <a:p>
            <a:r>
              <a:rPr lang="zh-CN" altLang="en-US" dirty="0"/>
              <a:t>那么就可以将文档按照</a:t>
            </a:r>
            <a:r>
              <a:rPr lang="en-US" altLang="zh-CN" dirty="0"/>
              <a:t> </a:t>
            </a:r>
            <a:r>
              <a:rPr lang="en-US" altLang="zh-CN" dirty="0" err="1"/>
              <a:t>tf</a:t>
            </a:r>
            <a:r>
              <a:rPr lang="en-US" altLang="zh-CN" baseline="-25000" dirty="0" err="1"/>
              <a:t>t,d</a:t>
            </a:r>
            <a:r>
              <a:rPr lang="zh-CN" altLang="en-US" dirty="0"/>
              <a:t>排序</a:t>
            </a:r>
            <a:endParaRPr lang="en-US" altLang="zh-CN" dirty="0"/>
          </a:p>
          <a:p>
            <a:r>
              <a:rPr lang="zh-CN" altLang="en-US" dirty="0"/>
              <a:t>需要注意的是：这种做法下，倒排记录表的排序并不是一致的</a:t>
            </a:r>
            <a:endParaRPr lang="en-US" altLang="zh-CN" dirty="0"/>
          </a:p>
          <a:p>
            <a:pPr lvl="1"/>
            <a:r>
              <a:rPr lang="zh-CN" altLang="en-US" dirty="0"/>
              <a:t>排序指标和查询词项相关</a:t>
            </a:r>
            <a:endParaRPr lang="en-US" altLang="zh-CN" dirty="0"/>
          </a:p>
          <a:p>
            <a:endParaRPr lang="en-US" altLang="zh-CN" dirty="0"/>
          </a:p>
          <a:p>
            <a:r>
              <a:rPr lang="zh-CN" altLang="en-US" dirty="0"/>
              <a:t>那么如何实现非精确的</a:t>
            </a:r>
            <a:r>
              <a:rPr lang="en-US" altLang="zh-CN" dirty="0"/>
              <a:t>top </a:t>
            </a:r>
            <a:r>
              <a:rPr lang="en-US" altLang="zh-CN" i="1" dirty="0"/>
              <a:t>k</a:t>
            </a:r>
            <a:r>
              <a:rPr lang="zh-CN" altLang="en-US" dirty="0"/>
              <a:t>检索</a:t>
            </a:r>
            <a:r>
              <a:rPr lang="en-US" altLang="zh-CN" dirty="0"/>
              <a:t>?</a:t>
            </a:r>
          </a:p>
          <a:p>
            <a:pPr lvl="1"/>
            <a:r>
              <a:rPr lang="zh-CN" altLang="en-US" dirty="0"/>
              <a:t>以下介绍两种做法</a:t>
            </a:r>
            <a:endParaRPr lang="en-US" altLang="zh-CN" dirty="0"/>
          </a:p>
        </p:txBody>
      </p:sp>
    </p:spTree>
    <p:extLst>
      <p:ext uri="{BB962C8B-B14F-4D97-AF65-F5344CB8AC3E}">
        <p14:creationId xmlns:p14="http://schemas.microsoft.com/office/powerpoint/2010/main" val="40462071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CN"/>
              <a:t>1. </a:t>
            </a:r>
            <a:r>
              <a:rPr lang="zh-CN" altLang="en-US"/>
              <a:t>提前结束法</a:t>
            </a:r>
            <a:endParaRPr lang="en-US" altLang="zh-CN" dirty="0"/>
          </a:p>
        </p:txBody>
      </p:sp>
      <p:sp>
        <p:nvSpPr>
          <p:cNvPr id="48131" name="Content Placeholder 2"/>
          <p:cNvSpPr>
            <a:spLocks noGrp="1"/>
          </p:cNvSpPr>
          <p:nvPr>
            <p:ph idx="1"/>
          </p:nvPr>
        </p:nvSpPr>
        <p:spPr/>
        <p:txBody>
          <a:bodyPr/>
          <a:lstStyle/>
          <a:p>
            <a:r>
              <a:rPr lang="zh-CN" altLang="en-US" dirty="0"/>
              <a:t>遍历倒排记录表时，可以在如下情况之一发生时停止：</a:t>
            </a:r>
            <a:endParaRPr lang="en-US" altLang="zh-CN" dirty="0"/>
          </a:p>
          <a:p>
            <a:pPr lvl="1"/>
            <a:r>
              <a:rPr lang="zh-CN" altLang="en-US" dirty="0"/>
              <a:t>遍历了固定的文档数目</a:t>
            </a:r>
            <a:r>
              <a:rPr lang="en-US" altLang="zh-CN" dirty="0"/>
              <a:t>r</a:t>
            </a:r>
          </a:p>
          <a:p>
            <a:pPr lvl="1"/>
            <a:r>
              <a:rPr lang="en-US" altLang="zh-CN" dirty="0" err="1"/>
              <a:t>wf</a:t>
            </a:r>
            <a:r>
              <a:rPr lang="en-US" altLang="zh-CN" i="1" baseline="-25000" dirty="0" err="1"/>
              <a:t>t,d</a:t>
            </a:r>
            <a:r>
              <a:rPr lang="zh-CN" altLang="en-US" dirty="0"/>
              <a:t>低于某个预定的阈值</a:t>
            </a:r>
            <a:endParaRPr lang="en-US" altLang="zh-CN" dirty="0"/>
          </a:p>
          <a:p>
            <a:r>
              <a:rPr lang="zh-CN" altLang="en-US" dirty="0"/>
              <a:t>将每个词项的结果集合合并</a:t>
            </a:r>
            <a:endParaRPr lang="en-US" altLang="zh-CN" dirty="0"/>
          </a:p>
          <a:p>
            <a:pPr lvl="1"/>
            <a:endParaRPr lang="en-US" altLang="zh-CN" dirty="0"/>
          </a:p>
          <a:p>
            <a:r>
              <a:rPr lang="zh-CN" altLang="en-US" dirty="0"/>
              <a:t>仅计算合并集合中文档的得分</a:t>
            </a:r>
            <a:endParaRPr lang="en-US" altLang="zh-CN" dirty="0"/>
          </a:p>
          <a:p>
            <a:pPr lvl="1"/>
            <a:endParaRPr lang="zh-CN" altLang="en-US" dirty="0"/>
          </a:p>
        </p:txBody>
      </p:sp>
    </p:spTree>
    <p:extLst>
      <p:ext uri="{BB962C8B-B14F-4D97-AF65-F5344CB8AC3E}">
        <p14:creationId xmlns:p14="http://schemas.microsoft.com/office/powerpoint/2010/main" val="3409982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CN"/>
              <a:t>2. </a:t>
            </a:r>
            <a:r>
              <a:rPr lang="zh-CN" altLang="en-US"/>
              <a:t>将词项按照</a:t>
            </a:r>
            <a:r>
              <a:rPr lang="en-US" altLang="zh-CN"/>
              <a:t>idf</a:t>
            </a:r>
            <a:r>
              <a:rPr lang="zh-CN" altLang="en-US"/>
              <a:t>排序</a:t>
            </a:r>
            <a:endParaRPr lang="en-US" altLang="zh-CN" dirty="0"/>
          </a:p>
        </p:txBody>
      </p:sp>
      <p:sp>
        <p:nvSpPr>
          <p:cNvPr id="49155" name="Content Placeholder 2"/>
          <p:cNvSpPr>
            <a:spLocks noGrp="1"/>
          </p:cNvSpPr>
          <p:nvPr>
            <p:ph idx="1"/>
          </p:nvPr>
        </p:nvSpPr>
        <p:spPr/>
        <p:txBody>
          <a:bodyPr/>
          <a:lstStyle/>
          <a:p>
            <a:r>
              <a:rPr lang="zh-CN" altLang="en-US" dirty="0"/>
              <a:t>对于多词项组成的查询，按照</a:t>
            </a:r>
            <a:r>
              <a:rPr lang="en-US" altLang="zh-CN" dirty="0" err="1"/>
              <a:t>idf</a:t>
            </a:r>
            <a:r>
              <a:rPr lang="zh-CN" altLang="en-US" dirty="0"/>
              <a:t>从大到小扫描词项</a:t>
            </a:r>
            <a:endParaRPr lang="en-US" altLang="zh-CN" dirty="0"/>
          </a:p>
          <a:p>
            <a:r>
              <a:rPr lang="zh-CN" altLang="en-US" dirty="0"/>
              <a:t>在此过程中，会不断更新文档的得分</a:t>
            </a:r>
            <a:r>
              <a:rPr lang="en-US" altLang="zh-CN" dirty="0"/>
              <a:t>(</a:t>
            </a:r>
            <a:r>
              <a:rPr lang="zh-CN" altLang="en-US" dirty="0"/>
              <a:t>即本词项的贡献</a:t>
            </a:r>
            <a:r>
              <a:rPr lang="en-US" altLang="zh-CN" dirty="0"/>
              <a:t>)</a:t>
            </a:r>
            <a:r>
              <a:rPr lang="zh-CN" altLang="en-US" dirty="0"/>
              <a:t>，如果文档得分基本不变的话，停止</a:t>
            </a:r>
            <a:endParaRPr lang="en-US" altLang="zh-CN" dirty="0"/>
          </a:p>
          <a:p>
            <a:endParaRPr lang="en-US" altLang="zh-CN" dirty="0"/>
          </a:p>
          <a:p>
            <a:r>
              <a:rPr lang="zh-CN" altLang="en-US" dirty="0"/>
              <a:t>可以应用于余弦相似度或者其他组合得分</a:t>
            </a:r>
            <a:endParaRPr lang="en-US" altLang="zh-CN" dirty="0"/>
          </a:p>
        </p:txBody>
      </p:sp>
    </p:spTree>
    <p:extLst>
      <p:ext uri="{BB962C8B-B14F-4D97-AF65-F5344CB8AC3E}">
        <p14:creationId xmlns:p14="http://schemas.microsoft.com/office/powerpoint/2010/main" val="26845455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a:t>方法五： 簇剪枝</a:t>
            </a:r>
            <a:r>
              <a:rPr lang="en-US" altLang="zh-CN" dirty="0"/>
              <a:t>(Cluster pruning)</a:t>
            </a:r>
          </a:p>
        </p:txBody>
      </p:sp>
      <p:sp>
        <p:nvSpPr>
          <p:cNvPr id="50179" name="Rectangle 3"/>
          <p:cNvSpPr>
            <a:spLocks noGrp="1" noChangeArrowheads="1"/>
          </p:cNvSpPr>
          <p:nvPr>
            <p:ph idx="1"/>
          </p:nvPr>
        </p:nvSpPr>
        <p:spPr/>
        <p:txBody>
          <a:bodyPr/>
          <a:lstStyle/>
          <a:p>
            <a:r>
              <a:rPr lang="zh-CN" altLang="en-US" dirty="0"/>
              <a:t>随机选</a:t>
            </a:r>
            <a:r>
              <a:rPr lang="en-US" altLang="zh-CN" dirty="0"/>
              <a:t> </a:t>
            </a:r>
            <a:r>
              <a:rPr lang="en-US" altLang="zh-CN" dirty="0">
                <a:sym typeface="Symbol" pitchFamily="18" charset="2"/>
              </a:rPr>
              <a:t>N </a:t>
            </a:r>
            <a:r>
              <a:rPr lang="zh-CN" altLang="en-US" dirty="0">
                <a:sym typeface="Symbol" pitchFamily="18" charset="2"/>
              </a:rPr>
              <a:t>篇文档作为先导者</a:t>
            </a:r>
            <a:endParaRPr lang="en-US" altLang="zh-CN" dirty="0">
              <a:sym typeface="Symbol" pitchFamily="18" charset="2"/>
            </a:endParaRPr>
          </a:p>
          <a:p>
            <a:endParaRPr lang="en-US" altLang="zh-CN" dirty="0"/>
          </a:p>
          <a:p>
            <a:r>
              <a:rPr lang="zh-CN" altLang="en-US" dirty="0"/>
              <a:t>对于其他文档，计算和它最近的先导者</a:t>
            </a:r>
            <a:endParaRPr lang="en-US" altLang="zh-CN" dirty="0"/>
          </a:p>
          <a:p>
            <a:pPr lvl="1"/>
            <a:r>
              <a:rPr lang="zh-CN" altLang="en-US" dirty="0"/>
              <a:t>这些文档依附在先导者上面，称为追随者</a:t>
            </a:r>
            <a:r>
              <a:rPr lang="en-US" altLang="zh-CN" dirty="0"/>
              <a:t>(</a:t>
            </a:r>
            <a:r>
              <a:rPr lang="en-US" altLang="zh-CN" dirty="0">
                <a:sym typeface="Symbol" pitchFamily="18" charset="2"/>
              </a:rPr>
              <a:t>follower</a:t>
            </a:r>
            <a:r>
              <a:rPr lang="en-US" altLang="zh-CN" dirty="0"/>
              <a:t>)</a:t>
            </a:r>
          </a:p>
          <a:p>
            <a:pPr lvl="1"/>
            <a:r>
              <a:rPr lang="zh-CN" altLang="en-US" dirty="0"/>
              <a:t>这样一个先导者平均大约有</a:t>
            </a:r>
            <a:r>
              <a:rPr lang="en-US" altLang="zh-CN" dirty="0"/>
              <a:t> ~ </a:t>
            </a:r>
            <a:r>
              <a:rPr lang="en-US" altLang="zh-CN" dirty="0">
                <a:sym typeface="Symbol" pitchFamily="18" charset="2"/>
              </a:rPr>
              <a:t>N </a:t>
            </a:r>
            <a:r>
              <a:rPr lang="zh-CN" altLang="en-US" dirty="0">
                <a:sym typeface="Symbol" pitchFamily="18" charset="2"/>
              </a:rPr>
              <a:t>个追随者</a:t>
            </a:r>
            <a:endParaRPr lang="en-US" altLang="zh-CN" dirty="0"/>
          </a:p>
        </p:txBody>
      </p:sp>
      <p:sp>
        <p:nvSpPr>
          <p:cNvPr id="50180" name="TextBox 4"/>
          <p:cNvSpPr txBox="1">
            <a:spLocks noChangeArrowheads="1"/>
          </p:cNvSpPr>
          <p:nvPr/>
        </p:nvSpPr>
        <p:spPr bwMode="auto">
          <a:xfrm>
            <a:off x="7620000" y="-33338"/>
            <a:ext cx="1166813" cy="338138"/>
          </a:xfrm>
          <a:prstGeom prst="rect">
            <a:avLst/>
          </a:prstGeom>
          <a:noFill/>
          <a:ln w="9525">
            <a:noFill/>
            <a:miter lim="800000"/>
            <a:headEnd/>
            <a:tailEnd/>
          </a:ln>
        </p:spPr>
        <p:txBody>
          <a:bodyPr wrap="none" anchor="ctr">
            <a:spAutoFit/>
          </a:bodyPr>
          <a:lstStyle/>
          <a:p>
            <a:r>
              <a:rPr lang="en-US" altLang="zh-CN" sz="1600" dirty="0">
                <a:solidFill>
                  <a:srgbClr val="FBFCFF"/>
                </a:solidFill>
                <a:ea typeface="黑体" pitchFamily="49" charset="-122"/>
              </a:rPr>
              <a:t>Sec. 7.1.6</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 查询处理过程</a:t>
            </a:r>
            <a:endParaRPr lang="en-US" altLang="zh-CN" dirty="0"/>
          </a:p>
        </p:txBody>
      </p:sp>
      <p:sp>
        <p:nvSpPr>
          <p:cNvPr id="51203" name="Rectangle 3"/>
          <p:cNvSpPr>
            <a:spLocks noGrp="1" noChangeArrowheads="1"/>
          </p:cNvSpPr>
          <p:nvPr>
            <p:ph idx="1"/>
          </p:nvPr>
        </p:nvSpPr>
        <p:spPr/>
        <p:txBody>
          <a:bodyPr/>
          <a:lstStyle/>
          <a:p>
            <a:r>
              <a:rPr lang="zh-CN" altLang="en-US" dirty="0"/>
              <a:t>给定查询</a:t>
            </a:r>
            <a:r>
              <a:rPr lang="en-US" altLang="zh-CN" dirty="0"/>
              <a:t> Q, </a:t>
            </a:r>
            <a:r>
              <a:rPr lang="zh-CN" altLang="en-US" dirty="0"/>
              <a:t>找离它最近的先导者</a:t>
            </a:r>
            <a:r>
              <a:rPr lang="en-US" altLang="zh-CN" dirty="0"/>
              <a:t>L</a:t>
            </a:r>
          </a:p>
          <a:p>
            <a:endParaRPr lang="en-US" altLang="zh-CN" dirty="0"/>
          </a:p>
          <a:p>
            <a:r>
              <a:rPr lang="zh-CN" altLang="en-US" dirty="0"/>
              <a:t>从</a:t>
            </a:r>
            <a:r>
              <a:rPr lang="en-US" altLang="zh-CN" dirty="0"/>
              <a:t>L</a:t>
            </a:r>
            <a:r>
              <a:rPr lang="zh-CN" altLang="en-US" dirty="0"/>
              <a:t>及其追随者集合中找到前</a:t>
            </a:r>
            <a:r>
              <a:rPr lang="en-US" altLang="zh-CN" i="1" dirty="0"/>
              <a:t>k</a:t>
            </a:r>
            <a:r>
              <a:rPr lang="zh-CN" altLang="en-US" dirty="0"/>
              <a:t>个与</a:t>
            </a:r>
            <a:r>
              <a:rPr lang="en-US" altLang="zh-CN" dirty="0"/>
              <a:t>Q</a:t>
            </a:r>
            <a:r>
              <a:rPr lang="zh-CN" altLang="en-US" dirty="0"/>
              <a:t>最接近的文档返回</a:t>
            </a:r>
            <a:endParaRPr lang="en-US" altLang="zh-CN"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可视化示意图</a:t>
            </a:r>
            <a:endParaRPr lang="en-US" altLang="zh-CN" dirty="0"/>
          </a:p>
        </p:txBody>
      </p:sp>
      <p:sp>
        <p:nvSpPr>
          <p:cNvPr id="51" name="内容占位符 50"/>
          <p:cNvSpPr>
            <a:spLocks noGrp="1"/>
          </p:cNvSpPr>
          <p:nvPr>
            <p:ph idx="1"/>
          </p:nvPr>
        </p:nvSpPr>
        <p:spPr/>
        <p:txBody>
          <a:bodyPr/>
          <a:lstStyle/>
          <a:p>
            <a:endParaRPr lang="zh-CN" altLang="en-US"/>
          </a:p>
        </p:txBody>
      </p:sp>
      <p:sp>
        <p:nvSpPr>
          <p:cNvPr id="52227"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28"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29"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30"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1"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2"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33"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4"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5"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6"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7"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8"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9"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0"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1"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42"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43"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4"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5"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6"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7"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8"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9"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0"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1" name="Rectangle 40"/>
          <p:cNvSpPr>
            <a:spLocks noChangeArrowheads="1"/>
          </p:cNvSpPr>
          <p:nvPr/>
        </p:nvSpPr>
        <p:spPr bwMode="auto">
          <a:xfrm>
            <a:off x="5921375" y="3173413"/>
            <a:ext cx="212725" cy="250825"/>
          </a:xfrm>
          <a:prstGeom prst="rect">
            <a:avLst/>
          </a:prstGeom>
          <a:noFill/>
          <a:ln w="9525">
            <a:noFill/>
            <a:miter lim="800000"/>
            <a:headEnd/>
            <a:tailEnd/>
          </a:ln>
        </p:spPr>
        <p:txBody>
          <a:bodyPr/>
          <a:lstStyle/>
          <a:p>
            <a:endParaRPr lang="zh-CN" altLang="en-US" dirty="0">
              <a:ea typeface="黑体" pitchFamily="49" charset="-122"/>
            </a:endParaRPr>
          </a:p>
        </p:txBody>
      </p:sp>
      <p:sp>
        <p:nvSpPr>
          <p:cNvPr id="52252"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p>
            <a:endParaRPr lang="zh-CN" altLang="en-US" dirty="0">
              <a:ea typeface="黑体" pitchFamily="49" charset="-122"/>
            </a:endParaRPr>
          </a:p>
        </p:txBody>
      </p:sp>
      <p:sp>
        <p:nvSpPr>
          <p:cNvPr id="52253"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54"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5" name="Text Box 4"/>
          <p:cNvSpPr txBox="1">
            <a:spLocks noChangeArrowheads="1"/>
          </p:cNvSpPr>
          <p:nvPr/>
        </p:nvSpPr>
        <p:spPr bwMode="auto">
          <a:xfrm>
            <a:off x="5867400" y="3200400"/>
            <a:ext cx="946150"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Query</a:t>
            </a:r>
          </a:p>
        </p:txBody>
      </p:sp>
      <p:cxnSp>
        <p:nvCxnSpPr>
          <p:cNvPr id="52256" name="AutoShape 5"/>
          <p:cNvCxnSpPr>
            <a:cxnSpLocks noChangeShapeType="1"/>
            <a:stCxn id="52255" idx="1"/>
            <a:endCxn id="52255" idx="1"/>
          </p:cNvCxnSpPr>
          <p:nvPr/>
        </p:nvCxnSpPr>
        <p:spPr bwMode="auto">
          <a:xfrm>
            <a:off x="5867400" y="3429000"/>
            <a:ext cx="0" cy="0"/>
          </a:xfrm>
          <a:prstGeom prst="straightConnector1">
            <a:avLst/>
          </a:prstGeom>
          <a:noFill/>
          <a:ln w="9525">
            <a:solidFill>
              <a:schemeClr val="tx1"/>
            </a:solidFill>
            <a:round/>
            <a:headEnd/>
            <a:tailEnd/>
          </a:ln>
        </p:spPr>
      </p:cxnSp>
      <p:sp>
        <p:nvSpPr>
          <p:cNvPr id="52257" name="Text Box 11"/>
          <p:cNvSpPr txBox="1">
            <a:spLocks noChangeArrowheads="1"/>
          </p:cNvSpPr>
          <p:nvPr/>
        </p:nvSpPr>
        <p:spPr bwMode="auto">
          <a:xfrm>
            <a:off x="1752600" y="6248400"/>
            <a:ext cx="1028700"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Leader</a:t>
            </a:r>
          </a:p>
        </p:txBody>
      </p:sp>
      <p:sp>
        <p:nvSpPr>
          <p:cNvPr id="52258" name="Text Box 12"/>
          <p:cNvSpPr txBox="1">
            <a:spLocks noChangeArrowheads="1"/>
          </p:cNvSpPr>
          <p:nvPr/>
        </p:nvSpPr>
        <p:spPr bwMode="auto">
          <a:xfrm>
            <a:off x="5029200" y="6248400"/>
            <a:ext cx="1284288"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Follower</a:t>
            </a:r>
          </a:p>
        </p:txBody>
      </p:sp>
      <p:sp>
        <p:nvSpPr>
          <p:cNvPr id="52259"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p>
            <a:endParaRPr lang="zh-CN" altLang="en-US" dirty="0">
              <a:ea typeface="黑体" pitchFamily="49" charset="-122"/>
            </a:endParaRPr>
          </a:p>
        </p:txBody>
      </p:sp>
      <p:cxnSp>
        <p:nvCxnSpPr>
          <p:cNvPr id="52260" name="AutoShape 45"/>
          <p:cNvCxnSpPr>
            <a:cxnSpLocks noChangeShapeType="1"/>
            <a:stCxn id="52259" idx="5"/>
            <a:endCxn id="52239" idx="1"/>
          </p:cNvCxnSpPr>
          <p:nvPr/>
        </p:nvCxnSpPr>
        <p:spPr bwMode="auto">
          <a:xfrm>
            <a:off x="6313488" y="2351088"/>
            <a:ext cx="187325" cy="36512"/>
          </a:xfrm>
          <a:prstGeom prst="straightConnector1">
            <a:avLst/>
          </a:prstGeom>
          <a:noFill/>
          <a:ln w="9525">
            <a:solidFill>
              <a:schemeClr val="tx1"/>
            </a:solidFill>
            <a:miter lim="800000"/>
            <a:headEnd/>
            <a:tailEnd/>
          </a:ln>
        </p:spPr>
      </p:cxnSp>
      <p:cxnSp>
        <p:nvCxnSpPr>
          <p:cNvPr id="52261" name="AutoShape 46"/>
          <p:cNvCxnSpPr>
            <a:cxnSpLocks noChangeShapeType="1"/>
            <a:stCxn id="52259" idx="6"/>
            <a:endCxn id="52240" idx="2"/>
          </p:cNvCxnSpPr>
          <p:nvPr/>
        </p:nvCxnSpPr>
        <p:spPr bwMode="auto">
          <a:xfrm>
            <a:off x="6324600" y="2324100"/>
            <a:ext cx="409575" cy="0"/>
          </a:xfrm>
          <a:prstGeom prst="straightConnector1">
            <a:avLst/>
          </a:prstGeom>
          <a:noFill/>
          <a:ln w="9525">
            <a:solidFill>
              <a:schemeClr val="tx1"/>
            </a:solidFill>
            <a:miter lim="800000"/>
            <a:headEnd/>
            <a:tailEnd/>
          </a:ln>
        </p:spPr>
      </p:cxnSp>
      <p:cxnSp>
        <p:nvCxnSpPr>
          <p:cNvPr id="52262" name="AutoShape 48"/>
          <p:cNvCxnSpPr>
            <a:cxnSpLocks noChangeShapeType="1"/>
            <a:stCxn id="52259" idx="0"/>
          </p:cNvCxnSpPr>
          <p:nvPr/>
        </p:nvCxnSpPr>
        <p:spPr bwMode="auto">
          <a:xfrm>
            <a:off x="6286500" y="2286000"/>
            <a:ext cx="1588" cy="1588"/>
          </a:xfrm>
          <a:prstGeom prst="straightConnector1">
            <a:avLst/>
          </a:prstGeom>
          <a:noFill/>
          <a:ln w="9525">
            <a:solidFill>
              <a:schemeClr val="tx1"/>
            </a:solidFill>
            <a:miter lim="800000"/>
            <a:headEnd/>
            <a:tailEnd/>
          </a:ln>
        </p:spPr>
      </p:cxnSp>
      <p:cxnSp>
        <p:nvCxnSpPr>
          <p:cNvPr id="52263" name="AutoShape 50"/>
          <p:cNvCxnSpPr>
            <a:cxnSpLocks noChangeShapeType="1"/>
            <a:stCxn id="52259" idx="7"/>
          </p:cNvCxnSpPr>
          <p:nvPr/>
        </p:nvCxnSpPr>
        <p:spPr bwMode="auto">
          <a:xfrm flipH="1" flipV="1">
            <a:off x="6232525" y="2012950"/>
            <a:ext cx="80963" cy="284163"/>
          </a:xfrm>
          <a:prstGeom prst="straightConnector1">
            <a:avLst/>
          </a:prstGeom>
          <a:noFill/>
          <a:ln w="9525">
            <a:solidFill>
              <a:schemeClr val="tx1"/>
            </a:solidFill>
            <a:miter lim="800000"/>
            <a:headEnd/>
            <a:tailEnd/>
          </a:ln>
        </p:spPr>
      </p:cxnSp>
      <p:cxnSp>
        <p:nvCxnSpPr>
          <p:cNvPr id="52264" name="AutoShape 51"/>
          <p:cNvCxnSpPr>
            <a:cxnSpLocks noChangeShapeType="1"/>
            <a:stCxn id="52259" idx="1"/>
            <a:endCxn id="52233" idx="6"/>
          </p:cNvCxnSpPr>
          <p:nvPr/>
        </p:nvCxnSpPr>
        <p:spPr bwMode="auto">
          <a:xfrm flipH="1" flipV="1">
            <a:off x="5937250" y="2079625"/>
            <a:ext cx="322263" cy="217488"/>
          </a:xfrm>
          <a:prstGeom prst="straightConnector1">
            <a:avLst/>
          </a:prstGeom>
          <a:noFill/>
          <a:ln w="9525">
            <a:solidFill>
              <a:schemeClr val="tx1"/>
            </a:solidFill>
            <a:miter lim="800000"/>
            <a:headEnd/>
            <a:tailEnd/>
          </a:ln>
        </p:spPr>
      </p:cxnSp>
      <p:cxnSp>
        <p:nvCxnSpPr>
          <p:cNvPr id="52265" name="AutoShape 52"/>
          <p:cNvCxnSpPr>
            <a:cxnSpLocks noChangeShapeType="1"/>
            <a:stCxn id="52259" idx="1"/>
            <a:endCxn id="52234" idx="6"/>
          </p:cNvCxnSpPr>
          <p:nvPr/>
        </p:nvCxnSpPr>
        <p:spPr bwMode="auto">
          <a:xfrm flipH="1">
            <a:off x="6089650" y="2297113"/>
            <a:ext cx="169863" cy="92075"/>
          </a:xfrm>
          <a:prstGeom prst="straightConnector1">
            <a:avLst/>
          </a:prstGeom>
          <a:noFill/>
          <a:ln w="9525">
            <a:solidFill>
              <a:schemeClr val="tx1"/>
            </a:solidFill>
            <a:miter lim="800000"/>
            <a:headEnd/>
            <a:tailEnd/>
          </a:ln>
        </p:spPr>
      </p:cxnSp>
      <p:cxnSp>
        <p:nvCxnSpPr>
          <p:cNvPr id="1355829" name="AutoShape 53"/>
          <p:cNvCxnSpPr>
            <a:cxnSpLocks noChangeShapeType="1"/>
            <a:stCxn id="52252" idx="0"/>
            <a:endCxn id="52259"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p:spPr>
      </p:cxnSp>
      <p:sp>
        <p:nvSpPr>
          <p:cNvPr id="1355830" name="Freeform 54"/>
          <p:cNvSpPr>
            <a:spLocks/>
          </p:cNvSpPr>
          <p:nvPr/>
        </p:nvSpPr>
        <p:spPr bwMode="auto">
          <a:xfrm>
            <a:off x="5062538" y="1582738"/>
            <a:ext cx="2787650" cy="1485900"/>
          </a:xfrm>
          <a:custGeom>
            <a:avLst/>
            <a:gdLst>
              <a:gd name="T0" fmla="*/ 2147483647 w 1756"/>
              <a:gd name="T1" fmla="*/ 2147483647 h 936"/>
              <a:gd name="T2" fmla="*/ 2147483647 w 1756"/>
              <a:gd name="T3" fmla="*/ 2147483647 h 936"/>
              <a:gd name="T4" fmla="*/ 2147483647 w 1756"/>
              <a:gd name="T5" fmla="*/ 2147483647 h 936"/>
              <a:gd name="T6" fmla="*/ 2147483647 w 1756"/>
              <a:gd name="T7" fmla="*/ 2147483647 h 936"/>
              <a:gd name="T8" fmla="*/ 2147483647 w 1756"/>
              <a:gd name="T9" fmla="*/ 2147483647 h 936"/>
              <a:gd name="T10" fmla="*/ 2147483647 w 1756"/>
              <a:gd name="T11" fmla="*/ 2147483647 h 936"/>
              <a:gd name="T12" fmla="*/ 2147483647 w 1756"/>
              <a:gd name="T13" fmla="*/ 2147483647 h 936"/>
              <a:gd name="T14" fmla="*/ 2147483647 w 1756"/>
              <a:gd name="T15" fmla="*/ 2147483647 h 936"/>
              <a:gd name="T16" fmla="*/ 2147483647 w 1756"/>
              <a:gd name="T17" fmla="*/ 2147483647 h 936"/>
              <a:gd name="T18" fmla="*/ 2147483647 w 1756"/>
              <a:gd name="T19" fmla="*/ 2147483647 h 936"/>
              <a:gd name="T20" fmla="*/ 2147483647 w 1756"/>
              <a:gd name="T21" fmla="*/ 2147483647 h 936"/>
              <a:gd name="T22" fmla="*/ 2147483647 w 1756"/>
              <a:gd name="T23" fmla="*/ 2147483647 h 936"/>
              <a:gd name="T24" fmla="*/ 2147483647 w 1756"/>
              <a:gd name="T25" fmla="*/ 2147483647 h 936"/>
              <a:gd name="T26" fmla="*/ 2147483647 w 1756"/>
              <a:gd name="T27" fmla="*/ 2147483647 h 936"/>
              <a:gd name="T28" fmla="*/ 2147483647 w 1756"/>
              <a:gd name="T29" fmla="*/ 0 h 936"/>
              <a:gd name="T30" fmla="*/ 2147483647 w 1756"/>
              <a:gd name="T31" fmla="*/ 2147483647 h 936"/>
              <a:gd name="T32" fmla="*/ 2147483647 w 1756"/>
              <a:gd name="T33" fmla="*/ 2147483647 h 936"/>
              <a:gd name="T34" fmla="*/ 2147483647 w 1756"/>
              <a:gd name="T35" fmla="*/ 2147483647 h 936"/>
              <a:gd name="T36" fmla="*/ 2147483647 w 1756"/>
              <a:gd name="T37" fmla="*/ 2147483647 h 936"/>
              <a:gd name="T38" fmla="*/ 2147483647 w 1756"/>
              <a:gd name="T39" fmla="*/ 2147483647 h 936"/>
              <a:gd name="T40" fmla="*/ 2147483647 w 1756"/>
              <a:gd name="T41" fmla="*/ 2147483647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p:spPr>
        <p:txBody>
          <a:bodyPr wrap="none" anchor="ctr"/>
          <a:lstStyle/>
          <a:p>
            <a:endParaRPr lang="zh-CN" altLang="en-US" dirty="0">
              <a:ea typeface="黑体" pitchFamily="49" charset="-122"/>
            </a:endParaRPr>
          </a:p>
        </p:txBody>
      </p:sp>
      <p:sp>
        <p:nvSpPr>
          <p:cNvPr id="52268"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69"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5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83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为什么采用随机抽样？</a:t>
            </a:r>
            <a:endParaRPr lang="en-US" altLang="zh-CN" dirty="0"/>
          </a:p>
        </p:txBody>
      </p:sp>
      <p:sp>
        <p:nvSpPr>
          <p:cNvPr id="53251" name="Rectangle 3"/>
          <p:cNvSpPr>
            <a:spLocks noGrp="1" noChangeArrowheads="1"/>
          </p:cNvSpPr>
          <p:nvPr>
            <p:ph idx="1"/>
          </p:nvPr>
        </p:nvSpPr>
        <p:spPr/>
        <p:txBody>
          <a:bodyPr/>
          <a:lstStyle/>
          <a:p>
            <a:r>
              <a:rPr lang="zh-CN" altLang="en-US"/>
              <a:t>速度快</a:t>
            </a:r>
            <a:endParaRPr lang="en-US" altLang="zh-CN"/>
          </a:p>
          <a:p>
            <a:endParaRPr lang="en-US" altLang="zh-CN"/>
          </a:p>
          <a:p>
            <a:r>
              <a:rPr lang="zh-CN" altLang="en-US"/>
              <a:t>先导者能够反映数据的分布情况</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571440" y="0"/>
            <a:ext cx="8572560" cy="1403350"/>
          </a:xfrm>
          <a:prstGeom prst="rect">
            <a:avLst/>
          </a:prstGeom>
          <a:noFill/>
          <a:ln w="9525">
            <a:noFill/>
            <a:round/>
            <a:headEnd/>
            <a:tailEnd/>
          </a:ln>
        </p:spPr>
        <p:txBody>
          <a:bodyPr anchor="b"/>
          <a:lstStyle/>
          <a:p>
            <a:r>
              <a:rPr lang="en-US" sz="3600" dirty="0" err="1">
                <a:solidFill>
                  <a:schemeClr val="tx1"/>
                </a:solidFill>
                <a:latin typeface="Times New Roman" panose="02020603050405020304" pitchFamily="18" charset="0"/>
                <a:ea typeface="黑体" pitchFamily="49" charset="-122"/>
                <a:cs typeface="Times New Roman" panose="02020603050405020304" pitchFamily="18" charset="0"/>
              </a:rPr>
              <a:t>tf</a:t>
            </a:r>
            <a:r>
              <a:rPr lang="en-US" altLang="zh-CN" sz="3600" dirty="0" err="1">
                <a:solidFill>
                  <a:schemeClr val="tx1"/>
                </a:solidFill>
                <a:latin typeface="Times New Roman" panose="02020603050405020304" pitchFamily="18" charset="0"/>
                <a:ea typeface="黑体" pitchFamily="49" charset="-122"/>
                <a:cs typeface="Times New Roman" panose="02020603050405020304" pitchFamily="18" charset="0"/>
              </a:rPr>
              <a:t>-</a:t>
            </a:r>
            <a:r>
              <a:rPr lang="en-US" sz="3600" dirty="0" err="1">
                <a:solidFill>
                  <a:schemeClr val="tx1"/>
                </a:solidFill>
                <a:latin typeface="Times New Roman" panose="02020603050405020304" pitchFamily="18" charset="0"/>
                <a:ea typeface="黑体" pitchFamily="49" charset="-122"/>
                <a:cs typeface="Times New Roman" panose="02020603050405020304" pitchFamily="18" charset="0"/>
              </a:rPr>
              <a:t>idf</a:t>
            </a:r>
            <a:r>
              <a:rPr lang="en-US" sz="3600" dirty="0">
                <a:solidFill>
                  <a:schemeClr val="tx1"/>
                </a:solidFill>
                <a:latin typeface="Times New Roman" panose="02020603050405020304" pitchFamily="18" charset="0"/>
                <a:ea typeface="黑体" pitchFamily="49" charset="-122"/>
                <a:cs typeface="Times New Roman" panose="02020603050405020304" pitchFamily="18" charset="0"/>
              </a:rPr>
              <a:t> </a:t>
            </a:r>
            <a:r>
              <a:rPr lang="en-US" altLang="zh-CN" sz="3600" dirty="0">
                <a:solidFill>
                  <a:schemeClr val="tx1"/>
                </a:solidFill>
                <a:latin typeface="Times New Roman" panose="02020603050405020304" pitchFamily="18" charset="0"/>
                <a:ea typeface="黑体" pitchFamily="49" charset="-122"/>
                <a:cs typeface="Times New Roman" panose="02020603050405020304" pitchFamily="18" charset="0"/>
              </a:rPr>
              <a:t>+ </a:t>
            </a:r>
            <a:r>
              <a:rPr lang="zh-CN" altLang="en-US" sz="3600" dirty="0">
                <a:solidFill>
                  <a:schemeClr val="tx1"/>
                </a:solidFill>
                <a:latin typeface="Times New Roman" panose="02020603050405020304" pitchFamily="18" charset="0"/>
                <a:ea typeface="黑体" pitchFamily="49" charset="-122"/>
                <a:cs typeface="Times New Roman" panose="02020603050405020304" pitchFamily="18" charset="0"/>
              </a:rPr>
              <a:t>归一化方法</a:t>
            </a:r>
            <a:endParaRPr lang="de-DE" sz="3600" dirty="0">
              <a:solidFill>
                <a:schemeClr val="tx1"/>
              </a:solidFill>
              <a:latin typeface="Times New Roman" panose="02020603050405020304" pitchFamily="18" charset="0"/>
              <a:ea typeface="黑体" pitchFamily="49" charset="-122"/>
              <a:cs typeface="Times New Roman" panose="02020603050405020304"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0" y="1824039"/>
            <a:ext cx="9144000" cy="3163786"/>
          </a:xfrm>
          <a:prstGeom prst="rect">
            <a:avLst/>
          </a:prstGeom>
          <a:noFill/>
          <a:ln w="9525">
            <a:noFill/>
            <a:miter lim="800000"/>
            <a:headEnd/>
            <a:tailEnd/>
          </a:ln>
        </p:spPr>
      </p:pic>
    </p:spTree>
    <p:extLst>
      <p:ext uri="{BB962C8B-B14F-4D97-AF65-F5344CB8AC3E}">
        <p14:creationId xmlns:p14="http://schemas.microsoft.com/office/powerpoint/2010/main" val="397084590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一般化变形</a:t>
            </a:r>
            <a:endParaRPr lang="en-US" altLang="zh-CN" dirty="0"/>
          </a:p>
        </p:txBody>
      </p:sp>
      <p:sp>
        <p:nvSpPr>
          <p:cNvPr id="54275" name="Rectangle 3"/>
          <p:cNvSpPr>
            <a:spLocks noGrp="1" noChangeArrowheads="1"/>
          </p:cNvSpPr>
          <p:nvPr>
            <p:ph idx="1"/>
          </p:nvPr>
        </p:nvSpPr>
        <p:spPr/>
        <p:txBody>
          <a:bodyPr/>
          <a:lstStyle/>
          <a:p>
            <a:r>
              <a:rPr lang="zh-CN" altLang="en-US" dirty="0"/>
              <a:t>每个追随者可以附着在</a:t>
            </a:r>
            <a:r>
              <a:rPr lang="en-US" altLang="zh-CN" dirty="0"/>
              <a:t>b1 (</a:t>
            </a:r>
            <a:r>
              <a:rPr lang="zh-CN" altLang="en-US" dirty="0"/>
              <a:t>比如</a:t>
            </a:r>
            <a:r>
              <a:rPr lang="en-US" altLang="zh-CN" dirty="0"/>
              <a:t>3)</a:t>
            </a:r>
            <a:r>
              <a:rPr lang="zh-CN" altLang="en-US" dirty="0"/>
              <a:t>个最近的先导者上</a:t>
            </a:r>
            <a:endParaRPr lang="en-US" altLang="zh-CN" dirty="0"/>
          </a:p>
          <a:p>
            <a:endParaRPr lang="en-US" altLang="zh-CN" dirty="0"/>
          </a:p>
          <a:p>
            <a:r>
              <a:rPr lang="zh-CN" altLang="en-US" dirty="0"/>
              <a:t>对于查询，可以寻找最近的</a:t>
            </a:r>
            <a:r>
              <a:rPr lang="en-US" altLang="zh-CN" dirty="0"/>
              <a:t>b2 (</a:t>
            </a:r>
            <a:r>
              <a:rPr lang="zh-CN" altLang="en-US" dirty="0"/>
              <a:t>比如</a:t>
            </a:r>
            <a:r>
              <a:rPr lang="en-US" altLang="zh-CN" dirty="0"/>
              <a:t>4)</a:t>
            </a:r>
            <a:r>
              <a:rPr lang="zh-CN" altLang="en-US" dirty="0"/>
              <a:t>个先导者及其追随者</a:t>
            </a:r>
            <a:endParaRPr lang="en-US" altLang="zh-CN" dirty="0"/>
          </a:p>
          <a:p>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课堂练习</a:t>
            </a:r>
            <a:endParaRPr lang="en-US" altLang="zh-CN" dirty="0"/>
          </a:p>
        </p:txBody>
      </p:sp>
      <p:sp>
        <p:nvSpPr>
          <p:cNvPr id="55299" name="Rectangle 3"/>
          <p:cNvSpPr>
            <a:spLocks noGrp="1" noChangeArrowheads="1"/>
          </p:cNvSpPr>
          <p:nvPr>
            <p:ph idx="1"/>
          </p:nvPr>
        </p:nvSpPr>
        <p:spPr/>
        <p:txBody>
          <a:bodyPr/>
          <a:lstStyle/>
          <a:p>
            <a:r>
              <a:rPr lang="zh-CN" altLang="en-US" dirty="0"/>
              <a:t>为了找到最近的先导者，需要计算多少次余弦相似度？</a:t>
            </a:r>
            <a:endParaRPr lang="en-US" altLang="zh-CN" dirty="0"/>
          </a:p>
          <a:p>
            <a:pPr lvl="1"/>
            <a:r>
              <a:rPr lang="zh-CN" altLang="en-US" dirty="0"/>
              <a:t>为什么第一步中采用</a:t>
            </a:r>
            <a:r>
              <a:rPr lang="en-US" altLang="zh-CN" dirty="0"/>
              <a:t> </a:t>
            </a:r>
            <a:r>
              <a:rPr lang="en-US" altLang="zh-CN" dirty="0">
                <a:sym typeface="Symbol" pitchFamily="18" charset="2"/>
              </a:rPr>
              <a:t>N </a:t>
            </a:r>
            <a:r>
              <a:rPr lang="zh-CN" altLang="en-US" dirty="0">
                <a:sym typeface="Symbol" pitchFamily="18" charset="2"/>
              </a:rPr>
              <a:t>个先导者？</a:t>
            </a:r>
            <a:endParaRPr lang="en-US" altLang="zh-CN" dirty="0"/>
          </a:p>
          <a:p>
            <a:endParaRPr lang="en-US" altLang="zh-CN" dirty="0"/>
          </a:p>
          <a:p>
            <a:r>
              <a:rPr lang="zh-CN" altLang="en-US" dirty="0"/>
              <a:t>上一张讲义中的常数</a:t>
            </a:r>
            <a:r>
              <a:rPr lang="en-US" altLang="zh-CN" dirty="0"/>
              <a:t> b1, b2 </a:t>
            </a:r>
            <a:r>
              <a:rPr lang="zh-CN" altLang="en-US" dirty="0"/>
              <a:t>会对结果有什么影响？</a:t>
            </a:r>
            <a:endParaRPr lang="en-US" altLang="zh-CN" dirty="0"/>
          </a:p>
          <a:p>
            <a:endParaRPr lang="en-US" altLang="zh-CN" dirty="0"/>
          </a:p>
          <a:p>
            <a:r>
              <a:rPr lang="zh-CN" altLang="en-US" dirty="0"/>
              <a:t>设计一个例子，上述方法可能会失败，比如返回的</a:t>
            </a:r>
            <a:r>
              <a:rPr lang="en-US" altLang="zh-CN" i="1" dirty="0"/>
              <a:t>k</a:t>
            </a:r>
            <a:r>
              <a:rPr lang="zh-CN" altLang="en-US" dirty="0"/>
              <a:t>篇文档中少了一篇真正的</a:t>
            </a:r>
            <a:r>
              <a:rPr lang="en-US" altLang="zh-CN" dirty="0"/>
              <a:t>top </a:t>
            </a:r>
            <a:r>
              <a:rPr lang="en-US" altLang="zh-CN" i="1" dirty="0"/>
              <a:t>k</a:t>
            </a:r>
            <a:r>
              <a:rPr lang="zh-CN" altLang="en-US" dirty="0"/>
              <a:t>文档。</a:t>
            </a:r>
            <a:endParaRPr lang="en-US" altLang="zh-CN" dirty="0"/>
          </a:p>
          <a:p>
            <a:pPr lvl="1"/>
            <a:r>
              <a:rPr lang="zh-CN" altLang="en-US" dirty="0"/>
              <a:t>这在随机抽样下是有可能的。</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72</a:t>
            </a:fld>
            <a:endParaRPr lang="en-US"/>
          </a:p>
        </p:txBody>
      </p:sp>
      <p:sp>
        <p:nvSpPr>
          <p:cNvPr id="5" name="矩形 4"/>
          <p:cNvSpPr/>
          <p:nvPr/>
        </p:nvSpPr>
        <p:spPr>
          <a:xfrm>
            <a:off x="3960440" y="2319263"/>
            <a:ext cx="1944216" cy="792088"/>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Times New Roman" pitchFamily="18" charset="0"/>
              </a:rPr>
              <a:t>g(d)</a:t>
            </a:r>
          </a:p>
          <a:p>
            <a:pPr algn="ctr"/>
            <a:r>
              <a:rPr lang="zh-CN" altLang="en-US" dirty="0">
                <a:latin typeface="Times New Roman" pitchFamily="18" charset="0"/>
              </a:rPr>
              <a:t>如</a:t>
            </a:r>
            <a:r>
              <a:rPr lang="en-US" altLang="zh-CN" dirty="0" err="1">
                <a:latin typeface="Times New Roman" pitchFamily="18" charset="0"/>
              </a:rPr>
              <a:t>PageRank</a:t>
            </a:r>
            <a:endParaRPr lang="zh-CN" altLang="en-US" dirty="0">
              <a:latin typeface="Times New Roman" pitchFamily="18" charset="0"/>
            </a:endParaRPr>
          </a:p>
        </p:txBody>
      </p:sp>
      <p:sp>
        <p:nvSpPr>
          <p:cNvPr id="7" name="矩形 6"/>
          <p:cNvSpPr/>
          <p:nvPr/>
        </p:nvSpPr>
        <p:spPr>
          <a:xfrm>
            <a:off x="3888432" y="3759423"/>
            <a:ext cx="1944216" cy="792088"/>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latin typeface="Times New Roman" pitchFamily="18" charset="0"/>
              </a:rPr>
              <a:t>Tfidf</a:t>
            </a:r>
            <a:endParaRPr lang="en-US" altLang="zh-CN" dirty="0">
              <a:latin typeface="Times New Roman" pitchFamily="18" charset="0"/>
            </a:endParaRPr>
          </a:p>
          <a:p>
            <a:pPr algn="ctr"/>
            <a:r>
              <a:rPr lang="zh-CN" altLang="en-US" dirty="0">
                <a:latin typeface="Times New Roman" pitchFamily="18" charset="0"/>
              </a:rPr>
              <a:t>如</a:t>
            </a:r>
            <a:r>
              <a:rPr lang="en-US" altLang="zh-CN" dirty="0" err="1">
                <a:latin typeface="Times New Roman" pitchFamily="18" charset="0"/>
              </a:rPr>
              <a:t>tf</a:t>
            </a:r>
            <a:endParaRPr lang="zh-CN" altLang="en-US" dirty="0">
              <a:latin typeface="Times New Roman" pitchFamily="18" charset="0"/>
            </a:endParaRPr>
          </a:p>
        </p:txBody>
      </p:sp>
      <p:sp>
        <p:nvSpPr>
          <p:cNvPr id="9" name="矩形 8"/>
          <p:cNvSpPr/>
          <p:nvPr/>
        </p:nvSpPr>
        <p:spPr>
          <a:xfrm>
            <a:off x="936104" y="3183359"/>
            <a:ext cx="1944216" cy="792088"/>
          </a:xfrm>
          <a:prstGeom prst="rect">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latin typeface="Times New Roman" pitchFamily="18" charset="0"/>
              </a:rPr>
              <a:t>idf</a:t>
            </a:r>
            <a:endParaRPr lang="en-US" altLang="zh-CN" dirty="0">
              <a:latin typeface="Times New Roman" pitchFamily="18" charset="0"/>
            </a:endParaRPr>
          </a:p>
        </p:txBody>
      </p:sp>
      <p:sp>
        <p:nvSpPr>
          <p:cNvPr id="10" name="TextBox 9"/>
          <p:cNvSpPr txBox="1"/>
          <p:nvPr/>
        </p:nvSpPr>
        <p:spPr>
          <a:xfrm>
            <a:off x="576064" y="5199583"/>
            <a:ext cx="7344816" cy="461665"/>
          </a:xfrm>
          <a:prstGeom prst="rect">
            <a:avLst/>
          </a:prstGeom>
          <a:solidFill>
            <a:schemeClr val="bg1"/>
          </a:solidFill>
        </p:spPr>
        <p:txBody>
          <a:bodyPr wrap="square" rtlCol="0">
            <a:spAutoFit/>
          </a:bodyPr>
          <a:lstStyle/>
          <a:p>
            <a:r>
              <a:rPr lang="en-US" altLang="zh-CN" dirty="0">
                <a:solidFill>
                  <a:schemeClr val="tx1"/>
                </a:solidFill>
                <a:ea typeface="黑体" pitchFamily="49" charset="-122"/>
              </a:rPr>
              <a:t>        </a:t>
            </a:r>
            <a:r>
              <a:rPr lang="zh-CN" altLang="en-US" dirty="0">
                <a:solidFill>
                  <a:schemeClr val="tx1"/>
                </a:solidFill>
                <a:ea typeface="黑体" pitchFamily="49" charset="-122"/>
              </a:rPr>
              <a:t>查询                                  文档</a:t>
            </a:r>
          </a:p>
        </p:txBody>
      </p:sp>
      <p:sp>
        <p:nvSpPr>
          <p:cNvPr id="11" name="椭圆 10"/>
          <p:cNvSpPr/>
          <p:nvPr/>
        </p:nvSpPr>
        <p:spPr>
          <a:xfrm>
            <a:off x="6480720" y="3471391"/>
            <a:ext cx="1656184" cy="1368152"/>
          </a:xfrm>
          <a:prstGeom prst="ellipse">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Times New Roman" pitchFamily="18" charset="0"/>
              </a:rPr>
              <a:t>胜者表</a:t>
            </a:r>
          </a:p>
        </p:txBody>
      </p:sp>
      <p:sp>
        <p:nvSpPr>
          <p:cNvPr id="12" name="椭圆 11"/>
          <p:cNvSpPr/>
          <p:nvPr/>
        </p:nvSpPr>
        <p:spPr>
          <a:xfrm>
            <a:off x="6480720" y="1887215"/>
            <a:ext cx="1979712" cy="1584176"/>
          </a:xfrm>
          <a:prstGeom prst="ellipse">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Times New Roman" pitchFamily="18" charset="0"/>
              </a:rPr>
              <a:t>静态得分</a:t>
            </a:r>
          </a:p>
        </p:txBody>
      </p:sp>
      <p:sp>
        <p:nvSpPr>
          <p:cNvPr id="13" name="左右箭头 12"/>
          <p:cNvSpPr/>
          <p:nvPr/>
        </p:nvSpPr>
        <p:spPr>
          <a:xfrm>
            <a:off x="5832648" y="3975447"/>
            <a:ext cx="576064" cy="360040"/>
          </a:xfrm>
          <a:prstGeom prst="leftRightArrow">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itchFamily="18" charset="0"/>
            </a:endParaRPr>
          </a:p>
        </p:txBody>
      </p:sp>
      <p:sp>
        <p:nvSpPr>
          <p:cNvPr id="14" name="左右箭头 13"/>
          <p:cNvSpPr/>
          <p:nvPr/>
        </p:nvSpPr>
        <p:spPr>
          <a:xfrm>
            <a:off x="5904656" y="2535287"/>
            <a:ext cx="576064" cy="360040"/>
          </a:xfrm>
          <a:prstGeom prst="leftRightArrow">
            <a:avLst/>
          </a:prstGeom>
          <a:solidFill>
            <a:schemeClr val="accent5">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2" name="标题 1">
            <a:extLst>
              <a:ext uri="{FF2B5EF4-FFF2-40B4-BE49-F238E27FC236}">
                <a16:creationId xmlns:a16="http://schemas.microsoft.com/office/drawing/2014/main" id="{AC72479C-08A8-49EE-B056-05C9A656C6AF}"/>
              </a:ext>
            </a:extLst>
          </p:cNvPr>
          <p:cNvSpPr>
            <a:spLocks noGrp="1"/>
          </p:cNvSpPr>
          <p:nvPr>
            <p:ph type="title"/>
          </p:nvPr>
        </p:nvSpPr>
        <p:spPr/>
        <p:txBody>
          <a:bodyPr/>
          <a:lstStyle/>
          <a:p>
            <a:r>
              <a:rPr lang="zh-CN" altLang="en-US" dirty="0"/>
              <a:t>倒排记录表文档排序方法</a:t>
            </a:r>
          </a:p>
        </p:txBody>
      </p:sp>
      <p:sp>
        <p:nvSpPr>
          <p:cNvPr id="3" name="内容占位符 2">
            <a:extLst>
              <a:ext uri="{FF2B5EF4-FFF2-40B4-BE49-F238E27FC236}">
                <a16:creationId xmlns:a16="http://schemas.microsoft.com/office/drawing/2014/main" id="{31AEC74F-9702-422F-BDD1-40E5AFF63818}"/>
              </a:ext>
            </a:extLst>
          </p:cNvPr>
          <p:cNvSpPr>
            <a:spLocks noGrp="1"/>
          </p:cNvSpPr>
          <p:nvPr>
            <p:ph idx="1"/>
          </p:nvPr>
        </p:nvSpPr>
        <p:spPr/>
        <p:txBody>
          <a:bodyPr/>
          <a:lstStyle/>
          <a:p>
            <a:r>
              <a:rPr lang="zh-CN" altLang="en-US" dirty="0"/>
              <a:t>按照</a:t>
            </a:r>
            <a:r>
              <a:rPr lang="en-US" altLang="zh-CN" dirty="0" err="1"/>
              <a:t>docID</a:t>
            </a:r>
            <a:r>
              <a:rPr lang="zh-CN" altLang="en-US" dirty="0"/>
              <a:t>排序</a:t>
            </a:r>
          </a:p>
          <a:p>
            <a:r>
              <a:rPr lang="zh-CN" altLang="en-US" dirty="0"/>
              <a:t>按与查询无关的静态得分（如</a:t>
            </a:r>
            <a:r>
              <a:rPr lang="en-US" altLang="zh-CN" dirty="0"/>
              <a:t>PageRank</a:t>
            </a:r>
            <a:r>
              <a:rPr lang="zh-CN" altLang="en-US" dirty="0"/>
              <a:t>）排序</a:t>
            </a:r>
          </a:p>
          <a:p>
            <a:pPr lvl="1"/>
            <a:r>
              <a:rPr lang="en-US" altLang="zh-CN" dirty="0"/>
              <a:t>net-score(q, d) = g(d) + cos(q, d)</a:t>
            </a:r>
          </a:p>
          <a:p>
            <a:r>
              <a:rPr lang="zh-CN" altLang="en-US" dirty="0"/>
              <a:t>按影响度排序</a:t>
            </a:r>
            <a:endParaRPr lang="en-US" altLang="zh-CN" dirty="0"/>
          </a:p>
          <a:p>
            <a:pPr lvl="1"/>
            <a:r>
              <a:rPr lang="zh-CN" altLang="en-US" dirty="0"/>
              <a:t>如对词频高的文档更感兴趣：按词频</a:t>
            </a:r>
            <a:r>
              <a:rPr lang="en-US" altLang="zh-CN" dirty="0"/>
              <a:t> </a:t>
            </a:r>
            <a:r>
              <a:rPr lang="en-US" altLang="zh-CN" dirty="0" err="1"/>
              <a:t>tf</a:t>
            </a:r>
            <a:r>
              <a:rPr lang="en-US" altLang="zh-CN" baseline="-25000" dirty="0" err="1"/>
              <a:t>t,d</a:t>
            </a:r>
            <a:r>
              <a:rPr lang="en-US" altLang="zh-CN" baseline="-25000" dirty="0"/>
              <a:t> </a:t>
            </a:r>
            <a:r>
              <a:rPr lang="zh-CN" altLang="en-US" dirty="0"/>
              <a:t>排序</a:t>
            </a:r>
            <a:endParaRPr lang="en-US" altLang="zh-CN" dirty="0"/>
          </a:p>
          <a:p>
            <a:endParaRPr lang="en-US" altLang="zh-CN" dirty="0"/>
          </a:p>
          <a:p>
            <a:r>
              <a:rPr lang="zh-CN" altLang="en-US" dirty="0"/>
              <a:t>问题：</a:t>
            </a:r>
            <a:endParaRPr lang="en-US" altLang="zh-CN" dirty="0"/>
          </a:p>
          <a:p>
            <a:pPr lvl="1"/>
            <a:r>
              <a:rPr lang="zh-CN" altLang="en-US" dirty="0"/>
              <a:t>对与上述不同排序方法，哪些能保证文档在倒排记录表中的排序是一致的？</a:t>
            </a:r>
          </a:p>
        </p:txBody>
      </p:sp>
      <p:sp>
        <p:nvSpPr>
          <p:cNvPr id="7" name="Slide Number Placeholder 6"/>
          <p:cNvSpPr>
            <a:spLocks noGrp="1"/>
          </p:cNvSpPr>
          <p:nvPr>
            <p:ph type="sldNum" sz="quarter" idx="12"/>
          </p:nvPr>
        </p:nvSpPr>
        <p:spPr/>
        <p:txBody>
          <a:bodyPr/>
          <a:lstStyle/>
          <a:p>
            <a:fld id="{74BF2C0F-05D6-4882-A325-BE394602789D}" type="slidenum">
              <a:rPr lang="en-US" smtClean="0"/>
              <a:pPr/>
              <a:t>73</a:t>
            </a:fld>
            <a:endParaRPr lang="en-US"/>
          </a:p>
        </p:txBody>
      </p:sp>
    </p:spTree>
    <p:extLst>
      <p:ext uri="{BB962C8B-B14F-4D97-AF65-F5344CB8AC3E}">
        <p14:creationId xmlns:p14="http://schemas.microsoft.com/office/powerpoint/2010/main" val="417981118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AA82C-D315-4893-87BE-9729B8672DF0}"/>
              </a:ext>
            </a:extLst>
          </p:cNvPr>
          <p:cNvSpPr>
            <a:spLocks noGrp="1"/>
          </p:cNvSpPr>
          <p:nvPr>
            <p:ph type="title"/>
          </p:nvPr>
        </p:nvSpPr>
        <p:spPr/>
        <p:txBody>
          <a:bodyPr/>
          <a:lstStyle/>
          <a:p>
            <a:r>
              <a:rPr lang="zh-CN" altLang="en-US" dirty="0"/>
              <a:t>课堂练习</a:t>
            </a:r>
          </a:p>
        </p:txBody>
      </p:sp>
      <p:sp>
        <p:nvSpPr>
          <p:cNvPr id="3" name="内容占位符 2">
            <a:extLst>
              <a:ext uri="{FF2B5EF4-FFF2-40B4-BE49-F238E27FC236}">
                <a16:creationId xmlns:a16="http://schemas.microsoft.com/office/drawing/2014/main" id="{2E0B9DC8-1D8D-4C8F-9F8F-9601B7BEE027}"/>
              </a:ext>
            </a:extLst>
          </p:cNvPr>
          <p:cNvSpPr>
            <a:spLocks noGrp="1"/>
          </p:cNvSpPr>
          <p:nvPr>
            <p:ph idx="1"/>
          </p:nvPr>
        </p:nvSpPr>
        <p:spPr>
          <a:xfrm>
            <a:off x="457200" y="1600200"/>
            <a:ext cx="8507288" cy="4953000"/>
          </a:xfrm>
        </p:spPr>
        <p:txBody>
          <a:bodyPr/>
          <a:lstStyle/>
          <a:p>
            <a:r>
              <a:rPr lang="en-US" altLang="zh-CN" dirty="0"/>
              <a:t>1</a:t>
            </a:r>
            <a:r>
              <a:rPr lang="zh-CN" altLang="en-US" dirty="0"/>
              <a:t>、画出如下数据集按照</a:t>
            </a:r>
            <a:r>
              <a:rPr lang="en-US" altLang="zh-CN" dirty="0" err="1"/>
              <a:t>docID</a:t>
            </a:r>
            <a:r>
              <a:rPr lang="zh-CN" altLang="en-US" dirty="0"/>
              <a:t>排序的倒排记录表</a:t>
            </a:r>
            <a:endParaRPr lang="en-US" altLang="zh-CN" dirty="0"/>
          </a:p>
          <a:p>
            <a:r>
              <a:rPr lang="en-US" altLang="zh-CN" dirty="0"/>
              <a:t>2</a:t>
            </a:r>
            <a:r>
              <a:rPr lang="zh-CN" altLang="en-US" dirty="0"/>
              <a:t>、画出按照词项频率排序的倒排记录表</a:t>
            </a:r>
          </a:p>
        </p:txBody>
      </p:sp>
      <p:sp>
        <p:nvSpPr>
          <p:cNvPr id="4" name="灯片编号占位符 3">
            <a:extLst>
              <a:ext uri="{FF2B5EF4-FFF2-40B4-BE49-F238E27FC236}">
                <a16:creationId xmlns:a16="http://schemas.microsoft.com/office/drawing/2014/main" id="{1F25A1F1-34A1-4F70-AB45-9D1086C4DB5F}"/>
              </a:ext>
            </a:extLst>
          </p:cNvPr>
          <p:cNvSpPr>
            <a:spLocks noGrp="1"/>
          </p:cNvSpPr>
          <p:nvPr>
            <p:ph type="sldNum" sz="quarter" idx="12"/>
          </p:nvPr>
        </p:nvSpPr>
        <p:spPr/>
        <p:txBody>
          <a:bodyPr/>
          <a:lstStyle/>
          <a:p>
            <a:pPr>
              <a:defRPr/>
            </a:pPr>
            <a:fld id="{DB3EC566-48E6-4552-87D6-CB322A8F1925}" type="slidenum">
              <a:rPr lang="en-US" smtClean="0"/>
              <a:pPr>
                <a:defRPr/>
              </a:pPr>
              <a:t>74</a:t>
            </a:fld>
            <a:endParaRPr lang="en-US"/>
          </a:p>
        </p:txBody>
      </p:sp>
      <p:pic>
        <p:nvPicPr>
          <p:cNvPr id="5" name="图片 4">
            <a:extLst>
              <a:ext uri="{FF2B5EF4-FFF2-40B4-BE49-F238E27FC236}">
                <a16:creationId xmlns:a16="http://schemas.microsoft.com/office/drawing/2014/main" id="{7A525AAB-4F54-47DE-BC85-8866D53DF329}"/>
              </a:ext>
            </a:extLst>
          </p:cNvPr>
          <p:cNvPicPr>
            <a:picLocks noChangeAspect="1"/>
          </p:cNvPicPr>
          <p:nvPr/>
        </p:nvPicPr>
        <p:blipFill>
          <a:blip r:embed="rId3"/>
          <a:stretch>
            <a:fillRect/>
          </a:stretch>
        </p:blipFill>
        <p:spPr>
          <a:xfrm>
            <a:off x="1835696" y="3212976"/>
            <a:ext cx="5200650" cy="2171700"/>
          </a:xfrm>
          <a:prstGeom prst="rect">
            <a:avLst/>
          </a:prstGeom>
        </p:spPr>
      </p:pic>
    </p:spTree>
    <p:extLst>
      <p:ext uri="{BB962C8B-B14F-4D97-AF65-F5344CB8AC3E}">
        <p14:creationId xmlns:p14="http://schemas.microsoft.com/office/powerpoint/2010/main" val="2799054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dirty="0"/>
              <a:t>如何进行评分（相似度）计算？</a:t>
            </a:r>
            <a:endParaRPr lang="en-US" altLang="zh-CN" dirty="0"/>
          </a:p>
        </p:txBody>
      </p:sp>
      <p:sp>
        <p:nvSpPr>
          <p:cNvPr id="47107" name="Rectangle 3"/>
          <p:cNvSpPr>
            <a:spLocks noGrp="1" noChangeArrowheads="1"/>
          </p:cNvSpPr>
          <p:nvPr>
            <p:ph idx="1"/>
          </p:nvPr>
        </p:nvSpPr>
        <p:spPr/>
        <p:txBody>
          <a:bodyPr/>
          <a:lstStyle/>
          <a:p>
            <a:r>
              <a:rPr lang="zh-CN" altLang="en-US" dirty="0"/>
              <a:t>倒排记录表的排序是一致的</a:t>
            </a:r>
            <a:endParaRPr lang="en-US" altLang="zh-CN" dirty="0"/>
          </a:p>
          <a:p>
            <a:pPr lvl="1"/>
            <a:r>
              <a:rPr lang="zh-CN" altLang="en-US" dirty="0"/>
              <a:t>按照</a:t>
            </a:r>
            <a:r>
              <a:rPr lang="en-US" altLang="zh-CN" dirty="0" err="1"/>
              <a:t>docID</a:t>
            </a:r>
            <a:r>
              <a:rPr lang="zh-CN" altLang="en-US" dirty="0"/>
              <a:t>排序</a:t>
            </a:r>
          </a:p>
          <a:p>
            <a:pPr lvl="1"/>
            <a:r>
              <a:rPr lang="zh-CN" altLang="en-US" dirty="0"/>
              <a:t>按与查询无关的静态得分（如</a:t>
            </a:r>
            <a:r>
              <a:rPr lang="en-US" altLang="zh-CN" dirty="0"/>
              <a:t>PageRank</a:t>
            </a:r>
            <a:r>
              <a:rPr lang="zh-CN" altLang="en-US" dirty="0"/>
              <a:t>）排序</a:t>
            </a:r>
          </a:p>
          <a:p>
            <a:r>
              <a:rPr lang="zh-CN" altLang="en-US" dirty="0"/>
              <a:t>倒排记录表的排序是不一致的</a:t>
            </a:r>
            <a:endParaRPr lang="en-US" altLang="zh-CN" dirty="0"/>
          </a:p>
          <a:p>
            <a:pPr lvl="1"/>
            <a:r>
              <a:rPr lang="zh-CN" altLang="en-US" dirty="0"/>
              <a:t>按影响度排序</a:t>
            </a:r>
            <a:endParaRPr lang="en-US" altLang="zh-CN" dirty="0"/>
          </a:p>
          <a:p>
            <a:pPr lvl="1"/>
            <a:endParaRPr lang="en-US" altLang="zh-CN" dirty="0"/>
          </a:p>
          <a:p>
            <a:r>
              <a:rPr lang="zh-CN" altLang="en-US" dirty="0"/>
              <a:t>能否参考倒排记录表的</a:t>
            </a:r>
            <a:endParaRPr lang="en-US" altLang="zh-CN" dirty="0"/>
          </a:p>
          <a:p>
            <a:pPr marL="0" indent="0">
              <a:buNone/>
            </a:pPr>
            <a:r>
              <a:rPr lang="zh-CN" altLang="en-US" dirty="0"/>
              <a:t>合并算法实现？</a:t>
            </a:r>
            <a:endParaRPr lang="en-US" altLang="zh-CN" dirty="0"/>
          </a:p>
        </p:txBody>
      </p:sp>
      <p:pic>
        <p:nvPicPr>
          <p:cNvPr id="6" name="Picture 5">
            <a:extLst>
              <a:ext uri="{FF2B5EF4-FFF2-40B4-BE49-F238E27FC236}">
                <a16:creationId xmlns:a16="http://schemas.microsoft.com/office/drawing/2014/main" id="{41391DFE-DE4C-440A-966D-8ECE0E6974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005533"/>
            <a:ext cx="3356992" cy="250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72236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zh-CN" altLang="en-US" dirty="0"/>
              <a:t>基于</a:t>
            </a:r>
            <a:r>
              <a:rPr lang="en-US" altLang="zh-CN" dirty="0"/>
              <a:t>net-score</a:t>
            </a:r>
            <a:r>
              <a:rPr lang="zh-CN" altLang="en-US" dirty="0"/>
              <a:t>的</a:t>
            </a:r>
            <a:r>
              <a:rPr lang="en-US" altLang="zh-CN" dirty="0"/>
              <a:t>Top </a:t>
            </a:r>
            <a:r>
              <a:rPr lang="en-US" altLang="zh-CN" i="1" dirty="0"/>
              <a:t>k</a:t>
            </a:r>
            <a:r>
              <a:rPr lang="zh-CN" altLang="en-US" dirty="0"/>
              <a:t>文档检索</a:t>
            </a:r>
            <a:endParaRPr lang="en-US" altLang="zh-CN" dirty="0"/>
          </a:p>
        </p:txBody>
      </p:sp>
      <p:sp>
        <p:nvSpPr>
          <p:cNvPr id="43011" name="Content Placeholder 2"/>
          <p:cNvSpPr>
            <a:spLocks noGrp="1"/>
          </p:cNvSpPr>
          <p:nvPr>
            <p:ph idx="1"/>
          </p:nvPr>
        </p:nvSpPr>
        <p:spPr/>
        <p:txBody>
          <a:bodyPr/>
          <a:lstStyle/>
          <a:p>
            <a:r>
              <a:rPr lang="zh-CN" altLang="en-US" dirty="0"/>
              <a:t>倒排记录表按照</a:t>
            </a:r>
            <a:r>
              <a:rPr lang="en-US" altLang="zh-CN" dirty="0"/>
              <a:t>g(d)</a:t>
            </a:r>
            <a:r>
              <a:rPr lang="zh-CN" altLang="en-US" dirty="0"/>
              <a:t>从高到低排序</a:t>
            </a:r>
            <a:endParaRPr lang="en-US" altLang="zh-CN" dirty="0"/>
          </a:p>
          <a:p>
            <a:r>
              <a:rPr lang="zh-CN" altLang="en-US" dirty="0"/>
              <a:t>该排序对所有倒排记录表都是一致的</a:t>
            </a:r>
            <a:r>
              <a:rPr lang="en-US" altLang="zh-CN" dirty="0"/>
              <a:t>(</a:t>
            </a:r>
            <a:r>
              <a:rPr lang="zh-CN" altLang="en-US" dirty="0"/>
              <a:t>与</a:t>
            </a:r>
            <a:r>
              <a:rPr lang="en-US" altLang="zh-CN" dirty="0" err="1"/>
              <a:t>docID</a:t>
            </a:r>
            <a:r>
              <a:rPr lang="zh-CN" altLang="en-US" dirty="0"/>
              <a:t>类似，只与文档本身有关</a:t>
            </a:r>
            <a:r>
              <a:rPr lang="en-US" altLang="zh-CN" dirty="0"/>
              <a:t>)</a:t>
            </a:r>
          </a:p>
          <a:p>
            <a:r>
              <a:rPr lang="zh-CN" altLang="en-US" dirty="0"/>
              <a:t>因此，可以同时遍历不同查询词项的倒排记录表，对每个查询词项的倒排记录表仅扫描</a:t>
            </a:r>
            <a:r>
              <a:rPr lang="en-US" altLang="zh-CN" dirty="0"/>
              <a:t>1</a:t>
            </a:r>
            <a:r>
              <a:rPr lang="zh-CN" altLang="en-US" dirty="0"/>
              <a:t>次，</a:t>
            </a:r>
            <a:endParaRPr lang="en-US" altLang="zh-CN" dirty="0"/>
          </a:p>
          <a:p>
            <a:pPr lvl="1"/>
            <a:r>
              <a:rPr lang="zh-CN" altLang="en-US" dirty="0"/>
              <a:t>进行倒排记录表的遍历</a:t>
            </a:r>
            <a:endParaRPr lang="en-US" altLang="zh-CN" dirty="0"/>
          </a:p>
          <a:p>
            <a:pPr lvl="1"/>
            <a:r>
              <a:rPr lang="zh-CN" altLang="en-US" dirty="0"/>
              <a:t>及评分</a:t>
            </a:r>
            <a:r>
              <a:rPr lang="en-US" altLang="zh-CN" dirty="0"/>
              <a:t>/</a:t>
            </a:r>
            <a:r>
              <a:rPr lang="zh-CN" altLang="en-US" dirty="0"/>
              <a:t>余弦相似度的计算</a:t>
            </a:r>
            <a:endParaRPr lang="en-US" altLang="zh-CN" dirty="0"/>
          </a:p>
          <a:p>
            <a:r>
              <a:rPr lang="zh-CN" altLang="en-US" dirty="0"/>
              <a:t>课堂练习：写一段伪代码来实现上述方式下的余弦相似度计算</a:t>
            </a:r>
            <a:endParaRPr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DC510-30C5-47CC-985A-9AA6F5D52214}"/>
              </a:ext>
            </a:extLst>
          </p:cNvPr>
          <p:cNvSpPr>
            <a:spLocks noGrp="1"/>
          </p:cNvSpPr>
          <p:nvPr>
            <p:ph type="title"/>
          </p:nvPr>
        </p:nvSpPr>
        <p:spPr/>
        <p:txBody>
          <a:bodyPr/>
          <a:lstStyle/>
          <a:p>
            <a:r>
              <a:rPr lang="zh-CN" altLang="en-US" dirty="0"/>
              <a:t>基于</a:t>
            </a:r>
            <a:r>
              <a:rPr lang="en-US" altLang="zh-CN" dirty="0"/>
              <a:t>net-score</a:t>
            </a:r>
            <a:r>
              <a:rPr lang="zh-CN" altLang="en-US" dirty="0"/>
              <a:t>的</a:t>
            </a:r>
            <a:r>
              <a:rPr lang="en-US" altLang="zh-CN" dirty="0"/>
              <a:t>Top </a:t>
            </a:r>
            <a:r>
              <a:rPr lang="en-US" altLang="zh-CN" i="1" dirty="0"/>
              <a:t>k</a:t>
            </a:r>
            <a:r>
              <a:rPr lang="zh-CN" altLang="en-US" dirty="0"/>
              <a:t>文档检索</a:t>
            </a:r>
          </a:p>
        </p:txBody>
      </p:sp>
      <p:sp>
        <p:nvSpPr>
          <p:cNvPr id="3" name="内容占位符 2">
            <a:extLst>
              <a:ext uri="{FF2B5EF4-FFF2-40B4-BE49-F238E27FC236}">
                <a16:creationId xmlns:a16="http://schemas.microsoft.com/office/drawing/2014/main" id="{1809F619-D120-40A9-9872-EE6C6FFE75E3}"/>
              </a:ext>
            </a:extLst>
          </p:cNvPr>
          <p:cNvSpPr>
            <a:spLocks noGrp="1"/>
          </p:cNvSpPr>
          <p:nvPr>
            <p:ph idx="1"/>
          </p:nvPr>
        </p:nvSpPr>
        <p:spPr/>
        <p:txBody>
          <a:bodyPr/>
          <a:lstStyle/>
          <a:p>
            <a:r>
              <a:rPr lang="zh-CN" altLang="en-US" dirty="0"/>
              <a:t>假设有按</a:t>
            </a:r>
            <a:r>
              <a:rPr lang="en-US" altLang="zh-CN" dirty="0"/>
              <a:t>g(d)</a:t>
            </a:r>
            <a:r>
              <a:rPr lang="zh-CN" altLang="en-US" dirty="0"/>
              <a:t>排序的倒排表如下所示，其中</a:t>
            </a:r>
            <a:r>
              <a:rPr lang="en-US" altLang="zh-CN" dirty="0"/>
              <a:t>g(8)=0.3,</a:t>
            </a:r>
            <a:r>
              <a:rPr lang="zh-CN" altLang="en-US" dirty="0"/>
              <a:t> </a:t>
            </a:r>
            <a:r>
              <a:rPr lang="en-US" altLang="zh-CN" dirty="0"/>
              <a:t>g(16)=0.2,</a:t>
            </a:r>
            <a:r>
              <a:rPr lang="zh-CN" altLang="en-US" dirty="0"/>
              <a:t> </a:t>
            </a:r>
            <a:r>
              <a:rPr lang="en-US" altLang="zh-CN" dirty="0"/>
              <a:t>g(32)=0.1</a:t>
            </a:r>
            <a:r>
              <a:rPr lang="zh-CN" altLang="en-US" dirty="0"/>
              <a:t>。</a:t>
            </a:r>
            <a:endParaRPr lang="en-US" altLang="zh-CN" dirty="0"/>
          </a:p>
          <a:p>
            <a:r>
              <a:rPr lang="zh-CN" altLang="en-US" dirty="0"/>
              <a:t>请给出如下查询的评分计算过程及评分结果。</a:t>
            </a:r>
            <a:endParaRPr lang="en-US" altLang="zh-CN" dirty="0"/>
          </a:p>
          <a:p>
            <a:pPr lvl="1"/>
            <a:r>
              <a:rPr lang="en-US" altLang="zh-CN" dirty="0"/>
              <a:t>Antony Caesar</a:t>
            </a:r>
          </a:p>
          <a:p>
            <a:pPr lvl="1"/>
            <a:r>
              <a:rPr lang="en-US" altLang="zh-CN" dirty="0"/>
              <a:t>Antony Caesar</a:t>
            </a:r>
            <a:r>
              <a:rPr lang="zh-CN" altLang="en-US" dirty="0"/>
              <a:t> </a:t>
            </a:r>
            <a:r>
              <a:rPr lang="en-US" altLang="zh-CN" dirty="0"/>
              <a:t>Calpurnia</a:t>
            </a:r>
          </a:p>
        </p:txBody>
      </p:sp>
      <p:sp>
        <p:nvSpPr>
          <p:cNvPr id="4" name="灯片编号占位符 3">
            <a:extLst>
              <a:ext uri="{FF2B5EF4-FFF2-40B4-BE49-F238E27FC236}">
                <a16:creationId xmlns:a16="http://schemas.microsoft.com/office/drawing/2014/main" id="{BCF34042-28D5-4817-B111-E24D90C9F6AA}"/>
              </a:ext>
            </a:extLst>
          </p:cNvPr>
          <p:cNvSpPr>
            <a:spLocks noGrp="1"/>
          </p:cNvSpPr>
          <p:nvPr>
            <p:ph type="sldNum" sz="quarter" idx="12"/>
          </p:nvPr>
        </p:nvSpPr>
        <p:spPr/>
        <p:txBody>
          <a:bodyPr/>
          <a:lstStyle/>
          <a:p>
            <a:pPr>
              <a:defRPr/>
            </a:pPr>
            <a:fld id="{DB3EC566-48E6-4552-87D6-CB322A8F1925}" type="slidenum">
              <a:rPr lang="en-US" smtClean="0"/>
              <a:pPr>
                <a:defRPr/>
              </a:pPr>
              <a:t>77</a:t>
            </a:fld>
            <a:endParaRPr lang="en-US"/>
          </a:p>
        </p:txBody>
      </p:sp>
      <p:pic>
        <p:nvPicPr>
          <p:cNvPr id="6" name="Picture 2">
            <a:extLst>
              <a:ext uri="{FF2B5EF4-FFF2-40B4-BE49-F238E27FC236}">
                <a16:creationId xmlns:a16="http://schemas.microsoft.com/office/drawing/2014/main" id="{FD5E63BE-0430-4DD3-AA1D-809839882937}"/>
              </a:ext>
            </a:extLst>
          </p:cNvPr>
          <p:cNvPicPr>
            <a:picLocks noChangeAspect="1" noChangeArrowheads="1"/>
          </p:cNvPicPr>
          <p:nvPr/>
        </p:nvPicPr>
        <p:blipFill>
          <a:blip r:embed="rId2" cstate="print"/>
          <a:srcRect/>
          <a:stretch>
            <a:fillRect/>
          </a:stretch>
        </p:blipFill>
        <p:spPr bwMode="auto">
          <a:xfrm>
            <a:off x="539552" y="4149080"/>
            <a:ext cx="7785249" cy="2520280"/>
          </a:xfrm>
          <a:prstGeom prst="rect">
            <a:avLst/>
          </a:prstGeom>
          <a:noFill/>
          <a:ln w="9525">
            <a:noFill/>
            <a:miter lim="800000"/>
            <a:headEnd/>
            <a:tailEnd/>
          </a:ln>
        </p:spPr>
      </p:pic>
    </p:spTree>
    <p:extLst>
      <p:ext uri="{BB962C8B-B14F-4D97-AF65-F5344CB8AC3E}">
        <p14:creationId xmlns:p14="http://schemas.microsoft.com/office/powerpoint/2010/main" val="38983091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78</a:t>
            </a:fld>
            <a:endParaRPr lang="en-US" sz="1200" dirty="0">
              <a:solidFill>
                <a:srgbClr val="898989"/>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143116"/>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按</a:t>
            </a:r>
            <a:r>
              <a:rPr lang="zh-CN" altLang="en-US" dirty="0">
                <a:solidFill>
                  <a:schemeClr val="tx1"/>
                </a:solidFill>
                <a:latin typeface="Times New Roman" pitchFamily="18" charset="0"/>
                <a:ea typeface="+mj-ea"/>
                <a:cs typeface="Times New Roman" pitchFamily="18" charset="0"/>
              </a:rPr>
              <a:t>照</a:t>
            </a:r>
            <a:r>
              <a:rPr lang="en-US" dirty="0" err="1">
                <a:solidFill>
                  <a:schemeClr val="tx1"/>
                </a:solidFill>
                <a:latin typeface="Times New Roman" pitchFamily="18" charset="0"/>
                <a:ea typeface="+mj-ea"/>
                <a:cs typeface="Times New Roman" pitchFamily="18" charset="0"/>
              </a:rPr>
              <a:t>docID</a:t>
            </a:r>
            <a:r>
              <a:rPr lang="zh-CN" altLang="en-US" dirty="0">
                <a:solidFill>
                  <a:schemeClr val="tx1"/>
                </a:solidFill>
                <a:latin typeface="Times New Roman" pitchFamily="18" charset="0"/>
                <a:ea typeface="+mj-ea"/>
                <a:cs typeface="Times New Roman" pitchFamily="18" charset="0"/>
              </a:rPr>
              <a:t>排序和按照</a:t>
            </a:r>
            <a:r>
              <a:rPr lang="en-US" altLang="zh-CN" dirty="0" err="1">
                <a:solidFill>
                  <a:schemeClr val="tx1"/>
                </a:solidFill>
                <a:latin typeface="Times New Roman" pitchFamily="18" charset="0"/>
                <a:ea typeface="+mj-ea"/>
                <a:cs typeface="Times New Roman" pitchFamily="18" charset="0"/>
              </a:rPr>
              <a:t>PageRank</a:t>
            </a:r>
            <a:r>
              <a:rPr lang="zh-CN" altLang="en-US" dirty="0">
                <a:solidFill>
                  <a:schemeClr val="tx1"/>
                </a:solidFill>
                <a:latin typeface="Times New Roman" pitchFamily="18" charset="0"/>
                <a:ea typeface="+mj-ea"/>
                <a:cs typeface="Times New Roman" pitchFamily="18" charset="0"/>
              </a:rPr>
              <a:t>排序都与词项本身无关</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即两者都是文档的固有属性</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，因此在全局上，这种排序都是一致的</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上述计算余弦相似度的方法可以采用以文档为单位的处理方式</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即在开始计算文档</a:t>
            </a:r>
            <a:r>
              <a:rPr lang="de-DE" altLang="zh-CN" i="1" dirty="0">
                <a:solidFill>
                  <a:schemeClr val="tx1"/>
                </a:solidFill>
                <a:latin typeface="Times New Roman" pitchFamily="18" charset="0"/>
                <a:ea typeface="+mj-ea"/>
                <a:cs typeface="Times New Roman" pitchFamily="18" charset="0"/>
              </a:rPr>
              <a:t>d</a:t>
            </a:r>
            <a:r>
              <a:rPr lang="de-DE" altLang="zh-CN" i="1" baseline="-25000" dirty="0">
                <a:solidFill>
                  <a:schemeClr val="tx1"/>
                </a:solidFill>
                <a:latin typeface="Times New Roman" pitchFamily="18" charset="0"/>
                <a:ea typeface="+mj-ea"/>
                <a:cs typeface="Times New Roman" pitchFamily="18" charset="0"/>
              </a:rPr>
              <a:t>i</a:t>
            </a:r>
            <a:r>
              <a:rPr lang="de-DE" altLang="zh-CN" baseline="-25000" dirty="0">
                <a:solidFill>
                  <a:schemeClr val="tx1"/>
                </a:solidFill>
                <a:latin typeface="Times New Roman" pitchFamily="18" charset="0"/>
                <a:ea typeface="+mj-ea"/>
                <a:cs typeface="Times New Roman" pitchFamily="18" charset="0"/>
              </a:rPr>
              <a:t>+1 </a:t>
            </a:r>
            <a:r>
              <a:rPr lang="zh-CN" altLang="en-US" dirty="0">
                <a:solidFill>
                  <a:schemeClr val="tx1"/>
                </a:solidFill>
                <a:latin typeface="Times New Roman" pitchFamily="18" charset="0"/>
                <a:ea typeface="+mj-ea"/>
                <a:cs typeface="Times New Roman" pitchFamily="18" charset="0"/>
              </a:rPr>
              <a:t>的得分之前，先得到文档</a:t>
            </a:r>
            <a:r>
              <a:rPr lang="en-US" altLang="zh-CN" i="1" dirty="0" err="1">
                <a:solidFill>
                  <a:schemeClr val="tx1"/>
                </a:solidFill>
                <a:latin typeface="Times New Roman" pitchFamily="18" charset="0"/>
                <a:ea typeface="+mj-ea"/>
                <a:cs typeface="Times New Roman" pitchFamily="18" charset="0"/>
              </a:rPr>
              <a:t>d</a:t>
            </a:r>
            <a:r>
              <a:rPr lang="en-US" altLang="zh-CN" i="1" baseline="-25000" dirty="0" err="1">
                <a:solidFill>
                  <a:schemeClr val="tx1"/>
                </a:solidFill>
                <a:latin typeface="Times New Roman" pitchFamily="18" charset="0"/>
                <a:ea typeface="+mj-ea"/>
                <a:cs typeface="Times New Roman" pitchFamily="18" charset="0"/>
              </a:rPr>
              <a:t>i</a:t>
            </a:r>
            <a:r>
              <a:rPr lang="en-US" altLang="zh-CN"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的得分</a:t>
            </a:r>
            <a:endParaRPr lang="en-US" altLang="zh-CN"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这是</a:t>
            </a:r>
            <a:r>
              <a:rPr lang="zh-CN" altLang="en-US" dirty="0">
                <a:solidFill>
                  <a:schemeClr val="tx1"/>
                </a:solidFill>
                <a:latin typeface="Times New Roman" pitchFamily="18" charset="0"/>
                <a:ea typeface="+mj-ea"/>
                <a:cs typeface="Times New Roman" pitchFamily="18" charset="0"/>
                <a:hlinkClick r:id="rId3" action="ppaction://hlinksldjump"/>
              </a:rPr>
              <a:t>“精确</a:t>
            </a:r>
            <a:r>
              <a:rPr lang="en-US" altLang="zh-CN" dirty="0">
                <a:solidFill>
                  <a:schemeClr val="tx1"/>
                </a:solidFill>
                <a:latin typeface="Times New Roman" pitchFamily="18" charset="0"/>
                <a:ea typeface="+mj-ea"/>
                <a:cs typeface="Times New Roman" pitchFamily="18" charset="0"/>
                <a:hlinkClick r:id="rId3" action="ppaction://hlinksldjump"/>
              </a:rPr>
              <a:t>top k</a:t>
            </a:r>
            <a:r>
              <a:rPr lang="zh-CN" altLang="en-US" dirty="0">
                <a:solidFill>
                  <a:schemeClr val="tx1"/>
                </a:solidFill>
                <a:latin typeface="Times New Roman" pitchFamily="18" charset="0"/>
                <a:ea typeface="+mj-ea"/>
                <a:cs typeface="Times New Roman" pitchFamily="18" charset="0"/>
                <a:hlinkClick r:id="rId3" action="ppaction://hlinksldjump"/>
              </a:rPr>
              <a:t>检索加速方法三：提前终止计算”</a:t>
            </a:r>
            <a:r>
              <a:rPr lang="zh-CN" altLang="en-US" dirty="0">
                <a:solidFill>
                  <a:schemeClr val="tx1"/>
                </a:solidFill>
                <a:latin typeface="Times New Roman" pitchFamily="18" charset="0"/>
                <a:ea typeface="+mj-ea"/>
                <a:cs typeface="Times New Roman" pitchFamily="18" charset="0"/>
              </a:rPr>
              <a:t>的基础</a:t>
            </a:r>
            <a:endParaRPr lang="en-US" altLang="zh-CN"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另一种方式</a:t>
            </a:r>
            <a:r>
              <a:rPr lang="de-DE"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以词项为单位</a:t>
            </a:r>
            <a:r>
              <a:rPr lang="en-US" altLang="zh-CN" dirty="0">
                <a:solidFill>
                  <a:schemeClr val="tx1"/>
                </a:solidFill>
                <a:latin typeface="Times New Roman" pitchFamily="18" charset="0"/>
                <a:ea typeface="+mj-ea"/>
                <a:cs typeface="Times New Roman" pitchFamily="18" charset="0"/>
              </a:rPr>
              <a:t>(</a:t>
            </a:r>
            <a:r>
              <a:rPr lang="de-DE" dirty="0">
                <a:solidFill>
                  <a:schemeClr val="tx1"/>
                </a:solidFill>
                <a:latin typeface="Times New Roman" pitchFamily="18" charset="0"/>
                <a:ea typeface="+mj-ea"/>
                <a:cs typeface="Times New Roman" pitchFamily="18" charset="0"/>
              </a:rPr>
              <a:t>term-at-a-time)</a:t>
            </a:r>
            <a:r>
              <a:rPr lang="zh-CN" altLang="en-US" dirty="0">
                <a:solidFill>
                  <a:schemeClr val="tx1"/>
                </a:solidFill>
                <a:latin typeface="Times New Roman" pitchFamily="18" charset="0"/>
                <a:ea typeface="+mj-ea"/>
                <a:cs typeface="Times New Roman" pitchFamily="18" charset="0"/>
              </a:rPr>
              <a:t>的处理</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2" name="标题 1">
            <a:extLst>
              <a:ext uri="{FF2B5EF4-FFF2-40B4-BE49-F238E27FC236}">
                <a16:creationId xmlns:a16="http://schemas.microsoft.com/office/drawing/2014/main" id="{374A31A9-2BBF-42EC-A03A-2C2E64CFFE85}"/>
              </a:ext>
            </a:extLst>
          </p:cNvPr>
          <p:cNvSpPr>
            <a:spLocks noGrp="1"/>
          </p:cNvSpPr>
          <p:nvPr>
            <p:ph type="title"/>
          </p:nvPr>
        </p:nvSpPr>
        <p:spPr>
          <a:xfrm>
            <a:off x="457200" y="274638"/>
            <a:ext cx="8435280" cy="1143000"/>
          </a:xfrm>
        </p:spPr>
        <p:txBody>
          <a:bodyPr/>
          <a:lstStyle/>
          <a:p>
            <a:r>
              <a:rPr lang="zh-CN" altLang="en-US" sz="3600" dirty="0"/>
              <a:t>以文档为单位</a:t>
            </a:r>
            <a:r>
              <a:rPr lang="en-US" altLang="zh-CN" sz="3600" dirty="0"/>
              <a:t>(</a:t>
            </a:r>
            <a:r>
              <a:rPr lang="de-DE" altLang="zh-CN" sz="3600" dirty="0"/>
              <a:t>Document-at-a-time)</a:t>
            </a:r>
            <a:r>
              <a:rPr lang="zh-CN" altLang="en-US" sz="3600" dirty="0"/>
              <a:t>的处理</a:t>
            </a:r>
          </a:p>
        </p:txBody>
      </p:sp>
      <p:sp>
        <p:nvSpPr>
          <p:cNvPr id="7" name="Slide Number Placeholder 6"/>
          <p:cNvSpPr>
            <a:spLocks noGrp="1"/>
          </p:cNvSpPr>
          <p:nvPr>
            <p:ph type="sldNum" sz="quarter" idx="12"/>
          </p:nvPr>
        </p:nvSpPr>
        <p:spPr/>
        <p:txBody>
          <a:bodyPr/>
          <a:lstStyle/>
          <a:p>
            <a:fld id="{74BF2C0F-05D6-4882-A325-BE394602789D}" type="slidenum">
              <a:rPr lang="en-US" smtClean="0"/>
              <a:pPr/>
              <a:t>78</a:t>
            </a:fld>
            <a:endParaRPr lang="en-US"/>
          </a:p>
        </p:txBody>
      </p:sp>
    </p:spTree>
    <p:extLst>
      <p:ext uri="{BB962C8B-B14F-4D97-AF65-F5344CB8AC3E}">
        <p14:creationId xmlns:p14="http://schemas.microsoft.com/office/powerpoint/2010/main" val="391796960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0227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n-ea"/>
                <a:ea typeface="+mn-ea"/>
              </a:rPr>
              <a:t>最简单的情况：对第一个查询词项，对它的倒排记录表进行完整处理</a:t>
            </a:r>
            <a:endParaRPr lang="en-US" altLang="zh-CN" dirty="0">
              <a:solidFill>
                <a:schemeClr val="tx1"/>
              </a:solidFill>
              <a:latin typeface="+mn-ea"/>
              <a:ea typeface="+mn-ea"/>
            </a:endParaRPr>
          </a:p>
          <a:p>
            <a:pPr lvl="1">
              <a:spcBef>
                <a:spcPts val="700"/>
              </a:spcBef>
              <a:buClr>
                <a:srgbClr val="336699"/>
              </a:buClr>
              <a:buFont typeface="Wingdings" pitchFamily="2" charset="2"/>
              <a:buChar char="§"/>
            </a:pPr>
            <a:endParaRPr lang="de-DE"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对每个碰到的</a:t>
            </a:r>
            <a:r>
              <a:rPr lang="en-US" dirty="0" err="1">
                <a:solidFill>
                  <a:schemeClr val="tx1"/>
                </a:solidFill>
                <a:latin typeface="Times New Roman" panose="02020603050405020304" pitchFamily="18" charset="0"/>
                <a:ea typeface="+mn-ea"/>
                <a:cs typeface="Times New Roman" panose="02020603050405020304" pitchFamily="18" charset="0"/>
              </a:rPr>
              <a:t>docID</a:t>
            </a:r>
            <a:r>
              <a:rPr lang="zh-CN" altLang="en-US" dirty="0">
                <a:solidFill>
                  <a:schemeClr val="tx1"/>
                </a:solidFill>
                <a:latin typeface="+mn-ea"/>
                <a:ea typeface="+mn-ea"/>
              </a:rPr>
              <a:t>设立一个累加器</a:t>
            </a:r>
            <a:endParaRPr lang="en-US" altLang="zh-CN" dirty="0">
              <a:solidFill>
                <a:schemeClr val="tx1"/>
              </a:solidFill>
              <a:latin typeface="+mn-ea"/>
              <a:ea typeface="+mn-ea"/>
            </a:endParaRPr>
          </a:p>
          <a:p>
            <a:pPr lvl="1">
              <a:spcBef>
                <a:spcPts val="700"/>
              </a:spcBef>
              <a:buClr>
                <a:srgbClr val="336699"/>
              </a:buClr>
              <a:buFont typeface="Wingdings" pitchFamily="2" charset="2"/>
              <a:buChar char="§"/>
            </a:pPr>
            <a:endParaRPr lang="en-US"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然后，对第二个查询词项的倒排记录表进行完整处理</a:t>
            </a:r>
            <a:endParaRPr lang="de-DE" dirty="0">
              <a:solidFill>
                <a:schemeClr val="tx1"/>
              </a:solidFill>
              <a:latin typeface="+mn-ea"/>
              <a:ea typeface="+mn-ea"/>
            </a:endParaRPr>
          </a:p>
          <a:p>
            <a:pPr lvl="1">
              <a:spcBef>
                <a:spcPts val="700"/>
              </a:spcBef>
              <a:buClr>
                <a:srgbClr val="336699"/>
              </a:buClr>
              <a:buFont typeface="Wingdings" pitchFamily="2" charset="2"/>
              <a:buChar char="§"/>
            </a:pPr>
            <a:endParaRPr lang="de-DE" dirty="0">
              <a:solidFill>
                <a:schemeClr val="tx1"/>
              </a:solidFill>
              <a:latin typeface="+mn-ea"/>
              <a:ea typeface="+mn-ea"/>
            </a:endParaRPr>
          </a:p>
          <a:p>
            <a:pPr lvl="1">
              <a:spcBef>
                <a:spcPts val="700"/>
              </a:spcBef>
              <a:buClr>
                <a:srgbClr val="336699"/>
              </a:buClr>
              <a:buFont typeface="Wingdings" pitchFamily="2" charset="2"/>
              <a:buChar char="§"/>
            </a:pPr>
            <a:r>
              <a:rPr lang="de-DE" dirty="0">
                <a:solidFill>
                  <a:schemeClr val="tx1"/>
                </a:solidFill>
                <a:latin typeface="+mn-ea"/>
                <a:ea typeface="+mn-ea"/>
              </a:rPr>
              <a:t>. . . </a:t>
            </a:r>
            <a:r>
              <a:rPr lang="zh-CN" altLang="en-US" dirty="0">
                <a:solidFill>
                  <a:schemeClr val="tx1"/>
                </a:solidFill>
                <a:latin typeface="+mn-ea"/>
                <a:ea typeface="+mn-ea"/>
              </a:rPr>
              <a:t>如此循环往复</a:t>
            </a:r>
            <a:endParaRPr lang="de-DE" dirty="0">
              <a:solidFill>
                <a:schemeClr val="tx1"/>
              </a:solidFill>
              <a:latin typeface="+mn-ea"/>
              <a:ea typeface="+mn-ea"/>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2" name="标题 1">
            <a:extLst>
              <a:ext uri="{FF2B5EF4-FFF2-40B4-BE49-F238E27FC236}">
                <a16:creationId xmlns:a16="http://schemas.microsoft.com/office/drawing/2014/main" id="{A9360F64-FE67-4FEA-95E2-66F0196DE74F}"/>
              </a:ext>
            </a:extLst>
          </p:cNvPr>
          <p:cNvSpPr>
            <a:spLocks noGrp="1"/>
          </p:cNvSpPr>
          <p:nvPr>
            <p:ph type="title"/>
          </p:nvPr>
        </p:nvSpPr>
        <p:spPr>
          <a:xfrm>
            <a:off x="457200" y="274638"/>
            <a:ext cx="8579296" cy="1143000"/>
          </a:xfrm>
        </p:spPr>
        <p:txBody>
          <a:bodyPr/>
          <a:lstStyle/>
          <a:p>
            <a:r>
              <a:rPr lang="zh-CN" altLang="en-US" sz="3600" dirty="0"/>
              <a:t>以词项为单位</a:t>
            </a:r>
            <a:r>
              <a:rPr lang="en-US" altLang="zh-CN" sz="3600" dirty="0"/>
              <a:t>(</a:t>
            </a:r>
            <a:r>
              <a:rPr lang="de-DE" altLang="zh-CN" sz="3600" dirty="0"/>
              <a:t>Term-at-a-time</a:t>
            </a:r>
            <a:r>
              <a:rPr lang="en-US" altLang="zh-CN" sz="3600" dirty="0"/>
              <a:t>)</a:t>
            </a:r>
            <a:r>
              <a:rPr lang="zh-CN" altLang="en-US" sz="3600" dirty="0"/>
              <a:t>的处理方式</a:t>
            </a:r>
          </a:p>
        </p:txBody>
      </p:sp>
      <p:sp>
        <p:nvSpPr>
          <p:cNvPr id="7" name="Slide Number Placeholder 6"/>
          <p:cNvSpPr>
            <a:spLocks noGrp="1"/>
          </p:cNvSpPr>
          <p:nvPr>
            <p:ph type="sldNum" sz="quarter" idx="12"/>
          </p:nvPr>
        </p:nvSpPr>
        <p:spPr/>
        <p:txBody>
          <a:bodyPr/>
          <a:lstStyle/>
          <a:p>
            <a:fld id="{74BF2C0F-05D6-4882-A325-BE394602789D}" type="slidenum">
              <a:rPr lang="en-US" smtClean="0"/>
              <a:pPr/>
              <a:t>79</a:t>
            </a:fld>
            <a:endParaRPr lang="en-US"/>
          </a:p>
        </p:txBody>
      </p:sp>
    </p:spTree>
    <p:extLst>
      <p:ext uri="{BB962C8B-B14F-4D97-AF65-F5344CB8AC3E}">
        <p14:creationId xmlns:p14="http://schemas.microsoft.com/office/powerpoint/2010/main" val="27276049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向量空间模型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每篇文档表示成一个基于</a:t>
            </a:r>
            <a:r>
              <a:rPr lang="en-US" altLang="zh-CN"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权重的实值向量</a:t>
            </a:r>
            <a:r>
              <a:rPr lang="de-DE" dirty="0">
                <a:solidFill>
                  <a:schemeClr val="tx1"/>
                </a:solidFill>
                <a:latin typeface="+mj-lt"/>
                <a:ea typeface="黑体" pitchFamily="49" charset="-122"/>
              </a:rPr>
              <a:t> </a:t>
            </a:r>
            <a:r>
              <a:rPr lang="en-US" dirty="0">
                <a:solidFill>
                  <a:schemeClr val="tx1"/>
                </a:solidFill>
                <a:latin typeface="+mj-lt"/>
                <a:ea typeface="黑体" pitchFamily="49" charset="-122"/>
              </a:rPr>
              <a:t>∈ R</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查询也表示成同一空间下的基于</a:t>
            </a:r>
            <a:r>
              <a:rPr lang="en-US" altLang="zh-CN"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权重的实值向量</a:t>
            </a:r>
            <a:endParaRPr lang="en-US" altLang="zh-CN" dirty="0">
              <a:solidFill>
                <a:schemeClr val="tx1"/>
              </a:solidFill>
              <a:latin typeface="+mj-lt"/>
              <a:ea typeface="黑体" pitchFamily="49" charset="-122"/>
            </a:endParaRPr>
          </a:p>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查询和文档之间就可以计算相似度</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5.25</a:t>
                      </a:r>
                    </a:p>
                    <a:p>
                      <a:pPr algn="r"/>
                      <a:r>
                        <a:rPr lang="de-DE" dirty="0"/>
                        <a:t>1.21</a:t>
                      </a:r>
                    </a:p>
                    <a:p>
                      <a:pPr algn="r"/>
                      <a:r>
                        <a:rPr lang="de-DE" dirty="0"/>
                        <a:t>8.59</a:t>
                      </a:r>
                    </a:p>
                    <a:p>
                      <a:pPr algn="r"/>
                      <a:r>
                        <a:rPr lang="de-DE" dirty="0"/>
                        <a:t>0.0</a:t>
                      </a:r>
                    </a:p>
                    <a:p>
                      <a:pPr algn="r"/>
                      <a:r>
                        <a:rPr lang="de-DE" dirty="0"/>
                        <a:t>2.85</a:t>
                      </a:r>
                    </a:p>
                    <a:p>
                      <a:pPr algn="r"/>
                      <a:r>
                        <a:rPr lang="de-DE" dirty="0"/>
                        <a:t>1.51</a:t>
                      </a:r>
                    </a:p>
                    <a:p>
                      <a:pPr algn="r"/>
                      <a:r>
                        <a:rPr lang="de-DE" dirty="0"/>
                        <a:t>1.37</a:t>
                      </a:r>
                    </a:p>
                  </a:txBody>
                  <a:tcPr/>
                </a:tc>
                <a:tc>
                  <a:txBody>
                    <a:bodyPr/>
                    <a:lstStyle/>
                    <a:p>
                      <a:pPr algn="r"/>
                      <a:r>
                        <a:rPr lang="de-DE" dirty="0"/>
                        <a:t>3.18</a:t>
                      </a:r>
                    </a:p>
                    <a:p>
                      <a:pPr algn="r"/>
                      <a:r>
                        <a:rPr lang="de-DE" dirty="0"/>
                        <a:t>6.10</a:t>
                      </a:r>
                    </a:p>
                    <a:p>
                      <a:pPr algn="r"/>
                      <a:r>
                        <a:rPr lang="de-DE" dirty="0"/>
                        <a:t>2.54</a:t>
                      </a:r>
                    </a:p>
                    <a:p>
                      <a:pPr algn="r"/>
                      <a:r>
                        <a:rPr lang="de-DE" dirty="0"/>
                        <a:t>1.54</a:t>
                      </a:r>
                    </a:p>
                    <a:p>
                      <a:pPr algn="r"/>
                      <a:r>
                        <a:rPr lang="de-DE" dirty="0"/>
                        <a:t>0.0</a:t>
                      </a:r>
                    </a:p>
                    <a:p>
                      <a:pPr algn="r"/>
                      <a:r>
                        <a:rPr lang="de-DE" dirty="0"/>
                        <a:t>0.0</a:t>
                      </a:r>
                    </a:p>
                    <a:p>
                      <a:pPr algn="r"/>
                      <a:r>
                        <a:rPr lang="de-DE" dirty="0"/>
                        <a:t>0.0</a:t>
                      </a:r>
                    </a:p>
                    <a:p>
                      <a:pPr algn="r"/>
                      <a:endParaRPr lang="de-DE" dirty="0"/>
                    </a:p>
                  </a:txBody>
                  <a:tcPr/>
                </a:tc>
                <a:tc>
                  <a:txBody>
                    <a:bodyPr/>
                    <a:lstStyle/>
                    <a:p>
                      <a:pPr algn="r"/>
                      <a:r>
                        <a:rPr lang="de-DE" dirty="0"/>
                        <a:t>0.0</a:t>
                      </a:r>
                    </a:p>
                    <a:p>
                      <a:pPr algn="r"/>
                      <a:r>
                        <a:rPr lang="de-DE" dirty="0"/>
                        <a:t>0.0</a:t>
                      </a:r>
                    </a:p>
                    <a:p>
                      <a:pPr algn="r"/>
                      <a:r>
                        <a:rPr lang="de-DE" dirty="0"/>
                        <a:t>0.0</a:t>
                      </a:r>
                    </a:p>
                    <a:p>
                      <a:pPr algn="r"/>
                      <a:r>
                        <a:rPr lang="de-DE" dirty="0"/>
                        <a:t>0.0</a:t>
                      </a:r>
                    </a:p>
                    <a:p>
                      <a:pPr algn="r"/>
                      <a:r>
                        <a:rPr lang="de-DE" dirty="0"/>
                        <a:t>0.0</a:t>
                      </a:r>
                    </a:p>
                    <a:p>
                      <a:pPr algn="r"/>
                      <a:r>
                        <a:rPr lang="de-DE" dirty="0"/>
                        <a:t>1.90</a:t>
                      </a:r>
                    </a:p>
                    <a:p>
                      <a:pPr algn="r"/>
                      <a:r>
                        <a:rPr lang="de-DE" dirty="0"/>
                        <a:t>0.11</a:t>
                      </a:r>
                    </a:p>
                  </a:txBody>
                  <a:tcPr/>
                </a:tc>
                <a:tc>
                  <a:txBody>
                    <a:bodyPr/>
                    <a:lstStyle/>
                    <a:p>
                      <a:pPr algn="r"/>
                      <a:r>
                        <a:rPr lang="de-DE" dirty="0"/>
                        <a:t>0.0</a:t>
                      </a:r>
                    </a:p>
                    <a:p>
                      <a:pPr algn="r"/>
                      <a:r>
                        <a:rPr lang="de-DE" dirty="0"/>
                        <a:t>1.0</a:t>
                      </a:r>
                    </a:p>
                    <a:p>
                      <a:pPr algn="r"/>
                      <a:r>
                        <a:rPr lang="de-DE" dirty="0"/>
                        <a:t>1.51</a:t>
                      </a:r>
                    </a:p>
                    <a:p>
                      <a:pPr algn="r"/>
                      <a:r>
                        <a:rPr lang="de-DE" dirty="0"/>
                        <a:t>0.0</a:t>
                      </a:r>
                    </a:p>
                    <a:p>
                      <a:pPr algn="r"/>
                      <a:r>
                        <a:rPr lang="de-DE" dirty="0"/>
                        <a:t>0.0</a:t>
                      </a:r>
                    </a:p>
                    <a:p>
                      <a:pPr algn="r"/>
                      <a:r>
                        <a:rPr lang="de-DE" dirty="0"/>
                        <a:t>0.12</a:t>
                      </a:r>
                    </a:p>
                    <a:p>
                      <a:pPr algn="r"/>
                      <a:r>
                        <a:rPr lang="de-DE" dirty="0"/>
                        <a:t>4.15</a:t>
                      </a:r>
                    </a:p>
                  </a:txBody>
                  <a:tcPr/>
                </a:tc>
                <a:tc>
                  <a:txBody>
                    <a:bodyPr/>
                    <a:lstStyle/>
                    <a:p>
                      <a:pPr algn="r"/>
                      <a:r>
                        <a:rPr lang="de-DE" dirty="0"/>
                        <a:t>0.0</a:t>
                      </a:r>
                    </a:p>
                    <a:p>
                      <a:pPr algn="r"/>
                      <a:r>
                        <a:rPr lang="de-DE" dirty="0"/>
                        <a:t>0.0</a:t>
                      </a:r>
                    </a:p>
                    <a:p>
                      <a:pPr algn="r"/>
                      <a:r>
                        <a:rPr lang="de-DE" dirty="0"/>
                        <a:t>0.25</a:t>
                      </a:r>
                    </a:p>
                    <a:p>
                      <a:pPr algn="r"/>
                      <a:r>
                        <a:rPr lang="de-DE" dirty="0"/>
                        <a:t>0.0</a:t>
                      </a:r>
                    </a:p>
                    <a:p>
                      <a:pPr algn="r"/>
                      <a:r>
                        <a:rPr lang="de-DE" dirty="0"/>
                        <a:t>0.0</a:t>
                      </a:r>
                    </a:p>
                    <a:p>
                      <a:pPr algn="r"/>
                      <a:r>
                        <a:rPr lang="de-DE" dirty="0"/>
                        <a:t>5.25</a:t>
                      </a:r>
                    </a:p>
                    <a:p>
                      <a:pPr algn="r"/>
                      <a:r>
                        <a:rPr lang="de-DE" dirty="0"/>
                        <a:t>0.25</a:t>
                      </a:r>
                    </a:p>
                  </a:txBody>
                  <a:tcPr/>
                </a:tc>
                <a:tc>
                  <a:txBody>
                    <a:bodyPr/>
                    <a:lstStyle/>
                    <a:p>
                      <a:pPr algn="r"/>
                      <a:r>
                        <a:rPr lang="de-DE" dirty="0"/>
                        <a:t>0.35</a:t>
                      </a:r>
                    </a:p>
                    <a:p>
                      <a:pPr algn="r"/>
                      <a:r>
                        <a:rPr lang="de-DE" dirty="0"/>
                        <a:t>0.0</a:t>
                      </a:r>
                    </a:p>
                    <a:p>
                      <a:pPr algn="r"/>
                      <a:r>
                        <a:rPr lang="de-DE" dirty="0"/>
                        <a:t>0.0</a:t>
                      </a:r>
                    </a:p>
                    <a:p>
                      <a:pPr algn="r"/>
                      <a:r>
                        <a:rPr lang="de-DE" dirty="0"/>
                        <a:t>0.0</a:t>
                      </a:r>
                    </a:p>
                    <a:p>
                      <a:pPr algn="r"/>
                      <a:r>
                        <a:rPr lang="de-DE" dirty="0"/>
                        <a:t>0.0</a:t>
                      </a:r>
                    </a:p>
                    <a:p>
                      <a:pPr algn="r"/>
                      <a:r>
                        <a:rPr lang="de-DE" dirty="0"/>
                        <a:t>0.88</a:t>
                      </a:r>
                    </a:p>
                    <a:p>
                      <a:pPr algn="r"/>
                      <a:r>
                        <a:rPr lang="de-DE" dirty="0"/>
                        <a:t>1.95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420145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2" name="标题 1">
            <a:extLst>
              <a:ext uri="{FF2B5EF4-FFF2-40B4-BE49-F238E27FC236}">
                <a16:creationId xmlns:a16="http://schemas.microsoft.com/office/drawing/2014/main" id="{DA5DA463-FAEA-4957-936C-AE3E05136C83}"/>
              </a:ext>
            </a:extLst>
          </p:cNvPr>
          <p:cNvSpPr>
            <a:spLocks noGrp="1"/>
          </p:cNvSpPr>
          <p:nvPr>
            <p:ph type="title"/>
          </p:nvPr>
        </p:nvSpPr>
        <p:spPr>
          <a:xfrm>
            <a:off x="457200" y="274638"/>
            <a:ext cx="8507288" cy="1143000"/>
          </a:xfrm>
        </p:spPr>
        <p:txBody>
          <a:bodyPr/>
          <a:lstStyle/>
          <a:p>
            <a:r>
              <a:rPr lang="zh-CN" altLang="en-US" sz="3600" dirty="0"/>
              <a:t>以词项为单位</a:t>
            </a:r>
            <a:r>
              <a:rPr lang="en-US" altLang="zh-CN" sz="3600" dirty="0"/>
              <a:t>(</a:t>
            </a:r>
            <a:r>
              <a:rPr lang="de-DE" altLang="zh-CN" sz="3600" dirty="0"/>
              <a:t>Term-at-a-time)</a:t>
            </a:r>
            <a:r>
              <a:rPr lang="zh-CN" altLang="en-US" sz="3600" dirty="0"/>
              <a:t>的处理算法</a:t>
            </a:r>
          </a:p>
        </p:txBody>
      </p:sp>
      <p:sp>
        <p:nvSpPr>
          <p:cNvPr id="7" name="Slide Number Placeholder 6"/>
          <p:cNvSpPr>
            <a:spLocks noGrp="1"/>
          </p:cNvSpPr>
          <p:nvPr>
            <p:ph type="sldNum" sz="quarter" idx="12"/>
          </p:nvPr>
        </p:nvSpPr>
        <p:spPr/>
        <p:txBody>
          <a:bodyPr/>
          <a:lstStyle/>
          <a:p>
            <a:fld id="{74BF2C0F-05D6-4882-A325-BE394602789D}" type="slidenum">
              <a:rPr lang="en-US" smtClean="0"/>
              <a:pPr/>
              <a:t>80</a:t>
            </a:fld>
            <a:endParaRPr lang="en-US"/>
          </a:p>
        </p:txBody>
      </p:sp>
      <p:pic>
        <p:nvPicPr>
          <p:cNvPr id="8" name="Picture 7" descr="743.png"/>
          <p:cNvPicPr>
            <a:picLocks noChangeAspect="1"/>
          </p:cNvPicPr>
          <p:nvPr/>
        </p:nvPicPr>
        <p:blipFill>
          <a:blip r:embed="rId3" cstate="print"/>
          <a:stretch>
            <a:fillRect/>
          </a:stretch>
        </p:blipFill>
        <p:spPr>
          <a:xfrm>
            <a:off x="428596" y="1857364"/>
            <a:ext cx="6635798" cy="4071966"/>
          </a:xfrm>
          <a:prstGeom prst="rect">
            <a:avLst/>
          </a:prstGeom>
        </p:spPr>
      </p:pic>
    </p:spTree>
    <p:extLst>
      <p:ext uri="{BB962C8B-B14F-4D97-AF65-F5344CB8AC3E}">
        <p14:creationId xmlns:p14="http://schemas.microsoft.com/office/powerpoint/2010/main" val="41418322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对于</a:t>
            </a:r>
            <a:r>
              <a:rPr lang="en-US" altLang="zh-CN" dirty="0">
                <a:solidFill>
                  <a:schemeClr val="tx1"/>
                </a:solidFill>
                <a:latin typeface="Times New Roman" pitchFamily="18" charset="0"/>
                <a:ea typeface="+mj-ea"/>
                <a:cs typeface="Times New Roman" pitchFamily="18" charset="0"/>
              </a:rPr>
              <a:t>Web</a:t>
            </a:r>
            <a:r>
              <a:rPr lang="zh-CN" altLang="en-US" dirty="0">
                <a:solidFill>
                  <a:schemeClr val="tx1"/>
                </a:solidFill>
                <a:latin typeface="Times New Roman" pitchFamily="18" charset="0"/>
                <a:ea typeface="+mj-ea"/>
                <a:cs typeface="Times New Roman" pitchFamily="18" charset="0"/>
              </a:rPr>
              <a:t>来说</a:t>
            </a:r>
            <a:r>
              <a:rPr lang="en-US" dirty="0">
                <a:solidFill>
                  <a:schemeClr val="tx1"/>
                </a:solidFill>
                <a:latin typeface="Times New Roman" pitchFamily="18" charset="0"/>
                <a:ea typeface="+mj-ea"/>
                <a:cs typeface="Times New Roman" pitchFamily="18" charset="0"/>
              </a:rPr>
              <a:t>(200</a:t>
            </a:r>
            <a:r>
              <a:rPr lang="zh-CN" altLang="en-US" dirty="0">
                <a:solidFill>
                  <a:schemeClr val="tx1"/>
                </a:solidFill>
                <a:latin typeface="Times New Roman" pitchFamily="18" charset="0"/>
                <a:ea typeface="+mj-ea"/>
                <a:cs typeface="Times New Roman" pitchFamily="18" charset="0"/>
              </a:rPr>
              <a:t>亿页面</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在内存中放置包含所有页面的累加器数组是不可能的</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因此，仅对那些出现在查询词项倒排记录表中的文档建立累加器</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这相当于，对那些得分为</a:t>
            </a:r>
            <a:r>
              <a:rPr lang="en-US" altLang="zh-CN" dirty="0">
                <a:solidFill>
                  <a:schemeClr val="tx1"/>
                </a:solidFill>
                <a:latin typeface="Times New Roman" pitchFamily="18" charset="0"/>
                <a:ea typeface="+mj-ea"/>
                <a:cs typeface="Times New Roman" pitchFamily="18" charset="0"/>
              </a:rPr>
              <a:t>0</a:t>
            </a:r>
            <a:r>
              <a:rPr lang="zh-CN" altLang="en-US" dirty="0">
                <a:solidFill>
                  <a:schemeClr val="tx1"/>
                </a:solidFill>
                <a:latin typeface="Times New Roman" pitchFamily="18" charset="0"/>
                <a:ea typeface="+mj-ea"/>
                <a:cs typeface="Times New Roman" pitchFamily="18" charset="0"/>
              </a:rPr>
              <a:t>的文档不设定累加器</a:t>
            </a:r>
            <a:r>
              <a:rPr lang="en-US"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即那些不包含任何查询词项的文档</a:t>
            </a:r>
            <a:r>
              <a:rPr lang="de-DE" dirty="0">
                <a:solidFill>
                  <a:schemeClr val="tx1"/>
                </a:solidFill>
                <a:latin typeface="Times New Roman" pitchFamily="18" charset="0"/>
                <a:ea typeface="+mj-ea"/>
                <a:cs typeface="Times New Roman"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2" name="标题 1">
            <a:extLst>
              <a:ext uri="{FF2B5EF4-FFF2-40B4-BE49-F238E27FC236}">
                <a16:creationId xmlns:a16="http://schemas.microsoft.com/office/drawing/2014/main" id="{43351749-F6FA-4A41-BEB0-4CFD1C8A81C1}"/>
              </a:ext>
            </a:extLst>
          </p:cNvPr>
          <p:cNvSpPr>
            <a:spLocks noGrp="1"/>
          </p:cNvSpPr>
          <p:nvPr>
            <p:ph type="title"/>
          </p:nvPr>
        </p:nvSpPr>
        <p:spPr/>
        <p:txBody>
          <a:bodyPr/>
          <a:lstStyle/>
          <a:p>
            <a:r>
              <a:rPr lang="zh-CN" altLang="en-US" sz="3600" dirty="0"/>
              <a:t>累加器</a:t>
            </a:r>
          </a:p>
        </p:txBody>
      </p:sp>
      <p:sp>
        <p:nvSpPr>
          <p:cNvPr id="7" name="Slide Number Placeholder 6"/>
          <p:cNvSpPr>
            <a:spLocks noGrp="1"/>
          </p:cNvSpPr>
          <p:nvPr>
            <p:ph type="sldNum" sz="quarter" idx="12"/>
          </p:nvPr>
        </p:nvSpPr>
        <p:spPr/>
        <p:txBody>
          <a:bodyPr/>
          <a:lstStyle/>
          <a:p>
            <a:fld id="{74BF2C0F-05D6-4882-A325-BE394602789D}" type="slidenum">
              <a:rPr lang="en-US" smtClean="0"/>
              <a:pPr/>
              <a:t>81</a:t>
            </a:fld>
            <a:endParaRPr lang="en-US"/>
          </a:p>
        </p:txBody>
      </p:sp>
    </p:spTree>
    <p:extLst>
      <p:ext uri="{BB962C8B-B14F-4D97-AF65-F5344CB8AC3E}">
        <p14:creationId xmlns:p14="http://schemas.microsoft.com/office/powerpoint/2010/main" val="11201154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82</a:t>
            </a:fld>
            <a:endParaRPr lang="en-US" sz="1200" dirty="0">
              <a:solidFill>
                <a:srgbClr val="898989"/>
              </a:solidFill>
              <a:latin typeface="Times New Roman" pitchFamily="18" charset="0"/>
              <a:ea typeface="黑体" pitchFamily="49" charset="-122"/>
            </a:endParaRPr>
          </a:p>
        </p:txBody>
      </p:sp>
      <p:sp>
        <p:nvSpPr>
          <p:cNvPr id="84996" name="Text Box 3"/>
          <p:cNvSpPr txBox="1">
            <a:spLocks noChangeArrowheads="1"/>
          </p:cNvSpPr>
          <p:nvPr/>
        </p:nvSpPr>
        <p:spPr bwMode="auto">
          <a:xfrm>
            <a:off x="0" y="4071942"/>
            <a:ext cx="8786842" cy="15001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查询</a:t>
            </a:r>
            <a:r>
              <a:rPr lang="de-DE" dirty="0">
                <a:solidFill>
                  <a:schemeClr val="tx1"/>
                </a:solidFill>
                <a:latin typeface="+mj-ea"/>
                <a:ea typeface="+mj-ea"/>
              </a:rPr>
              <a:t>: [Brutus Caesar]:</a:t>
            </a:r>
          </a:p>
          <a:p>
            <a:pPr lvl="1">
              <a:spcBef>
                <a:spcPts val="700"/>
              </a:spcBef>
              <a:buClr>
                <a:srgbClr val="336699"/>
              </a:buClr>
              <a:buFont typeface="Wingdings" pitchFamily="2" charset="2"/>
              <a:buChar char="§"/>
            </a:pPr>
            <a:r>
              <a:rPr lang="zh-CN" altLang="en-US" dirty="0">
                <a:solidFill>
                  <a:schemeClr val="tx1"/>
                </a:solidFill>
                <a:latin typeface="+mj-ea"/>
                <a:ea typeface="+mj-ea"/>
              </a:rPr>
              <a:t>仅为文档</a:t>
            </a:r>
            <a:r>
              <a:rPr lang="en-US" dirty="0">
                <a:solidFill>
                  <a:schemeClr val="tx1"/>
                </a:solidFill>
                <a:latin typeface="+mj-ea"/>
                <a:ea typeface="+mj-ea"/>
              </a:rPr>
              <a:t> 1, 5, 7, 13, 17, 83, 87</a:t>
            </a:r>
            <a:r>
              <a:rPr lang="zh-CN" altLang="en-US" dirty="0">
                <a:solidFill>
                  <a:schemeClr val="tx1"/>
                </a:solidFill>
                <a:latin typeface="+mj-ea"/>
                <a:ea typeface="+mj-ea"/>
              </a:rPr>
              <a:t>设立累加器</a:t>
            </a: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不为文档</a:t>
            </a:r>
            <a:r>
              <a:rPr lang="en-US" dirty="0">
                <a:solidFill>
                  <a:schemeClr val="tx1"/>
                </a:solidFill>
                <a:latin typeface="+mj-ea"/>
                <a:ea typeface="+mj-ea"/>
              </a:rPr>
              <a:t> 8, 40, 97 </a:t>
            </a:r>
            <a:r>
              <a:rPr lang="zh-CN" altLang="en-US" dirty="0">
                <a:solidFill>
                  <a:schemeClr val="tx1"/>
                </a:solidFill>
                <a:latin typeface="+mj-ea"/>
                <a:ea typeface="+mj-ea"/>
              </a:rPr>
              <a:t>设立累加器</a:t>
            </a:r>
            <a:endParaRPr lang="de-DE"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2" name="标题 1">
            <a:extLst>
              <a:ext uri="{FF2B5EF4-FFF2-40B4-BE49-F238E27FC236}">
                <a16:creationId xmlns:a16="http://schemas.microsoft.com/office/drawing/2014/main" id="{5CD08F64-ED47-4495-9298-40145EBF84E2}"/>
              </a:ext>
            </a:extLst>
          </p:cNvPr>
          <p:cNvSpPr>
            <a:spLocks noGrp="1"/>
          </p:cNvSpPr>
          <p:nvPr>
            <p:ph type="title"/>
          </p:nvPr>
        </p:nvSpPr>
        <p:spPr/>
        <p:txBody>
          <a:bodyPr/>
          <a:lstStyle/>
          <a:p>
            <a:r>
              <a:rPr lang="zh-CN" altLang="en-US" sz="3600" dirty="0"/>
              <a:t>累加器举例</a:t>
            </a:r>
          </a:p>
        </p:txBody>
      </p:sp>
      <p:sp>
        <p:nvSpPr>
          <p:cNvPr id="7" name="Slide Number Placeholder 6"/>
          <p:cNvSpPr>
            <a:spLocks noGrp="1"/>
          </p:cNvSpPr>
          <p:nvPr>
            <p:ph type="sldNum" sz="quarter" idx="12"/>
          </p:nvPr>
        </p:nvSpPr>
        <p:spPr/>
        <p:txBody>
          <a:bodyPr/>
          <a:lstStyle/>
          <a:p>
            <a:fld id="{74BF2C0F-05D6-4882-A325-BE394602789D}" type="slidenum">
              <a:rPr lang="en-US" smtClean="0"/>
              <a:pPr/>
              <a:t>82</a:t>
            </a:fld>
            <a:endParaRPr lang="en-US"/>
          </a:p>
        </p:txBody>
      </p:sp>
      <p:pic>
        <p:nvPicPr>
          <p:cNvPr id="8" name="Picture 7" descr="745.png"/>
          <p:cNvPicPr>
            <a:picLocks noChangeAspect="1"/>
          </p:cNvPicPr>
          <p:nvPr/>
        </p:nvPicPr>
        <p:blipFill>
          <a:blip r:embed="rId3" cstate="print"/>
          <a:stretch>
            <a:fillRect/>
          </a:stretch>
        </p:blipFill>
        <p:spPr>
          <a:xfrm>
            <a:off x="642910" y="2143116"/>
            <a:ext cx="6024603" cy="1746094"/>
          </a:xfrm>
          <a:prstGeom prst="rect">
            <a:avLst/>
          </a:prstGeom>
        </p:spPr>
      </p:pic>
    </p:spTree>
    <p:extLst>
      <p:ext uri="{BB962C8B-B14F-4D97-AF65-F5344CB8AC3E}">
        <p14:creationId xmlns:p14="http://schemas.microsoft.com/office/powerpoint/2010/main" val="325555851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83</a:t>
            </a:fld>
            <a:endParaRPr lang="en-US" sz="1200" dirty="0">
              <a:solidFill>
                <a:srgbClr val="898989"/>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800" dirty="0">
                <a:solidFill>
                  <a:schemeClr val="tx1"/>
                </a:solidFill>
                <a:latin typeface="Times New Roman" pitchFamily="18" charset="0"/>
                <a:ea typeface="+mj-ea"/>
                <a:cs typeface="Times New Roman" pitchFamily="18" charset="0"/>
              </a:rPr>
              <a:t>可以强制执行一个合取查询</a:t>
            </a:r>
            <a:r>
              <a:rPr lang="de-DE" sz="2800" dirty="0">
                <a:solidFill>
                  <a:schemeClr val="tx1"/>
                </a:solidFill>
                <a:latin typeface="Times New Roman" pitchFamily="18" charset="0"/>
                <a:ea typeface="+mj-ea"/>
                <a:cs typeface="Times New Roman" pitchFamily="18" charset="0"/>
              </a:rPr>
              <a:t> (</a:t>
            </a:r>
            <a:r>
              <a:rPr lang="zh-CN" altLang="en-US" sz="2800" dirty="0">
                <a:solidFill>
                  <a:schemeClr val="tx1"/>
                </a:solidFill>
                <a:latin typeface="Times New Roman" pitchFamily="18" charset="0"/>
                <a:ea typeface="+mj-ea"/>
                <a:cs typeface="Times New Roman" pitchFamily="18" charset="0"/>
              </a:rPr>
              <a:t>类似</a:t>
            </a:r>
            <a:r>
              <a:rPr lang="de-DE" sz="2800" dirty="0">
                <a:solidFill>
                  <a:schemeClr val="tx1"/>
                </a:solidFill>
                <a:latin typeface="Times New Roman" pitchFamily="18" charset="0"/>
                <a:ea typeface="+mj-ea"/>
                <a:cs typeface="Times New Roman" pitchFamily="18" charset="0"/>
              </a:rPr>
              <a:t>Google)</a:t>
            </a: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仅返回全部关键词均出现的文档</a:t>
            </a:r>
            <a:endParaRPr lang="en-US"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上例中，对于</a:t>
            </a:r>
            <a:r>
              <a:rPr lang="en-US" dirty="0">
                <a:solidFill>
                  <a:schemeClr val="tx1"/>
                </a:solidFill>
                <a:latin typeface="Times New Roman" pitchFamily="18" charset="0"/>
                <a:ea typeface="+mj-ea"/>
                <a:cs typeface="Times New Roman" pitchFamily="18" charset="0"/>
              </a:rPr>
              <a:t>[Brutus Caesar]</a:t>
            </a:r>
            <a:r>
              <a:rPr lang="zh-CN" altLang="en-US" dirty="0">
                <a:solidFill>
                  <a:schemeClr val="tx1"/>
                </a:solidFill>
                <a:latin typeface="Times New Roman" pitchFamily="18" charset="0"/>
                <a:ea typeface="+mj-ea"/>
                <a:cs typeface="Times New Roman" pitchFamily="18" charset="0"/>
              </a:rPr>
              <a:t>查询，仅需一个累加器</a:t>
            </a:r>
            <a:endParaRPr lang="de-DE" dirty="0">
              <a:solidFill>
                <a:schemeClr val="tx1"/>
              </a:solidFill>
              <a:latin typeface="Times New Roman" pitchFamily="18" charset="0"/>
              <a:ea typeface="+mj-ea"/>
              <a:cs typeface="Times New Roman" pitchFamily="18" charset="0"/>
            </a:endParaRP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因为仅有</a:t>
            </a:r>
            <a:r>
              <a:rPr lang="zh-CN" altLang="en-US" i="1" dirty="0">
                <a:solidFill>
                  <a:schemeClr val="tx1"/>
                </a:solidFill>
                <a:latin typeface="Times New Roman" pitchFamily="18" charset="0"/>
                <a:ea typeface="+mj-ea"/>
                <a:cs typeface="Times New Roman" pitchFamily="18" charset="0"/>
              </a:rPr>
              <a:t>文档</a:t>
            </a:r>
            <a:r>
              <a:rPr lang="en-US" altLang="zh-CN" i="1" dirty="0">
                <a:solidFill>
                  <a:schemeClr val="tx1"/>
                </a:solidFill>
                <a:latin typeface="Times New Roman" pitchFamily="18" charset="0"/>
                <a:ea typeface="+mj-ea"/>
                <a:cs typeface="Times New Roman" pitchFamily="18" charset="0"/>
              </a:rPr>
              <a:t>1</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同时包含这两个词</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2" name="标题 1">
            <a:extLst>
              <a:ext uri="{FF2B5EF4-FFF2-40B4-BE49-F238E27FC236}">
                <a16:creationId xmlns:a16="http://schemas.microsoft.com/office/drawing/2014/main" id="{9985F8CA-31FC-4AB3-A9A7-B229C4CC4633}"/>
              </a:ext>
            </a:extLst>
          </p:cNvPr>
          <p:cNvSpPr>
            <a:spLocks noGrp="1"/>
          </p:cNvSpPr>
          <p:nvPr>
            <p:ph type="title"/>
          </p:nvPr>
        </p:nvSpPr>
        <p:spPr/>
        <p:txBody>
          <a:bodyPr/>
          <a:lstStyle/>
          <a:p>
            <a:r>
              <a:rPr lang="zh-CN" altLang="en-US" sz="3600" dirty="0"/>
              <a:t>强制执行合取查询</a:t>
            </a:r>
          </a:p>
        </p:txBody>
      </p:sp>
      <p:sp>
        <p:nvSpPr>
          <p:cNvPr id="7" name="Slide Number Placeholder 6"/>
          <p:cNvSpPr>
            <a:spLocks noGrp="1"/>
          </p:cNvSpPr>
          <p:nvPr>
            <p:ph type="sldNum" sz="quarter" idx="12"/>
          </p:nvPr>
        </p:nvSpPr>
        <p:spPr/>
        <p:txBody>
          <a:bodyPr/>
          <a:lstStyle/>
          <a:p>
            <a:fld id="{74BF2C0F-05D6-4882-A325-BE394602789D}" type="slidenum">
              <a:rPr lang="en-US" smtClean="0"/>
              <a:pPr/>
              <a:t>83</a:t>
            </a:fld>
            <a:endParaRPr lang="en-US"/>
          </a:p>
        </p:txBody>
      </p:sp>
    </p:spTree>
    <p:extLst>
      <p:ext uri="{BB962C8B-B14F-4D97-AF65-F5344CB8AC3E}">
        <p14:creationId xmlns:p14="http://schemas.microsoft.com/office/powerpoint/2010/main" val="281786214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F70298F-4DAF-4CEB-9EFC-661D8DC98F95}"/>
              </a:ext>
            </a:extLst>
          </p:cNvPr>
          <p:cNvSpPr>
            <a:spLocks noGrp="1"/>
          </p:cNvSpPr>
          <p:nvPr>
            <p:ph type="title"/>
          </p:nvPr>
        </p:nvSpPr>
        <p:spPr/>
        <p:txBody>
          <a:bodyPr/>
          <a:lstStyle/>
          <a:p>
            <a:r>
              <a:rPr lang="zh-CN" altLang="en-US" dirty="0"/>
              <a:t>结果排序实现小结</a:t>
            </a:r>
          </a:p>
        </p:txBody>
      </p:sp>
      <p:sp>
        <p:nvSpPr>
          <p:cNvPr id="6" name="内容占位符 5">
            <a:extLst>
              <a:ext uri="{FF2B5EF4-FFF2-40B4-BE49-F238E27FC236}">
                <a16:creationId xmlns:a16="http://schemas.microsoft.com/office/drawing/2014/main" id="{77D8978C-43CF-4B36-9922-E6FE17A69045}"/>
              </a:ext>
            </a:extLst>
          </p:cNvPr>
          <p:cNvSpPr>
            <a:spLocks noGrp="1"/>
          </p:cNvSpPr>
          <p:nvPr>
            <p:ph idx="1"/>
          </p:nvPr>
        </p:nvSpPr>
        <p:spPr/>
        <p:txBody>
          <a:bodyPr/>
          <a:lstStyle/>
          <a:p>
            <a:r>
              <a:rPr lang="zh-CN" altLang="en-US" dirty="0"/>
              <a:t>实际应用中，</a:t>
            </a:r>
            <a:r>
              <a:rPr lang="en-US" altLang="zh-CN" dirty="0"/>
              <a:t>VSM</a:t>
            </a:r>
            <a:r>
              <a:rPr lang="zh-CN" altLang="en-US" dirty="0"/>
              <a:t>评分计算代价非常大，需要对文档集中的所有文档计算相似度</a:t>
            </a:r>
            <a:endParaRPr lang="en-US" altLang="zh-CN" dirty="0"/>
          </a:p>
          <a:p>
            <a:r>
              <a:rPr lang="zh-CN" altLang="en-US" dirty="0"/>
              <a:t>在多数应用中，大部分文档与给定查询的相似度为</a:t>
            </a:r>
            <a:r>
              <a:rPr lang="en-US" altLang="zh-CN" dirty="0"/>
              <a:t>0 → </a:t>
            </a:r>
            <a:r>
              <a:rPr lang="zh-CN" altLang="en-US" dirty="0"/>
              <a:t>具有很多加速的空间</a:t>
            </a:r>
            <a:endParaRPr lang="en-US" altLang="zh-CN" dirty="0"/>
          </a:p>
          <a:p>
            <a:r>
              <a:rPr lang="zh-CN" altLang="en-US" dirty="0"/>
              <a:t>然而，即使在这种场景下，也没有快速的最近邻算法能保证返回结果完全正确</a:t>
            </a:r>
            <a:endParaRPr lang="en-US" altLang="zh-CN" dirty="0"/>
          </a:p>
          <a:p>
            <a:r>
              <a:rPr lang="zh-CN" altLang="en-US" dirty="0"/>
              <a:t>实践中，使用启发式方法来缩小搜索空间，通常能取得很好的效果</a:t>
            </a:r>
          </a:p>
        </p:txBody>
      </p:sp>
      <p:sp>
        <p:nvSpPr>
          <p:cNvPr id="2" name="灯片编号占位符 1">
            <a:extLst>
              <a:ext uri="{FF2B5EF4-FFF2-40B4-BE49-F238E27FC236}">
                <a16:creationId xmlns:a16="http://schemas.microsoft.com/office/drawing/2014/main" id="{256090CE-89CD-4259-8FEA-0B0AFE475D39}"/>
              </a:ext>
            </a:extLst>
          </p:cNvPr>
          <p:cNvSpPr>
            <a:spLocks noGrp="1"/>
          </p:cNvSpPr>
          <p:nvPr>
            <p:ph type="sldNum" sz="quarter" idx="12"/>
          </p:nvPr>
        </p:nvSpPr>
        <p:spPr/>
        <p:txBody>
          <a:bodyPr/>
          <a:lstStyle/>
          <a:p>
            <a:pPr>
              <a:defRPr/>
            </a:pPr>
            <a:fld id="{DB3EC566-48E6-4552-87D6-CB322A8F1925}" type="slidenum">
              <a:rPr lang="en-US" smtClean="0"/>
              <a:pPr>
                <a:defRPr/>
              </a:pPr>
              <a:t>84</a:t>
            </a:fld>
            <a:endParaRPr lang="en-US"/>
          </a:p>
        </p:txBody>
      </p:sp>
    </p:spTree>
    <p:extLst>
      <p:ext uri="{BB962C8B-B14F-4D97-AF65-F5344CB8AC3E}">
        <p14:creationId xmlns:p14="http://schemas.microsoft.com/office/powerpoint/2010/main" val="2603105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solidFill>
                  <a:schemeClr val="accent1">
                    <a:lumMod val="20000"/>
                    <a:lumOff val="80000"/>
                  </a:schemeClr>
                </a:solidFill>
              </a:rPr>
              <a:t>上一讲回顾 </a:t>
            </a:r>
          </a:p>
          <a:p>
            <a:r>
              <a:rPr lang="zh-CN" altLang="en-US" dirty="0">
                <a:solidFill>
                  <a:schemeClr val="accent1">
                    <a:lumMod val="20000"/>
                    <a:lumOff val="80000"/>
                  </a:schemeClr>
                </a:solidFill>
              </a:rPr>
              <a:t>结果排序的动机</a:t>
            </a:r>
          </a:p>
          <a:p>
            <a:r>
              <a:rPr lang="zh-CN" altLang="en-US" dirty="0">
                <a:solidFill>
                  <a:schemeClr val="accent1">
                    <a:lumMod val="20000"/>
                    <a:lumOff val="80000"/>
                  </a:schemeClr>
                </a:solidFill>
              </a:rPr>
              <a:t>再论余弦相似度</a:t>
            </a:r>
          </a:p>
          <a:p>
            <a:r>
              <a:rPr lang="zh-CN" altLang="en-US" dirty="0">
                <a:solidFill>
                  <a:schemeClr val="accent1">
                    <a:lumMod val="20000"/>
                    <a:lumOff val="80000"/>
                  </a:schemeClr>
                </a:solidFill>
              </a:rPr>
              <a:t>结果排序的实现</a:t>
            </a:r>
          </a:p>
          <a:p>
            <a:r>
              <a:rPr lang="zh-CN" altLang="en-US" dirty="0"/>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85</a:t>
            </a:fld>
            <a:endParaRPr lang="en-US"/>
          </a:p>
        </p:txBody>
      </p:sp>
    </p:spTree>
    <p:extLst>
      <p:ext uri="{BB962C8B-B14F-4D97-AF65-F5344CB8AC3E}">
        <p14:creationId xmlns:p14="http://schemas.microsoft.com/office/powerpoint/2010/main" val="2488073307"/>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完整的搜索系统示意图</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86</a:t>
            </a:fld>
            <a:endParaRPr lang="en-US"/>
          </a:p>
        </p:txBody>
      </p:sp>
      <p:pic>
        <p:nvPicPr>
          <p:cNvPr id="203779" name="Picture 3"/>
          <p:cNvPicPr>
            <a:picLocks noChangeAspect="1" noChangeArrowheads="1"/>
          </p:cNvPicPr>
          <p:nvPr/>
        </p:nvPicPr>
        <p:blipFill>
          <a:blip r:embed="rId3" cstate="print"/>
          <a:srcRect/>
          <a:stretch>
            <a:fillRect/>
          </a:stretch>
        </p:blipFill>
        <p:spPr bwMode="auto">
          <a:xfrm>
            <a:off x="357158" y="1851037"/>
            <a:ext cx="8489218" cy="4238972"/>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多层次索引</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428736"/>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基本思路</a:t>
            </a:r>
            <a:r>
              <a:rPr lang="de-DE" dirty="0">
                <a:solidFill>
                  <a:schemeClr val="tx1"/>
                </a:solidFill>
                <a:latin typeface="Times New Roman" pitchFamily="18" charset="0"/>
                <a:ea typeface="+mn-ea"/>
                <a:cs typeface="Times New Roman" pitchFamily="18" charset="0"/>
              </a:rPr>
              <a:t>:</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建立多层索引，每层对应索引词项的重要性</a:t>
            </a:r>
            <a:endParaRPr lang="de-DE"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查询处理过程中，从最高层索引开始</a:t>
            </a:r>
            <a:endParaRPr lang="en-US"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如果最高层索引已经返回至少</a:t>
            </a:r>
            <a:r>
              <a:rPr lang="en-US" sz="2200" dirty="0">
                <a:solidFill>
                  <a:schemeClr val="tx1"/>
                </a:solidFill>
                <a:latin typeface="Times New Roman" pitchFamily="18" charset="0"/>
                <a:ea typeface="+mn-ea"/>
                <a:cs typeface="Times New Roman" pitchFamily="18" charset="0"/>
              </a:rPr>
              <a:t>k (</a:t>
            </a:r>
            <a:r>
              <a:rPr lang="zh-CN" altLang="en-US" sz="2200" dirty="0">
                <a:solidFill>
                  <a:schemeClr val="tx1"/>
                </a:solidFill>
                <a:latin typeface="Times New Roman" pitchFamily="18" charset="0"/>
                <a:ea typeface="+mn-ea"/>
                <a:cs typeface="Times New Roman" pitchFamily="18" charset="0"/>
              </a:rPr>
              <a:t>比如</a:t>
            </a:r>
            <a:r>
              <a:rPr lang="en-US" sz="2200" dirty="0">
                <a:solidFill>
                  <a:schemeClr val="tx1"/>
                </a:solidFill>
                <a:latin typeface="Times New Roman" pitchFamily="18" charset="0"/>
                <a:ea typeface="+mn-ea"/>
                <a:cs typeface="Times New Roman" pitchFamily="18" charset="0"/>
              </a:rPr>
              <a:t>, </a:t>
            </a:r>
            <a:r>
              <a:rPr lang="en-US" sz="2200" i="1" dirty="0">
                <a:solidFill>
                  <a:schemeClr val="tx1"/>
                </a:solidFill>
                <a:latin typeface="Times New Roman" pitchFamily="18" charset="0"/>
                <a:ea typeface="+mn-ea"/>
                <a:cs typeface="Times New Roman" pitchFamily="18" charset="0"/>
              </a:rPr>
              <a:t>k </a:t>
            </a:r>
            <a:r>
              <a:rPr lang="en-US" sz="2200" dirty="0">
                <a:solidFill>
                  <a:schemeClr val="tx1"/>
                </a:solidFill>
                <a:latin typeface="Times New Roman" pitchFamily="18" charset="0"/>
                <a:ea typeface="+mn-ea"/>
                <a:cs typeface="Times New Roman" pitchFamily="18" charset="0"/>
              </a:rPr>
              <a:t>= 100)</a:t>
            </a:r>
            <a:r>
              <a:rPr lang="zh-CN" altLang="en-US" sz="2200" dirty="0">
                <a:solidFill>
                  <a:schemeClr val="tx1"/>
                </a:solidFill>
                <a:latin typeface="Times New Roman" pitchFamily="18" charset="0"/>
                <a:ea typeface="+mn-ea"/>
                <a:cs typeface="Times New Roman" pitchFamily="18" charset="0"/>
              </a:rPr>
              <a:t>个结果，那么停止处理并将结果返回给用户</a:t>
            </a:r>
            <a:endParaRPr lang="en-US"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如果结果</a:t>
            </a:r>
            <a:r>
              <a:rPr lang="en-US" sz="2200" dirty="0">
                <a:solidFill>
                  <a:schemeClr val="tx1"/>
                </a:solidFill>
                <a:latin typeface="Times New Roman" pitchFamily="18" charset="0"/>
                <a:ea typeface="+mn-ea"/>
                <a:cs typeface="Times New Roman" pitchFamily="18" charset="0"/>
              </a:rPr>
              <a:t> &lt; </a:t>
            </a:r>
            <a:r>
              <a:rPr lang="en-US" sz="2200" i="1" dirty="0">
                <a:solidFill>
                  <a:schemeClr val="tx1"/>
                </a:solidFill>
                <a:latin typeface="Times New Roman" pitchFamily="18" charset="0"/>
                <a:ea typeface="+mn-ea"/>
                <a:cs typeface="Times New Roman" pitchFamily="18" charset="0"/>
              </a:rPr>
              <a:t>k </a:t>
            </a:r>
            <a:r>
              <a:rPr lang="zh-CN" altLang="en-US" sz="2200" dirty="0">
                <a:solidFill>
                  <a:schemeClr val="tx1"/>
                </a:solidFill>
                <a:latin typeface="Times New Roman" pitchFamily="18" charset="0"/>
                <a:ea typeface="+mn-ea"/>
                <a:cs typeface="Times New Roman" pitchFamily="18" charset="0"/>
              </a:rPr>
              <a:t>篇文档，那么从下一层继续处理，直至索引用完或者返回至少</a:t>
            </a:r>
            <a:r>
              <a:rPr lang="en-US" altLang="zh-CN" sz="2200" i="1" dirty="0">
                <a:solidFill>
                  <a:schemeClr val="tx1"/>
                </a:solidFill>
                <a:latin typeface="Times New Roman" pitchFamily="18" charset="0"/>
                <a:ea typeface="+mn-ea"/>
                <a:cs typeface="Times New Roman" pitchFamily="18" charset="0"/>
              </a:rPr>
              <a:t>k </a:t>
            </a:r>
            <a:r>
              <a:rPr lang="zh-CN" altLang="en-US" sz="2200" dirty="0">
                <a:solidFill>
                  <a:schemeClr val="tx1"/>
                </a:solidFill>
                <a:latin typeface="Times New Roman" pitchFamily="18" charset="0"/>
                <a:ea typeface="+mn-ea"/>
                <a:cs typeface="Times New Roman" pitchFamily="18" charset="0"/>
              </a:rPr>
              <a:t>个结果为止</a:t>
            </a:r>
            <a:endParaRPr lang="de-DE" sz="2200"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例子：</a:t>
            </a:r>
            <a:endParaRPr lang="en-US" altLang="zh-CN"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87</a:t>
            </a:fld>
            <a:endParaRPr lang="en-US"/>
          </a:p>
        </p:txBody>
      </p:sp>
      <p:sp>
        <p:nvSpPr>
          <p:cNvPr id="2" name="矩形 1">
            <a:extLst>
              <a:ext uri="{FF2B5EF4-FFF2-40B4-BE49-F238E27FC236}">
                <a16:creationId xmlns:a16="http://schemas.microsoft.com/office/drawing/2014/main" id="{6D7DB3E0-2F91-48BC-ABC0-6B20471CBDDE}"/>
              </a:ext>
            </a:extLst>
          </p:cNvPr>
          <p:cNvSpPr/>
          <p:nvPr/>
        </p:nvSpPr>
        <p:spPr>
          <a:xfrm>
            <a:off x="0" y="4756835"/>
            <a:ext cx="4860032" cy="1964640"/>
          </a:xfrm>
          <a:prstGeom prst="rect">
            <a:avLst/>
          </a:prstGeom>
        </p:spPr>
        <p:txBody>
          <a:bodyPr wrap="square">
            <a:spAutoFit/>
          </a:bodyPr>
          <a:lstStyle/>
          <a:p>
            <a:pPr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第</a:t>
            </a:r>
            <a:r>
              <a:rPr lang="en-US" altLang="zh-CN" sz="2200" dirty="0">
                <a:solidFill>
                  <a:schemeClr val="tx1"/>
                </a:solidFill>
                <a:latin typeface="+mn-ea"/>
                <a:ea typeface="+mn-ea"/>
                <a:cs typeface="Times New Roman" pitchFamily="18" charset="0"/>
              </a:rPr>
              <a:t>1</a:t>
            </a:r>
            <a:r>
              <a:rPr lang="zh-CN" altLang="en-US" sz="2200" dirty="0">
                <a:solidFill>
                  <a:schemeClr val="tx1"/>
                </a:solidFill>
                <a:latin typeface="+mn-ea"/>
                <a:ea typeface="+mn-ea"/>
                <a:cs typeface="Times New Roman" pitchFamily="18" charset="0"/>
              </a:rPr>
              <a:t>层</a:t>
            </a:r>
            <a:r>
              <a:rPr lang="en-US" altLang="zh-CN" sz="2200" dirty="0">
                <a:solidFill>
                  <a:schemeClr val="tx1"/>
                </a:solidFill>
                <a:latin typeface="+mn-ea"/>
                <a:ea typeface="+mn-ea"/>
                <a:cs typeface="Times New Roman" pitchFamily="18" charset="0"/>
              </a:rPr>
              <a:t>: </a:t>
            </a:r>
            <a:r>
              <a:rPr lang="zh-CN" altLang="en-US" sz="2200" dirty="0">
                <a:solidFill>
                  <a:schemeClr val="tx1"/>
                </a:solidFill>
                <a:latin typeface="+mn-ea"/>
                <a:ea typeface="+mn-ea"/>
                <a:cs typeface="Times New Roman" pitchFamily="18" charset="0"/>
              </a:rPr>
              <a:t>所有标题的索引</a:t>
            </a:r>
            <a:endParaRPr lang="en-US" altLang="zh-CN" sz="2200" dirty="0">
              <a:solidFill>
                <a:schemeClr val="tx1"/>
              </a:solidFill>
              <a:latin typeface="+mn-ea"/>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第</a:t>
            </a:r>
            <a:r>
              <a:rPr lang="en-US" altLang="zh-CN" sz="2200" dirty="0">
                <a:solidFill>
                  <a:schemeClr val="tx1"/>
                </a:solidFill>
                <a:latin typeface="+mn-ea"/>
                <a:ea typeface="+mn-ea"/>
                <a:cs typeface="Times New Roman" pitchFamily="18" charset="0"/>
              </a:rPr>
              <a:t>2</a:t>
            </a:r>
            <a:r>
              <a:rPr lang="zh-CN" altLang="en-US" sz="2200" dirty="0">
                <a:solidFill>
                  <a:schemeClr val="tx1"/>
                </a:solidFill>
                <a:latin typeface="+mn-ea"/>
                <a:ea typeface="+mn-ea"/>
                <a:cs typeface="Times New Roman" pitchFamily="18" charset="0"/>
              </a:rPr>
              <a:t>层</a:t>
            </a:r>
            <a:r>
              <a:rPr lang="en-US" altLang="zh-CN" sz="2200" dirty="0">
                <a:solidFill>
                  <a:schemeClr val="tx1"/>
                </a:solidFill>
                <a:latin typeface="+mn-ea"/>
                <a:ea typeface="+mn-ea"/>
                <a:cs typeface="Times New Roman" pitchFamily="18" charset="0"/>
              </a:rPr>
              <a:t>: </a:t>
            </a:r>
            <a:r>
              <a:rPr lang="zh-CN" altLang="en-US" sz="2200" dirty="0">
                <a:solidFill>
                  <a:schemeClr val="tx1"/>
                </a:solidFill>
                <a:latin typeface="+mn-ea"/>
                <a:ea typeface="+mn-ea"/>
                <a:cs typeface="Times New Roman" pitchFamily="18" charset="0"/>
              </a:rPr>
              <a:t>文档剩余部分的索引</a:t>
            </a:r>
            <a:endParaRPr lang="en-US" altLang="zh-CN" sz="2200" dirty="0">
              <a:solidFill>
                <a:schemeClr val="tx1"/>
              </a:solidFill>
              <a:latin typeface="+mn-ea"/>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标题中包含查询词的页面相对于正文包含查询词的页面而言，排名更应该靠前</a:t>
            </a:r>
            <a:endParaRPr lang="en-US" altLang="zh-CN" sz="2200" dirty="0">
              <a:solidFill>
                <a:schemeClr val="tx1"/>
              </a:solidFill>
              <a:latin typeface="+mn-ea"/>
              <a:ea typeface="+mn-ea"/>
              <a:cs typeface="Times New Roman" pitchFamily="18" charset="0"/>
            </a:endParaRPr>
          </a:p>
        </p:txBody>
      </p:sp>
      <p:sp>
        <p:nvSpPr>
          <p:cNvPr id="8" name="矩形 7">
            <a:extLst>
              <a:ext uri="{FF2B5EF4-FFF2-40B4-BE49-F238E27FC236}">
                <a16:creationId xmlns:a16="http://schemas.microsoft.com/office/drawing/2014/main" id="{0B865E0C-5FED-42DF-82EB-6D003F2778D2}"/>
              </a:ext>
            </a:extLst>
          </p:cNvPr>
          <p:cNvSpPr/>
          <p:nvPr/>
        </p:nvSpPr>
        <p:spPr>
          <a:xfrm>
            <a:off x="4139952" y="4762197"/>
            <a:ext cx="4426198" cy="1287532"/>
          </a:xfrm>
          <a:prstGeom prst="rect">
            <a:avLst/>
          </a:prstGeom>
        </p:spPr>
        <p:txBody>
          <a:bodyPr wrap="square">
            <a:spAutoFit/>
          </a:bodyPr>
          <a:lstStyle/>
          <a:p>
            <a:pPr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第</a:t>
            </a:r>
            <a:r>
              <a:rPr lang="en-US" altLang="zh-CN" sz="2200" dirty="0">
                <a:solidFill>
                  <a:schemeClr val="tx1"/>
                </a:solidFill>
                <a:latin typeface="+mn-ea"/>
                <a:ea typeface="+mn-ea"/>
                <a:cs typeface="Times New Roman" pitchFamily="18" charset="0"/>
              </a:rPr>
              <a:t>1</a:t>
            </a:r>
            <a:r>
              <a:rPr lang="zh-CN" altLang="en-US" sz="2200" dirty="0">
                <a:solidFill>
                  <a:schemeClr val="tx1"/>
                </a:solidFill>
                <a:latin typeface="+mn-ea"/>
                <a:ea typeface="+mn-ea"/>
                <a:cs typeface="Times New Roman" pitchFamily="18" charset="0"/>
              </a:rPr>
              <a:t>层：所有</a:t>
            </a:r>
            <a:r>
              <a:rPr lang="en-US" altLang="zh-CN" sz="2200" dirty="0" err="1">
                <a:solidFill>
                  <a:schemeClr val="tx1"/>
                </a:solidFill>
                <a:latin typeface="+mn-ea"/>
                <a:ea typeface="+mn-ea"/>
                <a:cs typeface="Times New Roman" pitchFamily="18" charset="0"/>
              </a:rPr>
              <a:t>tf</a:t>
            </a:r>
            <a:r>
              <a:rPr lang="en-US" altLang="zh-CN" sz="2200" dirty="0">
                <a:solidFill>
                  <a:schemeClr val="tx1"/>
                </a:solidFill>
                <a:latin typeface="+mn-ea"/>
                <a:ea typeface="+mn-ea"/>
                <a:cs typeface="Times New Roman" pitchFamily="18" charset="0"/>
              </a:rPr>
              <a:t>&gt;20</a:t>
            </a:r>
            <a:r>
              <a:rPr lang="zh-CN" altLang="en-US" sz="2200" dirty="0">
                <a:solidFill>
                  <a:schemeClr val="tx1"/>
                </a:solidFill>
                <a:latin typeface="+mn-ea"/>
                <a:ea typeface="+mn-ea"/>
                <a:cs typeface="Times New Roman" pitchFamily="18" charset="0"/>
              </a:rPr>
              <a:t>的索引</a:t>
            </a:r>
            <a:endParaRPr lang="en-US" altLang="zh-CN" sz="2200" dirty="0">
              <a:solidFill>
                <a:schemeClr val="tx1"/>
              </a:solidFill>
              <a:latin typeface="+mn-ea"/>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第</a:t>
            </a:r>
            <a:r>
              <a:rPr lang="en-US" altLang="zh-CN" sz="2200" dirty="0">
                <a:solidFill>
                  <a:schemeClr val="tx1"/>
                </a:solidFill>
                <a:latin typeface="+mn-ea"/>
                <a:ea typeface="+mn-ea"/>
                <a:cs typeface="Times New Roman" pitchFamily="18" charset="0"/>
              </a:rPr>
              <a:t>2</a:t>
            </a:r>
            <a:r>
              <a:rPr lang="zh-CN" altLang="en-US" sz="2200" dirty="0">
                <a:solidFill>
                  <a:schemeClr val="tx1"/>
                </a:solidFill>
                <a:latin typeface="+mn-ea"/>
                <a:ea typeface="+mn-ea"/>
                <a:cs typeface="Times New Roman" pitchFamily="18" charset="0"/>
              </a:rPr>
              <a:t>层：所有</a:t>
            </a:r>
            <a:r>
              <a:rPr lang="en-US" altLang="zh-CN" sz="2200" dirty="0" err="1">
                <a:solidFill>
                  <a:schemeClr val="tx1"/>
                </a:solidFill>
                <a:latin typeface="+mn-ea"/>
                <a:ea typeface="+mn-ea"/>
                <a:cs typeface="Times New Roman" pitchFamily="18" charset="0"/>
              </a:rPr>
              <a:t>tf</a:t>
            </a:r>
            <a:r>
              <a:rPr lang="en-US" altLang="zh-CN" sz="2200" dirty="0">
                <a:solidFill>
                  <a:schemeClr val="tx1"/>
                </a:solidFill>
                <a:latin typeface="+mn-ea"/>
                <a:ea typeface="+mn-ea"/>
                <a:cs typeface="Times New Roman" pitchFamily="18" charset="0"/>
              </a:rPr>
              <a:t>&gt;10</a:t>
            </a:r>
            <a:r>
              <a:rPr lang="zh-CN" altLang="en-US" sz="2200" dirty="0">
                <a:solidFill>
                  <a:schemeClr val="tx1"/>
                </a:solidFill>
                <a:latin typeface="+mn-ea"/>
                <a:ea typeface="+mn-ea"/>
                <a:cs typeface="Times New Roman" pitchFamily="18" charset="0"/>
              </a:rPr>
              <a:t>的索引</a:t>
            </a:r>
            <a:endParaRPr lang="en-US" altLang="zh-CN" sz="2200" dirty="0">
              <a:solidFill>
                <a:schemeClr val="tx1"/>
              </a:solidFill>
              <a:latin typeface="+mn-ea"/>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mn-ea"/>
                <a:ea typeface="+mn-ea"/>
                <a:cs typeface="Times New Roman" pitchFamily="18" charset="0"/>
              </a:rPr>
              <a:t>第</a:t>
            </a:r>
            <a:r>
              <a:rPr lang="en-US" altLang="zh-CN" sz="2200" dirty="0">
                <a:solidFill>
                  <a:schemeClr val="tx1"/>
                </a:solidFill>
                <a:latin typeface="+mn-ea"/>
                <a:ea typeface="+mn-ea"/>
                <a:cs typeface="Times New Roman" pitchFamily="18" charset="0"/>
              </a:rPr>
              <a:t>3</a:t>
            </a:r>
            <a:r>
              <a:rPr lang="zh-CN" altLang="en-US" sz="2200" dirty="0">
                <a:solidFill>
                  <a:schemeClr val="tx1"/>
                </a:solidFill>
                <a:latin typeface="+mn-ea"/>
                <a:ea typeface="+mn-ea"/>
                <a:cs typeface="Times New Roman" pitchFamily="18" charset="0"/>
              </a:rPr>
              <a:t>层：所有</a:t>
            </a:r>
            <a:r>
              <a:rPr lang="en-US" altLang="zh-CN" sz="2200" dirty="0" err="1">
                <a:solidFill>
                  <a:schemeClr val="tx1"/>
                </a:solidFill>
                <a:latin typeface="+mn-ea"/>
                <a:ea typeface="+mn-ea"/>
                <a:cs typeface="Times New Roman" pitchFamily="18" charset="0"/>
              </a:rPr>
              <a:t>tf</a:t>
            </a:r>
            <a:r>
              <a:rPr lang="en-US" altLang="zh-CN" sz="2200" dirty="0">
                <a:solidFill>
                  <a:schemeClr val="tx1"/>
                </a:solidFill>
                <a:latin typeface="+mn-ea"/>
                <a:ea typeface="+mn-ea"/>
                <a:cs typeface="Times New Roman" pitchFamily="18" charset="0"/>
              </a:rPr>
              <a:t>&lt;10</a:t>
            </a:r>
            <a:r>
              <a:rPr lang="zh-CN" altLang="en-US" sz="2200" dirty="0">
                <a:solidFill>
                  <a:schemeClr val="tx1"/>
                </a:solidFill>
                <a:latin typeface="+mn-ea"/>
                <a:ea typeface="+mn-ea"/>
                <a:cs typeface="Times New Roman" pitchFamily="18" charset="0"/>
              </a:rPr>
              <a:t>的索引</a:t>
            </a:r>
            <a:endParaRPr lang="en-US" altLang="zh-CN" sz="2200" dirty="0">
              <a:solidFill>
                <a:schemeClr val="tx1"/>
              </a:solidFill>
              <a:latin typeface="+mn-ea"/>
              <a:ea typeface="+mn-ea"/>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多层次索引的例子</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88</a:t>
            </a:fld>
            <a:endParaRPr lang="en-US"/>
          </a:p>
        </p:txBody>
      </p:sp>
      <p:pic>
        <p:nvPicPr>
          <p:cNvPr id="204802" name="Picture 2"/>
          <p:cNvPicPr>
            <a:picLocks noChangeAspect="1" noChangeArrowheads="1"/>
          </p:cNvPicPr>
          <p:nvPr/>
        </p:nvPicPr>
        <p:blipFill>
          <a:blip r:embed="rId3" cstate="print"/>
          <a:srcRect/>
          <a:stretch>
            <a:fillRect/>
          </a:stretch>
        </p:blipFill>
        <p:spPr bwMode="auto">
          <a:xfrm>
            <a:off x="1619672" y="1628800"/>
            <a:ext cx="5073640" cy="5229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多层次索引</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428868"/>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大家相信，</a:t>
            </a:r>
            <a:r>
              <a:rPr lang="en-US" altLang="zh-CN" dirty="0">
                <a:solidFill>
                  <a:schemeClr val="tx1"/>
                </a:solidFill>
                <a:latin typeface="Times New Roman" pitchFamily="18" charset="0"/>
                <a:ea typeface="+mn-ea"/>
                <a:cs typeface="Times New Roman" pitchFamily="18" charset="0"/>
              </a:rPr>
              <a:t>Google (2000/01)</a:t>
            </a:r>
            <a:r>
              <a:rPr lang="zh-CN" altLang="en-US" dirty="0">
                <a:solidFill>
                  <a:schemeClr val="tx1"/>
                </a:solidFill>
                <a:latin typeface="Times New Roman" pitchFamily="18" charset="0"/>
                <a:ea typeface="+mn-ea"/>
                <a:cs typeface="Times New Roman" pitchFamily="18" charset="0"/>
              </a:rPr>
              <a:t>搜索质量显著高于其他竞争者的一个主要原因是使用了多层次索引</a:t>
            </a:r>
            <a:endParaRPr lang="en-US"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mn-ea"/>
                <a:cs typeface="Times New Roman" pitchFamily="18" charset="0"/>
              </a:rPr>
              <a:t>(</a:t>
            </a:r>
            <a:r>
              <a:rPr lang="zh-CN" altLang="en-US" dirty="0">
                <a:solidFill>
                  <a:schemeClr val="tx1"/>
                </a:solidFill>
                <a:latin typeface="Times New Roman" pitchFamily="18" charset="0"/>
                <a:ea typeface="+mn-ea"/>
                <a:cs typeface="Times New Roman" pitchFamily="18" charset="0"/>
              </a:rPr>
              <a:t>当然还有</a:t>
            </a:r>
            <a:r>
              <a:rPr lang="en-US" dirty="0" err="1">
                <a:solidFill>
                  <a:schemeClr val="tx1"/>
                </a:solidFill>
                <a:latin typeface="Times New Roman" pitchFamily="18" charset="0"/>
                <a:ea typeface="+mn-ea"/>
                <a:cs typeface="Times New Roman" pitchFamily="18" charset="0"/>
              </a:rPr>
              <a:t>PageRank</a:t>
            </a:r>
            <a:r>
              <a:rPr lang="zh-CN" altLang="en-US" dirty="0">
                <a:solidFill>
                  <a:schemeClr val="tx1"/>
                </a:solidFill>
                <a:latin typeface="Times New Roman" pitchFamily="18" charset="0"/>
                <a:ea typeface="+mn-ea"/>
                <a:cs typeface="Times New Roman" pitchFamily="18" charset="0"/>
              </a:rPr>
              <a:t>、锚文本以及邻近限制条件的使用</a:t>
            </a:r>
            <a:r>
              <a:rPr lang="de-DE" dirty="0">
                <a:solidFill>
                  <a:schemeClr val="tx1"/>
                </a:solidFill>
                <a:latin typeface="Times New Roman" pitchFamily="18" charset="0"/>
                <a:ea typeface="+mn-ea"/>
                <a:cs typeface="Times New Roman"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t>tf-idf </a:t>
            </a:r>
            <a:r>
              <a:rPr lang="zh-CN" altLang="en-US" dirty="0"/>
              <a:t>计算样例</a:t>
            </a:r>
            <a:r>
              <a:rPr lang="de-DE" altLang="zh-CN" dirty="0"/>
              <a:t>: lnc.</a:t>
            </a:r>
            <a:r>
              <a:rPr lang="en-US" altLang="zh-CN" dirty="0"/>
              <a:t>l</a:t>
            </a:r>
            <a:r>
              <a:rPr lang="de-DE" altLang="zh-CN" dirty="0"/>
              <a:t>tn</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最终结果  </a:t>
            </a:r>
            <a:r>
              <a:rPr lang="de-DE" altLang="zh-CN" dirty="0"/>
              <a:t> 0 + 0 + 1.04 + 2.04 = 3.08</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9</a:t>
            </a:fld>
            <a:endParaRPr lang="en-US"/>
          </a:p>
        </p:txBody>
      </p:sp>
      <p:pic>
        <p:nvPicPr>
          <p:cNvPr id="5" name="Picture 7" descr="661.png"/>
          <p:cNvPicPr>
            <a:picLocks noChangeAspect="1"/>
          </p:cNvPicPr>
          <p:nvPr/>
        </p:nvPicPr>
        <p:blipFill>
          <a:blip r:embed="rId2" cstate="print"/>
          <a:stretch>
            <a:fillRect/>
          </a:stretch>
        </p:blipFill>
        <p:spPr>
          <a:xfrm>
            <a:off x="214314" y="2235023"/>
            <a:ext cx="8643966" cy="1698033"/>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搜索系统组成部分</a:t>
            </a:r>
            <a:r>
              <a:rPr lang="en-US" altLang="zh-CN" sz="3600" dirty="0">
                <a:solidFill>
                  <a:schemeClr val="tx1"/>
                </a:solidFill>
                <a:latin typeface="Times New Roman" pitchFamily="18" charset="0"/>
                <a:ea typeface="黑体" pitchFamily="49" charset="-122"/>
              </a:rPr>
              <a:t>(</a:t>
            </a:r>
            <a:r>
              <a:rPr lang="zh-CN" altLang="en-US" sz="3600" dirty="0">
                <a:solidFill>
                  <a:schemeClr val="tx1"/>
                </a:solidFill>
                <a:latin typeface="Times New Roman" pitchFamily="18" charset="0"/>
                <a:ea typeface="黑体" pitchFamily="49" charset="-122"/>
              </a:rPr>
              <a:t>已介绍</a:t>
            </a:r>
            <a:r>
              <a:rPr lang="en-US" altLang="zh-CN" sz="3600" dirty="0">
                <a:solidFill>
                  <a:schemeClr val="tx1"/>
                </a:solidFill>
                <a:latin typeface="Times New Roman" pitchFamily="18" charset="0"/>
                <a:ea typeface="黑体" pitchFamily="49" charset="-122"/>
              </a:rPr>
              <a:t>)</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00240"/>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文档预处理</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语言及其他处理</a:t>
            </a:r>
            <a:r>
              <a:rPr lang="en-US" dirty="0">
                <a:solidFill>
                  <a:schemeClr val="tx1"/>
                </a:solidFill>
                <a:latin typeface="Times New Roman" pitchFamily="18" charset="0"/>
                <a:ea typeface="+mj-ea"/>
                <a:cs typeface="Times New Roman" pitchFamily="18" charset="0"/>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位置信息索引</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多层次索引</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拼写校正</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en-US" i="1" dirty="0">
                <a:solidFill>
                  <a:schemeClr val="tx1"/>
                </a:solidFill>
                <a:latin typeface="Times New Roman" pitchFamily="18" charset="0"/>
                <a:ea typeface="+mj-ea"/>
                <a:cs typeface="Times New Roman" pitchFamily="18" charset="0"/>
              </a:rPr>
              <a:t>k</a:t>
            </a:r>
            <a:r>
              <a:rPr lang="en-US" dirty="0">
                <a:solidFill>
                  <a:schemeClr val="tx1"/>
                </a:solidFill>
                <a:latin typeface="Times New Roman" pitchFamily="18" charset="0"/>
                <a:ea typeface="+mj-ea"/>
                <a:cs typeface="Times New Roman" pitchFamily="18" charset="0"/>
              </a:rPr>
              <a:t>-gram</a:t>
            </a:r>
            <a:r>
              <a:rPr lang="zh-CN" altLang="en-US" dirty="0">
                <a:solidFill>
                  <a:schemeClr val="tx1"/>
                </a:solidFill>
                <a:latin typeface="Times New Roman" pitchFamily="18" charset="0"/>
                <a:ea typeface="+mj-ea"/>
                <a:cs typeface="Times New Roman" pitchFamily="18" charset="0"/>
              </a:rPr>
              <a:t>索引</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针对通配查询和拼写校正</a:t>
            </a:r>
            <a:r>
              <a:rPr lang="en-US" altLang="zh-CN" dirty="0">
                <a:solidFill>
                  <a:schemeClr val="tx1"/>
                </a:solidFill>
                <a:latin typeface="Times New Roman" pitchFamily="18" charset="0"/>
                <a:ea typeface="+mj-ea"/>
                <a:cs typeface="Times New Roman" pitchFamily="18" charset="0"/>
              </a:rPr>
              <a:t>)</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查询处理</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文档评分</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以词项为单位的处理方式</a:t>
            </a:r>
            <a:endParaRPr lang="de-DE"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搜索系统组成部分</a:t>
            </a:r>
            <a:r>
              <a:rPr lang="en-US" altLang="zh-CN" sz="3600" dirty="0">
                <a:solidFill>
                  <a:schemeClr val="tx1"/>
                </a:solidFill>
                <a:ea typeface="黑体" pitchFamily="49" charset="-122"/>
              </a:rPr>
              <a:t>(</a:t>
            </a:r>
            <a:r>
              <a:rPr lang="zh-CN" altLang="en-US" sz="3600" dirty="0">
                <a:solidFill>
                  <a:schemeClr val="tx1"/>
                </a:solidFill>
                <a:ea typeface="黑体" pitchFamily="49" charset="-122"/>
              </a:rPr>
              <a:t>未介绍</a:t>
            </a:r>
            <a:r>
              <a:rPr lang="en-US" altLang="zh-CN" sz="3600" dirty="0">
                <a:solidFill>
                  <a:schemeClr val="tx1"/>
                </a:solidFill>
                <a:ea typeface="黑体" pitchFamily="49" charset="-122"/>
              </a:rPr>
              <a:t>)</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785926"/>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b="1" dirty="0">
                <a:solidFill>
                  <a:srgbClr val="FF0000"/>
                </a:solidFill>
                <a:latin typeface="Times New Roman" pitchFamily="18" charset="0"/>
                <a:ea typeface="+mn-ea"/>
                <a:cs typeface="Times New Roman" pitchFamily="18" charset="0"/>
              </a:rPr>
              <a:t>域索引</a:t>
            </a:r>
            <a:r>
              <a:rPr lang="zh-CN" altLang="en-US" dirty="0">
                <a:solidFill>
                  <a:schemeClr val="tx1"/>
                </a:solidFill>
                <a:latin typeface="Times New Roman" pitchFamily="18" charset="0"/>
                <a:ea typeface="+mn-ea"/>
                <a:cs typeface="Times New Roman" pitchFamily="18" charset="0"/>
              </a:rPr>
              <a:t>：按照不同的域进行索引，如文档正文，文档中所有高亮的文本，锚文本、元数据字段中的文本等等</a:t>
            </a:r>
            <a:endParaRPr lang="de-DE"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b="1" dirty="0">
                <a:solidFill>
                  <a:srgbClr val="FF0000"/>
                </a:solidFill>
                <a:latin typeface="Times New Roman" pitchFamily="18" charset="0"/>
                <a:ea typeface="+mn-ea"/>
                <a:cs typeface="Times New Roman" pitchFamily="18" charset="0"/>
              </a:rPr>
              <a:t>邻近式排序</a:t>
            </a:r>
            <a:r>
              <a:rPr lang="en-US" altLang="zh-CN" b="1" dirty="0">
                <a:solidFill>
                  <a:srgbClr val="FF0000"/>
                </a:solidFill>
                <a:latin typeface="Times New Roman" pitchFamily="18" charset="0"/>
                <a:ea typeface="+mn-ea"/>
                <a:cs typeface="Times New Roman" pitchFamily="18" charset="0"/>
              </a:rPr>
              <a:t> </a:t>
            </a:r>
            <a:r>
              <a:rPr lang="en-US" altLang="zh-CN" dirty="0">
                <a:solidFill>
                  <a:schemeClr val="tx1"/>
                </a:solidFill>
                <a:latin typeface="Times New Roman" pitchFamily="18" charset="0"/>
                <a:ea typeface="+mn-ea"/>
                <a:cs typeface="Times New Roman" pitchFamily="18" charset="0"/>
              </a:rPr>
              <a:t>(</a:t>
            </a:r>
            <a:r>
              <a:rPr lang="zh-CN" altLang="en-US" dirty="0">
                <a:solidFill>
                  <a:schemeClr val="tx1"/>
                </a:solidFill>
                <a:latin typeface="Times New Roman" pitchFamily="18" charset="0"/>
                <a:ea typeface="+mn-ea"/>
                <a:cs typeface="Times New Roman" pitchFamily="18" charset="0"/>
              </a:rPr>
              <a:t>如</a:t>
            </a:r>
            <a:r>
              <a:rPr lang="en-US" altLang="zh-CN" dirty="0">
                <a:solidFill>
                  <a:schemeClr val="tx1"/>
                </a:solidFill>
                <a:latin typeface="Times New Roman" pitchFamily="18" charset="0"/>
                <a:ea typeface="+mn-ea"/>
                <a:cs typeface="Times New Roman" pitchFamily="18" charset="0"/>
              </a:rPr>
              <a:t>, </a:t>
            </a:r>
            <a:r>
              <a:rPr lang="zh-CN" altLang="en-US" dirty="0">
                <a:solidFill>
                  <a:schemeClr val="tx1"/>
                </a:solidFill>
                <a:latin typeface="Times New Roman" pitchFamily="18" charset="0"/>
                <a:ea typeface="+mn-ea"/>
                <a:cs typeface="Times New Roman" pitchFamily="18" charset="0"/>
              </a:rPr>
              <a:t>查询词项彼此靠近的文档的得分应该高于查询词项距离较远的文档</a:t>
            </a:r>
            <a:r>
              <a:rPr lang="en-US" altLang="zh-CN" dirty="0">
                <a:solidFill>
                  <a:schemeClr val="tx1"/>
                </a:solidFill>
                <a:latin typeface="Times New Roman" pitchFamily="18" charset="0"/>
                <a:ea typeface="+mn-ea"/>
                <a:cs typeface="Times New Roman" pitchFamily="18" charset="0"/>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查询分析器</a:t>
            </a:r>
            <a:endParaRPr lang="de-DE" altLang="zh-CN"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文档缓存</a:t>
            </a:r>
            <a:r>
              <a:rPr lang="en-US" altLang="zh-CN" dirty="0">
                <a:solidFill>
                  <a:schemeClr val="tx1"/>
                </a:solidFill>
                <a:latin typeface="Times New Roman" pitchFamily="18" charset="0"/>
                <a:ea typeface="+mn-ea"/>
                <a:cs typeface="Times New Roman" pitchFamily="18" charset="0"/>
              </a:rPr>
              <a:t>(cache): </a:t>
            </a:r>
            <a:r>
              <a:rPr lang="zh-CN" altLang="en-US" dirty="0">
                <a:solidFill>
                  <a:schemeClr val="tx1"/>
                </a:solidFill>
                <a:latin typeface="Times New Roman" pitchFamily="18" charset="0"/>
                <a:ea typeface="+mn-ea"/>
                <a:cs typeface="Times New Roman" pitchFamily="18" charset="0"/>
              </a:rPr>
              <a:t>用它来生成文档摘要</a:t>
            </a:r>
            <a:r>
              <a:rPr lang="en-US" altLang="zh-CN" dirty="0">
                <a:solidFill>
                  <a:schemeClr val="tx1"/>
                </a:solidFill>
                <a:latin typeface="Times New Roman" pitchFamily="18" charset="0"/>
                <a:ea typeface="+mn-ea"/>
                <a:cs typeface="Times New Roman" pitchFamily="18" charset="0"/>
              </a:rPr>
              <a:t>(snippet)</a:t>
            </a:r>
          </a:p>
          <a:p>
            <a:pPr lvl="2">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第</a:t>
            </a:r>
            <a:r>
              <a:rPr lang="en-US" altLang="zh-CN" dirty="0">
                <a:solidFill>
                  <a:schemeClr val="tx1"/>
                </a:solidFill>
                <a:latin typeface="Times New Roman" pitchFamily="18" charset="0"/>
                <a:ea typeface="+mn-ea"/>
                <a:cs typeface="Times New Roman" pitchFamily="18" charset="0"/>
              </a:rPr>
              <a:t>8.7</a:t>
            </a:r>
            <a:r>
              <a:rPr lang="zh-CN" altLang="en-US" dirty="0">
                <a:solidFill>
                  <a:schemeClr val="tx1"/>
                </a:solidFill>
                <a:latin typeface="Times New Roman" pitchFamily="18" charset="0"/>
                <a:ea typeface="+mn-ea"/>
                <a:cs typeface="Times New Roman" pitchFamily="18" charset="0"/>
              </a:rPr>
              <a:t>节</a:t>
            </a:r>
            <a:endParaRPr lang="de-DE" altLang="zh-CN"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基于机器学习的排序函数</a:t>
            </a:r>
            <a:endParaRPr lang="en-US" altLang="zh-CN"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en-US" altLang="zh-CN" dirty="0">
                <a:solidFill>
                  <a:schemeClr val="tx1"/>
                </a:solidFill>
                <a:latin typeface="Times New Roman" pitchFamily="18" charset="0"/>
                <a:ea typeface="+mn-ea"/>
                <a:cs typeface="Times New Roman" pitchFamily="18" charset="0"/>
              </a:rPr>
              <a:t>Learn to rank</a:t>
            </a:r>
            <a:r>
              <a:rPr lang="zh-CN" altLang="en-US" dirty="0">
                <a:solidFill>
                  <a:schemeClr val="tx1"/>
                </a:solidFill>
                <a:latin typeface="Times New Roman" pitchFamily="18" charset="0"/>
                <a:ea typeface="+mn-ea"/>
                <a:cs typeface="Times New Roman" pitchFamily="18" charset="0"/>
              </a:rPr>
              <a:t>：第</a:t>
            </a:r>
            <a:r>
              <a:rPr lang="en-US" dirty="0">
                <a:solidFill>
                  <a:schemeClr val="tx1"/>
                </a:solidFill>
                <a:latin typeface="Times New Roman" pitchFamily="18" charset="0"/>
                <a:ea typeface="+mn-ea"/>
                <a:cs typeface="Times New Roman" pitchFamily="18" charset="0"/>
              </a:rPr>
              <a:t>15.4</a:t>
            </a:r>
            <a:r>
              <a:rPr lang="zh-CN" altLang="en-US" dirty="0">
                <a:solidFill>
                  <a:schemeClr val="tx1"/>
                </a:solidFill>
                <a:latin typeface="Times New Roman" pitchFamily="18" charset="0"/>
                <a:ea typeface="+mn-ea"/>
                <a:cs typeface="Times New Roman" pitchFamily="18" charset="0"/>
              </a:rPr>
              <a:t>节</a:t>
            </a:r>
            <a:endParaRPr lang="de-DE" dirty="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91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FAD1A-2092-41C2-A061-EACF05CE2262}"/>
              </a:ext>
            </a:extLst>
          </p:cNvPr>
          <p:cNvSpPr>
            <a:spLocks noGrp="1"/>
          </p:cNvSpPr>
          <p:nvPr>
            <p:ph type="title"/>
          </p:nvPr>
        </p:nvSpPr>
        <p:spPr/>
        <p:txBody>
          <a:bodyPr/>
          <a:lstStyle/>
          <a:p>
            <a:r>
              <a:rPr lang="zh-CN" altLang="en-US" dirty="0"/>
              <a:t>域索引</a:t>
            </a:r>
          </a:p>
        </p:txBody>
      </p:sp>
      <p:sp>
        <p:nvSpPr>
          <p:cNvPr id="3" name="内容占位符 2">
            <a:extLst>
              <a:ext uri="{FF2B5EF4-FFF2-40B4-BE49-F238E27FC236}">
                <a16:creationId xmlns:a16="http://schemas.microsoft.com/office/drawing/2014/main" id="{3A95C1FA-888E-463C-8C88-5B20DCE8FF79}"/>
              </a:ext>
            </a:extLst>
          </p:cNvPr>
          <p:cNvSpPr>
            <a:spLocks noGrp="1"/>
          </p:cNvSpPr>
          <p:nvPr>
            <p:ph idx="1"/>
          </p:nvPr>
        </p:nvSpPr>
        <p:spPr/>
        <p:txBody>
          <a:bodyPr/>
          <a:lstStyle/>
          <a:p>
            <a:pPr marL="345567" indent="-336637">
              <a:spcBef>
                <a:spcPts val="1547"/>
              </a:spcBef>
              <a:buSzPct val="170000"/>
              <a:buFont typeface="Arial"/>
              <a:buChar char="•"/>
              <a:tabLst>
                <a:tab pos="346013" algn="l"/>
              </a:tabLst>
            </a:pPr>
            <a:r>
              <a:rPr lang="zh-CN" altLang="en-US" sz="2109" spc="337" dirty="0">
                <a:latin typeface="Calibri"/>
                <a:cs typeface="Calibri"/>
              </a:rPr>
              <a:t>与数据库的字段类似，域是文档中可标识的区域</a:t>
            </a:r>
            <a:endParaRPr lang="en-US" altLang="zh-CN" sz="2109" dirty="0">
              <a:latin typeface="Calibri"/>
              <a:cs typeface="Calibri"/>
            </a:endParaRPr>
          </a:p>
          <a:p>
            <a:pPr marL="658095" lvl="1" indent="-336637">
              <a:spcBef>
                <a:spcPts val="1547"/>
              </a:spcBef>
              <a:buSzPct val="170000"/>
              <a:buFont typeface="Arial"/>
              <a:buChar char="•"/>
              <a:tabLst>
                <a:tab pos="658541" algn="l"/>
              </a:tabLst>
            </a:pPr>
            <a:r>
              <a:rPr lang="en-US" altLang="zh-CN" sz="2109" spc="130" dirty="0">
                <a:latin typeface="Calibri"/>
                <a:cs typeface="Calibri"/>
              </a:rPr>
              <a:t>e.g., </a:t>
            </a:r>
            <a:r>
              <a:rPr lang="en-US" altLang="zh-CN" sz="2109" dirty="0">
                <a:latin typeface="Calibri"/>
                <a:cs typeface="Calibri"/>
              </a:rPr>
              <a:t>title, abstract, bibliography</a:t>
            </a:r>
          </a:p>
          <a:p>
            <a:pPr marL="658095" lvl="1" indent="-336637">
              <a:spcBef>
                <a:spcPts val="1547"/>
              </a:spcBef>
              <a:buSzPct val="170000"/>
              <a:buFont typeface="Arial"/>
              <a:buChar char="•"/>
              <a:tabLst>
                <a:tab pos="658541" algn="l"/>
              </a:tabLst>
            </a:pPr>
            <a:r>
              <a:rPr lang="en-US" altLang="zh-CN" sz="2109" dirty="0">
                <a:latin typeface="Calibri"/>
                <a:cs typeface="Calibri"/>
              </a:rPr>
              <a:t>&lt;title&gt;Romeo and Juliet&lt;/title&gt;</a:t>
            </a:r>
          </a:p>
          <a:p>
            <a:pPr marL="345567" indent="-336637">
              <a:spcBef>
                <a:spcPts val="1547"/>
              </a:spcBef>
              <a:buSzPct val="170000"/>
              <a:buFont typeface="Arial"/>
              <a:buChar char="•"/>
              <a:tabLst>
                <a:tab pos="346013" algn="l"/>
              </a:tabLst>
            </a:pPr>
            <a:r>
              <a:rPr lang="zh-CN" altLang="en-US" sz="2109" spc="172" dirty="0">
                <a:latin typeface="Calibri"/>
                <a:cs typeface="Calibri"/>
              </a:rPr>
              <a:t>域的内容可以是结构化数据，也可以是自由文本</a:t>
            </a:r>
            <a:endParaRPr lang="en-US" altLang="zh-CN" sz="2109" spc="172" dirty="0">
              <a:latin typeface="Calibri"/>
              <a:cs typeface="Calibri"/>
            </a:endParaRPr>
          </a:p>
          <a:p>
            <a:pPr marL="970623" lvl="2" indent="-336637">
              <a:spcBef>
                <a:spcPts val="1543"/>
              </a:spcBef>
              <a:buSzPct val="170000"/>
              <a:buFont typeface="Arial"/>
              <a:buChar char="•"/>
              <a:tabLst>
                <a:tab pos="971069" algn="l"/>
              </a:tabLst>
            </a:pPr>
            <a:endParaRPr lang="en-US" altLang="zh-CN" dirty="0">
              <a:cs typeface="Times New Roman" panose="02020603050405020304" pitchFamily="18" charset="0"/>
            </a:endParaRPr>
          </a:p>
        </p:txBody>
      </p:sp>
      <p:sp>
        <p:nvSpPr>
          <p:cNvPr id="4" name="灯片编号占位符 3">
            <a:extLst>
              <a:ext uri="{FF2B5EF4-FFF2-40B4-BE49-F238E27FC236}">
                <a16:creationId xmlns:a16="http://schemas.microsoft.com/office/drawing/2014/main" id="{7B66C1B0-2391-43D2-BFA5-64F0CBD5BAEA}"/>
              </a:ext>
            </a:extLst>
          </p:cNvPr>
          <p:cNvSpPr>
            <a:spLocks noGrp="1"/>
          </p:cNvSpPr>
          <p:nvPr>
            <p:ph type="sldNum" sz="quarter" idx="12"/>
          </p:nvPr>
        </p:nvSpPr>
        <p:spPr/>
        <p:txBody>
          <a:bodyPr/>
          <a:lstStyle/>
          <a:p>
            <a:pPr>
              <a:defRPr/>
            </a:pPr>
            <a:fld id="{DB3EC566-48E6-4552-87D6-CB322A8F1925}" type="slidenum">
              <a:rPr lang="en-US" smtClean="0"/>
              <a:pPr>
                <a:defRPr/>
              </a:pPr>
              <a:t>92</a:t>
            </a:fld>
            <a:endParaRPr lang="en-US"/>
          </a:p>
        </p:txBody>
      </p:sp>
      <p:pic>
        <p:nvPicPr>
          <p:cNvPr id="6" name="图片 5">
            <a:extLst>
              <a:ext uri="{FF2B5EF4-FFF2-40B4-BE49-F238E27FC236}">
                <a16:creationId xmlns:a16="http://schemas.microsoft.com/office/drawing/2014/main" id="{6A70E231-53D4-47F9-877E-E049D7C772DF}"/>
              </a:ext>
            </a:extLst>
          </p:cNvPr>
          <p:cNvPicPr>
            <a:picLocks noChangeAspect="1"/>
          </p:cNvPicPr>
          <p:nvPr/>
        </p:nvPicPr>
        <p:blipFill rotWithShape="1">
          <a:blip r:embed="rId2"/>
          <a:srcRect r="786"/>
          <a:stretch/>
        </p:blipFill>
        <p:spPr>
          <a:xfrm>
            <a:off x="1691680" y="3833651"/>
            <a:ext cx="5760640" cy="2848297"/>
          </a:xfrm>
          <a:prstGeom prst="rect">
            <a:avLst/>
          </a:prstGeom>
        </p:spPr>
      </p:pic>
    </p:spTree>
    <p:extLst>
      <p:ext uri="{BB962C8B-B14F-4D97-AF65-F5344CB8AC3E}">
        <p14:creationId xmlns:p14="http://schemas.microsoft.com/office/powerpoint/2010/main" val="15009477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53376-1584-490B-B98B-4F6436E5B14D}"/>
              </a:ext>
            </a:extLst>
          </p:cNvPr>
          <p:cNvSpPr>
            <a:spLocks noGrp="1"/>
          </p:cNvSpPr>
          <p:nvPr>
            <p:ph type="title"/>
          </p:nvPr>
        </p:nvSpPr>
        <p:spPr/>
        <p:txBody>
          <a:bodyPr/>
          <a:lstStyle/>
          <a:p>
            <a:r>
              <a:rPr lang="zh-CN" altLang="en-US" dirty="0"/>
              <a:t>域索引</a:t>
            </a:r>
          </a:p>
        </p:txBody>
      </p:sp>
      <p:sp>
        <p:nvSpPr>
          <p:cNvPr id="3" name="内容占位符 2">
            <a:extLst>
              <a:ext uri="{FF2B5EF4-FFF2-40B4-BE49-F238E27FC236}">
                <a16:creationId xmlns:a16="http://schemas.microsoft.com/office/drawing/2014/main" id="{11A79B77-AFF4-410D-ACC7-6E6C91C6325A}"/>
              </a:ext>
            </a:extLst>
          </p:cNvPr>
          <p:cNvSpPr>
            <a:spLocks noGrp="1"/>
          </p:cNvSpPr>
          <p:nvPr>
            <p:ph idx="1"/>
          </p:nvPr>
        </p:nvSpPr>
        <p:spPr/>
        <p:txBody>
          <a:bodyPr/>
          <a:lstStyle/>
          <a:p>
            <a:r>
              <a:rPr lang="zh-CN" altLang="en-US" dirty="0"/>
              <a:t>对域构建倒排索引</a:t>
            </a:r>
            <a:endParaRPr lang="en-US" altLang="zh-CN" dirty="0"/>
          </a:p>
          <a:p>
            <a:pPr lvl="1"/>
            <a:r>
              <a:rPr lang="en-US" altLang="zh-CN" dirty="0"/>
              <a:t>(term, </a:t>
            </a:r>
            <a:r>
              <a:rPr lang="en-US" altLang="zh-CN" dirty="0" err="1"/>
              <a:t>docID</a:t>
            </a:r>
            <a:r>
              <a:rPr lang="en-US" altLang="zh-CN" dirty="0"/>
              <a:t>) </a:t>
            </a:r>
            <a:r>
              <a:rPr lang="en-US" altLang="zh-CN" dirty="0">
                <a:sym typeface="Wingdings" panose="05000000000000000000" pitchFamily="2" charset="2"/>
              </a:rPr>
              <a:t></a:t>
            </a:r>
            <a:r>
              <a:rPr lang="en-US" altLang="zh-CN" dirty="0"/>
              <a:t> (term, field, </a:t>
            </a:r>
            <a:r>
              <a:rPr lang="en-US" altLang="zh-CN" dirty="0" err="1"/>
              <a:t>docID</a:t>
            </a:r>
            <a:r>
              <a:rPr lang="en-US" altLang="zh-CN" dirty="0"/>
              <a:t>)</a:t>
            </a:r>
          </a:p>
          <a:p>
            <a:r>
              <a:rPr lang="zh-CN" altLang="en-US" dirty="0"/>
              <a:t>一种倒排索引的形式为</a:t>
            </a:r>
            <a:r>
              <a:rPr lang="en-US" altLang="zh-CN" dirty="0"/>
              <a:t>:</a:t>
            </a:r>
          </a:p>
          <a:p>
            <a:endParaRPr lang="en-US" altLang="zh-CN" dirty="0"/>
          </a:p>
          <a:p>
            <a:endParaRPr lang="en-US" altLang="zh-CN" dirty="0"/>
          </a:p>
          <a:p>
            <a:endParaRPr lang="en-US" altLang="zh-CN" dirty="0"/>
          </a:p>
          <a:p>
            <a:endParaRPr lang="en-US" altLang="zh-CN" dirty="0"/>
          </a:p>
          <a:p>
            <a:endParaRPr lang="en-US" altLang="zh-CN" dirty="0"/>
          </a:p>
          <a:p>
            <a:r>
              <a:rPr lang="zh-CN" altLang="en-US" dirty="0"/>
              <a:t>课程所介绍的压缩和排序方法适用于域索引</a:t>
            </a:r>
            <a:endParaRPr lang="en-US" altLang="zh-CN" dirty="0"/>
          </a:p>
        </p:txBody>
      </p:sp>
      <p:sp>
        <p:nvSpPr>
          <p:cNvPr id="4" name="灯片编号占位符 3">
            <a:extLst>
              <a:ext uri="{FF2B5EF4-FFF2-40B4-BE49-F238E27FC236}">
                <a16:creationId xmlns:a16="http://schemas.microsoft.com/office/drawing/2014/main" id="{E23F889C-C067-43BE-8466-C8F756F1C614}"/>
              </a:ext>
            </a:extLst>
          </p:cNvPr>
          <p:cNvSpPr>
            <a:spLocks noGrp="1"/>
          </p:cNvSpPr>
          <p:nvPr>
            <p:ph type="sldNum" sz="quarter" idx="12"/>
          </p:nvPr>
        </p:nvSpPr>
        <p:spPr/>
        <p:txBody>
          <a:bodyPr/>
          <a:lstStyle/>
          <a:p>
            <a:pPr>
              <a:defRPr/>
            </a:pPr>
            <a:fld id="{DB3EC566-48E6-4552-87D6-CB322A8F1925}" type="slidenum">
              <a:rPr lang="en-US" smtClean="0"/>
              <a:pPr>
                <a:defRPr/>
              </a:pPr>
              <a:t>93</a:t>
            </a:fld>
            <a:endParaRPr lang="en-US"/>
          </a:p>
        </p:txBody>
      </p:sp>
      <p:sp>
        <p:nvSpPr>
          <p:cNvPr id="5" name="object 4">
            <a:extLst>
              <a:ext uri="{FF2B5EF4-FFF2-40B4-BE49-F238E27FC236}">
                <a16:creationId xmlns:a16="http://schemas.microsoft.com/office/drawing/2014/main" id="{465DCC8B-5794-4A9B-BC0B-9BBEBE64E9CF}"/>
              </a:ext>
            </a:extLst>
          </p:cNvPr>
          <p:cNvSpPr/>
          <p:nvPr/>
        </p:nvSpPr>
        <p:spPr>
          <a:xfrm>
            <a:off x="899592" y="3212976"/>
            <a:ext cx="2770914" cy="764976"/>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6" name="object 5">
            <a:extLst>
              <a:ext uri="{FF2B5EF4-FFF2-40B4-BE49-F238E27FC236}">
                <a16:creationId xmlns:a16="http://schemas.microsoft.com/office/drawing/2014/main" id="{690149E8-ACF7-4E71-9FE5-0B304A3711B5}"/>
              </a:ext>
            </a:extLst>
          </p:cNvPr>
          <p:cNvSpPr/>
          <p:nvPr/>
        </p:nvSpPr>
        <p:spPr>
          <a:xfrm>
            <a:off x="3730004"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7" name="object 6">
            <a:extLst>
              <a:ext uri="{FF2B5EF4-FFF2-40B4-BE49-F238E27FC236}">
                <a16:creationId xmlns:a16="http://schemas.microsoft.com/office/drawing/2014/main" id="{23A5EE65-1C39-476C-9D84-E784914A131E}"/>
              </a:ext>
            </a:extLst>
          </p:cNvPr>
          <p:cNvSpPr/>
          <p:nvPr/>
        </p:nvSpPr>
        <p:spPr>
          <a:xfrm>
            <a:off x="4443984"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8" name="object 7">
            <a:extLst>
              <a:ext uri="{FF2B5EF4-FFF2-40B4-BE49-F238E27FC236}">
                <a16:creationId xmlns:a16="http://schemas.microsoft.com/office/drawing/2014/main" id="{13C9D107-9F83-459C-9723-44B8A8F62387}"/>
              </a:ext>
            </a:extLst>
          </p:cNvPr>
          <p:cNvSpPr/>
          <p:nvPr/>
        </p:nvSpPr>
        <p:spPr>
          <a:xfrm>
            <a:off x="5157962"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9" name="object 8">
            <a:extLst>
              <a:ext uri="{FF2B5EF4-FFF2-40B4-BE49-F238E27FC236}">
                <a16:creationId xmlns:a16="http://schemas.microsoft.com/office/drawing/2014/main" id="{C5D43A05-9991-4650-AC27-3FA6530E3189}"/>
              </a:ext>
            </a:extLst>
          </p:cNvPr>
          <p:cNvSpPr/>
          <p:nvPr/>
        </p:nvSpPr>
        <p:spPr>
          <a:xfrm>
            <a:off x="5871940"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0" name="object 9">
            <a:extLst>
              <a:ext uri="{FF2B5EF4-FFF2-40B4-BE49-F238E27FC236}">
                <a16:creationId xmlns:a16="http://schemas.microsoft.com/office/drawing/2014/main" id="{A7CBACD8-2BEB-4A65-9FE7-8C5FCECD6F13}"/>
              </a:ext>
            </a:extLst>
          </p:cNvPr>
          <p:cNvSpPr/>
          <p:nvPr/>
        </p:nvSpPr>
        <p:spPr>
          <a:xfrm>
            <a:off x="6585917" y="3212976"/>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1" name="object 10">
            <a:extLst>
              <a:ext uri="{FF2B5EF4-FFF2-40B4-BE49-F238E27FC236}">
                <a16:creationId xmlns:a16="http://schemas.microsoft.com/office/drawing/2014/main" id="{421181B1-E371-4190-9D97-64C62D16EF5A}"/>
              </a:ext>
            </a:extLst>
          </p:cNvPr>
          <p:cNvSpPr/>
          <p:nvPr/>
        </p:nvSpPr>
        <p:spPr>
          <a:xfrm>
            <a:off x="7299897" y="3212976"/>
            <a:ext cx="934970"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2" name="object 11">
            <a:extLst>
              <a:ext uri="{FF2B5EF4-FFF2-40B4-BE49-F238E27FC236}">
                <a16:creationId xmlns:a16="http://schemas.microsoft.com/office/drawing/2014/main" id="{1B6726F9-D7F0-4FE4-BC42-9288C9AFFC87}"/>
              </a:ext>
            </a:extLst>
          </p:cNvPr>
          <p:cNvSpPr/>
          <p:nvPr/>
        </p:nvSpPr>
        <p:spPr>
          <a:xfrm>
            <a:off x="964105" y="3943953"/>
            <a:ext cx="2532923" cy="76497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3" name="object 12">
            <a:extLst>
              <a:ext uri="{FF2B5EF4-FFF2-40B4-BE49-F238E27FC236}">
                <a16:creationId xmlns:a16="http://schemas.microsoft.com/office/drawing/2014/main" id="{E031EC20-F9D6-464F-A677-31A4102FE21F}"/>
              </a:ext>
            </a:extLst>
          </p:cNvPr>
          <p:cNvSpPr/>
          <p:nvPr/>
        </p:nvSpPr>
        <p:spPr>
          <a:xfrm>
            <a:off x="3730004"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4" name="object 13">
            <a:extLst>
              <a:ext uri="{FF2B5EF4-FFF2-40B4-BE49-F238E27FC236}">
                <a16:creationId xmlns:a16="http://schemas.microsoft.com/office/drawing/2014/main" id="{AB4D0367-7D7E-4A71-9BB5-7C7E3B96ED81}"/>
              </a:ext>
            </a:extLst>
          </p:cNvPr>
          <p:cNvSpPr/>
          <p:nvPr/>
        </p:nvSpPr>
        <p:spPr>
          <a:xfrm>
            <a:off x="4443984"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5" name="object 14">
            <a:extLst>
              <a:ext uri="{FF2B5EF4-FFF2-40B4-BE49-F238E27FC236}">
                <a16:creationId xmlns:a16="http://schemas.microsoft.com/office/drawing/2014/main" id="{E5D0DB9B-AE4C-4D52-88CB-77CDA0D6DE53}"/>
              </a:ext>
            </a:extLst>
          </p:cNvPr>
          <p:cNvSpPr/>
          <p:nvPr/>
        </p:nvSpPr>
        <p:spPr>
          <a:xfrm>
            <a:off x="5157962"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6" name="object 15">
            <a:extLst>
              <a:ext uri="{FF2B5EF4-FFF2-40B4-BE49-F238E27FC236}">
                <a16:creationId xmlns:a16="http://schemas.microsoft.com/office/drawing/2014/main" id="{00306924-727D-44B6-8CDB-171B419EA647}"/>
              </a:ext>
            </a:extLst>
          </p:cNvPr>
          <p:cNvSpPr/>
          <p:nvPr/>
        </p:nvSpPr>
        <p:spPr>
          <a:xfrm>
            <a:off x="5871940"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7" name="object 16">
            <a:extLst>
              <a:ext uri="{FF2B5EF4-FFF2-40B4-BE49-F238E27FC236}">
                <a16:creationId xmlns:a16="http://schemas.microsoft.com/office/drawing/2014/main" id="{48181E35-47D1-427C-AB3B-1120880D6C0B}"/>
              </a:ext>
            </a:extLst>
          </p:cNvPr>
          <p:cNvSpPr/>
          <p:nvPr/>
        </p:nvSpPr>
        <p:spPr>
          <a:xfrm>
            <a:off x="6585917" y="3943953"/>
            <a:ext cx="934971"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8" name="object 17">
            <a:extLst>
              <a:ext uri="{FF2B5EF4-FFF2-40B4-BE49-F238E27FC236}">
                <a16:creationId xmlns:a16="http://schemas.microsoft.com/office/drawing/2014/main" id="{06DDB5EB-1BBC-4C94-9F20-45546459B5D9}"/>
              </a:ext>
            </a:extLst>
          </p:cNvPr>
          <p:cNvSpPr/>
          <p:nvPr/>
        </p:nvSpPr>
        <p:spPr>
          <a:xfrm>
            <a:off x="7299897" y="3943953"/>
            <a:ext cx="934970" cy="76497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9" name="object 25">
            <a:extLst>
              <a:ext uri="{FF2B5EF4-FFF2-40B4-BE49-F238E27FC236}">
                <a16:creationId xmlns:a16="http://schemas.microsoft.com/office/drawing/2014/main" id="{BF82C664-13FF-4786-8A33-ECF5DD57D6F2}"/>
              </a:ext>
            </a:extLst>
          </p:cNvPr>
          <p:cNvSpPr/>
          <p:nvPr/>
        </p:nvSpPr>
        <p:spPr>
          <a:xfrm>
            <a:off x="1078087" y="3323473"/>
            <a:ext cx="2409676" cy="408087"/>
          </a:xfrm>
          <a:custGeom>
            <a:avLst/>
            <a:gdLst/>
            <a:ahLst/>
            <a:cxnLst/>
            <a:rect l="l" t="t" r="r" b="b"/>
            <a:pathLst>
              <a:path w="3427095" h="580389">
                <a:moveTo>
                  <a:pt x="0" y="580249"/>
                </a:moveTo>
                <a:lnTo>
                  <a:pt x="3426660" y="580249"/>
                </a:lnTo>
                <a:lnTo>
                  <a:pt x="3426660"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0" name="object 26">
            <a:extLst>
              <a:ext uri="{FF2B5EF4-FFF2-40B4-BE49-F238E27FC236}">
                <a16:creationId xmlns:a16="http://schemas.microsoft.com/office/drawing/2014/main" id="{603668B2-0EF4-4E7C-B8B3-C8D007C07836}"/>
              </a:ext>
            </a:extLst>
          </p:cNvPr>
          <p:cNvSpPr/>
          <p:nvPr/>
        </p:nvSpPr>
        <p:spPr>
          <a:xfrm>
            <a:off x="3908500" y="3323473"/>
            <a:ext cx="578197" cy="408087"/>
          </a:xfrm>
          <a:custGeom>
            <a:avLst/>
            <a:gdLst/>
            <a:ahLst/>
            <a:cxnLst/>
            <a:rect l="l" t="t" r="r" b="b"/>
            <a:pathLst>
              <a:path w="822325" h="580389">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1" name="object 27">
            <a:extLst>
              <a:ext uri="{FF2B5EF4-FFF2-40B4-BE49-F238E27FC236}">
                <a16:creationId xmlns:a16="http://schemas.microsoft.com/office/drawing/2014/main" id="{8D33B1B1-7556-4F09-9450-8C83E419DA2C}"/>
              </a:ext>
            </a:extLst>
          </p:cNvPr>
          <p:cNvSpPr/>
          <p:nvPr/>
        </p:nvSpPr>
        <p:spPr>
          <a:xfrm>
            <a:off x="4622479" y="3323473"/>
            <a:ext cx="578197" cy="408087"/>
          </a:xfrm>
          <a:custGeom>
            <a:avLst/>
            <a:gdLst/>
            <a:ahLst/>
            <a:cxnLst/>
            <a:rect l="l" t="t" r="r" b="b"/>
            <a:pathLst>
              <a:path w="822325" h="580389">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2" name="object 28">
            <a:extLst>
              <a:ext uri="{FF2B5EF4-FFF2-40B4-BE49-F238E27FC236}">
                <a16:creationId xmlns:a16="http://schemas.microsoft.com/office/drawing/2014/main" id="{89822A84-8695-41BA-A844-BF3EEF75A82F}"/>
              </a:ext>
            </a:extLst>
          </p:cNvPr>
          <p:cNvSpPr/>
          <p:nvPr/>
        </p:nvSpPr>
        <p:spPr>
          <a:xfrm>
            <a:off x="5336456" y="3323473"/>
            <a:ext cx="578197" cy="408087"/>
          </a:xfrm>
          <a:custGeom>
            <a:avLst/>
            <a:gdLst/>
            <a:ahLst/>
            <a:cxnLst/>
            <a:rect l="l" t="t" r="r" b="b"/>
            <a:pathLst>
              <a:path w="822325" h="580389">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3" name="object 29">
            <a:extLst>
              <a:ext uri="{FF2B5EF4-FFF2-40B4-BE49-F238E27FC236}">
                <a16:creationId xmlns:a16="http://schemas.microsoft.com/office/drawing/2014/main" id="{B6FCF2F6-CB0A-4687-9E47-D8CAF92C2E6B}"/>
              </a:ext>
            </a:extLst>
          </p:cNvPr>
          <p:cNvSpPr/>
          <p:nvPr/>
        </p:nvSpPr>
        <p:spPr>
          <a:xfrm>
            <a:off x="6050435" y="3323473"/>
            <a:ext cx="578197" cy="408087"/>
          </a:xfrm>
          <a:custGeom>
            <a:avLst/>
            <a:gdLst/>
            <a:ahLst/>
            <a:cxnLst/>
            <a:rect l="l" t="t" r="r" b="b"/>
            <a:pathLst>
              <a:path w="822325" h="580389">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4" name="object 30">
            <a:extLst>
              <a:ext uri="{FF2B5EF4-FFF2-40B4-BE49-F238E27FC236}">
                <a16:creationId xmlns:a16="http://schemas.microsoft.com/office/drawing/2014/main" id="{39FC5D7D-6AC9-4CA0-B9D6-978EFE11ED0E}"/>
              </a:ext>
            </a:extLst>
          </p:cNvPr>
          <p:cNvSpPr/>
          <p:nvPr/>
        </p:nvSpPr>
        <p:spPr>
          <a:xfrm>
            <a:off x="6764413" y="3323473"/>
            <a:ext cx="578197" cy="408087"/>
          </a:xfrm>
          <a:custGeom>
            <a:avLst/>
            <a:gdLst/>
            <a:ahLst/>
            <a:cxnLst/>
            <a:rect l="l" t="t" r="r" b="b"/>
            <a:pathLst>
              <a:path w="822325" h="580389">
                <a:moveTo>
                  <a:pt x="0" y="580249"/>
                </a:moveTo>
                <a:lnTo>
                  <a:pt x="822018" y="580249"/>
                </a:lnTo>
                <a:lnTo>
                  <a:pt x="822018"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5" name="object 31">
            <a:extLst>
              <a:ext uri="{FF2B5EF4-FFF2-40B4-BE49-F238E27FC236}">
                <a16:creationId xmlns:a16="http://schemas.microsoft.com/office/drawing/2014/main" id="{03121A6D-97DC-4F64-99A6-5ACF53FDDB4E}"/>
              </a:ext>
            </a:extLst>
          </p:cNvPr>
          <p:cNvSpPr/>
          <p:nvPr/>
        </p:nvSpPr>
        <p:spPr>
          <a:xfrm>
            <a:off x="7478391" y="3323473"/>
            <a:ext cx="578197" cy="408087"/>
          </a:xfrm>
          <a:custGeom>
            <a:avLst/>
            <a:gdLst/>
            <a:ahLst/>
            <a:cxnLst/>
            <a:rect l="l" t="t" r="r" b="b"/>
            <a:pathLst>
              <a:path w="822325" h="580389">
                <a:moveTo>
                  <a:pt x="0" y="580249"/>
                </a:moveTo>
                <a:lnTo>
                  <a:pt x="822018" y="580249"/>
                </a:lnTo>
                <a:lnTo>
                  <a:pt x="822018"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6" name="object 32">
            <a:extLst>
              <a:ext uri="{FF2B5EF4-FFF2-40B4-BE49-F238E27FC236}">
                <a16:creationId xmlns:a16="http://schemas.microsoft.com/office/drawing/2014/main" id="{D443C9CA-BC6A-4805-8465-8FCBF94B6495}"/>
              </a:ext>
            </a:extLst>
          </p:cNvPr>
          <p:cNvSpPr/>
          <p:nvPr/>
        </p:nvSpPr>
        <p:spPr>
          <a:xfrm>
            <a:off x="1142600" y="4054449"/>
            <a:ext cx="2161431" cy="408087"/>
          </a:xfrm>
          <a:custGeom>
            <a:avLst/>
            <a:gdLst/>
            <a:ahLst/>
            <a:cxnLst/>
            <a:rect l="l" t="t" r="r" b="b"/>
            <a:pathLst>
              <a:path w="3074035" h="580390">
                <a:moveTo>
                  <a:pt x="0" y="580249"/>
                </a:moveTo>
                <a:lnTo>
                  <a:pt x="3073916" y="580249"/>
                </a:lnTo>
                <a:lnTo>
                  <a:pt x="3073916"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7" name="object 33">
            <a:extLst>
              <a:ext uri="{FF2B5EF4-FFF2-40B4-BE49-F238E27FC236}">
                <a16:creationId xmlns:a16="http://schemas.microsoft.com/office/drawing/2014/main" id="{1FF2325D-C636-4B0F-A425-A6F40EDCD842}"/>
              </a:ext>
            </a:extLst>
          </p:cNvPr>
          <p:cNvSpPr/>
          <p:nvPr/>
        </p:nvSpPr>
        <p:spPr>
          <a:xfrm>
            <a:off x="3908500" y="4054449"/>
            <a:ext cx="578197" cy="408087"/>
          </a:xfrm>
          <a:custGeom>
            <a:avLst/>
            <a:gdLst/>
            <a:ahLst/>
            <a:cxnLst/>
            <a:rect l="l" t="t" r="r" b="b"/>
            <a:pathLst>
              <a:path w="822325" h="580390">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8" name="object 34">
            <a:extLst>
              <a:ext uri="{FF2B5EF4-FFF2-40B4-BE49-F238E27FC236}">
                <a16:creationId xmlns:a16="http://schemas.microsoft.com/office/drawing/2014/main" id="{3B9CE013-6BDC-4B71-BFEF-D23476AC80C5}"/>
              </a:ext>
            </a:extLst>
          </p:cNvPr>
          <p:cNvSpPr/>
          <p:nvPr/>
        </p:nvSpPr>
        <p:spPr>
          <a:xfrm>
            <a:off x="4622479" y="4054449"/>
            <a:ext cx="578197" cy="408087"/>
          </a:xfrm>
          <a:custGeom>
            <a:avLst/>
            <a:gdLst/>
            <a:ahLst/>
            <a:cxnLst/>
            <a:rect l="l" t="t" r="r" b="b"/>
            <a:pathLst>
              <a:path w="822325" h="580390">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29" name="object 35">
            <a:extLst>
              <a:ext uri="{FF2B5EF4-FFF2-40B4-BE49-F238E27FC236}">
                <a16:creationId xmlns:a16="http://schemas.microsoft.com/office/drawing/2014/main" id="{3718D524-F020-49BC-B383-8BD882A8BE84}"/>
              </a:ext>
            </a:extLst>
          </p:cNvPr>
          <p:cNvSpPr/>
          <p:nvPr/>
        </p:nvSpPr>
        <p:spPr>
          <a:xfrm>
            <a:off x="5336456" y="4054449"/>
            <a:ext cx="578197" cy="408087"/>
          </a:xfrm>
          <a:custGeom>
            <a:avLst/>
            <a:gdLst/>
            <a:ahLst/>
            <a:cxnLst/>
            <a:rect l="l" t="t" r="r" b="b"/>
            <a:pathLst>
              <a:path w="822325" h="580390">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30" name="object 36">
            <a:extLst>
              <a:ext uri="{FF2B5EF4-FFF2-40B4-BE49-F238E27FC236}">
                <a16:creationId xmlns:a16="http://schemas.microsoft.com/office/drawing/2014/main" id="{57224F4E-07A4-4BF6-95CB-F80221EB79EE}"/>
              </a:ext>
            </a:extLst>
          </p:cNvPr>
          <p:cNvSpPr/>
          <p:nvPr/>
        </p:nvSpPr>
        <p:spPr>
          <a:xfrm>
            <a:off x="6050435" y="4054449"/>
            <a:ext cx="578197" cy="408087"/>
          </a:xfrm>
          <a:custGeom>
            <a:avLst/>
            <a:gdLst/>
            <a:ahLst/>
            <a:cxnLst/>
            <a:rect l="l" t="t" r="r" b="b"/>
            <a:pathLst>
              <a:path w="822325" h="580390">
                <a:moveTo>
                  <a:pt x="0" y="580249"/>
                </a:moveTo>
                <a:lnTo>
                  <a:pt x="822019" y="580249"/>
                </a:lnTo>
                <a:lnTo>
                  <a:pt x="822019"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31" name="object 37">
            <a:extLst>
              <a:ext uri="{FF2B5EF4-FFF2-40B4-BE49-F238E27FC236}">
                <a16:creationId xmlns:a16="http://schemas.microsoft.com/office/drawing/2014/main" id="{B07A52BD-660B-4E15-92DE-093A58355675}"/>
              </a:ext>
            </a:extLst>
          </p:cNvPr>
          <p:cNvSpPr/>
          <p:nvPr/>
        </p:nvSpPr>
        <p:spPr>
          <a:xfrm>
            <a:off x="6764413" y="4054449"/>
            <a:ext cx="578197" cy="408087"/>
          </a:xfrm>
          <a:custGeom>
            <a:avLst/>
            <a:gdLst/>
            <a:ahLst/>
            <a:cxnLst/>
            <a:rect l="l" t="t" r="r" b="b"/>
            <a:pathLst>
              <a:path w="822325" h="580390">
                <a:moveTo>
                  <a:pt x="0" y="580249"/>
                </a:moveTo>
                <a:lnTo>
                  <a:pt x="822018" y="580249"/>
                </a:lnTo>
                <a:lnTo>
                  <a:pt x="822018"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32" name="object 38">
            <a:extLst>
              <a:ext uri="{FF2B5EF4-FFF2-40B4-BE49-F238E27FC236}">
                <a16:creationId xmlns:a16="http://schemas.microsoft.com/office/drawing/2014/main" id="{311C750A-C792-42DC-885E-D7B417BB3102}"/>
              </a:ext>
            </a:extLst>
          </p:cNvPr>
          <p:cNvSpPr/>
          <p:nvPr/>
        </p:nvSpPr>
        <p:spPr>
          <a:xfrm>
            <a:off x="7478391" y="4054449"/>
            <a:ext cx="578197" cy="408087"/>
          </a:xfrm>
          <a:custGeom>
            <a:avLst/>
            <a:gdLst/>
            <a:ahLst/>
            <a:cxnLst/>
            <a:rect l="l" t="t" r="r" b="b"/>
            <a:pathLst>
              <a:path w="822325" h="580390">
                <a:moveTo>
                  <a:pt x="0" y="580249"/>
                </a:moveTo>
                <a:lnTo>
                  <a:pt x="822018" y="580249"/>
                </a:lnTo>
                <a:lnTo>
                  <a:pt x="822018" y="0"/>
                </a:lnTo>
                <a:lnTo>
                  <a:pt x="0" y="0"/>
                </a:lnTo>
                <a:lnTo>
                  <a:pt x="0" y="580249"/>
                </a:lnTo>
                <a:close/>
              </a:path>
            </a:pathLst>
          </a:custGeom>
          <a:solidFill>
            <a:srgbClr val="FFFFFF"/>
          </a:solidFill>
        </p:spPr>
        <p:txBody>
          <a:bodyPr wrap="square" lIns="0" tIns="0" rIns="0" bIns="0" rtlCol="0"/>
          <a:lstStyle/>
          <a:p>
            <a:endParaRPr sz="1687">
              <a:solidFill>
                <a:schemeClr val="tx1"/>
              </a:solidFill>
            </a:endParaRPr>
          </a:p>
        </p:txBody>
      </p:sp>
      <p:sp>
        <p:nvSpPr>
          <p:cNvPr id="33" name="object 39">
            <a:extLst>
              <a:ext uri="{FF2B5EF4-FFF2-40B4-BE49-F238E27FC236}">
                <a16:creationId xmlns:a16="http://schemas.microsoft.com/office/drawing/2014/main" id="{BB326D5D-4987-4101-9592-23BC49289D5F}"/>
              </a:ext>
            </a:extLst>
          </p:cNvPr>
          <p:cNvSpPr/>
          <p:nvPr/>
        </p:nvSpPr>
        <p:spPr>
          <a:xfrm>
            <a:off x="1142600" y="4836425"/>
            <a:ext cx="2161431" cy="408087"/>
          </a:xfrm>
          <a:custGeom>
            <a:avLst/>
            <a:gdLst/>
            <a:ahLst/>
            <a:cxnLst/>
            <a:rect l="l" t="t" r="r" b="b"/>
            <a:pathLst>
              <a:path w="3074035" h="580390">
                <a:moveTo>
                  <a:pt x="0" y="580248"/>
                </a:moveTo>
                <a:lnTo>
                  <a:pt x="3073916" y="580248"/>
                </a:lnTo>
                <a:lnTo>
                  <a:pt x="3073916"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4" name="object 40">
            <a:extLst>
              <a:ext uri="{FF2B5EF4-FFF2-40B4-BE49-F238E27FC236}">
                <a16:creationId xmlns:a16="http://schemas.microsoft.com/office/drawing/2014/main" id="{311366C3-FF1B-430B-96F7-02BA0875A96E}"/>
              </a:ext>
            </a:extLst>
          </p:cNvPr>
          <p:cNvSpPr/>
          <p:nvPr/>
        </p:nvSpPr>
        <p:spPr>
          <a:xfrm>
            <a:off x="3908500" y="4836425"/>
            <a:ext cx="578197" cy="408087"/>
          </a:xfrm>
          <a:custGeom>
            <a:avLst/>
            <a:gdLst/>
            <a:ahLst/>
            <a:cxnLst/>
            <a:rect l="l" t="t" r="r" b="b"/>
            <a:pathLst>
              <a:path w="822325" h="580390">
                <a:moveTo>
                  <a:pt x="0" y="580248"/>
                </a:moveTo>
                <a:lnTo>
                  <a:pt x="822019" y="580248"/>
                </a:lnTo>
                <a:lnTo>
                  <a:pt x="822019"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5" name="object 41">
            <a:extLst>
              <a:ext uri="{FF2B5EF4-FFF2-40B4-BE49-F238E27FC236}">
                <a16:creationId xmlns:a16="http://schemas.microsoft.com/office/drawing/2014/main" id="{B977AC5E-3BC3-4FC4-848B-7070FB7AE937}"/>
              </a:ext>
            </a:extLst>
          </p:cNvPr>
          <p:cNvSpPr/>
          <p:nvPr/>
        </p:nvSpPr>
        <p:spPr>
          <a:xfrm>
            <a:off x="4622479" y="4836425"/>
            <a:ext cx="578197" cy="408087"/>
          </a:xfrm>
          <a:custGeom>
            <a:avLst/>
            <a:gdLst/>
            <a:ahLst/>
            <a:cxnLst/>
            <a:rect l="l" t="t" r="r" b="b"/>
            <a:pathLst>
              <a:path w="822325" h="580390">
                <a:moveTo>
                  <a:pt x="0" y="580248"/>
                </a:moveTo>
                <a:lnTo>
                  <a:pt x="822019" y="580248"/>
                </a:lnTo>
                <a:lnTo>
                  <a:pt x="822019"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6" name="object 42">
            <a:extLst>
              <a:ext uri="{FF2B5EF4-FFF2-40B4-BE49-F238E27FC236}">
                <a16:creationId xmlns:a16="http://schemas.microsoft.com/office/drawing/2014/main" id="{4980E37C-03CD-4CC8-A741-13FB74A655CD}"/>
              </a:ext>
            </a:extLst>
          </p:cNvPr>
          <p:cNvSpPr/>
          <p:nvPr/>
        </p:nvSpPr>
        <p:spPr>
          <a:xfrm>
            <a:off x="5336456" y="4836425"/>
            <a:ext cx="578197" cy="408087"/>
          </a:xfrm>
          <a:custGeom>
            <a:avLst/>
            <a:gdLst/>
            <a:ahLst/>
            <a:cxnLst/>
            <a:rect l="l" t="t" r="r" b="b"/>
            <a:pathLst>
              <a:path w="822325" h="580390">
                <a:moveTo>
                  <a:pt x="0" y="580248"/>
                </a:moveTo>
                <a:lnTo>
                  <a:pt x="822019" y="580248"/>
                </a:lnTo>
                <a:lnTo>
                  <a:pt x="822019"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7" name="object 43">
            <a:extLst>
              <a:ext uri="{FF2B5EF4-FFF2-40B4-BE49-F238E27FC236}">
                <a16:creationId xmlns:a16="http://schemas.microsoft.com/office/drawing/2014/main" id="{D5DDF9E5-EBFC-4EE9-AD25-7AADE72C2FC5}"/>
              </a:ext>
            </a:extLst>
          </p:cNvPr>
          <p:cNvSpPr/>
          <p:nvPr/>
        </p:nvSpPr>
        <p:spPr>
          <a:xfrm>
            <a:off x="6050435" y="4836425"/>
            <a:ext cx="578197" cy="408087"/>
          </a:xfrm>
          <a:custGeom>
            <a:avLst/>
            <a:gdLst/>
            <a:ahLst/>
            <a:cxnLst/>
            <a:rect l="l" t="t" r="r" b="b"/>
            <a:pathLst>
              <a:path w="822325" h="580390">
                <a:moveTo>
                  <a:pt x="0" y="580248"/>
                </a:moveTo>
                <a:lnTo>
                  <a:pt x="822019" y="580248"/>
                </a:lnTo>
                <a:lnTo>
                  <a:pt x="822019"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8" name="object 44">
            <a:extLst>
              <a:ext uri="{FF2B5EF4-FFF2-40B4-BE49-F238E27FC236}">
                <a16:creationId xmlns:a16="http://schemas.microsoft.com/office/drawing/2014/main" id="{9B6C2657-00F8-4437-81CE-AC4AD8F4FB37}"/>
              </a:ext>
            </a:extLst>
          </p:cNvPr>
          <p:cNvSpPr/>
          <p:nvPr/>
        </p:nvSpPr>
        <p:spPr>
          <a:xfrm>
            <a:off x="6764413" y="4836425"/>
            <a:ext cx="578197" cy="408087"/>
          </a:xfrm>
          <a:custGeom>
            <a:avLst/>
            <a:gdLst/>
            <a:ahLst/>
            <a:cxnLst/>
            <a:rect l="l" t="t" r="r" b="b"/>
            <a:pathLst>
              <a:path w="822325" h="580390">
                <a:moveTo>
                  <a:pt x="0" y="580248"/>
                </a:moveTo>
                <a:lnTo>
                  <a:pt x="822018" y="580248"/>
                </a:lnTo>
                <a:lnTo>
                  <a:pt x="822018"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sp>
        <p:nvSpPr>
          <p:cNvPr id="39" name="object 45">
            <a:extLst>
              <a:ext uri="{FF2B5EF4-FFF2-40B4-BE49-F238E27FC236}">
                <a16:creationId xmlns:a16="http://schemas.microsoft.com/office/drawing/2014/main" id="{6D39DB75-70D1-45F3-A433-3DB252C60FE4}"/>
              </a:ext>
            </a:extLst>
          </p:cNvPr>
          <p:cNvSpPr/>
          <p:nvPr/>
        </p:nvSpPr>
        <p:spPr>
          <a:xfrm>
            <a:off x="7478391" y="4836425"/>
            <a:ext cx="578197" cy="408087"/>
          </a:xfrm>
          <a:custGeom>
            <a:avLst/>
            <a:gdLst/>
            <a:ahLst/>
            <a:cxnLst/>
            <a:rect l="l" t="t" r="r" b="b"/>
            <a:pathLst>
              <a:path w="822325" h="580390">
                <a:moveTo>
                  <a:pt x="0" y="580248"/>
                </a:moveTo>
                <a:lnTo>
                  <a:pt x="822018" y="580248"/>
                </a:lnTo>
                <a:lnTo>
                  <a:pt x="822018" y="0"/>
                </a:lnTo>
                <a:lnTo>
                  <a:pt x="0" y="0"/>
                </a:lnTo>
                <a:lnTo>
                  <a:pt x="0" y="580248"/>
                </a:lnTo>
                <a:close/>
              </a:path>
            </a:pathLst>
          </a:custGeom>
          <a:solidFill>
            <a:srgbClr val="FFFFFF"/>
          </a:solidFill>
        </p:spPr>
        <p:txBody>
          <a:bodyPr wrap="square" lIns="0" tIns="0" rIns="0" bIns="0" rtlCol="0"/>
          <a:lstStyle/>
          <a:p>
            <a:endParaRPr sz="1687">
              <a:solidFill>
                <a:schemeClr val="tx1"/>
              </a:solidFill>
            </a:endParaRPr>
          </a:p>
        </p:txBody>
      </p:sp>
      <p:graphicFrame>
        <p:nvGraphicFramePr>
          <p:cNvPr id="40" name="object 46">
            <a:extLst>
              <a:ext uri="{FF2B5EF4-FFF2-40B4-BE49-F238E27FC236}">
                <a16:creationId xmlns:a16="http://schemas.microsoft.com/office/drawing/2014/main" id="{BFF0261A-C8F5-48C3-9045-90F42062728E}"/>
              </a:ext>
            </a:extLst>
          </p:cNvPr>
          <p:cNvGraphicFramePr>
            <a:graphicFrameLocks noGrp="1"/>
          </p:cNvGraphicFramePr>
          <p:nvPr>
            <p:extLst>
              <p:ext uri="{D42A27DB-BD31-4B8C-83A1-F6EECF244321}">
                <p14:modId xmlns:p14="http://schemas.microsoft.com/office/powerpoint/2010/main" val="3170049619"/>
              </p:ext>
            </p:extLst>
          </p:nvPr>
        </p:nvGraphicFramePr>
        <p:xfrm>
          <a:off x="1069588" y="3323473"/>
          <a:ext cx="6978282" cy="1924776"/>
        </p:xfrm>
        <a:graphic>
          <a:graphicData uri="http://schemas.openxmlformats.org/drawingml/2006/table">
            <a:tbl>
              <a:tblPr firstRow="1" bandRow="1">
                <a:tableStyleId>{2D5ABB26-0587-4C30-8999-92F81FD0307C}</a:tableStyleId>
              </a:tblPr>
              <a:tblGrid>
                <a:gridCol w="64512">
                  <a:extLst>
                    <a:ext uri="{9D8B030D-6E8A-4147-A177-3AD203B41FA5}">
                      <a16:colId xmlns:a16="http://schemas.microsoft.com/office/drawing/2014/main" val="20000"/>
                    </a:ext>
                  </a:extLst>
                </a:gridCol>
                <a:gridCol w="2161348">
                  <a:extLst>
                    <a:ext uri="{9D8B030D-6E8A-4147-A177-3AD203B41FA5}">
                      <a16:colId xmlns:a16="http://schemas.microsoft.com/office/drawing/2014/main" val="20001"/>
                    </a:ext>
                  </a:extLst>
                </a:gridCol>
                <a:gridCol w="183509">
                  <a:extLst>
                    <a:ext uri="{9D8B030D-6E8A-4147-A177-3AD203B41FA5}">
                      <a16:colId xmlns:a16="http://schemas.microsoft.com/office/drawing/2014/main" val="20002"/>
                    </a:ext>
                  </a:extLst>
                </a:gridCol>
                <a:gridCol w="421043">
                  <a:extLst>
                    <a:ext uri="{9D8B030D-6E8A-4147-A177-3AD203B41FA5}">
                      <a16:colId xmlns:a16="http://schemas.microsoft.com/office/drawing/2014/main" val="20003"/>
                    </a:ext>
                  </a:extLst>
                </a:gridCol>
                <a:gridCol w="577982">
                  <a:extLst>
                    <a:ext uri="{9D8B030D-6E8A-4147-A177-3AD203B41FA5}">
                      <a16:colId xmlns:a16="http://schemas.microsoft.com/office/drawing/2014/main" val="20004"/>
                    </a:ext>
                  </a:extLst>
                </a:gridCol>
                <a:gridCol w="135996">
                  <a:extLst>
                    <a:ext uri="{9D8B030D-6E8A-4147-A177-3AD203B41FA5}">
                      <a16:colId xmlns:a16="http://schemas.microsoft.com/office/drawing/2014/main" val="20005"/>
                    </a:ext>
                  </a:extLst>
                </a:gridCol>
                <a:gridCol w="577982">
                  <a:extLst>
                    <a:ext uri="{9D8B030D-6E8A-4147-A177-3AD203B41FA5}">
                      <a16:colId xmlns:a16="http://schemas.microsoft.com/office/drawing/2014/main" val="20006"/>
                    </a:ext>
                  </a:extLst>
                </a:gridCol>
                <a:gridCol w="135996">
                  <a:extLst>
                    <a:ext uri="{9D8B030D-6E8A-4147-A177-3AD203B41FA5}">
                      <a16:colId xmlns:a16="http://schemas.microsoft.com/office/drawing/2014/main" val="20007"/>
                    </a:ext>
                  </a:extLst>
                </a:gridCol>
                <a:gridCol w="577982">
                  <a:extLst>
                    <a:ext uri="{9D8B030D-6E8A-4147-A177-3AD203B41FA5}">
                      <a16:colId xmlns:a16="http://schemas.microsoft.com/office/drawing/2014/main" val="20008"/>
                    </a:ext>
                  </a:extLst>
                </a:gridCol>
                <a:gridCol w="135996">
                  <a:extLst>
                    <a:ext uri="{9D8B030D-6E8A-4147-A177-3AD203B41FA5}">
                      <a16:colId xmlns:a16="http://schemas.microsoft.com/office/drawing/2014/main" val="20009"/>
                    </a:ext>
                  </a:extLst>
                </a:gridCol>
                <a:gridCol w="577982">
                  <a:extLst>
                    <a:ext uri="{9D8B030D-6E8A-4147-A177-3AD203B41FA5}">
                      <a16:colId xmlns:a16="http://schemas.microsoft.com/office/drawing/2014/main" val="20010"/>
                    </a:ext>
                  </a:extLst>
                </a:gridCol>
                <a:gridCol w="135996">
                  <a:extLst>
                    <a:ext uri="{9D8B030D-6E8A-4147-A177-3AD203B41FA5}">
                      <a16:colId xmlns:a16="http://schemas.microsoft.com/office/drawing/2014/main" val="20011"/>
                    </a:ext>
                  </a:extLst>
                </a:gridCol>
                <a:gridCol w="577981">
                  <a:extLst>
                    <a:ext uri="{9D8B030D-6E8A-4147-A177-3AD203B41FA5}">
                      <a16:colId xmlns:a16="http://schemas.microsoft.com/office/drawing/2014/main" val="20012"/>
                    </a:ext>
                  </a:extLst>
                </a:gridCol>
                <a:gridCol w="135996">
                  <a:extLst>
                    <a:ext uri="{9D8B030D-6E8A-4147-A177-3AD203B41FA5}">
                      <a16:colId xmlns:a16="http://schemas.microsoft.com/office/drawing/2014/main" val="20013"/>
                    </a:ext>
                  </a:extLst>
                </a:gridCol>
                <a:gridCol w="577981">
                  <a:extLst>
                    <a:ext uri="{9D8B030D-6E8A-4147-A177-3AD203B41FA5}">
                      <a16:colId xmlns:a16="http://schemas.microsoft.com/office/drawing/2014/main" val="20014"/>
                    </a:ext>
                  </a:extLst>
                </a:gridCol>
              </a:tblGrid>
              <a:tr h="407987">
                <a:tc rowSpan="3">
                  <a:txBody>
                    <a:bodyPr/>
                    <a:lstStyle/>
                    <a:p>
                      <a:endParaRPr sz="2100">
                        <a:latin typeface="Calibri"/>
                        <a:cs typeface="Calibri"/>
                      </a:endParaRPr>
                    </a:p>
                  </a:txBody>
                  <a:tcPr marL="0" marR="0" marT="0" marB="0">
                    <a:lnT w="24177">
                      <a:solidFill>
                        <a:srgbClr val="000000"/>
                      </a:solidFill>
                      <a:prstDash val="solid"/>
                    </a:lnT>
                  </a:tcPr>
                </a:tc>
                <a:tc>
                  <a:txBody>
                    <a:bodyPr/>
                    <a:lstStyle/>
                    <a:p>
                      <a:pPr marL="384175">
                        <a:lnSpc>
                          <a:spcPct val="100000"/>
                        </a:lnSpc>
                        <a:spcBef>
                          <a:spcPts val="90"/>
                        </a:spcBef>
                      </a:pPr>
                      <a:r>
                        <a:rPr sz="2100" spc="-5" dirty="0">
                          <a:latin typeface="Arial"/>
                          <a:cs typeface="Arial"/>
                        </a:rPr>
                        <a:t>William.author</a:t>
                      </a:r>
                      <a:endParaRPr sz="2100">
                        <a:latin typeface="Arial"/>
                        <a:cs typeface="Arial"/>
                      </a:endParaRPr>
                    </a:p>
                  </a:txBody>
                  <a:tcPr marL="0" marR="0" marT="8037" marB="0">
                    <a:lnT w="24177">
                      <a:solidFill>
                        <a:srgbClr val="000000"/>
                      </a:solidFill>
                      <a:prstDash val="solid"/>
                    </a:lnT>
                  </a:tcPr>
                </a:tc>
                <a:tc>
                  <a:txBody>
                    <a:bodyPr/>
                    <a:lstStyle/>
                    <a:p>
                      <a:endParaRPr sz="2100">
                        <a:latin typeface="Arial"/>
                        <a:cs typeface="Arial"/>
                      </a:endParaRPr>
                    </a:p>
                  </a:txBody>
                  <a:tcPr marL="0" marR="0" marT="0"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2</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4</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8</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R="4445" algn="ctr">
                        <a:lnSpc>
                          <a:spcPct val="100000"/>
                        </a:lnSpc>
                        <a:spcBef>
                          <a:spcPts val="90"/>
                        </a:spcBef>
                      </a:pPr>
                      <a:r>
                        <a:rPr sz="2100" spc="-10" dirty="0">
                          <a:latin typeface="Arial"/>
                          <a:cs typeface="Arial"/>
                        </a:rPr>
                        <a:t>16</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R="4445" algn="ctr">
                        <a:lnSpc>
                          <a:spcPct val="100000"/>
                        </a:lnSpc>
                        <a:spcBef>
                          <a:spcPts val="90"/>
                        </a:spcBef>
                      </a:pPr>
                      <a:r>
                        <a:rPr sz="2100" spc="-10" dirty="0">
                          <a:latin typeface="Arial"/>
                          <a:cs typeface="Arial"/>
                        </a:rPr>
                        <a:t>32</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183515">
                        <a:lnSpc>
                          <a:spcPct val="100000"/>
                        </a:lnSpc>
                        <a:spcBef>
                          <a:spcPts val="90"/>
                        </a:spcBef>
                      </a:pPr>
                      <a:r>
                        <a:rPr sz="2100" spc="-10" dirty="0">
                          <a:latin typeface="Arial"/>
                          <a:cs typeface="Arial"/>
                        </a:rPr>
                        <a:t>64</a:t>
                      </a:r>
                      <a:endParaRPr sz="2100">
                        <a:latin typeface="Arial"/>
                        <a:cs typeface="Arial"/>
                      </a:endParaRPr>
                    </a:p>
                  </a:txBody>
                  <a:tcPr marL="0" marR="0" marT="8037" marB="0">
                    <a:lnR w="24177">
                      <a:solidFill>
                        <a:srgbClr val="000000"/>
                      </a:solidFill>
                      <a:prstDash val="solid"/>
                    </a:lnR>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0"/>
                  </a:ext>
                </a:extLst>
              </a:tr>
              <a:tr h="326827">
                <a:tc vMerge="1">
                  <a:txBody>
                    <a:bodyPr/>
                    <a:lstStyle/>
                    <a:p>
                      <a:endParaRPr/>
                    </a:p>
                  </a:txBody>
                  <a:tcPr marL="0" marR="0" marT="0" marB="0">
                    <a:lnT w="24177">
                      <a:solidFill>
                        <a:srgbClr val="000000"/>
                      </a:solidFill>
                      <a:prstDash val="solid"/>
                    </a:lnT>
                  </a:tcPr>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1"/>
                  </a:ext>
                </a:extLst>
              </a:tr>
              <a:tr h="407987">
                <a:tc vMerge="1">
                  <a:txBody>
                    <a:bodyPr/>
                    <a:lstStyle/>
                    <a:p>
                      <a:endParaRPr/>
                    </a:p>
                  </a:txBody>
                  <a:tcPr marL="0" marR="0" marT="0" marB="0">
                    <a:lnT w="24177">
                      <a:solidFill>
                        <a:srgbClr val="000000"/>
                      </a:solidFill>
                      <a:prstDash val="solid"/>
                    </a:lnT>
                  </a:tcPr>
                </a:tc>
                <a:tc>
                  <a:txBody>
                    <a:bodyPr/>
                    <a:lstStyle/>
                    <a:p>
                      <a:pPr marL="546735">
                        <a:lnSpc>
                          <a:spcPct val="100000"/>
                        </a:lnSpc>
                        <a:spcBef>
                          <a:spcPts val="90"/>
                        </a:spcBef>
                      </a:pPr>
                      <a:r>
                        <a:rPr sz="2100" spc="-5" dirty="0">
                          <a:latin typeface="Arial"/>
                          <a:cs typeface="Arial"/>
                        </a:rPr>
                        <a:t>William.title</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endParaRPr sz="2100">
                        <a:latin typeface="Arial"/>
                        <a:cs typeface="Arial"/>
                      </a:endParaRPr>
                    </a:p>
                  </a:txBody>
                  <a:tcPr marL="0" marR="0" marT="0" marB="0"/>
                </a:tc>
                <a:tc>
                  <a:txBody>
                    <a:bodyPr/>
                    <a:lstStyle/>
                    <a:p>
                      <a:pPr marL="290830">
                        <a:lnSpc>
                          <a:spcPct val="100000"/>
                        </a:lnSpc>
                        <a:spcBef>
                          <a:spcPts val="90"/>
                        </a:spcBef>
                      </a:pPr>
                      <a:r>
                        <a:rPr sz="2100" dirty="0">
                          <a:latin typeface="Arial"/>
                          <a:cs typeface="Arial"/>
                        </a:rPr>
                        <a:t>1</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2</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290830">
                        <a:lnSpc>
                          <a:spcPct val="100000"/>
                        </a:lnSpc>
                        <a:spcBef>
                          <a:spcPts val="90"/>
                        </a:spcBef>
                      </a:pPr>
                      <a:r>
                        <a:rPr sz="2100" dirty="0">
                          <a:latin typeface="Arial"/>
                          <a:cs typeface="Arial"/>
                        </a:rPr>
                        <a:t>3</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R="4445" algn="ctr">
                        <a:lnSpc>
                          <a:spcPct val="100000"/>
                        </a:lnSpc>
                        <a:spcBef>
                          <a:spcPts val="90"/>
                        </a:spcBef>
                      </a:pPr>
                      <a:r>
                        <a:rPr sz="2100" dirty="0">
                          <a:latin typeface="Arial"/>
                          <a:cs typeface="Arial"/>
                        </a:rPr>
                        <a:t>5</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R="4445" algn="ctr">
                        <a:lnSpc>
                          <a:spcPct val="100000"/>
                        </a:lnSpc>
                        <a:spcBef>
                          <a:spcPts val="90"/>
                        </a:spcBef>
                      </a:pPr>
                      <a:r>
                        <a:rPr sz="2100" dirty="0">
                          <a:latin typeface="Arial"/>
                          <a:cs typeface="Arial"/>
                        </a:rPr>
                        <a:t>8</a:t>
                      </a:r>
                      <a:endParaRPr sz="2100">
                        <a:latin typeface="Arial"/>
                        <a:cs typeface="Arial"/>
                      </a:endParaRPr>
                    </a:p>
                  </a:txBody>
                  <a:tcPr marL="0" marR="0" marT="8037" marB="0">
                    <a:lnR w="24177">
                      <a:solidFill>
                        <a:srgbClr val="000000"/>
                      </a:solidFill>
                      <a:prstDash val="solid"/>
                    </a:lnR>
                    <a:lnT w="24177">
                      <a:solidFill>
                        <a:srgbClr val="000000"/>
                      </a:solidFill>
                      <a:prstDash val="solid"/>
                    </a:lnT>
                  </a:tcPr>
                </a:tc>
                <a:tc>
                  <a:txBody>
                    <a:bodyPr/>
                    <a:lstStyle/>
                    <a:p>
                      <a:endParaRPr sz="2100">
                        <a:latin typeface="Arial"/>
                        <a:cs typeface="Arial"/>
                      </a:endParaRPr>
                    </a:p>
                  </a:txBody>
                  <a:tcPr marL="0" marR="0" marT="0" marB="0">
                    <a:lnL w="24177">
                      <a:solidFill>
                        <a:srgbClr val="000000"/>
                      </a:solidFill>
                      <a:prstDash val="solid"/>
                    </a:lnL>
                  </a:tcPr>
                </a:tc>
                <a:tc>
                  <a:txBody>
                    <a:bodyPr/>
                    <a:lstStyle/>
                    <a:p>
                      <a:pPr marL="183515">
                        <a:lnSpc>
                          <a:spcPct val="100000"/>
                        </a:lnSpc>
                        <a:spcBef>
                          <a:spcPts val="90"/>
                        </a:spcBef>
                      </a:pPr>
                      <a:r>
                        <a:rPr sz="2100" spc="-10" dirty="0">
                          <a:latin typeface="Arial"/>
                          <a:cs typeface="Arial"/>
                        </a:rPr>
                        <a:t>13</a:t>
                      </a:r>
                      <a:endParaRPr sz="2100">
                        <a:latin typeface="Arial"/>
                        <a:cs typeface="Arial"/>
                      </a:endParaRPr>
                    </a:p>
                  </a:txBody>
                  <a:tcPr marL="0" marR="0" marT="8037" marB="0">
                    <a:lnR w="24177">
                      <a:solidFill>
                        <a:srgbClr val="000000"/>
                      </a:solidFill>
                      <a:prstDash val="solid"/>
                    </a:lnR>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2"/>
                  </a:ext>
                </a:extLst>
              </a:tr>
              <a:tr h="373988">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B w="24177">
                      <a:solidFill>
                        <a:srgbClr val="000000"/>
                      </a:solidFill>
                      <a:prstDash val="solid"/>
                    </a:lnB>
                  </a:tcPr>
                </a:tc>
                <a:tc>
                  <a:txBody>
                    <a:bodyPr/>
                    <a:lstStyle/>
                    <a:p>
                      <a:endParaRPr sz="2100">
                        <a:latin typeface="Arial"/>
                        <a:cs typeface="Arial"/>
                      </a:endParaRPr>
                    </a:p>
                  </a:txBody>
                  <a:tcPr marL="0" marR="0" marT="0" marB="0"/>
                </a:tc>
                <a:tc>
                  <a:txBody>
                    <a:bodyPr/>
                    <a:lstStyle/>
                    <a:p>
                      <a:endParaRPr sz="2100">
                        <a:latin typeface="Arial"/>
                        <a:cs typeface="Arial"/>
                      </a:endParaRPr>
                    </a:p>
                  </a:txBody>
                  <a:tcPr marL="0" marR="0" marT="0" marB="0">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3"/>
                  </a:ext>
                </a:extLst>
              </a:tr>
              <a:tr h="407987">
                <a:tc>
                  <a:txBody>
                    <a:bodyPr/>
                    <a:lstStyle/>
                    <a:p>
                      <a:endParaRPr sz="2100">
                        <a:latin typeface="Arial"/>
                        <a:cs typeface="Arial"/>
                      </a:endParaRPr>
                    </a:p>
                  </a:txBody>
                  <a:tcPr marL="0" marR="0" marT="0" marB="0">
                    <a:lnR w="24177">
                      <a:solidFill>
                        <a:srgbClr val="000000"/>
                      </a:solidFill>
                      <a:prstDash val="solid"/>
                    </a:lnR>
                  </a:tcPr>
                </a:tc>
                <a:tc>
                  <a:txBody>
                    <a:bodyPr/>
                    <a:lstStyle/>
                    <a:p>
                      <a:pPr marL="147320">
                        <a:lnSpc>
                          <a:spcPct val="100000"/>
                        </a:lnSpc>
                        <a:spcBef>
                          <a:spcPts val="90"/>
                        </a:spcBef>
                      </a:pPr>
                      <a:r>
                        <a:rPr sz="2100" spc="-5" dirty="0">
                          <a:latin typeface="Arial"/>
                          <a:cs typeface="Arial"/>
                        </a:rPr>
                        <a:t>William.abstract</a:t>
                      </a:r>
                      <a:endParaRPr sz="2100" dirty="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tcPr>
                </a:tc>
                <a:tc>
                  <a:txBody>
                    <a:bodyPr/>
                    <a:lstStyle/>
                    <a:p>
                      <a:endParaRPr sz="2100">
                        <a:latin typeface="Arial"/>
                        <a:cs typeface="Arial"/>
                      </a:endParaRPr>
                    </a:p>
                  </a:txBody>
                  <a:tcPr marL="0" marR="0" marT="0" marB="0">
                    <a:lnR w="24177">
                      <a:solidFill>
                        <a:srgbClr val="000000"/>
                      </a:solidFill>
                      <a:prstDash val="solid"/>
                    </a:lnR>
                  </a:tcPr>
                </a:tc>
                <a:tc>
                  <a:txBody>
                    <a:bodyPr/>
                    <a:lstStyle/>
                    <a:p>
                      <a:pPr marL="278765">
                        <a:lnSpc>
                          <a:spcPct val="100000"/>
                        </a:lnSpc>
                        <a:spcBef>
                          <a:spcPts val="90"/>
                        </a:spcBef>
                      </a:pPr>
                      <a:r>
                        <a:rPr sz="2100" dirty="0">
                          <a:latin typeface="Arial"/>
                          <a:cs typeface="Arial"/>
                        </a:rPr>
                        <a:t>1</a:t>
                      </a: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L="278765">
                        <a:lnSpc>
                          <a:spcPct val="100000"/>
                        </a:lnSpc>
                        <a:spcBef>
                          <a:spcPts val="90"/>
                        </a:spcBef>
                      </a:pPr>
                      <a:r>
                        <a:rPr sz="2100" dirty="0">
                          <a:latin typeface="Arial"/>
                          <a:cs typeface="Arial"/>
                        </a:rPr>
                        <a:t>3</a:t>
                      </a:r>
                      <a:endParaRPr sz="210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L="278765">
                        <a:lnSpc>
                          <a:spcPct val="100000"/>
                        </a:lnSpc>
                        <a:spcBef>
                          <a:spcPts val="90"/>
                        </a:spcBef>
                      </a:pPr>
                      <a:r>
                        <a:rPr sz="2100" dirty="0">
                          <a:latin typeface="Arial"/>
                          <a:cs typeface="Arial"/>
                        </a:rPr>
                        <a:t>5</a:t>
                      </a:r>
                      <a:endParaRPr sz="210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R="16510" algn="ctr">
                        <a:lnSpc>
                          <a:spcPct val="100000"/>
                        </a:lnSpc>
                        <a:spcBef>
                          <a:spcPts val="90"/>
                        </a:spcBef>
                      </a:pPr>
                      <a:r>
                        <a:rPr sz="2100" dirty="0">
                          <a:latin typeface="Arial"/>
                          <a:cs typeface="Arial"/>
                        </a:rPr>
                        <a:t>7</a:t>
                      </a:r>
                      <a:endParaRPr sz="210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R="16510" algn="ctr">
                        <a:lnSpc>
                          <a:spcPct val="100000"/>
                        </a:lnSpc>
                        <a:spcBef>
                          <a:spcPts val="90"/>
                        </a:spcBef>
                      </a:pPr>
                      <a:r>
                        <a:rPr sz="2100" dirty="0">
                          <a:latin typeface="Arial"/>
                          <a:cs typeface="Arial"/>
                        </a:rPr>
                        <a:t>9</a:t>
                      </a:r>
                      <a:endParaRPr sz="210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tc>
                  <a:txBody>
                    <a:bodyPr/>
                    <a:lstStyle/>
                    <a:p>
                      <a:endParaRPr sz="2100">
                        <a:latin typeface="Arial"/>
                        <a:cs typeface="Arial"/>
                      </a:endParaRPr>
                    </a:p>
                  </a:txBody>
                  <a:tcPr marL="0" marR="0" marT="0" marB="0">
                    <a:lnL w="24177">
                      <a:solidFill>
                        <a:srgbClr val="000000"/>
                      </a:solidFill>
                      <a:prstDash val="solid"/>
                    </a:lnL>
                    <a:lnR w="24177">
                      <a:solidFill>
                        <a:srgbClr val="000000"/>
                      </a:solidFill>
                      <a:prstDash val="solid"/>
                    </a:lnR>
                  </a:tcPr>
                </a:tc>
                <a:tc>
                  <a:txBody>
                    <a:bodyPr/>
                    <a:lstStyle/>
                    <a:p>
                      <a:pPr marL="185420">
                        <a:lnSpc>
                          <a:spcPct val="100000"/>
                        </a:lnSpc>
                        <a:spcBef>
                          <a:spcPts val="90"/>
                        </a:spcBef>
                      </a:pPr>
                      <a:r>
                        <a:rPr sz="2100" spc="-114" dirty="0">
                          <a:latin typeface="Arial"/>
                          <a:cs typeface="Arial"/>
                        </a:rPr>
                        <a:t>11</a:t>
                      </a:r>
                      <a:endParaRPr sz="2100" dirty="0">
                        <a:latin typeface="Arial"/>
                        <a:cs typeface="Arial"/>
                      </a:endParaRPr>
                    </a:p>
                  </a:txBody>
                  <a:tcPr marL="0" marR="0" marT="8037" marB="0">
                    <a:lnL w="24177">
                      <a:solidFill>
                        <a:srgbClr val="000000"/>
                      </a:solidFill>
                      <a:prstDash val="solid"/>
                    </a:lnL>
                    <a:lnR w="24177">
                      <a:solidFill>
                        <a:srgbClr val="000000"/>
                      </a:solidFill>
                      <a:prstDash val="solid"/>
                    </a:lnR>
                    <a:lnT w="24177">
                      <a:solidFill>
                        <a:srgbClr val="000000"/>
                      </a:solidFill>
                      <a:prstDash val="solid"/>
                    </a:lnT>
                    <a:lnB w="24177">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46032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0F74A-E7D8-4897-9E56-A52B4E3C9BB1}"/>
              </a:ext>
            </a:extLst>
          </p:cNvPr>
          <p:cNvSpPr>
            <a:spLocks noGrp="1"/>
          </p:cNvSpPr>
          <p:nvPr>
            <p:ph type="title"/>
          </p:nvPr>
        </p:nvSpPr>
        <p:spPr/>
        <p:txBody>
          <a:bodyPr/>
          <a:lstStyle/>
          <a:p>
            <a:r>
              <a:rPr lang="zh-CN" altLang="en-US" dirty="0"/>
              <a:t>域索引的应用</a:t>
            </a:r>
          </a:p>
        </p:txBody>
      </p:sp>
      <p:sp>
        <p:nvSpPr>
          <p:cNvPr id="3" name="内容占位符 2">
            <a:extLst>
              <a:ext uri="{FF2B5EF4-FFF2-40B4-BE49-F238E27FC236}">
                <a16:creationId xmlns:a16="http://schemas.microsoft.com/office/drawing/2014/main" id="{D3AF4784-ED52-4763-8623-A9ED62683BA1}"/>
              </a:ext>
            </a:extLst>
          </p:cNvPr>
          <p:cNvSpPr>
            <a:spLocks noGrp="1"/>
          </p:cNvSpPr>
          <p:nvPr>
            <p:ph idx="1"/>
          </p:nvPr>
        </p:nvSpPr>
        <p:spPr/>
        <p:txBody>
          <a:bodyPr/>
          <a:lstStyle/>
          <a:p>
            <a:pPr marL="258045" indent="-336637">
              <a:spcBef>
                <a:spcPts val="1543"/>
              </a:spcBef>
              <a:buSzPct val="170000"/>
              <a:buFont typeface="Arial"/>
              <a:buChar char="•"/>
              <a:tabLst>
                <a:tab pos="658541" algn="l"/>
              </a:tabLst>
            </a:pPr>
            <a:r>
              <a:rPr lang="zh-CN" altLang="en-US" sz="2400" spc="74" dirty="0">
                <a:cs typeface="Times New Roman" panose="02020603050405020304" pitchFamily="18" charset="0"/>
              </a:rPr>
              <a:t>布尔检索</a:t>
            </a:r>
            <a:endParaRPr lang="en-US" altLang="zh-CN" sz="2400" spc="74" dirty="0">
              <a:cs typeface="Times New Roman" panose="02020603050405020304" pitchFamily="18" charset="0"/>
            </a:endParaRPr>
          </a:p>
          <a:p>
            <a:pPr marL="658095" lvl="1" indent="-336637">
              <a:spcBef>
                <a:spcPts val="1543"/>
              </a:spcBef>
              <a:buSzPct val="170000"/>
              <a:buFont typeface="Arial"/>
              <a:buChar char="•"/>
              <a:tabLst>
                <a:tab pos="658541" algn="l"/>
              </a:tabLst>
            </a:pPr>
            <a:r>
              <a:rPr lang="en-US" altLang="zh-CN" sz="2000" spc="74" dirty="0">
                <a:cs typeface="Times New Roman" panose="02020603050405020304" pitchFamily="18" charset="0"/>
              </a:rPr>
              <a:t>(instant in TITLE) AND (oatmeal in BODY)</a:t>
            </a:r>
          </a:p>
          <a:p>
            <a:pPr marL="258045" indent="-336637">
              <a:spcBef>
                <a:spcPts val="1543"/>
              </a:spcBef>
              <a:buSzPct val="170000"/>
              <a:buFont typeface="Arial"/>
              <a:buChar char="•"/>
              <a:tabLst>
                <a:tab pos="658541" algn="l"/>
              </a:tabLst>
            </a:pPr>
            <a:r>
              <a:rPr lang="zh-CN" altLang="en-US" sz="2400" spc="74" dirty="0">
                <a:cs typeface="Times New Roman" panose="02020603050405020304" pitchFamily="18" charset="0"/>
              </a:rPr>
              <a:t>作为相关性检索的过滤条件</a:t>
            </a:r>
            <a:endParaRPr lang="en-US" altLang="zh-CN" sz="2400" spc="74" dirty="0">
              <a:cs typeface="Times New Roman" panose="02020603050405020304" pitchFamily="18" charset="0"/>
            </a:endParaRPr>
          </a:p>
          <a:p>
            <a:pPr marL="658095" lvl="1" indent="-336637">
              <a:spcBef>
                <a:spcPts val="1543"/>
              </a:spcBef>
              <a:buSzPct val="170000"/>
              <a:buFont typeface="Arial"/>
              <a:buChar char="•"/>
              <a:tabLst>
                <a:tab pos="658541" algn="l"/>
              </a:tabLst>
            </a:pPr>
            <a:r>
              <a:rPr lang="zh-CN" altLang="en-US" sz="2000" spc="74" dirty="0">
                <a:cs typeface="Times New Roman" panose="02020603050405020304" pitchFamily="18" charset="0"/>
              </a:rPr>
              <a:t>检索包含“</a:t>
            </a:r>
            <a:r>
              <a:rPr lang="en-US" altLang="zh-CN" sz="2000" spc="74" dirty="0">
                <a:cs typeface="Times New Roman" panose="02020603050405020304" pitchFamily="18" charset="0"/>
              </a:rPr>
              <a:t>UCI</a:t>
            </a:r>
            <a:r>
              <a:rPr lang="zh-CN" altLang="en-US" sz="2000" spc="74" dirty="0">
                <a:cs typeface="Times New Roman" panose="02020603050405020304" pitchFamily="18" charset="0"/>
              </a:rPr>
              <a:t>”的</a:t>
            </a:r>
            <a:r>
              <a:rPr lang="en-US" altLang="zh-CN" sz="2000" spc="74" dirty="0">
                <a:cs typeface="Times New Roman" panose="02020603050405020304" pitchFamily="18" charset="0"/>
              </a:rPr>
              <a:t>pdf</a:t>
            </a:r>
            <a:r>
              <a:rPr lang="zh-CN" altLang="en-US" sz="2000" spc="74" dirty="0">
                <a:cs typeface="Times New Roman" panose="02020603050405020304" pitchFamily="18" charset="0"/>
              </a:rPr>
              <a:t>文档</a:t>
            </a:r>
            <a:endParaRPr lang="en-US" altLang="zh-CN" sz="2000" spc="74" dirty="0">
              <a:cs typeface="Times New Roman" panose="02020603050405020304" pitchFamily="18" charset="0"/>
            </a:endParaRPr>
          </a:p>
          <a:p>
            <a:pPr marL="258045" indent="-336637">
              <a:spcBef>
                <a:spcPts val="1543"/>
              </a:spcBef>
              <a:buSzPct val="170000"/>
              <a:buFont typeface="Arial"/>
              <a:buChar char="•"/>
              <a:tabLst>
                <a:tab pos="658541" algn="l"/>
              </a:tabLst>
            </a:pPr>
            <a:r>
              <a:rPr lang="zh-CN" altLang="en-US" sz="2400" dirty="0">
                <a:cs typeface="Times New Roman" panose="02020603050405020304" pitchFamily="18" charset="0"/>
              </a:rPr>
              <a:t>排序式布尔检索</a:t>
            </a:r>
            <a:endParaRPr lang="en-US" altLang="zh-CN" sz="2400" dirty="0">
              <a:cs typeface="Times New Roman" panose="02020603050405020304" pitchFamily="18" charset="0"/>
            </a:endParaRPr>
          </a:p>
          <a:p>
            <a:pPr marL="658095" lvl="1" indent="-336637">
              <a:spcBef>
                <a:spcPts val="1543"/>
              </a:spcBef>
              <a:buSzPct val="170000"/>
              <a:buFont typeface="Arial"/>
              <a:buChar char="•"/>
              <a:tabLst>
                <a:tab pos="658541" algn="l"/>
              </a:tabLst>
            </a:pPr>
            <a:r>
              <a:rPr lang="zh-CN" altLang="en-US" sz="2000" dirty="0">
                <a:cs typeface="Times New Roman" panose="02020603050405020304" pitchFamily="18" charset="0"/>
              </a:rPr>
              <a:t>对不同域赋予不同的权重</a:t>
            </a:r>
            <a:endParaRPr lang="en-US" altLang="zh-CN" sz="2000" dirty="0">
              <a:cs typeface="Times New Roman" panose="02020603050405020304" pitchFamily="18" charset="0"/>
            </a:endParaRPr>
          </a:p>
          <a:p>
            <a:pPr marL="258045" indent="-336637">
              <a:spcBef>
                <a:spcPts val="1543"/>
              </a:spcBef>
              <a:buSzPct val="170000"/>
              <a:buFont typeface="Arial"/>
              <a:buChar char="•"/>
              <a:tabLst>
                <a:tab pos="658541" algn="l"/>
              </a:tabLst>
            </a:pPr>
            <a:endParaRPr lang="en-US" altLang="zh-CN" sz="2400" dirty="0">
              <a:cs typeface="Times New Roman" panose="02020603050405020304" pitchFamily="18" charset="0"/>
            </a:endParaRPr>
          </a:p>
        </p:txBody>
      </p:sp>
      <p:sp>
        <p:nvSpPr>
          <p:cNvPr id="4" name="灯片编号占位符 3">
            <a:extLst>
              <a:ext uri="{FF2B5EF4-FFF2-40B4-BE49-F238E27FC236}">
                <a16:creationId xmlns:a16="http://schemas.microsoft.com/office/drawing/2014/main" id="{A7656BD4-8F70-4394-BC0E-01D4E30CAAA5}"/>
              </a:ext>
            </a:extLst>
          </p:cNvPr>
          <p:cNvSpPr>
            <a:spLocks noGrp="1"/>
          </p:cNvSpPr>
          <p:nvPr>
            <p:ph type="sldNum" sz="quarter" idx="12"/>
          </p:nvPr>
        </p:nvSpPr>
        <p:spPr/>
        <p:txBody>
          <a:bodyPr/>
          <a:lstStyle/>
          <a:p>
            <a:pPr>
              <a:defRPr/>
            </a:pPr>
            <a:fld id="{DB3EC566-48E6-4552-87D6-CB322A8F1925}" type="slidenum">
              <a:rPr lang="en-US" smtClean="0"/>
              <a:pPr>
                <a:defRPr/>
              </a:pPr>
              <a:t>94</a:t>
            </a:fld>
            <a:endParaRPr lang="en-US"/>
          </a:p>
        </p:txBody>
      </p:sp>
      <p:sp>
        <p:nvSpPr>
          <p:cNvPr id="7" name="object 7">
            <a:extLst>
              <a:ext uri="{FF2B5EF4-FFF2-40B4-BE49-F238E27FC236}">
                <a16:creationId xmlns:a16="http://schemas.microsoft.com/office/drawing/2014/main" id="{FC172E01-3D55-4AD2-A498-A4ECF8BD479C}"/>
              </a:ext>
            </a:extLst>
          </p:cNvPr>
          <p:cNvSpPr txBox="1"/>
          <p:nvPr/>
        </p:nvSpPr>
        <p:spPr>
          <a:xfrm>
            <a:off x="1153685" y="4994130"/>
            <a:ext cx="829121" cy="384080"/>
          </a:xfrm>
          <a:prstGeom prst="rect">
            <a:avLst/>
          </a:prstGeom>
        </p:spPr>
        <p:txBody>
          <a:bodyPr vert="horz" wrap="square" lIns="0" tIns="0" rIns="0" bIns="0" rtlCol="0">
            <a:spAutoFit/>
          </a:bodyPr>
          <a:lstStyle/>
          <a:p>
            <a:pPr marL="8929"/>
            <a:r>
              <a:rPr sz="2496" i="1" spc="288" dirty="0">
                <a:solidFill>
                  <a:schemeClr val="tx1"/>
                </a:solidFill>
                <a:latin typeface="Georgia"/>
                <a:cs typeface="Georgia"/>
              </a:rPr>
              <a:t>S</a:t>
            </a:r>
            <a:r>
              <a:rPr sz="2496" i="1" spc="-60" dirty="0">
                <a:solidFill>
                  <a:schemeClr val="tx1"/>
                </a:solidFill>
                <a:latin typeface="Georgia"/>
                <a:cs typeface="Georgia"/>
              </a:rPr>
              <a:t>co</a:t>
            </a:r>
            <a:r>
              <a:rPr sz="2496" i="1" spc="7" dirty="0">
                <a:solidFill>
                  <a:schemeClr val="tx1"/>
                </a:solidFill>
                <a:latin typeface="Georgia"/>
                <a:cs typeface="Georgia"/>
              </a:rPr>
              <a:t>r</a:t>
            </a:r>
            <a:r>
              <a:rPr sz="2496" i="1" spc="-4" dirty="0">
                <a:solidFill>
                  <a:schemeClr val="tx1"/>
                </a:solidFill>
                <a:latin typeface="Georgia"/>
                <a:cs typeface="Georgia"/>
              </a:rPr>
              <a:t>e</a:t>
            </a:r>
            <a:endParaRPr sz="2496" dirty="0">
              <a:solidFill>
                <a:schemeClr val="tx1"/>
              </a:solidFill>
              <a:latin typeface="Georgia"/>
              <a:cs typeface="Georgia"/>
            </a:endParaRPr>
          </a:p>
        </p:txBody>
      </p:sp>
      <p:sp>
        <p:nvSpPr>
          <p:cNvPr id="8" name="object 8">
            <a:extLst>
              <a:ext uri="{FF2B5EF4-FFF2-40B4-BE49-F238E27FC236}">
                <a16:creationId xmlns:a16="http://schemas.microsoft.com/office/drawing/2014/main" id="{722B5E05-8F0B-4A57-9B3A-1C2375B4BA07}"/>
              </a:ext>
            </a:extLst>
          </p:cNvPr>
          <p:cNvSpPr txBox="1">
            <a:spLocks/>
          </p:cNvSpPr>
          <p:nvPr/>
        </p:nvSpPr>
        <p:spPr bwMode="auto">
          <a:xfrm>
            <a:off x="2123728" y="4876241"/>
            <a:ext cx="5786438" cy="1773114"/>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62961" marR="3572" indent="0">
              <a:lnSpc>
                <a:spcPct val="126299"/>
              </a:lnSpc>
              <a:buNone/>
              <a:tabLst>
                <a:tab pos="732655" algn="l"/>
              </a:tabLst>
            </a:pPr>
            <a:r>
              <a:rPr lang="en-US" spc="143" dirty="0">
                <a:latin typeface="Tahoma"/>
                <a:cs typeface="Tahoma"/>
              </a:rPr>
              <a:t>= </a:t>
            </a:r>
            <a:r>
              <a:rPr lang="en-US" spc="-35" dirty="0">
                <a:latin typeface="Tahoma"/>
                <a:cs typeface="Tahoma"/>
              </a:rPr>
              <a:t>0</a:t>
            </a:r>
            <a:r>
              <a:rPr lang="en-US" spc="-35" dirty="0"/>
              <a:t>.</a:t>
            </a:r>
            <a:r>
              <a:rPr lang="en-US" spc="-35" dirty="0">
                <a:latin typeface="Tahoma"/>
                <a:cs typeface="Tahoma"/>
              </a:rPr>
              <a:t>6(</a:t>
            </a:r>
            <a:r>
              <a:rPr lang="en-US" altLang="zh-CN" spc="-35" dirty="0"/>
              <a:t>T</a:t>
            </a:r>
            <a:r>
              <a:rPr lang="en-US" spc="-35" dirty="0"/>
              <a:t> </a:t>
            </a:r>
            <a:r>
              <a:rPr lang="en-US" spc="-302" dirty="0">
                <a:latin typeface="Lucida Sans Unicode"/>
                <a:cs typeface="Lucida Sans Unicode"/>
              </a:rPr>
              <a:t>∈ </a:t>
            </a:r>
            <a:r>
              <a:rPr lang="en-US" spc="-74" dirty="0"/>
              <a:t>T </a:t>
            </a:r>
            <a:r>
              <a:rPr lang="en-US" spc="127" dirty="0"/>
              <a:t>IT</a:t>
            </a:r>
            <a:r>
              <a:rPr lang="en-US" spc="200" dirty="0"/>
              <a:t>LE</a:t>
            </a:r>
            <a:r>
              <a:rPr lang="en-US" spc="200" dirty="0">
                <a:latin typeface="Tahoma"/>
                <a:cs typeface="Tahoma"/>
              </a:rPr>
              <a:t>)</a:t>
            </a:r>
            <a:r>
              <a:rPr lang="en-US" spc="-229" dirty="0">
                <a:latin typeface="Tahoma"/>
                <a:cs typeface="Tahoma"/>
              </a:rPr>
              <a:t> </a:t>
            </a:r>
            <a:r>
              <a:rPr lang="en-US" spc="143" dirty="0">
                <a:latin typeface="Tahoma"/>
                <a:cs typeface="Tahoma"/>
              </a:rPr>
              <a:t>+</a:t>
            </a:r>
          </a:p>
          <a:p>
            <a:pPr marL="162961" marR="3572" indent="0">
              <a:lnSpc>
                <a:spcPct val="126299"/>
              </a:lnSpc>
              <a:buNone/>
              <a:tabLst>
                <a:tab pos="732655" algn="l"/>
              </a:tabLst>
            </a:pPr>
            <a:r>
              <a:rPr lang="en-US" spc="60" dirty="0">
                <a:latin typeface="Tahoma"/>
                <a:cs typeface="Tahoma"/>
              </a:rPr>
              <a:t>   </a:t>
            </a:r>
            <a:r>
              <a:rPr lang="en-US" spc="-35" dirty="0">
                <a:latin typeface="Tahoma"/>
                <a:cs typeface="Tahoma"/>
              </a:rPr>
              <a:t>0</a:t>
            </a:r>
            <a:r>
              <a:rPr lang="en-US" spc="-35" dirty="0"/>
              <a:t>.</a:t>
            </a:r>
            <a:r>
              <a:rPr lang="en-US" spc="-35" dirty="0">
                <a:latin typeface="Tahoma"/>
                <a:cs typeface="Tahoma"/>
              </a:rPr>
              <a:t>3(</a:t>
            </a:r>
            <a:r>
              <a:rPr lang="en-US" altLang="zh-CN" spc="-35" dirty="0"/>
              <a:t>T </a:t>
            </a:r>
            <a:r>
              <a:rPr lang="en-US" spc="-302" dirty="0">
                <a:latin typeface="Lucida Sans Unicode"/>
                <a:cs typeface="Lucida Sans Unicode"/>
              </a:rPr>
              <a:t>∈ </a:t>
            </a:r>
            <a:r>
              <a:rPr lang="en-US" spc="197" dirty="0"/>
              <a:t>BODY</a:t>
            </a:r>
            <a:r>
              <a:rPr lang="en-US" spc="25" dirty="0">
                <a:latin typeface="Tahoma"/>
                <a:cs typeface="Tahoma"/>
              </a:rPr>
              <a:t>) </a:t>
            </a:r>
            <a:r>
              <a:rPr lang="en-US" spc="143" dirty="0">
                <a:latin typeface="Tahoma"/>
                <a:cs typeface="Tahoma"/>
              </a:rPr>
              <a:t>+</a:t>
            </a:r>
          </a:p>
          <a:p>
            <a:pPr marL="162961" marR="3572" indent="0">
              <a:lnSpc>
                <a:spcPct val="126299"/>
              </a:lnSpc>
              <a:buNone/>
              <a:tabLst>
                <a:tab pos="732655" algn="l"/>
              </a:tabLst>
            </a:pPr>
            <a:r>
              <a:rPr lang="en-US" spc="143" dirty="0">
                <a:latin typeface="Tahoma"/>
                <a:cs typeface="Tahoma"/>
              </a:rPr>
              <a:t>   </a:t>
            </a:r>
            <a:r>
              <a:rPr lang="en-US" spc="-35" dirty="0">
                <a:latin typeface="Tahoma"/>
                <a:cs typeface="Tahoma"/>
              </a:rPr>
              <a:t>0</a:t>
            </a:r>
            <a:r>
              <a:rPr lang="en-US" spc="-35" dirty="0"/>
              <a:t>.</a:t>
            </a:r>
            <a:r>
              <a:rPr lang="en-US" spc="-35" dirty="0">
                <a:latin typeface="Tahoma"/>
                <a:cs typeface="Tahoma"/>
              </a:rPr>
              <a:t>1(</a:t>
            </a:r>
            <a:r>
              <a:rPr lang="en-US" altLang="zh-CN" spc="-35" dirty="0"/>
              <a:t>T</a:t>
            </a:r>
            <a:r>
              <a:rPr lang="en-US" spc="-302" dirty="0">
                <a:latin typeface="Lucida Sans Unicode"/>
                <a:cs typeface="Lucida Sans Unicode"/>
              </a:rPr>
              <a:t>∈ </a:t>
            </a:r>
            <a:r>
              <a:rPr lang="en-US" spc="207" dirty="0"/>
              <a:t>ABST</a:t>
            </a:r>
            <a:r>
              <a:rPr lang="en-US" spc="176" dirty="0"/>
              <a:t>RACT</a:t>
            </a:r>
            <a:r>
              <a:rPr lang="en-US" spc="-362" dirty="0"/>
              <a:t> </a:t>
            </a:r>
            <a:r>
              <a:rPr lang="en-US" spc="25" dirty="0">
                <a:latin typeface="Tahoma"/>
                <a:cs typeface="Tahoma"/>
              </a:rPr>
              <a:t>)</a:t>
            </a:r>
          </a:p>
        </p:txBody>
      </p:sp>
    </p:spTree>
    <p:extLst>
      <p:ext uri="{BB962C8B-B14F-4D97-AF65-F5344CB8AC3E}">
        <p14:creationId xmlns:p14="http://schemas.microsoft.com/office/powerpoint/2010/main" val="4476424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F320FF-E571-4CE7-865D-2A67DF95A975}"/>
              </a:ext>
            </a:extLst>
          </p:cNvPr>
          <p:cNvSpPr>
            <a:spLocks noGrp="1"/>
          </p:cNvSpPr>
          <p:nvPr>
            <p:ph type="title"/>
          </p:nvPr>
        </p:nvSpPr>
        <p:spPr/>
        <p:txBody>
          <a:bodyPr/>
          <a:lstStyle/>
          <a:p>
            <a:r>
              <a:rPr lang="zh-CN" altLang="en-US" dirty="0"/>
              <a:t>排序式布尔检索举例</a:t>
            </a:r>
          </a:p>
        </p:txBody>
      </p:sp>
      <p:sp>
        <p:nvSpPr>
          <p:cNvPr id="3" name="内容占位符 2">
            <a:extLst>
              <a:ext uri="{FF2B5EF4-FFF2-40B4-BE49-F238E27FC236}">
                <a16:creationId xmlns:a16="http://schemas.microsoft.com/office/drawing/2014/main" id="{F3545DC7-3169-45E3-9CEF-ED057915D3C5}"/>
              </a:ext>
            </a:extLst>
          </p:cNvPr>
          <p:cNvSpPr>
            <a:spLocks noGrp="1"/>
          </p:cNvSpPr>
          <p:nvPr>
            <p:ph idx="1"/>
          </p:nvPr>
        </p:nvSpPr>
        <p:spPr/>
        <p:txBody>
          <a:bodyPr/>
          <a:lstStyle/>
          <a:p>
            <a:r>
              <a:rPr lang="zh-CN" altLang="en-US" spc="172" dirty="0">
                <a:cs typeface="Times New Roman" panose="02020603050405020304" pitchFamily="18" charset="0"/>
              </a:rPr>
              <a:t>基于权重比例计算文档的评分</a:t>
            </a:r>
            <a:r>
              <a:rPr lang="en-US" altLang="zh-CN" spc="172" dirty="0">
                <a:cs typeface="Times New Roman" panose="02020603050405020304" pitchFamily="18" charset="0"/>
              </a:rPr>
              <a:t> </a:t>
            </a:r>
          </a:p>
          <a:p>
            <a:pPr lvl="1"/>
            <a:r>
              <a:rPr lang="en-US" altLang="zh-CN" spc="-4" dirty="0">
                <a:cs typeface="Times New Roman" panose="02020603050405020304" pitchFamily="18" charset="0"/>
              </a:rPr>
              <a:t>(0.1 </a:t>
            </a:r>
            <a:r>
              <a:rPr lang="en-US" altLang="zh-CN" spc="116" dirty="0">
                <a:cs typeface="Times New Roman" panose="02020603050405020304" pitchFamily="18" charset="0"/>
              </a:rPr>
              <a:t>author), </a:t>
            </a:r>
            <a:r>
              <a:rPr lang="en-US" altLang="zh-CN" spc="56" dirty="0">
                <a:cs typeface="Times New Roman" panose="02020603050405020304" pitchFamily="18" charset="0"/>
              </a:rPr>
              <a:t>(0.3 </a:t>
            </a:r>
            <a:r>
              <a:rPr lang="en-US" altLang="zh-CN" spc="246" dirty="0">
                <a:cs typeface="Times New Roman" panose="02020603050405020304" pitchFamily="18" charset="0"/>
              </a:rPr>
              <a:t>body), </a:t>
            </a:r>
            <a:r>
              <a:rPr lang="en-US" altLang="zh-CN" spc="56" dirty="0">
                <a:cs typeface="Times New Roman" panose="02020603050405020304" pitchFamily="18" charset="0"/>
              </a:rPr>
              <a:t>(0.6</a:t>
            </a:r>
            <a:r>
              <a:rPr lang="en-US" altLang="zh-CN" spc="-95" dirty="0">
                <a:cs typeface="Times New Roman" panose="02020603050405020304" pitchFamily="18" charset="0"/>
              </a:rPr>
              <a:t> </a:t>
            </a:r>
            <a:r>
              <a:rPr lang="en-US" altLang="zh-CN" spc="60" dirty="0">
                <a:cs typeface="Times New Roman" panose="02020603050405020304" pitchFamily="18" charset="0"/>
              </a:rPr>
              <a:t>title)</a:t>
            </a:r>
          </a:p>
          <a:p>
            <a:r>
              <a:rPr lang="zh-CN" altLang="en-US" dirty="0">
                <a:cs typeface="Times New Roman" panose="02020603050405020304" pitchFamily="18" charset="0"/>
              </a:rPr>
              <a:t>查询为：</a:t>
            </a:r>
            <a:endParaRPr lang="en-US" altLang="zh-CN" dirty="0">
              <a:cs typeface="Times New Roman" panose="02020603050405020304" pitchFamily="18" charset="0"/>
            </a:endParaRPr>
          </a:p>
          <a:p>
            <a:pPr lvl="1"/>
            <a:r>
              <a:rPr lang="en-US" altLang="zh-CN" dirty="0">
                <a:cs typeface="Times New Roman" panose="02020603050405020304" pitchFamily="18" charset="0"/>
              </a:rPr>
              <a:t>“bill” AND “rights”</a:t>
            </a:r>
          </a:p>
          <a:p>
            <a:pPr lvl="1"/>
            <a:r>
              <a:rPr lang="en-US" altLang="zh-CN" dirty="0">
                <a:cs typeface="Times New Roman" panose="02020603050405020304" pitchFamily="18" charset="0"/>
              </a:rPr>
              <a:t>“bill” OR “rights”</a:t>
            </a:r>
          </a:p>
          <a:p>
            <a:r>
              <a:rPr lang="zh-CN" altLang="en-US" dirty="0">
                <a:cs typeface="Times New Roman" panose="02020603050405020304" pitchFamily="18" charset="0"/>
              </a:rPr>
              <a:t>方法：</a:t>
            </a:r>
            <a:endParaRPr lang="en-US" altLang="zh-CN" dirty="0">
              <a:cs typeface="Times New Roman" panose="02020603050405020304" pitchFamily="18" charset="0"/>
            </a:endParaRPr>
          </a:p>
          <a:p>
            <a:pPr lvl="1"/>
            <a:r>
              <a:rPr lang="zh-CN" altLang="en-US" dirty="0">
                <a:cs typeface="Times New Roman" panose="02020603050405020304" pitchFamily="18" charset="0"/>
              </a:rPr>
              <a:t>遍历各个域的倒排表</a:t>
            </a:r>
            <a:endParaRPr lang="en-US" altLang="zh-CN" dirty="0">
              <a:cs typeface="Times New Roman" panose="02020603050405020304" pitchFamily="18" charset="0"/>
            </a:endParaRPr>
          </a:p>
          <a:p>
            <a:pPr lvl="1"/>
            <a:r>
              <a:rPr lang="zh-CN" altLang="en-US" dirty="0">
                <a:cs typeface="Times New Roman" panose="02020603050405020304" pitchFamily="18" charset="0"/>
              </a:rPr>
              <a:t>对不同域的评分进行累加</a:t>
            </a:r>
          </a:p>
        </p:txBody>
      </p:sp>
      <p:sp>
        <p:nvSpPr>
          <p:cNvPr id="4" name="灯片编号占位符 3">
            <a:extLst>
              <a:ext uri="{FF2B5EF4-FFF2-40B4-BE49-F238E27FC236}">
                <a16:creationId xmlns:a16="http://schemas.microsoft.com/office/drawing/2014/main" id="{C2912C7C-86D9-49D7-8C6E-392077344A4A}"/>
              </a:ext>
            </a:extLst>
          </p:cNvPr>
          <p:cNvSpPr>
            <a:spLocks noGrp="1"/>
          </p:cNvSpPr>
          <p:nvPr>
            <p:ph type="sldNum" sz="quarter" idx="12"/>
          </p:nvPr>
        </p:nvSpPr>
        <p:spPr/>
        <p:txBody>
          <a:bodyPr/>
          <a:lstStyle/>
          <a:p>
            <a:pPr>
              <a:defRPr/>
            </a:pPr>
            <a:fld id="{DB3EC566-48E6-4552-87D6-CB322A8F1925}" type="slidenum">
              <a:rPr lang="en-US" smtClean="0"/>
              <a:pPr>
                <a:defRPr/>
              </a:pPr>
              <a:t>95</a:t>
            </a:fld>
            <a:endParaRPr lang="en-US"/>
          </a:p>
        </p:txBody>
      </p:sp>
      <p:sp>
        <p:nvSpPr>
          <p:cNvPr id="5" name="object 7">
            <a:extLst>
              <a:ext uri="{FF2B5EF4-FFF2-40B4-BE49-F238E27FC236}">
                <a16:creationId xmlns:a16="http://schemas.microsoft.com/office/drawing/2014/main" id="{E4E6C2D4-E5D1-4CAB-A8FE-0233EE37F1FB}"/>
              </a:ext>
            </a:extLst>
          </p:cNvPr>
          <p:cNvSpPr/>
          <p:nvPr/>
        </p:nvSpPr>
        <p:spPr>
          <a:xfrm>
            <a:off x="6629176" y="2780928"/>
            <a:ext cx="622101" cy="508992"/>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6" name="object 8">
            <a:extLst>
              <a:ext uri="{FF2B5EF4-FFF2-40B4-BE49-F238E27FC236}">
                <a16:creationId xmlns:a16="http://schemas.microsoft.com/office/drawing/2014/main" id="{D76F86F7-CDD6-4AFB-A35D-3D3AA9765147}"/>
              </a:ext>
            </a:extLst>
          </p:cNvPr>
          <p:cNvSpPr/>
          <p:nvPr/>
        </p:nvSpPr>
        <p:spPr>
          <a:xfrm>
            <a:off x="7104235" y="2780928"/>
            <a:ext cx="622101" cy="508992"/>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7" name="object 9">
            <a:extLst>
              <a:ext uri="{FF2B5EF4-FFF2-40B4-BE49-F238E27FC236}">
                <a16:creationId xmlns:a16="http://schemas.microsoft.com/office/drawing/2014/main" id="{A6379B54-0BA1-4D46-A288-3862F9A867E2}"/>
              </a:ext>
            </a:extLst>
          </p:cNvPr>
          <p:cNvSpPr/>
          <p:nvPr/>
        </p:nvSpPr>
        <p:spPr>
          <a:xfrm>
            <a:off x="4788831" y="2780928"/>
            <a:ext cx="1685332" cy="102929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8" name="object 10">
            <a:extLst>
              <a:ext uri="{FF2B5EF4-FFF2-40B4-BE49-F238E27FC236}">
                <a16:creationId xmlns:a16="http://schemas.microsoft.com/office/drawing/2014/main" id="{704D30A2-417C-4227-B0E6-01A91C119531}"/>
              </a:ext>
            </a:extLst>
          </p:cNvPr>
          <p:cNvSpPr/>
          <p:nvPr/>
        </p:nvSpPr>
        <p:spPr>
          <a:xfrm>
            <a:off x="6629176" y="4036442"/>
            <a:ext cx="622101" cy="508992"/>
          </a:xfrm>
          <a:prstGeom prst="rect">
            <a:avLst/>
          </a:prstGeom>
          <a:blipFill>
            <a:blip r:embed="rId2" cstate="print"/>
            <a:stretch>
              <a:fillRect/>
            </a:stretch>
          </a:blipFill>
        </p:spPr>
        <p:txBody>
          <a:bodyPr wrap="square" lIns="0" tIns="0" rIns="0" bIns="0" rtlCol="0"/>
          <a:lstStyle/>
          <a:p>
            <a:endParaRPr sz="1687"/>
          </a:p>
        </p:txBody>
      </p:sp>
      <p:sp>
        <p:nvSpPr>
          <p:cNvPr id="9" name="object 11">
            <a:extLst>
              <a:ext uri="{FF2B5EF4-FFF2-40B4-BE49-F238E27FC236}">
                <a16:creationId xmlns:a16="http://schemas.microsoft.com/office/drawing/2014/main" id="{819D2DC4-CAC3-4D2F-A3CB-02E81DC958D8}"/>
              </a:ext>
            </a:extLst>
          </p:cNvPr>
          <p:cNvSpPr/>
          <p:nvPr/>
        </p:nvSpPr>
        <p:spPr>
          <a:xfrm>
            <a:off x="7104235" y="4036442"/>
            <a:ext cx="622101" cy="508992"/>
          </a:xfrm>
          <a:prstGeom prst="rect">
            <a:avLst/>
          </a:prstGeom>
          <a:blipFill>
            <a:blip r:embed="rId2" cstate="print"/>
            <a:stretch>
              <a:fillRect/>
            </a:stretch>
          </a:blipFill>
        </p:spPr>
        <p:txBody>
          <a:bodyPr wrap="square" lIns="0" tIns="0" rIns="0" bIns="0" rtlCol="0"/>
          <a:lstStyle/>
          <a:p>
            <a:endParaRPr sz="1687"/>
          </a:p>
        </p:txBody>
      </p:sp>
      <p:sp>
        <p:nvSpPr>
          <p:cNvPr id="10" name="object 12">
            <a:extLst>
              <a:ext uri="{FF2B5EF4-FFF2-40B4-BE49-F238E27FC236}">
                <a16:creationId xmlns:a16="http://schemas.microsoft.com/office/drawing/2014/main" id="{0B2829E0-DA1B-42E9-BC59-A92EEBC09BB1}"/>
              </a:ext>
            </a:extLst>
          </p:cNvPr>
          <p:cNvSpPr/>
          <p:nvPr/>
        </p:nvSpPr>
        <p:spPr>
          <a:xfrm>
            <a:off x="7579295" y="4036442"/>
            <a:ext cx="622101" cy="508992"/>
          </a:xfrm>
          <a:prstGeom prst="rect">
            <a:avLst/>
          </a:prstGeom>
          <a:blipFill>
            <a:blip r:embed="rId2" cstate="print"/>
            <a:stretch>
              <a:fillRect/>
            </a:stretch>
          </a:blipFill>
        </p:spPr>
        <p:txBody>
          <a:bodyPr wrap="square" lIns="0" tIns="0" rIns="0" bIns="0" rtlCol="0"/>
          <a:lstStyle/>
          <a:p>
            <a:endParaRPr sz="1687"/>
          </a:p>
        </p:txBody>
      </p:sp>
      <p:sp>
        <p:nvSpPr>
          <p:cNvPr id="11" name="object 13">
            <a:extLst>
              <a:ext uri="{FF2B5EF4-FFF2-40B4-BE49-F238E27FC236}">
                <a16:creationId xmlns:a16="http://schemas.microsoft.com/office/drawing/2014/main" id="{FEA6041F-E79F-4725-855E-5CEAE91B4924}"/>
              </a:ext>
            </a:extLst>
          </p:cNvPr>
          <p:cNvSpPr/>
          <p:nvPr/>
        </p:nvSpPr>
        <p:spPr>
          <a:xfrm>
            <a:off x="4788831" y="4036442"/>
            <a:ext cx="1685332" cy="1029296"/>
          </a:xfrm>
          <a:prstGeom prst="rect">
            <a:avLst/>
          </a:prstGeom>
          <a:blipFill>
            <a:blip r:embed="rId3" cstate="print"/>
            <a:stretch>
              <a:fillRect/>
            </a:stretch>
          </a:blipFill>
        </p:spPr>
        <p:txBody>
          <a:bodyPr wrap="square" lIns="0" tIns="0" rIns="0" bIns="0" rtlCol="0"/>
          <a:lstStyle/>
          <a:p>
            <a:endParaRPr sz="1687"/>
          </a:p>
        </p:txBody>
      </p:sp>
      <p:sp>
        <p:nvSpPr>
          <p:cNvPr id="12" name="object 14">
            <a:extLst>
              <a:ext uri="{FF2B5EF4-FFF2-40B4-BE49-F238E27FC236}">
                <a16:creationId xmlns:a16="http://schemas.microsoft.com/office/drawing/2014/main" id="{6DB14807-8958-428F-ADE9-88AA73A59879}"/>
              </a:ext>
            </a:extLst>
          </p:cNvPr>
          <p:cNvSpPr/>
          <p:nvPr/>
        </p:nvSpPr>
        <p:spPr>
          <a:xfrm>
            <a:off x="6629176" y="4556746"/>
            <a:ext cx="622101" cy="508992"/>
          </a:xfrm>
          <a:prstGeom prst="rect">
            <a:avLst/>
          </a:prstGeom>
          <a:blipFill>
            <a:blip r:embed="rId2" cstate="print"/>
            <a:stretch>
              <a:fillRect/>
            </a:stretch>
          </a:blipFill>
        </p:spPr>
        <p:txBody>
          <a:bodyPr wrap="square" lIns="0" tIns="0" rIns="0" bIns="0" rtlCol="0"/>
          <a:lstStyle/>
          <a:p>
            <a:endParaRPr sz="1687"/>
          </a:p>
        </p:txBody>
      </p:sp>
      <p:sp>
        <p:nvSpPr>
          <p:cNvPr id="13" name="object 15">
            <a:extLst>
              <a:ext uri="{FF2B5EF4-FFF2-40B4-BE49-F238E27FC236}">
                <a16:creationId xmlns:a16="http://schemas.microsoft.com/office/drawing/2014/main" id="{92E81C59-A64D-48F9-B740-F09D7C904358}"/>
              </a:ext>
            </a:extLst>
          </p:cNvPr>
          <p:cNvSpPr/>
          <p:nvPr/>
        </p:nvSpPr>
        <p:spPr>
          <a:xfrm>
            <a:off x="7104235" y="4556746"/>
            <a:ext cx="622101" cy="508992"/>
          </a:xfrm>
          <a:prstGeom prst="rect">
            <a:avLst/>
          </a:prstGeom>
          <a:blipFill>
            <a:blip r:embed="rId2" cstate="print"/>
            <a:stretch>
              <a:fillRect/>
            </a:stretch>
          </a:blipFill>
        </p:spPr>
        <p:txBody>
          <a:bodyPr wrap="square" lIns="0" tIns="0" rIns="0" bIns="0" rtlCol="0"/>
          <a:lstStyle/>
          <a:p>
            <a:endParaRPr sz="1687"/>
          </a:p>
        </p:txBody>
      </p:sp>
      <p:sp>
        <p:nvSpPr>
          <p:cNvPr id="14" name="object 16">
            <a:extLst>
              <a:ext uri="{FF2B5EF4-FFF2-40B4-BE49-F238E27FC236}">
                <a16:creationId xmlns:a16="http://schemas.microsoft.com/office/drawing/2014/main" id="{0EF62656-80CA-4128-8BA7-B94AC143662F}"/>
              </a:ext>
            </a:extLst>
          </p:cNvPr>
          <p:cNvSpPr/>
          <p:nvPr/>
        </p:nvSpPr>
        <p:spPr>
          <a:xfrm>
            <a:off x="7579295" y="4556746"/>
            <a:ext cx="622101" cy="508992"/>
          </a:xfrm>
          <a:prstGeom prst="rect">
            <a:avLst/>
          </a:prstGeom>
          <a:blipFill>
            <a:blip r:embed="rId2" cstate="print"/>
            <a:stretch>
              <a:fillRect/>
            </a:stretch>
          </a:blipFill>
        </p:spPr>
        <p:txBody>
          <a:bodyPr wrap="square" lIns="0" tIns="0" rIns="0" bIns="0" rtlCol="0"/>
          <a:lstStyle/>
          <a:p>
            <a:endParaRPr sz="1687"/>
          </a:p>
        </p:txBody>
      </p:sp>
      <p:sp>
        <p:nvSpPr>
          <p:cNvPr id="15" name="object 17">
            <a:extLst>
              <a:ext uri="{FF2B5EF4-FFF2-40B4-BE49-F238E27FC236}">
                <a16:creationId xmlns:a16="http://schemas.microsoft.com/office/drawing/2014/main" id="{D2CB0508-CAF7-4788-81B0-4997121E22D2}"/>
              </a:ext>
            </a:extLst>
          </p:cNvPr>
          <p:cNvSpPr/>
          <p:nvPr/>
        </p:nvSpPr>
        <p:spPr>
          <a:xfrm>
            <a:off x="6629176" y="5348510"/>
            <a:ext cx="622101" cy="508992"/>
          </a:xfrm>
          <a:prstGeom prst="rect">
            <a:avLst/>
          </a:prstGeom>
          <a:blipFill>
            <a:blip r:embed="rId2" cstate="print"/>
            <a:stretch>
              <a:fillRect/>
            </a:stretch>
          </a:blipFill>
        </p:spPr>
        <p:txBody>
          <a:bodyPr wrap="square" lIns="0" tIns="0" rIns="0" bIns="0" rtlCol="0"/>
          <a:lstStyle/>
          <a:p>
            <a:endParaRPr sz="1687"/>
          </a:p>
        </p:txBody>
      </p:sp>
      <p:sp>
        <p:nvSpPr>
          <p:cNvPr id="16" name="object 18">
            <a:extLst>
              <a:ext uri="{FF2B5EF4-FFF2-40B4-BE49-F238E27FC236}">
                <a16:creationId xmlns:a16="http://schemas.microsoft.com/office/drawing/2014/main" id="{5978D8C2-93BD-420E-9B26-A1CBD5C3AC5D}"/>
              </a:ext>
            </a:extLst>
          </p:cNvPr>
          <p:cNvSpPr/>
          <p:nvPr/>
        </p:nvSpPr>
        <p:spPr>
          <a:xfrm>
            <a:off x="7104235" y="5348510"/>
            <a:ext cx="622101" cy="508992"/>
          </a:xfrm>
          <a:prstGeom prst="rect">
            <a:avLst/>
          </a:prstGeom>
          <a:blipFill>
            <a:blip r:embed="rId2" cstate="print"/>
            <a:stretch>
              <a:fillRect/>
            </a:stretch>
          </a:blipFill>
        </p:spPr>
        <p:txBody>
          <a:bodyPr wrap="square" lIns="0" tIns="0" rIns="0" bIns="0" rtlCol="0"/>
          <a:lstStyle/>
          <a:p>
            <a:endParaRPr sz="1687"/>
          </a:p>
        </p:txBody>
      </p:sp>
      <p:sp>
        <p:nvSpPr>
          <p:cNvPr id="17" name="object 19">
            <a:extLst>
              <a:ext uri="{FF2B5EF4-FFF2-40B4-BE49-F238E27FC236}">
                <a16:creationId xmlns:a16="http://schemas.microsoft.com/office/drawing/2014/main" id="{386D42D3-28D2-489B-989C-101F20A0D786}"/>
              </a:ext>
            </a:extLst>
          </p:cNvPr>
          <p:cNvSpPr/>
          <p:nvPr/>
        </p:nvSpPr>
        <p:spPr>
          <a:xfrm>
            <a:off x="7579295" y="5348510"/>
            <a:ext cx="622101" cy="508992"/>
          </a:xfrm>
          <a:prstGeom prst="rect">
            <a:avLst/>
          </a:prstGeom>
          <a:blipFill>
            <a:blip r:embed="rId2" cstate="print"/>
            <a:stretch>
              <a:fillRect/>
            </a:stretch>
          </a:blipFill>
        </p:spPr>
        <p:txBody>
          <a:bodyPr wrap="square" lIns="0" tIns="0" rIns="0" bIns="0" rtlCol="0"/>
          <a:lstStyle/>
          <a:p>
            <a:endParaRPr sz="1687"/>
          </a:p>
        </p:txBody>
      </p:sp>
      <p:sp>
        <p:nvSpPr>
          <p:cNvPr id="18" name="object 20">
            <a:extLst>
              <a:ext uri="{FF2B5EF4-FFF2-40B4-BE49-F238E27FC236}">
                <a16:creationId xmlns:a16="http://schemas.microsoft.com/office/drawing/2014/main" id="{6F2231E8-D90B-4342-A127-994CAC578137}"/>
              </a:ext>
            </a:extLst>
          </p:cNvPr>
          <p:cNvSpPr/>
          <p:nvPr/>
        </p:nvSpPr>
        <p:spPr>
          <a:xfrm>
            <a:off x="8054355" y="5348510"/>
            <a:ext cx="622101" cy="508992"/>
          </a:xfrm>
          <a:prstGeom prst="rect">
            <a:avLst/>
          </a:prstGeom>
          <a:blipFill>
            <a:blip r:embed="rId2" cstate="print"/>
            <a:stretch>
              <a:fillRect/>
            </a:stretch>
          </a:blipFill>
        </p:spPr>
        <p:txBody>
          <a:bodyPr wrap="square" lIns="0" tIns="0" rIns="0" bIns="0" rtlCol="0"/>
          <a:lstStyle/>
          <a:p>
            <a:endParaRPr sz="1687"/>
          </a:p>
        </p:txBody>
      </p:sp>
      <p:sp>
        <p:nvSpPr>
          <p:cNvPr id="19" name="object 21">
            <a:extLst>
              <a:ext uri="{FF2B5EF4-FFF2-40B4-BE49-F238E27FC236}">
                <a16:creationId xmlns:a16="http://schemas.microsoft.com/office/drawing/2014/main" id="{899583BC-6DA9-48E6-80E2-2FC77D38A1CA}"/>
              </a:ext>
            </a:extLst>
          </p:cNvPr>
          <p:cNvSpPr/>
          <p:nvPr/>
        </p:nvSpPr>
        <p:spPr>
          <a:xfrm>
            <a:off x="4788831" y="5348510"/>
            <a:ext cx="1685332" cy="1029296"/>
          </a:xfrm>
          <a:prstGeom prst="rect">
            <a:avLst/>
          </a:prstGeom>
          <a:blipFill>
            <a:blip r:embed="rId3" cstate="print"/>
            <a:stretch>
              <a:fillRect/>
            </a:stretch>
          </a:blipFill>
        </p:spPr>
        <p:txBody>
          <a:bodyPr wrap="square" lIns="0" tIns="0" rIns="0" bIns="0" rtlCol="0"/>
          <a:lstStyle/>
          <a:p>
            <a:endParaRPr sz="1687"/>
          </a:p>
        </p:txBody>
      </p:sp>
      <p:sp>
        <p:nvSpPr>
          <p:cNvPr id="20" name="object 22">
            <a:extLst>
              <a:ext uri="{FF2B5EF4-FFF2-40B4-BE49-F238E27FC236}">
                <a16:creationId xmlns:a16="http://schemas.microsoft.com/office/drawing/2014/main" id="{29B7A76A-6B91-45A6-A8A3-C30C995D6911}"/>
              </a:ext>
            </a:extLst>
          </p:cNvPr>
          <p:cNvSpPr/>
          <p:nvPr/>
        </p:nvSpPr>
        <p:spPr>
          <a:xfrm>
            <a:off x="6629176" y="5868814"/>
            <a:ext cx="622101" cy="508992"/>
          </a:xfrm>
          <a:prstGeom prst="rect">
            <a:avLst/>
          </a:prstGeom>
          <a:blipFill>
            <a:blip r:embed="rId2" cstate="print"/>
            <a:stretch>
              <a:fillRect/>
            </a:stretch>
          </a:blipFill>
        </p:spPr>
        <p:txBody>
          <a:bodyPr wrap="square" lIns="0" tIns="0" rIns="0" bIns="0" rtlCol="0"/>
          <a:lstStyle/>
          <a:p>
            <a:endParaRPr sz="1687"/>
          </a:p>
        </p:txBody>
      </p:sp>
      <p:sp>
        <p:nvSpPr>
          <p:cNvPr id="21" name="object 23">
            <a:extLst>
              <a:ext uri="{FF2B5EF4-FFF2-40B4-BE49-F238E27FC236}">
                <a16:creationId xmlns:a16="http://schemas.microsoft.com/office/drawing/2014/main" id="{20AC6EF7-6674-4EBE-9425-E73E4D7D1109}"/>
              </a:ext>
            </a:extLst>
          </p:cNvPr>
          <p:cNvSpPr/>
          <p:nvPr/>
        </p:nvSpPr>
        <p:spPr>
          <a:xfrm>
            <a:off x="7104235" y="5868814"/>
            <a:ext cx="622101" cy="508992"/>
          </a:xfrm>
          <a:prstGeom prst="rect">
            <a:avLst/>
          </a:prstGeom>
          <a:blipFill>
            <a:blip r:embed="rId2" cstate="print"/>
            <a:stretch>
              <a:fillRect/>
            </a:stretch>
          </a:blipFill>
        </p:spPr>
        <p:txBody>
          <a:bodyPr wrap="square" lIns="0" tIns="0" rIns="0" bIns="0" rtlCol="0"/>
          <a:lstStyle/>
          <a:p>
            <a:endParaRPr sz="1687"/>
          </a:p>
        </p:txBody>
      </p:sp>
      <p:sp>
        <p:nvSpPr>
          <p:cNvPr id="22" name="object 24">
            <a:extLst>
              <a:ext uri="{FF2B5EF4-FFF2-40B4-BE49-F238E27FC236}">
                <a16:creationId xmlns:a16="http://schemas.microsoft.com/office/drawing/2014/main" id="{144D9B48-0417-4344-8A87-7EA27C900DB6}"/>
              </a:ext>
            </a:extLst>
          </p:cNvPr>
          <p:cNvSpPr/>
          <p:nvPr/>
        </p:nvSpPr>
        <p:spPr>
          <a:xfrm>
            <a:off x="7579295" y="5868814"/>
            <a:ext cx="622101" cy="508992"/>
          </a:xfrm>
          <a:prstGeom prst="rect">
            <a:avLst/>
          </a:prstGeom>
          <a:blipFill>
            <a:blip r:embed="rId2" cstate="print"/>
            <a:stretch>
              <a:fillRect/>
            </a:stretch>
          </a:blipFill>
        </p:spPr>
        <p:txBody>
          <a:bodyPr wrap="square" lIns="0" tIns="0" rIns="0" bIns="0" rtlCol="0"/>
          <a:lstStyle/>
          <a:p>
            <a:endParaRPr sz="1687"/>
          </a:p>
        </p:txBody>
      </p:sp>
      <p:sp>
        <p:nvSpPr>
          <p:cNvPr id="23" name="object 25">
            <a:extLst>
              <a:ext uri="{FF2B5EF4-FFF2-40B4-BE49-F238E27FC236}">
                <a16:creationId xmlns:a16="http://schemas.microsoft.com/office/drawing/2014/main" id="{CD2ABDBB-1201-47D0-8639-1FDC881189B1}"/>
              </a:ext>
            </a:extLst>
          </p:cNvPr>
          <p:cNvSpPr/>
          <p:nvPr/>
        </p:nvSpPr>
        <p:spPr>
          <a:xfrm>
            <a:off x="8054355" y="5868814"/>
            <a:ext cx="622101" cy="508992"/>
          </a:xfrm>
          <a:prstGeom prst="rect">
            <a:avLst/>
          </a:prstGeom>
          <a:blipFill>
            <a:blip r:embed="rId2" cstate="print"/>
            <a:stretch>
              <a:fillRect/>
            </a:stretch>
          </a:blipFill>
        </p:spPr>
        <p:txBody>
          <a:bodyPr wrap="square" lIns="0" tIns="0" rIns="0" bIns="0" rtlCol="0"/>
          <a:lstStyle/>
          <a:p>
            <a:endParaRPr sz="1687"/>
          </a:p>
        </p:txBody>
      </p:sp>
      <p:sp>
        <p:nvSpPr>
          <p:cNvPr id="24" name="object 26">
            <a:extLst>
              <a:ext uri="{FF2B5EF4-FFF2-40B4-BE49-F238E27FC236}">
                <a16:creationId xmlns:a16="http://schemas.microsoft.com/office/drawing/2014/main" id="{95EFFB45-FAF9-4C44-96AE-AA236BCF554C}"/>
              </a:ext>
            </a:extLst>
          </p:cNvPr>
          <p:cNvSpPr/>
          <p:nvPr/>
        </p:nvSpPr>
        <p:spPr>
          <a:xfrm>
            <a:off x="4907597" y="2854448"/>
            <a:ext cx="1438126" cy="271463"/>
          </a:xfrm>
          <a:custGeom>
            <a:avLst/>
            <a:gdLst/>
            <a:ahLst/>
            <a:cxnLst/>
            <a:rect l="l" t="t" r="r" b="b"/>
            <a:pathLst>
              <a:path w="2045334" h="386080">
                <a:moveTo>
                  <a:pt x="0" y="386080"/>
                </a:moveTo>
                <a:lnTo>
                  <a:pt x="2045290" y="386080"/>
                </a:lnTo>
                <a:lnTo>
                  <a:pt x="2045290" y="0"/>
                </a:lnTo>
                <a:lnTo>
                  <a:pt x="0" y="0"/>
                </a:lnTo>
                <a:lnTo>
                  <a:pt x="0" y="386080"/>
                </a:lnTo>
                <a:close/>
              </a:path>
            </a:pathLst>
          </a:custGeom>
          <a:solidFill>
            <a:srgbClr val="FFFFFF"/>
          </a:solidFill>
        </p:spPr>
        <p:txBody>
          <a:bodyPr wrap="square" lIns="0" tIns="0" rIns="0" bIns="0" rtlCol="0"/>
          <a:lstStyle/>
          <a:p>
            <a:endParaRPr sz="1687">
              <a:solidFill>
                <a:schemeClr val="tx1"/>
              </a:solidFill>
            </a:endParaRPr>
          </a:p>
        </p:txBody>
      </p:sp>
      <p:sp>
        <p:nvSpPr>
          <p:cNvPr id="25" name="object 27">
            <a:extLst>
              <a:ext uri="{FF2B5EF4-FFF2-40B4-BE49-F238E27FC236}">
                <a16:creationId xmlns:a16="http://schemas.microsoft.com/office/drawing/2014/main" id="{A427B88F-4D4F-48BB-A81A-382276C182B0}"/>
              </a:ext>
            </a:extLst>
          </p:cNvPr>
          <p:cNvSpPr/>
          <p:nvPr/>
        </p:nvSpPr>
        <p:spPr>
          <a:xfrm>
            <a:off x="4907596" y="2854449"/>
            <a:ext cx="1438126" cy="271463"/>
          </a:xfrm>
          <a:custGeom>
            <a:avLst/>
            <a:gdLst/>
            <a:ahLst/>
            <a:cxnLst/>
            <a:rect l="l" t="t" r="r" b="b"/>
            <a:pathLst>
              <a:path w="2045334" h="386080">
                <a:moveTo>
                  <a:pt x="0" y="0"/>
                </a:moveTo>
                <a:lnTo>
                  <a:pt x="2045291" y="0"/>
                </a:lnTo>
                <a:lnTo>
                  <a:pt x="2045291" y="386080"/>
                </a:lnTo>
                <a:lnTo>
                  <a:pt x="0" y="386080"/>
                </a:lnTo>
                <a:lnTo>
                  <a:pt x="0" y="0"/>
                </a:lnTo>
                <a:close/>
              </a:path>
            </a:pathLst>
          </a:custGeom>
          <a:ln w="16086">
            <a:solidFill>
              <a:srgbClr val="000000"/>
            </a:solidFill>
          </a:ln>
        </p:spPr>
        <p:txBody>
          <a:bodyPr wrap="square" lIns="0" tIns="0" rIns="0" bIns="0" rtlCol="0"/>
          <a:lstStyle/>
          <a:p>
            <a:endParaRPr sz="1687">
              <a:solidFill>
                <a:schemeClr val="tx1"/>
              </a:solidFill>
            </a:endParaRPr>
          </a:p>
        </p:txBody>
      </p:sp>
      <p:sp>
        <p:nvSpPr>
          <p:cNvPr id="26" name="object 28">
            <a:extLst>
              <a:ext uri="{FF2B5EF4-FFF2-40B4-BE49-F238E27FC236}">
                <a16:creationId xmlns:a16="http://schemas.microsoft.com/office/drawing/2014/main" id="{F0FA6DBE-4605-45EE-9D19-A94107877098}"/>
              </a:ext>
            </a:extLst>
          </p:cNvPr>
          <p:cNvSpPr/>
          <p:nvPr/>
        </p:nvSpPr>
        <p:spPr>
          <a:xfrm>
            <a:off x="6747941" y="2854448"/>
            <a:ext cx="384870" cy="271463"/>
          </a:xfrm>
          <a:custGeom>
            <a:avLst/>
            <a:gdLst/>
            <a:ahLst/>
            <a:cxnLst/>
            <a:rect l="l" t="t" r="r" b="b"/>
            <a:pathLst>
              <a:path w="547370" h="386080">
                <a:moveTo>
                  <a:pt x="0" y="386080"/>
                </a:moveTo>
                <a:lnTo>
                  <a:pt x="546946" y="386080"/>
                </a:lnTo>
                <a:lnTo>
                  <a:pt x="546946" y="0"/>
                </a:lnTo>
                <a:lnTo>
                  <a:pt x="0" y="0"/>
                </a:lnTo>
                <a:lnTo>
                  <a:pt x="0" y="386080"/>
                </a:lnTo>
                <a:close/>
              </a:path>
            </a:pathLst>
          </a:custGeom>
          <a:solidFill>
            <a:srgbClr val="FFFFFF"/>
          </a:solidFill>
        </p:spPr>
        <p:txBody>
          <a:bodyPr wrap="square" lIns="0" tIns="0" rIns="0" bIns="0" rtlCol="0"/>
          <a:lstStyle/>
          <a:p>
            <a:endParaRPr sz="1687">
              <a:solidFill>
                <a:schemeClr val="tx1"/>
              </a:solidFill>
            </a:endParaRPr>
          </a:p>
        </p:txBody>
      </p:sp>
      <p:sp>
        <p:nvSpPr>
          <p:cNvPr id="27" name="object 29">
            <a:extLst>
              <a:ext uri="{FF2B5EF4-FFF2-40B4-BE49-F238E27FC236}">
                <a16:creationId xmlns:a16="http://schemas.microsoft.com/office/drawing/2014/main" id="{A34DB8D0-8320-46ED-8B51-DE41E1E4384F}"/>
              </a:ext>
            </a:extLst>
          </p:cNvPr>
          <p:cNvSpPr/>
          <p:nvPr/>
        </p:nvSpPr>
        <p:spPr>
          <a:xfrm>
            <a:off x="7223000" y="2854448"/>
            <a:ext cx="384870" cy="271463"/>
          </a:xfrm>
          <a:custGeom>
            <a:avLst/>
            <a:gdLst/>
            <a:ahLst/>
            <a:cxnLst/>
            <a:rect l="l" t="t" r="r" b="b"/>
            <a:pathLst>
              <a:path w="547370" h="386080">
                <a:moveTo>
                  <a:pt x="0" y="386080"/>
                </a:moveTo>
                <a:lnTo>
                  <a:pt x="546946" y="386080"/>
                </a:lnTo>
                <a:lnTo>
                  <a:pt x="546946" y="0"/>
                </a:lnTo>
                <a:lnTo>
                  <a:pt x="0" y="0"/>
                </a:lnTo>
                <a:lnTo>
                  <a:pt x="0" y="386080"/>
                </a:lnTo>
                <a:close/>
              </a:path>
            </a:pathLst>
          </a:custGeom>
          <a:solidFill>
            <a:srgbClr val="FFFFFF"/>
          </a:solidFill>
        </p:spPr>
        <p:txBody>
          <a:bodyPr wrap="square" lIns="0" tIns="0" rIns="0" bIns="0" rtlCol="0"/>
          <a:lstStyle/>
          <a:p>
            <a:endParaRPr sz="1687">
              <a:solidFill>
                <a:schemeClr val="tx1"/>
              </a:solidFill>
            </a:endParaRPr>
          </a:p>
        </p:txBody>
      </p:sp>
      <p:sp>
        <p:nvSpPr>
          <p:cNvPr id="28" name="object 30">
            <a:extLst>
              <a:ext uri="{FF2B5EF4-FFF2-40B4-BE49-F238E27FC236}">
                <a16:creationId xmlns:a16="http://schemas.microsoft.com/office/drawing/2014/main" id="{5095AEE3-E8A5-4AAB-86DE-78B1BF0B07CF}"/>
              </a:ext>
            </a:extLst>
          </p:cNvPr>
          <p:cNvSpPr txBox="1"/>
          <p:nvPr/>
        </p:nvSpPr>
        <p:spPr>
          <a:xfrm>
            <a:off x="5219710" y="2868142"/>
            <a:ext cx="2388245" cy="216341"/>
          </a:xfrm>
          <a:prstGeom prst="rect">
            <a:avLst/>
          </a:prstGeom>
        </p:spPr>
        <p:txBody>
          <a:bodyPr vert="horz" wrap="square" lIns="0" tIns="0" rIns="0" bIns="0" rtlCol="0">
            <a:spAutoFit/>
          </a:bodyPr>
          <a:lstStyle/>
          <a:p>
            <a:pPr marL="8929">
              <a:tabLst>
                <a:tab pos="1664435" algn="l"/>
                <a:tab pos="2139477" algn="l"/>
              </a:tabLst>
            </a:pPr>
            <a:r>
              <a:rPr sz="1406" spc="4" dirty="0">
                <a:solidFill>
                  <a:schemeClr val="tx1"/>
                </a:solidFill>
                <a:latin typeface="Arial"/>
                <a:cs typeface="Arial"/>
              </a:rPr>
              <a:t>bill.author	</a:t>
            </a:r>
            <a:r>
              <a:rPr sz="1406" spc="7" dirty="0">
                <a:solidFill>
                  <a:schemeClr val="tx1"/>
                </a:solidFill>
                <a:latin typeface="Arial"/>
                <a:cs typeface="Arial"/>
              </a:rPr>
              <a:t>1</a:t>
            </a:r>
            <a:r>
              <a:rPr sz="1406" spc="7" dirty="0">
                <a:solidFill>
                  <a:schemeClr val="tx1"/>
                </a:solidFill>
                <a:latin typeface="Times New Roman"/>
                <a:cs typeface="Times New Roman"/>
              </a:rPr>
              <a:t>	</a:t>
            </a:r>
            <a:r>
              <a:rPr sz="1406" spc="7" dirty="0">
                <a:solidFill>
                  <a:schemeClr val="tx1"/>
                </a:solidFill>
                <a:latin typeface="Arial"/>
                <a:cs typeface="Arial"/>
              </a:rPr>
              <a:t>2</a:t>
            </a:r>
            <a:endParaRPr sz="1406" dirty="0">
              <a:solidFill>
                <a:schemeClr val="tx1"/>
              </a:solidFill>
              <a:latin typeface="Arial"/>
              <a:cs typeface="Arial"/>
            </a:endParaRPr>
          </a:p>
        </p:txBody>
      </p:sp>
      <p:sp>
        <p:nvSpPr>
          <p:cNvPr id="29" name="object 31">
            <a:extLst>
              <a:ext uri="{FF2B5EF4-FFF2-40B4-BE49-F238E27FC236}">
                <a16:creationId xmlns:a16="http://schemas.microsoft.com/office/drawing/2014/main" id="{191C06FE-19F8-41B5-89F0-4BF9A34583CD}"/>
              </a:ext>
            </a:extLst>
          </p:cNvPr>
          <p:cNvSpPr/>
          <p:nvPr/>
        </p:nvSpPr>
        <p:spPr>
          <a:xfrm>
            <a:off x="4907599" y="3374752"/>
            <a:ext cx="1438126" cy="271463"/>
          </a:xfrm>
          <a:custGeom>
            <a:avLst/>
            <a:gdLst/>
            <a:ahLst/>
            <a:cxnLst/>
            <a:rect l="l" t="t" r="r" b="b"/>
            <a:pathLst>
              <a:path w="2045334" h="386079">
                <a:moveTo>
                  <a:pt x="0" y="386079"/>
                </a:moveTo>
                <a:lnTo>
                  <a:pt x="2045290" y="386079"/>
                </a:lnTo>
                <a:lnTo>
                  <a:pt x="2045290" y="0"/>
                </a:lnTo>
                <a:lnTo>
                  <a:pt x="0" y="0"/>
                </a:lnTo>
                <a:lnTo>
                  <a:pt x="0" y="386079"/>
                </a:lnTo>
                <a:close/>
              </a:path>
            </a:pathLst>
          </a:custGeom>
          <a:solidFill>
            <a:srgbClr val="FFFFFF"/>
          </a:solidFill>
        </p:spPr>
        <p:txBody>
          <a:bodyPr wrap="square" lIns="0" tIns="0" rIns="0" bIns="0" rtlCol="0"/>
          <a:lstStyle/>
          <a:p>
            <a:endParaRPr sz="1687">
              <a:solidFill>
                <a:schemeClr val="tx1"/>
              </a:solidFill>
            </a:endParaRPr>
          </a:p>
        </p:txBody>
      </p:sp>
      <p:sp>
        <p:nvSpPr>
          <p:cNvPr id="30" name="object 32">
            <a:extLst>
              <a:ext uri="{FF2B5EF4-FFF2-40B4-BE49-F238E27FC236}">
                <a16:creationId xmlns:a16="http://schemas.microsoft.com/office/drawing/2014/main" id="{B31F7A14-6BF1-4453-BF3F-4DDB44888C4A}"/>
              </a:ext>
            </a:extLst>
          </p:cNvPr>
          <p:cNvSpPr/>
          <p:nvPr/>
        </p:nvSpPr>
        <p:spPr>
          <a:xfrm>
            <a:off x="4907599" y="3374752"/>
            <a:ext cx="1438126" cy="271463"/>
          </a:xfrm>
          <a:custGeom>
            <a:avLst/>
            <a:gdLst/>
            <a:ahLst/>
            <a:cxnLst/>
            <a:rect l="l" t="t" r="r" b="b"/>
            <a:pathLst>
              <a:path w="2045334" h="386079">
                <a:moveTo>
                  <a:pt x="0" y="0"/>
                </a:moveTo>
                <a:lnTo>
                  <a:pt x="2045291" y="0"/>
                </a:lnTo>
                <a:lnTo>
                  <a:pt x="2045291" y="386079"/>
                </a:lnTo>
                <a:lnTo>
                  <a:pt x="0" y="386079"/>
                </a:lnTo>
                <a:lnTo>
                  <a:pt x="0" y="0"/>
                </a:lnTo>
                <a:close/>
              </a:path>
            </a:pathLst>
          </a:custGeom>
          <a:ln w="16086">
            <a:solidFill>
              <a:srgbClr val="000000"/>
            </a:solidFill>
          </a:ln>
        </p:spPr>
        <p:txBody>
          <a:bodyPr wrap="square" lIns="0" tIns="0" rIns="0" bIns="0" rtlCol="0"/>
          <a:lstStyle/>
          <a:p>
            <a:endParaRPr sz="1687">
              <a:solidFill>
                <a:schemeClr val="tx1"/>
              </a:solidFill>
            </a:endParaRPr>
          </a:p>
        </p:txBody>
      </p:sp>
      <p:sp>
        <p:nvSpPr>
          <p:cNvPr id="31" name="object 33">
            <a:extLst>
              <a:ext uri="{FF2B5EF4-FFF2-40B4-BE49-F238E27FC236}">
                <a16:creationId xmlns:a16="http://schemas.microsoft.com/office/drawing/2014/main" id="{012063AA-AD3D-4ABB-B9DF-5C140ECC9AB6}"/>
              </a:ext>
            </a:extLst>
          </p:cNvPr>
          <p:cNvSpPr txBox="1"/>
          <p:nvPr/>
        </p:nvSpPr>
        <p:spPr>
          <a:xfrm>
            <a:off x="5109074" y="3388444"/>
            <a:ext cx="1024235" cy="216341"/>
          </a:xfrm>
          <a:prstGeom prst="rect">
            <a:avLst/>
          </a:prstGeom>
        </p:spPr>
        <p:txBody>
          <a:bodyPr vert="horz" wrap="square" lIns="0" tIns="0" rIns="0" bIns="0" rtlCol="0">
            <a:spAutoFit/>
          </a:bodyPr>
          <a:lstStyle/>
          <a:p>
            <a:pPr marL="8929"/>
            <a:r>
              <a:rPr sz="1406" spc="7" dirty="0">
                <a:solidFill>
                  <a:schemeClr val="tx1"/>
                </a:solidFill>
                <a:latin typeface="Arial"/>
                <a:cs typeface="Arial"/>
              </a:rPr>
              <a:t>rights.author</a:t>
            </a:r>
            <a:endParaRPr sz="1406">
              <a:solidFill>
                <a:schemeClr val="tx1"/>
              </a:solidFill>
              <a:latin typeface="Arial"/>
              <a:cs typeface="Arial"/>
            </a:endParaRPr>
          </a:p>
        </p:txBody>
      </p:sp>
      <p:sp>
        <p:nvSpPr>
          <p:cNvPr id="32" name="object 34">
            <a:extLst>
              <a:ext uri="{FF2B5EF4-FFF2-40B4-BE49-F238E27FC236}">
                <a16:creationId xmlns:a16="http://schemas.microsoft.com/office/drawing/2014/main" id="{6B014793-960A-4730-9D89-224817871F0D}"/>
              </a:ext>
            </a:extLst>
          </p:cNvPr>
          <p:cNvSpPr/>
          <p:nvPr/>
        </p:nvSpPr>
        <p:spPr>
          <a:xfrm>
            <a:off x="4907597" y="4109963"/>
            <a:ext cx="1438126" cy="271463"/>
          </a:xfrm>
          <a:custGeom>
            <a:avLst/>
            <a:gdLst/>
            <a:ahLst/>
            <a:cxnLst/>
            <a:rect l="l" t="t" r="r" b="b"/>
            <a:pathLst>
              <a:path w="2045334" h="386079">
                <a:moveTo>
                  <a:pt x="0" y="386079"/>
                </a:moveTo>
                <a:lnTo>
                  <a:pt x="2045290" y="386079"/>
                </a:lnTo>
                <a:lnTo>
                  <a:pt x="2045290" y="0"/>
                </a:lnTo>
                <a:lnTo>
                  <a:pt x="0" y="0"/>
                </a:lnTo>
                <a:lnTo>
                  <a:pt x="0" y="386079"/>
                </a:lnTo>
                <a:close/>
              </a:path>
            </a:pathLst>
          </a:custGeom>
          <a:solidFill>
            <a:srgbClr val="FFFFFF"/>
          </a:solidFill>
        </p:spPr>
        <p:txBody>
          <a:bodyPr wrap="square" lIns="0" tIns="0" rIns="0" bIns="0" rtlCol="0"/>
          <a:lstStyle/>
          <a:p>
            <a:endParaRPr sz="1687"/>
          </a:p>
        </p:txBody>
      </p:sp>
      <p:sp>
        <p:nvSpPr>
          <p:cNvPr id="33" name="object 35">
            <a:extLst>
              <a:ext uri="{FF2B5EF4-FFF2-40B4-BE49-F238E27FC236}">
                <a16:creationId xmlns:a16="http://schemas.microsoft.com/office/drawing/2014/main" id="{E0CB3640-D97D-4F01-A6CA-B478BE2EAC7C}"/>
              </a:ext>
            </a:extLst>
          </p:cNvPr>
          <p:cNvSpPr/>
          <p:nvPr/>
        </p:nvSpPr>
        <p:spPr>
          <a:xfrm>
            <a:off x="6747941" y="4109963"/>
            <a:ext cx="384870" cy="271463"/>
          </a:xfrm>
          <a:custGeom>
            <a:avLst/>
            <a:gdLst/>
            <a:ahLst/>
            <a:cxnLst/>
            <a:rect l="l" t="t" r="r" b="b"/>
            <a:pathLst>
              <a:path w="547370" h="386079">
                <a:moveTo>
                  <a:pt x="0" y="386079"/>
                </a:moveTo>
                <a:lnTo>
                  <a:pt x="546946" y="386079"/>
                </a:lnTo>
                <a:lnTo>
                  <a:pt x="546946" y="0"/>
                </a:lnTo>
                <a:lnTo>
                  <a:pt x="0" y="0"/>
                </a:lnTo>
                <a:lnTo>
                  <a:pt x="0" y="386079"/>
                </a:lnTo>
                <a:close/>
              </a:path>
            </a:pathLst>
          </a:custGeom>
          <a:solidFill>
            <a:srgbClr val="FFFFFF"/>
          </a:solidFill>
        </p:spPr>
        <p:txBody>
          <a:bodyPr wrap="square" lIns="0" tIns="0" rIns="0" bIns="0" rtlCol="0"/>
          <a:lstStyle/>
          <a:p>
            <a:endParaRPr sz="1687"/>
          </a:p>
        </p:txBody>
      </p:sp>
      <p:sp>
        <p:nvSpPr>
          <p:cNvPr id="34" name="object 36">
            <a:extLst>
              <a:ext uri="{FF2B5EF4-FFF2-40B4-BE49-F238E27FC236}">
                <a16:creationId xmlns:a16="http://schemas.microsoft.com/office/drawing/2014/main" id="{6D1C1F2D-C14C-4331-80BD-9139A4501E35}"/>
              </a:ext>
            </a:extLst>
          </p:cNvPr>
          <p:cNvSpPr/>
          <p:nvPr/>
        </p:nvSpPr>
        <p:spPr>
          <a:xfrm>
            <a:off x="7223000" y="4109963"/>
            <a:ext cx="384870" cy="271463"/>
          </a:xfrm>
          <a:custGeom>
            <a:avLst/>
            <a:gdLst/>
            <a:ahLst/>
            <a:cxnLst/>
            <a:rect l="l" t="t" r="r" b="b"/>
            <a:pathLst>
              <a:path w="547370" h="386079">
                <a:moveTo>
                  <a:pt x="0" y="386079"/>
                </a:moveTo>
                <a:lnTo>
                  <a:pt x="546946" y="386079"/>
                </a:lnTo>
                <a:lnTo>
                  <a:pt x="546946" y="0"/>
                </a:lnTo>
                <a:lnTo>
                  <a:pt x="0" y="0"/>
                </a:lnTo>
                <a:lnTo>
                  <a:pt x="0" y="386079"/>
                </a:lnTo>
                <a:close/>
              </a:path>
            </a:pathLst>
          </a:custGeom>
          <a:solidFill>
            <a:srgbClr val="FFFFFF"/>
          </a:solidFill>
        </p:spPr>
        <p:txBody>
          <a:bodyPr wrap="square" lIns="0" tIns="0" rIns="0" bIns="0" rtlCol="0"/>
          <a:lstStyle/>
          <a:p>
            <a:endParaRPr sz="1687"/>
          </a:p>
        </p:txBody>
      </p:sp>
      <p:sp>
        <p:nvSpPr>
          <p:cNvPr id="35" name="object 37">
            <a:extLst>
              <a:ext uri="{FF2B5EF4-FFF2-40B4-BE49-F238E27FC236}">
                <a16:creationId xmlns:a16="http://schemas.microsoft.com/office/drawing/2014/main" id="{05606E64-8B5A-4D48-9F6B-49C87D4AD6CC}"/>
              </a:ext>
            </a:extLst>
          </p:cNvPr>
          <p:cNvSpPr/>
          <p:nvPr/>
        </p:nvSpPr>
        <p:spPr>
          <a:xfrm>
            <a:off x="7698059" y="4109963"/>
            <a:ext cx="384870" cy="271463"/>
          </a:xfrm>
          <a:custGeom>
            <a:avLst/>
            <a:gdLst/>
            <a:ahLst/>
            <a:cxnLst/>
            <a:rect l="l" t="t" r="r" b="b"/>
            <a:pathLst>
              <a:path w="547370" h="386079">
                <a:moveTo>
                  <a:pt x="0" y="386079"/>
                </a:moveTo>
                <a:lnTo>
                  <a:pt x="546946" y="386079"/>
                </a:lnTo>
                <a:lnTo>
                  <a:pt x="546946" y="0"/>
                </a:lnTo>
                <a:lnTo>
                  <a:pt x="0" y="0"/>
                </a:lnTo>
                <a:lnTo>
                  <a:pt x="0" y="386079"/>
                </a:lnTo>
                <a:close/>
              </a:path>
            </a:pathLst>
          </a:custGeom>
          <a:solidFill>
            <a:srgbClr val="FFFFFF"/>
          </a:solidFill>
        </p:spPr>
        <p:txBody>
          <a:bodyPr wrap="square" lIns="0" tIns="0" rIns="0" bIns="0" rtlCol="0"/>
          <a:lstStyle/>
          <a:p>
            <a:endParaRPr sz="1687"/>
          </a:p>
        </p:txBody>
      </p:sp>
      <p:sp>
        <p:nvSpPr>
          <p:cNvPr id="36" name="object 38">
            <a:extLst>
              <a:ext uri="{FF2B5EF4-FFF2-40B4-BE49-F238E27FC236}">
                <a16:creationId xmlns:a16="http://schemas.microsoft.com/office/drawing/2014/main" id="{7163C7E6-50F7-407B-9020-0C82F5C63C07}"/>
              </a:ext>
            </a:extLst>
          </p:cNvPr>
          <p:cNvSpPr/>
          <p:nvPr/>
        </p:nvSpPr>
        <p:spPr>
          <a:xfrm>
            <a:off x="4907599" y="4630266"/>
            <a:ext cx="1438126" cy="271463"/>
          </a:xfrm>
          <a:custGeom>
            <a:avLst/>
            <a:gdLst/>
            <a:ahLst/>
            <a:cxnLst/>
            <a:rect l="l" t="t" r="r" b="b"/>
            <a:pathLst>
              <a:path w="2045334" h="386079">
                <a:moveTo>
                  <a:pt x="0" y="386079"/>
                </a:moveTo>
                <a:lnTo>
                  <a:pt x="2045290" y="386079"/>
                </a:lnTo>
                <a:lnTo>
                  <a:pt x="2045290" y="0"/>
                </a:lnTo>
                <a:lnTo>
                  <a:pt x="0" y="0"/>
                </a:lnTo>
                <a:lnTo>
                  <a:pt x="0" y="386079"/>
                </a:lnTo>
                <a:close/>
              </a:path>
            </a:pathLst>
          </a:custGeom>
          <a:solidFill>
            <a:srgbClr val="FFFFFF"/>
          </a:solidFill>
        </p:spPr>
        <p:txBody>
          <a:bodyPr wrap="square" lIns="0" tIns="0" rIns="0" bIns="0" rtlCol="0"/>
          <a:lstStyle/>
          <a:p>
            <a:endParaRPr sz="1687"/>
          </a:p>
        </p:txBody>
      </p:sp>
      <p:sp>
        <p:nvSpPr>
          <p:cNvPr id="37" name="object 39">
            <a:extLst>
              <a:ext uri="{FF2B5EF4-FFF2-40B4-BE49-F238E27FC236}">
                <a16:creationId xmlns:a16="http://schemas.microsoft.com/office/drawing/2014/main" id="{08B07B13-97E3-466F-8DD0-C964C88AF4BF}"/>
              </a:ext>
            </a:extLst>
          </p:cNvPr>
          <p:cNvSpPr/>
          <p:nvPr/>
        </p:nvSpPr>
        <p:spPr>
          <a:xfrm>
            <a:off x="6747941" y="4630266"/>
            <a:ext cx="384870" cy="271463"/>
          </a:xfrm>
          <a:custGeom>
            <a:avLst/>
            <a:gdLst/>
            <a:ahLst/>
            <a:cxnLst/>
            <a:rect l="l" t="t" r="r" b="b"/>
            <a:pathLst>
              <a:path w="547370" h="386079">
                <a:moveTo>
                  <a:pt x="0" y="386079"/>
                </a:moveTo>
                <a:lnTo>
                  <a:pt x="546946" y="386079"/>
                </a:lnTo>
                <a:lnTo>
                  <a:pt x="546946" y="0"/>
                </a:lnTo>
                <a:lnTo>
                  <a:pt x="0" y="0"/>
                </a:lnTo>
                <a:lnTo>
                  <a:pt x="0" y="386079"/>
                </a:lnTo>
                <a:close/>
              </a:path>
            </a:pathLst>
          </a:custGeom>
          <a:solidFill>
            <a:srgbClr val="FFFFFF"/>
          </a:solidFill>
        </p:spPr>
        <p:txBody>
          <a:bodyPr wrap="square" lIns="0" tIns="0" rIns="0" bIns="0" rtlCol="0"/>
          <a:lstStyle/>
          <a:p>
            <a:endParaRPr sz="1687"/>
          </a:p>
        </p:txBody>
      </p:sp>
      <p:sp>
        <p:nvSpPr>
          <p:cNvPr id="38" name="object 40">
            <a:extLst>
              <a:ext uri="{FF2B5EF4-FFF2-40B4-BE49-F238E27FC236}">
                <a16:creationId xmlns:a16="http://schemas.microsoft.com/office/drawing/2014/main" id="{9F62F409-E1A8-4BED-862C-602BD22D4CC1}"/>
              </a:ext>
            </a:extLst>
          </p:cNvPr>
          <p:cNvSpPr/>
          <p:nvPr/>
        </p:nvSpPr>
        <p:spPr>
          <a:xfrm>
            <a:off x="7223000" y="4630266"/>
            <a:ext cx="384870" cy="271463"/>
          </a:xfrm>
          <a:custGeom>
            <a:avLst/>
            <a:gdLst/>
            <a:ahLst/>
            <a:cxnLst/>
            <a:rect l="l" t="t" r="r" b="b"/>
            <a:pathLst>
              <a:path w="547370" h="386079">
                <a:moveTo>
                  <a:pt x="0" y="386079"/>
                </a:moveTo>
                <a:lnTo>
                  <a:pt x="546946" y="386079"/>
                </a:lnTo>
                <a:lnTo>
                  <a:pt x="546946" y="0"/>
                </a:lnTo>
                <a:lnTo>
                  <a:pt x="0" y="0"/>
                </a:lnTo>
                <a:lnTo>
                  <a:pt x="0" y="386079"/>
                </a:lnTo>
                <a:close/>
              </a:path>
            </a:pathLst>
          </a:custGeom>
          <a:solidFill>
            <a:srgbClr val="FFFFFF"/>
          </a:solidFill>
        </p:spPr>
        <p:txBody>
          <a:bodyPr wrap="square" lIns="0" tIns="0" rIns="0" bIns="0" rtlCol="0"/>
          <a:lstStyle/>
          <a:p>
            <a:endParaRPr sz="1687"/>
          </a:p>
        </p:txBody>
      </p:sp>
      <p:sp>
        <p:nvSpPr>
          <p:cNvPr id="39" name="object 41">
            <a:extLst>
              <a:ext uri="{FF2B5EF4-FFF2-40B4-BE49-F238E27FC236}">
                <a16:creationId xmlns:a16="http://schemas.microsoft.com/office/drawing/2014/main" id="{28C15D7E-5A29-4129-9C7A-B1775FBD563A}"/>
              </a:ext>
            </a:extLst>
          </p:cNvPr>
          <p:cNvSpPr/>
          <p:nvPr/>
        </p:nvSpPr>
        <p:spPr>
          <a:xfrm>
            <a:off x="7698059" y="4630266"/>
            <a:ext cx="384870" cy="271463"/>
          </a:xfrm>
          <a:custGeom>
            <a:avLst/>
            <a:gdLst/>
            <a:ahLst/>
            <a:cxnLst/>
            <a:rect l="l" t="t" r="r" b="b"/>
            <a:pathLst>
              <a:path w="547370" h="386079">
                <a:moveTo>
                  <a:pt x="0" y="386079"/>
                </a:moveTo>
                <a:lnTo>
                  <a:pt x="546946" y="386079"/>
                </a:lnTo>
                <a:lnTo>
                  <a:pt x="546946" y="0"/>
                </a:lnTo>
                <a:lnTo>
                  <a:pt x="0" y="0"/>
                </a:lnTo>
                <a:lnTo>
                  <a:pt x="0" y="386079"/>
                </a:lnTo>
                <a:close/>
              </a:path>
            </a:pathLst>
          </a:custGeom>
          <a:solidFill>
            <a:srgbClr val="FFFFFF"/>
          </a:solidFill>
        </p:spPr>
        <p:txBody>
          <a:bodyPr wrap="square" lIns="0" tIns="0" rIns="0" bIns="0" rtlCol="0"/>
          <a:lstStyle/>
          <a:p>
            <a:endParaRPr sz="1687"/>
          </a:p>
        </p:txBody>
      </p:sp>
      <p:sp>
        <p:nvSpPr>
          <p:cNvPr id="40" name="object 42">
            <a:extLst>
              <a:ext uri="{FF2B5EF4-FFF2-40B4-BE49-F238E27FC236}">
                <a16:creationId xmlns:a16="http://schemas.microsoft.com/office/drawing/2014/main" id="{3FB5D9C7-9C23-4BCA-B888-9274143C15F6}"/>
              </a:ext>
            </a:extLst>
          </p:cNvPr>
          <p:cNvSpPr/>
          <p:nvPr/>
        </p:nvSpPr>
        <p:spPr>
          <a:xfrm>
            <a:off x="4907597" y="5422032"/>
            <a:ext cx="1438126" cy="271463"/>
          </a:xfrm>
          <a:custGeom>
            <a:avLst/>
            <a:gdLst/>
            <a:ahLst/>
            <a:cxnLst/>
            <a:rect l="l" t="t" r="r" b="b"/>
            <a:pathLst>
              <a:path w="2045334" h="386079">
                <a:moveTo>
                  <a:pt x="0" y="386080"/>
                </a:moveTo>
                <a:lnTo>
                  <a:pt x="2045290" y="386080"/>
                </a:lnTo>
                <a:lnTo>
                  <a:pt x="2045290" y="0"/>
                </a:lnTo>
                <a:lnTo>
                  <a:pt x="0" y="0"/>
                </a:lnTo>
                <a:lnTo>
                  <a:pt x="0" y="386080"/>
                </a:lnTo>
                <a:close/>
              </a:path>
            </a:pathLst>
          </a:custGeom>
          <a:solidFill>
            <a:srgbClr val="FFFFFF"/>
          </a:solidFill>
        </p:spPr>
        <p:txBody>
          <a:bodyPr wrap="square" lIns="0" tIns="0" rIns="0" bIns="0" rtlCol="0"/>
          <a:lstStyle/>
          <a:p>
            <a:endParaRPr sz="1687"/>
          </a:p>
        </p:txBody>
      </p:sp>
      <p:sp>
        <p:nvSpPr>
          <p:cNvPr id="41" name="object 43">
            <a:extLst>
              <a:ext uri="{FF2B5EF4-FFF2-40B4-BE49-F238E27FC236}">
                <a16:creationId xmlns:a16="http://schemas.microsoft.com/office/drawing/2014/main" id="{9F2A31E1-0DBD-438C-8D4B-4CBBD667C8D0}"/>
              </a:ext>
            </a:extLst>
          </p:cNvPr>
          <p:cNvSpPr/>
          <p:nvPr/>
        </p:nvSpPr>
        <p:spPr>
          <a:xfrm>
            <a:off x="6747941" y="5422032"/>
            <a:ext cx="384870" cy="271463"/>
          </a:xfrm>
          <a:custGeom>
            <a:avLst/>
            <a:gdLst/>
            <a:ahLst/>
            <a:cxnLst/>
            <a:rect l="l" t="t" r="r" b="b"/>
            <a:pathLst>
              <a:path w="547370" h="386079">
                <a:moveTo>
                  <a:pt x="0" y="386080"/>
                </a:moveTo>
                <a:lnTo>
                  <a:pt x="546946" y="386080"/>
                </a:lnTo>
                <a:lnTo>
                  <a:pt x="546946" y="0"/>
                </a:lnTo>
                <a:lnTo>
                  <a:pt x="0" y="0"/>
                </a:lnTo>
                <a:lnTo>
                  <a:pt x="0" y="386080"/>
                </a:lnTo>
                <a:close/>
              </a:path>
            </a:pathLst>
          </a:custGeom>
          <a:solidFill>
            <a:srgbClr val="FFFFFF"/>
          </a:solidFill>
        </p:spPr>
        <p:txBody>
          <a:bodyPr wrap="square" lIns="0" tIns="0" rIns="0" bIns="0" rtlCol="0"/>
          <a:lstStyle/>
          <a:p>
            <a:endParaRPr sz="1687"/>
          </a:p>
        </p:txBody>
      </p:sp>
      <p:sp>
        <p:nvSpPr>
          <p:cNvPr id="42" name="object 44">
            <a:extLst>
              <a:ext uri="{FF2B5EF4-FFF2-40B4-BE49-F238E27FC236}">
                <a16:creationId xmlns:a16="http://schemas.microsoft.com/office/drawing/2014/main" id="{DC8EA9CA-0352-4C4E-B9E5-12BEE06FF498}"/>
              </a:ext>
            </a:extLst>
          </p:cNvPr>
          <p:cNvSpPr/>
          <p:nvPr/>
        </p:nvSpPr>
        <p:spPr>
          <a:xfrm>
            <a:off x="7223000" y="5422032"/>
            <a:ext cx="384870" cy="271463"/>
          </a:xfrm>
          <a:custGeom>
            <a:avLst/>
            <a:gdLst/>
            <a:ahLst/>
            <a:cxnLst/>
            <a:rect l="l" t="t" r="r" b="b"/>
            <a:pathLst>
              <a:path w="547370" h="386079">
                <a:moveTo>
                  <a:pt x="0" y="386080"/>
                </a:moveTo>
                <a:lnTo>
                  <a:pt x="546946" y="386080"/>
                </a:lnTo>
                <a:lnTo>
                  <a:pt x="546946" y="0"/>
                </a:lnTo>
                <a:lnTo>
                  <a:pt x="0" y="0"/>
                </a:lnTo>
                <a:lnTo>
                  <a:pt x="0" y="386080"/>
                </a:lnTo>
                <a:close/>
              </a:path>
            </a:pathLst>
          </a:custGeom>
          <a:solidFill>
            <a:srgbClr val="FFFFFF"/>
          </a:solidFill>
        </p:spPr>
        <p:txBody>
          <a:bodyPr wrap="square" lIns="0" tIns="0" rIns="0" bIns="0" rtlCol="0"/>
          <a:lstStyle/>
          <a:p>
            <a:endParaRPr sz="1687"/>
          </a:p>
        </p:txBody>
      </p:sp>
      <p:sp>
        <p:nvSpPr>
          <p:cNvPr id="43" name="object 45">
            <a:extLst>
              <a:ext uri="{FF2B5EF4-FFF2-40B4-BE49-F238E27FC236}">
                <a16:creationId xmlns:a16="http://schemas.microsoft.com/office/drawing/2014/main" id="{882631DF-3A12-4B49-81A4-5B22914765A0}"/>
              </a:ext>
            </a:extLst>
          </p:cNvPr>
          <p:cNvSpPr/>
          <p:nvPr/>
        </p:nvSpPr>
        <p:spPr>
          <a:xfrm>
            <a:off x="7698059" y="5422032"/>
            <a:ext cx="384870" cy="271463"/>
          </a:xfrm>
          <a:custGeom>
            <a:avLst/>
            <a:gdLst/>
            <a:ahLst/>
            <a:cxnLst/>
            <a:rect l="l" t="t" r="r" b="b"/>
            <a:pathLst>
              <a:path w="547370" h="386079">
                <a:moveTo>
                  <a:pt x="0" y="386080"/>
                </a:moveTo>
                <a:lnTo>
                  <a:pt x="546946" y="386080"/>
                </a:lnTo>
                <a:lnTo>
                  <a:pt x="546946" y="0"/>
                </a:lnTo>
                <a:lnTo>
                  <a:pt x="0" y="0"/>
                </a:lnTo>
                <a:lnTo>
                  <a:pt x="0" y="386080"/>
                </a:lnTo>
                <a:close/>
              </a:path>
            </a:pathLst>
          </a:custGeom>
          <a:solidFill>
            <a:srgbClr val="FFFFFF"/>
          </a:solidFill>
        </p:spPr>
        <p:txBody>
          <a:bodyPr wrap="square" lIns="0" tIns="0" rIns="0" bIns="0" rtlCol="0"/>
          <a:lstStyle/>
          <a:p>
            <a:endParaRPr sz="1687"/>
          </a:p>
        </p:txBody>
      </p:sp>
      <p:sp>
        <p:nvSpPr>
          <p:cNvPr id="44" name="object 46">
            <a:extLst>
              <a:ext uri="{FF2B5EF4-FFF2-40B4-BE49-F238E27FC236}">
                <a16:creationId xmlns:a16="http://schemas.microsoft.com/office/drawing/2014/main" id="{8E188260-608D-4AA6-87A1-7150952CA79D}"/>
              </a:ext>
            </a:extLst>
          </p:cNvPr>
          <p:cNvSpPr/>
          <p:nvPr/>
        </p:nvSpPr>
        <p:spPr>
          <a:xfrm>
            <a:off x="8173118" y="5422032"/>
            <a:ext cx="384870" cy="271463"/>
          </a:xfrm>
          <a:custGeom>
            <a:avLst/>
            <a:gdLst/>
            <a:ahLst/>
            <a:cxnLst/>
            <a:rect l="l" t="t" r="r" b="b"/>
            <a:pathLst>
              <a:path w="547370" h="386079">
                <a:moveTo>
                  <a:pt x="0" y="386080"/>
                </a:moveTo>
                <a:lnTo>
                  <a:pt x="546947" y="386080"/>
                </a:lnTo>
                <a:lnTo>
                  <a:pt x="546947" y="0"/>
                </a:lnTo>
                <a:lnTo>
                  <a:pt x="0" y="0"/>
                </a:lnTo>
                <a:lnTo>
                  <a:pt x="0" y="386080"/>
                </a:lnTo>
                <a:close/>
              </a:path>
            </a:pathLst>
          </a:custGeom>
          <a:solidFill>
            <a:srgbClr val="FFFFFF"/>
          </a:solidFill>
        </p:spPr>
        <p:txBody>
          <a:bodyPr wrap="square" lIns="0" tIns="0" rIns="0" bIns="0" rtlCol="0"/>
          <a:lstStyle/>
          <a:p>
            <a:endParaRPr sz="1687"/>
          </a:p>
        </p:txBody>
      </p:sp>
      <p:sp>
        <p:nvSpPr>
          <p:cNvPr id="45" name="object 47">
            <a:extLst>
              <a:ext uri="{FF2B5EF4-FFF2-40B4-BE49-F238E27FC236}">
                <a16:creationId xmlns:a16="http://schemas.microsoft.com/office/drawing/2014/main" id="{E8A3A80A-F6C5-4C97-8A0E-ED3BB8FB44DC}"/>
              </a:ext>
            </a:extLst>
          </p:cNvPr>
          <p:cNvSpPr/>
          <p:nvPr/>
        </p:nvSpPr>
        <p:spPr>
          <a:xfrm>
            <a:off x="4907599" y="5942334"/>
            <a:ext cx="1438126" cy="271463"/>
          </a:xfrm>
          <a:custGeom>
            <a:avLst/>
            <a:gdLst/>
            <a:ahLst/>
            <a:cxnLst/>
            <a:rect l="l" t="t" r="r" b="b"/>
            <a:pathLst>
              <a:path w="2045334" h="386079">
                <a:moveTo>
                  <a:pt x="0" y="386080"/>
                </a:moveTo>
                <a:lnTo>
                  <a:pt x="2045290" y="386080"/>
                </a:lnTo>
                <a:lnTo>
                  <a:pt x="2045290" y="0"/>
                </a:lnTo>
                <a:lnTo>
                  <a:pt x="0" y="0"/>
                </a:lnTo>
                <a:lnTo>
                  <a:pt x="0" y="386080"/>
                </a:lnTo>
                <a:close/>
              </a:path>
            </a:pathLst>
          </a:custGeom>
          <a:solidFill>
            <a:srgbClr val="FFFFFF"/>
          </a:solidFill>
        </p:spPr>
        <p:txBody>
          <a:bodyPr wrap="square" lIns="0" tIns="0" rIns="0" bIns="0" rtlCol="0"/>
          <a:lstStyle/>
          <a:p>
            <a:endParaRPr sz="1687"/>
          </a:p>
        </p:txBody>
      </p:sp>
      <p:sp>
        <p:nvSpPr>
          <p:cNvPr id="46" name="object 48">
            <a:extLst>
              <a:ext uri="{FF2B5EF4-FFF2-40B4-BE49-F238E27FC236}">
                <a16:creationId xmlns:a16="http://schemas.microsoft.com/office/drawing/2014/main" id="{DCAE4246-F0CF-41CA-AF9F-E62D7C5C83A4}"/>
              </a:ext>
            </a:extLst>
          </p:cNvPr>
          <p:cNvSpPr/>
          <p:nvPr/>
        </p:nvSpPr>
        <p:spPr>
          <a:xfrm>
            <a:off x="6747941" y="5942334"/>
            <a:ext cx="384870" cy="271463"/>
          </a:xfrm>
          <a:custGeom>
            <a:avLst/>
            <a:gdLst/>
            <a:ahLst/>
            <a:cxnLst/>
            <a:rect l="l" t="t" r="r" b="b"/>
            <a:pathLst>
              <a:path w="547370" h="386079">
                <a:moveTo>
                  <a:pt x="0" y="386080"/>
                </a:moveTo>
                <a:lnTo>
                  <a:pt x="546946" y="386080"/>
                </a:lnTo>
                <a:lnTo>
                  <a:pt x="546946" y="0"/>
                </a:lnTo>
                <a:lnTo>
                  <a:pt x="0" y="0"/>
                </a:lnTo>
                <a:lnTo>
                  <a:pt x="0" y="386080"/>
                </a:lnTo>
                <a:close/>
              </a:path>
            </a:pathLst>
          </a:custGeom>
          <a:solidFill>
            <a:srgbClr val="FFFFFF"/>
          </a:solidFill>
        </p:spPr>
        <p:txBody>
          <a:bodyPr wrap="square" lIns="0" tIns="0" rIns="0" bIns="0" rtlCol="0"/>
          <a:lstStyle/>
          <a:p>
            <a:endParaRPr sz="1687"/>
          </a:p>
        </p:txBody>
      </p:sp>
      <p:sp>
        <p:nvSpPr>
          <p:cNvPr id="47" name="object 49">
            <a:extLst>
              <a:ext uri="{FF2B5EF4-FFF2-40B4-BE49-F238E27FC236}">
                <a16:creationId xmlns:a16="http://schemas.microsoft.com/office/drawing/2014/main" id="{2533EAF0-50EF-4967-805A-9DDC8216DC76}"/>
              </a:ext>
            </a:extLst>
          </p:cNvPr>
          <p:cNvSpPr/>
          <p:nvPr/>
        </p:nvSpPr>
        <p:spPr>
          <a:xfrm>
            <a:off x="7223000" y="5942334"/>
            <a:ext cx="384870" cy="271463"/>
          </a:xfrm>
          <a:custGeom>
            <a:avLst/>
            <a:gdLst/>
            <a:ahLst/>
            <a:cxnLst/>
            <a:rect l="l" t="t" r="r" b="b"/>
            <a:pathLst>
              <a:path w="547370" h="386079">
                <a:moveTo>
                  <a:pt x="0" y="386080"/>
                </a:moveTo>
                <a:lnTo>
                  <a:pt x="546946" y="386080"/>
                </a:lnTo>
                <a:lnTo>
                  <a:pt x="546946" y="0"/>
                </a:lnTo>
                <a:lnTo>
                  <a:pt x="0" y="0"/>
                </a:lnTo>
                <a:lnTo>
                  <a:pt x="0" y="386080"/>
                </a:lnTo>
                <a:close/>
              </a:path>
            </a:pathLst>
          </a:custGeom>
          <a:solidFill>
            <a:srgbClr val="FFFFFF"/>
          </a:solidFill>
        </p:spPr>
        <p:txBody>
          <a:bodyPr wrap="square" lIns="0" tIns="0" rIns="0" bIns="0" rtlCol="0"/>
          <a:lstStyle/>
          <a:p>
            <a:endParaRPr sz="1687"/>
          </a:p>
        </p:txBody>
      </p:sp>
      <p:sp>
        <p:nvSpPr>
          <p:cNvPr id="48" name="object 50">
            <a:extLst>
              <a:ext uri="{FF2B5EF4-FFF2-40B4-BE49-F238E27FC236}">
                <a16:creationId xmlns:a16="http://schemas.microsoft.com/office/drawing/2014/main" id="{EC714DED-B589-473A-AC80-B31828A63C86}"/>
              </a:ext>
            </a:extLst>
          </p:cNvPr>
          <p:cNvSpPr/>
          <p:nvPr/>
        </p:nvSpPr>
        <p:spPr>
          <a:xfrm>
            <a:off x="7698059" y="5942334"/>
            <a:ext cx="384870" cy="271463"/>
          </a:xfrm>
          <a:custGeom>
            <a:avLst/>
            <a:gdLst/>
            <a:ahLst/>
            <a:cxnLst/>
            <a:rect l="l" t="t" r="r" b="b"/>
            <a:pathLst>
              <a:path w="547370" h="386079">
                <a:moveTo>
                  <a:pt x="0" y="386080"/>
                </a:moveTo>
                <a:lnTo>
                  <a:pt x="546946" y="386080"/>
                </a:lnTo>
                <a:lnTo>
                  <a:pt x="546946" y="0"/>
                </a:lnTo>
                <a:lnTo>
                  <a:pt x="0" y="0"/>
                </a:lnTo>
                <a:lnTo>
                  <a:pt x="0" y="386080"/>
                </a:lnTo>
                <a:close/>
              </a:path>
            </a:pathLst>
          </a:custGeom>
          <a:solidFill>
            <a:srgbClr val="FFFFFF"/>
          </a:solidFill>
        </p:spPr>
        <p:txBody>
          <a:bodyPr wrap="square" lIns="0" tIns="0" rIns="0" bIns="0" rtlCol="0"/>
          <a:lstStyle/>
          <a:p>
            <a:endParaRPr sz="1687"/>
          </a:p>
        </p:txBody>
      </p:sp>
      <p:sp>
        <p:nvSpPr>
          <p:cNvPr id="49" name="object 51">
            <a:extLst>
              <a:ext uri="{FF2B5EF4-FFF2-40B4-BE49-F238E27FC236}">
                <a16:creationId xmlns:a16="http://schemas.microsoft.com/office/drawing/2014/main" id="{B180E309-B7DB-46F5-827D-28C16F593329}"/>
              </a:ext>
            </a:extLst>
          </p:cNvPr>
          <p:cNvSpPr/>
          <p:nvPr/>
        </p:nvSpPr>
        <p:spPr>
          <a:xfrm>
            <a:off x="8173118" y="5942334"/>
            <a:ext cx="384870" cy="271463"/>
          </a:xfrm>
          <a:custGeom>
            <a:avLst/>
            <a:gdLst/>
            <a:ahLst/>
            <a:cxnLst/>
            <a:rect l="l" t="t" r="r" b="b"/>
            <a:pathLst>
              <a:path w="547370" h="386079">
                <a:moveTo>
                  <a:pt x="0" y="386080"/>
                </a:moveTo>
                <a:lnTo>
                  <a:pt x="546947" y="386080"/>
                </a:lnTo>
                <a:lnTo>
                  <a:pt x="546947" y="0"/>
                </a:lnTo>
                <a:lnTo>
                  <a:pt x="0" y="0"/>
                </a:lnTo>
                <a:lnTo>
                  <a:pt x="0" y="386080"/>
                </a:lnTo>
                <a:close/>
              </a:path>
            </a:pathLst>
          </a:custGeom>
          <a:solidFill>
            <a:srgbClr val="FFFFFF"/>
          </a:solidFill>
        </p:spPr>
        <p:txBody>
          <a:bodyPr wrap="square" lIns="0" tIns="0" rIns="0" bIns="0" rtlCol="0"/>
          <a:lstStyle/>
          <a:p>
            <a:endParaRPr sz="1687"/>
          </a:p>
        </p:txBody>
      </p:sp>
      <p:graphicFrame>
        <p:nvGraphicFramePr>
          <p:cNvPr id="50" name="object 52">
            <a:extLst>
              <a:ext uri="{FF2B5EF4-FFF2-40B4-BE49-F238E27FC236}">
                <a16:creationId xmlns:a16="http://schemas.microsoft.com/office/drawing/2014/main" id="{2DD309EF-764D-42A0-AEA6-459D68A3A96F}"/>
              </a:ext>
            </a:extLst>
          </p:cNvPr>
          <p:cNvGraphicFramePr>
            <a:graphicFrameLocks noGrp="1"/>
          </p:cNvGraphicFramePr>
          <p:nvPr>
            <p:extLst>
              <p:ext uri="{D42A27DB-BD31-4B8C-83A1-F6EECF244321}">
                <p14:modId xmlns:p14="http://schemas.microsoft.com/office/powerpoint/2010/main" val="3858127032"/>
              </p:ext>
            </p:extLst>
          </p:nvPr>
        </p:nvGraphicFramePr>
        <p:xfrm>
          <a:off x="4901941" y="4109964"/>
          <a:ext cx="3650089" cy="2103834"/>
        </p:xfrm>
        <a:graphic>
          <a:graphicData uri="http://schemas.openxmlformats.org/drawingml/2006/table">
            <a:tbl>
              <a:tblPr firstRow="1" bandRow="1">
                <a:tableStyleId>{2D5ABB26-0587-4C30-8999-92F81FD0307C}</a:tableStyleId>
              </a:tblPr>
              <a:tblGrid>
                <a:gridCol w="1438095">
                  <a:extLst>
                    <a:ext uri="{9D8B030D-6E8A-4147-A177-3AD203B41FA5}">
                      <a16:colId xmlns:a16="http://schemas.microsoft.com/office/drawing/2014/main" val="20000"/>
                    </a:ext>
                  </a:extLst>
                </a:gridCol>
                <a:gridCol w="402249">
                  <a:extLst>
                    <a:ext uri="{9D8B030D-6E8A-4147-A177-3AD203B41FA5}">
                      <a16:colId xmlns:a16="http://schemas.microsoft.com/office/drawing/2014/main" val="20001"/>
                    </a:ext>
                  </a:extLst>
                </a:gridCol>
                <a:gridCol w="384571">
                  <a:extLst>
                    <a:ext uri="{9D8B030D-6E8A-4147-A177-3AD203B41FA5}">
                      <a16:colId xmlns:a16="http://schemas.microsoft.com/office/drawing/2014/main" val="20002"/>
                    </a:ext>
                  </a:extLst>
                </a:gridCol>
                <a:gridCol w="90487">
                  <a:extLst>
                    <a:ext uri="{9D8B030D-6E8A-4147-A177-3AD203B41FA5}">
                      <a16:colId xmlns:a16="http://schemas.microsoft.com/office/drawing/2014/main" val="20003"/>
                    </a:ext>
                  </a:extLst>
                </a:gridCol>
                <a:gridCol w="384571">
                  <a:extLst>
                    <a:ext uri="{9D8B030D-6E8A-4147-A177-3AD203B41FA5}">
                      <a16:colId xmlns:a16="http://schemas.microsoft.com/office/drawing/2014/main" val="20004"/>
                    </a:ext>
                  </a:extLst>
                </a:gridCol>
                <a:gridCol w="90487">
                  <a:extLst>
                    <a:ext uri="{9D8B030D-6E8A-4147-A177-3AD203B41FA5}">
                      <a16:colId xmlns:a16="http://schemas.microsoft.com/office/drawing/2014/main" val="20005"/>
                    </a:ext>
                  </a:extLst>
                </a:gridCol>
                <a:gridCol w="384571">
                  <a:extLst>
                    <a:ext uri="{9D8B030D-6E8A-4147-A177-3AD203B41FA5}">
                      <a16:colId xmlns:a16="http://schemas.microsoft.com/office/drawing/2014/main" val="20006"/>
                    </a:ext>
                  </a:extLst>
                </a:gridCol>
                <a:gridCol w="90487">
                  <a:extLst>
                    <a:ext uri="{9D8B030D-6E8A-4147-A177-3AD203B41FA5}">
                      <a16:colId xmlns:a16="http://schemas.microsoft.com/office/drawing/2014/main" val="20007"/>
                    </a:ext>
                  </a:extLst>
                </a:gridCol>
                <a:gridCol w="384571">
                  <a:extLst>
                    <a:ext uri="{9D8B030D-6E8A-4147-A177-3AD203B41FA5}">
                      <a16:colId xmlns:a16="http://schemas.microsoft.com/office/drawing/2014/main" val="20008"/>
                    </a:ext>
                  </a:extLst>
                </a:gridCol>
              </a:tblGrid>
              <a:tr h="271463">
                <a:tc>
                  <a:txBody>
                    <a:bodyPr/>
                    <a:lstStyle/>
                    <a:p>
                      <a:pPr marR="8255" algn="ctr">
                        <a:lnSpc>
                          <a:spcPct val="100000"/>
                        </a:lnSpc>
                        <a:spcBef>
                          <a:spcPts val="90"/>
                        </a:spcBef>
                      </a:pPr>
                      <a:r>
                        <a:rPr sz="1400" dirty="0">
                          <a:latin typeface="Arial"/>
                          <a:cs typeface="Arial"/>
                        </a:rPr>
                        <a:t>bill.title</a:t>
                      </a:r>
                      <a:endParaRPr sz="1400">
                        <a:latin typeface="Arial"/>
                        <a:cs typeface="Arial"/>
                      </a:endParaRPr>
                    </a:p>
                  </a:txBody>
                  <a:tcPr marL="0" marR="0" marT="8037" marB="0">
                    <a:lnL w="16086">
                      <a:solidFill>
                        <a:srgbClr val="000000"/>
                      </a:solidFill>
                      <a:prstDash val="solid"/>
                    </a:lnL>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marL="193675">
                        <a:lnSpc>
                          <a:spcPct val="100000"/>
                        </a:lnSpc>
                        <a:spcBef>
                          <a:spcPts val="90"/>
                        </a:spcBef>
                      </a:pPr>
                      <a:r>
                        <a:rPr sz="1400" dirty="0">
                          <a:latin typeface="Arial"/>
                          <a:cs typeface="Arial"/>
                        </a:rPr>
                        <a:t>3</a:t>
                      </a:r>
                      <a:endParaRPr sz="1400">
                        <a:latin typeface="Arial"/>
                        <a:cs typeface="Arial"/>
                      </a:endParaRPr>
                    </a:p>
                  </a:txBody>
                  <a:tcPr marL="0" marR="0" marT="8037" marB="0">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marL="193675">
                        <a:lnSpc>
                          <a:spcPct val="100000"/>
                        </a:lnSpc>
                        <a:spcBef>
                          <a:spcPts val="90"/>
                        </a:spcBef>
                      </a:pPr>
                      <a:r>
                        <a:rPr sz="1400" dirty="0">
                          <a:latin typeface="Arial"/>
                          <a:cs typeface="Arial"/>
                        </a:rPr>
                        <a:t>5</a:t>
                      </a:r>
                      <a:endParaRPr sz="1400">
                        <a:latin typeface="Arial"/>
                        <a:cs typeface="Arial"/>
                      </a:endParaRPr>
                    </a:p>
                  </a:txBody>
                  <a:tcPr marL="0" marR="0" marT="8037" marB="0">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algn="ctr">
                        <a:lnSpc>
                          <a:spcPct val="100000"/>
                        </a:lnSpc>
                        <a:spcBef>
                          <a:spcPts val="90"/>
                        </a:spcBef>
                      </a:pPr>
                      <a:r>
                        <a:rPr sz="1400" dirty="0">
                          <a:latin typeface="Arial"/>
                          <a:cs typeface="Arial"/>
                        </a:rPr>
                        <a:t>8</a:t>
                      </a:r>
                      <a:endParaRPr sz="1400">
                        <a:latin typeface="Arial"/>
                        <a:cs typeface="Arial"/>
                      </a:endParaRPr>
                    </a:p>
                  </a:txBody>
                  <a:tcPr marL="0" marR="0" marT="8037" marB="0">
                    <a:lnR w="16086">
                      <a:solidFill>
                        <a:srgbClr val="000000"/>
                      </a:solidFill>
                      <a:prstDash val="solid"/>
                    </a:lnR>
                    <a:lnT w="16086">
                      <a:solidFill>
                        <a:srgbClr val="000000"/>
                      </a:solidFill>
                      <a:prstDash val="solid"/>
                    </a:lnT>
                    <a:lnB w="16086">
                      <a:solidFill>
                        <a:srgbClr val="000000"/>
                      </a:solidFill>
                      <a:prstDash val="solid"/>
                    </a:lnB>
                  </a:tcPr>
                </a:tc>
                <a:tc rowSpan="4" gridSpan="2">
                  <a:txBody>
                    <a:bodyPr/>
                    <a:lstStyle/>
                    <a:p>
                      <a:endParaRPr sz="1400">
                        <a:latin typeface="Arial"/>
                        <a:cs typeface="Arial"/>
                      </a:endParaRPr>
                    </a:p>
                  </a:txBody>
                  <a:tcPr marL="0" marR="0" marT="0" marB="0">
                    <a:lnL w="16086" cap="flat" cmpd="sng" algn="ctr">
                      <a:solidFill>
                        <a:srgbClr val="000000"/>
                      </a:solidFill>
                      <a:prstDash val="solid"/>
                      <a:round/>
                      <a:headEnd type="none" w="med" len="med"/>
                      <a:tailEnd type="none" w="med" len="med"/>
                    </a:lnL>
                  </a:tcPr>
                </a:tc>
                <a:tc rowSpan="4" hMerge="1">
                  <a:txBody>
                    <a:bodyPr/>
                    <a:lstStyle/>
                    <a:p>
                      <a:endParaRPr/>
                    </a:p>
                  </a:txBody>
                  <a:tcPr marL="0" marR="0" marT="0" marB="0"/>
                </a:tc>
                <a:extLst>
                  <a:ext uri="{0D108BD9-81ED-4DB2-BD59-A6C34878D82A}">
                    <a16:rowId xmlns:a16="http://schemas.microsoft.com/office/drawing/2014/main" val="10000"/>
                  </a:ext>
                </a:extLst>
              </a:tr>
              <a:tr h="248840">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T w="16086">
                      <a:solidFill>
                        <a:srgbClr val="000000"/>
                      </a:solidFill>
                      <a:prstDash val="solid"/>
                    </a:lnT>
                    <a:lnB w="16086">
                      <a:solidFill>
                        <a:srgbClr val="000000"/>
                      </a:solidFill>
                      <a:prstDash val="solid"/>
                    </a:lnB>
                  </a:tcPr>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71462">
                <a:tc>
                  <a:txBody>
                    <a:bodyPr/>
                    <a:lstStyle/>
                    <a:p>
                      <a:pPr marR="8255" algn="ctr">
                        <a:lnSpc>
                          <a:spcPct val="100000"/>
                        </a:lnSpc>
                        <a:spcBef>
                          <a:spcPts val="90"/>
                        </a:spcBef>
                      </a:pPr>
                      <a:r>
                        <a:rPr sz="1400" spc="5" dirty="0">
                          <a:latin typeface="Arial"/>
                          <a:cs typeface="Arial"/>
                        </a:rPr>
                        <a:t>rights.title</a:t>
                      </a:r>
                      <a:endParaRPr sz="1400">
                        <a:latin typeface="Arial"/>
                        <a:cs typeface="Arial"/>
                      </a:endParaRPr>
                    </a:p>
                  </a:txBody>
                  <a:tcPr marL="0" marR="0" marT="8037" marB="0">
                    <a:lnL w="16086">
                      <a:solidFill>
                        <a:srgbClr val="000000"/>
                      </a:solidFill>
                      <a:prstDash val="solid"/>
                    </a:lnL>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marL="193675">
                        <a:lnSpc>
                          <a:spcPct val="100000"/>
                        </a:lnSpc>
                        <a:spcBef>
                          <a:spcPts val="90"/>
                        </a:spcBef>
                      </a:pPr>
                      <a:r>
                        <a:rPr sz="1400" dirty="0">
                          <a:latin typeface="Arial"/>
                          <a:cs typeface="Arial"/>
                        </a:rPr>
                        <a:t>3</a:t>
                      </a:r>
                      <a:endParaRPr sz="1400">
                        <a:latin typeface="Arial"/>
                        <a:cs typeface="Arial"/>
                      </a:endParaRPr>
                    </a:p>
                  </a:txBody>
                  <a:tcPr marL="0" marR="0" marT="8037" marB="0">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marL="193675">
                        <a:lnSpc>
                          <a:spcPct val="100000"/>
                        </a:lnSpc>
                        <a:spcBef>
                          <a:spcPts val="90"/>
                        </a:spcBef>
                      </a:pPr>
                      <a:r>
                        <a:rPr sz="1400" dirty="0">
                          <a:latin typeface="Arial"/>
                          <a:cs typeface="Arial"/>
                        </a:rPr>
                        <a:t>5</a:t>
                      </a:r>
                      <a:endParaRPr sz="1400">
                        <a:latin typeface="Arial"/>
                        <a:cs typeface="Arial"/>
                      </a:endParaRPr>
                    </a:p>
                  </a:txBody>
                  <a:tcPr marL="0" marR="0" marT="8037" marB="0">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algn="ctr">
                        <a:lnSpc>
                          <a:spcPct val="100000"/>
                        </a:lnSpc>
                        <a:spcBef>
                          <a:spcPts val="90"/>
                        </a:spcBef>
                      </a:pPr>
                      <a:r>
                        <a:rPr sz="1400" dirty="0">
                          <a:latin typeface="Arial"/>
                          <a:cs typeface="Arial"/>
                        </a:rPr>
                        <a:t>9</a:t>
                      </a:r>
                      <a:endParaRPr sz="1400">
                        <a:latin typeface="Arial"/>
                        <a:cs typeface="Arial"/>
                      </a:endParaRPr>
                    </a:p>
                  </a:txBody>
                  <a:tcPr marL="0" marR="0" marT="8037" marB="0">
                    <a:lnR w="16086">
                      <a:solidFill>
                        <a:srgbClr val="000000"/>
                      </a:solidFill>
                      <a:prstDash val="solid"/>
                    </a:lnR>
                    <a:lnT w="16086">
                      <a:solidFill>
                        <a:srgbClr val="000000"/>
                      </a:solidFill>
                      <a:prstDash val="solid"/>
                    </a:lnT>
                    <a:lnB w="16086">
                      <a:solidFill>
                        <a:srgbClr val="000000"/>
                      </a:solidFill>
                      <a:prstDash val="solid"/>
                    </a:lnB>
                  </a:tcPr>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520303">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T w="16086">
                      <a:solidFill>
                        <a:srgbClr val="000000"/>
                      </a:solidFill>
                      <a:prstDash val="solid"/>
                    </a:lnT>
                    <a:lnB w="16086">
                      <a:solidFill>
                        <a:srgbClr val="000000"/>
                      </a:solidFill>
                      <a:prstDash val="solid"/>
                    </a:lnB>
                  </a:tcPr>
                </a:tc>
                <a:tc gridSpan="2"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3"/>
                  </a:ext>
                </a:extLst>
              </a:tr>
              <a:tr h="271463">
                <a:tc>
                  <a:txBody>
                    <a:bodyPr/>
                    <a:lstStyle/>
                    <a:p>
                      <a:pPr marR="8255" algn="ctr">
                        <a:lnSpc>
                          <a:spcPct val="100000"/>
                        </a:lnSpc>
                        <a:spcBef>
                          <a:spcPts val="90"/>
                        </a:spcBef>
                      </a:pPr>
                      <a:r>
                        <a:rPr sz="1400" spc="5" dirty="0">
                          <a:latin typeface="Arial"/>
                          <a:cs typeface="Arial"/>
                        </a:rPr>
                        <a:t>bill.body</a:t>
                      </a:r>
                      <a:endParaRPr sz="1400">
                        <a:latin typeface="Arial"/>
                        <a:cs typeface="Arial"/>
                      </a:endParaRPr>
                    </a:p>
                  </a:txBody>
                  <a:tcPr marL="0" marR="0" marT="8037" marB="0">
                    <a:lnL w="16086">
                      <a:solidFill>
                        <a:srgbClr val="000000"/>
                      </a:solidFill>
                      <a:prstDash val="solid"/>
                    </a:lnL>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marL="193675">
                        <a:lnSpc>
                          <a:spcPct val="100000"/>
                        </a:lnSpc>
                        <a:spcBef>
                          <a:spcPts val="90"/>
                        </a:spcBef>
                      </a:pPr>
                      <a:r>
                        <a:rPr sz="1400" dirty="0">
                          <a:latin typeface="Arial"/>
                          <a:cs typeface="Arial"/>
                        </a:rPr>
                        <a:t>1</a:t>
                      </a:r>
                      <a:endParaRPr sz="1400">
                        <a:latin typeface="Arial"/>
                        <a:cs typeface="Arial"/>
                      </a:endParaRPr>
                    </a:p>
                  </a:txBody>
                  <a:tcPr marL="0" marR="0" marT="8037" marB="0">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marL="193675">
                        <a:lnSpc>
                          <a:spcPct val="100000"/>
                        </a:lnSpc>
                        <a:spcBef>
                          <a:spcPts val="90"/>
                        </a:spcBef>
                      </a:pPr>
                      <a:r>
                        <a:rPr sz="1400" dirty="0">
                          <a:latin typeface="Arial"/>
                          <a:cs typeface="Arial"/>
                        </a:rPr>
                        <a:t>2</a:t>
                      </a:r>
                      <a:endParaRPr sz="1400">
                        <a:latin typeface="Arial"/>
                        <a:cs typeface="Arial"/>
                      </a:endParaRPr>
                    </a:p>
                  </a:txBody>
                  <a:tcPr marL="0" marR="0" marT="8037" marB="0">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algn="ctr">
                        <a:lnSpc>
                          <a:spcPct val="100000"/>
                        </a:lnSpc>
                        <a:spcBef>
                          <a:spcPts val="90"/>
                        </a:spcBef>
                      </a:pPr>
                      <a:r>
                        <a:rPr sz="1400" dirty="0">
                          <a:latin typeface="Arial"/>
                          <a:cs typeface="Arial"/>
                        </a:rPr>
                        <a:t>5</a:t>
                      </a:r>
                      <a:endParaRPr sz="1400">
                        <a:latin typeface="Arial"/>
                        <a:cs typeface="Arial"/>
                      </a:endParaRPr>
                    </a:p>
                  </a:txBody>
                  <a:tcPr marL="0" marR="0" marT="8037" marB="0">
                    <a:lnR w="16086">
                      <a:solidFill>
                        <a:srgbClr val="000000"/>
                      </a:solidFill>
                      <a:prstDash val="solid"/>
                    </a:lnR>
                    <a:lnT w="16086">
                      <a:solidFill>
                        <a:srgbClr val="000000"/>
                      </a:solidFill>
                      <a:prstDash val="solid"/>
                    </a:lnT>
                  </a:tcPr>
                </a:tc>
                <a:tc>
                  <a:txBody>
                    <a:bodyPr/>
                    <a:lstStyle/>
                    <a:p>
                      <a:endParaRPr sz="1400">
                        <a:latin typeface="Arial"/>
                        <a:cs typeface="Arial"/>
                      </a:endParaRPr>
                    </a:p>
                  </a:txBody>
                  <a:tcPr marL="0" marR="0" marT="0" marB="0">
                    <a:lnL w="16086">
                      <a:solidFill>
                        <a:srgbClr val="000000"/>
                      </a:solidFill>
                      <a:prstDash val="solid"/>
                    </a:lnL>
                  </a:tcPr>
                </a:tc>
                <a:tc>
                  <a:txBody>
                    <a:bodyPr/>
                    <a:lstStyle/>
                    <a:p>
                      <a:pPr algn="ctr">
                        <a:lnSpc>
                          <a:spcPct val="100000"/>
                        </a:lnSpc>
                        <a:spcBef>
                          <a:spcPts val="90"/>
                        </a:spcBef>
                      </a:pPr>
                      <a:r>
                        <a:rPr sz="1400" dirty="0">
                          <a:latin typeface="Arial"/>
                          <a:cs typeface="Arial"/>
                        </a:rPr>
                        <a:t>9</a:t>
                      </a:r>
                      <a:endParaRPr sz="1400">
                        <a:latin typeface="Arial"/>
                        <a:cs typeface="Arial"/>
                      </a:endParaRPr>
                    </a:p>
                  </a:txBody>
                  <a:tcPr marL="0" marR="0" marT="8037" marB="0">
                    <a:lnR w="16086">
                      <a:solidFill>
                        <a:srgbClr val="000000"/>
                      </a:solidFill>
                      <a:prstDash val="solid"/>
                    </a:lnR>
                    <a:lnT w="16086">
                      <a:solidFill>
                        <a:srgbClr val="000000"/>
                      </a:solidFill>
                      <a:prstDash val="solid"/>
                    </a:lnT>
                    <a:lnB w="16086">
                      <a:solidFill>
                        <a:srgbClr val="000000"/>
                      </a:solidFill>
                      <a:prstDash val="solid"/>
                    </a:lnB>
                  </a:tcPr>
                </a:tc>
                <a:extLst>
                  <a:ext uri="{0D108BD9-81ED-4DB2-BD59-A6C34878D82A}">
                    <a16:rowId xmlns:a16="http://schemas.microsoft.com/office/drawing/2014/main" val="10004"/>
                  </a:ext>
                </a:extLst>
              </a:tr>
              <a:tr h="248840">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B w="16086">
                      <a:solidFill>
                        <a:srgbClr val="000000"/>
                      </a:solidFill>
                      <a:prstDash val="solid"/>
                    </a:lnB>
                  </a:tcPr>
                </a:tc>
                <a:tc>
                  <a:txBody>
                    <a:bodyPr/>
                    <a:lstStyle/>
                    <a:p>
                      <a:endParaRPr sz="1400">
                        <a:latin typeface="Arial"/>
                        <a:cs typeface="Arial"/>
                      </a:endParaRPr>
                    </a:p>
                  </a:txBody>
                  <a:tcPr marL="0" marR="0" marT="0" marB="0"/>
                </a:tc>
                <a:tc>
                  <a:txBody>
                    <a:bodyPr/>
                    <a:lstStyle/>
                    <a:p>
                      <a:endParaRPr sz="1400">
                        <a:latin typeface="Arial"/>
                        <a:cs typeface="Arial"/>
                      </a:endParaRPr>
                    </a:p>
                  </a:txBody>
                  <a:tcPr marL="0" marR="0" marT="0" marB="0">
                    <a:lnT w="16086">
                      <a:solidFill>
                        <a:srgbClr val="000000"/>
                      </a:solidFill>
                      <a:prstDash val="solid"/>
                    </a:lnT>
                    <a:lnB w="16086">
                      <a:solidFill>
                        <a:srgbClr val="000000"/>
                      </a:solidFill>
                      <a:prstDash val="solid"/>
                    </a:lnB>
                  </a:tcPr>
                </a:tc>
                <a:extLst>
                  <a:ext uri="{0D108BD9-81ED-4DB2-BD59-A6C34878D82A}">
                    <a16:rowId xmlns:a16="http://schemas.microsoft.com/office/drawing/2014/main" val="10005"/>
                  </a:ext>
                </a:extLst>
              </a:tr>
              <a:tr h="271463">
                <a:tc>
                  <a:txBody>
                    <a:bodyPr/>
                    <a:lstStyle/>
                    <a:p>
                      <a:pPr marR="8255" algn="ctr">
                        <a:lnSpc>
                          <a:spcPct val="100000"/>
                        </a:lnSpc>
                        <a:spcBef>
                          <a:spcPts val="90"/>
                        </a:spcBef>
                      </a:pPr>
                      <a:r>
                        <a:rPr sz="1400" spc="10" dirty="0">
                          <a:latin typeface="Arial"/>
                          <a:cs typeface="Arial"/>
                        </a:rPr>
                        <a:t>rights.body</a:t>
                      </a:r>
                      <a:endParaRPr sz="1400" dirty="0">
                        <a:latin typeface="Arial"/>
                        <a:cs typeface="Arial"/>
                      </a:endParaRPr>
                    </a:p>
                  </a:txBody>
                  <a:tcPr marL="0" marR="0" marT="8037" marB="0">
                    <a:lnL w="16086">
                      <a:solidFill>
                        <a:srgbClr val="000000"/>
                      </a:solidFill>
                      <a:prstDash val="solid"/>
                    </a:lnL>
                    <a:lnR w="16086">
                      <a:solidFill>
                        <a:srgbClr val="000000"/>
                      </a:solidFill>
                      <a:prstDash val="solid"/>
                    </a:lnR>
                    <a:lnT w="16086">
                      <a:solidFill>
                        <a:srgbClr val="000000"/>
                      </a:solidFill>
                      <a:prstDash val="solid"/>
                    </a:lnT>
                    <a:lnB w="16086">
                      <a:solidFill>
                        <a:srgbClr val="000000"/>
                      </a:solidFill>
                      <a:prstDash val="solid"/>
                    </a:lnB>
                  </a:tcPr>
                </a:tc>
                <a:tc>
                  <a:txBody>
                    <a:bodyPr/>
                    <a:lstStyle/>
                    <a:p>
                      <a:endParaRPr sz="1400">
                        <a:latin typeface="Arial"/>
                        <a:cs typeface="Arial"/>
                      </a:endParaRPr>
                    </a:p>
                  </a:txBody>
                  <a:tcPr marL="0" marR="0" marT="0" marB="0">
                    <a:lnL w="16086">
                      <a:solidFill>
                        <a:srgbClr val="000000"/>
                      </a:solidFill>
                      <a:prstDash val="solid"/>
                    </a:lnL>
                    <a:lnR w="16086">
                      <a:solidFill>
                        <a:srgbClr val="000000"/>
                      </a:solidFill>
                      <a:prstDash val="solid"/>
                    </a:lnR>
                  </a:tcPr>
                </a:tc>
                <a:tc>
                  <a:txBody>
                    <a:bodyPr/>
                    <a:lstStyle/>
                    <a:p>
                      <a:pPr marL="185420">
                        <a:lnSpc>
                          <a:spcPct val="100000"/>
                        </a:lnSpc>
                        <a:spcBef>
                          <a:spcPts val="90"/>
                        </a:spcBef>
                      </a:pPr>
                      <a:r>
                        <a:rPr sz="1400" dirty="0">
                          <a:latin typeface="Arial"/>
                          <a:cs typeface="Arial"/>
                        </a:rPr>
                        <a:t>3</a:t>
                      </a:r>
                      <a:endParaRPr sz="1400">
                        <a:latin typeface="Arial"/>
                        <a:cs typeface="Arial"/>
                      </a:endParaRPr>
                    </a:p>
                  </a:txBody>
                  <a:tcPr marL="0" marR="0" marT="8037" marB="0">
                    <a:lnL w="16086">
                      <a:solidFill>
                        <a:srgbClr val="000000"/>
                      </a:solidFill>
                      <a:prstDash val="solid"/>
                    </a:lnL>
                    <a:lnR w="16086">
                      <a:solidFill>
                        <a:srgbClr val="000000"/>
                      </a:solidFill>
                      <a:prstDash val="solid"/>
                    </a:lnR>
                    <a:lnT w="16086">
                      <a:solidFill>
                        <a:srgbClr val="000000"/>
                      </a:solidFill>
                      <a:prstDash val="solid"/>
                    </a:lnT>
                    <a:lnB w="16086">
                      <a:solidFill>
                        <a:srgbClr val="000000"/>
                      </a:solidFill>
                      <a:prstDash val="solid"/>
                    </a:lnB>
                  </a:tcPr>
                </a:tc>
                <a:tc>
                  <a:txBody>
                    <a:bodyPr/>
                    <a:lstStyle/>
                    <a:p>
                      <a:endParaRPr sz="1400">
                        <a:latin typeface="Arial"/>
                        <a:cs typeface="Arial"/>
                      </a:endParaRPr>
                    </a:p>
                  </a:txBody>
                  <a:tcPr marL="0" marR="0" marT="0" marB="0">
                    <a:lnL w="16086">
                      <a:solidFill>
                        <a:srgbClr val="000000"/>
                      </a:solidFill>
                      <a:prstDash val="solid"/>
                    </a:lnL>
                    <a:lnR w="16086">
                      <a:solidFill>
                        <a:srgbClr val="000000"/>
                      </a:solidFill>
                      <a:prstDash val="solid"/>
                    </a:lnR>
                  </a:tcPr>
                </a:tc>
                <a:tc>
                  <a:txBody>
                    <a:bodyPr/>
                    <a:lstStyle/>
                    <a:p>
                      <a:pPr marL="185420">
                        <a:lnSpc>
                          <a:spcPct val="100000"/>
                        </a:lnSpc>
                        <a:spcBef>
                          <a:spcPts val="90"/>
                        </a:spcBef>
                      </a:pPr>
                      <a:r>
                        <a:rPr sz="1400" dirty="0">
                          <a:latin typeface="Arial"/>
                          <a:cs typeface="Arial"/>
                        </a:rPr>
                        <a:t>5</a:t>
                      </a:r>
                      <a:endParaRPr sz="1400">
                        <a:latin typeface="Arial"/>
                        <a:cs typeface="Arial"/>
                      </a:endParaRPr>
                    </a:p>
                  </a:txBody>
                  <a:tcPr marL="0" marR="0" marT="8037" marB="0">
                    <a:lnL w="16086">
                      <a:solidFill>
                        <a:srgbClr val="000000"/>
                      </a:solidFill>
                      <a:prstDash val="solid"/>
                    </a:lnL>
                    <a:lnR w="16086">
                      <a:solidFill>
                        <a:srgbClr val="000000"/>
                      </a:solidFill>
                      <a:prstDash val="solid"/>
                    </a:lnR>
                    <a:lnT w="16086">
                      <a:solidFill>
                        <a:srgbClr val="000000"/>
                      </a:solidFill>
                      <a:prstDash val="solid"/>
                    </a:lnT>
                    <a:lnB w="16086">
                      <a:solidFill>
                        <a:srgbClr val="000000"/>
                      </a:solidFill>
                      <a:prstDash val="solid"/>
                    </a:lnB>
                  </a:tcPr>
                </a:tc>
                <a:tc>
                  <a:txBody>
                    <a:bodyPr/>
                    <a:lstStyle/>
                    <a:p>
                      <a:endParaRPr sz="1400">
                        <a:latin typeface="Arial"/>
                        <a:cs typeface="Arial"/>
                      </a:endParaRPr>
                    </a:p>
                  </a:txBody>
                  <a:tcPr marL="0" marR="0" marT="0" marB="0">
                    <a:lnL w="16086">
                      <a:solidFill>
                        <a:srgbClr val="000000"/>
                      </a:solidFill>
                      <a:prstDash val="solid"/>
                    </a:lnL>
                    <a:lnR w="16086">
                      <a:solidFill>
                        <a:srgbClr val="000000"/>
                      </a:solidFill>
                      <a:prstDash val="solid"/>
                    </a:lnR>
                  </a:tcPr>
                </a:tc>
                <a:tc>
                  <a:txBody>
                    <a:bodyPr/>
                    <a:lstStyle/>
                    <a:p>
                      <a:pPr marR="8255" algn="ctr">
                        <a:lnSpc>
                          <a:spcPct val="100000"/>
                        </a:lnSpc>
                        <a:spcBef>
                          <a:spcPts val="90"/>
                        </a:spcBef>
                      </a:pPr>
                      <a:r>
                        <a:rPr sz="1400" dirty="0">
                          <a:latin typeface="Arial"/>
                          <a:cs typeface="Arial"/>
                        </a:rPr>
                        <a:t>8</a:t>
                      </a:r>
                      <a:endParaRPr sz="1400">
                        <a:latin typeface="Arial"/>
                        <a:cs typeface="Arial"/>
                      </a:endParaRPr>
                    </a:p>
                  </a:txBody>
                  <a:tcPr marL="0" marR="0" marT="8037" marB="0">
                    <a:lnL w="16086">
                      <a:solidFill>
                        <a:srgbClr val="000000"/>
                      </a:solidFill>
                      <a:prstDash val="solid"/>
                    </a:lnL>
                    <a:lnR w="16086">
                      <a:solidFill>
                        <a:srgbClr val="000000"/>
                      </a:solidFill>
                      <a:prstDash val="solid"/>
                    </a:lnR>
                    <a:lnT w="16086">
                      <a:solidFill>
                        <a:srgbClr val="000000"/>
                      </a:solidFill>
                      <a:prstDash val="solid"/>
                    </a:lnT>
                    <a:lnB w="16086">
                      <a:solidFill>
                        <a:srgbClr val="000000"/>
                      </a:solidFill>
                      <a:prstDash val="solid"/>
                    </a:lnB>
                  </a:tcPr>
                </a:tc>
                <a:tc>
                  <a:txBody>
                    <a:bodyPr/>
                    <a:lstStyle/>
                    <a:p>
                      <a:endParaRPr sz="1400">
                        <a:latin typeface="Arial"/>
                        <a:cs typeface="Arial"/>
                      </a:endParaRPr>
                    </a:p>
                  </a:txBody>
                  <a:tcPr marL="0" marR="0" marT="0" marB="0">
                    <a:lnL w="16086">
                      <a:solidFill>
                        <a:srgbClr val="000000"/>
                      </a:solidFill>
                      <a:prstDash val="solid"/>
                    </a:lnL>
                    <a:lnR w="16086">
                      <a:solidFill>
                        <a:srgbClr val="000000"/>
                      </a:solidFill>
                      <a:prstDash val="solid"/>
                    </a:lnR>
                  </a:tcPr>
                </a:tc>
                <a:tc>
                  <a:txBody>
                    <a:bodyPr/>
                    <a:lstStyle/>
                    <a:p>
                      <a:pPr marR="8255" algn="ctr">
                        <a:lnSpc>
                          <a:spcPct val="100000"/>
                        </a:lnSpc>
                        <a:spcBef>
                          <a:spcPts val="90"/>
                        </a:spcBef>
                      </a:pPr>
                      <a:r>
                        <a:rPr sz="1400" dirty="0">
                          <a:latin typeface="Arial"/>
                          <a:cs typeface="Arial"/>
                        </a:rPr>
                        <a:t>9</a:t>
                      </a:r>
                    </a:p>
                  </a:txBody>
                  <a:tcPr marL="0" marR="0" marT="8037" marB="0">
                    <a:lnL w="16086">
                      <a:solidFill>
                        <a:srgbClr val="000000"/>
                      </a:solidFill>
                      <a:prstDash val="solid"/>
                    </a:lnL>
                    <a:lnR w="16086">
                      <a:solidFill>
                        <a:srgbClr val="000000"/>
                      </a:solidFill>
                      <a:prstDash val="solid"/>
                    </a:lnR>
                    <a:lnT w="16086">
                      <a:solidFill>
                        <a:srgbClr val="000000"/>
                      </a:solidFill>
                      <a:prstDash val="solid"/>
                    </a:lnT>
                    <a:lnB w="16086">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093412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340BB-C9E8-495B-B5EF-F0FCD0DD510C}"/>
              </a:ext>
            </a:extLst>
          </p:cNvPr>
          <p:cNvSpPr>
            <a:spLocks noGrp="1"/>
          </p:cNvSpPr>
          <p:nvPr>
            <p:ph type="title"/>
          </p:nvPr>
        </p:nvSpPr>
        <p:spPr/>
        <p:txBody>
          <a:bodyPr/>
          <a:lstStyle/>
          <a:p>
            <a:r>
              <a:rPr lang="zh-CN" altLang="en-US" dirty="0"/>
              <a:t>排序式布尔检索举例</a:t>
            </a:r>
          </a:p>
        </p:txBody>
      </p:sp>
      <p:sp>
        <p:nvSpPr>
          <p:cNvPr id="3" name="内容占位符 2">
            <a:extLst>
              <a:ext uri="{FF2B5EF4-FFF2-40B4-BE49-F238E27FC236}">
                <a16:creationId xmlns:a16="http://schemas.microsoft.com/office/drawing/2014/main" id="{7499E37F-AEB5-463E-BE4F-97C094E8D214}"/>
              </a:ext>
            </a:extLst>
          </p:cNvPr>
          <p:cNvSpPr>
            <a:spLocks noGrp="1"/>
          </p:cNvSpPr>
          <p:nvPr>
            <p:ph idx="1"/>
          </p:nvPr>
        </p:nvSpPr>
        <p:spPr/>
        <p:txBody>
          <a:bodyPr/>
          <a:lstStyle/>
          <a:p>
            <a:r>
              <a:rPr lang="en-US" altLang="zh-CN" spc="-4" dirty="0">
                <a:cs typeface="Times New Roman" panose="02020603050405020304" pitchFamily="18" charset="0"/>
              </a:rPr>
              <a:t>(0.1 </a:t>
            </a:r>
            <a:r>
              <a:rPr lang="en-US" altLang="zh-CN" spc="116" dirty="0">
                <a:cs typeface="Times New Roman" panose="02020603050405020304" pitchFamily="18" charset="0"/>
              </a:rPr>
              <a:t>author), </a:t>
            </a:r>
            <a:r>
              <a:rPr lang="en-US" altLang="zh-CN" spc="56" dirty="0">
                <a:cs typeface="Times New Roman" panose="02020603050405020304" pitchFamily="18" charset="0"/>
              </a:rPr>
              <a:t>(0.3 </a:t>
            </a:r>
            <a:r>
              <a:rPr lang="en-US" altLang="zh-CN" spc="246" dirty="0">
                <a:cs typeface="Times New Roman" panose="02020603050405020304" pitchFamily="18" charset="0"/>
              </a:rPr>
              <a:t>body), </a:t>
            </a:r>
            <a:r>
              <a:rPr lang="en-US" altLang="zh-CN" spc="56" dirty="0">
                <a:cs typeface="Times New Roman" panose="02020603050405020304" pitchFamily="18" charset="0"/>
              </a:rPr>
              <a:t>(0.6</a:t>
            </a:r>
            <a:r>
              <a:rPr lang="en-US" altLang="zh-CN" spc="-95" dirty="0">
                <a:cs typeface="Times New Roman" panose="02020603050405020304" pitchFamily="18" charset="0"/>
              </a:rPr>
              <a:t> </a:t>
            </a:r>
            <a:r>
              <a:rPr lang="en-US" altLang="zh-CN" spc="60" dirty="0">
                <a:cs typeface="Times New Roman" panose="02020603050405020304" pitchFamily="18" charset="0"/>
              </a:rPr>
              <a:t>title)</a:t>
            </a:r>
          </a:p>
          <a:p>
            <a:r>
              <a:rPr lang="en-US" altLang="zh-CN" dirty="0">
                <a:cs typeface="Times New Roman" panose="02020603050405020304" pitchFamily="18" charset="0"/>
              </a:rPr>
              <a:t>Q1: “bill” </a:t>
            </a:r>
          </a:p>
          <a:p>
            <a:endParaRPr lang="en-US" altLang="zh-CN" spc="60" dirty="0">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6A1D5A7A-0929-4A51-A65F-E72189776637}"/>
              </a:ext>
            </a:extLst>
          </p:cNvPr>
          <p:cNvSpPr>
            <a:spLocks noGrp="1"/>
          </p:cNvSpPr>
          <p:nvPr>
            <p:ph type="sldNum" sz="quarter" idx="12"/>
          </p:nvPr>
        </p:nvSpPr>
        <p:spPr/>
        <p:txBody>
          <a:bodyPr/>
          <a:lstStyle/>
          <a:p>
            <a:pPr>
              <a:defRPr/>
            </a:pPr>
            <a:fld id="{DB3EC566-48E6-4552-87D6-CB322A8F1925}" type="slidenum">
              <a:rPr lang="en-US" smtClean="0"/>
              <a:pPr>
                <a:defRPr/>
              </a:pPr>
              <a:t>96</a:t>
            </a:fld>
            <a:endParaRPr lang="en-US"/>
          </a:p>
        </p:txBody>
      </p:sp>
      <p:sp>
        <p:nvSpPr>
          <p:cNvPr id="6" name="object 5">
            <a:extLst>
              <a:ext uri="{FF2B5EF4-FFF2-40B4-BE49-F238E27FC236}">
                <a16:creationId xmlns:a16="http://schemas.microsoft.com/office/drawing/2014/main" id="{ABFF314A-A1CB-4473-8D06-620587634A64}"/>
              </a:ext>
            </a:extLst>
          </p:cNvPr>
          <p:cNvSpPr/>
          <p:nvPr/>
        </p:nvSpPr>
        <p:spPr>
          <a:xfrm>
            <a:off x="937751" y="3284985"/>
            <a:ext cx="812601" cy="401836"/>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7" name="object 6">
            <a:extLst>
              <a:ext uri="{FF2B5EF4-FFF2-40B4-BE49-F238E27FC236}">
                <a16:creationId xmlns:a16="http://schemas.microsoft.com/office/drawing/2014/main" id="{681680EF-3D25-4D3F-A0E2-941A4C4AC4A6}"/>
              </a:ext>
            </a:extLst>
          </p:cNvPr>
          <p:cNvSpPr/>
          <p:nvPr/>
        </p:nvSpPr>
        <p:spPr>
          <a:xfrm>
            <a:off x="1724975" y="3284984"/>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8" name="object 7">
            <a:extLst>
              <a:ext uri="{FF2B5EF4-FFF2-40B4-BE49-F238E27FC236}">
                <a16:creationId xmlns:a16="http://schemas.microsoft.com/office/drawing/2014/main" id="{482C31F8-61D9-4675-B78B-D6DC991872B2}"/>
              </a:ext>
            </a:extLst>
          </p:cNvPr>
          <p:cNvSpPr/>
          <p:nvPr/>
        </p:nvSpPr>
        <p:spPr>
          <a:xfrm>
            <a:off x="3243727" y="3284984"/>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0" name="object 9">
            <a:extLst>
              <a:ext uri="{FF2B5EF4-FFF2-40B4-BE49-F238E27FC236}">
                <a16:creationId xmlns:a16="http://schemas.microsoft.com/office/drawing/2014/main" id="{25D0F07F-0732-435A-AAFC-D8A4CDDBC7CB}"/>
              </a:ext>
            </a:extLst>
          </p:cNvPr>
          <p:cNvSpPr/>
          <p:nvPr/>
        </p:nvSpPr>
        <p:spPr>
          <a:xfrm>
            <a:off x="4762480" y="3284984"/>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1" name="object 10">
            <a:extLst>
              <a:ext uri="{FF2B5EF4-FFF2-40B4-BE49-F238E27FC236}">
                <a16:creationId xmlns:a16="http://schemas.microsoft.com/office/drawing/2014/main" id="{DBDBF088-2B7B-4474-874E-ED7B20634630}"/>
              </a:ext>
            </a:extLst>
          </p:cNvPr>
          <p:cNvSpPr/>
          <p:nvPr/>
        </p:nvSpPr>
        <p:spPr>
          <a:xfrm>
            <a:off x="6281231" y="3284984"/>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4" name="object 13">
            <a:extLst>
              <a:ext uri="{FF2B5EF4-FFF2-40B4-BE49-F238E27FC236}">
                <a16:creationId xmlns:a16="http://schemas.microsoft.com/office/drawing/2014/main" id="{B3E9FFD7-1FA9-42F0-9C35-424B49AABBC8}"/>
              </a:ext>
            </a:extLst>
          </p:cNvPr>
          <p:cNvSpPr/>
          <p:nvPr/>
        </p:nvSpPr>
        <p:spPr>
          <a:xfrm>
            <a:off x="7040612" y="3284984"/>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5" name="object 14">
            <a:extLst>
              <a:ext uri="{FF2B5EF4-FFF2-40B4-BE49-F238E27FC236}">
                <a16:creationId xmlns:a16="http://schemas.microsoft.com/office/drawing/2014/main" id="{BD6C2C3E-52C7-4883-AE90-DA517AFF4368}"/>
              </a:ext>
            </a:extLst>
          </p:cNvPr>
          <p:cNvSpPr/>
          <p:nvPr/>
        </p:nvSpPr>
        <p:spPr>
          <a:xfrm>
            <a:off x="2484355" y="3284984"/>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6" name="object 15">
            <a:extLst>
              <a:ext uri="{FF2B5EF4-FFF2-40B4-BE49-F238E27FC236}">
                <a16:creationId xmlns:a16="http://schemas.microsoft.com/office/drawing/2014/main" id="{43367AC6-CA59-4445-A2D6-B53568B3FA0A}"/>
              </a:ext>
            </a:extLst>
          </p:cNvPr>
          <p:cNvSpPr/>
          <p:nvPr/>
        </p:nvSpPr>
        <p:spPr>
          <a:xfrm>
            <a:off x="4003098" y="3284984"/>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7" name="object 16">
            <a:extLst>
              <a:ext uri="{FF2B5EF4-FFF2-40B4-BE49-F238E27FC236}">
                <a16:creationId xmlns:a16="http://schemas.microsoft.com/office/drawing/2014/main" id="{DABAC8AB-568F-4913-A1BF-4A58617A2D27}"/>
              </a:ext>
            </a:extLst>
          </p:cNvPr>
          <p:cNvSpPr/>
          <p:nvPr/>
        </p:nvSpPr>
        <p:spPr>
          <a:xfrm>
            <a:off x="5521850" y="3284984"/>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8" name="object 17">
            <a:extLst>
              <a:ext uri="{FF2B5EF4-FFF2-40B4-BE49-F238E27FC236}">
                <a16:creationId xmlns:a16="http://schemas.microsoft.com/office/drawing/2014/main" id="{3A5229B4-95B6-4C24-B606-2A5536C81824}"/>
              </a:ext>
            </a:extLst>
          </p:cNvPr>
          <p:cNvSpPr/>
          <p:nvPr/>
        </p:nvSpPr>
        <p:spPr>
          <a:xfrm>
            <a:off x="7799992" y="3284984"/>
            <a:ext cx="817156"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23" name="object 22">
            <a:extLst>
              <a:ext uri="{FF2B5EF4-FFF2-40B4-BE49-F238E27FC236}">
                <a16:creationId xmlns:a16="http://schemas.microsoft.com/office/drawing/2014/main" id="{04B5C4F3-6F35-4C39-A546-18BDAA4ED6DE}"/>
              </a:ext>
            </a:extLst>
          </p:cNvPr>
          <p:cNvSpPr/>
          <p:nvPr/>
        </p:nvSpPr>
        <p:spPr>
          <a:xfrm>
            <a:off x="1031513" y="3343027"/>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24" name="object 23">
            <a:extLst>
              <a:ext uri="{FF2B5EF4-FFF2-40B4-BE49-F238E27FC236}">
                <a16:creationId xmlns:a16="http://schemas.microsoft.com/office/drawing/2014/main" id="{92F0FA8A-F82C-438B-B779-7A526ECECC8F}"/>
              </a:ext>
            </a:extLst>
          </p:cNvPr>
          <p:cNvSpPr txBox="1"/>
          <p:nvPr/>
        </p:nvSpPr>
        <p:spPr>
          <a:xfrm>
            <a:off x="1031513" y="3343028"/>
            <a:ext cx="625078" cy="177633"/>
          </a:xfrm>
          <a:prstGeom prst="rect">
            <a:avLst/>
          </a:prstGeom>
          <a:ln w="12700">
            <a:solidFill>
              <a:srgbClr val="000000"/>
            </a:solidFill>
          </a:ln>
        </p:spPr>
        <p:txBody>
          <a:bodyPr vert="horz" wrap="square" lIns="0" tIns="4465" rIns="0" bIns="0" rtlCol="0">
            <a:spAutoFit/>
          </a:bodyPr>
          <a:lstStyle/>
          <a:p>
            <a:pPr marR="3572" algn="ctr">
              <a:spcBef>
                <a:spcPts val="35"/>
              </a:spcBef>
            </a:pPr>
            <a:r>
              <a:rPr sz="1125" spc="-4" dirty="0">
                <a:solidFill>
                  <a:schemeClr val="tx1"/>
                </a:solidFill>
                <a:latin typeface="Arial"/>
                <a:cs typeface="Arial"/>
              </a:rPr>
              <a:t>bill</a:t>
            </a:r>
            <a:endParaRPr sz="1125">
              <a:solidFill>
                <a:schemeClr val="tx1"/>
              </a:solidFill>
              <a:latin typeface="Arial"/>
              <a:cs typeface="Arial"/>
            </a:endParaRPr>
          </a:p>
        </p:txBody>
      </p:sp>
      <p:sp>
        <p:nvSpPr>
          <p:cNvPr id="25" name="object 24">
            <a:extLst>
              <a:ext uri="{FF2B5EF4-FFF2-40B4-BE49-F238E27FC236}">
                <a16:creationId xmlns:a16="http://schemas.microsoft.com/office/drawing/2014/main" id="{18A1D62F-78C0-47EA-9D51-3FD15CEE4A46}"/>
              </a:ext>
            </a:extLst>
          </p:cNvPr>
          <p:cNvSpPr/>
          <p:nvPr/>
        </p:nvSpPr>
        <p:spPr>
          <a:xfrm>
            <a:off x="1818736" y="3343027"/>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6" name="object 25">
            <a:extLst>
              <a:ext uri="{FF2B5EF4-FFF2-40B4-BE49-F238E27FC236}">
                <a16:creationId xmlns:a16="http://schemas.microsoft.com/office/drawing/2014/main" id="{F2CBBC65-1AD0-4812-B76D-3C2514CA5291}"/>
              </a:ext>
            </a:extLst>
          </p:cNvPr>
          <p:cNvSpPr txBox="1"/>
          <p:nvPr/>
        </p:nvSpPr>
        <p:spPr>
          <a:xfrm>
            <a:off x="1818736" y="3343028"/>
            <a:ext cx="633115" cy="177633"/>
          </a:xfrm>
          <a:prstGeom prst="rect">
            <a:avLst/>
          </a:prstGeom>
          <a:ln w="12700">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1.author</a:t>
            </a:r>
            <a:endParaRPr sz="1125" dirty="0">
              <a:solidFill>
                <a:schemeClr val="tx1"/>
              </a:solidFill>
              <a:latin typeface="Arial"/>
              <a:cs typeface="Arial"/>
            </a:endParaRPr>
          </a:p>
        </p:txBody>
      </p:sp>
      <p:sp>
        <p:nvSpPr>
          <p:cNvPr id="27" name="object 26">
            <a:extLst>
              <a:ext uri="{FF2B5EF4-FFF2-40B4-BE49-F238E27FC236}">
                <a16:creationId xmlns:a16="http://schemas.microsoft.com/office/drawing/2014/main" id="{44B10027-D02F-465D-86D4-A93237A094DE}"/>
              </a:ext>
            </a:extLst>
          </p:cNvPr>
          <p:cNvSpPr/>
          <p:nvPr/>
        </p:nvSpPr>
        <p:spPr>
          <a:xfrm>
            <a:off x="3337488" y="3343027"/>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8" name="object 27">
            <a:extLst>
              <a:ext uri="{FF2B5EF4-FFF2-40B4-BE49-F238E27FC236}">
                <a16:creationId xmlns:a16="http://schemas.microsoft.com/office/drawing/2014/main" id="{334E45EA-2A49-406C-9B92-8D184E9014DD}"/>
              </a:ext>
            </a:extLst>
          </p:cNvPr>
          <p:cNvSpPr txBox="1"/>
          <p:nvPr/>
        </p:nvSpPr>
        <p:spPr>
          <a:xfrm>
            <a:off x="3337488" y="3343028"/>
            <a:ext cx="633115" cy="177633"/>
          </a:xfrm>
          <a:prstGeom prst="rect">
            <a:avLst/>
          </a:prstGeom>
          <a:ln w="12699">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2.author</a:t>
            </a:r>
            <a:endParaRPr sz="1125" dirty="0">
              <a:solidFill>
                <a:schemeClr val="tx1"/>
              </a:solidFill>
              <a:latin typeface="Arial"/>
              <a:cs typeface="Arial"/>
            </a:endParaRPr>
          </a:p>
        </p:txBody>
      </p:sp>
      <p:sp>
        <p:nvSpPr>
          <p:cNvPr id="34" name="object 33">
            <a:extLst>
              <a:ext uri="{FF2B5EF4-FFF2-40B4-BE49-F238E27FC236}">
                <a16:creationId xmlns:a16="http://schemas.microsoft.com/office/drawing/2014/main" id="{B3BB3891-4E54-4755-B531-3C898D7086B5}"/>
              </a:ext>
            </a:extLst>
          </p:cNvPr>
          <p:cNvSpPr/>
          <p:nvPr/>
        </p:nvSpPr>
        <p:spPr>
          <a:xfrm>
            <a:off x="4856242" y="3343027"/>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5" name="object 34">
            <a:extLst>
              <a:ext uri="{FF2B5EF4-FFF2-40B4-BE49-F238E27FC236}">
                <a16:creationId xmlns:a16="http://schemas.microsoft.com/office/drawing/2014/main" id="{4E1DB272-3E6E-482A-9329-B6011A029AA6}"/>
              </a:ext>
            </a:extLst>
          </p:cNvPr>
          <p:cNvSpPr txBox="1"/>
          <p:nvPr/>
        </p:nvSpPr>
        <p:spPr>
          <a:xfrm>
            <a:off x="4856242" y="3343028"/>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dirty="0">
              <a:solidFill>
                <a:schemeClr val="tx1"/>
              </a:solidFill>
              <a:latin typeface="Arial"/>
              <a:cs typeface="Arial"/>
            </a:endParaRPr>
          </a:p>
        </p:txBody>
      </p:sp>
      <p:sp>
        <p:nvSpPr>
          <p:cNvPr id="36" name="object 35">
            <a:extLst>
              <a:ext uri="{FF2B5EF4-FFF2-40B4-BE49-F238E27FC236}">
                <a16:creationId xmlns:a16="http://schemas.microsoft.com/office/drawing/2014/main" id="{65173024-30FC-4484-BDBE-1EBD6CBE24A8}"/>
              </a:ext>
            </a:extLst>
          </p:cNvPr>
          <p:cNvSpPr/>
          <p:nvPr/>
        </p:nvSpPr>
        <p:spPr>
          <a:xfrm>
            <a:off x="6374992" y="3343027"/>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7" name="object 36">
            <a:extLst>
              <a:ext uri="{FF2B5EF4-FFF2-40B4-BE49-F238E27FC236}">
                <a16:creationId xmlns:a16="http://schemas.microsoft.com/office/drawing/2014/main" id="{5E5590A8-6A9A-46B8-BAEA-13A4AA4B529A}"/>
              </a:ext>
            </a:extLst>
          </p:cNvPr>
          <p:cNvSpPr txBox="1"/>
          <p:nvPr/>
        </p:nvSpPr>
        <p:spPr>
          <a:xfrm>
            <a:off x="6374992" y="3343028"/>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dirty="0">
              <a:solidFill>
                <a:schemeClr val="tx1"/>
              </a:solidFill>
              <a:latin typeface="Arial"/>
              <a:cs typeface="Arial"/>
            </a:endParaRPr>
          </a:p>
        </p:txBody>
      </p:sp>
      <p:sp>
        <p:nvSpPr>
          <p:cNvPr id="42" name="object 41">
            <a:extLst>
              <a:ext uri="{FF2B5EF4-FFF2-40B4-BE49-F238E27FC236}">
                <a16:creationId xmlns:a16="http://schemas.microsoft.com/office/drawing/2014/main" id="{163C9402-8C2C-4F7E-89BB-5FA1287612F3}"/>
              </a:ext>
            </a:extLst>
          </p:cNvPr>
          <p:cNvSpPr/>
          <p:nvPr/>
        </p:nvSpPr>
        <p:spPr>
          <a:xfrm>
            <a:off x="7134374" y="3343027"/>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3" name="object 42">
            <a:extLst>
              <a:ext uri="{FF2B5EF4-FFF2-40B4-BE49-F238E27FC236}">
                <a16:creationId xmlns:a16="http://schemas.microsoft.com/office/drawing/2014/main" id="{7655F51B-23BB-48E5-A570-6C08FF65E1DC}"/>
              </a:ext>
            </a:extLst>
          </p:cNvPr>
          <p:cNvSpPr txBox="1"/>
          <p:nvPr/>
        </p:nvSpPr>
        <p:spPr>
          <a:xfrm>
            <a:off x="7134374" y="3343028"/>
            <a:ext cx="633115" cy="177633"/>
          </a:xfrm>
          <a:prstGeom prst="rect">
            <a:avLst/>
          </a:prstGeom>
          <a:ln w="12699">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8.title</a:t>
            </a:r>
            <a:endParaRPr sz="1125" dirty="0">
              <a:solidFill>
                <a:schemeClr val="tx1"/>
              </a:solidFill>
              <a:latin typeface="Arial"/>
              <a:cs typeface="Arial"/>
            </a:endParaRPr>
          </a:p>
        </p:txBody>
      </p:sp>
      <p:sp>
        <p:nvSpPr>
          <p:cNvPr id="44" name="object 43">
            <a:extLst>
              <a:ext uri="{FF2B5EF4-FFF2-40B4-BE49-F238E27FC236}">
                <a16:creationId xmlns:a16="http://schemas.microsoft.com/office/drawing/2014/main" id="{328B5BC1-32B5-41A0-912C-6C7F8D4910C0}"/>
              </a:ext>
            </a:extLst>
          </p:cNvPr>
          <p:cNvSpPr/>
          <p:nvPr/>
        </p:nvSpPr>
        <p:spPr>
          <a:xfrm>
            <a:off x="2578117" y="3343027"/>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5" name="object 44">
            <a:extLst>
              <a:ext uri="{FF2B5EF4-FFF2-40B4-BE49-F238E27FC236}">
                <a16:creationId xmlns:a16="http://schemas.microsoft.com/office/drawing/2014/main" id="{5A0DE0E0-1FF8-48C4-B906-D4BC26051A3F}"/>
              </a:ext>
            </a:extLst>
          </p:cNvPr>
          <p:cNvSpPr/>
          <p:nvPr/>
        </p:nvSpPr>
        <p:spPr>
          <a:xfrm>
            <a:off x="2578117" y="3343027"/>
            <a:ext cx="633115" cy="214313"/>
          </a:xfrm>
          <a:custGeom>
            <a:avLst/>
            <a:gdLst/>
            <a:ahLst/>
            <a:cxnLst/>
            <a:rect l="l" t="t" r="r" b="b"/>
            <a:pathLst>
              <a:path w="900429" h="304800">
                <a:moveTo>
                  <a:pt x="0" y="0"/>
                </a:moveTo>
                <a:lnTo>
                  <a:pt x="899999" y="0"/>
                </a:lnTo>
                <a:lnTo>
                  <a:pt x="899999" y="304811"/>
                </a:lnTo>
                <a:lnTo>
                  <a:pt x="0" y="304811"/>
                </a:lnTo>
                <a:lnTo>
                  <a:pt x="0" y="0"/>
                </a:lnTo>
                <a:close/>
              </a:path>
            </a:pathLst>
          </a:custGeom>
          <a:ln w="12699">
            <a:solidFill>
              <a:srgbClr val="000000"/>
            </a:solidFill>
          </a:ln>
        </p:spPr>
        <p:txBody>
          <a:bodyPr wrap="square" lIns="0" tIns="0" rIns="0" bIns="0" rtlCol="0"/>
          <a:lstStyle/>
          <a:p>
            <a:endParaRPr sz="1687">
              <a:solidFill>
                <a:schemeClr val="tx1"/>
              </a:solidFill>
            </a:endParaRPr>
          </a:p>
        </p:txBody>
      </p:sp>
      <p:sp>
        <p:nvSpPr>
          <p:cNvPr id="46" name="object 45">
            <a:extLst>
              <a:ext uri="{FF2B5EF4-FFF2-40B4-BE49-F238E27FC236}">
                <a16:creationId xmlns:a16="http://schemas.microsoft.com/office/drawing/2014/main" id="{ED81ABCF-79BE-48C2-AEC1-9BD053A6925E}"/>
              </a:ext>
            </a:extLst>
          </p:cNvPr>
          <p:cNvSpPr txBox="1"/>
          <p:nvPr/>
        </p:nvSpPr>
        <p:spPr>
          <a:xfrm>
            <a:off x="2666642" y="3351957"/>
            <a:ext cx="446931" cy="173124"/>
          </a:xfrm>
          <a:prstGeom prst="rect">
            <a:avLst/>
          </a:prstGeom>
        </p:spPr>
        <p:txBody>
          <a:bodyPr vert="horz" wrap="square" lIns="0" tIns="0" rIns="0" bIns="0" rtlCol="0">
            <a:spAutoFit/>
          </a:bodyPr>
          <a:lstStyle/>
          <a:p>
            <a:pPr marL="8929"/>
            <a:r>
              <a:rPr sz="1125" spc="-4" dirty="0">
                <a:solidFill>
                  <a:schemeClr val="tx1"/>
                </a:solidFill>
                <a:latin typeface="Arial"/>
                <a:cs typeface="Arial"/>
              </a:rPr>
              <a:t>1.body</a:t>
            </a:r>
            <a:endParaRPr sz="1125" dirty="0">
              <a:solidFill>
                <a:schemeClr val="tx1"/>
              </a:solidFill>
              <a:latin typeface="Arial"/>
              <a:cs typeface="Arial"/>
            </a:endParaRPr>
          </a:p>
        </p:txBody>
      </p:sp>
      <p:sp>
        <p:nvSpPr>
          <p:cNvPr id="47" name="object 46">
            <a:extLst>
              <a:ext uri="{FF2B5EF4-FFF2-40B4-BE49-F238E27FC236}">
                <a16:creationId xmlns:a16="http://schemas.microsoft.com/office/drawing/2014/main" id="{C9B2A0E9-CF07-4692-A55A-F2634C55408C}"/>
              </a:ext>
            </a:extLst>
          </p:cNvPr>
          <p:cNvSpPr/>
          <p:nvPr/>
        </p:nvSpPr>
        <p:spPr>
          <a:xfrm>
            <a:off x="4096860" y="3343027"/>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8" name="object 47">
            <a:extLst>
              <a:ext uri="{FF2B5EF4-FFF2-40B4-BE49-F238E27FC236}">
                <a16:creationId xmlns:a16="http://schemas.microsoft.com/office/drawing/2014/main" id="{0946BA84-DAFC-49DB-A793-02B27515E6D9}"/>
              </a:ext>
            </a:extLst>
          </p:cNvPr>
          <p:cNvSpPr txBox="1"/>
          <p:nvPr/>
        </p:nvSpPr>
        <p:spPr>
          <a:xfrm>
            <a:off x="4096860" y="3343028"/>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2.body</a:t>
            </a:r>
            <a:endParaRPr sz="1125" dirty="0">
              <a:solidFill>
                <a:schemeClr val="tx1"/>
              </a:solidFill>
              <a:latin typeface="Arial"/>
              <a:cs typeface="Arial"/>
            </a:endParaRPr>
          </a:p>
        </p:txBody>
      </p:sp>
      <p:sp>
        <p:nvSpPr>
          <p:cNvPr id="49" name="object 48">
            <a:extLst>
              <a:ext uri="{FF2B5EF4-FFF2-40B4-BE49-F238E27FC236}">
                <a16:creationId xmlns:a16="http://schemas.microsoft.com/office/drawing/2014/main" id="{02C3CE76-5970-4934-A05E-53149E706ED1}"/>
              </a:ext>
            </a:extLst>
          </p:cNvPr>
          <p:cNvSpPr/>
          <p:nvPr/>
        </p:nvSpPr>
        <p:spPr>
          <a:xfrm>
            <a:off x="5615612" y="3343027"/>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0" name="object 49">
            <a:extLst>
              <a:ext uri="{FF2B5EF4-FFF2-40B4-BE49-F238E27FC236}">
                <a16:creationId xmlns:a16="http://schemas.microsoft.com/office/drawing/2014/main" id="{1DD11D9C-4ED1-46E6-9E2F-9ED90D0F26C1}"/>
              </a:ext>
            </a:extLst>
          </p:cNvPr>
          <p:cNvSpPr txBox="1"/>
          <p:nvPr/>
        </p:nvSpPr>
        <p:spPr>
          <a:xfrm>
            <a:off x="5615612" y="3343028"/>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dirty="0">
              <a:solidFill>
                <a:schemeClr val="tx1"/>
              </a:solidFill>
              <a:latin typeface="Arial"/>
              <a:cs typeface="Arial"/>
            </a:endParaRPr>
          </a:p>
        </p:txBody>
      </p:sp>
      <p:sp>
        <p:nvSpPr>
          <p:cNvPr id="51" name="object 50">
            <a:extLst>
              <a:ext uri="{FF2B5EF4-FFF2-40B4-BE49-F238E27FC236}">
                <a16:creationId xmlns:a16="http://schemas.microsoft.com/office/drawing/2014/main" id="{47958D10-51CC-4C65-B880-E230712C295E}"/>
              </a:ext>
            </a:extLst>
          </p:cNvPr>
          <p:cNvSpPr/>
          <p:nvPr/>
        </p:nvSpPr>
        <p:spPr>
          <a:xfrm>
            <a:off x="7893754" y="3343027"/>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2" name="object 51">
            <a:extLst>
              <a:ext uri="{FF2B5EF4-FFF2-40B4-BE49-F238E27FC236}">
                <a16:creationId xmlns:a16="http://schemas.microsoft.com/office/drawing/2014/main" id="{B6D08C7C-6E8C-451C-BEEB-968823FC0643}"/>
              </a:ext>
            </a:extLst>
          </p:cNvPr>
          <p:cNvSpPr txBox="1"/>
          <p:nvPr/>
        </p:nvSpPr>
        <p:spPr>
          <a:xfrm>
            <a:off x="7893754" y="3343028"/>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dirty="0">
              <a:solidFill>
                <a:schemeClr val="tx1"/>
              </a:solidFill>
              <a:latin typeface="Arial"/>
              <a:cs typeface="Arial"/>
            </a:endParaRPr>
          </a:p>
        </p:txBody>
      </p:sp>
      <p:sp>
        <p:nvSpPr>
          <p:cNvPr id="67" name="object 67">
            <a:extLst>
              <a:ext uri="{FF2B5EF4-FFF2-40B4-BE49-F238E27FC236}">
                <a16:creationId xmlns:a16="http://schemas.microsoft.com/office/drawing/2014/main" id="{2635F73F-3854-41D1-9E45-B7750DE4A3C6}"/>
              </a:ext>
            </a:extLst>
          </p:cNvPr>
          <p:cNvSpPr txBox="1"/>
          <p:nvPr/>
        </p:nvSpPr>
        <p:spPr>
          <a:xfrm>
            <a:off x="1656591" y="3990427"/>
            <a:ext cx="2408667" cy="1817677"/>
          </a:xfrm>
          <a:prstGeom prst="rect">
            <a:avLst/>
          </a:prstGeom>
        </p:spPr>
        <p:txBody>
          <a:bodyPr vert="horz" wrap="square" lIns="0" tIns="0" rIns="0" bIns="0" rtlCol="0">
            <a:spAutoFit/>
          </a:bodyPr>
          <a:lstStyle/>
          <a:p>
            <a:pPr marL="8929"/>
            <a:r>
              <a:rPr lang="en-US" altLang="zh-CN" sz="2953" spc="-161" dirty="0">
                <a:solidFill>
                  <a:schemeClr val="tx1"/>
                </a:solidFill>
                <a:latin typeface="Times New Roman" panose="02020603050405020304" pitchFamily="18" charset="0"/>
                <a:ea typeface="+mn-ea"/>
                <a:cs typeface="Times New Roman" panose="02020603050405020304" pitchFamily="18" charset="0"/>
              </a:rPr>
              <a:t>1</a:t>
            </a:r>
            <a:r>
              <a:rPr sz="2953" spc="-161" dirty="0">
                <a:solidFill>
                  <a:schemeClr val="tx1"/>
                </a:solidFill>
                <a:latin typeface="Times New Roman" panose="02020603050405020304" pitchFamily="18" charset="0"/>
                <a:ea typeface="+mn-ea"/>
                <a:cs typeface="Times New Roman" panose="02020603050405020304" pitchFamily="18" charset="0"/>
              </a:rPr>
              <a:t>:</a:t>
            </a:r>
            <a:r>
              <a:rPr sz="2953" spc="35" dirty="0">
                <a:solidFill>
                  <a:schemeClr val="tx1"/>
                </a:solidFill>
                <a:latin typeface="Times New Roman" panose="02020603050405020304" pitchFamily="18" charset="0"/>
                <a:ea typeface="+mn-ea"/>
                <a:cs typeface="Times New Roman" panose="02020603050405020304" pitchFamily="18" charset="0"/>
              </a:rPr>
              <a:t> </a:t>
            </a:r>
            <a:r>
              <a:rPr lang="en-US" altLang="zh-CN" sz="2953" spc="35" dirty="0">
                <a:solidFill>
                  <a:schemeClr val="tx1"/>
                </a:solidFill>
                <a:latin typeface="Times New Roman" panose="02020603050405020304" pitchFamily="18" charset="0"/>
                <a:ea typeface="+mn-ea"/>
                <a:cs typeface="Times New Roman" panose="02020603050405020304" pitchFamily="18" charset="0"/>
              </a:rPr>
              <a:t>0.1+0.3=</a:t>
            </a:r>
            <a:r>
              <a:rPr sz="2953" spc="32" dirty="0">
                <a:solidFill>
                  <a:schemeClr val="tx1"/>
                </a:solidFill>
                <a:latin typeface="Times New Roman" panose="02020603050405020304" pitchFamily="18" charset="0"/>
                <a:ea typeface="+mn-ea"/>
                <a:cs typeface="Times New Roman" panose="02020603050405020304" pitchFamily="18" charset="0"/>
              </a:rPr>
              <a:t>0.</a:t>
            </a:r>
            <a:r>
              <a:rPr lang="en-US" altLang="zh-CN" sz="2953" spc="32" dirty="0">
                <a:solidFill>
                  <a:schemeClr val="tx1"/>
                </a:solidFill>
                <a:latin typeface="Times New Roman" panose="02020603050405020304" pitchFamily="18" charset="0"/>
                <a:ea typeface="+mn-ea"/>
                <a:cs typeface="Times New Roman" panose="02020603050405020304" pitchFamily="18" charset="0"/>
              </a:rPr>
              <a:t>4</a:t>
            </a:r>
          </a:p>
          <a:p>
            <a:pPr marL="8929"/>
            <a:r>
              <a:rPr lang="en-US" altLang="zh-CN" sz="2953" spc="32" dirty="0">
                <a:solidFill>
                  <a:schemeClr val="tx1"/>
                </a:solidFill>
                <a:latin typeface="Times New Roman" panose="02020603050405020304" pitchFamily="18" charset="0"/>
                <a:ea typeface="+mn-ea"/>
                <a:cs typeface="Times New Roman" panose="02020603050405020304" pitchFamily="18" charset="0"/>
              </a:rPr>
              <a:t>2:0.4</a:t>
            </a:r>
          </a:p>
          <a:p>
            <a:pPr marL="8929"/>
            <a:r>
              <a:rPr lang="en-US" altLang="zh-CN" sz="2953" spc="32" dirty="0">
                <a:solidFill>
                  <a:schemeClr val="tx1"/>
                </a:solidFill>
                <a:latin typeface="Times New Roman" panose="02020603050405020304" pitchFamily="18" charset="0"/>
                <a:ea typeface="+mn-ea"/>
                <a:cs typeface="Times New Roman" panose="02020603050405020304" pitchFamily="18" charset="0"/>
              </a:rPr>
              <a:t>3:0.6</a:t>
            </a:r>
          </a:p>
          <a:p>
            <a:pPr marL="8929"/>
            <a:endParaRPr lang="en-US" sz="2953" dirty="0">
              <a:solidFill>
                <a:schemeClr val="tx1"/>
              </a:solidFill>
              <a:latin typeface="Times New Roman" panose="02020603050405020304" pitchFamily="18" charset="0"/>
              <a:ea typeface="+mn-ea"/>
              <a:cs typeface="Times New Roman" panose="02020603050405020304" pitchFamily="18" charset="0"/>
            </a:endParaRPr>
          </a:p>
        </p:txBody>
      </p:sp>
      <p:sp>
        <p:nvSpPr>
          <p:cNvPr id="74" name="矩形 73">
            <a:extLst>
              <a:ext uri="{FF2B5EF4-FFF2-40B4-BE49-F238E27FC236}">
                <a16:creationId xmlns:a16="http://schemas.microsoft.com/office/drawing/2014/main" id="{64DF9327-6D3F-4683-9C06-49BB16F8139C}"/>
              </a:ext>
            </a:extLst>
          </p:cNvPr>
          <p:cNvSpPr/>
          <p:nvPr/>
        </p:nvSpPr>
        <p:spPr>
          <a:xfrm>
            <a:off x="4932040" y="3932793"/>
            <a:ext cx="4572000" cy="1384995"/>
          </a:xfrm>
          <a:prstGeom prst="rect">
            <a:avLst/>
          </a:prstGeom>
        </p:spPr>
        <p:txBody>
          <a:bodyPr>
            <a:spAutoFit/>
          </a:bodyPr>
          <a:lstStyle/>
          <a:p>
            <a:pPr marL="8929"/>
            <a:r>
              <a:rPr lang="en-US" altLang="zh-CN" sz="2800" spc="32" dirty="0">
                <a:solidFill>
                  <a:schemeClr val="tx1"/>
                </a:solidFill>
                <a:latin typeface="Times New Roman" panose="02020603050405020304" pitchFamily="18" charset="0"/>
                <a:cs typeface="Times New Roman" panose="02020603050405020304" pitchFamily="18" charset="0"/>
              </a:rPr>
              <a:t>5:0.9</a:t>
            </a:r>
          </a:p>
          <a:p>
            <a:pPr marL="8929"/>
            <a:r>
              <a:rPr lang="en-US" altLang="zh-CN" sz="2800" spc="32" dirty="0">
                <a:solidFill>
                  <a:schemeClr val="tx1"/>
                </a:solidFill>
                <a:latin typeface="Times New Roman" panose="02020603050405020304" pitchFamily="18" charset="0"/>
                <a:cs typeface="Times New Roman" panose="02020603050405020304" pitchFamily="18" charset="0"/>
              </a:rPr>
              <a:t>8:0.6</a:t>
            </a:r>
          </a:p>
          <a:p>
            <a:pPr marL="8929"/>
            <a:r>
              <a:rPr lang="en-US" altLang="zh-CN" sz="2800" spc="32" dirty="0">
                <a:solidFill>
                  <a:schemeClr val="tx1"/>
                </a:solidFill>
                <a:latin typeface="Times New Roman" panose="02020603050405020304" pitchFamily="18" charset="0"/>
                <a:cs typeface="Times New Roman" panose="02020603050405020304" pitchFamily="18" charset="0"/>
              </a:rPr>
              <a:t>9:0.3</a:t>
            </a:r>
            <a:endParaRPr lang="zh-CN" altLang="en-US" sz="2800" dirty="0"/>
          </a:p>
        </p:txBody>
      </p:sp>
    </p:spTree>
    <p:extLst>
      <p:ext uri="{BB962C8B-B14F-4D97-AF65-F5344CB8AC3E}">
        <p14:creationId xmlns:p14="http://schemas.microsoft.com/office/powerpoint/2010/main" val="12230952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340BB-C9E8-495B-B5EF-F0FCD0DD510C}"/>
              </a:ext>
            </a:extLst>
          </p:cNvPr>
          <p:cNvSpPr>
            <a:spLocks noGrp="1"/>
          </p:cNvSpPr>
          <p:nvPr>
            <p:ph type="title"/>
          </p:nvPr>
        </p:nvSpPr>
        <p:spPr/>
        <p:txBody>
          <a:bodyPr/>
          <a:lstStyle/>
          <a:p>
            <a:r>
              <a:rPr lang="zh-CN" altLang="en-US" dirty="0"/>
              <a:t>排序式布尔检索举例</a:t>
            </a:r>
          </a:p>
        </p:txBody>
      </p:sp>
      <p:sp>
        <p:nvSpPr>
          <p:cNvPr id="3" name="内容占位符 2">
            <a:extLst>
              <a:ext uri="{FF2B5EF4-FFF2-40B4-BE49-F238E27FC236}">
                <a16:creationId xmlns:a16="http://schemas.microsoft.com/office/drawing/2014/main" id="{7499E37F-AEB5-463E-BE4F-97C094E8D214}"/>
              </a:ext>
            </a:extLst>
          </p:cNvPr>
          <p:cNvSpPr>
            <a:spLocks noGrp="1"/>
          </p:cNvSpPr>
          <p:nvPr>
            <p:ph idx="1"/>
          </p:nvPr>
        </p:nvSpPr>
        <p:spPr/>
        <p:txBody>
          <a:bodyPr/>
          <a:lstStyle/>
          <a:p>
            <a:r>
              <a:rPr lang="en-US" altLang="zh-CN" spc="-4" dirty="0">
                <a:cs typeface="Times New Roman" panose="02020603050405020304" pitchFamily="18" charset="0"/>
              </a:rPr>
              <a:t>(0.1 </a:t>
            </a:r>
            <a:r>
              <a:rPr lang="en-US" altLang="zh-CN" spc="116" dirty="0">
                <a:cs typeface="Times New Roman" panose="02020603050405020304" pitchFamily="18" charset="0"/>
              </a:rPr>
              <a:t>author), </a:t>
            </a:r>
            <a:r>
              <a:rPr lang="en-US" altLang="zh-CN" spc="56" dirty="0">
                <a:cs typeface="Times New Roman" panose="02020603050405020304" pitchFamily="18" charset="0"/>
              </a:rPr>
              <a:t>(0.3 </a:t>
            </a:r>
            <a:r>
              <a:rPr lang="en-US" altLang="zh-CN" spc="246" dirty="0">
                <a:cs typeface="Times New Roman" panose="02020603050405020304" pitchFamily="18" charset="0"/>
              </a:rPr>
              <a:t>body), </a:t>
            </a:r>
            <a:r>
              <a:rPr lang="en-US" altLang="zh-CN" spc="56" dirty="0">
                <a:cs typeface="Times New Roman" panose="02020603050405020304" pitchFamily="18" charset="0"/>
              </a:rPr>
              <a:t>(0.6</a:t>
            </a:r>
            <a:r>
              <a:rPr lang="en-US" altLang="zh-CN" spc="-95" dirty="0">
                <a:cs typeface="Times New Roman" panose="02020603050405020304" pitchFamily="18" charset="0"/>
              </a:rPr>
              <a:t> </a:t>
            </a:r>
            <a:r>
              <a:rPr lang="en-US" altLang="zh-CN" spc="60" dirty="0">
                <a:cs typeface="Times New Roman" panose="02020603050405020304" pitchFamily="18" charset="0"/>
              </a:rPr>
              <a:t>title)</a:t>
            </a:r>
          </a:p>
          <a:p>
            <a:r>
              <a:rPr lang="en-US" altLang="zh-CN" dirty="0">
                <a:cs typeface="Times New Roman" panose="02020603050405020304" pitchFamily="18" charset="0"/>
              </a:rPr>
              <a:t>Q2: “bill” AND “rights”【</a:t>
            </a:r>
            <a:r>
              <a:rPr lang="zh-CN" altLang="en-US" dirty="0">
                <a:cs typeface="Times New Roman" panose="02020603050405020304" pitchFamily="18" charset="0"/>
              </a:rPr>
              <a:t>出现在同一个域中</a:t>
            </a:r>
            <a:r>
              <a:rPr lang="en-US" altLang="zh-CN" dirty="0">
                <a:cs typeface="Times New Roman" panose="02020603050405020304" pitchFamily="18" charset="0"/>
              </a:rPr>
              <a:t>】</a:t>
            </a:r>
          </a:p>
          <a:p>
            <a:endParaRPr lang="en-US" altLang="zh-CN" spc="60" dirty="0">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6A1D5A7A-0929-4A51-A65F-E72189776637}"/>
              </a:ext>
            </a:extLst>
          </p:cNvPr>
          <p:cNvSpPr>
            <a:spLocks noGrp="1"/>
          </p:cNvSpPr>
          <p:nvPr>
            <p:ph type="sldNum" sz="quarter" idx="12"/>
          </p:nvPr>
        </p:nvSpPr>
        <p:spPr/>
        <p:txBody>
          <a:bodyPr/>
          <a:lstStyle/>
          <a:p>
            <a:pPr>
              <a:defRPr/>
            </a:pPr>
            <a:fld id="{DB3EC566-48E6-4552-87D6-CB322A8F1925}" type="slidenum">
              <a:rPr lang="en-US" smtClean="0"/>
              <a:pPr>
                <a:defRPr/>
              </a:pPr>
              <a:t>97</a:t>
            </a:fld>
            <a:endParaRPr lang="en-US"/>
          </a:p>
        </p:txBody>
      </p:sp>
      <p:sp>
        <p:nvSpPr>
          <p:cNvPr id="6" name="object 5">
            <a:extLst>
              <a:ext uri="{FF2B5EF4-FFF2-40B4-BE49-F238E27FC236}">
                <a16:creationId xmlns:a16="http://schemas.microsoft.com/office/drawing/2014/main" id="{ABFF314A-A1CB-4473-8D06-620587634A64}"/>
              </a:ext>
            </a:extLst>
          </p:cNvPr>
          <p:cNvSpPr/>
          <p:nvPr/>
        </p:nvSpPr>
        <p:spPr>
          <a:xfrm>
            <a:off x="937751" y="3584997"/>
            <a:ext cx="812601" cy="401836"/>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7" name="object 6">
            <a:extLst>
              <a:ext uri="{FF2B5EF4-FFF2-40B4-BE49-F238E27FC236}">
                <a16:creationId xmlns:a16="http://schemas.microsoft.com/office/drawing/2014/main" id="{681680EF-3D25-4D3F-A0E2-941A4C4AC4A6}"/>
              </a:ext>
            </a:extLst>
          </p:cNvPr>
          <p:cNvSpPr/>
          <p:nvPr/>
        </p:nvSpPr>
        <p:spPr>
          <a:xfrm>
            <a:off x="1724975"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8" name="object 7">
            <a:extLst>
              <a:ext uri="{FF2B5EF4-FFF2-40B4-BE49-F238E27FC236}">
                <a16:creationId xmlns:a16="http://schemas.microsoft.com/office/drawing/2014/main" id="{482C31F8-61D9-4675-B78B-D6DC991872B2}"/>
              </a:ext>
            </a:extLst>
          </p:cNvPr>
          <p:cNvSpPr/>
          <p:nvPr/>
        </p:nvSpPr>
        <p:spPr>
          <a:xfrm>
            <a:off x="3243727"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9" name="object 8">
            <a:extLst>
              <a:ext uri="{FF2B5EF4-FFF2-40B4-BE49-F238E27FC236}">
                <a16:creationId xmlns:a16="http://schemas.microsoft.com/office/drawing/2014/main" id="{F986188E-7AD5-406F-87C9-3F8DF7E55470}"/>
              </a:ext>
            </a:extLst>
          </p:cNvPr>
          <p:cNvSpPr/>
          <p:nvPr/>
        </p:nvSpPr>
        <p:spPr>
          <a:xfrm>
            <a:off x="2484346"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0" name="object 9">
            <a:extLst>
              <a:ext uri="{FF2B5EF4-FFF2-40B4-BE49-F238E27FC236}">
                <a16:creationId xmlns:a16="http://schemas.microsoft.com/office/drawing/2014/main" id="{25D0F07F-0732-435A-AAFC-D8A4CDDBC7CB}"/>
              </a:ext>
            </a:extLst>
          </p:cNvPr>
          <p:cNvSpPr/>
          <p:nvPr/>
        </p:nvSpPr>
        <p:spPr>
          <a:xfrm>
            <a:off x="4762480"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1" name="object 10">
            <a:extLst>
              <a:ext uri="{FF2B5EF4-FFF2-40B4-BE49-F238E27FC236}">
                <a16:creationId xmlns:a16="http://schemas.microsoft.com/office/drawing/2014/main" id="{DBDBF088-2B7B-4474-874E-ED7B20634630}"/>
              </a:ext>
            </a:extLst>
          </p:cNvPr>
          <p:cNvSpPr/>
          <p:nvPr/>
        </p:nvSpPr>
        <p:spPr>
          <a:xfrm>
            <a:off x="6281231"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2" name="object 11">
            <a:extLst>
              <a:ext uri="{FF2B5EF4-FFF2-40B4-BE49-F238E27FC236}">
                <a16:creationId xmlns:a16="http://schemas.microsoft.com/office/drawing/2014/main" id="{816A9D39-3920-4FD5-A630-F17EC1FA5A01}"/>
              </a:ext>
            </a:extLst>
          </p:cNvPr>
          <p:cNvSpPr/>
          <p:nvPr/>
        </p:nvSpPr>
        <p:spPr>
          <a:xfrm>
            <a:off x="4003098"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3" name="object 12">
            <a:extLst>
              <a:ext uri="{FF2B5EF4-FFF2-40B4-BE49-F238E27FC236}">
                <a16:creationId xmlns:a16="http://schemas.microsoft.com/office/drawing/2014/main" id="{1DBD4593-612D-44E9-9FE1-C88A8C42E87E}"/>
              </a:ext>
            </a:extLst>
          </p:cNvPr>
          <p:cNvSpPr/>
          <p:nvPr/>
        </p:nvSpPr>
        <p:spPr>
          <a:xfrm>
            <a:off x="6281231"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4" name="object 13">
            <a:extLst>
              <a:ext uri="{FF2B5EF4-FFF2-40B4-BE49-F238E27FC236}">
                <a16:creationId xmlns:a16="http://schemas.microsoft.com/office/drawing/2014/main" id="{B3E9FFD7-1FA9-42F0-9C35-424B49AABBC8}"/>
              </a:ext>
            </a:extLst>
          </p:cNvPr>
          <p:cNvSpPr/>
          <p:nvPr/>
        </p:nvSpPr>
        <p:spPr>
          <a:xfrm>
            <a:off x="7040612"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5" name="object 14">
            <a:extLst>
              <a:ext uri="{FF2B5EF4-FFF2-40B4-BE49-F238E27FC236}">
                <a16:creationId xmlns:a16="http://schemas.microsoft.com/office/drawing/2014/main" id="{BD6C2C3E-52C7-4883-AE90-DA517AFF4368}"/>
              </a:ext>
            </a:extLst>
          </p:cNvPr>
          <p:cNvSpPr/>
          <p:nvPr/>
        </p:nvSpPr>
        <p:spPr>
          <a:xfrm>
            <a:off x="2484355"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6" name="object 15">
            <a:extLst>
              <a:ext uri="{FF2B5EF4-FFF2-40B4-BE49-F238E27FC236}">
                <a16:creationId xmlns:a16="http://schemas.microsoft.com/office/drawing/2014/main" id="{43367AC6-CA59-4445-A2D6-B53568B3FA0A}"/>
              </a:ext>
            </a:extLst>
          </p:cNvPr>
          <p:cNvSpPr/>
          <p:nvPr/>
        </p:nvSpPr>
        <p:spPr>
          <a:xfrm>
            <a:off x="4003098"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7" name="object 16">
            <a:extLst>
              <a:ext uri="{FF2B5EF4-FFF2-40B4-BE49-F238E27FC236}">
                <a16:creationId xmlns:a16="http://schemas.microsoft.com/office/drawing/2014/main" id="{DABAC8AB-568F-4913-A1BF-4A58617A2D27}"/>
              </a:ext>
            </a:extLst>
          </p:cNvPr>
          <p:cNvSpPr/>
          <p:nvPr/>
        </p:nvSpPr>
        <p:spPr>
          <a:xfrm>
            <a:off x="5521850"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8" name="object 17">
            <a:extLst>
              <a:ext uri="{FF2B5EF4-FFF2-40B4-BE49-F238E27FC236}">
                <a16:creationId xmlns:a16="http://schemas.microsoft.com/office/drawing/2014/main" id="{3A5229B4-95B6-4C24-B606-2A5536C81824}"/>
              </a:ext>
            </a:extLst>
          </p:cNvPr>
          <p:cNvSpPr/>
          <p:nvPr/>
        </p:nvSpPr>
        <p:spPr>
          <a:xfrm>
            <a:off x="7799992" y="3584996"/>
            <a:ext cx="817156"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9" name="object 18">
            <a:extLst>
              <a:ext uri="{FF2B5EF4-FFF2-40B4-BE49-F238E27FC236}">
                <a16:creationId xmlns:a16="http://schemas.microsoft.com/office/drawing/2014/main" id="{FA439124-C0AF-4A3B-A97C-1BF48F3B7DF8}"/>
              </a:ext>
            </a:extLst>
          </p:cNvPr>
          <p:cNvSpPr/>
          <p:nvPr/>
        </p:nvSpPr>
        <p:spPr>
          <a:xfrm>
            <a:off x="937751" y="4120778"/>
            <a:ext cx="1608754" cy="401836"/>
          </a:xfrm>
          <a:prstGeom prst="rect">
            <a:avLst/>
          </a:prstGeom>
          <a:blipFill>
            <a:blip r:embed="rId5" cstate="print"/>
            <a:stretch>
              <a:fillRect/>
            </a:stretch>
          </a:blipFill>
        </p:spPr>
        <p:txBody>
          <a:bodyPr wrap="square" lIns="0" tIns="0" rIns="0" bIns="0" rtlCol="0"/>
          <a:lstStyle/>
          <a:p>
            <a:endParaRPr sz="1687">
              <a:solidFill>
                <a:schemeClr val="tx1"/>
              </a:solidFill>
            </a:endParaRPr>
          </a:p>
        </p:txBody>
      </p:sp>
      <p:sp>
        <p:nvSpPr>
          <p:cNvPr id="20" name="object 19">
            <a:extLst>
              <a:ext uri="{FF2B5EF4-FFF2-40B4-BE49-F238E27FC236}">
                <a16:creationId xmlns:a16="http://schemas.microsoft.com/office/drawing/2014/main" id="{99F14906-E7AA-44E3-8B51-A4BF6579414C}"/>
              </a:ext>
            </a:extLst>
          </p:cNvPr>
          <p:cNvSpPr/>
          <p:nvPr/>
        </p:nvSpPr>
        <p:spPr>
          <a:xfrm>
            <a:off x="3243727"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1" name="object 20">
            <a:extLst>
              <a:ext uri="{FF2B5EF4-FFF2-40B4-BE49-F238E27FC236}">
                <a16:creationId xmlns:a16="http://schemas.microsoft.com/office/drawing/2014/main" id="{CCFFB295-1D81-477B-B322-CCDECB8FB122}"/>
              </a:ext>
            </a:extLst>
          </p:cNvPr>
          <p:cNvSpPr/>
          <p:nvPr/>
        </p:nvSpPr>
        <p:spPr>
          <a:xfrm>
            <a:off x="4762480"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2" name="object 21">
            <a:extLst>
              <a:ext uri="{FF2B5EF4-FFF2-40B4-BE49-F238E27FC236}">
                <a16:creationId xmlns:a16="http://schemas.microsoft.com/office/drawing/2014/main" id="{EEDEE7E6-9FB3-4DEE-B885-564E083CF5D1}"/>
              </a:ext>
            </a:extLst>
          </p:cNvPr>
          <p:cNvSpPr/>
          <p:nvPr/>
        </p:nvSpPr>
        <p:spPr>
          <a:xfrm>
            <a:off x="5521850"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3" name="object 22">
            <a:extLst>
              <a:ext uri="{FF2B5EF4-FFF2-40B4-BE49-F238E27FC236}">
                <a16:creationId xmlns:a16="http://schemas.microsoft.com/office/drawing/2014/main" id="{04B5C4F3-6F35-4C39-A546-18BDAA4ED6DE}"/>
              </a:ext>
            </a:extLst>
          </p:cNvPr>
          <p:cNvSpPr/>
          <p:nvPr/>
        </p:nvSpPr>
        <p:spPr>
          <a:xfrm>
            <a:off x="1031513" y="3643039"/>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24" name="object 23">
            <a:extLst>
              <a:ext uri="{FF2B5EF4-FFF2-40B4-BE49-F238E27FC236}">
                <a16:creationId xmlns:a16="http://schemas.microsoft.com/office/drawing/2014/main" id="{92F0FA8A-F82C-438B-B779-7A526ECECC8F}"/>
              </a:ext>
            </a:extLst>
          </p:cNvPr>
          <p:cNvSpPr txBox="1"/>
          <p:nvPr/>
        </p:nvSpPr>
        <p:spPr>
          <a:xfrm>
            <a:off x="1031513" y="3643040"/>
            <a:ext cx="625078" cy="177633"/>
          </a:xfrm>
          <a:prstGeom prst="rect">
            <a:avLst/>
          </a:prstGeom>
          <a:ln w="12700">
            <a:solidFill>
              <a:srgbClr val="000000"/>
            </a:solidFill>
          </a:ln>
        </p:spPr>
        <p:txBody>
          <a:bodyPr vert="horz" wrap="square" lIns="0" tIns="4465" rIns="0" bIns="0" rtlCol="0">
            <a:spAutoFit/>
          </a:bodyPr>
          <a:lstStyle/>
          <a:p>
            <a:pPr marR="3572" algn="ctr">
              <a:spcBef>
                <a:spcPts val="35"/>
              </a:spcBef>
            </a:pPr>
            <a:r>
              <a:rPr sz="1125" spc="-4" dirty="0">
                <a:solidFill>
                  <a:schemeClr val="tx1"/>
                </a:solidFill>
                <a:latin typeface="Arial"/>
                <a:cs typeface="Arial"/>
              </a:rPr>
              <a:t>bill</a:t>
            </a:r>
            <a:endParaRPr sz="1125">
              <a:solidFill>
                <a:schemeClr val="tx1"/>
              </a:solidFill>
              <a:latin typeface="Arial"/>
              <a:cs typeface="Arial"/>
            </a:endParaRPr>
          </a:p>
        </p:txBody>
      </p:sp>
      <p:sp>
        <p:nvSpPr>
          <p:cNvPr id="25" name="object 24">
            <a:extLst>
              <a:ext uri="{FF2B5EF4-FFF2-40B4-BE49-F238E27FC236}">
                <a16:creationId xmlns:a16="http://schemas.microsoft.com/office/drawing/2014/main" id="{18A1D62F-78C0-47EA-9D51-3FD15CEE4A46}"/>
              </a:ext>
            </a:extLst>
          </p:cNvPr>
          <p:cNvSpPr/>
          <p:nvPr/>
        </p:nvSpPr>
        <p:spPr>
          <a:xfrm>
            <a:off x="1818736"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6" name="object 25">
            <a:extLst>
              <a:ext uri="{FF2B5EF4-FFF2-40B4-BE49-F238E27FC236}">
                <a16:creationId xmlns:a16="http://schemas.microsoft.com/office/drawing/2014/main" id="{F2CBBC65-1AD0-4812-B76D-3C2514CA5291}"/>
              </a:ext>
            </a:extLst>
          </p:cNvPr>
          <p:cNvSpPr txBox="1"/>
          <p:nvPr/>
        </p:nvSpPr>
        <p:spPr>
          <a:xfrm>
            <a:off x="1818736" y="3643040"/>
            <a:ext cx="633115" cy="177633"/>
          </a:xfrm>
          <a:prstGeom prst="rect">
            <a:avLst/>
          </a:prstGeom>
          <a:ln w="12700">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1.author</a:t>
            </a:r>
            <a:endParaRPr sz="1125" dirty="0">
              <a:solidFill>
                <a:schemeClr val="tx1"/>
              </a:solidFill>
              <a:latin typeface="Arial"/>
              <a:cs typeface="Arial"/>
            </a:endParaRPr>
          </a:p>
        </p:txBody>
      </p:sp>
      <p:sp>
        <p:nvSpPr>
          <p:cNvPr id="27" name="object 26">
            <a:extLst>
              <a:ext uri="{FF2B5EF4-FFF2-40B4-BE49-F238E27FC236}">
                <a16:creationId xmlns:a16="http://schemas.microsoft.com/office/drawing/2014/main" id="{44B10027-D02F-465D-86D4-A93237A094DE}"/>
              </a:ext>
            </a:extLst>
          </p:cNvPr>
          <p:cNvSpPr/>
          <p:nvPr/>
        </p:nvSpPr>
        <p:spPr>
          <a:xfrm>
            <a:off x="3337488"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8" name="object 27">
            <a:extLst>
              <a:ext uri="{FF2B5EF4-FFF2-40B4-BE49-F238E27FC236}">
                <a16:creationId xmlns:a16="http://schemas.microsoft.com/office/drawing/2014/main" id="{334E45EA-2A49-406C-9B92-8D184E9014DD}"/>
              </a:ext>
            </a:extLst>
          </p:cNvPr>
          <p:cNvSpPr txBox="1"/>
          <p:nvPr/>
        </p:nvSpPr>
        <p:spPr>
          <a:xfrm>
            <a:off x="3337488" y="3643040"/>
            <a:ext cx="633115" cy="177633"/>
          </a:xfrm>
          <a:prstGeom prst="rect">
            <a:avLst/>
          </a:prstGeom>
          <a:ln w="12699">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2.author</a:t>
            </a:r>
            <a:endParaRPr sz="1125" dirty="0">
              <a:solidFill>
                <a:schemeClr val="tx1"/>
              </a:solidFill>
              <a:latin typeface="Arial"/>
              <a:cs typeface="Arial"/>
            </a:endParaRPr>
          </a:p>
        </p:txBody>
      </p:sp>
      <p:sp>
        <p:nvSpPr>
          <p:cNvPr id="29" name="object 28">
            <a:extLst>
              <a:ext uri="{FF2B5EF4-FFF2-40B4-BE49-F238E27FC236}">
                <a16:creationId xmlns:a16="http://schemas.microsoft.com/office/drawing/2014/main" id="{A33C1DA0-E5ED-4A61-9B0E-7328ABB5DB0C}"/>
              </a:ext>
            </a:extLst>
          </p:cNvPr>
          <p:cNvSpPr/>
          <p:nvPr/>
        </p:nvSpPr>
        <p:spPr>
          <a:xfrm>
            <a:off x="1031513" y="4178821"/>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30" name="object 29">
            <a:extLst>
              <a:ext uri="{FF2B5EF4-FFF2-40B4-BE49-F238E27FC236}">
                <a16:creationId xmlns:a16="http://schemas.microsoft.com/office/drawing/2014/main" id="{263BE81A-8BC0-41FC-B33A-DFC08F1BF67B}"/>
              </a:ext>
            </a:extLst>
          </p:cNvPr>
          <p:cNvSpPr/>
          <p:nvPr/>
        </p:nvSpPr>
        <p:spPr>
          <a:xfrm>
            <a:off x="1031513" y="4178821"/>
            <a:ext cx="625078" cy="214313"/>
          </a:xfrm>
          <a:custGeom>
            <a:avLst/>
            <a:gdLst/>
            <a:ahLst/>
            <a:cxnLst/>
            <a:rect l="l" t="t" r="r" b="b"/>
            <a:pathLst>
              <a:path w="889000" h="304800">
                <a:moveTo>
                  <a:pt x="0" y="0"/>
                </a:moveTo>
                <a:lnTo>
                  <a:pt x="888626" y="0"/>
                </a:lnTo>
                <a:lnTo>
                  <a:pt x="888626" y="304800"/>
                </a:lnTo>
                <a:lnTo>
                  <a:pt x="0" y="304800"/>
                </a:lnTo>
                <a:lnTo>
                  <a:pt x="0" y="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31" name="object 30">
            <a:extLst>
              <a:ext uri="{FF2B5EF4-FFF2-40B4-BE49-F238E27FC236}">
                <a16:creationId xmlns:a16="http://schemas.microsoft.com/office/drawing/2014/main" id="{18E8A6BA-D6DA-49B1-A5F6-178E9E35E855}"/>
              </a:ext>
            </a:extLst>
          </p:cNvPr>
          <p:cNvSpPr txBox="1"/>
          <p:nvPr/>
        </p:nvSpPr>
        <p:spPr>
          <a:xfrm>
            <a:off x="1155836" y="4187750"/>
            <a:ext cx="367457" cy="173124"/>
          </a:xfrm>
          <a:prstGeom prst="rect">
            <a:avLst/>
          </a:prstGeom>
        </p:spPr>
        <p:txBody>
          <a:bodyPr vert="horz" wrap="square" lIns="0" tIns="0" rIns="0" bIns="0" rtlCol="0">
            <a:spAutoFit/>
          </a:bodyPr>
          <a:lstStyle/>
          <a:p>
            <a:pPr marL="8929"/>
            <a:r>
              <a:rPr sz="1125" dirty="0">
                <a:solidFill>
                  <a:schemeClr val="tx1"/>
                </a:solidFill>
                <a:latin typeface="Arial"/>
                <a:cs typeface="Arial"/>
              </a:rPr>
              <a:t>rights</a:t>
            </a:r>
            <a:endParaRPr sz="1125">
              <a:solidFill>
                <a:schemeClr val="tx1"/>
              </a:solidFill>
              <a:latin typeface="Arial"/>
              <a:cs typeface="Arial"/>
            </a:endParaRPr>
          </a:p>
        </p:txBody>
      </p:sp>
      <p:sp>
        <p:nvSpPr>
          <p:cNvPr id="32" name="object 31">
            <a:extLst>
              <a:ext uri="{FF2B5EF4-FFF2-40B4-BE49-F238E27FC236}">
                <a16:creationId xmlns:a16="http://schemas.microsoft.com/office/drawing/2014/main" id="{61C78CD0-B9D7-4E84-960D-7FB97D65202C}"/>
              </a:ext>
            </a:extLst>
          </p:cNvPr>
          <p:cNvSpPr/>
          <p:nvPr/>
        </p:nvSpPr>
        <p:spPr>
          <a:xfrm>
            <a:off x="2578108"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3" name="object 32">
            <a:extLst>
              <a:ext uri="{FF2B5EF4-FFF2-40B4-BE49-F238E27FC236}">
                <a16:creationId xmlns:a16="http://schemas.microsoft.com/office/drawing/2014/main" id="{8033609B-BB5E-41CC-89A5-DAC01FB05695}"/>
              </a:ext>
            </a:extLst>
          </p:cNvPr>
          <p:cNvSpPr txBox="1"/>
          <p:nvPr/>
        </p:nvSpPr>
        <p:spPr>
          <a:xfrm>
            <a:off x="2578108"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a:solidFill>
                <a:schemeClr val="tx1"/>
              </a:solidFill>
              <a:latin typeface="Arial"/>
              <a:cs typeface="Arial"/>
            </a:endParaRPr>
          </a:p>
        </p:txBody>
      </p:sp>
      <p:sp>
        <p:nvSpPr>
          <p:cNvPr id="34" name="object 33">
            <a:extLst>
              <a:ext uri="{FF2B5EF4-FFF2-40B4-BE49-F238E27FC236}">
                <a16:creationId xmlns:a16="http://schemas.microsoft.com/office/drawing/2014/main" id="{B3BB3891-4E54-4755-B531-3C898D7086B5}"/>
              </a:ext>
            </a:extLst>
          </p:cNvPr>
          <p:cNvSpPr/>
          <p:nvPr/>
        </p:nvSpPr>
        <p:spPr>
          <a:xfrm>
            <a:off x="4856242"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5" name="object 34">
            <a:extLst>
              <a:ext uri="{FF2B5EF4-FFF2-40B4-BE49-F238E27FC236}">
                <a16:creationId xmlns:a16="http://schemas.microsoft.com/office/drawing/2014/main" id="{4E1DB272-3E6E-482A-9329-B6011A029AA6}"/>
              </a:ext>
            </a:extLst>
          </p:cNvPr>
          <p:cNvSpPr txBox="1"/>
          <p:nvPr/>
        </p:nvSpPr>
        <p:spPr>
          <a:xfrm>
            <a:off x="4856242" y="3643040"/>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dirty="0">
              <a:solidFill>
                <a:schemeClr val="tx1"/>
              </a:solidFill>
              <a:latin typeface="Arial"/>
              <a:cs typeface="Arial"/>
            </a:endParaRPr>
          </a:p>
        </p:txBody>
      </p:sp>
      <p:sp>
        <p:nvSpPr>
          <p:cNvPr id="36" name="object 35">
            <a:extLst>
              <a:ext uri="{FF2B5EF4-FFF2-40B4-BE49-F238E27FC236}">
                <a16:creationId xmlns:a16="http://schemas.microsoft.com/office/drawing/2014/main" id="{65173024-30FC-4484-BDBE-1EBD6CBE24A8}"/>
              </a:ext>
            </a:extLst>
          </p:cNvPr>
          <p:cNvSpPr/>
          <p:nvPr/>
        </p:nvSpPr>
        <p:spPr>
          <a:xfrm>
            <a:off x="6374992"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7" name="object 36">
            <a:extLst>
              <a:ext uri="{FF2B5EF4-FFF2-40B4-BE49-F238E27FC236}">
                <a16:creationId xmlns:a16="http://schemas.microsoft.com/office/drawing/2014/main" id="{5E5590A8-6A9A-46B8-BAEA-13A4AA4B529A}"/>
              </a:ext>
            </a:extLst>
          </p:cNvPr>
          <p:cNvSpPr txBox="1"/>
          <p:nvPr/>
        </p:nvSpPr>
        <p:spPr>
          <a:xfrm>
            <a:off x="6374992" y="3643040"/>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dirty="0">
              <a:solidFill>
                <a:schemeClr val="tx1"/>
              </a:solidFill>
              <a:latin typeface="Arial"/>
              <a:cs typeface="Arial"/>
            </a:endParaRPr>
          </a:p>
        </p:txBody>
      </p:sp>
      <p:sp>
        <p:nvSpPr>
          <p:cNvPr id="38" name="object 37">
            <a:extLst>
              <a:ext uri="{FF2B5EF4-FFF2-40B4-BE49-F238E27FC236}">
                <a16:creationId xmlns:a16="http://schemas.microsoft.com/office/drawing/2014/main" id="{3B70FFF2-5064-4A22-AE18-581BE7A2174B}"/>
              </a:ext>
            </a:extLst>
          </p:cNvPr>
          <p:cNvSpPr/>
          <p:nvPr/>
        </p:nvSpPr>
        <p:spPr>
          <a:xfrm>
            <a:off x="4096860"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9" name="object 38">
            <a:extLst>
              <a:ext uri="{FF2B5EF4-FFF2-40B4-BE49-F238E27FC236}">
                <a16:creationId xmlns:a16="http://schemas.microsoft.com/office/drawing/2014/main" id="{DEAD16F0-3C2D-4360-BB45-DA53E1E1752F}"/>
              </a:ext>
            </a:extLst>
          </p:cNvPr>
          <p:cNvSpPr txBox="1"/>
          <p:nvPr/>
        </p:nvSpPr>
        <p:spPr>
          <a:xfrm>
            <a:off x="4096860"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a:solidFill>
                <a:schemeClr val="tx1"/>
              </a:solidFill>
              <a:latin typeface="Arial"/>
              <a:cs typeface="Arial"/>
            </a:endParaRPr>
          </a:p>
        </p:txBody>
      </p:sp>
      <p:sp>
        <p:nvSpPr>
          <p:cNvPr id="40" name="object 39">
            <a:extLst>
              <a:ext uri="{FF2B5EF4-FFF2-40B4-BE49-F238E27FC236}">
                <a16:creationId xmlns:a16="http://schemas.microsoft.com/office/drawing/2014/main" id="{DC539A87-4ECB-4376-89EA-AFD3D8C07492}"/>
              </a:ext>
            </a:extLst>
          </p:cNvPr>
          <p:cNvSpPr/>
          <p:nvPr/>
        </p:nvSpPr>
        <p:spPr>
          <a:xfrm>
            <a:off x="6374992" y="4178820"/>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1" name="object 40">
            <a:extLst>
              <a:ext uri="{FF2B5EF4-FFF2-40B4-BE49-F238E27FC236}">
                <a16:creationId xmlns:a16="http://schemas.microsoft.com/office/drawing/2014/main" id="{4B78C786-1664-4E86-A87A-1C995977BF75}"/>
              </a:ext>
            </a:extLst>
          </p:cNvPr>
          <p:cNvSpPr txBox="1"/>
          <p:nvPr/>
        </p:nvSpPr>
        <p:spPr>
          <a:xfrm>
            <a:off x="6374992"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9.title</a:t>
            </a:r>
            <a:endParaRPr sz="1125">
              <a:solidFill>
                <a:schemeClr val="tx1"/>
              </a:solidFill>
              <a:latin typeface="Arial"/>
              <a:cs typeface="Arial"/>
            </a:endParaRPr>
          </a:p>
        </p:txBody>
      </p:sp>
      <p:sp>
        <p:nvSpPr>
          <p:cNvPr id="42" name="object 41">
            <a:extLst>
              <a:ext uri="{FF2B5EF4-FFF2-40B4-BE49-F238E27FC236}">
                <a16:creationId xmlns:a16="http://schemas.microsoft.com/office/drawing/2014/main" id="{163C9402-8C2C-4F7E-89BB-5FA1287612F3}"/>
              </a:ext>
            </a:extLst>
          </p:cNvPr>
          <p:cNvSpPr/>
          <p:nvPr/>
        </p:nvSpPr>
        <p:spPr>
          <a:xfrm>
            <a:off x="7134374"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3" name="object 42">
            <a:extLst>
              <a:ext uri="{FF2B5EF4-FFF2-40B4-BE49-F238E27FC236}">
                <a16:creationId xmlns:a16="http://schemas.microsoft.com/office/drawing/2014/main" id="{7655F51B-23BB-48E5-A570-6C08FF65E1DC}"/>
              </a:ext>
            </a:extLst>
          </p:cNvPr>
          <p:cNvSpPr txBox="1"/>
          <p:nvPr/>
        </p:nvSpPr>
        <p:spPr>
          <a:xfrm>
            <a:off x="7134374" y="3643040"/>
            <a:ext cx="633115" cy="177633"/>
          </a:xfrm>
          <a:prstGeom prst="rect">
            <a:avLst/>
          </a:prstGeom>
          <a:ln w="12699">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8.title</a:t>
            </a:r>
            <a:endParaRPr sz="1125" dirty="0">
              <a:solidFill>
                <a:schemeClr val="tx1"/>
              </a:solidFill>
              <a:latin typeface="Arial"/>
              <a:cs typeface="Arial"/>
            </a:endParaRPr>
          </a:p>
        </p:txBody>
      </p:sp>
      <p:sp>
        <p:nvSpPr>
          <p:cNvPr id="44" name="object 43">
            <a:extLst>
              <a:ext uri="{FF2B5EF4-FFF2-40B4-BE49-F238E27FC236}">
                <a16:creationId xmlns:a16="http://schemas.microsoft.com/office/drawing/2014/main" id="{328B5BC1-32B5-41A0-912C-6C7F8D4910C0}"/>
              </a:ext>
            </a:extLst>
          </p:cNvPr>
          <p:cNvSpPr/>
          <p:nvPr/>
        </p:nvSpPr>
        <p:spPr>
          <a:xfrm>
            <a:off x="2578117"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5" name="object 44">
            <a:extLst>
              <a:ext uri="{FF2B5EF4-FFF2-40B4-BE49-F238E27FC236}">
                <a16:creationId xmlns:a16="http://schemas.microsoft.com/office/drawing/2014/main" id="{5A0DE0E0-1FF8-48C4-B906-D4BC26051A3F}"/>
              </a:ext>
            </a:extLst>
          </p:cNvPr>
          <p:cNvSpPr/>
          <p:nvPr/>
        </p:nvSpPr>
        <p:spPr>
          <a:xfrm>
            <a:off x="2578117" y="3643039"/>
            <a:ext cx="633115" cy="214313"/>
          </a:xfrm>
          <a:custGeom>
            <a:avLst/>
            <a:gdLst/>
            <a:ahLst/>
            <a:cxnLst/>
            <a:rect l="l" t="t" r="r" b="b"/>
            <a:pathLst>
              <a:path w="900429" h="304800">
                <a:moveTo>
                  <a:pt x="0" y="0"/>
                </a:moveTo>
                <a:lnTo>
                  <a:pt x="899999" y="0"/>
                </a:lnTo>
                <a:lnTo>
                  <a:pt x="899999" y="304811"/>
                </a:lnTo>
                <a:lnTo>
                  <a:pt x="0" y="304811"/>
                </a:lnTo>
                <a:lnTo>
                  <a:pt x="0" y="0"/>
                </a:lnTo>
                <a:close/>
              </a:path>
            </a:pathLst>
          </a:custGeom>
          <a:ln w="12699">
            <a:solidFill>
              <a:srgbClr val="000000"/>
            </a:solidFill>
          </a:ln>
        </p:spPr>
        <p:txBody>
          <a:bodyPr wrap="square" lIns="0" tIns="0" rIns="0" bIns="0" rtlCol="0"/>
          <a:lstStyle/>
          <a:p>
            <a:endParaRPr sz="1687">
              <a:solidFill>
                <a:schemeClr val="tx1"/>
              </a:solidFill>
            </a:endParaRPr>
          </a:p>
        </p:txBody>
      </p:sp>
      <p:sp>
        <p:nvSpPr>
          <p:cNvPr id="46" name="object 45">
            <a:extLst>
              <a:ext uri="{FF2B5EF4-FFF2-40B4-BE49-F238E27FC236}">
                <a16:creationId xmlns:a16="http://schemas.microsoft.com/office/drawing/2014/main" id="{ED81ABCF-79BE-48C2-AEC1-9BD053A6925E}"/>
              </a:ext>
            </a:extLst>
          </p:cNvPr>
          <p:cNvSpPr txBox="1"/>
          <p:nvPr/>
        </p:nvSpPr>
        <p:spPr>
          <a:xfrm>
            <a:off x="2666642" y="3651969"/>
            <a:ext cx="446931" cy="173124"/>
          </a:xfrm>
          <a:prstGeom prst="rect">
            <a:avLst/>
          </a:prstGeom>
        </p:spPr>
        <p:txBody>
          <a:bodyPr vert="horz" wrap="square" lIns="0" tIns="0" rIns="0" bIns="0" rtlCol="0">
            <a:spAutoFit/>
          </a:bodyPr>
          <a:lstStyle/>
          <a:p>
            <a:pPr marL="8929"/>
            <a:r>
              <a:rPr sz="1125" spc="-4" dirty="0">
                <a:solidFill>
                  <a:schemeClr val="tx1"/>
                </a:solidFill>
                <a:latin typeface="Arial"/>
                <a:cs typeface="Arial"/>
              </a:rPr>
              <a:t>1.body</a:t>
            </a:r>
            <a:endParaRPr sz="1125" dirty="0">
              <a:solidFill>
                <a:schemeClr val="tx1"/>
              </a:solidFill>
              <a:latin typeface="Arial"/>
              <a:cs typeface="Arial"/>
            </a:endParaRPr>
          </a:p>
        </p:txBody>
      </p:sp>
      <p:sp>
        <p:nvSpPr>
          <p:cNvPr id="47" name="object 46">
            <a:extLst>
              <a:ext uri="{FF2B5EF4-FFF2-40B4-BE49-F238E27FC236}">
                <a16:creationId xmlns:a16="http://schemas.microsoft.com/office/drawing/2014/main" id="{C9B2A0E9-CF07-4692-A55A-F2634C55408C}"/>
              </a:ext>
            </a:extLst>
          </p:cNvPr>
          <p:cNvSpPr/>
          <p:nvPr/>
        </p:nvSpPr>
        <p:spPr>
          <a:xfrm>
            <a:off x="4096860"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8" name="object 47">
            <a:extLst>
              <a:ext uri="{FF2B5EF4-FFF2-40B4-BE49-F238E27FC236}">
                <a16:creationId xmlns:a16="http://schemas.microsoft.com/office/drawing/2014/main" id="{0946BA84-DAFC-49DB-A793-02B27515E6D9}"/>
              </a:ext>
            </a:extLst>
          </p:cNvPr>
          <p:cNvSpPr txBox="1"/>
          <p:nvPr/>
        </p:nvSpPr>
        <p:spPr>
          <a:xfrm>
            <a:off x="4096860" y="364304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2.body</a:t>
            </a:r>
            <a:endParaRPr sz="1125" dirty="0">
              <a:solidFill>
                <a:schemeClr val="tx1"/>
              </a:solidFill>
              <a:latin typeface="Arial"/>
              <a:cs typeface="Arial"/>
            </a:endParaRPr>
          </a:p>
        </p:txBody>
      </p:sp>
      <p:sp>
        <p:nvSpPr>
          <p:cNvPr id="49" name="object 48">
            <a:extLst>
              <a:ext uri="{FF2B5EF4-FFF2-40B4-BE49-F238E27FC236}">
                <a16:creationId xmlns:a16="http://schemas.microsoft.com/office/drawing/2014/main" id="{02C3CE76-5970-4934-A05E-53149E706ED1}"/>
              </a:ext>
            </a:extLst>
          </p:cNvPr>
          <p:cNvSpPr/>
          <p:nvPr/>
        </p:nvSpPr>
        <p:spPr>
          <a:xfrm>
            <a:off x="5615612"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0" name="object 49">
            <a:extLst>
              <a:ext uri="{FF2B5EF4-FFF2-40B4-BE49-F238E27FC236}">
                <a16:creationId xmlns:a16="http://schemas.microsoft.com/office/drawing/2014/main" id="{1DD11D9C-4ED1-46E6-9E2F-9ED90D0F26C1}"/>
              </a:ext>
            </a:extLst>
          </p:cNvPr>
          <p:cNvSpPr txBox="1"/>
          <p:nvPr/>
        </p:nvSpPr>
        <p:spPr>
          <a:xfrm>
            <a:off x="5615612" y="3643040"/>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dirty="0">
              <a:solidFill>
                <a:schemeClr val="tx1"/>
              </a:solidFill>
              <a:latin typeface="Arial"/>
              <a:cs typeface="Arial"/>
            </a:endParaRPr>
          </a:p>
        </p:txBody>
      </p:sp>
      <p:sp>
        <p:nvSpPr>
          <p:cNvPr id="51" name="object 50">
            <a:extLst>
              <a:ext uri="{FF2B5EF4-FFF2-40B4-BE49-F238E27FC236}">
                <a16:creationId xmlns:a16="http://schemas.microsoft.com/office/drawing/2014/main" id="{47958D10-51CC-4C65-B880-E230712C295E}"/>
              </a:ext>
            </a:extLst>
          </p:cNvPr>
          <p:cNvSpPr/>
          <p:nvPr/>
        </p:nvSpPr>
        <p:spPr>
          <a:xfrm>
            <a:off x="7893754"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2" name="object 51">
            <a:extLst>
              <a:ext uri="{FF2B5EF4-FFF2-40B4-BE49-F238E27FC236}">
                <a16:creationId xmlns:a16="http://schemas.microsoft.com/office/drawing/2014/main" id="{B6D08C7C-6E8C-451C-BEEB-968823FC0643}"/>
              </a:ext>
            </a:extLst>
          </p:cNvPr>
          <p:cNvSpPr txBox="1"/>
          <p:nvPr/>
        </p:nvSpPr>
        <p:spPr>
          <a:xfrm>
            <a:off x="7893754" y="364304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dirty="0">
              <a:solidFill>
                <a:schemeClr val="tx1"/>
              </a:solidFill>
              <a:latin typeface="Arial"/>
              <a:cs typeface="Arial"/>
            </a:endParaRPr>
          </a:p>
        </p:txBody>
      </p:sp>
      <p:sp>
        <p:nvSpPr>
          <p:cNvPr id="53" name="object 52">
            <a:extLst>
              <a:ext uri="{FF2B5EF4-FFF2-40B4-BE49-F238E27FC236}">
                <a16:creationId xmlns:a16="http://schemas.microsoft.com/office/drawing/2014/main" id="{99A6EE21-D7C7-4040-BF4C-4C6EB8A5BC71}"/>
              </a:ext>
            </a:extLst>
          </p:cNvPr>
          <p:cNvSpPr/>
          <p:nvPr/>
        </p:nvSpPr>
        <p:spPr>
          <a:xfrm>
            <a:off x="1818736"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4" name="object 53">
            <a:extLst>
              <a:ext uri="{FF2B5EF4-FFF2-40B4-BE49-F238E27FC236}">
                <a16:creationId xmlns:a16="http://schemas.microsoft.com/office/drawing/2014/main" id="{1626E5FB-F120-45D4-A0A0-66E6D9F2A787}"/>
              </a:ext>
            </a:extLst>
          </p:cNvPr>
          <p:cNvSpPr txBox="1"/>
          <p:nvPr/>
        </p:nvSpPr>
        <p:spPr>
          <a:xfrm>
            <a:off x="1818736"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3.body</a:t>
            </a:r>
            <a:endParaRPr sz="1125">
              <a:solidFill>
                <a:schemeClr val="tx1"/>
              </a:solidFill>
              <a:latin typeface="Arial"/>
              <a:cs typeface="Arial"/>
            </a:endParaRPr>
          </a:p>
        </p:txBody>
      </p:sp>
      <p:sp>
        <p:nvSpPr>
          <p:cNvPr id="55" name="object 54">
            <a:extLst>
              <a:ext uri="{FF2B5EF4-FFF2-40B4-BE49-F238E27FC236}">
                <a16:creationId xmlns:a16="http://schemas.microsoft.com/office/drawing/2014/main" id="{7CE63C77-DD7D-4503-B8C0-0294738804E3}"/>
              </a:ext>
            </a:extLst>
          </p:cNvPr>
          <p:cNvSpPr/>
          <p:nvPr/>
        </p:nvSpPr>
        <p:spPr>
          <a:xfrm>
            <a:off x="3337488"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6" name="object 55">
            <a:extLst>
              <a:ext uri="{FF2B5EF4-FFF2-40B4-BE49-F238E27FC236}">
                <a16:creationId xmlns:a16="http://schemas.microsoft.com/office/drawing/2014/main" id="{6A3FB44E-5862-4D90-AECA-474D2EBE66E4}"/>
              </a:ext>
            </a:extLst>
          </p:cNvPr>
          <p:cNvSpPr txBox="1"/>
          <p:nvPr/>
        </p:nvSpPr>
        <p:spPr>
          <a:xfrm>
            <a:off x="3337488"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a:solidFill>
                <a:schemeClr val="tx1"/>
              </a:solidFill>
              <a:latin typeface="Arial"/>
              <a:cs typeface="Arial"/>
            </a:endParaRPr>
          </a:p>
        </p:txBody>
      </p:sp>
      <p:sp>
        <p:nvSpPr>
          <p:cNvPr id="57" name="object 56">
            <a:extLst>
              <a:ext uri="{FF2B5EF4-FFF2-40B4-BE49-F238E27FC236}">
                <a16:creationId xmlns:a16="http://schemas.microsoft.com/office/drawing/2014/main" id="{DBF16819-EB74-4417-A6FC-9DB05CB46508}"/>
              </a:ext>
            </a:extLst>
          </p:cNvPr>
          <p:cNvSpPr/>
          <p:nvPr/>
        </p:nvSpPr>
        <p:spPr>
          <a:xfrm>
            <a:off x="4856242"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8" name="object 57">
            <a:extLst>
              <a:ext uri="{FF2B5EF4-FFF2-40B4-BE49-F238E27FC236}">
                <a16:creationId xmlns:a16="http://schemas.microsoft.com/office/drawing/2014/main" id="{901DC3F9-A6BB-470C-BCF3-A3F451DEA6DC}"/>
              </a:ext>
            </a:extLst>
          </p:cNvPr>
          <p:cNvSpPr txBox="1"/>
          <p:nvPr/>
        </p:nvSpPr>
        <p:spPr>
          <a:xfrm>
            <a:off x="4856242"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8.body</a:t>
            </a:r>
            <a:endParaRPr sz="1125" dirty="0">
              <a:solidFill>
                <a:schemeClr val="tx1"/>
              </a:solidFill>
              <a:latin typeface="Arial"/>
              <a:cs typeface="Arial"/>
            </a:endParaRPr>
          </a:p>
        </p:txBody>
      </p:sp>
      <p:sp>
        <p:nvSpPr>
          <p:cNvPr id="59" name="object 58">
            <a:extLst>
              <a:ext uri="{FF2B5EF4-FFF2-40B4-BE49-F238E27FC236}">
                <a16:creationId xmlns:a16="http://schemas.microsoft.com/office/drawing/2014/main" id="{C0040E05-D99C-4976-B1C0-FF5160BED345}"/>
              </a:ext>
            </a:extLst>
          </p:cNvPr>
          <p:cNvSpPr/>
          <p:nvPr/>
        </p:nvSpPr>
        <p:spPr>
          <a:xfrm>
            <a:off x="5615612"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60" name="object 59">
            <a:extLst>
              <a:ext uri="{FF2B5EF4-FFF2-40B4-BE49-F238E27FC236}">
                <a16:creationId xmlns:a16="http://schemas.microsoft.com/office/drawing/2014/main" id="{973E89A0-A5BC-43E6-AA80-A77F29470FA8}"/>
              </a:ext>
            </a:extLst>
          </p:cNvPr>
          <p:cNvSpPr txBox="1"/>
          <p:nvPr/>
        </p:nvSpPr>
        <p:spPr>
          <a:xfrm>
            <a:off x="5615612"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a:solidFill>
                <a:schemeClr val="tx1"/>
              </a:solidFill>
              <a:latin typeface="Arial"/>
              <a:cs typeface="Arial"/>
            </a:endParaRPr>
          </a:p>
        </p:txBody>
      </p:sp>
      <p:sp>
        <p:nvSpPr>
          <p:cNvPr id="61" name="object 61">
            <a:extLst>
              <a:ext uri="{FF2B5EF4-FFF2-40B4-BE49-F238E27FC236}">
                <a16:creationId xmlns:a16="http://schemas.microsoft.com/office/drawing/2014/main" id="{86CA14CA-7FE2-4B92-8EB3-F4A31811E638}"/>
              </a:ext>
            </a:extLst>
          </p:cNvPr>
          <p:cNvSpPr/>
          <p:nvPr/>
        </p:nvSpPr>
        <p:spPr>
          <a:xfrm>
            <a:off x="4901076" y="2924200"/>
            <a:ext cx="391004" cy="767953"/>
          </a:xfrm>
          <a:prstGeom prst="rect">
            <a:avLst/>
          </a:prstGeom>
          <a:blipFill>
            <a:blip r:embed="rId6" cstate="print"/>
            <a:stretch>
              <a:fillRect/>
            </a:stretch>
          </a:blipFill>
        </p:spPr>
        <p:txBody>
          <a:bodyPr wrap="square" lIns="0" tIns="0" rIns="0" bIns="0" rtlCol="0"/>
          <a:lstStyle/>
          <a:p>
            <a:endParaRPr sz="1687">
              <a:solidFill>
                <a:schemeClr val="tx1"/>
              </a:solidFill>
            </a:endParaRPr>
          </a:p>
        </p:txBody>
      </p:sp>
      <p:sp>
        <p:nvSpPr>
          <p:cNvPr id="62" name="object 62">
            <a:extLst>
              <a:ext uri="{FF2B5EF4-FFF2-40B4-BE49-F238E27FC236}">
                <a16:creationId xmlns:a16="http://schemas.microsoft.com/office/drawing/2014/main" id="{BACE1CE7-0C23-44A4-A4C9-83004F652F29}"/>
              </a:ext>
            </a:extLst>
          </p:cNvPr>
          <p:cNvSpPr/>
          <p:nvPr/>
        </p:nvSpPr>
        <p:spPr>
          <a:xfrm>
            <a:off x="5004048" y="2982243"/>
            <a:ext cx="203597" cy="580430"/>
          </a:xfrm>
          <a:custGeom>
            <a:avLst/>
            <a:gdLst/>
            <a:ahLst/>
            <a:cxnLst/>
            <a:rect l="l" t="t" r="r" b="b"/>
            <a:pathLst>
              <a:path w="289560" h="825500">
                <a:moveTo>
                  <a:pt x="289399" y="619125"/>
                </a:moveTo>
                <a:lnTo>
                  <a:pt x="0" y="619125"/>
                </a:lnTo>
                <a:lnTo>
                  <a:pt x="144699" y="825500"/>
                </a:lnTo>
                <a:lnTo>
                  <a:pt x="289399" y="619125"/>
                </a:lnTo>
                <a:close/>
              </a:path>
              <a:path w="289560" h="825500">
                <a:moveTo>
                  <a:pt x="217049" y="0"/>
                </a:moveTo>
                <a:lnTo>
                  <a:pt x="72350" y="0"/>
                </a:lnTo>
                <a:lnTo>
                  <a:pt x="72350" y="619125"/>
                </a:lnTo>
                <a:lnTo>
                  <a:pt x="217049" y="619125"/>
                </a:lnTo>
                <a:lnTo>
                  <a:pt x="217049" y="0"/>
                </a:lnTo>
                <a:close/>
              </a:path>
            </a:pathLst>
          </a:custGeom>
          <a:solidFill>
            <a:srgbClr val="FFA191"/>
          </a:solidFill>
        </p:spPr>
        <p:txBody>
          <a:bodyPr wrap="square" lIns="0" tIns="0" rIns="0" bIns="0" rtlCol="0"/>
          <a:lstStyle/>
          <a:p>
            <a:endParaRPr sz="1687">
              <a:solidFill>
                <a:schemeClr val="tx1"/>
              </a:solidFill>
            </a:endParaRPr>
          </a:p>
        </p:txBody>
      </p:sp>
      <p:sp>
        <p:nvSpPr>
          <p:cNvPr id="63" name="object 63">
            <a:extLst>
              <a:ext uri="{FF2B5EF4-FFF2-40B4-BE49-F238E27FC236}">
                <a16:creationId xmlns:a16="http://schemas.microsoft.com/office/drawing/2014/main" id="{541E7180-1773-4E31-8510-2F16163E5ED4}"/>
              </a:ext>
            </a:extLst>
          </p:cNvPr>
          <p:cNvSpPr/>
          <p:nvPr/>
        </p:nvSpPr>
        <p:spPr>
          <a:xfrm>
            <a:off x="4994838" y="2982243"/>
            <a:ext cx="203597" cy="580430"/>
          </a:xfrm>
          <a:custGeom>
            <a:avLst/>
            <a:gdLst/>
            <a:ahLst/>
            <a:cxnLst/>
            <a:rect l="l" t="t" r="r" b="b"/>
            <a:pathLst>
              <a:path w="289560" h="825500">
                <a:moveTo>
                  <a:pt x="72350" y="0"/>
                </a:moveTo>
                <a:lnTo>
                  <a:pt x="72350" y="619125"/>
                </a:lnTo>
                <a:lnTo>
                  <a:pt x="0" y="619125"/>
                </a:lnTo>
                <a:lnTo>
                  <a:pt x="144699" y="825500"/>
                </a:lnTo>
                <a:lnTo>
                  <a:pt x="289399" y="619125"/>
                </a:lnTo>
                <a:lnTo>
                  <a:pt x="217049" y="619125"/>
                </a:lnTo>
                <a:lnTo>
                  <a:pt x="217049" y="0"/>
                </a:lnTo>
                <a:lnTo>
                  <a:pt x="72350" y="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64" name="object 64">
            <a:extLst>
              <a:ext uri="{FF2B5EF4-FFF2-40B4-BE49-F238E27FC236}">
                <a16:creationId xmlns:a16="http://schemas.microsoft.com/office/drawing/2014/main" id="{55C183E8-98B3-493B-9EC7-D6CFEEC9604D}"/>
              </a:ext>
            </a:extLst>
          </p:cNvPr>
          <p:cNvSpPr/>
          <p:nvPr/>
        </p:nvSpPr>
        <p:spPr>
          <a:xfrm>
            <a:off x="2668828" y="4317231"/>
            <a:ext cx="391004" cy="767953"/>
          </a:xfrm>
          <a:prstGeom prst="rect">
            <a:avLst/>
          </a:prstGeom>
          <a:blipFill>
            <a:blip r:embed="rId7" cstate="print"/>
            <a:stretch>
              <a:fillRect/>
            </a:stretch>
          </a:blipFill>
        </p:spPr>
        <p:txBody>
          <a:bodyPr wrap="square" lIns="0" tIns="0" rIns="0" bIns="0" rtlCol="0"/>
          <a:lstStyle/>
          <a:p>
            <a:endParaRPr sz="1687">
              <a:solidFill>
                <a:schemeClr val="tx1"/>
              </a:solidFill>
            </a:endParaRPr>
          </a:p>
        </p:txBody>
      </p:sp>
      <p:sp>
        <p:nvSpPr>
          <p:cNvPr id="65" name="object 65">
            <a:extLst>
              <a:ext uri="{FF2B5EF4-FFF2-40B4-BE49-F238E27FC236}">
                <a16:creationId xmlns:a16="http://schemas.microsoft.com/office/drawing/2014/main" id="{82A10124-9CE2-4B94-9548-8E8B4E8B618D}"/>
              </a:ext>
            </a:extLst>
          </p:cNvPr>
          <p:cNvSpPr/>
          <p:nvPr/>
        </p:nvSpPr>
        <p:spPr>
          <a:xfrm>
            <a:off x="2762589" y="4446711"/>
            <a:ext cx="203597" cy="580430"/>
          </a:xfrm>
          <a:custGeom>
            <a:avLst/>
            <a:gdLst/>
            <a:ahLst/>
            <a:cxnLst/>
            <a:rect l="l" t="t" r="r" b="b"/>
            <a:pathLst>
              <a:path w="289560" h="825500">
                <a:moveTo>
                  <a:pt x="217049" y="206375"/>
                </a:moveTo>
                <a:lnTo>
                  <a:pt x="72350" y="206375"/>
                </a:lnTo>
                <a:lnTo>
                  <a:pt x="72350" y="825500"/>
                </a:lnTo>
                <a:lnTo>
                  <a:pt x="217049" y="825500"/>
                </a:lnTo>
                <a:lnTo>
                  <a:pt x="217049" y="206375"/>
                </a:lnTo>
                <a:close/>
              </a:path>
              <a:path w="289560" h="825500">
                <a:moveTo>
                  <a:pt x="144699" y="0"/>
                </a:moveTo>
                <a:lnTo>
                  <a:pt x="0" y="206375"/>
                </a:lnTo>
                <a:lnTo>
                  <a:pt x="289399" y="206375"/>
                </a:lnTo>
                <a:lnTo>
                  <a:pt x="144699" y="0"/>
                </a:lnTo>
                <a:close/>
              </a:path>
            </a:pathLst>
          </a:custGeom>
          <a:solidFill>
            <a:srgbClr val="FFA191"/>
          </a:solidFill>
        </p:spPr>
        <p:txBody>
          <a:bodyPr wrap="square" lIns="0" tIns="0" rIns="0" bIns="0" rtlCol="0"/>
          <a:lstStyle/>
          <a:p>
            <a:endParaRPr sz="1687">
              <a:solidFill>
                <a:schemeClr val="tx1"/>
              </a:solidFill>
            </a:endParaRPr>
          </a:p>
        </p:txBody>
      </p:sp>
      <p:sp>
        <p:nvSpPr>
          <p:cNvPr id="66" name="object 66">
            <a:extLst>
              <a:ext uri="{FF2B5EF4-FFF2-40B4-BE49-F238E27FC236}">
                <a16:creationId xmlns:a16="http://schemas.microsoft.com/office/drawing/2014/main" id="{AFF75036-8F65-408D-B6BB-AA1E61CA4801}"/>
              </a:ext>
            </a:extLst>
          </p:cNvPr>
          <p:cNvSpPr/>
          <p:nvPr/>
        </p:nvSpPr>
        <p:spPr>
          <a:xfrm>
            <a:off x="2771800" y="4446711"/>
            <a:ext cx="203597" cy="580430"/>
          </a:xfrm>
          <a:custGeom>
            <a:avLst/>
            <a:gdLst/>
            <a:ahLst/>
            <a:cxnLst/>
            <a:rect l="l" t="t" r="r" b="b"/>
            <a:pathLst>
              <a:path w="289560" h="825500">
                <a:moveTo>
                  <a:pt x="72350" y="825500"/>
                </a:moveTo>
                <a:lnTo>
                  <a:pt x="72350" y="206375"/>
                </a:lnTo>
                <a:lnTo>
                  <a:pt x="0" y="206375"/>
                </a:lnTo>
                <a:lnTo>
                  <a:pt x="144699" y="0"/>
                </a:lnTo>
                <a:lnTo>
                  <a:pt x="289399" y="206375"/>
                </a:lnTo>
                <a:lnTo>
                  <a:pt x="217049" y="206375"/>
                </a:lnTo>
                <a:lnTo>
                  <a:pt x="217049" y="825500"/>
                </a:lnTo>
                <a:lnTo>
                  <a:pt x="72350" y="82550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67" name="object 67">
            <a:extLst>
              <a:ext uri="{FF2B5EF4-FFF2-40B4-BE49-F238E27FC236}">
                <a16:creationId xmlns:a16="http://schemas.microsoft.com/office/drawing/2014/main" id="{2635F73F-3854-41D1-9E45-B7750DE4A3C6}"/>
              </a:ext>
            </a:extLst>
          </p:cNvPr>
          <p:cNvSpPr txBox="1"/>
          <p:nvPr/>
        </p:nvSpPr>
        <p:spPr>
          <a:xfrm>
            <a:off x="1759149" y="5278836"/>
            <a:ext cx="5477147" cy="908839"/>
          </a:xfrm>
          <a:prstGeom prst="rect">
            <a:avLst/>
          </a:prstGeom>
        </p:spPr>
        <p:txBody>
          <a:bodyPr vert="horz" wrap="square" lIns="0" tIns="0" rIns="0" bIns="0" rtlCol="0">
            <a:spAutoFit/>
          </a:bodyPr>
          <a:lstStyle/>
          <a:p>
            <a:pPr marL="8929"/>
            <a:r>
              <a:rPr lang="en-US" altLang="zh-CN" sz="2953" spc="-161" dirty="0">
                <a:solidFill>
                  <a:schemeClr val="tx1"/>
                </a:solidFill>
                <a:latin typeface="Times New Roman" panose="02020603050405020304" pitchFamily="18" charset="0"/>
                <a:ea typeface="+mn-ea"/>
                <a:cs typeface="Times New Roman" panose="02020603050405020304" pitchFamily="18" charset="0"/>
              </a:rPr>
              <a:t>3</a:t>
            </a:r>
            <a:r>
              <a:rPr sz="2953" spc="-161" dirty="0">
                <a:solidFill>
                  <a:schemeClr val="tx1"/>
                </a:solidFill>
                <a:latin typeface="Times New Roman" panose="02020603050405020304" pitchFamily="18" charset="0"/>
                <a:ea typeface="+mn-ea"/>
                <a:cs typeface="Times New Roman" panose="02020603050405020304" pitchFamily="18" charset="0"/>
              </a:rPr>
              <a:t>:</a:t>
            </a:r>
            <a:r>
              <a:rPr sz="2953" spc="35" dirty="0">
                <a:solidFill>
                  <a:schemeClr val="tx1"/>
                </a:solidFill>
                <a:latin typeface="Times New Roman" panose="02020603050405020304" pitchFamily="18" charset="0"/>
                <a:ea typeface="+mn-ea"/>
                <a:cs typeface="Times New Roman" panose="02020603050405020304" pitchFamily="18" charset="0"/>
              </a:rPr>
              <a:t> </a:t>
            </a:r>
            <a:r>
              <a:rPr lang="en-US" altLang="zh-CN" sz="2953" spc="35" dirty="0">
                <a:solidFill>
                  <a:schemeClr val="tx1"/>
                </a:solidFill>
                <a:latin typeface="Times New Roman" panose="02020603050405020304" pitchFamily="18" charset="0"/>
                <a:ea typeface="+mn-ea"/>
                <a:cs typeface="Times New Roman" panose="02020603050405020304" pitchFamily="18" charset="0"/>
              </a:rPr>
              <a:t>0.6</a:t>
            </a:r>
          </a:p>
          <a:p>
            <a:pPr marL="8929"/>
            <a:endParaRPr sz="2953" dirty="0">
              <a:solidFill>
                <a:schemeClr val="tx1"/>
              </a:solidFill>
              <a:latin typeface="Times New Roman" panose="02020603050405020304" pitchFamily="18" charset="0"/>
              <a:ea typeface="+mn-ea"/>
              <a:cs typeface="Times New Roman" panose="02020603050405020304" pitchFamily="18" charset="0"/>
            </a:endParaRPr>
          </a:p>
        </p:txBody>
      </p:sp>
      <p:sp>
        <p:nvSpPr>
          <p:cNvPr id="71" name="object 65">
            <a:extLst>
              <a:ext uri="{FF2B5EF4-FFF2-40B4-BE49-F238E27FC236}">
                <a16:creationId xmlns:a16="http://schemas.microsoft.com/office/drawing/2014/main" id="{9B69D26D-D49A-4C51-BE41-DE649D1AEE61}"/>
              </a:ext>
            </a:extLst>
          </p:cNvPr>
          <p:cNvSpPr/>
          <p:nvPr/>
        </p:nvSpPr>
        <p:spPr>
          <a:xfrm>
            <a:off x="2059320" y="4441573"/>
            <a:ext cx="203597" cy="580430"/>
          </a:xfrm>
          <a:custGeom>
            <a:avLst/>
            <a:gdLst/>
            <a:ahLst/>
            <a:cxnLst/>
            <a:rect l="l" t="t" r="r" b="b"/>
            <a:pathLst>
              <a:path w="289560" h="825500">
                <a:moveTo>
                  <a:pt x="217049" y="206375"/>
                </a:moveTo>
                <a:lnTo>
                  <a:pt x="72350" y="206375"/>
                </a:lnTo>
                <a:lnTo>
                  <a:pt x="72350" y="825500"/>
                </a:lnTo>
                <a:lnTo>
                  <a:pt x="217049" y="825500"/>
                </a:lnTo>
                <a:lnTo>
                  <a:pt x="217049" y="206375"/>
                </a:lnTo>
                <a:close/>
              </a:path>
              <a:path w="289560" h="825500">
                <a:moveTo>
                  <a:pt x="144699" y="0"/>
                </a:moveTo>
                <a:lnTo>
                  <a:pt x="0" y="206375"/>
                </a:lnTo>
                <a:lnTo>
                  <a:pt x="289399" y="206375"/>
                </a:lnTo>
                <a:lnTo>
                  <a:pt x="144699" y="0"/>
                </a:lnTo>
                <a:close/>
              </a:path>
            </a:pathLst>
          </a:custGeom>
          <a:solidFill>
            <a:srgbClr val="FFA191"/>
          </a:solidFill>
        </p:spPr>
        <p:txBody>
          <a:bodyPr wrap="square" lIns="0" tIns="0" rIns="0" bIns="0" rtlCol="0"/>
          <a:lstStyle/>
          <a:p>
            <a:endParaRPr sz="1687">
              <a:solidFill>
                <a:schemeClr val="tx1"/>
              </a:solidFill>
            </a:endParaRPr>
          </a:p>
        </p:txBody>
      </p:sp>
      <p:sp>
        <p:nvSpPr>
          <p:cNvPr id="72" name="object 66">
            <a:extLst>
              <a:ext uri="{FF2B5EF4-FFF2-40B4-BE49-F238E27FC236}">
                <a16:creationId xmlns:a16="http://schemas.microsoft.com/office/drawing/2014/main" id="{EEFF30DA-A15F-4E17-966C-1FA300C04AFD}"/>
              </a:ext>
            </a:extLst>
          </p:cNvPr>
          <p:cNvSpPr/>
          <p:nvPr/>
        </p:nvSpPr>
        <p:spPr>
          <a:xfrm>
            <a:off x="2068531" y="4441573"/>
            <a:ext cx="203597" cy="580430"/>
          </a:xfrm>
          <a:custGeom>
            <a:avLst/>
            <a:gdLst/>
            <a:ahLst/>
            <a:cxnLst/>
            <a:rect l="l" t="t" r="r" b="b"/>
            <a:pathLst>
              <a:path w="289560" h="825500">
                <a:moveTo>
                  <a:pt x="72350" y="825500"/>
                </a:moveTo>
                <a:lnTo>
                  <a:pt x="72350" y="206375"/>
                </a:lnTo>
                <a:lnTo>
                  <a:pt x="0" y="206375"/>
                </a:lnTo>
                <a:lnTo>
                  <a:pt x="144699" y="0"/>
                </a:lnTo>
                <a:lnTo>
                  <a:pt x="289399" y="206375"/>
                </a:lnTo>
                <a:lnTo>
                  <a:pt x="217049" y="206375"/>
                </a:lnTo>
                <a:lnTo>
                  <a:pt x="217049" y="825500"/>
                </a:lnTo>
                <a:lnTo>
                  <a:pt x="72350" y="825500"/>
                </a:lnTo>
                <a:close/>
              </a:path>
            </a:pathLst>
          </a:custGeom>
          <a:solidFill>
            <a:srgbClr val="92D050"/>
          </a:solidFill>
          <a:ln w="12700">
            <a:solidFill>
              <a:srgbClr val="000000"/>
            </a:solidFill>
          </a:ln>
        </p:spPr>
        <p:txBody>
          <a:bodyPr wrap="square" lIns="0" tIns="0" rIns="0" bIns="0" rtlCol="0"/>
          <a:lstStyle/>
          <a:p>
            <a:endParaRPr sz="1687">
              <a:solidFill>
                <a:schemeClr val="tx1"/>
              </a:solidFill>
            </a:endParaRPr>
          </a:p>
        </p:txBody>
      </p:sp>
    </p:spTree>
    <p:extLst>
      <p:ext uri="{BB962C8B-B14F-4D97-AF65-F5344CB8AC3E}">
        <p14:creationId xmlns:p14="http://schemas.microsoft.com/office/powerpoint/2010/main" val="31922826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340BB-C9E8-495B-B5EF-F0FCD0DD510C}"/>
              </a:ext>
            </a:extLst>
          </p:cNvPr>
          <p:cNvSpPr>
            <a:spLocks noGrp="1"/>
          </p:cNvSpPr>
          <p:nvPr>
            <p:ph type="title"/>
          </p:nvPr>
        </p:nvSpPr>
        <p:spPr/>
        <p:txBody>
          <a:bodyPr/>
          <a:lstStyle/>
          <a:p>
            <a:r>
              <a:rPr lang="zh-CN" altLang="en-US" dirty="0"/>
              <a:t>排序式布尔检索举例</a:t>
            </a:r>
          </a:p>
        </p:txBody>
      </p:sp>
      <p:sp>
        <p:nvSpPr>
          <p:cNvPr id="3" name="内容占位符 2">
            <a:extLst>
              <a:ext uri="{FF2B5EF4-FFF2-40B4-BE49-F238E27FC236}">
                <a16:creationId xmlns:a16="http://schemas.microsoft.com/office/drawing/2014/main" id="{7499E37F-AEB5-463E-BE4F-97C094E8D214}"/>
              </a:ext>
            </a:extLst>
          </p:cNvPr>
          <p:cNvSpPr>
            <a:spLocks noGrp="1"/>
          </p:cNvSpPr>
          <p:nvPr>
            <p:ph idx="1"/>
          </p:nvPr>
        </p:nvSpPr>
        <p:spPr/>
        <p:txBody>
          <a:bodyPr/>
          <a:lstStyle/>
          <a:p>
            <a:r>
              <a:rPr lang="en-US" altLang="zh-CN" spc="-4" dirty="0">
                <a:cs typeface="Times New Roman" panose="02020603050405020304" pitchFamily="18" charset="0"/>
              </a:rPr>
              <a:t>(0.1 </a:t>
            </a:r>
            <a:r>
              <a:rPr lang="en-US" altLang="zh-CN" spc="116" dirty="0">
                <a:cs typeface="Times New Roman" panose="02020603050405020304" pitchFamily="18" charset="0"/>
              </a:rPr>
              <a:t>author), </a:t>
            </a:r>
            <a:r>
              <a:rPr lang="en-US" altLang="zh-CN" spc="56" dirty="0">
                <a:cs typeface="Times New Roman" panose="02020603050405020304" pitchFamily="18" charset="0"/>
              </a:rPr>
              <a:t>(0.3 </a:t>
            </a:r>
            <a:r>
              <a:rPr lang="en-US" altLang="zh-CN" spc="246" dirty="0">
                <a:cs typeface="Times New Roman" panose="02020603050405020304" pitchFamily="18" charset="0"/>
              </a:rPr>
              <a:t>body), </a:t>
            </a:r>
            <a:r>
              <a:rPr lang="en-US" altLang="zh-CN" spc="56" dirty="0">
                <a:cs typeface="Times New Roman" panose="02020603050405020304" pitchFamily="18" charset="0"/>
              </a:rPr>
              <a:t>(0.6</a:t>
            </a:r>
            <a:r>
              <a:rPr lang="en-US" altLang="zh-CN" spc="-95" dirty="0">
                <a:cs typeface="Times New Roman" panose="02020603050405020304" pitchFamily="18" charset="0"/>
              </a:rPr>
              <a:t> </a:t>
            </a:r>
            <a:r>
              <a:rPr lang="en-US" altLang="zh-CN" spc="60" dirty="0">
                <a:cs typeface="Times New Roman" panose="02020603050405020304" pitchFamily="18" charset="0"/>
              </a:rPr>
              <a:t>title)</a:t>
            </a:r>
          </a:p>
          <a:p>
            <a:r>
              <a:rPr lang="en-US" altLang="zh-CN" dirty="0">
                <a:cs typeface="Times New Roman" panose="02020603050405020304" pitchFamily="18" charset="0"/>
              </a:rPr>
              <a:t>Q2: “bill” AND “rights”</a:t>
            </a:r>
          </a:p>
          <a:p>
            <a:endParaRPr lang="en-US" altLang="zh-CN" spc="60" dirty="0">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6A1D5A7A-0929-4A51-A65F-E72189776637}"/>
              </a:ext>
            </a:extLst>
          </p:cNvPr>
          <p:cNvSpPr>
            <a:spLocks noGrp="1"/>
          </p:cNvSpPr>
          <p:nvPr>
            <p:ph type="sldNum" sz="quarter" idx="12"/>
          </p:nvPr>
        </p:nvSpPr>
        <p:spPr/>
        <p:txBody>
          <a:bodyPr/>
          <a:lstStyle/>
          <a:p>
            <a:pPr>
              <a:defRPr/>
            </a:pPr>
            <a:fld id="{DB3EC566-48E6-4552-87D6-CB322A8F1925}" type="slidenum">
              <a:rPr lang="en-US" smtClean="0"/>
              <a:pPr>
                <a:defRPr/>
              </a:pPr>
              <a:t>98</a:t>
            </a:fld>
            <a:endParaRPr lang="en-US"/>
          </a:p>
        </p:txBody>
      </p:sp>
      <p:sp>
        <p:nvSpPr>
          <p:cNvPr id="6" name="object 5">
            <a:extLst>
              <a:ext uri="{FF2B5EF4-FFF2-40B4-BE49-F238E27FC236}">
                <a16:creationId xmlns:a16="http://schemas.microsoft.com/office/drawing/2014/main" id="{ABFF314A-A1CB-4473-8D06-620587634A64}"/>
              </a:ext>
            </a:extLst>
          </p:cNvPr>
          <p:cNvSpPr/>
          <p:nvPr/>
        </p:nvSpPr>
        <p:spPr>
          <a:xfrm>
            <a:off x="937751" y="3584997"/>
            <a:ext cx="812601" cy="401836"/>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7" name="object 6">
            <a:extLst>
              <a:ext uri="{FF2B5EF4-FFF2-40B4-BE49-F238E27FC236}">
                <a16:creationId xmlns:a16="http://schemas.microsoft.com/office/drawing/2014/main" id="{681680EF-3D25-4D3F-A0E2-941A4C4AC4A6}"/>
              </a:ext>
            </a:extLst>
          </p:cNvPr>
          <p:cNvSpPr/>
          <p:nvPr/>
        </p:nvSpPr>
        <p:spPr>
          <a:xfrm>
            <a:off x="1724975"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8" name="object 7">
            <a:extLst>
              <a:ext uri="{FF2B5EF4-FFF2-40B4-BE49-F238E27FC236}">
                <a16:creationId xmlns:a16="http://schemas.microsoft.com/office/drawing/2014/main" id="{482C31F8-61D9-4675-B78B-D6DC991872B2}"/>
              </a:ext>
            </a:extLst>
          </p:cNvPr>
          <p:cNvSpPr/>
          <p:nvPr/>
        </p:nvSpPr>
        <p:spPr>
          <a:xfrm>
            <a:off x="3243727"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9" name="object 8">
            <a:extLst>
              <a:ext uri="{FF2B5EF4-FFF2-40B4-BE49-F238E27FC236}">
                <a16:creationId xmlns:a16="http://schemas.microsoft.com/office/drawing/2014/main" id="{F986188E-7AD5-406F-87C9-3F8DF7E55470}"/>
              </a:ext>
            </a:extLst>
          </p:cNvPr>
          <p:cNvSpPr/>
          <p:nvPr/>
        </p:nvSpPr>
        <p:spPr>
          <a:xfrm>
            <a:off x="2484346"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0" name="object 9">
            <a:extLst>
              <a:ext uri="{FF2B5EF4-FFF2-40B4-BE49-F238E27FC236}">
                <a16:creationId xmlns:a16="http://schemas.microsoft.com/office/drawing/2014/main" id="{25D0F07F-0732-435A-AAFC-D8A4CDDBC7CB}"/>
              </a:ext>
            </a:extLst>
          </p:cNvPr>
          <p:cNvSpPr/>
          <p:nvPr/>
        </p:nvSpPr>
        <p:spPr>
          <a:xfrm>
            <a:off x="4762480"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1" name="object 10">
            <a:extLst>
              <a:ext uri="{FF2B5EF4-FFF2-40B4-BE49-F238E27FC236}">
                <a16:creationId xmlns:a16="http://schemas.microsoft.com/office/drawing/2014/main" id="{DBDBF088-2B7B-4474-874E-ED7B20634630}"/>
              </a:ext>
            </a:extLst>
          </p:cNvPr>
          <p:cNvSpPr/>
          <p:nvPr/>
        </p:nvSpPr>
        <p:spPr>
          <a:xfrm>
            <a:off x="6281231"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2" name="object 11">
            <a:extLst>
              <a:ext uri="{FF2B5EF4-FFF2-40B4-BE49-F238E27FC236}">
                <a16:creationId xmlns:a16="http://schemas.microsoft.com/office/drawing/2014/main" id="{816A9D39-3920-4FD5-A630-F17EC1FA5A01}"/>
              </a:ext>
            </a:extLst>
          </p:cNvPr>
          <p:cNvSpPr/>
          <p:nvPr/>
        </p:nvSpPr>
        <p:spPr>
          <a:xfrm>
            <a:off x="4003098"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3" name="object 12">
            <a:extLst>
              <a:ext uri="{FF2B5EF4-FFF2-40B4-BE49-F238E27FC236}">
                <a16:creationId xmlns:a16="http://schemas.microsoft.com/office/drawing/2014/main" id="{1DBD4593-612D-44E9-9FE1-C88A8C42E87E}"/>
              </a:ext>
            </a:extLst>
          </p:cNvPr>
          <p:cNvSpPr/>
          <p:nvPr/>
        </p:nvSpPr>
        <p:spPr>
          <a:xfrm>
            <a:off x="6281231"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4" name="object 13">
            <a:extLst>
              <a:ext uri="{FF2B5EF4-FFF2-40B4-BE49-F238E27FC236}">
                <a16:creationId xmlns:a16="http://schemas.microsoft.com/office/drawing/2014/main" id="{B3E9FFD7-1FA9-42F0-9C35-424B49AABBC8}"/>
              </a:ext>
            </a:extLst>
          </p:cNvPr>
          <p:cNvSpPr/>
          <p:nvPr/>
        </p:nvSpPr>
        <p:spPr>
          <a:xfrm>
            <a:off x="7040612"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5" name="object 14">
            <a:extLst>
              <a:ext uri="{FF2B5EF4-FFF2-40B4-BE49-F238E27FC236}">
                <a16:creationId xmlns:a16="http://schemas.microsoft.com/office/drawing/2014/main" id="{BD6C2C3E-52C7-4883-AE90-DA517AFF4368}"/>
              </a:ext>
            </a:extLst>
          </p:cNvPr>
          <p:cNvSpPr/>
          <p:nvPr/>
        </p:nvSpPr>
        <p:spPr>
          <a:xfrm>
            <a:off x="2484355"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6" name="object 15">
            <a:extLst>
              <a:ext uri="{FF2B5EF4-FFF2-40B4-BE49-F238E27FC236}">
                <a16:creationId xmlns:a16="http://schemas.microsoft.com/office/drawing/2014/main" id="{43367AC6-CA59-4445-A2D6-B53568B3FA0A}"/>
              </a:ext>
            </a:extLst>
          </p:cNvPr>
          <p:cNvSpPr/>
          <p:nvPr/>
        </p:nvSpPr>
        <p:spPr>
          <a:xfrm>
            <a:off x="4003098"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7" name="object 16">
            <a:extLst>
              <a:ext uri="{FF2B5EF4-FFF2-40B4-BE49-F238E27FC236}">
                <a16:creationId xmlns:a16="http://schemas.microsoft.com/office/drawing/2014/main" id="{DABAC8AB-568F-4913-A1BF-4A58617A2D27}"/>
              </a:ext>
            </a:extLst>
          </p:cNvPr>
          <p:cNvSpPr/>
          <p:nvPr/>
        </p:nvSpPr>
        <p:spPr>
          <a:xfrm>
            <a:off x="5521850"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8" name="object 17">
            <a:extLst>
              <a:ext uri="{FF2B5EF4-FFF2-40B4-BE49-F238E27FC236}">
                <a16:creationId xmlns:a16="http://schemas.microsoft.com/office/drawing/2014/main" id="{3A5229B4-95B6-4C24-B606-2A5536C81824}"/>
              </a:ext>
            </a:extLst>
          </p:cNvPr>
          <p:cNvSpPr/>
          <p:nvPr/>
        </p:nvSpPr>
        <p:spPr>
          <a:xfrm>
            <a:off x="7799992" y="3584996"/>
            <a:ext cx="817156"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9" name="object 18">
            <a:extLst>
              <a:ext uri="{FF2B5EF4-FFF2-40B4-BE49-F238E27FC236}">
                <a16:creationId xmlns:a16="http://schemas.microsoft.com/office/drawing/2014/main" id="{FA439124-C0AF-4A3B-A97C-1BF48F3B7DF8}"/>
              </a:ext>
            </a:extLst>
          </p:cNvPr>
          <p:cNvSpPr/>
          <p:nvPr/>
        </p:nvSpPr>
        <p:spPr>
          <a:xfrm>
            <a:off x="937751" y="4120778"/>
            <a:ext cx="1608754" cy="401836"/>
          </a:xfrm>
          <a:prstGeom prst="rect">
            <a:avLst/>
          </a:prstGeom>
          <a:blipFill>
            <a:blip r:embed="rId5" cstate="print"/>
            <a:stretch>
              <a:fillRect/>
            </a:stretch>
          </a:blipFill>
        </p:spPr>
        <p:txBody>
          <a:bodyPr wrap="square" lIns="0" tIns="0" rIns="0" bIns="0" rtlCol="0"/>
          <a:lstStyle/>
          <a:p>
            <a:endParaRPr sz="1687">
              <a:solidFill>
                <a:schemeClr val="tx1"/>
              </a:solidFill>
            </a:endParaRPr>
          </a:p>
        </p:txBody>
      </p:sp>
      <p:sp>
        <p:nvSpPr>
          <p:cNvPr id="20" name="object 19">
            <a:extLst>
              <a:ext uri="{FF2B5EF4-FFF2-40B4-BE49-F238E27FC236}">
                <a16:creationId xmlns:a16="http://schemas.microsoft.com/office/drawing/2014/main" id="{99F14906-E7AA-44E3-8B51-A4BF6579414C}"/>
              </a:ext>
            </a:extLst>
          </p:cNvPr>
          <p:cNvSpPr/>
          <p:nvPr/>
        </p:nvSpPr>
        <p:spPr>
          <a:xfrm>
            <a:off x="3243727"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1" name="object 20">
            <a:extLst>
              <a:ext uri="{FF2B5EF4-FFF2-40B4-BE49-F238E27FC236}">
                <a16:creationId xmlns:a16="http://schemas.microsoft.com/office/drawing/2014/main" id="{CCFFB295-1D81-477B-B322-CCDECB8FB122}"/>
              </a:ext>
            </a:extLst>
          </p:cNvPr>
          <p:cNvSpPr/>
          <p:nvPr/>
        </p:nvSpPr>
        <p:spPr>
          <a:xfrm>
            <a:off x="4762480"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2" name="object 21">
            <a:extLst>
              <a:ext uri="{FF2B5EF4-FFF2-40B4-BE49-F238E27FC236}">
                <a16:creationId xmlns:a16="http://schemas.microsoft.com/office/drawing/2014/main" id="{EEDEE7E6-9FB3-4DEE-B885-564E083CF5D1}"/>
              </a:ext>
            </a:extLst>
          </p:cNvPr>
          <p:cNvSpPr/>
          <p:nvPr/>
        </p:nvSpPr>
        <p:spPr>
          <a:xfrm>
            <a:off x="5521850"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3" name="object 22">
            <a:extLst>
              <a:ext uri="{FF2B5EF4-FFF2-40B4-BE49-F238E27FC236}">
                <a16:creationId xmlns:a16="http://schemas.microsoft.com/office/drawing/2014/main" id="{04B5C4F3-6F35-4C39-A546-18BDAA4ED6DE}"/>
              </a:ext>
            </a:extLst>
          </p:cNvPr>
          <p:cNvSpPr/>
          <p:nvPr/>
        </p:nvSpPr>
        <p:spPr>
          <a:xfrm>
            <a:off x="1031513" y="3643039"/>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24" name="object 23">
            <a:extLst>
              <a:ext uri="{FF2B5EF4-FFF2-40B4-BE49-F238E27FC236}">
                <a16:creationId xmlns:a16="http://schemas.microsoft.com/office/drawing/2014/main" id="{92F0FA8A-F82C-438B-B779-7A526ECECC8F}"/>
              </a:ext>
            </a:extLst>
          </p:cNvPr>
          <p:cNvSpPr txBox="1"/>
          <p:nvPr/>
        </p:nvSpPr>
        <p:spPr>
          <a:xfrm>
            <a:off x="1031513" y="3643040"/>
            <a:ext cx="625078" cy="177633"/>
          </a:xfrm>
          <a:prstGeom prst="rect">
            <a:avLst/>
          </a:prstGeom>
          <a:ln w="12700">
            <a:solidFill>
              <a:srgbClr val="000000"/>
            </a:solidFill>
          </a:ln>
        </p:spPr>
        <p:txBody>
          <a:bodyPr vert="horz" wrap="square" lIns="0" tIns="4465" rIns="0" bIns="0" rtlCol="0">
            <a:spAutoFit/>
          </a:bodyPr>
          <a:lstStyle/>
          <a:p>
            <a:pPr marR="3572" algn="ctr">
              <a:spcBef>
                <a:spcPts val="35"/>
              </a:spcBef>
            </a:pPr>
            <a:r>
              <a:rPr sz="1125" spc="-4" dirty="0">
                <a:solidFill>
                  <a:schemeClr val="tx1"/>
                </a:solidFill>
                <a:latin typeface="Arial"/>
                <a:cs typeface="Arial"/>
              </a:rPr>
              <a:t>bill</a:t>
            </a:r>
            <a:endParaRPr sz="1125">
              <a:solidFill>
                <a:schemeClr val="tx1"/>
              </a:solidFill>
              <a:latin typeface="Arial"/>
              <a:cs typeface="Arial"/>
            </a:endParaRPr>
          </a:p>
        </p:txBody>
      </p:sp>
      <p:sp>
        <p:nvSpPr>
          <p:cNvPr id="25" name="object 24">
            <a:extLst>
              <a:ext uri="{FF2B5EF4-FFF2-40B4-BE49-F238E27FC236}">
                <a16:creationId xmlns:a16="http://schemas.microsoft.com/office/drawing/2014/main" id="{18A1D62F-78C0-47EA-9D51-3FD15CEE4A46}"/>
              </a:ext>
            </a:extLst>
          </p:cNvPr>
          <p:cNvSpPr/>
          <p:nvPr/>
        </p:nvSpPr>
        <p:spPr>
          <a:xfrm>
            <a:off x="1818736"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6" name="object 25">
            <a:extLst>
              <a:ext uri="{FF2B5EF4-FFF2-40B4-BE49-F238E27FC236}">
                <a16:creationId xmlns:a16="http://schemas.microsoft.com/office/drawing/2014/main" id="{F2CBBC65-1AD0-4812-B76D-3C2514CA5291}"/>
              </a:ext>
            </a:extLst>
          </p:cNvPr>
          <p:cNvSpPr txBox="1"/>
          <p:nvPr/>
        </p:nvSpPr>
        <p:spPr>
          <a:xfrm>
            <a:off x="1818736" y="3643040"/>
            <a:ext cx="633115" cy="177633"/>
          </a:xfrm>
          <a:prstGeom prst="rect">
            <a:avLst/>
          </a:prstGeom>
          <a:ln w="12700">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1.author</a:t>
            </a:r>
            <a:endParaRPr sz="1125" dirty="0">
              <a:solidFill>
                <a:schemeClr val="tx1"/>
              </a:solidFill>
              <a:latin typeface="Arial"/>
              <a:cs typeface="Arial"/>
            </a:endParaRPr>
          </a:p>
        </p:txBody>
      </p:sp>
      <p:sp>
        <p:nvSpPr>
          <p:cNvPr id="27" name="object 26">
            <a:extLst>
              <a:ext uri="{FF2B5EF4-FFF2-40B4-BE49-F238E27FC236}">
                <a16:creationId xmlns:a16="http://schemas.microsoft.com/office/drawing/2014/main" id="{44B10027-D02F-465D-86D4-A93237A094DE}"/>
              </a:ext>
            </a:extLst>
          </p:cNvPr>
          <p:cNvSpPr/>
          <p:nvPr/>
        </p:nvSpPr>
        <p:spPr>
          <a:xfrm>
            <a:off x="3337488"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8" name="object 27">
            <a:extLst>
              <a:ext uri="{FF2B5EF4-FFF2-40B4-BE49-F238E27FC236}">
                <a16:creationId xmlns:a16="http://schemas.microsoft.com/office/drawing/2014/main" id="{334E45EA-2A49-406C-9B92-8D184E9014DD}"/>
              </a:ext>
            </a:extLst>
          </p:cNvPr>
          <p:cNvSpPr txBox="1"/>
          <p:nvPr/>
        </p:nvSpPr>
        <p:spPr>
          <a:xfrm>
            <a:off x="3337488" y="3643040"/>
            <a:ext cx="633115" cy="177633"/>
          </a:xfrm>
          <a:prstGeom prst="rect">
            <a:avLst/>
          </a:prstGeom>
          <a:ln w="12699">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2.author</a:t>
            </a:r>
            <a:endParaRPr sz="1125">
              <a:solidFill>
                <a:schemeClr val="tx1"/>
              </a:solidFill>
              <a:latin typeface="Arial"/>
              <a:cs typeface="Arial"/>
            </a:endParaRPr>
          </a:p>
        </p:txBody>
      </p:sp>
      <p:sp>
        <p:nvSpPr>
          <p:cNvPr id="29" name="object 28">
            <a:extLst>
              <a:ext uri="{FF2B5EF4-FFF2-40B4-BE49-F238E27FC236}">
                <a16:creationId xmlns:a16="http://schemas.microsoft.com/office/drawing/2014/main" id="{A33C1DA0-E5ED-4A61-9B0E-7328ABB5DB0C}"/>
              </a:ext>
            </a:extLst>
          </p:cNvPr>
          <p:cNvSpPr/>
          <p:nvPr/>
        </p:nvSpPr>
        <p:spPr>
          <a:xfrm>
            <a:off x="1031513" y="4178821"/>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30" name="object 29">
            <a:extLst>
              <a:ext uri="{FF2B5EF4-FFF2-40B4-BE49-F238E27FC236}">
                <a16:creationId xmlns:a16="http://schemas.microsoft.com/office/drawing/2014/main" id="{263BE81A-8BC0-41FC-B33A-DFC08F1BF67B}"/>
              </a:ext>
            </a:extLst>
          </p:cNvPr>
          <p:cNvSpPr/>
          <p:nvPr/>
        </p:nvSpPr>
        <p:spPr>
          <a:xfrm>
            <a:off x="1031513" y="4178821"/>
            <a:ext cx="625078" cy="214313"/>
          </a:xfrm>
          <a:custGeom>
            <a:avLst/>
            <a:gdLst/>
            <a:ahLst/>
            <a:cxnLst/>
            <a:rect l="l" t="t" r="r" b="b"/>
            <a:pathLst>
              <a:path w="889000" h="304800">
                <a:moveTo>
                  <a:pt x="0" y="0"/>
                </a:moveTo>
                <a:lnTo>
                  <a:pt x="888626" y="0"/>
                </a:lnTo>
                <a:lnTo>
                  <a:pt x="888626" y="304800"/>
                </a:lnTo>
                <a:lnTo>
                  <a:pt x="0" y="304800"/>
                </a:lnTo>
                <a:lnTo>
                  <a:pt x="0" y="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31" name="object 30">
            <a:extLst>
              <a:ext uri="{FF2B5EF4-FFF2-40B4-BE49-F238E27FC236}">
                <a16:creationId xmlns:a16="http://schemas.microsoft.com/office/drawing/2014/main" id="{18E8A6BA-D6DA-49B1-A5F6-178E9E35E855}"/>
              </a:ext>
            </a:extLst>
          </p:cNvPr>
          <p:cNvSpPr txBox="1"/>
          <p:nvPr/>
        </p:nvSpPr>
        <p:spPr>
          <a:xfrm>
            <a:off x="1155836" y="4187750"/>
            <a:ext cx="367457" cy="173124"/>
          </a:xfrm>
          <a:prstGeom prst="rect">
            <a:avLst/>
          </a:prstGeom>
        </p:spPr>
        <p:txBody>
          <a:bodyPr vert="horz" wrap="square" lIns="0" tIns="0" rIns="0" bIns="0" rtlCol="0">
            <a:spAutoFit/>
          </a:bodyPr>
          <a:lstStyle/>
          <a:p>
            <a:pPr marL="8929"/>
            <a:r>
              <a:rPr sz="1125" dirty="0">
                <a:solidFill>
                  <a:schemeClr val="tx1"/>
                </a:solidFill>
                <a:latin typeface="Arial"/>
                <a:cs typeface="Arial"/>
              </a:rPr>
              <a:t>rights</a:t>
            </a:r>
          </a:p>
        </p:txBody>
      </p:sp>
      <p:sp>
        <p:nvSpPr>
          <p:cNvPr id="32" name="object 31">
            <a:extLst>
              <a:ext uri="{FF2B5EF4-FFF2-40B4-BE49-F238E27FC236}">
                <a16:creationId xmlns:a16="http://schemas.microsoft.com/office/drawing/2014/main" id="{61C78CD0-B9D7-4E84-960D-7FB97D65202C}"/>
              </a:ext>
            </a:extLst>
          </p:cNvPr>
          <p:cNvSpPr/>
          <p:nvPr/>
        </p:nvSpPr>
        <p:spPr>
          <a:xfrm>
            <a:off x="2578108"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3" name="object 32">
            <a:extLst>
              <a:ext uri="{FF2B5EF4-FFF2-40B4-BE49-F238E27FC236}">
                <a16:creationId xmlns:a16="http://schemas.microsoft.com/office/drawing/2014/main" id="{8033609B-BB5E-41CC-89A5-DAC01FB05695}"/>
              </a:ext>
            </a:extLst>
          </p:cNvPr>
          <p:cNvSpPr txBox="1"/>
          <p:nvPr/>
        </p:nvSpPr>
        <p:spPr>
          <a:xfrm>
            <a:off x="2578108"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a:solidFill>
                <a:schemeClr val="tx1"/>
              </a:solidFill>
              <a:latin typeface="Arial"/>
              <a:cs typeface="Arial"/>
            </a:endParaRPr>
          </a:p>
        </p:txBody>
      </p:sp>
      <p:sp>
        <p:nvSpPr>
          <p:cNvPr id="34" name="object 33">
            <a:extLst>
              <a:ext uri="{FF2B5EF4-FFF2-40B4-BE49-F238E27FC236}">
                <a16:creationId xmlns:a16="http://schemas.microsoft.com/office/drawing/2014/main" id="{B3BB3891-4E54-4755-B531-3C898D7086B5}"/>
              </a:ext>
            </a:extLst>
          </p:cNvPr>
          <p:cNvSpPr/>
          <p:nvPr/>
        </p:nvSpPr>
        <p:spPr>
          <a:xfrm>
            <a:off x="4856242"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5" name="object 34">
            <a:extLst>
              <a:ext uri="{FF2B5EF4-FFF2-40B4-BE49-F238E27FC236}">
                <a16:creationId xmlns:a16="http://schemas.microsoft.com/office/drawing/2014/main" id="{4E1DB272-3E6E-482A-9329-B6011A029AA6}"/>
              </a:ext>
            </a:extLst>
          </p:cNvPr>
          <p:cNvSpPr txBox="1"/>
          <p:nvPr/>
        </p:nvSpPr>
        <p:spPr>
          <a:xfrm>
            <a:off x="4856242" y="3643040"/>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a:solidFill>
                <a:schemeClr val="tx1"/>
              </a:solidFill>
              <a:latin typeface="Arial"/>
              <a:cs typeface="Arial"/>
            </a:endParaRPr>
          </a:p>
        </p:txBody>
      </p:sp>
      <p:sp>
        <p:nvSpPr>
          <p:cNvPr id="36" name="object 35">
            <a:extLst>
              <a:ext uri="{FF2B5EF4-FFF2-40B4-BE49-F238E27FC236}">
                <a16:creationId xmlns:a16="http://schemas.microsoft.com/office/drawing/2014/main" id="{65173024-30FC-4484-BDBE-1EBD6CBE24A8}"/>
              </a:ext>
            </a:extLst>
          </p:cNvPr>
          <p:cNvSpPr/>
          <p:nvPr/>
        </p:nvSpPr>
        <p:spPr>
          <a:xfrm>
            <a:off x="6374992"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7" name="object 36">
            <a:extLst>
              <a:ext uri="{FF2B5EF4-FFF2-40B4-BE49-F238E27FC236}">
                <a16:creationId xmlns:a16="http://schemas.microsoft.com/office/drawing/2014/main" id="{5E5590A8-6A9A-46B8-BAEA-13A4AA4B529A}"/>
              </a:ext>
            </a:extLst>
          </p:cNvPr>
          <p:cNvSpPr txBox="1"/>
          <p:nvPr/>
        </p:nvSpPr>
        <p:spPr>
          <a:xfrm>
            <a:off x="6374992" y="3643040"/>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a:solidFill>
                <a:schemeClr val="tx1"/>
              </a:solidFill>
              <a:latin typeface="Arial"/>
              <a:cs typeface="Arial"/>
            </a:endParaRPr>
          </a:p>
        </p:txBody>
      </p:sp>
      <p:sp>
        <p:nvSpPr>
          <p:cNvPr id="38" name="object 37">
            <a:extLst>
              <a:ext uri="{FF2B5EF4-FFF2-40B4-BE49-F238E27FC236}">
                <a16:creationId xmlns:a16="http://schemas.microsoft.com/office/drawing/2014/main" id="{3B70FFF2-5064-4A22-AE18-581BE7A2174B}"/>
              </a:ext>
            </a:extLst>
          </p:cNvPr>
          <p:cNvSpPr/>
          <p:nvPr/>
        </p:nvSpPr>
        <p:spPr>
          <a:xfrm>
            <a:off x="4096860"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9" name="object 38">
            <a:extLst>
              <a:ext uri="{FF2B5EF4-FFF2-40B4-BE49-F238E27FC236}">
                <a16:creationId xmlns:a16="http://schemas.microsoft.com/office/drawing/2014/main" id="{DEAD16F0-3C2D-4360-BB45-DA53E1E1752F}"/>
              </a:ext>
            </a:extLst>
          </p:cNvPr>
          <p:cNvSpPr txBox="1"/>
          <p:nvPr/>
        </p:nvSpPr>
        <p:spPr>
          <a:xfrm>
            <a:off x="4096860"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a:solidFill>
                <a:schemeClr val="tx1"/>
              </a:solidFill>
              <a:latin typeface="Arial"/>
              <a:cs typeface="Arial"/>
            </a:endParaRPr>
          </a:p>
        </p:txBody>
      </p:sp>
      <p:sp>
        <p:nvSpPr>
          <p:cNvPr id="40" name="object 39">
            <a:extLst>
              <a:ext uri="{FF2B5EF4-FFF2-40B4-BE49-F238E27FC236}">
                <a16:creationId xmlns:a16="http://schemas.microsoft.com/office/drawing/2014/main" id="{DC539A87-4ECB-4376-89EA-AFD3D8C07492}"/>
              </a:ext>
            </a:extLst>
          </p:cNvPr>
          <p:cNvSpPr/>
          <p:nvPr/>
        </p:nvSpPr>
        <p:spPr>
          <a:xfrm>
            <a:off x="6374992" y="4178820"/>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1" name="object 40">
            <a:extLst>
              <a:ext uri="{FF2B5EF4-FFF2-40B4-BE49-F238E27FC236}">
                <a16:creationId xmlns:a16="http://schemas.microsoft.com/office/drawing/2014/main" id="{4B78C786-1664-4E86-A87A-1C995977BF75}"/>
              </a:ext>
            </a:extLst>
          </p:cNvPr>
          <p:cNvSpPr txBox="1"/>
          <p:nvPr/>
        </p:nvSpPr>
        <p:spPr>
          <a:xfrm>
            <a:off x="6374992"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9.title</a:t>
            </a:r>
            <a:endParaRPr sz="1125">
              <a:solidFill>
                <a:schemeClr val="tx1"/>
              </a:solidFill>
              <a:latin typeface="Arial"/>
              <a:cs typeface="Arial"/>
            </a:endParaRPr>
          </a:p>
        </p:txBody>
      </p:sp>
      <p:sp>
        <p:nvSpPr>
          <p:cNvPr id="42" name="object 41">
            <a:extLst>
              <a:ext uri="{FF2B5EF4-FFF2-40B4-BE49-F238E27FC236}">
                <a16:creationId xmlns:a16="http://schemas.microsoft.com/office/drawing/2014/main" id="{163C9402-8C2C-4F7E-89BB-5FA1287612F3}"/>
              </a:ext>
            </a:extLst>
          </p:cNvPr>
          <p:cNvSpPr/>
          <p:nvPr/>
        </p:nvSpPr>
        <p:spPr>
          <a:xfrm>
            <a:off x="7134374"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3" name="object 42">
            <a:extLst>
              <a:ext uri="{FF2B5EF4-FFF2-40B4-BE49-F238E27FC236}">
                <a16:creationId xmlns:a16="http://schemas.microsoft.com/office/drawing/2014/main" id="{7655F51B-23BB-48E5-A570-6C08FF65E1DC}"/>
              </a:ext>
            </a:extLst>
          </p:cNvPr>
          <p:cNvSpPr txBox="1"/>
          <p:nvPr/>
        </p:nvSpPr>
        <p:spPr>
          <a:xfrm>
            <a:off x="7134374" y="3643040"/>
            <a:ext cx="633115" cy="177633"/>
          </a:xfrm>
          <a:prstGeom prst="rect">
            <a:avLst/>
          </a:prstGeom>
          <a:ln w="12699">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8.title</a:t>
            </a:r>
            <a:endParaRPr sz="1125">
              <a:solidFill>
                <a:schemeClr val="tx1"/>
              </a:solidFill>
              <a:latin typeface="Arial"/>
              <a:cs typeface="Arial"/>
            </a:endParaRPr>
          </a:p>
        </p:txBody>
      </p:sp>
      <p:sp>
        <p:nvSpPr>
          <p:cNvPr id="44" name="object 43">
            <a:extLst>
              <a:ext uri="{FF2B5EF4-FFF2-40B4-BE49-F238E27FC236}">
                <a16:creationId xmlns:a16="http://schemas.microsoft.com/office/drawing/2014/main" id="{328B5BC1-32B5-41A0-912C-6C7F8D4910C0}"/>
              </a:ext>
            </a:extLst>
          </p:cNvPr>
          <p:cNvSpPr/>
          <p:nvPr/>
        </p:nvSpPr>
        <p:spPr>
          <a:xfrm>
            <a:off x="2578117"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5" name="object 44">
            <a:extLst>
              <a:ext uri="{FF2B5EF4-FFF2-40B4-BE49-F238E27FC236}">
                <a16:creationId xmlns:a16="http://schemas.microsoft.com/office/drawing/2014/main" id="{5A0DE0E0-1FF8-48C4-B906-D4BC26051A3F}"/>
              </a:ext>
            </a:extLst>
          </p:cNvPr>
          <p:cNvSpPr/>
          <p:nvPr/>
        </p:nvSpPr>
        <p:spPr>
          <a:xfrm>
            <a:off x="2578117" y="3643039"/>
            <a:ext cx="633115" cy="214313"/>
          </a:xfrm>
          <a:custGeom>
            <a:avLst/>
            <a:gdLst/>
            <a:ahLst/>
            <a:cxnLst/>
            <a:rect l="l" t="t" r="r" b="b"/>
            <a:pathLst>
              <a:path w="900429" h="304800">
                <a:moveTo>
                  <a:pt x="0" y="0"/>
                </a:moveTo>
                <a:lnTo>
                  <a:pt x="899999" y="0"/>
                </a:lnTo>
                <a:lnTo>
                  <a:pt x="899999" y="304811"/>
                </a:lnTo>
                <a:lnTo>
                  <a:pt x="0" y="304811"/>
                </a:lnTo>
                <a:lnTo>
                  <a:pt x="0" y="0"/>
                </a:lnTo>
                <a:close/>
              </a:path>
            </a:pathLst>
          </a:custGeom>
          <a:ln w="12699">
            <a:solidFill>
              <a:srgbClr val="000000"/>
            </a:solidFill>
          </a:ln>
        </p:spPr>
        <p:txBody>
          <a:bodyPr wrap="square" lIns="0" tIns="0" rIns="0" bIns="0" rtlCol="0"/>
          <a:lstStyle/>
          <a:p>
            <a:endParaRPr sz="1687">
              <a:solidFill>
                <a:schemeClr val="tx1"/>
              </a:solidFill>
            </a:endParaRPr>
          </a:p>
        </p:txBody>
      </p:sp>
      <p:sp>
        <p:nvSpPr>
          <p:cNvPr id="46" name="object 45">
            <a:extLst>
              <a:ext uri="{FF2B5EF4-FFF2-40B4-BE49-F238E27FC236}">
                <a16:creationId xmlns:a16="http://schemas.microsoft.com/office/drawing/2014/main" id="{ED81ABCF-79BE-48C2-AEC1-9BD053A6925E}"/>
              </a:ext>
            </a:extLst>
          </p:cNvPr>
          <p:cNvSpPr txBox="1"/>
          <p:nvPr/>
        </p:nvSpPr>
        <p:spPr>
          <a:xfrm>
            <a:off x="2666642" y="3651969"/>
            <a:ext cx="446931" cy="173124"/>
          </a:xfrm>
          <a:prstGeom prst="rect">
            <a:avLst/>
          </a:prstGeom>
        </p:spPr>
        <p:txBody>
          <a:bodyPr vert="horz" wrap="square" lIns="0" tIns="0" rIns="0" bIns="0" rtlCol="0">
            <a:spAutoFit/>
          </a:bodyPr>
          <a:lstStyle/>
          <a:p>
            <a:pPr marL="8929"/>
            <a:r>
              <a:rPr sz="1125" spc="-4" dirty="0">
                <a:solidFill>
                  <a:schemeClr val="tx1"/>
                </a:solidFill>
                <a:latin typeface="Arial"/>
                <a:cs typeface="Arial"/>
              </a:rPr>
              <a:t>1.body</a:t>
            </a:r>
            <a:endParaRPr sz="1125" dirty="0">
              <a:solidFill>
                <a:schemeClr val="tx1"/>
              </a:solidFill>
              <a:latin typeface="Arial"/>
              <a:cs typeface="Arial"/>
            </a:endParaRPr>
          </a:p>
        </p:txBody>
      </p:sp>
      <p:sp>
        <p:nvSpPr>
          <p:cNvPr id="47" name="object 46">
            <a:extLst>
              <a:ext uri="{FF2B5EF4-FFF2-40B4-BE49-F238E27FC236}">
                <a16:creationId xmlns:a16="http://schemas.microsoft.com/office/drawing/2014/main" id="{C9B2A0E9-CF07-4692-A55A-F2634C55408C}"/>
              </a:ext>
            </a:extLst>
          </p:cNvPr>
          <p:cNvSpPr/>
          <p:nvPr/>
        </p:nvSpPr>
        <p:spPr>
          <a:xfrm>
            <a:off x="4096860"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8" name="object 47">
            <a:extLst>
              <a:ext uri="{FF2B5EF4-FFF2-40B4-BE49-F238E27FC236}">
                <a16:creationId xmlns:a16="http://schemas.microsoft.com/office/drawing/2014/main" id="{0946BA84-DAFC-49DB-A793-02B27515E6D9}"/>
              </a:ext>
            </a:extLst>
          </p:cNvPr>
          <p:cNvSpPr txBox="1"/>
          <p:nvPr/>
        </p:nvSpPr>
        <p:spPr>
          <a:xfrm>
            <a:off x="4096860" y="364304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2.body</a:t>
            </a:r>
            <a:endParaRPr sz="1125">
              <a:solidFill>
                <a:schemeClr val="tx1"/>
              </a:solidFill>
              <a:latin typeface="Arial"/>
              <a:cs typeface="Arial"/>
            </a:endParaRPr>
          </a:p>
        </p:txBody>
      </p:sp>
      <p:sp>
        <p:nvSpPr>
          <p:cNvPr id="49" name="object 48">
            <a:extLst>
              <a:ext uri="{FF2B5EF4-FFF2-40B4-BE49-F238E27FC236}">
                <a16:creationId xmlns:a16="http://schemas.microsoft.com/office/drawing/2014/main" id="{02C3CE76-5970-4934-A05E-53149E706ED1}"/>
              </a:ext>
            </a:extLst>
          </p:cNvPr>
          <p:cNvSpPr/>
          <p:nvPr/>
        </p:nvSpPr>
        <p:spPr>
          <a:xfrm>
            <a:off x="5615612"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0" name="object 49">
            <a:extLst>
              <a:ext uri="{FF2B5EF4-FFF2-40B4-BE49-F238E27FC236}">
                <a16:creationId xmlns:a16="http://schemas.microsoft.com/office/drawing/2014/main" id="{1DD11D9C-4ED1-46E6-9E2F-9ED90D0F26C1}"/>
              </a:ext>
            </a:extLst>
          </p:cNvPr>
          <p:cNvSpPr txBox="1"/>
          <p:nvPr/>
        </p:nvSpPr>
        <p:spPr>
          <a:xfrm>
            <a:off x="5615612" y="3643040"/>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dirty="0">
              <a:solidFill>
                <a:schemeClr val="tx1"/>
              </a:solidFill>
              <a:latin typeface="Arial"/>
              <a:cs typeface="Arial"/>
            </a:endParaRPr>
          </a:p>
        </p:txBody>
      </p:sp>
      <p:sp>
        <p:nvSpPr>
          <p:cNvPr id="51" name="object 50">
            <a:extLst>
              <a:ext uri="{FF2B5EF4-FFF2-40B4-BE49-F238E27FC236}">
                <a16:creationId xmlns:a16="http://schemas.microsoft.com/office/drawing/2014/main" id="{47958D10-51CC-4C65-B880-E230712C295E}"/>
              </a:ext>
            </a:extLst>
          </p:cNvPr>
          <p:cNvSpPr/>
          <p:nvPr/>
        </p:nvSpPr>
        <p:spPr>
          <a:xfrm>
            <a:off x="7893754"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2" name="object 51">
            <a:extLst>
              <a:ext uri="{FF2B5EF4-FFF2-40B4-BE49-F238E27FC236}">
                <a16:creationId xmlns:a16="http://schemas.microsoft.com/office/drawing/2014/main" id="{B6D08C7C-6E8C-451C-BEEB-968823FC0643}"/>
              </a:ext>
            </a:extLst>
          </p:cNvPr>
          <p:cNvSpPr txBox="1"/>
          <p:nvPr/>
        </p:nvSpPr>
        <p:spPr>
          <a:xfrm>
            <a:off x="7893754" y="364304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a:solidFill>
                <a:schemeClr val="tx1"/>
              </a:solidFill>
              <a:latin typeface="Arial"/>
              <a:cs typeface="Arial"/>
            </a:endParaRPr>
          </a:p>
        </p:txBody>
      </p:sp>
      <p:sp>
        <p:nvSpPr>
          <p:cNvPr id="53" name="object 52">
            <a:extLst>
              <a:ext uri="{FF2B5EF4-FFF2-40B4-BE49-F238E27FC236}">
                <a16:creationId xmlns:a16="http://schemas.microsoft.com/office/drawing/2014/main" id="{99A6EE21-D7C7-4040-BF4C-4C6EB8A5BC71}"/>
              </a:ext>
            </a:extLst>
          </p:cNvPr>
          <p:cNvSpPr/>
          <p:nvPr/>
        </p:nvSpPr>
        <p:spPr>
          <a:xfrm>
            <a:off x="1818736"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4" name="object 53">
            <a:extLst>
              <a:ext uri="{FF2B5EF4-FFF2-40B4-BE49-F238E27FC236}">
                <a16:creationId xmlns:a16="http://schemas.microsoft.com/office/drawing/2014/main" id="{1626E5FB-F120-45D4-A0A0-66E6D9F2A787}"/>
              </a:ext>
            </a:extLst>
          </p:cNvPr>
          <p:cNvSpPr txBox="1"/>
          <p:nvPr/>
        </p:nvSpPr>
        <p:spPr>
          <a:xfrm>
            <a:off x="1818736"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3.body</a:t>
            </a:r>
            <a:endParaRPr sz="1125">
              <a:solidFill>
                <a:schemeClr val="tx1"/>
              </a:solidFill>
              <a:latin typeface="Arial"/>
              <a:cs typeface="Arial"/>
            </a:endParaRPr>
          </a:p>
        </p:txBody>
      </p:sp>
      <p:sp>
        <p:nvSpPr>
          <p:cNvPr id="55" name="object 54">
            <a:extLst>
              <a:ext uri="{FF2B5EF4-FFF2-40B4-BE49-F238E27FC236}">
                <a16:creationId xmlns:a16="http://schemas.microsoft.com/office/drawing/2014/main" id="{7CE63C77-DD7D-4503-B8C0-0294738804E3}"/>
              </a:ext>
            </a:extLst>
          </p:cNvPr>
          <p:cNvSpPr/>
          <p:nvPr/>
        </p:nvSpPr>
        <p:spPr>
          <a:xfrm>
            <a:off x="3337488"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6" name="object 55">
            <a:extLst>
              <a:ext uri="{FF2B5EF4-FFF2-40B4-BE49-F238E27FC236}">
                <a16:creationId xmlns:a16="http://schemas.microsoft.com/office/drawing/2014/main" id="{6A3FB44E-5862-4D90-AECA-474D2EBE66E4}"/>
              </a:ext>
            </a:extLst>
          </p:cNvPr>
          <p:cNvSpPr txBox="1"/>
          <p:nvPr/>
        </p:nvSpPr>
        <p:spPr>
          <a:xfrm>
            <a:off x="3337488"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a:solidFill>
                <a:schemeClr val="tx1"/>
              </a:solidFill>
              <a:latin typeface="Arial"/>
              <a:cs typeface="Arial"/>
            </a:endParaRPr>
          </a:p>
        </p:txBody>
      </p:sp>
      <p:sp>
        <p:nvSpPr>
          <p:cNvPr id="57" name="object 56">
            <a:extLst>
              <a:ext uri="{FF2B5EF4-FFF2-40B4-BE49-F238E27FC236}">
                <a16:creationId xmlns:a16="http://schemas.microsoft.com/office/drawing/2014/main" id="{DBF16819-EB74-4417-A6FC-9DB05CB46508}"/>
              </a:ext>
            </a:extLst>
          </p:cNvPr>
          <p:cNvSpPr/>
          <p:nvPr/>
        </p:nvSpPr>
        <p:spPr>
          <a:xfrm>
            <a:off x="4856242"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8" name="object 57">
            <a:extLst>
              <a:ext uri="{FF2B5EF4-FFF2-40B4-BE49-F238E27FC236}">
                <a16:creationId xmlns:a16="http://schemas.microsoft.com/office/drawing/2014/main" id="{901DC3F9-A6BB-470C-BCF3-A3F451DEA6DC}"/>
              </a:ext>
            </a:extLst>
          </p:cNvPr>
          <p:cNvSpPr txBox="1"/>
          <p:nvPr/>
        </p:nvSpPr>
        <p:spPr>
          <a:xfrm>
            <a:off x="4856242"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8.body</a:t>
            </a:r>
            <a:endParaRPr sz="1125">
              <a:solidFill>
                <a:schemeClr val="tx1"/>
              </a:solidFill>
              <a:latin typeface="Arial"/>
              <a:cs typeface="Arial"/>
            </a:endParaRPr>
          </a:p>
        </p:txBody>
      </p:sp>
      <p:sp>
        <p:nvSpPr>
          <p:cNvPr id="59" name="object 58">
            <a:extLst>
              <a:ext uri="{FF2B5EF4-FFF2-40B4-BE49-F238E27FC236}">
                <a16:creationId xmlns:a16="http://schemas.microsoft.com/office/drawing/2014/main" id="{C0040E05-D99C-4976-B1C0-FF5160BED345}"/>
              </a:ext>
            </a:extLst>
          </p:cNvPr>
          <p:cNvSpPr/>
          <p:nvPr/>
        </p:nvSpPr>
        <p:spPr>
          <a:xfrm>
            <a:off x="5615612"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60" name="object 59">
            <a:extLst>
              <a:ext uri="{FF2B5EF4-FFF2-40B4-BE49-F238E27FC236}">
                <a16:creationId xmlns:a16="http://schemas.microsoft.com/office/drawing/2014/main" id="{973E89A0-A5BC-43E6-AA80-A77F29470FA8}"/>
              </a:ext>
            </a:extLst>
          </p:cNvPr>
          <p:cNvSpPr txBox="1"/>
          <p:nvPr/>
        </p:nvSpPr>
        <p:spPr>
          <a:xfrm>
            <a:off x="5615612"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a:solidFill>
                <a:schemeClr val="tx1"/>
              </a:solidFill>
              <a:latin typeface="Arial"/>
              <a:cs typeface="Arial"/>
            </a:endParaRPr>
          </a:p>
        </p:txBody>
      </p:sp>
      <p:sp>
        <p:nvSpPr>
          <p:cNvPr id="61" name="object 61">
            <a:extLst>
              <a:ext uri="{FF2B5EF4-FFF2-40B4-BE49-F238E27FC236}">
                <a16:creationId xmlns:a16="http://schemas.microsoft.com/office/drawing/2014/main" id="{86CA14CA-7FE2-4B92-8EB3-F4A31811E638}"/>
              </a:ext>
            </a:extLst>
          </p:cNvPr>
          <p:cNvSpPr/>
          <p:nvPr/>
        </p:nvSpPr>
        <p:spPr>
          <a:xfrm>
            <a:off x="6485252" y="2924200"/>
            <a:ext cx="391004" cy="767953"/>
          </a:xfrm>
          <a:prstGeom prst="rect">
            <a:avLst/>
          </a:prstGeom>
          <a:blipFill>
            <a:blip r:embed="rId6" cstate="print"/>
            <a:stretch>
              <a:fillRect/>
            </a:stretch>
          </a:blipFill>
        </p:spPr>
        <p:txBody>
          <a:bodyPr wrap="square" lIns="0" tIns="0" rIns="0" bIns="0" rtlCol="0"/>
          <a:lstStyle/>
          <a:p>
            <a:endParaRPr sz="1687">
              <a:solidFill>
                <a:schemeClr val="tx1"/>
              </a:solidFill>
            </a:endParaRPr>
          </a:p>
        </p:txBody>
      </p:sp>
      <p:sp>
        <p:nvSpPr>
          <p:cNvPr id="62" name="object 62">
            <a:extLst>
              <a:ext uri="{FF2B5EF4-FFF2-40B4-BE49-F238E27FC236}">
                <a16:creationId xmlns:a16="http://schemas.microsoft.com/office/drawing/2014/main" id="{BACE1CE7-0C23-44A4-A4C9-83004F652F29}"/>
              </a:ext>
            </a:extLst>
          </p:cNvPr>
          <p:cNvSpPr/>
          <p:nvPr/>
        </p:nvSpPr>
        <p:spPr>
          <a:xfrm>
            <a:off x="6588224" y="2982243"/>
            <a:ext cx="203597" cy="580430"/>
          </a:xfrm>
          <a:custGeom>
            <a:avLst/>
            <a:gdLst/>
            <a:ahLst/>
            <a:cxnLst/>
            <a:rect l="l" t="t" r="r" b="b"/>
            <a:pathLst>
              <a:path w="289560" h="825500">
                <a:moveTo>
                  <a:pt x="289399" y="619125"/>
                </a:moveTo>
                <a:lnTo>
                  <a:pt x="0" y="619125"/>
                </a:lnTo>
                <a:lnTo>
                  <a:pt x="144699" y="825500"/>
                </a:lnTo>
                <a:lnTo>
                  <a:pt x="289399" y="619125"/>
                </a:lnTo>
                <a:close/>
              </a:path>
              <a:path w="289560" h="825500">
                <a:moveTo>
                  <a:pt x="217049" y="0"/>
                </a:moveTo>
                <a:lnTo>
                  <a:pt x="72350" y="0"/>
                </a:lnTo>
                <a:lnTo>
                  <a:pt x="72350" y="619125"/>
                </a:lnTo>
                <a:lnTo>
                  <a:pt x="217049" y="619125"/>
                </a:lnTo>
                <a:lnTo>
                  <a:pt x="217049" y="0"/>
                </a:lnTo>
                <a:close/>
              </a:path>
            </a:pathLst>
          </a:custGeom>
          <a:solidFill>
            <a:srgbClr val="FFA191"/>
          </a:solidFill>
        </p:spPr>
        <p:txBody>
          <a:bodyPr wrap="square" lIns="0" tIns="0" rIns="0" bIns="0" rtlCol="0"/>
          <a:lstStyle/>
          <a:p>
            <a:endParaRPr sz="1687">
              <a:solidFill>
                <a:schemeClr val="tx1"/>
              </a:solidFill>
            </a:endParaRPr>
          </a:p>
        </p:txBody>
      </p:sp>
      <p:sp>
        <p:nvSpPr>
          <p:cNvPr id="63" name="object 63">
            <a:extLst>
              <a:ext uri="{FF2B5EF4-FFF2-40B4-BE49-F238E27FC236}">
                <a16:creationId xmlns:a16="http://schemas.microsoft.com/office/drawing/2014/main" id="{541E7180-1773-4E31-8510-2F16163E5ED4}"/>
              </a:ext>
            </a:extLst>
          </p:cNvPr>
          <p:cNvSpPr/>
          <p:nvPr/>
        </p:nvSpPr>
        <p:spPr>
          <a:xfrm>
            <a:off x="6579014" y="2982243"/>
            <a:ext cx="203597" cy="580430"/>
          </a:xfrm>
          <a:custGeom>
            <a:avLst/>
            <a:gdLst/>
            <a:ahLst/>
            <a:cxnLst/>
            <a:rect l="l" t="t" r="r" b="b"/>
            <a:pathLst>
              <a:path w="289560" h="825500">
                <a:moveTo>
                  <a:pt x="72350" y="0"/>
                </a:moveTo>
                <a:lnTo>
                  <a:pt x="72350" y="619125"/>
                </a:lnTo>
                <a:lnTo>
                  <a:pt x="0" y="619125"/>
                </a:lnTo>
                <a:lnTo>
                  <a:pt x="144699" y="825500"/>
                </a:lnTo>
                <a:lnTo>
                  <a:pt x="289399" y="619125"/>
                </a:lnTo>
                <a:lnTo>
                  <a:pt x="217049" y="619125"/>
                </a:lnTo>
                <a:lnTo>
                  <a:pt x="217049" y="0"/>
                </a:lnTo>
                <a:lnTo>
                  <a:pt x="72350" y="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64" name="object 64">
            <a:extLst>
              <a:ext uri="{FF2B5EF4-FFF2-40B4-BE49-F238E27FC236}">
                <a16:creationId xmlns:a16="http://schemas.microsoft.com/office/drawing/2014/main" id="{55C183E8-98B3-493B-9EC7-D6CFEEC9604D}"/>
              </a:ext>
            </a:extLst>
          </p:cNvPr>
          <p:cNvSpPr/>
          <p:nvPr/>
        </p:nvSpPr>
        <p:spPr>
          <a:xfrm>
            <a:off x="4253004" y="4317231"/>
            <a:ext cx="391004" cy="767953"/>
          </a:xfrm>
          <a:prstGeom prst="rect">
            <a:avLst/>
          </a:prstGeom>
          <a:blipFill>
            <a:blip r:embed="rId7" cstate="print"/>
            <a:stretch>
              <a:fillRect/>
            </a:stretch>
          </a:blipFill>
        </p:spPr>
        <p:txBody>
          <a:bodyPr wrap="square" lIns="0" tIns="0" rIns="0" bIns="0" rtlCol="0"/>
          <a:lstStyle/>
          <a:p>
            <a:endParaRPr sz="1687">
              <a:solidFill>
                <a:schemeClr val="tx1"/>
              </a:solidFill>
            </a:endParaRPr>
          </a:p>
        </p:txBody>
      </p:sp>
      <p:sp>
        <p:nvSpPr>
          <p:cNvPr id="65" name="object 65">
            <a:extLst>
              <a:ext uri="{FF2B5EF4-FFF2-40B4-BE49-F238E27FC236}">
                <a16:creationId xmlns:a16="http://schemas.microsoft.com/office/drawing/2014/main" id="{82A10124-9CE2-4B94-9548-8E8B4E8B618D}"/>
              </a:ext>
            </a:extLst>
          </p:cNvPr>
          <p:cNvSpPr/>
          <p:nvPr/>
        </p:nvSpPr>
        <p:spPr>
          <a:xfrm>
            <a:off x="4359192" y="4446711"/>
            <a:ext cx="203597" cy="580430"/>
          </a:xfrm>
          <a:custGeom>
            <a:avLst/>
            <a:gdLst/>
            <a:ahLst/>
            <a:cxnLst/>
            <a:rect l="l" t="t" r="r" b="b"/>
            <a:pathLst>
              <a:path w="289560" h="825500">
                <a:moveTo>
                  <a:pt x="217049" y="206375"/>
                </a:moveTo>
                <a:lnTo>
                  <a:pt x="72350" y="206375"/>
                </a:lnTo>
                <a:lnTo>
                  <a:pt x="72350" y="825500"/>
                </a:lnTo>
                <a:lnTo>
                  <a:pt x="217049" y="825500"/>
                </a:lnTo>
                <a:lnTo>
                  <a:pt x="217049" y="206375"/>
                </a:lnTo>
                <a:close/>
              </a:path>
              <a:path w="289560" h="825500">
                <a:moveTo>
                  <a:pt x="144699" y="0"/>
                </a:moveTo>
                <a:lnTo>
                  <a:pt x="0" y="206375"/>
                </a:lnTo>
                <a:lnTo>
                  <a:pt x="289399" y="206375"/>
                </a:lnTo>
                <a:lnTo>
                  <a:pt x="144699" y="0"/>
                </a:lnTo>
                <a:close/>
              </a:path>
            </a:pathLst>
          </a:custGeom>
          <a:solidFill>
            <a:srgbClr val="FFA191"/>
          </a:solidFill>
        </p:spPr>
        <p:txBody>
          <a:bodyPr wrap="square" lIns="0" tIns="0" rIns="0" bIns="0" rtlCol="0"/>
          <a:lstStyle/>
          <a:p>
            <a:endParaRPr sz="1687">
              <a:solidFill>
                <a:schemeClr val="tx1"/>
              </a:solidFill>
            </a:endParaRPr>
          </a:p>
        </p:txBody>
      </p:sp>
      <p:sp>
        <p:nvSpPr>
          <p:cNvPr id="66" name="object 66">
            <a:extLst>
              <a:ext uri="{FF2B5EF4-FFF2-40B4-BE49-F238E27FC236}">
                <a16:creationId xmlns:a16="http://schemas.microsoft.com/office/drawing/2014/main" id="{AFF75036-8F65-408D-B6BB-AA1E61CA4801}"/>
              </a:ext>
            </a:extLst>
          </p:cNvPr>
          <p:cNvSpPr/>
          <p:nvPr/>
        </p:nvSpPr>
        <p:spPr>
          <a:xfrm>
            <a:off x="4368403" y="4446711"/>
            <a:ext cx="203597" cy="580430"/>
          </a:xfrm>
          <a:custGeom>
            <a:avLst/>
            <a:gdLst/>
            <a:ahLst/>
            <a:cxnLst/>
            <a:rect l="l" t="t" r="r" b="b"/>
            <a:pathLst>
              <a:path w="289560" h="825500">
                <a:moveTo>
                  <a:pt x="72350" y="825500"/>
                </a:moveTo>
                <a:lnTo>
                  <a:pt x="72350" y="206375"/>
                </a:lnTo>
                <a:lnTo>
                  <a:pt x="0" y="206375"/>
                </a:lnTo>
                <a:lnTo>
                  <a:pt x="144699" y="0"/>
                </a:lnTo>
                <a:lnTo>
                  <a:pt x="289399" y="206375"/>
                </a:lnTo>
                <a:lnTo>
                  <a:pt x="217049" y="206375"/>
                </a:lnTo>
                <a:lnTo>
                  <a:pt x="217049" y="825500"/>
                </a:lnTo>
                <a:lnTo>
                  <a:pt x="72350" y="82550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67" name="object 67">
            <a:extLst>
              <a:ext uri="{FF2B5EF4-FFF2-40B4-BE49-F238E27FC236}">
                <a16:creationId xmlns:a16="http://schemas.microsoft.com/office/drawing/2014/main" id="{2635F73F-3854-41D1-9E45-B7750DE4A3C6}"/>
              </a:ext>
            </a:extLst>
          </p:cNvPr>
          <p:cNvSpPr txBox="1"/>
          <p:nvPr/>
        </p:nvSpPr>
        <p:spPr>
          <a:xfrm>
            <a:off x="1759148" y="5278836"/>
            <a:ext cx="3388915" cy="908839"/>
          </a:xfrm>
          <a:prstGeom prst="rect">
            <a:avLst/>
          </a:prstGeom>
        </p:spPr>
        <p:txBody>
          <a:bodyPr vert="horz" wrap="square" lIns="0" tIns="0" rIns="0" bIns="0" rtlCol="0">
            <a:spAutoFit/>
          </a:bodyPr>
          <a:lstStyle/>
          <a:p>
            <a:pPr marL="8929"/>
            <a:r>
              <a:rPr lang="en-US" altLang="zh-CN" sz="2953" spc="-161" dirty="0">
                <a:solidFill>
                  <a:schemeClr val="tx1"/>
                </a:solidFill>
                <a:latin typeface="Times New Roman" panose="02020603050405020304" pitchFamily="18" charset="0"/>
                <a:ea typeface="+mn-ea"/>
                <a:cs typeface="Times New Roman" panose="02020603050405020304" pitchFamily="18" charset="0"/>
              </a:rPr>
              <a:t>3</a:t>
            </a:r>
            <a:r>
              <a:rPr sz="2953" spc="-161" dirty="0">
                <a:solidFill>
                  <a:schemeClr val="tx1"/>
                </a:solidFill>
                <a:latin typeface="Times New Roman" panose="02020603050405020304" pitchFamily="18" charset="0"/>
                <a:ea typeface="+mn-ea"/>
                <a:cs typeface="Times New Roman" panose="02020603050405020304" pitchFamily="18" charset="0"/>
              </a:rPr>
              <a:t>:</a:t>
            </a:r>
            <a:r>
              <a:rPr lang="en-US" altLang="zh-CN" sz="2953" spc="-161" dirty="0">
                <a:solidFill>
                  <a:schemeClr val="tx1"/>
                </a:solidFill>
                <a:latin typeface="Times New Roman" panose="02020603050405020304" pitchFamily="18" charset="0"/>
                <a:ea typeface="+mn-ea"/>
                <a:cs typeface="Times New Roman" panose="02020603050405020304" pitchFamily="18" charset="0"/>
              </a:rPr>
              <a:t> </a:t>
            </a:r>
            <a:r>
              <a:rPr sz="2953" spc="32" dirty="0">
                <a:solidFill>
                  <a:schemeClr val="tx1"/>
                </a:solidFill>
                <a:latin typeface="Times New Roman" panose="02020603050405020304" pitchFamily="18" charset="0"/>
                <a:ea typeface="+mn-ea"/>
                <a:cs typeface="Times New Roman" panose="02020603050405020304" pitchFamily="18" charset="0"/>
              </a:rPr>
              <a:t>0.</a:t>
            </a:r>
            <a:r>
              <a:rPr lang="en-US" altLang="zh-CN" sz="2953" spc="32" dirty="0">
                <a:solidFill>
                  <a:schemeClr val="tx1"/>
                </a:solidFill>
                <a:latin typeface="Times New Roman" panose="02020603050405020304" pitchFamily="18" charset="0"/>
                <a:ea typeface="+mn-ea"/>
                <a:cs typeface="Times New Roman" panose="02020603050405020304" pitchFamily="18" charset="0"/>
              </a:rPr>
              <a:t>6</a:t>
            </a:r>
          </a:p>
          <a:p>
            <a:pPr marL="8929"/>
            <a:r>
              <a:rPr lang="en-US" altLang="zh-CN" sz="2953" spc="35" dirty="0">
                <a:solidFill>
                  <a:schemeClr val="tx1"/>
                </a:solidFill>
                <a:latin typeface="Times New Roman" panose="02020603050405020304" pitchFamily="18" charset="0"/>
                <a:cs typeface="Times New Roman" panose="02020603050405020304" pitchFamily="18" charset="0"/>
              </a:rPr>
              <a:t>5:0.3+0.6=0.9</a:t>
            </a:r>
          </a:p>
        </p:txBody>
      </p:sp>
      <p:sp>
        <p:nvSpPr>
          <p:cNvPr id="68" name="object 61">
            <a:extLst>
              <a:ext uri="{FF2B5EF4-FFF2-40B4-BE49-F238E27FC236}">
                <a16:creationId xmlns:a16="http://schemas.microsoft.com/office/drawing/2014/main" id="{7C658408-40A3-45AA-B363-A0B2B7FDA779}"/>
              </a:ext>
            </a:extLst>
          </p:cNvPr>
          <p:cNvSpPr/>
          <p:nvPr/>
        </p:nvSpPr>
        <p:spPr>
          <a:xfrm>
            <a:off x="5727903" y="2946522"/>
            <a:ext cx="391004" cy="767953"/>
          </a:xfrm>
          <a:prstGeom prst="rect">
            <a:avLst/>
          </a:prstGeom>
          <a:blipFill>
            <a:blip r:embed="rId6" cstate="print"/>
            <a:stretch>
              <a:fillRect/>
            </a:stretch>
          </a:blipFill>
        </p:spPr>
        <p:txBody>
          <a:bodyPr wrap="square" lIns="0" tIns="0" rIns="0" bIns="0" rtlCol="0"/>
          <a:lstStyle/>
          <a:p>
            <a:endParaRPr sz="1687">
              <a:solidFill>
                <a:schemeClr val="tx1"/>
              </a:solidFill>
            </a:endParaRPr>
          </a:p>
        </p:txBody>
      </p:sp>
      <p:sp>
        <p:nvSpPr>
          <p:cNvPr id="69" name="object 62">
            <a:extLst>
              <a:ext uri="{FF2B5EF4-FFF2-40B4-BE49-F238E27FC236}">
                <a16:creationId xmlns:a16="http://schemas.microsoft.com/office/drawing/2014/main" id="{D163BD19-3019-4F53-A566-0D27AAB2C3C0}"/>
              </a:ext>
            </a:extLst>
          </p:cNvPr>
          <p:cNvSpPr/>
          <p:nvPr/>
        </p:nvSpPr>
        <p:spPr>
          <a:xfrm>
            <a:off x="5830875" y="3004565"/>
            <a:ext cx="203597" cy="580430"/>
          </a:xfrm>
          <a:custGeom>
            <a:avLst/>
            <a:gdLst/>
            <a:ahLst/>
            <a:cxnLst/>
            <a:rect l="l" t="t" r="r" b="b"/>
            <a:pathLst>
              <a:path w="289560" h="825500">
                <a:moveTo>
                  <a:pt x="289399" y="619125"/>
                </a:moveTo>
                <a:lnTo>
                  <a:pt x="0" y="619125"/>
                </a:lnTo>
                <a:lnTo>
                  <a:pt x="144699" y="825500"/>
                </a:lnTo>
                <a:lnTo>
                  <a:pt x="289399" y="619125"/>
                </a:lnTo>
                <a:close/>
              </a:path>
              <a:path w="289560" h="825500">
                <a:moveTo>
                  <a:pt x="217049" y="0"/>
                </a:moveTo>
                <a:lnTo>
                  <a:pt x="72350" y="0"/>
                </a:lnTo>
                <a:lnTo>
                  <a:pt x="72350" y="619125"/>
                </a:lnTo>
                <a:lnTo>
                  <a:pt x="217049" y="619125"/>
                </a:lnTo>
                <a:lnTo>
                  <a:pt x="217049" y="0"/>
                </a:lnTo>
                <a:close/>
              </a:path>
            </a:pathLst>
          </a:custGeom>
          <a:solidFill>
            <a:srgbClr val="FFA191"/>
          </a:solidFill>
        </p:spPr>
        <p:txBody>
          <a:bodyPr wrap="square" lIns="0" tIns="0" rIns="0" bIns="0" rtlCol="0"/>
          <a:lstStyle/>
          <a:p>
            <a:endParaRPr sz="1687">
              <a:solidFill>
                <a:schemeClr val="tx1"/>
              </a:solidFill>
            </a:endParaRPr>
          </a:p>
        </p:txBody>
      </p:sp>
      <p:sp>
        <p:nvSpPr>
          <p:cNvPr id="70" name="object 63">
            <a:extLst>
              <a:ext uri="{FF2B5EF4-FFF2-40B4-BE49-F238E27FC236}">
                <a16:creationId xmlns:a16="http://schemas.microsoft.com/office/drawing/2014/main" id="{51363320-51B2-4D18-B737-18FFD4CDB319}"/>
              </a:ext>
            </a:extLst>
          </p:cNvPr>
          <p:cNvSpPr/>
          <p:nvPr/>
        </p:nvSpPr>
        <p:spPr>
          <a:xfrm>
            <a:off x="5821665" y="3004565"/>
            <a:ext cx="203597" cy="580430"/>
          </a:xfrm>
          <a:custGeom>
            <a:avLst/>
            <a:gdLst/>
            <a:ahLst/>
            <a:cxnLst/>
            <a:rect l="l" t="t" r="r" b="b"/>
            <a:pathLst>
              <a:path w="289560" h="825500">
                <a:moveTo>
                  <a:pt x="72350" y="0"/>
                </a:moveTo>
                <a:lnTo>
                  <a:pt x="72350" y="619125"/>
                </a:lnTo>
                <a:lnTo>
                  <a:pt x="0" y="619125"/>
                </a:lnTo>
                <a:lnTo>
                  <a:pt x="144699" y="825500"/>
                </a:lnTo>
                <a:lnTo>
                  <a:pt x="289399" y="619125"/>
                </a:lnTo>
                <a:lnTo>
                  <a:pt x="217049" y="619125"/>
                </a:lnTo>
                <a:lnTo>
                  <a:pt x="217049" y="0"/>
                </a:lnTo>
                <a:lnTo>
                  <a:pt x="72350" y="0"/>
                </a:lnTo>
                <a:close/>
              </a:path>
            </a:pathLst>
          </a:custGeom>
          <a:solidFill>
            <a:srgbClr val="92D050"/>
          </a:solidFill>
          <a:ln w="12700">
            <a:solidFill>
              <a:srgbClr val="000000"/>
            </a:solidFill>
          </a:ln>
        </p:spPr>
        <p:txBody>
          <a:bodyPr wrap="square" lIns="0" tIns="0" rIns="0" bIns="0" rtlCol="0"/>
          <a:lstStyle/>
          <a:p>
            <a:endParaRPr sz="1687">
              <a:solidFill>
                <a:schemeClr val="tx1"/>
              </a:solidFill>
            </a:endParaRPr>
          </a:p>
        </p:txBody>
      </p:sp>
      <p:sp>
        <p:nvSpPr>
          <p:cNvPr id="71" name="object 65">
            <a:extLst>
              <a:ext uri="{FF2B5EF4-FFF2-40B4-BE49-F238E27FC236}">
                <a16:creationId xmlns:a16="http://schemas.microsoft.com/office/drawing/2014/main" id="{004107EE-7942-418D-AA87-8ED90805097A}"/>
              </a:ext>
            </a:extLst>
          </p:cNvPr>
          <p:cNvSpPr/>
          <p:nvPr/>
        </p:nvSpPr>
        <p:spPr>
          <a:xfrm>
            <a:off x="3546572" y="4437112"/>
            <a:ext cx="203597" cy="580430"/>
          </a:xfrm>
          <a:custGeom>
            <a:avLst/>
            <a:gdLst/>
            <a:ahLst/>
            <a:cxnLst/>
            <a:rect l="l" t="t" r="r" b="b"/>
            <a:pathLst>
              <a:path w="289560" h="825500">
                <a:moveTo>
                  <a:pt x="217049" y="206375"/>
                </a:moveTo>
                <a:lnTo>
                  <a:pt x="72350" y="206375"/>
                </a:lnTo>
                <a:lnTo>
                  <a:pt x="72350" y="825500"/>
                </a:lnTo>
                <a:lnTo>
                  <a:pt x="217049" y="825500"/>
                </a:lnTo>
                <a:lnTo>
                  <a:pt x="217049" y="206375"/>
                </a:lnTo>
                <a:close/>
              </a:path>
              <a:path w="289560" h="825500">
                <a:moveTo>
                  <a:pt x="144699" y="0"/>
                </a:moveTo>
                <a:lnTo>
                  <a:pt x="0" y="206375"/>
                </a:lnTo>
                <a:lnTo>
                  <a:pt x="289399" y="206375"/>
                </a:lnTo>
                <a:lnTo>
                  <a:pt x="144699" y="0"/>
                </a:lnTo>
                <a:close/>
              </a:path>
            </a:pathLst>
          </a:custGeom>
          <a:solidFill>
            <a:srgbClr val="92D050"/>
          </a:solidFill>
        </p:spPr>
        <p:txBody>
          <a:bodyPr wrap="square" lIns="0" tIns="0" rIns="0" bIns="0" rtlCol="0"/>
          <a:lstStyle/>
          <a:p>
            <a:endParaRPr sz="1687">
              <a:solidFill>
                <a:schemeClr val="tx1"/>
              </a:solidFill>
            </a:endParaRPr>
          </a:p>
        </p:txBody>
      </p:sp>
      <p:sp>
        <p:nvSpPr>
          <p:cNvPr id="72" name="object 66">
            <a:extLst>
              <a:ext uri="{FF2B5EF4-FFF2-40B4-BE49-F238E27FC236}">
                <a16:creationId xmlns:a16="http://schemas.microsoft.com/office/drawing/2014/main" id="{ABD358B4-92B5-4B44-A93E-9BCE1B855A80}"/>
              </a:ext>
            </a:extLst>
          </p:cNvPr>
          <p:cNvSpPr/>
          <p:nvPr/>
        </p:nvSpPr>
        <p:spPr>
          <a:xfrm>
            <a:off x="3555783" y="4437112"/>
            <a:ext cx="203597" cy="580430"/>
          </a:xfrm>
          <a:custGeom>
            <a:avLst/>
            <a:gdLst/>
            <a:ahLst/>
            <a:cxnLst/>
            <a:rect l="l" t="t" r="r" b="b"/>
            <a:pathLst>
              <a:path w="289560" h="825500">
                <a:moveTo>
                  <a:pt x="72350" y="825500"/>
                </a:moveTo>
                <a:lnTo>
                  <a:pt x="72350" y="206375"/>
                </a:lnTo>
                <a:lnTo>
                  <a:pt x="0" y="206375"/>
                </a:lnTo>
                <a:lnTo>
                  <a:pt x="144699" y="0"/>
                </a:lnTo>
                <a:lnTo>
                  <a:pt x="289399" y="206375"/>
                </a:lnTo>
                <a:lnTo>
                  <a:pt x="217049" y="206375"/>
                </a:lnTo>
                <a:lnTo>
                  <a:pt x="217049" y="825500"/>
                </a:lnTo>
                <a:lnTo>
                  <a:pt x="72350" y="825500"/>
                </a:lnTo>
                <a:close/>
              </a:path>
            </a:pathLst>
          </a:custGeom>
          <a:solidFill>
            <a:srgbClr val="92D050"/>
          </a:solidFill>
          <a:ln w="12700">
            <a:solidFill>
              <a:srgbClr val="000000"/>
            </a:solidFill>
          </a:ln>
        </p:spPr>
        <p:txBody>
          <a:bodyPr wrap="square" lIns="0" tIns="0" rIns="0" bIns="0" rtlCol="0"/>
          <a:lstStyle/>
          <a:p>
            <a:endParaRPr sz="1687">
              <a:solidFill>
                <a:schemeClr val="tx1"/>
              </a:solidFill>
            </a:endParaRPr>
          </a:p>
        </p:txBody>
      </p:sp>
    </p:spTree>
    <p:extLst>
      <p:ext uri="{BB962C8B-B14F-4D97-AF65-F5344CB8AC3E}">
        <p14:creationId xmlns:p14="http://schemas.microsoft.com/office/powerpoint/2010/main" val="34288777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340BB-C9E8-495B-B5EF-F0FCD0DD510C}"/>
              </a:ext>
            </a:extLst>
          </p:cNvPr>
          <p:cNvSpPr>
            <a:spLocks noGrp="1"/>
          </p:cNvSpPr>
          <p:nvPr>
            <p:ph type="title"/>
          </p:nvPr>
        </p:nvSpPr>
        <p:spPr/>
        <p:txBody>
          <a:bodyPr/>
          <a:lstStyle/>
          <a:p>
            <a:r>
              <a:rPr lang="zh-CN" altLang="en-US" dirty="0"/>
              <a:t>排序式布尔检索举例</a:t>
            </a:r>
          </a:p>
        </p:txBody>
      </p:sp>
      <p:sp>
        <p:nvSpPr>
          <p:cNvPr id="3" name="内容占位符 2">
            <a:extLst>
              <a:ext uri="{FF2B5EF4-FFF2-40B4-BE49-F238E27FC236}">
                <a16:creationId xmlns:a16="http://schemas.microsoft.com/office/drawing/2014/main" id="{7499E37F-AEB5-463E-BE4F-97C094E8D214}"/>
              </a:ext>
            </a:extLst>
          </p:cNvPr>
          <p:cNvSpPr>
            <a:spLocks noGrp="1"/>
          </p:cNvSpPr>
          <p:nvPr>
            <p:ph idx="1"/>
          </p:nvPr>
        </p:nvSpPr>
        <p:spPr/>
        <p:txBody>
          <a:bodyPr/>
          <a:lstStyle/>
          <a:p>
            <a:r>
              <a:rPr lang="en-US" altLang="zh-CN" spc="-4" dirty="0">
                <a:cs typeface="Times New Roman" panose="02020603050405020304" pitchFamily="18" charset="0"/>
              </a:rPr>
              <a:t>(0.1 </a:t>
            </a:r>
            <a:r>
              <a:rPr lang="en-US" altLang="zh-CN" spc="116" dirty="0">
                <a:cs typeface="Times New Roman" panose="02020603050405020304" pitchFamily="18" charset="0"/>
              </a:rPr>
              <a:t>author), </a:t>
            </a:r>
            <a:r>
              <a:rPr lang="en-US" altLang="zh-CN" spc="56" dirty="0">
                <a:cs typeface="Times New Roman" panose="02020603050405020304" pitchFamily="18" charset="0"/>
              </a:rPr>
              <a:t>(0.3 </a:t>
            </a:r>
            <a:r>
              <a:rPr lang="en-US" altLang="zh-CN" spc="246" dirty="0">
                <a:cs typeface="Times New Roman" panose="02020603050405020304" pitchFamily="18" charset="0"/>
              </a:rPr>
              <a:t>body), </a:t>
            </a:r>
            <a:r>
              <a:rPr lang="en-US" altLang="zh-CN" spc="56" dirty="0">
                <a:cs typeface="Times New Roman" panose="02020603050405020304" pitchFamily="18" charset="0"/>
              </a:rPr>
              <a:t>(0.6</a:t>
            </a:r>
            <a:r>
              <a:rPr lang="en-US" altLang="zh-CN" spc="-95" dirty="0">
                <a:cs typeface="Times New Roman" panose="02020603050405020304" pitchFamily="18" charset="0"/>
              </a:rPr>
              <a:t> </a:t>
            </a:r>
            <a:r>
              <a:rPr lang="en-US" altLang="zh-CN" spc="60" dirty="0">
                <a:cs typeface="Times New Roman" panose="02020603050405020304" pitchFamily="18" charset="0"/>
              </a:rPr>
              <a:t>title)</a:t>
            </a:r>
          </a:p>
          <a:p>
            <a:r>
              <a:rPr lang="en-US" altLang="zh-CN" dirty="0">
                <a:cs typeface="Times New Roman" panose="02020603050405020304" pitchFamily="18" charset="0"/>
              </a:rPr>
              <a:t>Q2: “bill” AND “rights”</a:t>
            </a:r>
          </a:p>
          <a:p>
            <a:endParaRPr lang="en-US" altLang="zh-CN" spc="60" dirty="0">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6A1D5A7A-0929-4A51-A65F-E72189776637}"/>
              </a:ext>
            </a:extLst>
          </p:cNvPr>
          <p:cNvSpPr>
            <a:spLocks noGrp="1"/>
          </p:cNvSpPr>
          <p:nvPr>
            <p:ph type="sldNum" sz="quarter" idx="12"/>
          </p:nvPr>
        </p:nvSpPr>
        <p:spPr/>
        <p:txBody>
          <a:bodyPr/>
          <a:lstStyle/>
          <a:p>
            <a:pPr>
              <a:defRPr/>
            </a:pPr>
            <a:fld id="{DB3EC566-48E6-4552-87D6-CB322A8F1925}" type="slidenum">
              <a:rPr lang="en-US" smtClean="0"/>
              <a:pPr>
                <a:defRPr/>
              </a:pPr>
              <a:t>99</a:t>
            </a:fld>
            <a:endParaRPr lang="en-US"/>
          </a:p>
        </p:txBody>
      </p:sp>
      <p:sp>
        <p:nvSpPr>
          <p:cNvPr id="6" name="object 5">
            <a:extLst>
              <a:ext uri="{FF2B5EF4-FFF2-40B4-BE49-F238E27FC236}">
                <a16:creationId xmlns:a16="http://schemas.microsoft.com/office/drawing/2014/main" id="{ABFF314A-A1CB-4473-8D06-620587634A64}"/>
              </a:ext>
            </a:extLst>
          </p:cNvPr>
          <p:cNvSpPr/>
          <p:nvPr/>
        </p:nvSpPr>
        <p:spPr>
          <a:xfrm>
            <a:off x="937751" y="3584997"/>
            <a:ext cx="812601" cy="401836"/>
          </a:xfrm>
          <a:prstGeom prst="rect">
            <a:avLst/>
          </a:prstGeom>
          <a:blipFill>
            <a:blip r:embed="rId2" cstate="print"/>
            <a:stretch>
              <a:fillRect/>
            </a:stretch>
          </a:blipFill>
        </p:spPr>
        <p:txBody>
          <a:bodyPr wrap="square" lIns="0" tIns="0" rIns="0" bIns="0" rtlCol="0"/>
          <a:lstStyle/>
          <a:p>
            <a:endParaRPr sz="1687">
              <a:solidFill>
                <a:schemeClr val="tx1"/>
              </a:solidFill>
            </a:endParaRPr>
          </a:p>
        </p:txBody>
      </p:sp>
      <p:sp>
        <p:nvSpPr>
          <p:cNvPr id="7" name="object 6">
            <a:extLst>
              <a:ext uri="{FF2B5EF4-FFF2-40B4-BE49-F238E27FC236}">
                <a16:creationId xmlns:a16="http://schemas.microsoft.com/office/drawing/2014/main" id="{681680EF-3D25-4D3F-A0E2-941A4C4AC4A6}"/>
              </a:ext>
            </a:extLst>
          </p:cNvPr>
          <p:cNvSpPr/>
          <p:nvPr/>
        </p:nvSpPr>
        <p:spPr>
          <a:xfrm>
            <a:off x="1724975"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8" name="object 7">
            <a:extLst>
              <a:ext uri="{FF2B5EF4-FFF2-40B4-BE49-F238E27FC236}">
                <a16:creationId xmlns:a16="http://schemas.microsoft.com/office/drawing/2014/main" id="{482C31F8-61D9-4675-B78B-D6DC991872B2}"/>
              </a:ext>
            </a:extLst>
          </p:cNvPr>
          <p:cNvSpPr/>
          <p:nvPr/>
        </p:nvSpPr>
        <p:spPr>
          <a:xfrm>
            <a:off x="3243727"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9" name="object 8">
            <a:extLst>
              <a:ext uri="{FF2B5EF4-FFF2-40B4-BE49-F238E27FC236}">
                <a16:creationId xmlns:a16="http://schemas.microsoft.com/office/drawing/2014/main" id="{F986188E-7AD5-406F-87C9-3F8DF7E55470}"/>
              </a:ext>
            </a:extLst>
          </p:cNvPr>
          <p:cNvSpPr/>
          <p:nvPr/>
        </p:nvSpPr>
        <p:spPr>
          <a:xfrm>
            <a:off x="2484346"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0" name="object 9">
            <a:extLst>
              <a:ext uri="{FF2B5EF4-FFF2-40B4-BE49-F238E27FC236}">
                <a16:creationId xmlns:a16="http://schemas.microsoft.com/office/drawing/2014/main" id="{25D0F07F-0732-435A-AAFC-D8A4CDDBC7CB}"/>
              </a:ext>
            </a:extLst>
          </p:cNvPr>
          <p:cNvSpPr/>
          <p:nvPr/>
        </p:nvSpPr>
        <p:spPr>
          <a:xfrm>
            <a:off x="4762480"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1" name="object 10">
            <a:extLst>
              <a:ext uri="{FF2B5EF4-FFF2-40B4-BE49-F238E27FC236}">
                <a16:creationId xmlns:a16="http://schemas.microsoft.com/office/drawing/2014/main" id="{DBDBF088-2B7B-4474-874E-ED7B20634630}"/>
              </a:ext>
            </a:extLst>
          </p:cNvPr>
          <p:cNvSpPr/>
          <p:nvPr/>
        </p:nvSpPr>
        <p:spPr>
          <a:xfrm>
            <a:off x="6281231"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2" name="object 11">
            <a:extLst>
              <a:ext uri="{FF2B5EF4-FFF2-40B4-BE49-F238E27FC236}">
                <a16:creationId xmlns:a16="http://schemas.microsoft.com/office/drawing/2014/main" id="{816A9D39-3920-4FD5-A630-F17EC1FA5A01}"/>
              </a:ext>
            </a:extLst>
          </p:cNvPr>
          <p:cNvSpPr/>
          <p:nvPr/>
        </p:nvSpPr>
        <p:spPr>
          <a:xfrm>
            <a:off x="4003098"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3" name="object 12">
            <a:extLst>
              <a:ext uri="{FF2B5EF4-FFF2-40B4-BE49-F238E27FC236}">
                <a16:creationId xmlns:a16="http://schemas.microsoft.com/office/drawing/2014/main" id="{1DBD4593-612D-44E9-9FE1-C88A8C42E87E}"/>
              </a:ext>
            </a:extLst>
          </p:cNvPr>
          <p:cNvSpPr/>
          <p:nvPr/>
        </p:nvSpPr>
        <p:spPr>
          <a:xfrm>
            <a:off x="6281231"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14" name="object 13">
            <a:extLst>
              <a:ext uri="{FF2B5EF4-FFF2-40B4-BE49-F238E27FC236}">
                <a16:creationId xmlns:a16="http://schemas.microsoft.com/office/drawing/2014/main" id="{B3E9FFD7-1FA9-42F0-9C35-424B49AABBC8}"/>
              </a:ext>
            </a:extLst>
          </p:cNvPr>
          <p:cNvSpPr/>
          <p:nvPr/>
        </p:nvSpPr>
        <p:spPr>
          <a:xfrm>
            <a:off x="7040612"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5" name="object 14">
            <a:extLst>
              <a:ext uri="{FF2B5EF4-FFF2-40B4-BE49-F238E27FC236}">
                <a16:creationId xmlns:a16="http://schemas.microsoft.com/office/drawing/2014/main" id="{BD6C2C3E-52C7-4883-AE90-DA517AFF4368}"/>
              </a:ext>
            </a:extLst>
          </p:cNvPr>
          <p:cNvSpPr/>
          <p:nvPr/>
        </p:nvSpPr>
        <p:spPr>
          <a:xfrm>
            <a:off x="2484355"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6" name="object 15">
            <a:extLst>
              <a:ext uri="{FF2B5EF4-FFF2-40B4-BE49-F238E27FC236}">
                <a16:creationId xmlns:a16="http://schemas.microsoft.com/office/drawing/2014/main" id="{43367AC6-CA59-4445-A2D6-B53568B3FA0A}"/>
              </a:ext>
            </a:extLst>
          </p:cNvPr>
          <p:cNvSpPr/>
          <p:nvPr/>
        </p:nvSpPr>
        <p:spPr>
          <a:xfrm>
            <a:off x="4003098"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7" name="object 16">
            <a:extLst>
              <a:ext uri="{FF2B5EF4-FFF2-40B4-BE49-F238E27FC236}">
                <a16:creationId xmlns:a16="http://schemas.microsoft.com/office/drawing/2014/main" id="{DABAC8AB-568F-4913-A1BF-4A58617A2D27}"/>
              </a:ext>
            </a:extLst>
          </p:cNvPr>
          <p:cNvSpPr/>
          <p:nvPr/>
        </p:nvSpPr>
        <p:spPr>
          <a:xfrm>
            <a:off x="5521850" y="3584996"/>
            <a:ext cx="821531"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8" name="object 17">
            <a:extLst>
              <a:ext uri="{FF2B5EF4-FFF2-40B4-BE49-F238E27FC236}">
                <a16:creationId xmlns:a16="http://schemas.microsoft.com/office/drawing/2014/main" id="{3A5229B4-95B6-4C24-B606-2A5536C81824}"/>
              </a:ext>
            </a:extLst>
          </p:cNvPr>
          <p:cNvSpPr/>
          <p:nvPr/>
        </p:nvSpPr>
        <p:spPr>
          <a:xfrm>
            <a:off x="7799992" y="3584996"/>
            <a:ext cx="817156" cy="410766"/>
          </a:xfrm>
          <a:prstGeom prst="rect">
            <a:avLst/>
          </a:prstGeom>
          <a:blipFill>
            <a:blip r:embed="rId3" cstate="print"/>
            <a:stretch>
              <a:fillRect/>
            </a:stretch>
          </a:blipFill>
        </p:spPr>
        <p:txBody>
          <a:bodyPr wrap="square" lIns="0" tIns="0" rIns="0" bIns="0" rtlCol="0"/>
          <a:lstStyle/>
          <a:p>
            <a:endParaRPr sz="1687">
              <a:solidFill>
                <a:schemeClr val="tx1"/>
              </a:solidFill>
            </a:endParaRPr>
          </a:p>
        </p:txBody>
      </p:sp>
      <p:sp>
        <p:nvSpPr>
          <p:cNvPr id="19" name="object 18">
            <a:extLst>
              <a:ext uri="{FF2B5EF4-FFF2-40B4-BE49-F238E27FC236}">
                <a16:creationId xmlns:a16="http://schemas.microsoft.com/office/drawing/2014/main" id="{FA439124-C0AF-4A3B-A97C-1BF48F3B7DF8}"/>
              </a:ext>
            </a:extLst>
          </p:cNvPr>
          <p:cNvSpPr/>
          <p:nvPr/>
        </p:nvSpPr>
        <p:spPr>
          <a:xfrm>
            <a:off x="937751" y="4120778"/>
            <a:ext cx="1608754" cy="401836"/>
          </a:xfrm>
          <a:prstGeom prst="rect">
            <a:avLst/>
          </a:prstGeom>
          <a:blipFill>
            <a:blip r:embed="rId5" cstate="print"/>
            <a:stretch>
              <a:fillRect/>
            </a:stretch>
          </a:blipFill>
        </p:spPr>
        <p:txBody>
          <a:bodyPr wrap="square" lIns="0" tIns="0" rIns="0" bIns="0" rtlCol="0"/>
          <a:lstStyle/>
          <a:p>
            <a:endParaRPr sz="1687">
              <a:solidFill>
                <a:schemeClr val="tx1"/>
              </a:solidFill>
            </a:endParaRPr>
          </a:p>
        </p:txBody>
      </p:sp>
      <p:sp>
        <p:nvSpPr>
          <p:cNvPr id="20" name="object 19">
            <a:extLst>
              <a:ext uri="{FF2B5EF4-FFF2-40B4-BE49-F238E27FC236}">
                <a16:creationId xmlns:a16="http://schemas.microsoft.com/office/drawing/2014/main" id="{99F14906-E7AA-44E3-8B51-A4BF6579414C}"/>
              </a:ext>
            </a:extLst>
          </p:cNvPr>
          <p:cNvSpPr/>
          <p:nvPr/>
        </p:nvSpPr>
        <p:spPr>
          <a:xfrm>
            <a:off x="3243727"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1" name="object 20">
            <a:extLst>
              <a:ext uri="{FF2B5EF4-FFF2-40B4-BE49-F238E27FC236}">
                <a16:creationId xmlns:a16="http://schemas.microsoft.com/office/drawing/2014/main" id="{CCFFB295-1D81-477B-B322-CCDECB8FB122}"/>
              </a:ext>
            </a:extLst>
          </p:cNvPr>
          <p:cNvSpPr/>
          <p:nvPr/>
        </p:nvSpPr>
        <p:spPr>
          <a:xfrm>
            <a:off x="4762480"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2" name="object 21">
            <a:extLst>
              <a:ext uri="{FF2B5EF4-FFF2-40B4-BE49-F238E27FC236}">
                <a16:creationId xmlns:a16="http://schemas.microsoft.com/office/drawing/2014/main" id="{EEDEE7E6-9FB3-4DEE-B885-564E083CF5D1}"/>
              </a:ext>
            </a:extLst>
          </p:cNvPr>
          <p:cNvSpPr/>
          <p:nvPr/>
        </p:nvSpPr>
        <p:spPr>
          <a:xfrm>
            <a:off x="5521850" y="4120778"/>
            <a:ext cx="821531" cy="401836"/>
          </a:xfrm>
          <a:prstGeom prst="rect">
            <a:avLst/>
          </a:prstGeom>
          <a:blipFill>
            <a:blip r:embed="rId4" cstate="print"/>
            <a:stretch>
              <a:fillRect/>
            </a:stretch>
          </a:blipFill>
        </p:spPr>
        <p:txBody>
          <a:bodyPr wrap="square" lIns="0" tIns="0" rIns="0" bIns="0" rtlCol="0"/>
          <a:lstStyle/>
          <a:p>
            <a:endParaRPr sz="1687">
              <a:solidFill>
                <a:schemeClr val="tx1"/>
              </a:solidFill>
            </a:endParaRPr>
          </a:p>
        </p:txBody>
      </p:sp>
      <p:sp>
        <p:nvSpPr>
          <p:cNvPr id="23" name="object 22">
            <a:extLst>
              <a:ext uri="{FF2B5EF4-FFF2-40B4-BE49-F238E27FC236}">
                <a16:creationId xmlns:a16="http://schemas.microsoft.com/office/drawing/2014/main" id="{04B5C4F3-6F35-4C39-A546-18BDAA4ED6DE}"/>
              </a:ext>
            </a:extLst>
          </p:cNvPr>
          <p:cNvSpPr/>
          <p:nvPr/>
        </p:nvSpPr>
        <p:spPr>
          <a:xfrm>
            <a:off x="1031513" y="3643039"/>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24" name="object 23">
            <a:extLst>
              <a:ext uri="{FF2B5EF4-FFF2-40B4-BE49-F238E27FC236}">
                <a16:creationId xmlns:a16="http://schemas.microsoft.com/office/drawing/2014/main" id="{92F0FA8A-F82C-438B-B779-7A526ECECC8F}"/>
              </a:ext>
            </a:extLst>
          </p:cNvPr>
          <p:cNvSpPr txBox="1"/>
          <p:nvPr/>
        </p:nvSpPr>
        <p:spPr>
          <a:xfrm>
            <a:off x="1031513" y="3643040"/>
            <a:ext cx="625078" cy="177633"/>
          </a:xfrm>
          <a:prstGeom prst="rect">
            <a:avLst/>
          </a:prstGeom>
          <a:ln w="12700">
            <a:solidFill>
              <a:srgbClr val="000000"/>
            </a:solidFill>
          </a:ln>
        </p:spPr>
        <p:txBody>
          <a:bodyPr vert="horz" wrap="square" lIns="0" tIns="4465" rIns="0" bIns="0" rtlCol="0">
            <a:spAutoFit/>
          </a:bodyPr>
          <a:lstStyle/>
          <a:p>
            <a:pPr marR="3572" algn="ctr">
              <a:spcBef>
                <a:spcPts val="35"/>
              </a:spcBef>
            </a:pPr>
            <a:r>
              <a:rPr sz="1125" spc="-4" dirty="0">
                <a:solidFill>
                  <a:schemeClr val="tx1"/>
                </a:solidFill>
                <a:latin typeface="Arial"/>
                <a:cs typeface="Arial"/>
              </a:rPr>
              <a:t>bill</a:t>
            </a:r>
            <a:endParaRPr sz="1125">
              <a:solidFill>
                <a:schemeClr val="tx1"/>
              </a:solidFill>
              <a:latin typeface="Arial"/>
              <a:cs typeface="Arial"/>
            </a:endParaRPr>
          </a:p>
        </p:txBody>
      </p:sp>
      <p:sp>
        <p:nvSpPr>
          <p:cNvPr id="25" name="object 24">
            <a:extLst>
              <a:ext uri="{FF2B5EF4-FFF2-40B4-BE49-F238E27FC236}">
                <a16:creationId xmlns:a16="http://schemas.microsoft.com/office/drawing/2014/main" id="{18A1D62F-78C0-47EA-9D51-3FD15CEE4A46}"/>
              </a:ext>
            </a:extLst>
          </p:cNvPr>
          <p:cNvSpPr/>
          <p:nvPr/>
        </p:nvSpPr>
        <p:spPr>
          <a:xfrm>
            <a:off x="1818736"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6" name="object 25">
            <a:extLst>
              <a:ext uri="{FF2B5EF4-FFF2-40B4-BE49-F238E27FC236}">
                <a16:creationId xmlns:a16="http://schemas.microsoft.com/office/drawing/2014/main" id="{F2CBBC65-1AD0-4812-B76D-3C2514CA5291}"/>
              </a:ext>
            </a:extLst>
          </p:cNvPr>
          <p:cNvSpPr txBox="1"/>
          <p:nvPr/>
        </p:nvSpPr>
        <p:spPr>
          <a:xfrm>
            <a:off x="1818736" y="3643040"/>
            <a:ext cx="633115" cy="177633"/>
          </a:xfrm>
          <a:prstGeom prst="rect">
            <a:avLst/>
          </a:prstGeom>
          <a:ln w="12700">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1.author</a:t>
            </a:r>
            <a:endParaRPr sz="1125" dirty="0">
              <a:solidFill>
                <a:schemeClr val="tx1"/>
              </a:solidFill>
              <a:latin typeface="Arial"/>
              <a:cs typeface="Arial"/>
            </a:endParaRPr>
          </a:p>
        </p:txBody>
      </p:sp>
      <p:sp>
        <p:nvSpPr>
          <p:cNvPr id="27" name="object 26">
            <a:extLst>
              <a:ext uri="{FF2B5EF4-FFF2-40B4-BE49-F238E27FC236}">
                <a16:creationId xmlns:a16="http://schemas.microsoft.com/office/drawing/2014/main" id="{44B10027-D02F-465D-86D4-A93237A094DE}"/>
              </a:ext>
            </a:extLst>
          </p:cNvPr>
          <p:cNvSpPr/>
          <p:nvPr/>
        </p:nvSpPr>
        <p:spPr>
          <a:xfrm>
            <a:off x="3337488"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28" name="object 27">
            <a:extLst>
              <a:ext uri="{FF2B5EF4-FFF2-40B4-BE49-F238E27FC236}">
                <a16:creationId xmlns:a16="http://schemas.microsoft.com/office/drawing/2014/main" id="{334E45EA-2A49-406C-9B92-8D184E9014DD}"/>
              </a:ext>
            </a:extLst>
          </p:cNvPr>
          <p:cNvSpPr txBox="1"/>
          <p:nvPr/>
        </p:nvSpPr>
        <p:spPr>
          <a:xfrm>
            <a:off x="3337488" y="3643040"/>
            <a:ext cx="633115" cy="177633"/>
          </a:xfrm>
          <a:prstGeom prst="rect">
            <a:avLst/>
          </a:prstGeom>
          <a:ln w="12699">
            <a:solidFill>
              <a:srgbClr val="000000"/>
            </a:solidFill>
          </a:ln>
        </p:spPr>
        <p:txBody>
          <a:bodyPr vert="horz" wrap="square" lIns="0" tIns="4465" rIns="0" bIns="0" rtlCol="0">
            <a:spAutoFit/>
          </a:bodyPr>
          <a:lstStyle/>
          <a:p>
            <a:pPr marL="45093">
              <a:spcBef>
                <a:spcPts val="35"/>
              </a:spcBef>
            </a:pPr>
            <a:r>
              <a:rPr sz="1125" spc="-4" dirty="0">
                <a:solidFill>
                  <a:schemeClr val="tx1"/>
                </a:solidFill>
                <a:latin typeface="Arial"/>
                <a:cs typeface="Arial"/>
              </a:rPr>
              <a:t>2.author</a:t>
            </a:r>
            <a:endParaRPr sz="1125">
              <a:solidFill>
                <a:schemeClr val="tx1"/>
              </a:solidFill>
              <a:latin typeface="Arial"/>
              <a:cs typeface="Arial"/>
            </a:endParaRPr>
          </a:p>
        </p:txBody>
      </p:sp>
      <p:sp>
        <p:nvSpPr>
          <p:cNvPr id="29" name="object 28">
            <a:extLst>
              <a:ext uri="{FF2B5EF4-FFF2-40B4-BE49-F238E27FC236}">
                <a16:creationId xmlns:a16="http://schemas.microsoft.com/office/drawing/2014/main" id="{A33C1DA0-E5ED-4A61-9B0E-7328ABB5DB0C}"/>
              </a:ext>
            </a:extLst>
          </p:cNvPr>
          <p:cNvSpPr/>
          <p:nvPr/>
        </p:nvSpPr>
        <p:spPr>
          <a:xfrm>
            <a:off x="1031513" y="4178821"/>
            <a:ext cx="625078" cy="214313"/>
          </a:xfrm>
          <a:custGeom>
            <a:avLst/>
            <a:gdLst/>
            <a:ahLst/>
            <a:cxnLst/>
            <a:rect l="l" t="t" r="r" b="b"/>
            <a:pathLst>
              <a:path w="889000" h="304800">
                <a:moveTo>
                  <a:pt x="0" y="304800"/>
                </a:moveTo>
                <a:lnTo>
                  <a:pt x="888626" y="304800"/>
                </a:lnTo>
                <a:lnTo>
                  <a:pt x="888626" y="0"/>
                </a:lnTo>
                <a:lnTo>
                  <a:pt x="0" y="0"/>
                </a:lnTo>
                <a:lnTo>
                  <a:pt x="0" y="304800"/>
                </a:lnTo>
                <a:close/>
              </a:path>
            </a:pathLst>
          </a:custGeom>
          <a:solidFill>
            <a:srgbClr val="FFFFFF"/>
          </a:solidFill>
        </p:spPr>
        <p:txBody>
          <a:bodyPr wrap="square" lIns="0" tIns="0" rIns="0" bIns="0" rtlCol="0"/>
          <a:lstStyle/>
          <a:p>
            <a:endParaRPr sz="1687">
              <a:solidFill>
                <a:schemeClr val="tx1"/>
              </a:solidFill>
            </a:endParaRPr>
          </a:p>
        </p:txBody>
      </p:sp>
      <p:sp>
        <p:nvSpPr>
          <p:cNvPr id="30" name="object 29">
            <a:extLst>
              <a:ext uri="{FF2B5EF4-FFF2-40B4-BE49-F238E27FC236}">
                <a16:creationId xmlns:a16="http://schemas.microsoft.com/office/drawing/2014/main" id="{263BE81A-8BC0-41FC-B33A-DFC08F1BF67B}"/>
              </a:ext>
            </a:extLst>
          </p:cNvPr>
          <p:cNvSpPr/>
          <p:nvPr/>
        </p:nvSpPr>
        <p:spPr>
          <a:xfrm>
            <a:off x="1031513" y="4178821"/>
            <a:ext cx="625078" cy="214313"/>
          </a:xfrm>
          <a:custGeom>
            <a:avLst/>
            <a:gdLst/>
            <a:ahLst/>
            <a:cxnLst/>
            <a:rect l="l" t="t" r="r" b="b"/>
            <a:pathLst>
              <a:path w="889000" h="304800">
                <a:moveTo>
                  <a:pt x="0" y="0"/>
                </a:moveTo>
                <a:lnTo>
                  <a:pt x="888626" y="0"/>
                </a:lnTo>
                <a:lnTo>
                  <a:pt x="888626" y="304800"/>
                </a:lnTo>
                <a:lnTo>
                  <a:pt x="0" y="304800"/>
                </a:lnTo>
                <a:lnTo>
                  <a:pt x="0" y="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31" name="object 30">
            <a:extLst>
              <a:ext uri="{FF2B5EF4-FFF2-40B4-BE49-F238E27FC236}">
                <a16:creationId xmlns:a16="http://schemas.microsoft.com/office/drawing/2014/main" id="{18E8A6BA-D6DA-49B1-A5F6-178E9E35E855}"/>
              </a:ext>
            </a:extLst>
          </p:cNvPr>
          <p:cNvSpPr txBox="1"/>
          <p:nvPr/>
        </p:nvSpPr>
        <p:spPr>
          <a:xfrm>
            <a:off x="1155836" y="4187750"/>
            <a:ext cx="367457" cy="173124"/>
          </a:xfrm>
          <a:prstGeom prst="rect">
            <a:avLst/>
          </a:prstGeom>
        </p:spPr>
        <p:txBody>
          <a:bodyPr vert="horz" wrap="square" lIns="0" tIns="0" rIns="0" bIns="0" rtlCol="0">
            <a:spAutoFit/>
          </a:bodyPr>
          <a:lstStyle/>
          <a:p>
            <a:pPr marL="8929"/>
            <a:r>
              <a:rPr sz="1125" dirty="0">
                <a:solidFill>
                  <a:schemeClr val="tx1"/>
                </a:solidFill>
                <a:latin typeface="Arial"/>
                <a:cs typeface="Arial"/>
              </a:rPr>
              <a:t>rights</a:t>
            </a:r>
          </a:p>
        </p:txBody>
      </p:sp>
      <p:sp>
        <p:nvSpPr>
          <p:cNvPr id="32" name="object 31">
            <a:extLst>
              <a:ext uri="{FF2B5EF4-FFF2-40B4-BE49-F238E27FC236}">
                <a16:creationId xmlns:a16="http://schemas.microsoft.com/office/drawing/2014/main" id="{61C78CD0-B9D7-4E84-960D-7FB97D65202C}"/>
              </a:ext>
            </a:extLst>
          </p:cNvPr>
          <p:cNvSpPr/>
          <p:nvPr/>
        </p:nvSpPr>
        <p:spPr>
          <a:xfrm>
            <a:off x="2578108"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3" name="object 32">
            <a:extLst>
              <a:ext uri="{FF2B5EF4-FFF2-40B4-BE49-F238E27FC236}">
                <a16:creationId xmlns:a16="http://schemas.microsoft.com/office/drawing/2014/main" id="{8033609B-BB5E-41CC-89A5-DAC01FB05695}"/>
              </a:ext>
            </a:extLst>
          </p:cNvPr>
          <p:cNvSpPr txBox="1"/>
          <p:nvPr/>
        </p:nvSpPr>
        <p:spPr>
          <a:xfrm>
            <a:off x="2578108"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a:solidFill>
                <a:schemeClr val="tx1"/>
              </a:solidFill>
              <a:latin typeface="Arial"/>
              <a:cs typeface="Arial"/>
            </a:endParaRPr>
          </a:p>
        </p:txBody>
      </p:sp>
      <p:sp>
        <p:nvSpPr>
          <p:cNvPr id="34" name="object 33">
            <a:extLst>
              <a:ext uri="{FF2B5EF4-FFF2-40B4-BE49-F238E27FC236}">
                <a16:creationId xmlns:a16="http://schemas.microsoft.com/office/drawing/2014/main" id="{B3BB3891-4E54-4755-B531-3C898D7086B5}"/>
              </a:ext>
            </a:extLst>
          </p:cNvPr>
          <p:cNvSpPr/>
          <p:nvPr/>
        </p:nvSpPr>
        <p:spPr>
          <a:xfrm>
            <a:off x="4856242"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5" name="object 34">
            <a:extLst>
              <a:ext uri="{FF2B5EF4-FFF2-40B4-BE49-F238E27FC236}">
                <a16:creationId xmlns:a16="http://schemas.microsoft.com/office/drawing/2014/main" id="{4E1DB272-3E6E-482A-9329-B6011A029AA6}"/>
              </a:ext>
            </a:extLst>
          </p:cNvPr>
          <p:cNvSpPr txBox="1"/>
          <p:nvPr/>
        </p:nvSpPr>
        <p:spPr>
          <a:xfrm>
            <a:off x="4856242" y="3643040"/>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3.title</a:t>
            </a:r>
            <a:endParaRPr sz="1125">
              <a:solidFill>
                <a:schemeClr val="tx1"/>
              </a:solidFill>
              <a:latin typeface="Arial"/>
              <a:cs typeface="Arial"/>
            </a:endParaRPr>
          </a:p>
        </p:txBody>
      </p:sp>
      <p:sp>
        <p:nvSpPr>
          <p:cNvPr id="36" name="object 35">
            <a:extLst>
              <a:ext uri="{FF2B5EF4-FFF2-40B4-BE49-F238E27FC236}">
                <a16:creationId xmlns:a16="http://schemas.microsoft.com/office/drawing/2014/main" id="{65173024-30FC-4484-BDBE-1EBD6CBE24A8}"/>
              </a:ext>
            </a:extLst>
          </p:cNvPr>
          <p:cNvSpPr/>
          <p:nvPr/>
        </p:nvSpPr>
        <p:spPr>
          <a:xfrm>
            <a:off x="6374992"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7" name="object 36">
            <a:extLst>
              <a:ext uri="{FF2B5EF4-FFF2-40B4-BE49-F238E27FC236}">
                <a16:creationId xmlns:a16="http://schemas.microsoft.com/office/drawing/2014/main" id="{5E5590A8-6A9A-46B8-BAEA-13A4AA4B529A}"/>
              </a:ext>
            </a:extLst>
          </p:cNvPr>
          <p:cNvSpPr txBox="1"/>
          <p:nvPr/>
        </p:nvSpPr>
        <p:spPr>
          <a:xfrm>
            <a:off x="6374992" y="3643040"/>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a:solidFill>
                <a:schemeClr val="tx1"/>
              </a:solidFill>
              <a:latin typeface="Arial"/>
              <a:cs typeface="Arial"/>
            </a:endParaRPr>
          </a:p>
        </p:txBody>
      </p:sp>
      <p:sp>
        <p:nvSpPr>
          <p:cNvPr id="38" name="object 37">
            <a:extLst>
              <a:ext uri="{FF2B5EF4-FFF2-40B4-BE49-F238E27FC236}">
                <a16:creationId xmlns:a16="http://schemas.microsoft.com/office/drawing/2014/main" id="{3B70FFF2-5064-4A22-AE18-581BE7A2174B}"/>
              </a:ext>
            </a:extLst>
          </p:cNvPr>
          <p:cNvSpPr/>
          <p:nvPr/>
        </p:nvSpPr>
        <p:spPr>
          <a:xfrm>
            <a:off x="4096860"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39" name="object 38">
            <a:extLst>
              <a:ext uri="{FF2B5EF4-FFF2-40B4-BE49-F238E27FC236}">
                <a16:creationId xmlns:a16="http://schemas.microsoft.com/office/drawing/2014/main" id="{DEAD16F0-3C2D-4360-BB45-DA53E1E1752F}"/>
              </a:ext>
            </a:extLst>
          </p:cNvPr>
          <p:cNvSpPr txBox="1"/>
          <p:nvPr/>
        </p:nvSpPr>
        <p:spPr>
          <a:xfrm>
            <a:off x="4096860"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5.title</a:t>
            </a:r>
            <a:endParaRPr sz="1125">
              <a:solidFill>
                <a:schemeClr val="tx1"/>
              </a:solidFill>
              <a:latin typeface="Arial"/>
              <a:cs typeface="Arial"/>
            </a:endParaRPr>
          </a:p>
        </p:txBody>
      </p:sp>
      <p:sp>
        <p:nvSpPr>
          <p:cNvPr id="40" name="object 39">
            <a:extLst>
              <a:ext uri="{FF2B5EF4-FFF2-40B4-BE49-F238E27FC236}">
                <a16:creationId xmlns:a16="http://schemas.microsoft.com/office/drawing/2014/main" id="{DC539A87-4ECB-4376-89EA-AFD3D8C07492}"/>
              </a:ext>
            </a:extLst>
          </p:cNvPr>
          <p:cNvSpPr/>
          <p:nvPr/>
        </p:nvSpPr>
        <p:spPr>
          <a:xfrm>
            <a:off x="6374992" y="4178820"/>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1" name="object 40">
            <a:extLst>
              <a:ext uri="{FF2B5EF4-FFF2-40B4-BE49-F238E27FC236}">
                <a16:creationId xmlns:a16="http://schemas.microsoft.com/office/drawing/2014/main" id="{4B78C786-1664-4E86-A87A-1C995977BF75}"/>
              </a:ext>
            </a:extLst>
          </p:cNvPr>
          <p:cNvSpPr txBox="1"/>
          <p:nvPr/>
        </p:nvSpPr>
        <p:spPr>
          <a:xfrm>
            <a:off x="6374992" y="4178821"/>
            <a:ext cx="633115" cy="177633"/>
          </a:xfrm>
          <a:prstGeom prst="rect">
            <a:avLst/>
          </a:prstGeom>
          <a:ln w="12700">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9.title</a:t>
            </a:r>
            <a:endParaRPr sz="1125" dirty="0">
              <a:solidFill>
                <a:schemeClr val="tx1"/>
              </a:solidFill>
              <a:latin typeface="Arial"/>
              <a:cs typeface="Arial"/>
            </a:endParaRPr>
          </a:p>
        </p:txBody>
      </p:sp>
      <p:sp>
        <p:nvSpPr>
          <p:cNvPr id="42" name="object 41">
            <a:extLst>
              <a:ext uri="{FF2B5EF4-FFF2-40B4-BE49-F238E27FC236}">
                <a16:creationId xmlns:a16="http://schemas.microsoft.com/office/drawing/2014/main" id="{163C9402-8C2C-4F7E-89BB-5FA1287612F3}"/>
              </a:ext>
            </a:extLst>
          </p:cNvPr>
          <p:cNvSpPr/>
          <p:nvPr/>
        </p:nvSpPr>
        <p:spPr>
          <a:xfrm>
            <a:off x="7134374"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3" name="object 42">
            <a:extLst>
              <a:ext uri="{FF2B5EF4-FFF2-40B4-BE49-F238E27FC236}">
                <a16:creationId xmlns:a16="http://schemas.microsoft.com/office/drawing/2014/main" id="{7655F51B-23BB-48E5-A570-6C08FF65E1DC}"/>
              </a:ext>
            </a:extLst>
          </p:cNvPr>
          <p:cNvSpPr txBox="1"/>
          <p:nvPr/>
        </p:nvSpPr>
        <p:spPr>
          <a:xfrm>
            <a:off x="7134374" y="3643040"/>
            <a:ext cx="633115" cy="177633"/>
          </a:xfrm>
          <a:prstGeom prst="rect">
            <a:avLst/>
          </a:prstGeom>
          <a:ln w="12699">
            <a:solidFill>
              <a:srgbClr val="000000"/>
            </a:solidFill>
          </a:ln>
        </p:spPr>
        <p:txBody>
          <a:bodyPr vert="horz" wrap="square" lIns="0" tIns="4465" rIns="0" bIns="0" rtlCol="0">
            <a:spAutoFit/>
          </a:bodyPr>
          <a:lstStyle/>
          <a:p>
            <a:pPr marL="136619">
              <a:spcBef>
                <a:spcPts val="35"/>
              </a:spcBef>
            </a:pPr>
            <a:r>
              <a:rPr sz="1125" spc="-4" dirty="0">
                <a:solidFill>
                  <a:schemeClr val="tx1"/>
                </a:solidFill>
                <a:latin typeface="Arial"/>
                <a:cs typeface="Arial"/>
              </a:rPr>
              <a:t>8.title</a:t>
            </a:r>
            <a:endParaRPr sz="1125">
              <a:solidFill>
                <a:schemeClr val="tx1"/>
              </a:solidFill>
              <a:latin typeface="Arial"/>
              <a:cs typeface="Arial"/>
            </a:endParaRPr>
          </a:p>
        </p:txBody>
      </p:sp>
      <p:sp>
        <p:nvSpPr>
          <p:cNvPr id="44" name="object 43">
            <a:extLst>
              <a:ext uri="{FF2B5EF4-FFF2-40B4-BE49-F238E27FC236}">
                <a16:creationId xmlns:a16="http://schemas.microsoft.com/office/drawing/2014/main" id="{328B5BC1-32B5-41A0-912C-6C7F8D4910C0}"/>
              </a:ext>
            </a:extLst>
          </p:cNvPr>
          <p:cNvSpPr/>
          <p:nvPr/>
        </p:nvSpPr>
        <p:spPr>
          <a:xfrm>
            <a:off x="2578117"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5" name="object 44">
            <a:extLst>
              <a:ext uri="{FF2B5EF4-FFF2-40B4-BE49-F238E27FC236}">
                <a16:creationId xmlns:a16="http://schemas.microsoft.com/office/drawing/2014/main" id="{5A0DE0E0-1FF8-48C4-B906-D4BC26051A3F}"/>
              </a:ext>
            </a:extLst>
          </p:cNvPr>
          <p:cNvSpPr/>
          <p:nvPr/>
        </p:nvSpPr>
        <p:spPr>
          <a:xfrm>
            <a:off x="2578117" y="3643039"/>
            <a:ext cx="633115" cy="214313"/>
          </a:xfrm>
          <a:custGeom>
            <a:avLst/>
            <a:gdLst/>
            <a:ahLst/>
            <a:cxnLst/>
            <a:rect l="l" t="t" r="r" b="b"/>
            <a:pathLst>
              <a:path w="900429" h="304800">
                <a:moveTo>
                  <a:pt x="0" y="0"/>
                </a:moveTo>
                <a:lnTo>
                  <a:pt x="899999" y="0"/>
                </a:lnTo>
                <a:lnTo>
                  <a:pt x="899999" y="304811"/>
                </a:lnTo>
                <a:lnTo>
                  <a:pt x="0" y="304811"/>
                </a:lnTo>
                <a:lnTo>
                  <a:pt x="0" y="0"/>
                </a:lnTo>
                <a:close/>
              </a:path>
            </a:pathLst>
          </a:custGeom>
          <a:ln w="12699">
            <a:solidFill>
              <a:srgbClr val="000000"/>
            </a:solidFill>
          </a:ln>
        </p:spPr>
        <p:txBody>
          <a:bodyPr wrap="square" lIns="0" tIns="0" rIns="0" bIns="0" rtlCol="0"/>
          <a:lstStyle/>
          <a:p>
            <a:endParaRPr sz="1687">
              <a:solidFill>
                <a:schemeClr val="tx1"/>
              </a:solidFill>
            </a:endParaRPr>
          </a:p>
        </p:txBody>
      </p:sp>
      <p:sp>
        <p:nvSpPr>
          <p:cNvPr id="46" name="object 45">
            <a:extLst>
              <a:ext uri="{FF2B5EF4-FFF2-40B4-BE49-F238E27FC236}">
                <a16:creationId xmlns:a16="http://schemas.microsoft.com/office/drawing/2014/main" id="{ED81ABCF-79BE-48C2-AEC1-9BD053A6925E}"/>
              </a:ext>
            </a:extLst>
          </p:cNvPr>
          <p:cNvSpPr txBox="1"/>
          <p:nvPr/>
        </p:nvSpPr>
        <p:spPr>
          <a:xfrm>
            <a:off x="2666642" y="3651969"/>
            <a:ext cx="446931" cy="173124"/>
          </a:xfrm>
          <a:prstGeom prst="rect">
            <a:avLst/>
          </a:prstGeom>
        </p:spPr>
        <p:txBody>
          <a:bodyPr vert="horz" wrap="square" lIns="0" tIns="0" rIns="0" bIns="0" rtlCol="0">
            <a:spAutoFit/>
          </a:bodyPr>
          <a:lstStyle/>
          <a:p>
            <a:pPr marL="8929"/>
            <a:r>
              <a:rPr sz="1125" spc="-4" dirty="0">
                <a:solidFill>
                  <a:schemeClr val="tx1"/>
                </a:solidFill>
                <a:latin typeface="Arial"/>
                <a:cs typeface="Arial"/>
              </a:rPr>
              <a:t>1.body</a:t>
            </a:r>
            <a:endParaRPr sz="1125" dirty="0">
              <a:solidFill>
                <a:schemeClr val="tx1"/>
              </a:solidFill>
              <a:latin typeface="Arial"/>
              <a:cs typeface="Arial"/>
            </a:endParaRPr>
          </a:p>
        </p:txBody>
      </p:sp>
      <p:sp>
        <p:nvSpPr>
          <p:cNvPr id="47" name="object 46">
            <a:extLst>
              <a:ext uri="{FF2B5EF4-FFF2-40B4-BE49-F238E27FC236}">
                <a16:creationId xmlns:a16="http://schemas.microsoft.com/office/drawing/2014/main" id="{C9B2A0E9-CF07-4692-A55A-F2634C55408C}"/>
              </a:ext>
            </a:extLst>
          </p:cNvPr>
          <p:cNvSpPr/>
          <p:nvPr/>
        </p:nvSpPr>
        <p:spPr>
          <a:xfrm>
            <a:off x="4096860"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48" name="object 47">
            <a:extLst>
              <a:ext uri="{FF2B5EF4-FFF2-40B4-BE49-F238E27FC236}">
                <a16:creationId xmlns:a16="http://schemas.microsoft.com/office/drawing/2014/main" id="{0946BA84-DAFC-49DB-A793-02B27515E6D9}"/>
              </a:ext>
            </a:extLst>
          </p:cNvPr>
          <p:cNvSpPr txBox="1"/>
          <p:nvPr/>
        </p:nvSpPr>
        <p:spPr>
          <a:xfrm>
            <a:off x="4096860" y="364304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2.body</a:t>
            </a:r>
            <a:endParaRPr sz="1125">
              <a:solidFill>
                <a:schemeClr val="tx1"/>
              </a:solidFill>
              <a:latin typeface="Arial"/>
              <a:cs typeface="Arial"/>
            </a:endParaRPr>
          </a:p>
        </p:txBody>
      </p:sp>
      <p:sp>
        <p:nvSpPr>
          <p:cNvPr id="49" name="object 48">
            <a:extLst>
              <a:ext uri="{FF2B5EF4-FFF2-40B4-BE49-F238E27FC236}">
                <a16:creationId xmlns:a16="http://schemas.microsoft.com/office/drawing/2014/main" id="{02C3CE76-5970-4934-A05E-53149E706ED1}"/>
              </a:ext>
            </a:extLst>
          </p:cNvPr>
          <p:cNvSpPr/>
          <p:nvPr/>
        </p:nvSpPr>
        <p:spPr>
          <a:xfrm>
            <a:off x="5615612" y="3643039"/>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0" name="object 49">
            <a:extLst>
              <a:ext uri="{FF2B5EF4-FFF2-40B4-BE49-F238E27FC236}">
                <a16:creationId xmlns:a16="http://schemas.microsoft.com/office/drawing/2014/main" id="{1DD11D9C-4ED1-46E6-9E2F-9ED90D0F26C1}"/>
              </a:ext>
            </a:extLst>
          </p:cNvPr>
          <p:cNvSpPr txBox="1"/>
          <p:nvPr/>
        </p:nvSpPr>
        <p:spPr>
          <a:xfrm>
            <a:off x="5615612" y="3643040"/>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dirty="0">
              <a:solidFill>
                <a:schemeClr val="tx1"/>
              </a:solidFill>
              <a:latin typeface="Arial"/>
              <a:cs typeface="Arial"/>
            </a:endParaRPr>
          </a:p>
        </p:txBody>
      </p:sp>
      <p:sp>
        <p:nvSpPr>
          <p:cNvPr id="51" name="object 50">
            <a:extLst>
              <a:ext uri="{FF2B5EF4-FFF2-40B4-BE49-F238E27FC236}">
                <a16:creationId xmlns:a16="http://schemas.microsoft.com/office/drawing/2014/main" id="{47958D10-51CC-4C65-B880-E230712C295E}"/>
              </a:ext>
            </a:extLst>
          </p:cNvPr>
          <p:cNvSpPr/>
          <p:nvPr/>
        </p:nvSpPr>
        <p:spPr>
          <a:xfrm>
            <a:off x="7893754" y="3643039"/>
            <a:ext cx="633115" cy="214313"/>
          </a:xfrm>
          <a:custGeom>
            <a:avLst/>
            <a:gdLst/>
            <a:ahLst/>
            <a:cxnLst/>
            <a:rect l="l" t="t" r="r" b="b"/>
            <a:pathLst>
              <a:path w="900429" h="304800">
                <a:moveTo>
                  <a:pt x="0" y="304811"/>
                </a:moveTo>
                <a:lnTo>
                  <a:pt x="900000" y="304811"/>
                </a:lnTo>
                <a:lnTo>
                  <a:pt x="900000"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2" name="object 51">
            <a:extLst>
              <a:ext uri="{FF2B5EF4-FFF2-40B4-BE49-F238E27FC236}">
                <a16:creationId xmlns:a16="http://schemas.microsoft.com/office/drawing/2014/main" id="{B6D08C7C-6E8C-451C-BEEB-968823FC0643}"/>
              </a:ext>
            </a:extLst>
          </p:cNvPr>
          <p:cNvSpPr txBox="1"/>
          <p:nvPr/>
        </p:nvSpPr>
        <p:spPr>
          <a:xfrm>
            <a:off x="7893754" y="3643040"/>
            <a:ext cx="633115" cy="177633"/>
          </a:xfrm>
          <a:prstGeom prst="rect">
            <a:avLst/>
          </a:prstGeom>
          <a:ln w="12699">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a:solidFill>
                <a:schemeClr val="tx1"/>
              </a:solidFill>
              <a:latin typeface="Arial"/>
              <a:cs typeface="Arial"/>
            </a:endParaRPr>
          </a:p>
        </p:txBody>
      </p:sp>
      <p:sp>
        <p:nvSpPr>
          <p:cNvPr id="53" name="object 52">
            <a:extLst>
              <a:ext uri="{FF2B5EF4-FFF2-40B4-BE49-F238E27FC236}">
                <a16:creationId xmlns:a16="http://schemas.microsoft.com/office/drawing/2014/main" id="{99A6EE21-D7C7-4040-BF4C-4C6EB8A5BC71}"/>
              </a:ext>
            </a:extLst>
          </p:cNvPr>
          <p:cNvSpPr/>
          <p:nvPr/>
        </p:nvSpPr>
        <p:spPr>
          <a:xfrm>
            <a:off x="1818736"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4" name="object 53">
            <a:extLst>
              <a:ext uri="{FF2B5EF4-FFF2-40B4-BE49-F238E27FC236}">
                <a16:creationId xmlns:a16="http://schemas.microsoft.com/office/drawing/2014/main" id="{1626E5FB-F120-45D4-A0A0-66E6D9F2A787}"/>
              </a:ext>
            </a:extLst>
          </p:cNvPr>
          <p:cNvSpPr txBox="1"/>
          <p:nvPr/>
        </p:nvSpPr>
        <p:spPr>
          <a:xfrm>
            <a:off x="1818736"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3.body</a:t>
            </a:r>
            <a:endParaRPr sz="1125">
              <a:solidFill>
                <a:schemeClr val="tx1"/>
              </a:solidFill>
              <a:latin typeface="Arial"/>
              <a:cs typeface="Arial"/>
            </a:endParaRPr>
          </a:p>
        </p:txBody>
      </p:sp>
      <p:sp>
        <p:nvSpPr>
          <p:cNvPr id="55" name="object 54">
            <a:extLst>
              <a:ext uri="{FF2B5EF4-FFF2-40B4-BE49-F238E27FC236}">
                <a16:creationId xmlns:a16="http://schemas.microsoft.com/office/drawing/2014/main" id="{7CE63C77-DD7D-4503-B8C0-0294738804E3}"/>
              </a:ext>
            </a:extLst>
          </p:cNvPr>
          <p:cNvSpPr/>
          <p:nvPr/>
        </p:nvSpPr>
        <p:spPr>
          <a:xfrm>
            <a:off x="3337488"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6" name="object 55">
            <a:extLst>
              <a:ext uri="{FF2B5EF4-FFF2-40B4-BE49-F238E27FC236}">
                <a16:creationId xmlns:a16="http://schemas.microsoft.com/office/drawing/2014/main" id="{6A3FB44E-5862-4D90-AECA-474D2EBE66E4}"/>
              </a:ext>
            </a:extLst>
          </p:cNvPr>
          <p:cNvSpPr txBox="1"/>
          <p:nvPr/>
        </p:nvSpPr>
        <p:spPr>
          <a:xfrm>
            <a:off x="3337488"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5.body</a:t>
            </a:r>
            <a:endParaRPr sz="1125">
              <a:solidFill>
                <a:schemeClr val="tx1"/>
              </a:solidFill>
              <a:latin typeface="Arial"/>
              <a:cs typeface="Arial"/>
            </a:endParaRPr>
          </a:p>
        </p:txBody>
      </p:sp>
      <p:sp>
        <p:nvSpPr>
          <p:cNvPr id="57" name="object 56">
            <a:extLst>
              <a:ext uri="{FF2B5EF4-FFF2-40B4-BE49-F238E27FC236}">
                <a16:creationId xmlns:a16="http://schemas.microsoft.com/office/drawing/2014/main" id="{DBF16819-EB74-4417-A6FC-9DB05CB46508}"/>
              </a:ext>
            </a:extLst>
          </p:cNvPr>
          <p:cNvSpPr/>
          <p:nvPr/>
        </p:nvSpPr>
        <p:spPr>
          <a:xfrm>
            <a:off x="4856242"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58" name="object 57">
            <a:extLst>
              <a:ext uri="{FF2B5EF4-FFF2-40B4-BE49-F238E27FC236}">
                <a16:creationId xmlns:a16="http://schemas.microsoft.com/office/drawing/2014/main" id="{901DC3F9-A6BB-470C-BCF3-A3F451DEA6DC}"/>
              </a:ext>
            </a:extLst>
          </p:cNvPr>
          <p:cNvSpPr txBox="1"/>
          <p:nvPr/>
        </p:nvSpPr>
        <p:spPr>
          <a:xfrm>
            <a:off x="4856242"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8.body</a:t>
            </a:r>
            <a:endParaRPr sz="1125">
              <a:solidFill>
                <a:schemeClr val="tx1"/>
              </a:solidFill>
              <a:latin typeface="Arial"/>
              <a:cs typeface="Arial"/>
            </a:endParaRPr>
          </a:p>
        </p:txBody>
      </p:sp>
      <p:sp>
        <p:nvSpPr>
          <p:cNvPr id="59" name="object 58">
            <a:extLst>
              <a:ext uri="{FF2B5EF4-FFF2-40B4-BE49-F238E27FC236}">
                <a16:creationId xmlns:a16="http://schemas.microsoft.com/office/drawing/2014/main" id="{C0040E05-D99C-4976-B1C0-FF5160BED345}"/>
              </a:ext>
            </a:extLst>
          </p:cNvPr>
          <p:cNvSpPr/>
          <p:nvPr/>
        </p:nvSpPr>
        <p:spPr>
          <a:xfrm>
            <a:off x="5615612" y="4178820"/>
            <a:ext cx="633115" cy="214313"/>
          </a:xfrm>
          <a:custGeom>
            <a:avLst/>
            <a:gdLst/>
            <a:ahLst/>
            <a:cxnLst/>
            <a:rect l="l" t="t" r="r" b="b"/>
            <a:pathLst>
              <a:path w="900429" h="304800">
                <a:moveTo>
                  <a:pt x="0" y="304811"/>
                </a:moveTo>
                <a:lnTo>
                  <a:pt x="899999" y="304811"/>
                </a:lnTo>
                <a:lnTo>
                  <a:pt x="899999" y="0"/>
                </a:lnTo>
                <a:lnTo>
                  <a:pt x="0" y="0"/>
                </a:lnTo>
                <a:lnTo>
                  <a:pt x="0" y="304811"/>
                </a:lnTo>
                <a:close/>
              </a:path>
            </a:pathLst>
          </a:custGeom>
          <a:solidFill>
            <a:srgbClr val="FFFFFF"/>
          </a:solidFill>
        </p:spPr>
        <p:txBody>
          <a:bodyPr wrap="square" lIns="0" tIns="0" rIns="0" bIns="0" rtlCol="0"/>
          <a:lstStyle/>
          <a:p>
            <a:endParaRPr sz="1687">
              <a:solidFill>
                <a:schemeClr val="tx1"/>
              </a:solidFill>
            </a:endParaRPr>
          </a:p>
        </p:txBody>
      </p:sp>
      <p:sp>
        <p:nvSpPr>
          <p:cNvPr id="60" name="object 59">
            <a:extLst>
              <a:ext uri="{FF2B5EF4-FFF2-40B4-BE49-F238E27FC236}">
                <a16:creationId xmlns:a16="http://schemas.microsoft.com/office/drawing/2014/main" id="{973E89A0-A5BC-43E6-AA80-A77F29470FA8}"/>
              </a:ext>
            </a:extLst>
          </p:cNvPr>
          <p:cNvSpPr txBox="1"/>
          <p:nvPr/>
        </p:nvSpPr>
        <p:spPr>
          <a:xfrm>
            <a:off x="5615612" y="4178821"/>
            <a:ext cx="633115" cy="177633"/>
          </a:xfrm>
          <a:prstGeom prst="rect">
            <a:avLst/>
          </a:prstGeom>
          <a:ln w="12700">
            <a:solidFill>
              <a:srgbClr val="000000"/>
            </a:solidFill>
          </a:ln>
        </p:spPr>
        <p:txBody>
          <a:bodyPr vert="horz" wrap="square" lIns="0" tIns="4465" rIns="0" bIns="0" rtlCol="0">
            <a:spAutoFit/>
          </a:bodyPr>
          <a:lstStyle/>
          <a:p>
            <a:pPr marL="92865">
              <a:spcBef>
                <a:spcPts val="35"/>
              </a:spcBef>
            </a:pPr>
            <a:r>
              <a:rPr sz="1125" spc="-4" dirty="0">
                <a:solidFill>
                  <a:schemeClr val="tx1"/>
                </a:solidFill>
                <a:latin typeface="Arial"/>
                <a:cs typeface="Arial"/>
              </a:rPr>
              <a:t>9.body</a:t>
            </a:r>
            <a:endParaRPr sz="1125">
              <a:solidFill>
                <a:schemeClr val="tx1"/>
              </a:solidFill>
              <a:latin typeface="Arial"/>
              <a:cs typeface="Arial"/>
            </a:endParaRPr>
          </a:p>
        </p:txBody>
      </p:sp>
      <p:sp>
        <p:nvSpPr>
          <p:cNvPr id="64" name="object 64">
            <a:extLst>
              <a:ext uri="{FF2B5EF4-FFF2-40B4-BE49-F238E27FC236}">
                <a16:creationId xmlns:a16="http://schemas.microsoft.com/office/drawing/2014/main" id="{55C183E8-98B3-493B-9EC7-D6CFEEC9604D}"/>
              </a:ext>
            </a:extLst>
          </p:cNvPr>
          <p:cNvSpPr/>
          <p:nvPr/>
        </p:nvSpPr>
        <p:spPr>
          <a:xfrm>
            <a:off x="6502568" y="4317231"/>
            <a:ext cx="391004" cy="767953"/>
          </a:xfrm>
          <a:prstGeom prst="rect">
            <a:avLst/>
          </a:prstGeom>
          <a:blipFill>
            <a:blip r:embed="rId6" cstate="print"/>
            <a:stretch>
              <a:fillRect/>
            </a:stretch>
          </a:blipFill>
        </p:spPr>
        <p:txBody>
          <a:bodyPr wrap="square" lIns="0" tIns="0" rIns="0" bIns="0" rtlCol="0"/>
          <a:lstStyle/>
          <a:p>
            <a:endParaRPr sz="1687">
              <a:solidFill>
                <a:schemeClr val="tx1"/>
              </a:solidFill>
            </a:endParaRPr>
          </a:p>
        </p:txBody>
      </p:sp>
      <p:sp>
        <p:nvSpPr>
          <p:cNvPr id="65" name="object 65">
            <a:extLst>
              <a:ext uri="{FF2B5EF4-FFF2-40B4-BE49-F238E27FC236}">
                <a16:creationId xmlns:a16="http://schemas.microsoft.com/office/drawing/2014/main" id="{82A10124-9CE2-4B94-9548-8E8B4E8B618D}"/>
              </a:ext>
            </a:extLst>
          </p:cNvPr>
          <p:cNvSpPr/>
          <p:nvPr/>
        </p:nvSpPr>
        <p:spPr>
          <a:xfrm>
            <a:off x="6608756" y="4446711"/>
            <a:ext cx="203597" cy="580430"/>
          </a:xfrm>
          <a:custGeom>
            <a:avLst/>
            <a:gdLst/>
            <a:ahLst/>
            <a:cxnLst/>
            <a:rect l="l" t="t" r="r" b="b"/>
            <a:pathLst>
              <a:path w="289560" h="825500">
                <a:moveTo>
                  <a:pt x="217049" y="206375"/>
                </a:moveTo>
                <a:lnTo>
                  <a:pt x="72350" y="206375"/>
                </a:lnTo>
                <a:lnTo>
                  <a:pt x="72350" y="825500"/>
                </a:lnTo>
                <a:lnTo>
                  <a:pt x="217049" y="825500"/>
                </a:lnTo>
                <a:lnTo>
                  <a:pt x="217049" y="206375"/>
                </a:lnTo>
                <a:close/>
              </a:path>
              <a:path w="289560" h="825500">
                <a:moveTo>
                  <a:pt x="144699" y="0"/>
                </a:moveTo>
                <a:lnTo>
                  <a:pt x="0" y="206375"/>
                </a:lnTo>
                <a:lnTo>
                  <a:pt x="289399" y="206375"/>
                </a:lnTo>
                <a:lnTo>
                  <a:pt x="144699" y="0"/>
                </a:lnTo>
                <a:close/>
              </a:path>
            </a:pathLst>
          </a:custGeom>
          <a:solidFill>
            <a:srgbClr val="FFA191"/>
          </a:solidFill>
        </p:spPr>
        <p:txBody>
          <a:bodyPr wrap="square" lIns="0" tIns="0" rIns="0" bIns="0" rtlCol="0"/>
          <a:lstStyle/>
          <a:p>
            <a:endParaRPr sz="1687">
              <a:solidFill>
                <a:schemeClr val="tx1"/>
              </a:solidFill>
            </a:endParaRPr>
          </a:p>
        </p:txBody>
      </p:sp>
      <p:sp>
        <p:nvSpPr>
          <p:cNvPr id="66" name="object 66">
            <a:extLst>
              <a:ext uri="{FF2B5EF4-FFF2-40B4-BE49-F238E27FC236}">
                <a16:creationId xmlns:a16="http://schemas.microsoft.com/office/drawing/2014/main" id="{AFF75036-8F65-408D-B6BB-AA1E61CA4801}"/>
              </a:ext>
            </a:extLst>
          </p:cNvPr>
          <p:cNvSpPr/>
          <p:nvPr/>
        </p:nvSpPr>
        <p:spPr>
          <a:xfrm>
            <a:off x="6617967" y="4446711"/>
            <a:ext cx="203597" cy="580430"/>
          </a:xfrm>
          <a:custGeom>
            <a:avLst/>
            <a:gdLst/>
            <a:ahLst/>
            <a:cxnLst/>
            <a:rect l="l" t="t" r="r" b="b"/>
            <a:pathLst>
              <a:path w="289560" h="825500">
                <a:moveTo>
                  <a:pt x="72350" y="825500"/>
                </a:moveTo>
                <a:lnTo>
                  <a:pt x="72350" y="206375"/>
                </a:lnTo>
                <a:lnTo>
                  <a:pt x="0" y="206375"/>
                </a:lnTo>
                <a:lnTo>
                  <a:pt x="144699" y="0"/>
                </a:lnTo>
                <a:lnTo>
                  <a:pt x="289399" y="206375"/>
                </a:lnTo>
                <a:lnTo>
                  <a:pt x="217049" y="206375"/>
                </a:lnTo>
                <a:lnTo>
                  <a:pt x="217049" y="825500"/>
                </a:lnTo>
                <a:lnTo>
                  <a:pt x="72350" y="825500"/>
                </a:lnTo>
                <a:close/>
              </a:path>
            </a:pathLst>
          </a:custGeom>
          <a:ln w="12700">
            <a:solidFill>
              <a:srgbClr val="000000"/>
            </a:solidFill>
          </a:ln>
        </p:spPr>
        <p:txBody>
          <a:bodyPr wrap="square" lIns="0" tIns="0" rIns="0" bIns="0" rtlCol="0"/>
          <a:lstStyle/>
          <a:p>
            <a:endParaRPr sz="1687">
              <a:solidFill>
                <a:schemeClr val="tx1"/>
              </a:solidFill>
            </a:endParaRPr>
          </a:p>
        </p:txBody>
      </p:sp>
      <p:sp>
        <p:nvSpPr>
          <p:cNvPr id="67" name="object 67">
            <a:extLst>
              <a:ext uri="{FF2B5EF4-FFF2-40B4-BE49-F238E27FC236}">
                <a16:creationId xmlns:a16="http://schemas.microsoft.com/office/drawing/2014/main" id="{2635F73F-3854-41D1-9E45-B7750DE4A3C6}"/>
              </a:ext>
            </a:extLst>
          </p:cNvPr>
          <p:cNvSpPr txBox="1"/>
          <p:nvPr/>
        </p:nvSpPr>
        <p:spPr>
          <a:xfrm>
            <a:off x="1759148" y="5278836"/>
            <a:ext cx="3388915" cy="1363258"/>
          </a:xfrm>
          <a:prstGeom prst="rect">
            <a:avLst/>
          </a:prstGeom>
        </p:spPr>
        <p:txBody>
          <a:bodyPr vert="horz" wrap="square" lIns="0" tIns="0" rIns="0" bIns="0" rtlCol="0">
            <a:spAutoFit/>
          </a:bodyPr>
          <a:lstStyle/>
          <a:p>
            <a:pPr marL="8929"/>
            <a:r>
              <a:rPr lang="en-US" altLang="zh-CN" sz="2953" spc="-161" dirty="0">
                <a:solidFill>
                  <a:schemeClr val="tx1"/>
                </a:solidFill>
                <a:latin typeface="Times New Roman" panose="02020603050405020304" pitchFamily="18" charset="0"/>
                <a:ea typeface="+mn-ea"/>
                <a:cs typeface="Times New Roman" panose="02020603050405020304" pitchFamily="18" charset="0"/>
              </a:rPr>
              <a:t>3</a:t>
            </a:r>
            <a:r>
              <a:rPr sz="2953" spc="-161" dirty="0">
                <a:solidFill>
                  <a:schemeClr val="tx1"/>
                </a:solidFill>
                <a:latin typeface="Times New Roman" panose="02020603050405020304" pitchFamily="18" charset="0"/>
                <a:ea typeface="+mn-ea"/>
                <a:cs typeface="Times New Roman" panose="02020603050405020304" pitchFamily="18" charset="0"/>
              </a:rPr>
              <a:t>:</a:t>
            </a:r>
            <a:r>
              <a:rPr lang="en-US" altLang="zh-CN" sz="2953" spc="-161" dirty="0">
                <a:solidFill>
                  <a:schemeClr val="tx1"/>
                </a:solidFill>
                <a:latin typeface="Times New Roman" panose="02020603050405020304" pitchFamily="18" charset="0"/>
                <a:ea typeface="+mn-ea"/>
                <a:cs typeface="Times New Roman" panose="02020603050405020304" pitchFamily="18" charset="0"/>
              </a:rPr>
              <a:t> </a:t>
            </a:r>
            <a:r>
              <a:rPr sz="2953" spc="32" dirty="0">
                <a:solidFill>
                  <a:schemeClr val="tx1"/>
                </a:solidFill>
                <a:latin typeface="Times New Roman" panose="02020603050405020304" pitchFamily="18" charset="0"/>
                <a:ea typeface="+mn-ea"/>
                <a:cs typeface="Times New Roman" panose="02020603050405020304" pitchFamily="18" charset="0"/>
              </a:rPr>
              <a:t>0.</a:t>
            </a:r>
            <a:r>
              <a:rPr lang="en-US" altLang="zh-CN" sz="2953" spc="32" dirty="0">
                <a:solidFill>
                  <a:schemeClr val="tx1"/>
                </a:solidFill>
                <a:latin typeface="Times New Roman" panose="02020603050405020304" pitchFamily="18" charset="0"/>
                <a:ea typeface="+mn-ea"/>
                <a:cs typeface="Times New Roman" panose="02020603050405020304" pitchFamily="18" charset="0"/>
              </a:rPr>
              <a:t>6</a:t>
            </a:r>
          </a:p>
          <a:p>
            <a:pPr marL="8929"/>
            <a:r>
              <a:rPr lang="en-US" altLang="zh-CN" sz="2953" spc="35" dirty="0">
                <a:solidFill>
                  <a:schemeClr val="tx1"/>
                </a:solidFill>
                <a:latin typeface="Times New Roman" panose="02020603050405020304" pitchFamily="18" charset="0"/>
                <a:cs typeface="Times New Roman" panose="02020603050405020304" pitchFamily="18" charset="0"/>
              </a:rPr>
              <a:t>5:0.3+0.6=0.9</a:t>
            </a:r>
          </a:p>
          <a:p>
            <a:pPr marL="8929"/>
            <a:r>
              <a:rPr lang="en-US" altLang="zh-CN" sz="2953" spc="35" dirty="0">
                <a:solidFill>
                  <a:schemeClr val="tx1"/>
                </a:solidFill>
                <a:latin typeface="Times New Roman" panose="02020603050405020304" pitchFamily="18" charset="0"/>
                <a:cs typeface="Times New Roman" panose="02020603050405020304" pitchFamily="18" charset="0"/>
              </a:rPr>
              <a:t>9:0.3</a:t>
            </a:r>
          </a:p>
        </p:txBody>
      </p:sp>
      <p:sp>
        <p:nvSpPr>
          <p:cNvPr id="68" name="object 61">
            <a:extLst>
              <a:ext uri="{FF2B5EF4-FFF2-40B4-BE49-F238E27FC236}">
                <a16:creationId xmlns:a16="http://schemas.microsoft.com/office/drawing/2014/main" id="{7C658408-40A3-45AA-B363-A0B2B7FDA779}"/>
              </a:ext>
            </a:extLst>
          </p:cNvPr>
          <p:cNvSpPr/>
          <p:nvPr/>
        </p:nvSpPr>
        <p:spPr>
          <a:xfrm>
            <a:off x="7997420" y="2946522"/>
            <a:ext cx="391004" cy="767953"/>
          </a:xfrm>
          <a:prstGeom prst="rect">
            <a:avLst/>
          </a:prstGeom>
          <a:blipFill>
            <a:blip r:embed="rId7" cstate="print"/>
            <a:stretch>
              <a:fillRect/>
            </a:stretch>
          </a:blipFill>
        </p:spPr>
        <p:txBody>
          <a:bodyPr wrap="square" lIns="0" tIns="0" rIns="0" bIns="0" rtlCol="0"/>
          <a:lstStyle/>
          <a:p>
            <a:endParaRPr sz="1687">
              <a:solidFill>
                <a:schemeClr val="tx1"/>
              </a:solidFill>
            </a:endParaRPr>
          </a:p>
        </p:txBody>
      </p:sp>
      <p:sp>
        <p:nvSpPr>
          <p:cNvPr id="69" name="object 62">
            <a:extLst>
              <a:ext uri="{FF2B5EF4-FFF2-40B4-BE49-F238E27FC236}">
                <a16:creationId xmlns:a16="http://schemas.microsoft.com/office/drawing/2014/main" id="{D163BD19-3019-4F53-A566-0D27AAB2C3C0}"/>
              </a:ext>
            </a:extLst>
          </p:cNvPr>
          <p:cNvSpPr/>
          <p:nvPr/>
        </p:nvSpPr>
        <p:spPr>
          <a:xfrm>
            <a:off x="8112819" y="3004565"/>
            <a:ext cx="203597" cy="580430"/>
          </a:xfrm>
          <a:custGeom>
            <a:avLst/>
            <a:gdLst/>
            <a:ahLst/>
            <a:cxnLst/>
            <a:rect l="l" t="t" r="r" b="b"/>
            <a:pathLst>
              <a:path w="289560" h="825500">
                <a:moveTo>
                  <a:pt x="289399" y="619125"/>
                </a:moveTo>
                <a:lnTo>
                  <a:pt x="0" y="619125"/>
                </a:lnTo>
                <a:lnTo>
                  <a:pt x="144699" y="825500"/>
                </a:lnTo>
                <a:lnTo>
                  <a:pt x="289399" y="619125"/>
                </a:lnTo>
                <a:close/>
              </a:path>
              <a:path w="289560" h="825500">
                <a:moveTo>
                  <a:pt x="217049" y="0"/>
                </a:moveTo>
                <a:lnTo>
                  <a:pt x="72350" y="0"/>
                </a:lnTo>
                <a:lnTo>
                  <a:pt x="72350" y="619125"/>
                </a:lnTo>
                <a:lnTo>
                  <a:pt x="217049" y="619125"/>
                </a:lnTo>
                <a:lnTo>
                  <a:pt x="217049" y="0"/>
                </a:lnTo>
                <a:close/>
              </a:path>
            </a:pathLst>
          </a:custGeom>
          <a:solidFill>
            <a:srgbClr val="FFA191"/>
          </a:solidFill>
        </p:spPr>
        <p:txBody>
          <a:bodyPr wrap="square" lIns="0" tIns="0" rIns="0" bIns="0" rtlCol="0"/>
          <a:lstStyle/>
          <a:p>
            <a:endParaRPr sz="1687">
              <a:solidFill>
                <a:schemeClr val="tx1"/>
              </a:solidFill>
            </a:endParaRPr>
          </a:p>
        </p:txBody>
      </p:sp>
      <p:sp>
        <p:nvSpPr>
          <p:cNvPr id="70" name="object 63">
            <a:extLst>
              <a:ext uri="{FF2B5EF4-FFF2-40B4-BE49-F238E27FC236}">
                <a16:creationId xmlns:a16="http://schemas.microsoft.com/office/drawing/2014/main" id="{51363320-51B2-4D18-B737-18FFD4CDB319}"/>
              </a:ext>
            </a:extLst>
          </p:cNvPr>
          <p:cNvSpPr/>
          <p:nvPr/>
        </p:nvSpPr>
        <p:spPr>
          <a:xfrm>
            <a:off x="8103609" y="3004565"/>
            <a:ext cx="203597" cy="580430"/>
          </a:xfrm>
          <a:custGeom>
            <a:avLst/>
            <a:gdLst/>
            <a:ahLst/>
            <a:cxnLst/>
            <a:rect l="l" t="t" r="r" b="b"/>
            <a:pathLst>
              <a:path w="289560" h="825500">
                <a:moveTo>
                  <a:pt x="72350" y="0"/>
                </a:moveTo>
                <a:lnTo>
                  <a:pt x="72350" y="619125"/>
                </a:lnTo>
                <a:lnTo>
                  <a:pt x="0" y="619125"/>
                </a:lnTo>
                <a:lnTo>
                  <a:pt x="144699" y="825500"/>
                </a:lnTo>
                <a:lnTo>
                  <a:pt x="289399" y="619125"/>
                </a:lnTo>
                <a:lnTo>
                  <a:pt x="217049" y="619125"/>
                </a:lnTo>
                <a:lnTo>
                  <a:pt x="217049" y="0"/>
                </a:lnTo>
                <a:lnTo>
                  <a:pt x="72350" y="0"/>
                </a:lnTo>
                <a:close/>
              </a:path>
            </a:pathLst>
          </a:custGeom>
          <a:solidFill>
            <a:srgbClr val="92D050"/>
          </a:solidFill>
          <a:ln w="12700">
            <a:solidFill>
              <a:srgbClr val="000000"/>
            </a:solidFill>
          </a:ln>
        </p:spPr>
        <p:txBody>
          <a:bodyPr wrap="square" lIns="0" tIns="0" rIns="0" bIns="0" rtlCol="0"/>
          <a:lstStyle/>
          <a:p>
            <a:endParaRPr sz="1687">
              <a:solidFill>
                <a:schemeClr val="tx1"/>
              </a:solidFill>
            </a:endParaRPr>
          </a:p>
        </p:txBody>
      </p:sp>
      <p:sp>
        <p:nvSpPr>
          <p:cNvPr id="71" name="object 65">
            <a:extLst>
              <a:ext uri="{FF2B5EF4-FFF2-40B4-BE49-F238E27FC236}">
                <a16:creationId xmlns:a16="http://schemas.microsoft.com/office/drawing/2014/main" id="{004107EE-7942-418D-AA87-8ED90805097A}"/>
              </a:ext>
            </a:extLst>
          </p:cNvPr>
          <p:cNvSpPr/>
          <p:nvPr/>
        </p:nvSpPr>
        <p:spPr>
          <a:xfrm>
            <a:off x="5796136" y="4437112"/>
            <a:ext cx="203597" cy="580430"/>
          </a:xfrm>
          <a:custGeom>
            <a:avLst/>
            <a:gdLst/>
            <a:ahLst/>
            <a:cxnLst/>
            <a:rect l="l" t="t" r="r" b="b"/>
            <a:pathLst>
              <a:path w="289560" h="825500">
                <a:moveTo>
                  <a:pt x="217049" y="206375"/>
                </a:moveTo>
                <a:lnTo>
                  <a:pt x="72350" y="206375"/>
                </a:lnTo>
                <a:lnTo>
                  <a:pt x="72350" y="825500"/>
                </a:lnTo>
                <a:lnTo>
                  <a:pt x="217049" y="825500"/>
                </a:lnTo>
                <a:lnTo>
                  <a:pt x="217049" y="206375"/>
                </a:lnTo>
                <a:close/>
              </a:path>
              <a:path w="289560" h="825500">
                <a:moveTo>
                  <a:pt x="144699" y="0"/>
                </a:moveTo>
                <a:lnTo>
                  <a:pt x="0" y="206375"/>
                </a:lnTo>
                <a:lnTo>
                  <a:pt x="289399" y="206375"/>
                </a:lnTo>
                <a:lnTo>
                  <a:pt x="144699" y="0"/>
                </a:lnTo>
                <a:close/>
              </a:path>
            </a:pathLst>
          </a:custGeom>
          <a:solidFill>
            <a:srgbClr val="92D050"/>
          </a:solidFill>
        </p:spPr>
        <p:txBody>
          <a:bodyPr wrap="square" lIns="0" tIns="0" rIns="0" bIns="0" rtlCol="0"/>
          <a:lstStyle/>
          <a:p>
            <a:endParaRPr sz="1687">
              <a:solidFill>
                <a:schemeClr val="tx1"/>
              </a:solidFill>
            </a:endParaRPr>
          </a:p>
        </p:txBody>
      </p:sp>
      <p:sp>
        <p:nvSpPr>
          <p:cNvPr id="72" name="object 66">
            <a:extLst>
              <a:ext uri="{FF2B5EF4-FFF2-40B4-BE49-F238E27FC236}">
                <a16:creationId xmlns:a16="http://schemas.microsoft.com/office/drawing/2014/main" id="{ABD358B4-92B5-4B44-A93E-9BCE1B855A80}"/>
              </a:ext>
            </a:extLst>
          </p:cNvPr>
          <p:cNvSpPr/>
          <p:nvPr/>
        </p:nvSpPr>
        <p:spPr>
          <a:xfrm>
            <a:off x="5805347" y="4437112"/>
            <a:ext cx="203597" cy="580430"/>
          </a:xfrm>
          <a:custGeom>
            <a:avLst/>
            <a:gdLst/>
            <a:ahLst/>
            <a:cxnLst/>
            <a:rect l="l" t="t" r="r" b="b"/>
            <a:pathLst>
              <a:path w="289560" h="825500">
                <a:moveTo>
                  <a:pt x="72350" y="825500"/>
                </a:moveTo>
                <a:lnTo>
                  <a:pt x="72350" y="206375"/>
                </a:lnTo>
                <a:lnTo>
                  <a:pt x="0" y="206375"/>
                </a:lnTo>
                <a:lnTo>
                  <a:pt x="144699" y="0"/>
                </a:lnTo>
                <a:lnTo>
                  <a:pt x="289399" y="206375"/>
                </a:lnTo>
                <a:lnTo>
                  <a:pt x="217049" y="206375"/>
                </a:lnTo>
                <a:lnTo>
                  <a:pt x="217049" y="825500"/>
                </a:lnTo>
                <a:lnTo>
                  <a:pt x="72350" y="825500"/>
                </a:lnTo>
                <a:close/>
              </a:path>
            </a:pathLst>
          </a:custGeom>
          <a:solidFill>
            <a:srgbClr val="92D050"/>
          </a:solidFill>
          <a:ln w="12700">
            <a:solidFill>
              <a:srgbClr val="000000"/>
            </a:solidFill>
          </a:ln>
        </p:spPr>
        <p:txBody>
          <a:bodyPr wrap="square" lIns="0" tIns="0" rIns="0" bIns="0" rtlCol="0"/>
          <a:lstStyle/>
          <a:p>
            <a:endParaRPr sz="1687">
              <a:solidFill>
                <a:schemeClr val="tx1"/>
              </a:solidFill>
            </a:endParaRPr>
          </a:p>
        </p:txBody>
      </p:sp>
    </p:spTree>
    <p:extLst>
      <p:ext uri="{BB962C8B-B14F-4D97-AF65-F5344CB8AC3E}">
        <p14:creationId xmlns:p14="http://schemas.microsoft.com/office/powerpoint/2010/main" val="1393678059"/>
      </p:ext>
    </p:extLst>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43EC1C78-7379-43DF-B6A4-0C9F2E743FAC}" vid="{4C904B8B-3FE9-499A-ACA3-0597752562C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course-template-2019</Template>
  <TotalTime>0</TotalTime>
  <Words>6457</Words>
  <Application>Microsoft Office PowerPoint</Application>
  <PresentationFormat>全屏显示(4:3)</PresentationFormat>
  <Paragraphs>1024</Paragraphs>
  <Slides>109</Slides>
  <Notes>43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109</vt:i4>
      </vt:variant>
    </vt:vector>
  </HeadingPairs>
  <TitlesOfParts>
    <vt:vector size="124" baseType="lpstr">
      <vt:lpstr>黑体</vt:lpstr>
      <vt:lpstr>楷体</vt:lpstr>
      <vt:lpstr>宋体</vt:lpstr>
      <vt:lpstr>Arial</vt:lpstr>
      <vt:lpstr>Calibri</vt:lpstr>
      <vt:lpstr>Georgia</vt:lpstr>
      <vt:lpstr>Lucida Sans</vt:lpstr>
      <vt:lpstr>Lucida Sans Unicode</vt:lpstr>
      <vt:lpstr>Tahoma</vt:lpstr>
      <vt:lpstr>Times New Roman</vt:lpstr>
      <vt:lpstr>Wingdings</vt:lpstr>
      <vt:lpstr>course-template-2013</vt:lpstr>
      <vt:lpstr>Vergelijking</vt:lpstr>
      <vt:lpstr>公式</vt:lpstr>
      <vt:lpstr>Equation</vt:lpstr>
      <vt:lpstr>PowerPoint 演示文稿</vt:lpstr>
      <vt:lpstr>提纲</vt:lpstr>
      <vt:lpstr>提纲</vt:lpstr>
      <vt:lpstr>词项频率tf</vt:lpstr>
      <vt:lpstr>idf权重</vt:lpstr>
      <vt:lpstr>tf-idf权重计算</vt:lpstr>
      <vt:lpstr>PowerPoint 演示文稿</vt:lpstr>
      <vt:lpstr>PowerPoint 演示文稿</vt:lpstr>
      <vt:lpstr>tf-idf 计算样例: lnc.ltn</vt:lpstr>
      <vt:lpstr>查询和文档之间的余弦相似度计算</vt:lpstr>
      <vt:lpstr>余弦相似度计算的图示</vt:lpstr>
      <vt:lpstr>传统布尔模型和向量空间模型的优缺点</vt:lpstr>
      <vt:lpstr>本讲内容</vt:lpstr>
      <vt:lpstr>提纲</vt:lpstr>
      <vt:lpstr>排序的重要性</vt:lpstr>
      <vt:lpstr>检索效果的经验性观察方法</vt:lpstr>
      <vt:lpstr>用户访谈</vt:lpstr>
      <vt:lpstr>用户对结果的浏览模式</vt:lpstr>
      <vt:lpstr>检索中的用户行为模式</vt:lpstr>
      <vt:lpstr>用户浏览的链接数</vt:lpstr>
      <vt:lpstr>浏览 vs. 点击</vt:lpstr>
      <vt:lpstr>结果显示顺序对行为的影响</vt:lpstr>
      <vt:lpstr>排序的重要性: 小结</vt:lpstr>
      <vt:lpstr>提纲</vt:lpstr>
      <vt:lpstr>距离函数不适合度量相似度</vt:lpstr>
      <vt:lpstr>查询和文档之间的余弦相似度计算</vt:lpstr>
      <vt:lpstr>余弦相似度计算的一个例子</vt:lpstr>
      <vt:lpstr>课堂练习：余弦相似度的一个问题</vt:lpstr>
      <vt:lpstr>回转归一化</vt:lpstr>
      <vt:lpstr>预测相关性概率 vs. 真实相关性概率</vt:lpstr>
      <vt:lpstr>回转归一化(Pivot normalization)</vt:lpstr>
      <vt:lpstr>回转归一化: Amit Singhal的实验结果</vt:lpstr>
      <vt:lpstr>Amit Singhal </vt:lpstr>
      <vt:lpstr>提纲</vt:lpstr>
      <vt:lpstr>词项频率tf也存入倒排索引中</vt:lpstr>
      <vt:lpstr>倒排索引中的tf存储</vt:lpstr>
      <vt:lpstr>余弦相似度计算算法</vt:lpstr>
      <vt:lpstr>例子</vt:lpstr>
      <vt:lpstr>精确top k检索及其加速办法</vt:lpstr>
      <vt:lpstr>精确top k检索加速方法一：快速计算余弦</vt:lpstr>
      <vt:lpstr>特例– 不考虑查询词项的权重</vt:lpstr>
      <vt:lpstr>快速余弦相似度计算: 无权重查询</vt:lpstr>
      <vt:lpstr>前面的例子</vt:lpstr>
      <vt:lpstr>精确top k检索加速方法二：堆法N中选k</vt:lpstr>
      <vt:lpstr>堆方法</vt:lpstr>
      <vt:lpstr>在O(Jlogk)步内找出top k的文档</vt:lpstr>
      <vt:lpstr>精确top k检索加速方法三：提前终止计算</vt:lpstr>
      <vt:lpstr>提前终止计算</vt:lpstr>
      <vt:lpstr>精确top k检索的问题</vt:lpstr>
      <vt:lpstr>非精确top k检索的可行性</vt:lpstr>
      <vt:lpstr>一般思路</vt:lpstr>
      <vt:lpstr>方法一：索引去除(Index elimination)</vt:lpstr>
      <vt:lpstr>仅考虑包含高idf词项的文档</vt:lpstr>
      <vt:lpstr>仅考虑包含多个词项的文档</vt:lpstr>
      <vt:lpstr>包含4个查询词项中的3个</vt:lpstr>
      <vt:lpstr>方法二：胜者表(Champion list)</vt:lpstr>
      <vt:lpstr>课堂思考</vt:lpstr>
      <vt:lpstr>方法三：静态质量得分排序方式</vt:lpstr>
      <vt:lpstr>权威度计算</vt:lpstr>
      <vt:lpstr>利用g(d)排序的优点</vt:lpstr>
      <vt:lpstr>将g(d)排序和胜者表相结合</vt:lpstr>
      <vt:lpstr>高端表(High list)和低端表(Low list)</vt:lpstr>
      <vt:lpstr>方法四：影响度(Impact)排序</vt:lpstr>
      <vt:lpstr>1. 提前结束法</vt:lpstr>
      <vt:lpstr>2. 将词项按照idf排序</vt:lpstr>
      <vt:lpstr>方法五： 簇剪枝(Cluster pruning)</vt:lpstr>
      <vt:lpstr> 查询处理过程</vt:lpstr>
      <vt:lpstr>可视化示意图</vt:lpstr>
      <vt:lpstr>为什么采用随机抽样？</vt:lpstr>
      <vt:lpstr>一般化变形</vt:lpstr>
      <vt:lpstr>课堂练习</vt:lpstr>
      <vt:lpstr>小结</vt:lpstr>
      <vt:lpstr>倒排记录表文档排序方法</vt:lpstr>
      <vt:lpstr>课堂练习</vt:lpstr>
      <vt:lpstr>如何进行评分（相似度）计算？</vt:lpstr>
      <vt:lpstr>基于net-score的Top k文档检索</vt:lpstr>
      <vt:lpstr>基于net-score的Top k文档检索</vt:lpstr>
      <vt:lpstr>以文档为单位(Document-at-a-time)的处理</vt:lpstr>
      <vt:lpstr>以词项为单位(Term-at-a-time)的处理方式</vt:lpstr>
      <vt:lpstr>以词项为单位(Term-at-a-time)的处理算法</vt:lpstr>
      <vt:lpstr>累加器</vt:lpstr>
      <vt:lpstr>累加器举例</vt:lpstr>
      <vt:lpstr>强制执行合取查询</vt:lpstr>
      <vt:lpstr>结果排序实现小结</vt:lpstr>
      <vt:lpstr>提纲</vt:lpstr>
      <vt:lpstr>PowerPoint 演示文稿</vt:lpstr>
      <vt:lpstr>PowerPoint 演示文稿</vt:lpstr>
      <vt:lpstr>PowerPoint 演示文稿</vt:lpstr>
      <vt:lpstr>PowerPoint 演示文稿</vt:lpstr>
      <vt:lpstr>PowerPoint 演示文稿</vt:lpstr>
      <vt:lpstr>PowerPoint 演示文稿</vt:lpstr>
      <vt:lpstr>域索引</vt:lpstr>
      <vt:lpstr>域索引</vt:lpstr>
      <vt:lpstr>域索引的应用</vt:lpstr>
      <vt:lpstr>排序式布尔检索举例</vt:lpstr>
      <vt:lpstr>排序式布尔检索举例</vt:lpstr>
      <vt:lpstr>排序式布尔检索举例</vt:lpstr>
      <vt:lpstr>排序式布尔检索举例</vt:lpstr>
      <vt:lpstr>排序式布尔检索举例</vt:lpstr>
      <vt:lpstr>排序式检索举例</vt:lpstr>
      <vt:lpstr>排序式检索</vt:lpstr>
      <vt:lpstr>临近式排序</vt:lpstr>
      <vt:lpstr>PowerPoint 演示文稿</vt:lpstr>
      <vt:lpstr>短语检索和向量空间检索</vt:lpstr>
      <vt:lpstr>布尔检索与向量空间检索</vt:lpstr>
      <vt:lpstr>通配符检索与向量空间检索</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test</cp:lastModifiedBy>
  <cp:revision>1451</cp:revision>
  <cp:lastPrinted>2009-09-22T15:48:09Z</cp:lastPrinted>
  <dcterms:created xsi:type="dcterms:W3CDTF">2009-09-21T23:46:17Z</dcterms:created>
  <dcterms:modified xsi:type="dcterms:W3CDTF">2020-09-22T00:59:44Z</dcterms:modified>
</cp:coreProperties>
</file>