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92" r:id="rId1"/>
  </p:sldMasterIdLst>
  <p:notesMasterIdLst>
    <p:notesMasterId r:id="rId135"/>
  </p:notesMasterIdLst>
  <p:handoutMasterIdLst>
    <p:handoutMasterId r:id="rId136"/>
  </p:handoutMasterIdLst>
  <p:sldIdLst>
    <p:sldId id="256" r:id="rId2"/>
    <p:sldId id="872" r:id="rId3"/>
    <p:sldId id="923" r:id="rId4"/>
    <p:sldId id="1173" r:id="rId5"/>
    <p:sldId id="1165" r:id="rId6"/>
    <p:sldId id="1174" r:id="rId7"/>
    <p:sldId id="1092" r:id="rId8"/>
    <p:sldId id="877" r:id="rId9"/>
    <p:sldId id="1102" r:id="rId10"/>
    <p:sldId id="1175" r:id="rId11"/>
    <p:sldId id="1204" r:id="rId12"/>
    <p:sldId id="1125" r:id="rId13"/>
    <p:sldId id="1176" r:id="rId14"/>
    <p:sldId id="1177" r:id="rId15"/>
    <p:sldId id="881" r:id="rId16"/>
    <p:sldId id="1190" r:id="rId17"/>
    <p:sldId id="974" r:id="rId18"/>
    <p:sldId id="924" r:id="rId19"/>
    <p:sldId id="1071" r:id="rId20"/>
    <p:sldId id="1073" r:id="rId21"/>
    <p:sldId id="258" r:id="rId22"/>
    <p:sldId id="259" r:id="rId23"/>
    <p:sldId id="1074" r:id="rId24"/>
    <p:sldId id="1196" r:id="rId25"/>
    <p:sldId id="1075" r:id="rId26"/>
    <p:sldId id="1076" r:id="rId27"/>
    <p:sldId id="1079" r:id="rId28"/>
    <p:sldId id="1078" r:id="rId29"/>
    <p:sldId id="1077" r:id="rId30"/>
    <p:sldId id="990" r:id="rId31"/>
    <p:sldId id="991" r:id="rId32"/>
    <p:sldId id="992" r:id="rId33"/>
    <p:sldId id="993" r:id="rId34"/>
    <p:sldId id="994" r:id="rId35"/>
    <p:sldId id="995" r:id="rId36"/>
    <p:sldId id="996" r:id="rId37"/>
    <p:sldId id="997" r:id="rId38"/>
    <p:sldId id="998" r:id="rId39"/>
    <p:sldId id="999" r:id="rId40"/>
    <p:sldId id="1000" r:id="rId41"/>
    <p:sldId id="1001" r:id="rId42"/>
    <p:sldId id="1003" r:id="rId43"/>
    <p:sldId id="1005" r:id="rId44"/>
    <p:sldId id="1194" r:id="rId45"/>
    <p:sldId id="1008" r:id="rId46"/>
    <p:sldId id="1009" r:id="rId47"/>
    <p:sldId id="1084" r:id="rId48"/>
    <p:sldId id="1085" r:id="rId49"/>
    <p:sldId id="1081" r:id="rId50"/>
    <p:sldId id="1082" r:id="rId51"/>
    <p:sldId id="1083" r:id="rId52"/>
    <p:sldId id="1010" r:id="rId53"/>
    <p:sldId id="1011" r:id="rId54"/>
    <p:sldId id="1012" r:id="rId55"/>
    <p:sldId id="1013" r:id="rId56"/>
    <p:sldId id="1014" r:id="rId57"/>
    <p:sldId id="1015" r:id="rId58"/>
    <p:sldId id="1197" r:id="rId59"/>
    <p:sldId id="1016" r:id="rId60"/>
    <p:sldId id="1017" r:id="rId61"/>
    <p:sldId id="1018" r:id="rId62"/>
    <p:sldId id="1019" r:id="rId63"/>
    <p:sldId id="1020" r:id="rId64"/>
    <p:sldId id="1021" r:id="rId65"/>
    <p:sldId id="1022" r:id="rId66"/>
    <p:sldId id="1023" r:id="rId67"/>
    <p:sldId id="1024" r:id="rId68"/>
    <p:sldId id="1025" r:id="rId69"/>
    <p:sldId id="1026" r:id="rId70"/>
    <p:sldId id="1027" r:id="rId71"/>
    <p:sldId id="1088" r:id="rId72"/>
    <p:sldId id="1028" r:id="rId73"/>
    <p:sldId id="1029" r:id="rId74"/>
    <p:sldId id="1031" r:id="rId75"/>
    <p:sldId id="1036" r:id="rId76"/>
    <p:sldId id="1037" r:id="rId77"/>
    <p:sldId id="1038" r:id="rId78"/>
    <p:sldId id="1039" r:id="rId79"/>
    <p:sldId id="1040" r:id="rId80"/>
    <p:sldId id="1041" r:id="rId81"/>
    <p:sldId id="1090" r:id="rId82"/>
    <p:sldId id="1091" r:id="rId83"/>
    <p:sldId id="1042" r:id="rId84"/>
    <p:sldId id="1087" r:id="rId85"/>
    <p:sldId id="1043" r:id="rId86"/>
    <p:sldId id="1044" r:id="rId87"/>
    <p:sldId id="1080" r:id="rId88"/>
    <p:sldId id="1046" r:id="rId89"/>
    <p:sldId id="1047" r:id="rId90"/>
    <p:sldId id="1049" r:id="rId91"/>
    <p:sldId id="1050" r:id="rId92"/>
    <p:sldId id="1051" r:id="rId93"/>
    <p:sldId id="1052" r:id="rId94"/>
    <p:sldId id="1053" r:id="rId95"/>
    <p:sldId id="1054" r:id="rId96"/>
    <p:sldId id="1055" r:id="rId97"/>
    <p:sldId id="1056" r:id="rId98"/>
    <p:sldId id="1057" r:id="rId99"/>
    <p:sldId id="1058" r:id="rId100"/>
    <p:sldId id="1059" r:id="rId101"/>
    <p:sldId id="1060" r:id="rId102"/>
    <p:sldId id="1061" r:id="rId103"/>
    <p:sldId id="1062" r:id="rId104"/>
    <p:sldId id="1063" r:id="rId105"/>
    <p:sldId id="1064" r:id="rId106"/>
    <p:sldId id="1065" r:id="rId107"/>
    <p:sldId id="1066" r:id="rId108"/>
    <p:sldId id="1067" r:id="rId109"/>
    <p:sldId id="1068" r:id="rId110"/>
    <p:sldId id="1069" r:id="rId111"/>
    <p:sldId id="950" r:id="rId112"/>
    <p:sldId id="951" r:id="rId113"/>
    <p:sldId id="952" r:id="rId114"/>
    <p:sldId id="971" r:id="rId115"/>
    <p:sldId id="972" r:id="rId116"/>
    <p:sldId id="953" r:id="rId117"/>
    <p:sldId id="954" r:id="rId118"/>
    <p:sldId id="955" r:id="rId119"/>
    <p:sldId id="956" r:id="rId120"/>
    <p:sldId id="1089" r:id="rId121"/>
    <p:sldId id="957" r:id="rId122"/>
    <p:sldId id="958" r:id="rId123"/>
    <p:sldId id="959" r:id="rId124"/>
    <p:sldId id="960" r:id="rId125"/>
    <p:sldId id="1192" r:id="rId126"/>
    <p:sldId id="1193" r:id="rId127"/>
    <p:sldId id="973" r:id="rId128"/>
    <p:sldId id="964" r:id="rId129"/>
    <p:sldId id="965" r:id="rId130"/>
    <p:sldId id="966" r:id="rId131"/>
    <p:sldId id="975" r:id="rId132"/>
    <p:sldId id="967" r:id="rId133"/>
    <p:sldId id="976" r:id="rId134"/>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3E9"/>
    <a:srgbClr val="336699"/>
    <a:srgbClr val="2A7041"/>
    <a:srgbClr val="E6F2ED"/>
    <a:srgbClr val="DBEDE6"/>
    <a:srgbClr val="D7F1E6"/>
    <a:srgbClr val="D4F0E5"/>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5" autoAdjust="0"/>
    <p:restoredTop sz="89388" autoAdjust="0"/>
  </p:normalViewPr>
  <p:slideViewPr>
    <p:cSldViewPr>
      <p:cViewPr varScale="1">
        <p:scale>
          <a:sx n="65" d="100"/>
          <a:sy n="65" d="100"/>
        </p:scale>
        <p:origin x="822" y="45"/>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22.09.2020</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extLst>
      <p:ext uri="{BB962C8B-B14F-4D97-AF65-F5344CB8AC3E}">
        <p14:creationId xmlns:p14="http://schemas.microsoft.com/office/powerpoint/2010/main" val="154352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extLst>
      <p:ext uri="{BB962C8B-B14F-4D97-AF65-F5344CB8AC3E}">
        <p14:creationId xmlns:p14="http://schemas.microsoft.com/office/powerpoint/2010/main" val="4006092619"/>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92097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4D8F2C-E5E0-4AC5-9B1F-49E8A35AE717}" type="slidenum">
              <a:rPr lang="en-US" altLang="zh-CN"/>
              <a:pPr/>
              <a:t>20</a:t>
            </a:fld>
            <a:endParaRPr lang="en-US" altLang="zh-CN"/>
          </a:p>
        </p:txBody>
      </p:sp>
      <p:sp>
        <p:nvSpPr>
          <p:cNvPr id="62466" name="Rectangle 2"/>
          <p:cNvSpPr>
            <a:spLocks noGrp="1" noRot="1" noChangeAspect="1" noChangeArrowheads="1" noTextEdit="1"/>
          </p:cNvSpPr>
          <p:nvPr>
            <p:ph type="sldImg"/>
          </p:nvPr>
        </p:nvSpPr>
        <p:spPr>
          <a:xfrm>
            <a:off x="1258888" y="720725"/>
            <a:ext cx="4791075" cy="3594100"/>
          </a:xfrm>
          <a:ln/>
        </p:spPr>
      </p:sp>
      <p:sp>
        <p:nvSpPr>
          <p:cNvPr id="62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10295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1075" cy="3594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960C1D-2896-42F4-998E-3B5C0007F428}" type="slidenum">
              <a:rPr lang="en-US" smtClean="0"/>
              <a:t>21</a:t>
            </a:fld>
            <a:endParaRPr lang="en-US"/>
          </a:p>
        </p:txBody>
      </p:sp>
    </p:spTree>
    <p:extLst>
      <p:ext uri="{BB962C8B-B14F-4D97-AF65-F5344CB8AC3E}">
        <p14:creationId xmlns:p14="http://schemas.microsoft.com/office/powerpoint/2010/main" val="1544121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34F4D-79B5-4158-BAA7-4CD57C2B4B0C}" type="slidenum">
              <a:rPr lang="en-US" altLang="zh-CN"/>
              <a:pPr/>
              <a:t>23</a:t>
            </a:fld>
            <a:endParaRPr lang="en-US" altLang="zh-CN"/>
          </a:p>
        </p:txBody>
      </p:sp>
      <p:sp>
        <p:nvSpPr>
          <p:cNvPr id="24578" name="Rectangle 2"/>
          <p:cNvSpPr>
            <a:spLocks noGrp="1" noRot="1" noChangeAspect="1" noChangeArrowheads="1" noTextEdit="1"/>
          </p:cNvSpPr>
          <p:nvPr>
            <p:ph type="sldImg"/>
          </p:nvPr>
        </p:nvSpPr>
        <p:spPr>
          <a:xfrm>
            <a:off x="1258888" y="720725"/>
            <a:ext cx="4791075" cy="3594100"/>
          </a:xfrm>
          <a:ln/>
        </p:spPr>
      </p:sp>
      <p:sp>
        <p:nvSpPr>
          <p:cNvPr id="245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71965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5C231C-5C03-4886-BFB3-FB801EC279F7}" type="slidenum">
              <a:rPr lang="en-US" altLang="zh-CN"/>
              <a:pPr/>
              <a:t>25</a:t>
            </a:fld>
            <a:endParaRPr lang="en-US" altLang="zh-CN"/>
          </a:p>
        </p:txBody>
      </p:sp>
      <p:sp>
        <p:nvSpPr>
          <p:cNvPr id="26626" name="Rectangle 2"/>
          <p:cNvSpPr>
            <a:spLocks noGrp="1" noRot="1" noChangeAspect="1" noChangeArrowheads="1" noTextEdit="1"/>
          </p:cNvSpPr>
          <p:nvPr>
            <p:ph type="sldImg"/>
          </p:nvPr>
        </p:nvSpPr>
        <p:spPr>
          <a:xfrm>
            <a:off x="1258888" y="720725"/>
            <a:ext cx="4791075" cy="3594100"/>
          </a:xfrm>
          <a:ln/>
        </p:spPr>
      </p:sp>
      <p:sp>
        <p:nvSpPr>
          <p:cNvPr id="26627" name="Rectangle 3"/>
          <p:cNvSpPr>
            <a:spLocks noGrp="1" noChangeArrowheads="1"/>
          </p:cNvSpPr>
          <p:nvPr>
            <p:ph type="body" idx="1"/>
          </p:nvPr>
        </p:nvSpPr>
        <p:spPr/>
        <p:txBody>
          <a:bodyPr/>
          <a:lstStyle/>
          <a:p>
            <a:r>
              <a:rPr lang="zh-CN" altLang="en-US"/>
              <a:t>类似于考试。</a:t>
            </a:r>
          </a:p>
        </p:txBody>
      </p:sp>
    </p:spTree>
    <p:extLst>
      <p:ext uri="{BB962C8B-B14F-4D97-AF65-F5344CB8AC3E}">
        <p14:creationId xmlns:p14="http://schemas.microsoft.com/office/powerpoint/2010/main" val="2555707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9504EB-E605-4E05-80FF-62E05C36BB33}" type="slidenum">
              <a:rPr lang="en-US" altLang="zh-CN"/>
              <a:pPr/>
              <a:t>29</a:t>
            </a:fld>
            <a:endParaRPr lang="en-US" altLang="zh-CN"/>
          </a:p>
        </p:txBody>
      </p:sp>
      <p:sp>
        <p:nvSpPr>
          <p:cNvPr id="86018" name="Rectangle 2"/>
          <p:cNvSpPr>
            <a:spLocks noGrp="1" noRot="1" noChangeAspect="1" noChangeArrowheads="1" noTextEdit="1"/>
          </p:cNvSpPr>
          <p:nvPr>
            <p:ph type="sldImg"/>
          </p:nvPr>
        </p:nvSpPr>
        <p:spPr>
          <a:xfrm>
            <a:off x="1258888" y="720725"/>
            <a:ext cx="4791075" cy="3594100"/>
          </a:xfrm>
          <a:ln/>
        </p:spPr>
      </p:sp>
      <p:sp>
        <p:nvSpPr>
          <p:cNvPr id="860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58538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437028-FF1F-46AF-B652-BB9E5049ED49}" type="slidenum">
              <a:rPr lang="en-US" altLang="zh-CN"/>
              <a:pPr/>
              <a:t>30</a:t>
            </a:fld>
            <a:endParaRPr lang="en-US" altLang="zh-CN"/>
          </a:p>
        </p:txBody>
      </p:sp>
      <p:sp>
        <p:nvSpPr>
          <p:cNvPr id="88066" name="Rectangle 2"/>
          <p:cNvSpPr>
            <a:spLocks noGrp="1" noRot="1" noChangeAspect="1" noChangeArrowheads="1" noTextEdit="1"/>
          </p:cNvSpPr>
          <p:nvPr>
            <p:ph type="sldImg"/>
          </p:nvPr>
        </p:nvSpPr>
        <p:spPr>
          <a:xfrm>
            <a:off x="1258888" y="720725"/>
            <a:ext cx="4791075" cy="3594100"/>
          </a:xfrm>
          <a:ln/>
        </p:spPr>
      </p:sp>
      <p:sp>
        <p:nvSpPr>
          <p:cNvPr id="880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64294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C2C4BC-C1AB-499A-8A2C-2C0626041D1D}" type="slidenum">
              <a:rPr lang="en-US" altLang="zh-CN"/>
              <a:pPr/>
              <a:t>32</a:t>
            </a:fld>
            <a:endParaRPr lang="en-US" altLang="zh-CN"/>
          </a:p>
        </p:txBody>
      </p:sp>
      <p:sp>
        <p:nvSpPr>
          <p:cNvPr id="28674" name="Rectangle 2"/>
          <p:cNvSpPr>
            <a:spLocks noGrp="1" noRot="1" noChangeAspect="1" noChangeArrowheads="1" noTextEdit="1"/>
          </p:cNvSpPr>
          <p:nvPr>
            <p:ph type="sldImg"/>
          </p:nvPr>
        </p:nvSpPr>
        <p:spPr>
          <a:xfrm>
            <a:off x="1258888" y="720725"/>
            <a:ext cx="4791075" cy="3594100"/>
          </a:xfrm>
          <a:ln/>
        </p:spPr>
      </p:sp>
      <p:sp>
        <p:nvSpPr>
          <p:cNvPr id="28675" name="Rectangle 3"/>
          <p:cNvSpPr>
            <a:spLocks noGrp="1" noChangeArrowheads="1"/>
          </p:cNvSpPr>
          <p:nvPr>
            <p:ph type="body" idx="1"/>
          </p:nvPr>
        </p:nvSpPr>
        <p:spPr>
          <a:xfrm>
            <a:off x="975360" y="4560570"/>
            <a:ext cx="5364480" cy="4320540"/>
          </a:xfrm>
        </p:spPr>
        <p:txBody>
          <a:bodyPr/>
          <a:lstStyle/>
          <a:p>
            <a:r>
              <a:rPr lang="zh-CN" altLang="en-US"/>
              <a:t>基于集合的评价指标</a:t>
            </a:r>
          </a:p>
        </p:txBody>
      </p:sp>
    </p:spTree>
    <p:extLst>
      <p:ext uri="{BB962C8B-B14F-4D97-AF65-F5344CB8AC3E}">
        <p14:creationId xmlns:p14="http://schemas.microsoft.com/office/powerpoint/2010/main" val="4126769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DA0177-76B0-44A0-89DF-0FB2C14F6AFB}" type="slidenum">
              <a:rPr lang="en-US" altLang="zh-CN"/>
              <a:pPr/>
              <a:t>33</a:t>
            </a:fld>
            <a:endParaRPr lang="en-US" altLang="zh-CN"/>
          </a:p>
        </p:txBody>
      </p:sp>
      <p:sp>
        <p:nvSpPr>
          <p:cNvPr id="30722" name="Rectangle 2"/>
          <p:cNvSpPr>
            <a:spLocks noGrp="1" noRot="1" noChangeAspect="1" noChangeArrowheads="1" noTextEdit="1"/>
          </p:cNvSpPr>
          <p:nvPr>
            <p:ph type="sldImg"/>
          </p:nvPr>
        </p:nvSpPr>
        <p:spPr>
          <a:xfrm>
            <a:off x="1258888" y="720725"/>
            <a:ext cx="4791075" cy="3594100"/>
          </a:xfrm>
          <a:ln/>
        </p:spPr>
      </p:sp>
      <p:sp>
        <p:nvSpPr>
          <p:cNvPr id="307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08039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935174-CF87-468B-9B5A-80F708F1F9C8}" type="slidenum">
              <a:rPr lang="en-US" altLang="zh-CN"/>
              <a:pPr/>
              <a:t>34</a:t>
            </a:fld>
            <a:endParaRPr lang="en-US" altLang="zh-CN"/>
          </a:p>
        </p:txBody>
      </p:sp>
      <p:sp>
        <p:nvSpPr>
          <p:cNvPr id="140290" name="Rectangle 2"/>
          <p:cNvSpPr>
            <a:spLocks noGrp="1" noRot="1" noChangeAspect="1" noChangeArrowheads="1" noTextEdit="1"/>
          </p:cNvSpPr>
          <p:nvPr>
            <p:ph type="sldImg"/>
          </p:nvPr>
        </p:nvSpPr>
        <p:spPr>
          <a:xfrm>
            <a:off x="1258888" y="720725"/>
            <a:ext cx="4791075" cy="3594100"/>
          </a:xfrm>
          <a:ln/>
        </p:spPr>
      </p:sp>
      <p:sp>
        <p:nvSpPr>
          <p:cNvPr id="140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2941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F3E69E-5511-4E2C-93D9-4810825873DF}" type="slidenum">
              <a:rPr lang="en-US" altLang="zh-CN"/>
              <a:pPr/>
              <a:t>37</a:t>
            </a:fld>
            <a:endParaRPr lang="en-US" altLang="zh-CN"/>
          </a:p>
        </p:txBody>
      </p:sp>
      <p:sp>
        <p:nvSpPr>
          <p:cNvPr id="137218" name="Rectangle 2"/>
          <p:cNvSpPr>
            <a:spLocks noGrp="1" noRot="1" noChangeAspect="1" noChangeArrowheads="1" noTextEdit="1"/>
          </p:cNvSpPr>
          <p:nvPr>
            <p:ph type="sldImg"/>
          </p:nvPr>
        </p:nvSpPr>
        <p:spPr>
          <a:xfrm>
            <a:off x="1258888" y="720725"/>
            <a:ext cx="4791075" cy="3594100"/>
          </a:xfrm>
          <a:ln/>
        </p:spPr>
      </p:sp>
      <p:sp>
        <p:nvSpPr>
          <p:cNvPr id="1372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8662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013818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B2386-6E91-4607-B6DD-267488EC7BD0}" type="slidenum">
              <a:rPr lang="en-US" altLang="zh-CN"/>
              <a:pPr/>
              <a:t>39</a:t>
            </a:fld>
            <a:endParaRPr lang="en-US" altLang="zh-CN"/>
          </a:p>
        </p:txBody>
      </p:sp>
      <p:sp>
        <p:nvSpPr>
          <p:cNvPr id="34818" name="Rectangle 2"/>
          <p:cNvSpPr>
            <a:spLocks noGrp="1" noRot="1" noChangeAspect="1" noChangeArrowheads="1" noTextEdit="1"/>
          </p:cNvSpPr>
          <p:nvPr>
            <p:ph type="sldImg"/>
          </p:nvPr>
        </p:nvSpPr>
        <p:spPr>
          <a:xfrm>
            <a:off x="1258888" y="720725"/>
            <a:ext cx="4791075" cy="3594100"/>
          </a:xfrm>
          <a:ln/>
        </p:spPr>
      </p:sp>
      <p:sp>
        <p:nvSpPr>
          <p:cNvPr id="34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76107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ED73C2-0245-45FE-AA9A-6EA58612CDC2}" type="slidenum">
              <a:rPr lang="en-US" altLang="zh-CN"/>
              <a:pPr/>
              <a:t>40</a:t>
            </a:fld>
            <a:endParaRPr lang="en-US" altLang="zh-CN"/>
          </a:p>
        </p:txBody>
      </p:sp>
      <p:sp>
        <p:nvSpPr>
          <p:cNvPr id="142338" name="Rectangle 2"/>
          <p:cNvSpPr>
            <a:spLocks noGrp="1" noRot="1" noChangeAspect="1" noChangeArrowheads="1" noTextEdit="1"/>
          </p:cNvSpPr>
          <p:nvPr>
            <p:ph type="sldImg"/>
          </p:nvPr>
        </p:nvSpPr>
        <p:spPr>
          <a:xfrm>
            <a:off x="1258888" y="720725"/>
            <a:ext cx="4791075" cy="3594100"/>
          </a:xfrm>
          <a:ln/>
        </p:spPr>
      </p:sp>
      <p:sp>
        <p:nvSpPr>
          <p:cNvPr id="142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86903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3845F2-9E1C-47AC-9CA7-602F89F498C9}" type="slidenum">
              <a:rPr lang="en-US" altLang="zh-CN"/>
              <a:pPr/>
              <a:t>42</a:t>
            </a:fld>
            <a:endParaRPr lang="en-US" altLang="zh-CN"/>
          </a:p>
        </p:txBody>
      </p:sp>
      <p:sp>
        <p:nvSpPr>
          <p:cNvPr id="90114" name="Rectangle 2"/>
          <p:cNvSpPr>
            <a:spLocks noGrp="1" noRot="1" noChangeAspect="1" noChangeArrowheads="1" noTextEdit="1"/>
          </p:cNvSpPr>
          <p:nvPr>
            <p:ph type="sldImg"/>
          </p:nvPr>
        </p:nvSpPr>
        <p:spPr>
          <a:xfrm>
            <a:off x="1258888" y="720725"/>
            <a:ext cx="4791075" cy="3594100"/>
          </a:xfrm>
          <a:ln/>
        </p:spPr>
      </p:sp>
      <p:sp>
        <p:nvSpPr>
          <p:cNvPr id="901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94625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D0F5BC-E63D-418B-8923-6AB867837454}" type="slidenum">
              <a:rPr lang="en-US" altLang="zh-CN"/>
              <a:pPr/>
              <a:t>43</a:t>
            </a:fld>
            <a:endParaRPr lang="en-US" altLang="zh-CN"/>
          </a:p>
        </p:txBody>
      </p:sp>
      <p:sp>
        <p:nvSpPr>
          <p:cNvPr id="72706" name="Rectangle 2"/>
          <p:cNvSpPr>
            <a:spLocks noGrp="1" noRot="1" noChangeAspect="1" noChangeArrowheads="1" noTextEdit="1"/>
          </p:cNvSpPr>
          <p:nvPr>
            <p:ph type="sldImg"/>
          </p:nvPr>
        </p:nvSpPr>
        <p:spPr>
          <a:xfrm>
            <a:off x="1258888" y="720725"/>
            <a:ext cx="4791075" cy="3594100"/>
          </a:xfrm>
          <a:ln/>
        </p:spPr>
      </p:sp>
      <p:sp>
        <p:nvSpPr>
          <p:cNvPr id="727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06417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DADB27-D315-4901-98D9-F3266DCA139D}" type="slidenum">
              <a:rPr lang="en-US" altLang="zh-CN"/>
              <a:pPr/>
              <a:t>46</a:t>
            </a:fld>
            <a:endParaRPr lang="en-US" altLang="zh-CN"/>
          </a:p>
        </p:txBody>
      </p:sp>
      <p:sp>
        <p:nvSpPr>
          <p:cNvPr id="67586" name="Rectangle 2"/>
          <p:cNvSpPr>
            <a:spLocks noGrp="1" noRot="1" noChangeAspect="1" noChangeArrowheads="1" noTextEdit="1"/>
          </p:cNvSpPr>
          <p:nvPr>
            <p:ph type="sldImg"/>
          </p:nvPr>
        </p:nvSpPr>
        <p:spPr>
          <a:xfrm>
            <a:off x="1258888" y="720725"/>
            <a:ext cx="4791075" cy="3594100"/>
          </a:xfrm>
          <a:ln/>
        </p:spPr>
      </p:sp>
      <p:sp>
        <p:nvSpPr>
          <p:cNvPr id="675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2343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016900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817593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3771525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805977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473594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965787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0B2CC-BA49-42EE-A2A1-F5D048A6D3B6}" type="slidenum">
              <a:rPr lang="en-US" altLang="zh-CN"/>
              <a:pPr/>
              <a:t>52</a:t>
            </a:fld>
            <a:endParaRPr lang="en-US" altLang="zh-CN"/>
          </a:p>
        </p:txBody>
      </p:sp>
      <p:sp>
        <p:nvSpPr>
          <p:cNvPr id="93186" name="Rectangle 2"/>
          <p:cNvSpPr>
            <a:spLocks noGrp="1" noRot="1" noChangeAspect="1" noChangeArrowheads="1" noTextEdit="1"/>
          </p:cNvSpPr>
          <p:nvPr>
            <p:ph type="sldImg"/>
          </p:nvPr>
        </p:nvSpPr>
        <p:spPr>
          <a:xfrm>
            <a:off x="1258888" y="720725"/>
            <a:ext cx="4791075" cy="3594100"/>
          </a:xfrm>
          <a:ln/>
        </p:spPr>
      </p:sp>
      <p:sp>
        <p:nvSpPr>
          <p:cNvPr id="931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097454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B3E71C-153F-4D51-8B10-C000831ED05D}" type="slidenum">
              <a:rPr lang="en-US" altLang="zh-CN"/>
              <a:pPr/>
              <a:t>53</a:t>
            </a:fld>
            <a:endParaRPr lang="en-US" altLang="zh-CN"/>
          </a:p>
        </p:txBody>
      </p:sp>
      <p:sp>
        <p:nvSpPr>
          <p:cNvPr id="38914" name="Rectangle 2"/>
          <p:cNvSpPr>
            <a:spLocks noGrp="1" noRot="1" noChangeAspect="1" noChangeArrowheads="1" noTextEdit="1"/>
          </p:cNvSpPr>
          <p:nvPr>
            <p:ph type="sldImg"/>
          </p:nvPr>
        </p:nvSpPr>
        <p:spPr>
          <a:xfrm>
            <a:off x="1258888" y="720725"/>
            <a:ext cx="4791075" cy="3594100"/>
          </a:xfrm>
          <a:ln/>
        </p:spPr>
      </p:sp>
      <p:sp>
        <p:nvSpPr>
          <p:cNvPr id="389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934384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A0C017-7D34-43D4-ACB6-2CE0E3D10B87}" type="slidenum">
              <a:rPr lang="en-US" altLang="zh-CN"/>
              <a:pPr/>
              <a:t>54</a:t>
            </a:fld>
            <a:endParaRPr lang="en-US" altLang="zh-CN"/>
          </a:p>
        </p:txBody>
      </p:sp>
      <p:sp>
        <p:nvSpPr>
          <p:cNvPr id="45058" name="Rectangle 2"/>
          <p:cNvSpPr>
            <a:spLocks noGrp="1" noRot="1" noChangeAspect="1" noChangeArrowheads="1" noTextEdit="1"/>
          </p:cNvSpPr>
          <p:nvPr>
            <p:ph type="sldImg"/>
          </p:nvPr>
        </p:nvSpPr>
        <p:spPr>
          <a:xfrm>
            <a:off x="1258888" y="720725"/>
            <a:ext cx="4791075" cy="3594100"/>
          </a:xfrm>
          <a:ln/>
        </p:spPr>
      </p:sp>
      <p:sp>
        <p:nvSpPr>
          <p:cNvPr id="45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709662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031638-7FAC-4B2C-8DA5-C85AE32B3360}" type="slidenum">
              <a:rPr lang="en-US" altLang="zh-CN"/>
              <a:pPr/>
              <a:t>55</a:t>
            </a:fld>
            <a:endParaRPr lang="en-US" altLang="zh-CN"/>
          </a:p>
        </p:txBody>
      </p:sp>
      <p:sp>
        <p:nvSpPr>
          <p:cNvPr id="40962" name="Rectangle 2"/>
          <p:cNvSpPr>
            <a:spLocks noGrp="1" noRot="1" noChangeAspect="1" noChangeArrowheads="1" noTextEdit="1"/>
          </p:cNvSpPr>
          <p:nvPr>
            <p:ph type="sldImg"/>
          </p:nvPr>
        </p:nvSpPr>
        <p:spPr>
          <a:xfrm>
            <a:off x="1258888" y="720725"/>
            <a:ext cx="4791075" cy="3594100"/>
          </a:xfrm>
          <a:ln/>
        </p:spPr>
      </p:sp>
      <p:sp>
        <p:nvSpPr>
          <p:cNvPr id="409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206865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0B4DC1-E1C4-41DB-B435-E2EA92848A0F}" type="slidenum">
              <a:rPr lang="en-US" altLang="zh-CN"/>
              <a:pPr/>
              <a:t>56</a:t>
            </a:fld>
            <a:endParaRPr lang="en-US" altLang="zh-CN"/>
          </a:p>
        </p:txBody>
      </p:sp>
      <p:sp>
        <p:nvSpPr>
          <p:cNvPr id="52226" name="Rectangle 2"/>
          <p:cNvSpPr>
            <a:spLocks noGrp="1" noRot="1" noChangeAspect="1" noChangeArrowheads="1" noTextEdit="1"/>
          </p:cNvSpPr>
          <p:nvPr>
            <p:ph type="sldImg"/>
          </p:nvPr>
        </p:nvSpPr>
        <p:spPr>
          <a:xfrm>
            <a:off x="1258888" y="720725"/>
            <a:ext cx="4791075" cy="3594100"/>
          </a:xfrm>
          <a:ln/>
        </p:spPr>
      </p:sp>
      <p:sp>
        <p:nvSpPr>
          <p:cNvPr id="52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923770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635B7E-A865-41D0-8749-5E66778305C4}" type="slidenum">
              <a:rPr lang="en-US" altLang="zh-CN"/>
              <a:pPr/>
              <a:t>59</a:t>
            </a:fld>
            <a:endParaRPr lang="en-US" altLang="zh-CN"/>
          </a:p>
        </p:txBody>
      </p:sp>
      <p:sp>
        <p:nvSpPr>
          <p:cNvPr id="54274" name="Rectangle 2"/>
          <p:cNvSpPr>
            <a:spLocks noGrp="1" noRot="1" noChangeAspect="1" noChangeArrowheads="1" noTextEdit="1"/>
          </p:cNvSpPr>
          <p:nvPr>
            <p:ph type="sldImg"/>
          </p:nvPr>
        </p:nvSpPr>
        <p:spPr>
          <a:xfrm>
            <a:off x="1258888" y="720725"/>
            <a:ext cx="4791075" cy="3594100"/>
          </a:xfrm>
          <a:ln/>
        </p:spPr>
      </p:sp>
      <p:sp>
        <p:nvSpPr>
          <p:cNvPr id="54275" name="Rectangle 3"/>
          <p:cNvSpPr>
            <a:spLocks noGrp="1" noChangeArrowheads="1"/>
          </p:cNvSpPr>
          <p:nvPr>
            <p:ph type="body" idx="1"/>
          </p:nvPr>
        </p:nvSpPr>
        <p:spPr/>
        <p:txBody>
          <a:bodyPr/>
          <a:lstStyle/>
          <a:p>
            <a:r>
              <a:rPr lang="zh-CN" altLang="en-US" dirty="0"/>
              <a:t>需要将</a:t>
            </a:r>
            <a:r>
              <a:rPr lang="en-US" altLang="zh-CN" dirty="0"/>
              <a:t>p-r</a:t>
            </a:r>
            <a:r>
              <a:rPr lang="zh-CN" altLang="en-US" dirty="0"/>
              <a:t>曲线转换为单一评价指标</a:t>
            </a:r>
            <a:endParaRPr lang="zh-CN" altLang="zh-CN" dirty="0"/>
          </a:p>
        </p:txBody>
      </p:sp>
    </p:spTree>
    <p:extLst>
      <p:ext uri="{BB962C8B-B14F-4D97-AF65-F5344CB8AC3E}">
        <p14:creationId xmlns:p14="http://schemas.microsoft.com/office/powerpoint/2010/main" val="2265727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08B2B-5FB8-49D8-AF7D-8CDE6DD5E3ED}" type="slidenum">
              <a:rPr lang="en-US" altLang="zh-CN"/>
              <a:pPr/>
              <a:t>60</a:t>
            </a:fld>
            <a:endParaRPr lang="en-US" altLang="zh-CN"/>
          </a:p>
        </p:txBody>
      </p:sp>
      <p:sp>
        <p:nvSpPr>
          <p:cNvPr id="94210" name="Rectangle 2"/>
          <p:cNvSpPr>
            <a:spLocks noGrp="1" noRot="1" noChangeAspect="1" noChangeArrowheads="1" noTextEdit="1"/>
          </p:cNvSpPr>
          <p:nvPr>
            <p:ph type="sldImg"/>
          </p:nvPr>
        </p:nvSpPr>
        <p:spPr>
          <a:xfrm>
            <a:off x="1258888" y="720725"/>
            <a:ext cx="4791075" cy="3594100"/>
          </a:xfrm>
          <a:ln/>
        </p:spPr>
      </p:sp>
      <p:sp>
        <p:nvSpPr>
          <p:cNvPr id="942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273476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37149D-F2CE-45E3-B8CA-79EA7BC877E8}" type="slidenum">
              <a:rPr lang="en-US" altLang="zh-CN"/>
              <a:pPr/>
              <a:t>61</a:t>
            </a:fld>
            <a:endParaRPr lang="en-US" altLang="zh-CN"/>
          </a:p>
        </p:txBody>
      </p:sp>
      <p:sp>
        <p:nvSpPr>
          <p:cNvPr id="125954" name="Rectangle 2"/>
          <p:cNvSpPr>
            <a:spLocks noGrp="1" noRot="1" noChangeAspect="1" noChangeArrowheads="1" noTextEdit="1"/>
          </p:cNvSpPr>
          <p:nvPr>
            <p:ph type="sldImg"/>
          </p:nvPr>
        </p:nvSpPr>
        <p:spPr>
          <a:xfrm>
            <a:off x="1258888" y="720725"/>
            <a:ext cx="4791075" cy="3594100"/>
          </a:xfrm>
          <a:ln/>
        </p:spPr>
      </p:sp>
      <p:sp>
        <p:nvSpPr>
          <p:cNvPr id="125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94534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5069BB-E1DF-4188-9331-CF9AE59E1064}" type="slidenum">
              <a:rPr lang="en-US" altLang="zh-CN"/>
              <a:pPr/>
              <a:t>62</a:t>
            </a:fld>
            <a:endParaRPr lang="en-US" altLang="zh-CN"/>
          </a:p>
        </p:txBody>
      </p:sp>
      <p:sp>
        <p:nvSpPr>
          <p:cNvPr id="32770" name="Rectangle 2"/>
          <p:cNvSpPr>
            <a:spLocks noGrp="1" noRot="1" noChangeAspect="1" noChangeArrowheads="1" noTextEdit="1"/>
          </p:cNvSpPr>
          <p:nvPr>
            <p:ph type="sldImg"/>
          </p:nvPr>
        </p:nvSpPr>
        <p:spPr>
          <a:xfrm>
            <a:off x="1258888" y="720725"/>
            <a:ext cx="4791075" cy="3594100"/>
          </a:xfrm>
          <a:ln/>
        </p:spPr>
      </p:sp>
      <p:sp>
        <p:nvSpPr>
          <p:cNvPr id="32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445278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2DFF51-CE3E-41E4-8221-55049911C2A9}" type="slidenum">
              <a:rPr lang="en-US" altLang="zh-CN"/>
              <a:pPr/>
              <a:t>63</a:t>
            </a:fld>
            <a:endParaRPr lang="en-US" altLang="zh-CN"/>
          </a:p>
        </p:txBody>
      </p:sp>
      <p:sp>
        <p:nvSpPr>
          <p:cNvPr id="98306" name="Rectangle 2"/>
          <p:cNvSpPr>
            <a:spLocks noGrp="1" noRot="1" noChangeAspect="1" noChangeArrowheads="1" noTextEdit="1"/>
          </p:cNvSpPr>
          <p:nvPr>
            <p:ph type="sldImg"/>
          </p:nvPr>
        </p:nvSpPr>
        <p:spPr>
          <a:xfrm>
            <a:off x="1258888" y="720725"/>
            <a:ext cx="4791075" cy="3594100"/>
          </a:xfrm>
          <a:ln/>
        </p:spPr>
      </p:sp>
      <p:sp>
        <p:nvSpPr>
          <p:cNvPr id="98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00912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3586976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采用未插值的</a:t>
            </a:r>
            <a:r>
              <a:rPr lang="en-US" altLang="zh-CN" dirty="0"/>
              <a:t>AP</a:t>
            </a:r>
          </a:p>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64</a:t>
            </a:fld>
            <a:endParaRPr lang="en-US"/>
          </a:p>
        </p:txBody>
      </p:sp>
    </p:spTree>
    <p:extLst>
      <p:ext uri="{BB962C8B-B14F-4D97-AF65-F5344CB8AC3E}">
        <p14:creationId xmlns:p14="http://schemas.microsoft.com/office/powerpoint/2010/main" val="35901172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0CB886-CD44-48E9-B308-36171C2848CF}" type="slidenum">
              <a:rPr lang="en-US" altLang="zh-CN"/>
              <a:pPr/>
              <a:t>65</a:t>
            </a:fld>
            <a:endParaRPr lang="en-US" altLang="zh-CN"/>
          </a:p>
        </p:txBody>
      </p:sp>
      <p:sp>
        <p:nvSpPr>
          <p:cNvPr id="97282" name="Rectangle 2"/>
          <p:cNvSpPr>
            <a:spLocks noGrp="1" noRot="1" noChangeAspect="1" noChangeArrowheads="1" noTextEdit="1"/>
          </p:cNvSpPr>
          <p:nvPr>
            <p:ph type="sldImg"/>
          </p:nvPr>
        </p:nvSpPr>
        <p:spPr>
          <a:xfrm>
            <a:off x="1258888" y="720725"/>
            <a:ext cx="4791075" cy="3594100"/>
          </a:xfrm>
          <a:ln/>
        </p:spPr>
      </p:sp>
      <p:sp>
        <p:nvSpPr>
          <p:cNvPr id="97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573067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B19A0E-D2DA-4DD8-AB5B-19FE08553704}" type="slidenum">
              <a:rPr lang="en-US" altLang="zh-CN"/>
              <a:pPr/>
              <a:t>66</a:t>
            </a:fld>
            <a:endParaRPr lang="en-US" altLang="zh-CN"/>
          </a:p>
        </p:txBody>
      </p:sp>
      <p:sp>
        <p:nvSpPr>
          <p:cNvPr id="69634" name="Rectangle 2"/>
          <p:cNvSpPr>
            <a:spLocks noGrp="1" noRot="1" noChangeAspect="1" noChangeArrowheads="1" noTextEdit="1"/>
          </p:cNvSpPr>
          <p:nvPr>
            <p:ph type="sldImg"/>
          </p:nvPr>
        </p:nvSpPr>
        <p:spPr>
          <a:xfrm>
            <a:off x="1258888" y="720725"/>
            <a:ext cx="4791075" cy="3594100"/>
          </a:xfrm>
          <a:ln/>
        </p:spPr>
      </p:sp>
      <p:sp>
        <p:nvSpPr>
          <p:cNvPr id="69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174584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87D08B-DFE7-482D-905E-D78B7CD04D2B}" type="slidenum">
              <a:rPr lang="en-US" altLang="zh-CN"/>
              <a:pPr/>
              <a:t>68</a:t>
            </a:fld>
            <a:endParaRPr lang="en-US" altLang="zh-CN"/>
          </a:p>
        </p:txBody>
      </p:sp>
      <p:sp>
        <p:nvSpPr>
          <p:cNvPr id="135170" name="Rectangle 2"/>
          <p:cNvSpPr>
            <a:spLocks noGrp="1" noRot="1" noChangeAspect="1" noChangeArrowheads="1" noTextEdit="1"/>
          </p:cNvSpPr>
          <p:nvPr>
            <p:ph type="sldImg"/>
          </p:nvPr>
        </p:nvSpPr>
        <p:spPr>
          <a:xfrm>
            <a:off x="1258888" y="720725"/>
            <a:ext cx="4791075" cy="3594100"/>
          </a:xfrm>
          <a:ln/>
        </p:spPr>
      </p:sp>
      <p:sp>
        <p:nvSpPr>
          <p:cNvPr id="1351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097501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B714CB-171A-4362-ADB4-0403DE03B528}" type="slidenum">
              <a:rPr lang="en-US" altLang="zh-CN"/>
              <a:pPr/>
              <a:t>69</a:t>
            </a:fld>
            <a:endParaRPr lang="en-US" altLang="zh-CN"/>
          </a:p>
        </p:txBody>
      </p:sp>
      <p:sp>
        <p:nvSpPr>
          <p:cNvPr id="47106" name="Rectangle 2"/>
          <p:cNvSpPr>
            <a:spLocks noGrp="1" noRot="1" noChangeAspect="1" noChangeArrowheads="1" noTextEdit="1"/>
          </p:cNvSpPr>
          <p:nvPr>
            <p:ph type="sldImg"/>
          </p:nvPr>
        </p:nvSpPr>
        <p:spPr>
          <a:xfrm>
            <a:off x="1258888" y="720725"/>
            <a:ext cx="4791075" cy="3594100"/>
          </a:xfrm>
          <a:ln/>
        </p:spPr>
      </p:sp>
      <p:sp>
        <p:nvSpPr>
          <p:cNvPr id="47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716814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51F60C-4EE2-4D15-8BCF-A3B917A29A06}" type="slidenum">
              <a:rPr lang="en-US" altLang="zh-CN"/>
              <a:pPr/>
              <a:t>70</a:t>
            </a:fld>
            <a:endParaRPr lang="en-US" altLang="zh-CN"/>
          </a:p>
        </p:txBody>
      </p:sp>
      <p:sp>
        <p:nvSpPr>
          <p:cNvPr id="50178" name="Rectangle 2"/>
          <p:cNvSpPr>
            <a:spLocks noGrp="1" noRot="1" noChangeAspect="1" noChangeArrowheads="1" noTextEdit="1"/>
          </p:cNvSpPr>
          <p:nvPr>
            <p:ph type="sldImg"/>
          </p:nvPr>
        </p:nvSpPr>
        <p:spPr>
          <a:xfrm>
            <a:off x="1258888" y="720725"/>
            <a:ext cx="4791075" cy="3594100"/>
          </a:xfrm>
          <a:ln/>
        </p:spPr>
      </p:sp>
      <p:sp>
        <p:nvSpPr>
          <p:cNvPr id="501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702573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p:spPr>
        <p:txBody>
          <a:bodyPr/>
          <a:lstStyle/>
          <a:p>
            <a:fld id="{5725374B-EE51-4F17-B436-0C8FC48571CC}" type="slidenum">
              <a:rPr lang="en-US" altLang="zh-CN"/>
              <a:pPr/>
              <a:t>71</a:t>
            </a:fld>
            <a:endParaRPr lang="en-US" altLang="zh-CN"/>
          </a:p>
        </p:txBody>
      </p:sp>
      <p:sp>
        <p:nvSpPr>
          <p:cNvPr id="65538" name="Rectangle 2"/>
          <p:cNvSpPr>
            <a:spLocks noGrp="1" noRot="1" noChangeAspect="1" noChangeArrowheads="1" noTextEdit="1"/>
          </p:cNvSpPr>
          <p:nvPr>
            <p:ph type="sldImg"/>
          </p:nvPr>
        </p:nvSpPr>
        <p:spPr>
          <a:xfrm>
            <a:off x="1258888" y="720725"/>
            <a:ext cx="4791075" cy="3594100"/>
          </a:xfrm>
          <a:ln/>
        </p:spPr>
      </p:sp>
      <p:sp>
        <p:nvSpPr>
          <p:cNvPr id="65539" name="Rectangle 3"/>
          <p:cNvSpPr>
            <a:spLocks noGrp="1" noChangeArrowheads="1"/>
          </p:cNvSpPr>
          <p:nvPr>
            <p:ph type="body" idx="1"/>
          </p:nvPr>
        </p:nvSpPr>
        <p:spPr>
          <a:noFill/>
          <a:ln/>
        </p:spPr>
        <p:txBody>
          <a:bodyPr/>
          <a:lstStyle/>
          <a:p>
            <a:endParaRPr lang="zh-CN" altLang="zh-CN">
              <a:latin typeface="Arial" pitchFamily="34" charset="0"/>
            </a:endParaRPr>
          </a:p>
        </p:txBody>
      </p:sp>
    </p:spTree>
    <p:extLst>
      <p:ext uri="{BB962C8B-B14F-4D97-AF65-F5344CB8AC3E}">
        <p14:creationId xmlns:p14="http://schemas.microsoft.com/office/powerpoint/2010/main" val="5664086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E17565-9E0C-4A31-BDC5-F0E80CE75731}" type="slidenum">
              <a:rPr lang="en-US" altLang="zh-CN"/>
              <a:pPr/>
              <a:t>72</a:t>
            </a:fld>
            <a:endParaRPr lang="en-US" altLang="zh-CN"/>
          </a:p>
        </p:txBody>
      </p:sp>
      <p:sp>
        <p:nvSpPr>
          <p:cNvPr id="58370" name="Rectangle 2"/>
          <p:cNvSpPr>
            <a:spLocks noGrp="1" noRot="1" noChangeAspect="1" noChangeArrowheads="1" noTextEdit="1"/>
          </p:cNvSpPr>
          <p:nvPr>
            <p:ph type="sldImg"/>
          </p:nvPr>
        </p:nvSpPr>
        <p:spPr>
          <a:xfrm>
            <a:off x="1258888" y="720725"/>
            <a:ext cx="4791075" cy="3594100"/>
          </a:xfrm>
          <a:ln/>
        </p:spPr>
      </p:sp>
      <p:sp>
        <p:nvSpPr>
          <p:cNvPr id="583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058181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8799C6-6605-4EB3-83F0-3AE837DDFEB7}" type="slidenum">
              <a:rPr lang="en-US" altLang="zh-CN"/>
              <a:pPr/>
              <a:t>73</a:t>
            </a:fld>
            <a:endParaRPr lang="en-US" altLang="zh-CN"/>
          </a:p>
        </p:txBody>
      </p:sp>
      <p:sp>
        <p:nvSpPr>
          <p:cNvPr id="114690" name="Rectangle 2"/>
          <p:cNvSpPr>
            <a:spLocks noGrp="1" noRot="1" noChangeAspect="1" noChangeArrowheads="1" noTextEdit="1"/>
          </p:cNvSpPr>
          <p:nvPr>
            <p:ph type="sldImg"/>
          </p:nvPr>
        </p:nvSpPr>
        <p:spPr>
          <a:xfrm>
            <a:off x="1258888" y="720725"/>
            <a:ext cx="4791075" cy="3594100"/>
          </a:xfrm>
          <a:ln/>
        </p:spPr>
      </p:sp>
      <p:sp>
        <p:nvSpPr>
          <p:cNvPr id="1146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109920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4B55F6-FDA3-4679-B6F1-BA16611EBFCB}" type="slidenum">
              <a:rPr lang="en-US" altLang="zh-CN"/>
              <a:pPr/>
              <a:t>74</a:t>
            </a:fld>
            <a:endParaRPr lang="en-US" altLang="zh-CN"/>
          </a:p>
        </p:txBody>
      </p:sp>
      <p:sp>
        <p:nvSpPr>
          <p:cNvPr id="183298" name="Rectangle 2"/>
          <p:cNvSpPr>
            <a:spLocks noGrp="1" noRot="1" noChangeAspect="1" noChangeArrowheads="1" noTextEdit="1"/>
          </p:cNvSpPr>
          <p:nvPr>
            <p:ph type="sldImg"/>
          </p:nvPr>
        </p:nvSpPr>
        <p:spPr>
          <a:xfrm>
            <a:off x="1258888" y="720725"/>
            <a:ext cx="4791075" cy="3594100"/>
          </a:xfrm>
          <a:ln/>
        </p:spPr>
      </p:sp>
      <p:sp>
        <p:nvSpPr>
          <p:cNvPr id="1832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08256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11</a:t>
            </a:fld>
            <a:endParaRPr lang="en-US"/>
          </a:p>
        </p:txBody>
      </p:sp>
    </p:spTree>
    <p:extLst>
      <p:ext uri="{BB962C8B-B14F-4D97-AF65-F5344CB8AC3E}">
        <p14:creationId xmlns:p14="http://schemas.microsoft.com/office/powerpoint/2010/main" val="8950690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21EA25-CABB-47C6-A39E-1A08885F6C08}" type="slidenum">
              <a:rPr lang="en-US" altLang="zh-CN"/>
              <a:pPr/>
              <a:t>75</a:t>
            </a:fld>
            <a:endParaRPr lang="en-US" altLang="zh-CN"/>
          </a:p>
        </p:txBody>
      </p:sp>
      <p:sp>
        <p:nvSpPr>
          <p:cNvPr id="159746" name="Rectangle 2"/>
          <p:cNvSpPr>
            <a:spLocks noGrp="1" noRot="1" noChangeAspect="1" noChangeArrowheads="1" noTextEdit="1"/>
          </p:cNvSpPr>
          <p:nvPr>
            <p:ph type="sldImg"/>
          </p:nvPr>
        </p:nvSpPr>
        <p:spPr>
          <a:xfrm>
            <a:off x="1258888" y="720725"/>
            <a:ext cx="4791075" cy="3594100"/>
          </a:xfrm>
          <a:ln/>
        </p:spPr>
      </p:sp>
      <p:sp>
        <p:nvSpPr>
          <p:cNvPr id="1597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102794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26E6D7-1164-47FD-AFA8-164E96492481}" type="slidenum">
              <a:rPr lang="en-US" altLang="zh-CN"/>
              <a:pPr/>
              <a:t>76</a:t>
            </a:fld>
            <a:endParaRPr lang="en-US" altLang="zh-CN"/>
          </a:p>
        </p:txBody>
      </p:sp>
      <p:sp>
        <p:nvSpPr>
          <p:cNvPr id="164866" name="Rectangle 2"/>
          <p:cNvSpPr>
            <a:spLocks noGrp="1" noRot="1" noChangeAspect="1" noChangeArrowheads="1" noTextEdit="1"/>
          </p:cNvSpPr>
          <p:nvPr>
            <p:ph type="sldImg"/>
          </p:nvPr>
        </p:nvSpPr>
        <p:spPr>
          <a:xfrm>
            <a:off x="1258888" y="720725"/>
            <a:ext cx="4791075" cy="3594100"/>
          </a:xfrm>
          <a:ln/>
        </p:spPr>
      </p:sp>
      <p:sp>
        <p:nvSpPr>
          <p:cNvPr id="1648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280038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81AF4F-F700-412E-A14D-423961F46118}" type="slidenum">
              <a:rPr lang="en-US" altLang="zh-CN"/>
              <a:pPr/>
              <a:t>77</a:t>
            </a:fld>
            <a:endParaRPr lang="en-US" altLang="zh-CN"/>
          </a:p>
        </p:txBody>
      </p:sp>
      <p:sp>
        <p:nvSpPr>
          <p:cNvPr id="171010" name="Rectangle 2"/>
          <p:cNvSpPr>
            <a:spLocks noGrp="1" noRot="1" noChangeAspect="1" noChangeArrowheads="1" noTextEdit="1"/>
          </p:cNvSpPr>
          <p:nvPr>
            <p:ph type="sldImg"/>
          </p:nvPr>
        </p:nvSpPr>
        <p:spPr>
          <a:xfrm>
            <a:off x="1258888" y="720725"/>
            <a:ext cx="4791075" cy="3594100"/>
          </a:xfrm>
          <a:ln/>
        </p:spPr>
      </p:sp>
      <p:sp>
        <p:nvSpPr>
          <p:cNvPr id="171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706443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ECA1FF-B4C0-4D8A-B998-BAD3E4C6E827}" type="slidenum">
              <a:rPr lang="en-US" altLang="zh-CN"/>
              <a:pPr/>
              <a:t>78</a:t>
            </a:fld>
            <a:endParaRPr lang="en-US" altLang="zh-CN"/>
          </a:p>
        </p:txBody>
      </p:sp>
      <p:sp>
        <p:nvSpPr>
          <p:cNvPr id="173058" name="Rectangle 2"/>
          <p:cNvSpPr>
            <a:spLocks noGrp="1" noRot="1" noChangeAspect="1" noChangeArrowheads="1" noTextEdit="1"/>
          </p:cNvSpPr>
          <p:nvPr>
            <p:ph type="sldImg"/>
          </p:nvPr>
        </p:nvSpPr>
        <p:spPr>
          <a:xfrm>
            <a:off x="1258888" y="720725"/>
            <a:ext cx="4791075" cy="3594100"/>
          </a:xfrm>
          <a:ln/>
        </p:spPr>
      </p:sp>
      <p:sp>
        <p:nvSpPr>
          <p:cNvPr id="1730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331066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9F9576-AE21-4B68-9D87-914E745D15D3}" type="slidenum">
              <a:rPr lang="en-US" altLang="zh-CN"/>
              <a:pPr/>
              <a:t>79</a:t>
            </a:fld>
            <a:endParaRPr lang="en-US" altLang="zh-CN"/>
          </a:p>
        </p:txBody>
      </p:sp>
      <p:sp>
        <p:nvSpPr>
          <p:cNvPr id="175106" name="Rectangle 2"/>
          <p:cNvSpPr>
            <a:spLocks noGrp="1" noRot="1" noChangeAspect="1" noChangeArrowheads="1" noTextEdit="1"/>
          </p:cNvSpPr>
          <p:nvPr>
            <p:ph type="sldImg"/>
          </p:nvPr>
        </p:nvSpPr>
        <p:spPr>
          <a:xfrm>
            <a:off x="1258888" y="720725"/>
            <a:ext cx="4791075" cy="3594100"/>
          </a:xfrm>
          <a:ln/>
        </p:spPr>
      </p:sp>
      <p:sp>
        <p:nvSpPr>
          <p:cNvPr id="175107"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2776031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045342-0DC6-4B40-AD53-98BD65321188}" type="slidenum">
              <a:rPr lang="en-US" altLang="zh-CN"/>
              <a:pPr/>
              <a:t>80</a:t>
            </a:fld>
            <a:endParaRPr lang="en-US" altLang="zh-CN"/>
          </a:p>
        </p:txBody>
      </p:sp>
      <p:sp>
        <p:nvSpPr>
          <p:cNvPr id="177154" name="Rectangle 2"/>
          <p:cNvSpPr>
            <a:spLocks noGrp="1" noRot="1" noChangeAspect="1" noChangeArrowheads="1" noTextEdit="1"/>
          </p:cNvSpPr>
          <p:nvPr>
            <p:ph type="sldImg"/>
          </p:nvPr>
        </p:nvSpPr>
        <p:spPr>
          <a:xfrm>
            <a:off x="1258888" y="720725"/>
            <a:ext cx="4791075" cy="3594100"/>
          </a:xfrm>
          <a:ln/>
        </p:spPr>
      </p:sp>
      <p:sp>
        <p:nvSpPr>
          <p:cNvPr id="1771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396147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668F93-AAAD-4C35-84D6-F72602A4AAE6}" type="slidenum">
              <a:rPr lang="en-US" altLang="zh-CN"/>
              <a:pPr/>
              <a:t>81</a:t>
            </a:fld>
            <a:endParaRPr lang="en-US" altLang="zh-CN"/>
          </a:p>
        </p:txBody>
      </p:sp>
      <p:sp>
        <p:nvSpPr>
          <p:cNvPr id="181250" name="Rectangle 2"/>
          <p:cNvSpPr>
            <a:spLocks noGrp="1" noRot="1" noChangeAspect="1" noChangeArrowheads="1" noTextEdit="1"/>
          </p:cNvSpPr>
          <p:nvPr>
            <p:ph type="sldImg"/>
          </p:nvPr>
        </p:nvSpPr>
        <p:spPr>
          <a:xfrm>
            <a:off x="1258888" y="720725"/>
            <a:ext cx="4791075" cy="3594100"/>
          </a:xfrm>
          <a:ln/>
        </p:spPr>
      </p:sp>
      <p:sp>
        <p:nvSpPr>
          <p:cNvPr id="18125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42311362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668F93-AAAD-4C35-84D6-F72602A4AAE6}" type="slidenum">
              <a:rPr lang="en-US" altLang="zh-CN"/>
              <a:pPr/>
              <a:t>82</a:t>
            </a:fld>
            <a:endParaRPr lang="en-US" altLang="zh-CN"/>
          </a:p>
        </p:txBody>
      </p:sp>
      <p:sp>
        <p:nvSpPr>
          <p:cNvPr id="181250" name="Rectangle 2"/>
          <p:cNvSpPr>
            <a:spLocks noGrp="1" noRot="1" noChangeAspect="1" noChangeArrowheads="1" noTextEdit="1"/>
          </p:cNvSpPr>
          <p:nvPr>
            <p:ph type="sldImg"/>
          </p:nvPr>
        </p:nvSpPr>
        <p:spPr>
          <a:xfrm>
            <a:off x="1258888" y="720725"/>
            <a:ext cx="4791075" cy="3594100"/>
          </a:xfrm>
          <a:ln/>
        </p:spPr>
      </p:sp>
      <p:sp>
        <p:nvSpPr>
          <p:cNvPr id="18125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6933836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E4ADBF-FB5C-47A7-BD11-F1D83BC8E4AA}" type="slidenum">
              <a:rPr lang="en-US" altLang="zh-CN"/>
              <a:pPr/>
              <a:t>83</a:t>
            </a:fld>
            <a:endParaRPr lang="en-US" altLang="zh-CN"/>
          </a:p>
        </p:txBody>
      </p:sp>
      <p:sp>
        <p:nvSpPr>
          <p:cNvPr id="179202" name="Rectangle 2"/>
          <p:cNvSpPr>
            <a:spLocks noGrp="1" noRot="1" noChangeAspect="1" noChangeArrowheads="1" noTextEdit="1"/>
          </p:cNvSpPr>
          <p:nvPr>
            <p:ph type="sldImg"/>
          </p:nvPr>
        </p:nvSpPr>
        <p:spPr>
          <a:xfrm>
            <a:off x="1258888" y="720725"/>
            <a:ext cx="4791075" cy="3594100"/>
          </a:xfrm>
          <a:ln/>
        </p:spPr>
      </p:sp>
      <p:sp>
        <p:nvSpPr>
          <p:cNvPr id="1792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214276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668F93-AAAD-4C35-84D6-F72602A4AAE6}" type="slidenum">
              <a:rPr lang="en-US" altLang="zh-CN"/>
              <a:pPr/>
              <a:t>85</a:t>
            </a:fld>
            <a:endParaRPr lang="en-US" altLang="zh-CN"/>
          </a:p>
        </p:txBody>
      </p:sp>
      <p:sp>
        <p:nvSpPr>
          <p:cNvPr id="181250" name="Rectangle 2"/>
          <p:cNvSpPr>
            <a:spLocks noGrp="1" noRot="1" noChangeAspect="1" noChangeArrowheads="1" noTextEdit="1"/>
          </p:cNvSpPr>
          <p:nvPr>
            <p:ph type="sldImg"/>
          </p:nvPr>
        </p:nvSpPr>
        <p:spPr>
          <a:xfrm>
            <a:off x="1258888" y="720725"/>
            <a:ext cx="4791075" cy="3594100"/>
          </a:xfrm>
          <a:ln/>
        </p:spPr>
      </p:sp>
      <p:sp>
        <p:nvSpPr>
          <p:cNvPr id="1812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44031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12</a:t>
            </a:fld>
            <a:endParaRPr lang="en-US"/>
          </a:p>
        </p:txBody>
      </p:sp>
    </p:spTree>
    <p:extLst>
      <p:ext uri="{BB962C8B-B14F-4D97-AF65-F5344CB8AC3E}">
        <p14:creationId xmlns:p14="http://schemas.microsoft.com/office/powerpoint/2010/main" val="25942800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E3B7C3-6CD6-4843-A5D3-3820CBE154CF}" type="slidenum">
              <a:rPr lang="en-US" altLang="zh-CN"/>
              <a:pPr/>
              <a:t>88</a:t>
            </a:fld>
            <a:endParaRPr lang="en-US" altLang="zh-CN"/>
          </a:p>
        </p:txBody>
      </p:sp>
      <p:sp>
        <p:nvSpPr>
          <p:cNvPr id="101378" name="Rectangle 2"/>
          <p:cNvSpPr>
            <a:spLocks noGrp="1" noRot="1" noChangeAspect="1" noChangeArrowheads="1" noTextEdit="1"/>
          </p:cNvSpPr>
          <p:nvPr>
            <p:ph type="sldImg"/>
          </p:nvPr>
        </p:nvSpPr>
        <p:spPr>
          <a:xfrm>
            <a:off x="1258888" y="720725"/>
            <a:ext cx="4791075" cy="3594100"/>
          </a:xfrm>
          <a:ln/>
        </p:spPr>
      </p:sp>
      <p:sp>
        <p:nvSpPr>
          <p:cNvPr id="101379"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34036869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B20EE9-F969-4B5B-A6EF-46CD9F8CDE99}" type="slidenum">
              <a:rPr lang="en-US" altLang="zh-CN"/>
              <a:pPr/>
              <a:t>89</a:t>
            </a:fld>
            <a:endParaRPr lang="en-US" altLang="zh-CN"/>
          </a:p>
        </p:txBody>
      </p:sp>
      <p:sp>
        <p:nvSpPr>
          <p:cNvPr id="103426" name="Rectangle 2"/>
          <p:cNvSpPr>
            <a:spLocks noGrp="1" noRot="1" noChangeAspect="1" noChangeArrowheads="1" noTextEdit="1"/>
          </p:cNvSpPr>
          <p:nvPr>
            <p:ph type="sldImg"/>
          </p:nvPr>
        </p:nvSpPr>
        <p:spPr>
          <a:xfrm>
            <a:off x="1258888" y="720725"/>
            <a:ext cx="4791075" cy="3594100"/>
          </a:xfrm>
          <a:ln/>
        </p:spPr>
      </p:sp>
      <p:sp>
        <p:nvSpPr>
          <p:cNvPr id="103427"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38974846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74A537-E856-4047-82D8-7101D5316AA0}" type="slidenum">
              <a:rPr lang="en-US" altLang="zh-CN"/>
              <a:pPr/>
              <a:t>90</a:t>
            </a:fld>
            <a:endParaRPr lang="en-US" altLang="zh-CN"/>
          </a:p>
        </p:txBody>
      </p:sp>
      <p:sp>
        <p:nvSpPr>
          <p:cNvPr id="107522" name="Rectangle 2"/>
          <p:cNvSpPr>
            <a:spLocks noGrp="1" noRot="1" noChangeAspect="1" noChangeArrowheads="1" noTextEdit="1"/>
          </p:cNvSpPr>
          <p:nvPr>
            <p:ph type="sldImg"/>
          </p:nvPr>
        </p:nvSpPr>
        <p:spPr>
          <a:xfrm>
            <a:off x="1258888" y="720725"/>
            <a:ext cx="4791075" cy="3594100"/>
          </a:xfrm>
          <a:ln/>
        </p:spPr>
      </p:sp>
      <p:sp>
        <p:nvSpPr>
          <p:cNvPr id="107523"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126500928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031EB9-A671-4673-95FE-2C018D749B99}" type="slidenum">
              <a:rPr lang="en-US" altLang="zh-CN"/>
              <a:pPr/>
              <a:t>91</a:t>
            </a:fld>
            <a:endParaRPr lang="en-US" altLang="zh-CN"/>
          </a:p>
        </p:txBody>
      </p:sp>
      <p:sp>
        <p:nvSpPr>
          <p:cNvPr id="109570" name="Rectangle 2"/>
          <p:cNvSpPr>
            <a:spLocks noGrp="1" noRot="1" noChangeAspect="1" noChangeArrowheads="1" noTextEdit="1"/>
          </p:cNvSpPr>
          <p:nvPr>
            <p:ph type="sldImg"/>
          </p:nvPr>
        </p:nvSpPr>
        <p:spPr>
          <a:xfrm>
            <a:off x="1258888" y="720725"/>
            <a:ext cx="4791075" cy="3594100"/>
          </a:xfrm>
          <a:ln/>
        </p:spPr>
      </p:sp>
      <p:sp>
        <p:nvSpPr>
          <p:cNvPr id="109571"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956858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960F0-865E-4C2D-B8BF-61833B07B7EC}" type="slidenum">
              <a:rPr lang="en-US" altLang="zh-CN"/>
              <a:pPr/>
              <a:t>92</a:t>
            </a:fld>
            <a:endParaRPr lang="en-US" altLang="zh-CN"/>
          </a:p>
        </p:txBody>
      </p:sp>
      <p:sp>
        <p:nvSpPr>
          <p:cNvPr id="111618" name="Rectangle 2"/>
          <p:cNvSpPr>
            <a:spLocks noGrp="1" noRot="1" noChangeAspect="1" noChangeArrowheads="1" noTextEdit="1"/>
          </p:cNvSpPr>
          <p:nvPr>
            <p:ph type="sldImg"/>
          </p:nvPr>
        </p:nvSpPr>
        <p:spPr>
          <a:xfrm>
            <a:off x="1258888" y="720725"/>
            <a:ext cx="4791075" cy="3594100"/>
          </a:xfrm>
          <a:ln/>
        </p:spPr>
      </p:sp>
      <p:sp>
        <p:nvSpPr>
          <p:cNvPr id="111619"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39034179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E7C3BA-92D2-4351-A6CC-76C310FF97B4}" type="slidenum">
              <a:rPr lang="en-US" altLang="zh-CN"/>
              <a:pPr/>
              <a:t>93</a:t>
            </a:fld>
            <a:endParaRPr lang="en-US" altLang="zh-CN"/>
          </a:p>
        </p:txBody>
      </p:sp>
      <p:sp>
        <p:nvSpPr>
          <p:cNvPr id="122882" name="Rectangle 2"/>
          <p:cNvSpPr>
            <a:spLocks noGrp="1" noRot="1" noChangeAspect="1" noChangeArrowheads="1" noTextEdit="1"/>
          </p:cNvSpPr>
          <p:nvPr>
            <p:ph type="sldImg"/>
          </p:nvPr>
        </p:nvSpPr>
        <p:spPr>
          <a:xfrm>
            <a:off x="1258888" y="720725"/>
            <a:ext cx="4791075" cy="3594100"/>
          </a:xfrm>
          <a:ln/>
        </p:spPr>
      </p:sp>
      <p:sp>
        <p:nvSpPr>
          <p:cNvPr id="1228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442213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8FCED5-8156-4754-B0AF-1299387A309B}" type="slidenum">
              <a:rPr lang="en-US" altLang="zh-CN"/>
              <a:pPr/>
              <a:t>94</a:t>
            </a:fld>
            <a:endParaRPr lang="en-US" altLang="zh-CN"/>
          </a:p>
        </p:txBody>
      </p:sp>
      <p:sp>
        <p:nvSpPr>
          <p:cNvPr id="113666" name="Rectangle 2"/>
          <p:cNvSpPr>
            <a:spLocks noGrp="1" noRot="1" noChangeAspect="1" noChangeArrowheads="1" noTextEdit="1"/>
          </p:cNvSpPr>
          <p:nvPr>
            <p:ph type="sldImg"/>
          </p:nvPr>
        </p:nvSpPr>
        <p:spPr>
          <a:xfrm>
            <a:off x="1258888" y="720725"/>
            <a:ext cx="4791075" cy="3594100"/>
          </a:xfrm>
          <a:ln/>
        </p:spPr>
      </p:sp>
      <p:sp>
        <p:nvSpPr>
          <p:cNvPr id="113667"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134383134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4CFE4B-8801-4978-B8EC-AEFED9EFE847}" type="slidenum">
              <a:rPr lang="en-US" altLang="zh-CN"/>
              <a:pPr/>
              <a:t>95</a:t>
            </a:fld>
            <a:endParaRPr lang="en-US" altLang="zh-CN"/>
          </a:p>
        </p:txBody>
      </p:sp>
      <p:sp>
        <p:nvSpPr>
          <p:cNvPr id="123906" name="Rectangle 2"/>
          <p:cNvSpPr>
            <a:spLocks noGrp="1" noRot="1" noChangeAspect="1" noChangeArrowheads="1" noTextEdit="1"/>
          </p:cNvSpPr>
          <p:nvPr>
            <p:ph type="sldImg"/>
          </p:nvPr>
        </p:nvSpPr>
        <p:spPr>
          <a:xfrm>
            <a:off x="1258888" y="720725"/>
            <a:ext cx="4791075" cy="3594100"/>
          </a:xfrm>
          <a:ln/>
        </p:spPr>
      </p:sp>
      <p:sp>
        <p:nvSpPr>
          <p:cNvPr id="1239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41882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4CDF6C-5DC7-454B-96F6-4EA945C7380F}" type="slidenum">
              <a:rPr lang="en-US" altLang="zh-CN"/>
              <a:pPr/>
              <a:t>96</a:t>
            </a:fld>
            <a:endParaRPr lang="en-US" altLang="zh-CN"/>
          </a:p>
        </p:txBody>
      </p:sp>
      <p:sp>
        <p:nvSpPr>
          <p:cNvPr id="119810" name="Rectangle 2"/>
          <p:cNvSpPr>
            <a:spLocks noGrp="1" noRot="1" noChangeAspect="1" noChangeArrowheads="1" noTextEdit="1"/>
          </p:cNvSpPr>
          <p:nvPr>
            <p:ph type="sldImg"/>
          </p:nvPr>
        </p:nvSpPr>
        <p:spPr>
          <a:xfrm>
            <a:off x="1258888" y="720725"/>
            <a:ext cx="4791075" cy="3594100"/>
          </a:xfrm>
          <a:ln/>
        </p:spPr>
      </p:sp>
      <p:sp>
        <p:nvSpPr>
          <p:cNvPr id="119811"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21896371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571EA7-005E-4157-929D-F6F4B3336F40}" type="slidenum">
              <a:rPr lang="en-US" altLang="zh-CN"/>
              <a:pPr/>
              <a:t>97</a:t>
            </a:fld>
            <a:endParaRPr lang="en-US" altLang="zh-CN"/>
          </a:p>
        </p:txBody>
      </p:sp>
      <p:sp>
        <p:nvSpPr>
          <p:cNvPr id="121858" name="Rectangle 2"/>
          <p:cNvSpPr>
            <a:spLocks noGrp="1" noRot="1" noChangeAspect="1" noChangeArrowheads="1" noTextEdit="1"/>
          </p:cNvSpPr>
          <p:nvPr>
            <p:ph type="sldImg"/>
          </p:nvPr>
        </p:nvSpPr>
        <p:spPr>
          <a:xfrm>
            <a:off x="1258888" y="720725"/>
            <a:ext cx="4791075" cy="3594100"/>
          </a:xfrm>
          <a:ln/>
        </p:spPr>
      </p:sp>
      <p:sp>
        <p:nvSpPr>
          <p:cNvPr id="121859"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4040368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13</a:t>
            </a:fld>
            <a:endParaRPr lang="en-US"/>
          </a:p>
        </p:txBody>
      </p:sp>
    </p:spTree>
    <p:extLst>
      <p:ext uri="{BB962C8B-B14F-4D97-AF65-F5344CB8AC3E}">
        <p14:creationId xmlns:p14="http://schemas.microsoft.com/office/powerpoint/2010/main" val="33822594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E67DDC-140A-4F79-B021-547D23D8DBC3}" type="slidenum">
              <a:rPr lang="en-US" altLang="zh-CN"/>
              <a:pPr/>
              <a:t>98</a:t>
            </a:fld>
            <a:endParaRPr lang="en-US" altLang="zh-CN"/>
          </a:p>
        </p:txBody>
      </p:sp>
      <p:sp>
        <p:nvSpPr>
          <p:cNvPr id="190466" name="Rectangle 2"/>
          <p:cNvSpPr>
            <a:spLocks noGrp="1" noRot="1" noChangeAspect="1" noChangeArrowheads="1" noTextEdit="1"/>
          </p:cNvSpPr>
          <p:nvPr>
            <p:ph type="sldImg"/>
          </p:nvPr>
        </p:nvSpPr>
        <p:spPr>
          <a:xfrm>
            <a:off x="1258888" y="720725"/>
            <a:ext cx="4791075" cy="3594100"/>
          </a:xfrm>
          <a:ln/>
        </p:spPr>
      </p:sp>
      <p:sp>
        <p:nvSpPr>
          <p:cNvPr id="190467"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16611106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A0763C-4C34-4FB4-9C99-4E3D8975AB97}" type="slidenum">
              <a:rPr lang="en-US" altLang="zh-CN"/>
              <a:pPr/>
              <a:t>99</a:t>
            </a:fld>
            <a:endParaRPr lang="en-US" altLang="zh-CN"/>
          </a:p>
        </p:txBody>
      </p:sp>
      <p:sp>
        <p:nvSpPr>
          <p:cNvPr id="192514" name="Rectangle 2"/>
          <p:cNvSpPr>
            <a:spLocks noGrp="1" noRot="1" noChangeAspect="1" noChangeArrowheads="1" noTextEdit="1"/>
          </p:cNvSpPr>
          <p:nvPr>
            <p:ph type="sldImg"/>
          </p:nvPr>
        </p:nvSpPr>
        <p:spPr>
          <a:xfrm>
            <a:off x="1258888" y="720725"/>
            <a:ext cx="4791075" cy="3594100"/>
          </a:xfrm>
          <a:ln/>
        </p:spPr>
      </p:sp>
      <p:sp>
        <p:nvSpPr>
          <p:cNvPr id="192515"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32782865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6D5B17-8B50-42F7-96F4-3668E36AE3A9}" type="slidenum">
              <a:rPr lang="en-US" altLang="zh-CN"/>
              <a:pPr/>
              <a:t>100</a:t>
            </a:fld>
            <a:endParaRPr lang="en-US" altLang="zh-CN"/>
          </a:p>
        </p:txBody>
      </p:sp>
      <p:sp>
        <p:nvSpPr>
          <p:cNvPr id="194562" name="Rectangle 2"/>
          <p:cNvSpPr>
            <a:spLocks noGrp="1" noRot="1" noChangeAspect="1" noChangeArrowheads="1" noTextEdit="1"/>
          </p:cNvSpPr>
          <p:nvPr>
            <p:ph type="sldImg"/>
          </p:nvPr>
        </p:nvSpPr>
        <p:spPr>
          <a:xfrm>
            <a:off x="1258888" y="720725"/>
            <a:ext cx="4791075" cy="3594100"/>
          </a:xfrm>
          <a:ln/>
        </p:spPr>
      </p:sp>
      <p:sp>
        <p:nvSpPr>
          <p:cNvPr id="194563"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347632331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180277-4A2F-43CF-9959-019AC0C75E5F}" type="slidenum">
              <a:rPr lang="en-US" altLang="zh-CN"/>
              <a:pPr/>
              <a:t>101</a:t>
            </a:fld>
            <a:endParaRPr lang="en-US" altLang="zh-CN"/>
          </a:p>
        </p:txBody>
      </p:sp>
      <p:sp>
        <p:nvSpPr>
          <p:cNvPr id="196610" name="Rectangle 2"/>
          <p:cNvSpPr>
            <a:spLocks noGrp="1" noRot="1" noChangeAspect="1" noChangeArrowheads="1" noTextEdit="1"/>
          </p:cNvSpPr>
          <p:nvPr>
            <p:ph type="sldImg"/>
          </p:nvPr>
        </p:nvSpPr>
        <p:spPr>
          <a:xfrm>
            <a:off x="1258888" y="720725"/>
            <a:ext cx="4791075" cy="3594100"/>
          </a:xfrm>
          <a:ln/>
        </p:spPr>
      </p:sp>
      <p:sp>
        <p:nvSpPr>
          <p:cNvPr id="196611"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18789384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2E15D8-9A33-4EF6-8AAA-0F8D68DD913F}" type="slidenum">
              <a:rPr lang="en-US" altLang="zh-CN"/>
              <a:pPr/>
              <a:t>102</a:t>
            </a:fld>
            <a:endParaRPr lang="en-US" altLang="zh-CN"/>
          </a:p>
        </p:txBody>
      </p:sp>
      <p:sp>
        <p:nvSpPr>
          <p:cNvPr id="198658" name="Rectangle 2"/>
          <p:cNvSpPr>
            <a:spLocks noGrp="1" noRot="1" noChangeAspect="1" noChangeArrowheads="1" noTextEdit="1"/>
          </p:cNvSpPr>
          <p:nvPr>
            <p:ph type="sldImg"/>
          </p:nvPr>
        </p:nvSpPr>
        <p:spPr>
          <a:xfrm>
            <a:off x="1258888" y="720725"/>
            <a:ext cx="4791075" cy="3594100"/>
          </a:xfrm>
          <a:ln/>
        </p:spPr>
      </p:sp>
      <p:sp>
        <p:nvSpPr>
          <p:cNvPr id="198659"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12834860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0007EA-8769-4083-AC11-515B2F5DD2C2}" type="slidenum">
              <a:rPr lang="en-US" altLang="zh-CN"/>
              <a:pPr/>
              <a:t>103</a:t>
            </a:fld>
            <a:endParaRPr lang="en-US" altLang="zh-CN"/>
          </a:p>
        </p:txBody>
      </p:sp>
      <p:sp>
        <p:nvSpPr>
          <p:cNvPr id="200706" name="Rectangle 2"/>
          <p:cNvSpPr>
            <a:spLocks noGrp="1" noRot="1" noChangeAspect="1" noChangeArrowheads="1" noTextEdit="1"/>
          </p:cNvSpPr>
          <p:nvPr>
            <p:ph type="sldImg"/>
          </p:nvPr>
        </p:nvSpPr>
        <p:spPr>
          <a:xfrm>
            <a:off x="1258888" y="720725"/>
            <a:ext cx="4791075" cy="3594100"/>
          </a:xfrm>
          <a:ln/>
        </p:spPr>
      </p:sp>
      <p:sp>
        <p:nvSpPr>
          <p:cNvPr id="200707"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35870855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E3C5D4-2A7D-47AE-91E9-FD16876BC35E}" type="slidenum">
              <a:rPr lang="en-US" altLang="zh-CN"/>
              <a:pPr/>
              <a:t>104</a:t>
            </a:fld>
            <a:endParaRPr lang="en-US" altLang="zh-CN"/>
          </a:p>
        </p:txBody>
      </p:sp>
      <p:sp>
        <p:nvSpPr>
          <p:cNvPr id="202754" name="Rectangle 2"/>
          <p:cNvSpPr>
            <a:spLocks noGrp="1" noRot="1" noChangeAspect="1" noChangeArrowheads="1" noTextEdit="1"/>
          </p:cNvSpPr>
          <p:nvPr>
            <p:ph type="sldImg"/>
          </p:nvPr>
        </p:nvSpPr>
        <p:spPr>
          <a:xfrm>
            <a:off x="1258888" y="720725"/>
            <a:ext cx="4791075" cy="3594100"/>
          </a:xfrm>
          <a:ln/>
        </p:spPr>
      </p:sp>
      <p:sp>
        <p:nvSpPr>
          <p:cNvPr id="202755" name="Rectangle 3"/>
          <p:cNvSpPr>
            <a:spLocks noGrp="1" noChangeArrowheads="1"/>
          </p:cNvSpPr>
          <p:nvPr>
            <p:ph type="body" idx="1"/>
          </p:nvPr>
        </p:nvSpPr>
        <p:spPr>
          <a:xfrm>
            <a:off x="975360" y="4560570"/>
            <a:ext cx="5364480" cy="4320540"/>
          </a:xfrm>
        </p:spPr>
        <p:txBody>
          <a:bodyPr/>
          <a:lstStyle/>
          <a:p>
            <a:endParaRPr lang="zh-CN" altLang="zh-CN"/>
          </a:p>
        </p:txBody>
      </p:sp>
    </p:spTree>
    <p:extLst>
      <p:ext uri="{BB962C8B-B14F-4D97-AF65-F5344CB8AC3E}">
        <p14:creationId xmlns:p14="http://schemas.microsoft.com/office/powerpoint/2010/main" val="32467586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4474843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94865399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52063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4401302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de-DE" dirty="0"/>
              <a:t>P(nonrelevant)</a:t>
            </a:r>
            <a:r>
              <a:rPr lang="zh-CN" altLang="en-US" dirty="0"/>
              <a:t>为两个人判不相关的概率</a:t>
            </a:r>
            <a:endParaRPr lang="de-DE" dirty="0"/>
          </a:p>
        </p:txBody>
      </p:sp>
    </p:spTree>
    <p:extLst>
      <p:ext uri="{BB962C8B-B14F-4D97-AF65-F5344CB8AC3E}">
        <p14:creationId xmlns:p14="http://schemas.microsoft.com/office/powerpoint/2010/main" val="60512618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2994927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9139729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0339714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56267217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762057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14224663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57640150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5241225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961225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1135090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75309985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31170787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82505256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177070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TextBox 5"/>
          <p:cNvSpPr txBox="1"/>
          <p:nvPr/>
        </p:nvSpPr>
        <p:spPr>
          <a:xfrm>
            <a:off x="2581321" y="1600200"/>
            <a:ext cx="3897221" cy="830997"/>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信息检索导论</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中国科学院大学</a:t>
            </a:r>
            <a:r>
              <a:rPr lang="en-US" altLang="zh-CN" sz="1400" dirty="0">
                <a:solidFill>
                  <a:srgbClr val="FFFFFF"/>
                </a:solidFill>
                <a:latin typeface="楷体" pitchFamily="49" charset="-122"/>
                <a:ea typeface="楷体" pitchFamily="49" charset="-122"/>
              </a:rPr>
              <a:t>2020</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信息检索导论</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31071" y="2438400"/>
            <a:ext cx="8358057" cy="646331"/>
          </a:xfrm>
          <a:prstGeom prst="rect">
            <a:avLst/>
          </a:prstGeom>
        </p:spPr>
        <p:txBody>
          <a:bodyPr wrap="none">
            <a:spAutoFit/>
          </a:bodyPr>
          <a:lstStyle/>
          <a:p>
            <a:pPr algn="ctr">
              <a:defRPr/>
            </a:pPr>
            <a:r>
              <a:rPr lang="en-US" altLang="zh-CN" sz="3600" b="1" dirty="0">
                <a:solidFill>
                  <a:srgbClr val="139CB7"/>
                </a:solidFill>
                <a:latin typeface="Times New Roman" panose="02020603050405020304" pitchFamily="18" charset="0"/>
                <a:ea typeface="Arial Unicode MS" charset="0"/>
                <a:cs typeface="Times New Roman" panose="02020603050405020304" pitchFamily="18" charset="0"/>
              </a:rPr>
              <a:t>An Introduction to </a:t>
            </a:r>
            <a:r>
              <a:rPr lang="en-US" sz="3600" b="1" dirty="0">
                <a:solidFill>
                  <a:srgbClr val="139CB7"/>
                </a:solidFill>
                <a:latin typeface="Times New Roman" panose="02020603050405020304" pitchFamily="18" charset="0"/>
                <a:ea typeface="Arial Unicode MS" charset="0"/>
                <a:cs typeface="Times New Roman" panose="02020603050405020304" pitchFamily="18" charset="0"/>
              </a:rPr>
              <a:t>Information Retrieval</a:t>
            </a:r>
          </a:p>
        </p:txBody>
      </p:sp>
      <p:sp>
        <p:nvSpPr>
          <p:cNvPr id="9" name="TextBox 8"/>
          <p:cNvSpPr txBox="1"/>
          <p:nvPr/>
        </p:nvSpPr>
        <p:spPr>
          <a:xfrm>
            <a:off x="827584" y="4437063"/>
            <a:ext cx="7488832" cy="2000548"/>
          </a:xfrm>
          <a:prstGeom prst="rect">
            <a:avLst/>
          </a:prstGeom>
          <a:noFill/>
        </p:spPr>
        <p:txBody>
          <a:bodyPr wrap="square">
            <a:spAutoFit/>
          </a:bodyPr>
          <a:lstStyle/>
          <a:p>
            <a:pPr algn="ctr">
              <a:defRPr/>
            </a:pPr>
            <a:r>
              <a:rPr lang="zh-CN" altLang="en-US" dirty="0">
                <a:solidFill>
                  <a:schemeClr val="bg1"/>
                </a:solidFill>
                <a:latin typeface="+mn-ea"/>
                <a:ea typeface="+mn-ea"/>
                <a:cs typeface="Times New Roman" pitchFamily="18" charset="0"/>
              </a:rPr>
              <a:t>授课人：李波</a:t>
            </a:r>
            <a:endParaRPr lang="en-US" altLang="zh-CN" dirty="0">
              <a:solidFill>
                <a:schemeClr val="bg1"/>
              </a:solidFill>
              <a:latin typeface="+mn-ea"/>
              <a:ea typeface="+mn-ea"/>
              <a:cs typeface="Times New Roman" pitchFamily="18" charset="0"/>
            </a:endParaRPr>
          </a:p>
          <a:p>
            <a:pPr algn="ctr">
              <a:defRPr/>
            </a:pPr>
            <a:endParaRPr lang="en-US" altLang="zh-CN" dirty="0">
              <a:solidFill>
                <a:schemeClr val="bg1"/>
              </a:solidFill>
              <a:latin typeface="+mn-ea"/>
              <a:ea typeface="+mn-ea"/>
              <a:cs typeface="Times New Roman" pitchFamily="18" charset="0"/>
            </a:endParaRPr>
          </a:p>
          <a:p>
            <a:pPr algn="ctr">
              <a:defRPr/>
            </a:pPr>
            <a:r>
              <a:rPr lang="zh-CN" altLang="en-US" dirty="0">
                <a:solidFill>
                  <a:schemeClr val="bg1"/>
                </a:solidFill>
                <a:latin typeface="+mn-ea"/>
                <a:ea typeface="+mn-ea"/>
                <a:cs typeface="Times New Roman" pitchFamily="18" charset="0"/>
              </a:rPr>
              <a:t>中国科学院信息工程研究所</a:t>
            </a:r>
            <a:r>
              <a:rPr lang="en-US" altLang="zh-CN" dirty="0">
                <a:solidFill>
                  <a:schemeClr val="bg1"/>
                </a:solidFill>
                <a:latin typeface="+mn-ea"/>
                <a:ea typeface="+mn-ea"/>
                <a:cs typeface="Times New Roman" pitchFamily="18" charset="0"/>
              </a:rPr>
              <a:t>/</a:t>
            </a:r>
            <a:r>
              <a:rPr lang="zh-CN" altLang="en-US" dirty="0">
                <a:solidFill>
                  <a:schemeClr val="bg1"/>
                </a:solidFill>
                <a:latin typeface="+mn-ea"/>
                <a:ea typeface="+mn-ea"/>
                <a:cs typeface="Times New Roman" pitchFamily="18" charset="0"/>
              </a:rPr>
              <a:t>国科大网络空间安全学院</a:t>
            </a:r>
            <a:endParaRPr lang="en-US" altLang="zh-CN" dirty="0">
              <a:solidFill>
                <a:schemeClr val="bg1"/>
              </a:solidFill>
              <a:latin typeface="+mn-ea"/>
              <a:ea typeface="+mn-ea"/>
              <a:cs typeface="Times New Roman" pitchFamily="18" charset="0"/>
            </a:endParaRPr>
          </a:p>
          <a:p>
            <a:pPr algn="ctr">
              <a:defRPr/>
            </a:pP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FFFF00"/>
              </a:solidFill>
              <a:ea typeface="ＭＳ Ｐゴシック" pitchFamily="34" charset="-128"/>
              <a:cs typeface="Times New Roman" pitchFamily="18" charset="0"/>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a:latin typeface="Calibri" pitchFamily="34" charset="0"/>
              </a:rPr>
              <a:t>*改编自</a:t>
            </a:r>
            <a:r>
              <a:rPr lang="en-US" altLang="zh-CN" sz="1200" dirty="0">
                <a:latin typeface="Calibri" pitchFamily="34" charset="0"/>
              </a:rPr>
              <a:t>”An introduction to  Information retrieval”</a:t>
            </a:r>
            <a:r>
              <a:rPr lang="zh-CN" altLang="en-US" sz="1200" dirty="0">
                <a:latin typeface="Calibri" pitchFamily="34" charset="0"/>
              </a:rPr>
              <a:t>网上公开的课件，地址 </a:t>
            </a:r>
            <a:r>
              <a:rPr lang="en-US" altLang="zh-CN" sz="1200" dirty="0">
                <a:ea typeface="宋体" charset="-122"/>
              </a:rPr>
              <a:t>http://nlp.stanford.edu/IR-book/</a:t>
            </a:r>
            <a:endParaRPr lang="zh-CN" altLang="en-US" sz="1200" dirty="0">
              <a:latin typeface="Calibri" pitchFamily="34" charset="0"/>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27321942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endParaRPr lang="zh-CN" altLang="en-US"/>
          </a:p>
        </p:txBody>
      </p:sp>
      <p:sp>
        <p:nvSpPr>
          <p:cNvPr id="4" name="Footer Placeholder 3"/>
          <p:cNvSpPr>
            <a:spLocks noGrp="1"/>
          </p:cNvSpPr>
          <p:nvPr>
            <p:ph type="ftr" sz="quarter" idx="11"/>
          </p:nvPr>
        </p:nvSpPr>
        <p:spPr/>
        <p:txBody>
          <a:bodyPr/>
          <a:lstStyle>
            <a:lvl1pPr>
              <a:defRPr/>
            </a:lvl1pPr>
          </a:lstStyle>
          <a:p>
            <a:pPr>
              <a:defRPr/>
            </a:pPr>
            <a:endParaRPr lang="zh-CN" altLang="en-US"/>
          </a:p>
        </p:txBody>
      </p:sp>
      <p:sp>
        <p:nvSpPr>
          <p:cNvPr id="5"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5253893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TextBox 6"/>
          <p:cNvSpPr txBox="1"/>
          <p:nvPr/>
        </p:nvSpPr>
        <p:spPr>
          <a:xfrm>
            <a:off x="2525486" y="2010996"/>
            <a:ext cx="3262432" cy="707886"/>
          </a:xfrm>
          <a:prstGeom prst="rect">
            <a:avLst/>
          </a:prstGeom>
          <a:noFill/>
        </p:spPr>
        <p:txBody>
          <a:bodyPr wrap="none">
            <a:spAutoFit/>
          </a:bodyPr>
          <a:lstStyle/>
          <a:p>
            <a:pPr>
              <a:defRPr/>
            </a:pPr>
            <a:r>
              <a:rPr lang="zh-CN" altLang="en-US" sz="4000" dirty="0">
                <a:solidFill>
                  <a:srgbClr val="FBFCFF"/>
                </a:solidFill>
                <a:latin typeface="黑体" pitchFamily="49" charset="-122"/>
                <a:ea typeface="黑体" pitchFamily="49" charset="-122"/>
                <a:cs typeface="Arial Unicode MS" charset="0"/>
              </a:rPr>
              <a:t>信息检索导论</a:t>
            </a:r>
            <a:endParaRPr lang="en-US" sz="4000" dirty="0">
              <a:solidFill>
                <a:srgbClr val="FBFCFF"/>
              </a:solidFill>
              <a:latin typeface="黑体" pitchFamily="49" charset="-122"/>
              <a:ea typeface="黑体" pitchFamily="49" charset="-122"/>
              <a:cs typeface="Arial Unicode MS" charset="0"/>
            </a:endParaRPr>
          </a:p>
        </p:txBody>
      </p:sp>
      <p:sp>
        <p:nvSpPr>
          <p:cNvPr id="8"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i="1" dirty="0">
                <a:solidFill>
                  <a:srgbClr val="FFFFFF"/>
                </a:solidFill>
                <a:latin typeface="Calibri" pitchFamily="34" charset="0"/>
              </a:rPr>
              <a:t>中国科学院大学</a:t>
            </a:r>
            <a:r>
              <a:rPr lang="en-US" altLang="zh-CN" sz="1400" i="1" dirty="0">
                <a:solidFill>
                  <a:srgbClr val="FFFFFF"/>
                </a:solidFill>
                <a:latin typeface="Calibri" pitchFamily="34" charset="0"/>
              </a:rPr>
              <a:t>2019</a:t>
            </a:r>
            <a:r>
              <a:rPr lang="zh-CN" altLang="en-US" sz="1400" i="1" dirty="0">
                <a:solidFill>
                  <a:srgbClr val="FFFFFF"/>
                </a:solidFill>
                <a:latin typeface="Calibri" pitchFamily="34" charset="0"/>
              </a:rPr>
              <a:t>年春季课程</a:t>
            </a:r>
            <a:r>
              <a:rPr lang="en-US" altLang="zh-CN" sz="1400" i="1" dirty="0">
                <a:solidFill>
                  <a:srgbClr val="FFFFFF"/>
                </a:solidFill>
                <a:latin typeface="Calibri" pitchFamily="34" charset="0"/>
              </a:rPr>
              <a:t>《</a:t>
            </a:r>
            <a:r>
              <a:rPr lang="zh-CN" altLang="en-US" sz="1400" i="1" dirty="0">
                <a:solidFill>
                  <a:srgbClr val="FFFFFF"/>
                </a:solidFill>
                <a:latin typeface="Calibri" pitchFamily="34" charset="0"/>
              </a:rPr>
              <a:t>信息检索导论</a:t>
            </a:r>
            <a:r>
              <a:rPr lang="en-US" altLang="zh-CN" sz="1400" i="1" dirty="0">
                <a:solidFill>
                  <a:srgbClr val="FFFFFF"/>
                </a:solidFill>
                <a:latin typeface="Calibri" pitchFamily="34" charset="0"/>
              </a:rPr>
              <a:t>》                                                                                     </a:t>
            </a:r>
            <a:r>
              <a:rPr lang="zh-CN" altLang="en-US" sz="1400" i="1" dirty="0">
                <a:solidFill>
                  <a:srgbClr val="FFFFFF"/>
                </a:solidFill>
                <a:latin typeface="Calibri" pitchFamily="34" charset="0"/>
              </a:rPr>
              <a:t>主讲人：王斌</a:t>
            </a:r>
          </a:p>
        </p:txBody>
      </p:sp>
      <p:sp>
        <p:nvSpPr>
          <p:cNvPr id="9" name="Rectangle 11"/>
          <p:cNvSpPr/>
          <p:nvPr/>
        </p:nvSpPr>
        <p:spPr>
          <a:xfrm>
            <a:off x="611560" y="2802404"/>
            <a:ext cx="8358057" cy="646331"/>
          </a:xfrm>
          <a:prstGeom prst="rect">
            <a:avLst/>
          </a:prstGeom>
        </p:spPr>
        <p:txBody>
          <a:bodyPr wrap="none">
            <a:spAutoFit/>
          </a:bodyPr>
          <a:lstStyle/>
          <a:p>
            <a:pPr>
              <a:defRPr/>
            </a:pPr>
            <a:r>
              <a:rPr lang="en-US" altLang="zh-CN" sz="3600" b="1" dirty="0">
                <a:solidFill>
                  <a:srgbClr val="139CB7"/>
                </a:solidFill>
                <a:ea typeface="Arial Unicode MS" charset="0"/>
                <a:cs typeface="Times New Roman" pitchFamily="18" charset="0"/>
              </a:rPr>
              <a:t>An Introduction</a:t>
            </a:r>
            <a:r>
              <a:rPr lang="en-US" altLang="zh-CN" sz="3600" b="1" baseline="0" dirty="0">
                <a:solidFill>
                  <a:srgbClr val="139CB7"/>
                </a:solidFill>
                <a:ea typeface="Arial Unicode MS" charset="0"/>
                <a:cs typeface="Times New Roman" pitchFamily="18" charset="0"/>
              </a:rPr>
              <a:t> to</a:t>
            </a:r>
            <a:r>
              <a:rPr lang="en-US" altLang="zh-CN" sz="3600" b="1" dirty="0">
                <a:solidFill>
                  <a:srgbClr val="139CB7"/>
                </a:solidFill>
                <a:ea typeface="Arial Unicode MS" charset="0"/>
                <a:cs typeface="Times New Roman" pitchFamily="18" charset="0"/>
              </a:rPr>
              <a:t> </a:t>
            </a:r>
            <a:r>
              <a:rPr lang="en-US" sz="3600" b="1" dirty="0">
                <a:solidFill>
                  <a:srgbClr val="139CB7"/>
                </a:solidFill>
                <a:ea typeface="Arial Unicode MS" charset="0"/>
                <a:cs typeface="Times New Roman" pitchFamily="18"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0" name="Date Placeholder 3"/>
          <p:cNvSpPr>
            <a:spLocks noGrp="1"/>
          </p:cNvSpPr>
          <p:nvPr>
            <p:ph type="dt" sz="half" idx="10"/>
          </p:nvPr>
        </p:nvSpPr>
        <p:spPr/>
        <p:txBody>
          <a:bodyPr/>
          <a:lstStyle>
            <a:lvl1pPr>
              <a:defRPr>
                <a:solidFill>
                  <a:srgbClr val="437085"/>
                </a:solidFill>
              </a:defRPr>
            </a:lvl1pPr>
          </a:lstStyle>
          <a:p>
            <a:pPr>
              <a:defRPr/>
            </a:pPr>
            <a:endParaRPr lang="en-US" altLang="zh-CN"/>
          </a:p>
        </p:txBody>
      </p:sp>
      <p:sp>
        <p:nvSpPr>
          <p:cNvPr id="11" name="Footer Placeholder 4"/>
          <p:cNvSpPr>
            <a:spLocks noGrp="1"/>
          </p:cNvSpPr>
          <p:nvPr>
            <p:ph type="ftr" sz="quarter" idx="11"/>
          </p:nvPr>
        </p:nvSpPr>
        <p:spPr/>
        <p:txBody>
          <a:bodyPr/>
          <a:lstStyle>
            <a:lvl1pPr>
              <a:defRPr>
                <a:solidFill>
                  <a:srgbClr val="437085"/>
                </a:solidFill>
              </a:defRPr>
            </a:lvl1pPr>
          </a:lstStyle>
          <a:p>
            <a:pPr>
              <a:defRPr/>
            </a:pPr>
            <a:r>
              <a:rPr lang="en-US" altLang="zh-CN"/>
              <a:t>中科院研究生院2011年度秋季课程</a:t>
            </a:r>
          </a:p>
        </p:txBody>
      </p:sp>
      <p:sp>
        <p:nvSpPr>
          <p:cNvPr id="12" name="Slide Number Placeholder 5"/>
          <p:cNvSpPr>
            <a:spLocks noGrp="1"/>
          </p:cNvSpPr>
          <p:nvPr>
            <p:ph type="sldNum" sz="quarter" idx="12"/>
          </p:nvPr>
        </p:nvSpPr>
        <p:spPr/>
        <p:txBody>
          <a:bodyPr/>
          <a:lstStyle>
            <a:lvl1pPr>
              <a:defRPr>
                <a:solidFill>
                  <a:srgbClr val="437085"/>
                </a:solidFill>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245983580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45742416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514600"/>
            <a:ext cx="3810000" cy="36179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514600"/>
            <a:ext cx="3810000" cy="36179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r>
              <a:rPr lang="zh-CN" altLang="en-US"/>
              <a:t>北京大学软件与微电子学院</a:t>
            </a:r>
            <a:r>
              <a:rPr lang="en-US" altLang="zh-CN"/>
              <a:t>2010</a:t>
            </a:r>
            <a:r>
              <a:rPr lang="zh-CN" altLang="en-US"/>
              <a:t>年度课程</a:t>
            </a:r>
            <a:endParaRPr lang="en-US" altLang="zh-CN"/>
          </a:p>
        </p:txBody>
      </p:sp>
      <p:sp>
        <p:nvSpPr>
          <p:cNvPr id="7" name="Rectangle 12"/>
          <p:cNvSpPr>
            <a:spLocks noGrp="1" noChangeArrowheads="1"/>
          </p:cNvSpPr>
          <p:nvPr>
            <p:ph type="sldNum" sz="quarter" idx="12"/>
          </p:nvPr>
        </p:nvSpPr>
        <p:spPr>
          <a:ln/>
        </p:spPr>
        <p:txBody>
          <a:bodyPr/>
          <a:lstStyle>
            <a:lvl1pPr>
              <a:defRPr/>
            </a:lvl1pPr>
          </a:lstStyle>
          <a:p>
            <a:pPr>
              <a:defRPr/>
            </a:pPr>
            <a:fld id="{2808EF08-A40A-44A2-96CB-638EE4CE9FC0}" type="slidenum">
              <a:rPr lang="en-US" altLang="zh-CN"/>
              <a:pPr>
                <a:defRPr/>
              </a:pPr>
              <a:t>‹#›</a:t>
            </a:fld>
            <a:endParaRPr lang="en-US" altLang="zh-CN"/>
          </a:p>
        </p:txBody>
      </p:sp>
    </p:spTree>
    <p:extLst>
      <p:ext uri="{BB962C8B-B14F-4D97-AF65-F5344CB8AC3E}">
        <p14:creationId xmlns:p14="http://schemas.microsoft.com/office/powerpoint/2010/main" val="2935486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a:t>单击此处编辑母版标题样式</a:t>
            </a:r>
          </a:p>
        </p:txBody>
      </p:sp>
      <p:sp>
        <p:nvSpPr>
          <p:cNvPr id="3" name="表格占位符 2"/>
          <p:cNvSpPr>
            <a:spLocks noGrp="1"/>
          </p:cNvSpPr>
          <p:nvPr>
            <p:ph type="tbl" idx="1"/>
          </p:nvPr>
        </p:nvSpPr>
        <p:spPr>
          <a:xfrm>
            <a:off x="1182688" y="2514600"/>
            <a:ext cx="7772400" cy="3617913"/>
          </a:xfrm>
        </p:spPr>
        <p:txBody>
          <a:bodyPr/>
          <a:lstStyle/>
          <a:p>
            <a:endParaRPr lang="zh-CN" altLang="en-US"/>
          </a:p>
        </p:txBody>
      </p:sp>
      <p:sp>
        <p:nvSpPr>
          <p:cNvPr id="4" name="日期占位符 3"/>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352800" y="6324600"/>
            <a:ext cx="2895600" cy="457200"/>
          </a:xfrm>
        </p:spPr>
        <p:txBody>
          <a:bodyPr/>
          <a:lstStyle>
            <a:lvl1pPr>
              <a:defRPr/>
            </a:lvl1pPr>
          </a:lstStyle>
          <a:p>
            <a:endParaRPr lang="en-US" altLang="zh-CN" dirty="0"/>
          </a:p>
        </p:txBody>
      </p:sp>
      <p:sp>
        <p:nvSpPr>
          <p:cNvPr id="6" name="灯片编号占位符 5"/>
          <p:cNvSpPr>
            <a:spLocks noGrp="1"/>
          </p:cNvSpPr>
          <p:nvPr>
            <p:ph type="sldNum" sz="quarter" idx="12"/>
          </p:nvPr>
        </p:nvSpPr>
        <p:spPr>
          <a:xfrm>
            <a:off x="6781800" y="6324600"/>
            <a:ext cx="1905000" cy="457200"/>
          </a:xfrm>
        </p:spPr>
        <p:txBody>
          <a:bodyPr/>
          <a:lstStyle>
            <a:lvl1pPr>
              <a:defRPr/>
            </a:lvl1pPr>
          </a:lstStyle>
          <a:p>
            <a:fld id="{E4DA77D0-4873-42EE-B529-446D9DA14FA4}" type="slidenum">
              <a:rPr lang="en-US" altLang="zh-CN"/>
              <a:pPr/>
              <a:t>‹#›</a:t>
            </a:fld>
            <a:endParaRPr lang="en-US" altLang="zh-CN"/>
          </a:p>
        </p:txBody>
      </p:sp>
    </p:spTree>
    <p:extLst>
      <p:ext uri="{BB962C8B-B14F-4D97-AF65-F5344CB8AC3E}">
        <p14:creationId xmlns:p14="http://schemas.microsoft.com/office/powerpoint/2010/main" val="1487260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514600"/>
            <a:ext cx="3810000" cy="36179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514600"/>
            <a:ext cx="3810000" cy="1731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4398963"/>
            <a:ext cx="3810000" cy="173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endParaRPr lang="en-US" altLang="zh-CN" dirty="0"/>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fld id="{4BD8E528-EFE8-4AEF-8AC1-22BAECBEFDE3}" type="slidenum">
              <a:rPr lang="en-US" altLang="zh-CN"/>
              <a:pPr/>
              <a:t>‹#›</a:t>
            </a:fld>
            <a:endParaRPr lang="en-US" altLang="zh-CN"/>
          </a:p>
        </p:txBody>
      </p:sp>
    </p:spTree>
    <p:extLst>
      <p:ext uri="{BB962C8B-B14F-4D97-AF65-F5344CB8AC3E}">
        <p14:creationId xmlns:p14="http://schemas.microsoft.com/office/powerpoint/2010/main" val="3009562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65548" name="Rectangle 12"/>
          <p:cNvSpPr>
            <a:spLocks noGrp="1" noChangeArrowheads="1"/>
          </p:cNvSpPr>
          <p:nvPr>
            <p:ph type="ctrTitle"/>
          </p:nvPr>
        </p:nvSpPr>
        <p:spPr>
          <a:xfrm>
            <a:off x="685800" y="914400"/>
            <a:ext cx="7772400" cy="1143000"/>
          </a:xfrm>
        </p:spPr>
        <p:txBody>
          <a:bodyPr/>
          <a:lstStyle>
            <a:lvl1pPr algn="ctr">
              <a:defRPr/>
            </a:lvl1pPr>
          </a:lstStyle>
          <a:p>
            <a:r>
              <a:rPr lang="zh-CN" altLang="en-US"/>
              <a:t>单击此处编辑母版标题样式</a:t>
            </a:r>
            <a:endParaRPr lang="en-US" dirty="0"/>
          </a:p>
        </p:txBody>
      </p:sp>
      <p:sp>
        <p:nvSpPr>
          <p:cNvPr id="65549" name="Rectangle 13"/>
          <p:cNvSpPr>
            <a:spLocks noGrp="1" noChangeArrowheads="1"/>
          </p:cNvSpPr>
          <p:nvPr>
            <p:ph type="subTitle" idx="1"/>
          </p:nvPr>
        </p:nvSpPr>
        <p:spPr>
          <a:xfrm>
            <a:off x="1371600" y="4191000"/>
            <a:ext cx="6400800" cy="1752600"/>
          </a:xfrm>
        </p:spPr>
        <p:txBody>
          <a:bodyPr/>
          <a:lstStyle>
            <a:lvl1pPr marL="0" indent="0" algn="ctr">
              <a:buFont typeface="Wingdings" pitchFamily="2" charset="2"/>
              <a:buNone/>
              <a:defRPr/>
            </a:lvl1pPr>
          </a:lstStyle>
          <a:p>
            <a:r>
              <a:rPr lang="zh-CN" altLang="en-US"/>
              <a:t>单击此处编辑母版副标题样式</a:t>
            </a:r>
            <a:endParaRPr lang="en-US"/>
          </a:p>
        </p:txBody>
      </p:sp>
      <p:sp>
        <p:nvSpPr>
          <p:cNvPr id="4" name="Rectangle 14"/>
          <p:cNvSpPr>
            <a:spLocks noGrp="1" noChangeArrowheads="1"/>
          </p:cNvSpPr>
          <p:nvPr>
            <p:ph type="dt" sz="half" idx="10"/>
          </p:nvPr>
        </p:nvSpPr>
        <p:spPr>
          <a:xfrm>
            <a:off x="990600" y="6248400"/>
            <a:ext cx="1905000" cy="457200"/>
          </a:xfrm>
        </p:spPr>
        <p:txBody>
          <a:bodyPr anchor="b"/>
          <a:lstStyle>
            <a:lvl1pPr>
              <a:defRPr>
                <a:solidFill>
                  <a:schemeClr val="bg2"/>
                </a:solidFill>
                <a:latin typeface="Tahoma" pitchFamily="34" charset="0"/>
              </a:defRPr>
            </a:lvl1pPr>
          </a:lstStyle>
          <a:p>
            <a:pPr>
              <a:defRPr/>
            </a:pPr>
            <a:endParaRPr lang="zh-CN" altLang="en-US"/>
          </a:p>
        </p:txBody>
      </p:sp>
      <p:sp>
        <p:nvSpPr>
          <p:cNvPr id="5" name="Rectangle 15"/>
          <p:cNvSpPr>
            <a:spLocks noGrp="1" noChangeArrowheads="1"/>
          </p:cNvSpPr>
          <p:nvPr>
            <p:ph type="ftr" sz="quarter" idx="11"/>
          </p:nvPr>
        </p:nvSpPr>
        <p:spPr>
          <a:xfrm>
            <a:off x="3429000" y="6248400"/>
            <a:ext cx="2895600" cy="457200"/>
          </a:xfrm>
        </p:spPr>
        <p:txBody>
          <a:bodyPr anchor="b"/>
          <a:lstStyle>
            <a:lvl1pPr>
              <a:defRPr>
                <a:solidFill>
                  <a:schemeClr val="bg2"/>
                </a:solidFill>
                <a:latin typeface="Tahoma" pitchFamily="34" charset="0"/>
              </a:defRPr>
            </a:lvl1pPr>
          </a:lstStyle>
          <a:p>
            <a:pPr>
              <a:defRPr/>
            </a:pPr>
            <a:endParaRPr lang="zh-CN" altLang="en-US"/>
          </a:p>
        </p:txBody>
      </p:sp>
      <p:sp>
        <p:nvSpPr>
          <p:cNvPr id="6" name="Rectangle 16"/>
          <p:cNvSpPr>
            <a:spLocks noGrp="1" noChangeArrowheads="1"/>
          </p:cNvSpPr>
          <p:nvPr>
            <p:ph type="sldNum" sz="quarter" idx="12"/>
          </p:nvPr>
        </p:nvSpPr>
        <p:spPr>
          <a:xfrm>
            <a:off x="6858000" y="6248400"/>
            <a:ext cx="1905000" cy="457200"/>
          </a:xfrm>
        </p:spPr>
        <p:txBody>
          <a:bodyPr anchor="b"/>
          <a:lstStyle>
            <a:lvl1pPr>
              <a:defRPr>
                <a:solidFill>
                  <a:schemeClr val="bg2"/>
                </a:solidFill>
                <a:latin typeface="Tahoma" pitchFamily="34" charset="0"/>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51371471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p:nvPr/>
        </p:nvSpPr>
        <p:spPr>
          <a:xfrm>
            <a:off x="468313" y="1773238"/>
            <a:ext cx="8207375" cy="4154487"/>
          </a:xfrm>
          <a:prstGeom prst="rect">
            <a:avLst/>
          </a:prstGeom>
          <a:noFill/>
        </p:spPr>
        <p:txBody>
          <a:bodyPr>
            <a:spAutoFit/>
          </a:bodyPr>
          <a:lstStyle/>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zh-CN" altLang="en-US" dirty="0">
              <a:ea typeface="宋体" charset="-122"/>
            </a:endParaRPr>
          </a:p>
        </p:txBody>
      </p:sp>
      <p:sp>
        <p:nvSpPr>
          <p:cNvPr id="5" name="TextBox 4"/>
          <p:cNvSpPr txBox="1"/>
          <p:nvPr/>
        </p:nvSpPr>
        <p:spPr>
          <a:xfrm>
            <a:off x="481013" y="1773238"/>
            <a:ext cx="8208962" cy="830262"/>
          </a:xfrm>
          <a:prstGeom prst="rect">
            <a:avLst/>
          </a:prstGeom>
          <a:noFill/>
        </p:spPr>
        <p:txBody>
          <a:bodyPr>
            <a:spAutoFit/>
          </a:bodyPr>
          <a:lstStyle/>
          <a:p>
            <a:pPr marL="457200" indent="-457200">
              <a:buFont typeface="+mj-ea"/>
              <a:buAutoNum type="circleNumDbPlain"/>
              <a:defRPr/>
            </a:pPr>
            <a:endParaRPr lang="en-US" altLang="zh-CN" dirty="0">
              <a:ea typeface="宋体" charset="-122"/>
            </a:endParaRPr>
          </a:p>
          <a:p>
            <a:pPr marL="457200" indent="-457200">
              <a:buFont typeface="+mj-ea"/>
              <a:buAutoNum type="circleNumDbPlain"/>
              <a:defRPr/>
            </a:pPr>
            <a:endParaRPr lang="zh-CN" altLang="en-US" dirty="0">
              <a:ea typeface="宋体" charset="-122"/>
            </a:endParaRP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
        <p:nvSpPr>
          <p:cNvPr id="6" name="Date Placeholder 3"/>
          <p:cNvSpPr>
            <a:spLocks noGrp="1"/>
          </p:cNvSpPr>
          <p:nvPr>
            <p:ph type="dt" sz="half" idx="14"/>
          </p:nvPr>
        </p:nvSpPr>
        <p:spPr/>
        <p:txBody>
          <a:bodyPr/>
          <a:lstStyle>
            <a:lvl1pPr>
              <a:defRPr/>
            </a:lvl1pPr>
          </a:lstStyle>
          <a:p>
            <a:pPr>
              <a:defRPr/>
            </a:pPr>
            <a:endParaRPr lang="en-US" altLang="zh-CN"/>
          </a:p>
        </p:txBody>
      </p:sp>
      <p:sp>
        <p:nvSpPr>
          <p:cNvPr id="7" name="Footer Placeholder 4"/>
          <p:cNvSpPr>
            <a:spLocks noGrp="1"/>
          </p:cNvSpPr>
          <p:nvPr>
            <p:ph type="ftr" sz="quarter" idx="15"/>
          </p:nvPr>
        </p:nvSpPr>
        <p:spPr/>
        <p:txBody>
          <a:bodyPr/>
          <a:lstStyle>
            <a:lvl1pPr>
              <a:defRPr/>
            </a:lvl1pPr>
          </a:lstStyle>
          <a:p>
            <a:pPr>
              <a:defRPr/>
            </a:pPr>
            <a:r>
              <a:rPr lang="en-US" altLang="zh-CN"/>
              <a:t>中科院研究生院2011年度秋季课程</a:t>
            </a:r>
          </a:p>
        </p:txBody>
      </p:sp>
      <p:sp>
        <p:nvSpPr>
          <p:cNvPr id="8" name="Slide Number Placeholder 5"/>
          <p:cNvSpPr>
            <a:spLocks noGrp="1"/>
          </p:cNvSpPr>
          <p:nvPr>
            <p:ph type="sldNum" sz="quarter" idx="16"/>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360383140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a:t>中科院研究生院2011年度秋季课程</a:t>
            </a:r>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32935314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ＭＳ Ｐゴシック" charset="-128"/>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8" name="Rectangle 6"/>
          <p:cNvSpPr>
            <a:spLocks noChangeArrowheads="1"/>
          </p:cNvSpPr>
          <p:nvPr/>
        </p:nvSpPr>
        <p:spPr bwMode="auto">
          <a:xfrm>
            <a:off x="3175"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信息检索导论</a:t>
            </a:r>
            <a:endParaRPr lang="en-US" sz="1600" dirty="0">
              <a:solidFill>
                <a:srgbClr val="FFFFFF"/>
              </a:solidFill>
              <a:latin typeface="楷体" pitchFamily="49" charset="-122"/>
              <a:ea typeface="楷体" pitchFamily="49" charset="-122"/>
              <a:cs typeface="ＭＳ Ｐゴシック"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zh-CN" altLang="en-US"/>
          </a:p>
        </p:txBody>
      </p:sp>
      <p:sp>
        <p:nvSpPr>
          <p:cNvPr id="10" name="Footer Placeholder 4"/>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56526518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信息检索导论</a:t>
            </a:r>
            <a:endParaRPr lang="en-US" sz="160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43070147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信息检索导论</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21058208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66362001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72436398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95315813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en-US" altLang="zh-CN"/>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r>
              <a:rPr lang="en-US" altLang="zh-CN"/>
              <a:t>中科院研究生院2011年度秋季课程</a:t>
            </a:r>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F1FB7D08-67DA-430D-B31F-1498AA061A61}" type="slidenum">
              <a:rPr lang="en-US" smtClean="0"/>
              <a:pPr>
                <a:defRPr/>
              </a:pPr>
              <a:t>‹#›</a:t>
            </a:fld>
            <a:endParaRPr lang="en-US"/>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信息检索导论</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Tree>
    <p:extLst>
      <p:ext uri="{BB962C8B-B14F-4D97-AF65-F5344CB8AC3E}">
        <p14:creationId xmlns:p14="http://schemas.microsoft.com/office/powerpoint/2010/main" val="272801178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hf hdr="0" ftr="0" dt="0"/>
  <p:txStyles>
    <p:titleStyle>
      <a:lvl1pPr algn="l" defTabSz="457200" rtl="0" eaLnBrk="1" fontAlgn="base" hangingPunct="1">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mn-ea"/>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3" Type="http://schemas.openxmlformats.org/officeDocument/2006/relationships/hyperlink" Target="http://trec.nist.gov/" TargetMode="External"/><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4.xml"/><Relationship Id="rId7" Type="http://schemas.openxmlformats.org/officeDocument/2006/relationships/image" Target="../media/image13.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wmf"/><Relationship Id="rId4" Type="http://schemas.openxmlformats.org/officeDocument/2006/relationships/oleObject" Target="../embeddings/oleObject1.bin"/><Relationship Id="rId9" Type="http://schemas.openxmlformats.org/officeDocument/2006/relationships/image" Target="../media/image14.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17.wmf"/><Relationship Id="rId4" Type="http://schemas.openxmlformats.org/officeDocument/2006/relationships/oleObject" Target="../embeddings/oleObject4.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5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oleObject" Target="../embeddings/oleObject6.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22.wmf"/><Relationship Id="rId4" Type="http://schemas.openxmlformats.org/officeDocument/2006/relationships/oleObject" Target="../embeddings/oleObject7.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23.wmf"/><Relationship Id="rId4" Type="http://schemas.openxmlformats.org/officeDocument/2006/relationships/oleObject" Target="../embeddings/oleObject8.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4.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56.xml"/><Relationship Id="rId7" Type="http://schemas.openxmlformats.org/officeDocument/2006/relationships/image" Target="../media/image34.w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27.png"/><Relationship Id="rId4" Type="http://schemas.openxmlformats.org/officeDocument/2006/relationships/image" Target="../media/image25.png"/><Relationship Id="rId9" Type="http://schemas.openxmlformats.org/officeDocument/2006/relationships/image" Target="../media/image35.wmf"/></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57.xml"/><Relationship Id="rId7" Type="http://schemas.openxmlformats.org/officeDocument/2006/relationships/image" Target="../media/image37.wmf"/><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36.wmf"/><Relationship Id="rId4" Type="http://schemas.openxmlformats.org/officeDocument/2006/relationships/oleObject" Target="../embeddings/oleObject11.bin"/><Relationship Id="rId9" Type="http://schemas.openxmlformats.org/officeDocument/2006/relationships/image" Target="../media/image38.wmf"/></Relationships>
</file>

<file path=ppt/slides/_rels/slide8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8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w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5.bin"/><Relationship Id="rId5" Type="http://schemas.openxmlformats.org/officeDocument/2006/relationships/image" Target="../media/image41.wmf"/><Relationship Id="rId4" Type="http://schemas.openxmlformats.org/officeDocument/2006/relationships/oleObject" Target="../embeddings/oleObject14.bin"/></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hyperlink" Target="http://www.nist.gov/cgi-bin/exit_nist.cgi?url=http://www.ldc.upenn.edu/" TargetMode="External"/><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4.xml"/><Relationship Id="rId1" Type="http://schemas.openxmlformats.org/officeDocument/2006/relationships/vmlDrawing" Target="../drawings/vmlDrawing10.vml"/><Relationship Id="rId5" Type="http://schemas.openxmlformats.org/officeDocument/2006/relationships/image" Target="../media/image45.emf"/><Relationship Id="rId4" Type="http://schemas.openxmlformats.org/officeDocument/2006/relationships/oleObject" Target="../embeddings/oleObject16.bin"/></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dirty="0"/>
              <a:t>第</a:t>
            </a:r>
            <a:r>
              <a:rPr lang="en-US" altLang="zh-CN" dirty="0"/>
              <a:t>8</a:t>
            </a:r>
            <a:r>
              <a:rPr lang="zh-CN" altLang="en-US" dirty="0"/>
              <a:t>讲 检索评价</a:t>
            </a:r>
            <a:r>
              <a:rPr lang="en-US" altLang="zh-CN" dirty="0"/>
              <a:t>&amp;</a:t>
            </a:r>
            <a:r>
              <a:rPr lang="zh-CN" altLang="en-US" dirty="0"/>
              <a:t>结果摘要</a:t>
            </a:r>
            <a:endParaRPr lang="en-US" altLang="zh-CN" dirty="0"/>
          </a:p>
          <a:p>
            <a:r>
              <a:rPr lang="en-US" altLang="zh-CN" dirty="0"/>
              <a:t>Evaluation </a:t>
            </a:r>
            <a:r>
              <a:rPr lang="en-US" altLang="zh-CN"/>
              <a:t>&amp; Snippets</a:t>
            </a:r>
            <a:endParaRPr lang="zh-CN" altLang="en-US"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a:solidFill>
                  <a:srgbClr val="FBFCFF"/>
                </a:solidFill>
                <a:latin typeface="Arial" pitchFamily="34" charset="0"/>
                <a:ea typeface="宋体" charset="-122"/>
              </a:rPr>
              <a:t>2020/09/22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A401E-6178-4B7D-B271-BF7640C59D63}"/>
              </a:ext>
            </a:extLst>
          </p:cNvPr>
          <p:cNvSpPr>
            <a:spLocks noGrp="1"/>
          </p:cNvSpPr>
          <p:nvPr>
            <p:ph type="title"/>
          </p:nvPr>
        </p:nvSpPr>
        <p:spPr/>
        <p:txBody>
          <a:bodyPr/>
          <a:lstStyle/>
          <a:p>
            <a:r>
              <a:rPr lang="zh-CN" altLang="en-US" dirty="0"/>
              <a:t>精确</a:t>
            </a:r>
            <a:r>
              <a:rPr lang="en-US" altLang="zh-CN" dirty="0"/>
              <a:t>top </a:t>
            </a:r>
            <a:r>
              <a:rPr lang="en-US" altLang="zh-CN" i="1" dirty="0"/>
              <a:t>k</a:t>
            </a:r>
            <a:r>
              <a:rPr lang="zh-CN" altLang="en-US" dirty="0"/>
              <a:t>检索及其加速办法</a:t>
            </a:r>
          </a:p>
        </p:txBody>
      </p:sp>
      <p:sp>
        <p:nvSpPr>
          <p:cNvPr id="3" name="内容占位符 2">
            <a:extLst>
              <a:ext uri="{FF2B5EF4-FFF2-40B4-BE49-F238E27FC236}">
                <a16:creationId xmlns:a16="http://schemas.microsoft.com/office/drawing/2014/main" id="{51773A3F-8DD6-4C36-B582-4BEF6805B8C5}"/>
              </a:ext>
            </a:extLst>
          </p:cNvPr>
          <p:cNvSpPr>
            <a:spLocks noGrp="1"/>
          </p:cNvSpPr>
          <p:nvPr>
            <p:ph idx="1"/>
          </p:nvPr>
        </p:nvSpPr>
        <p:spPr/>
        <p:txBody>
          <a:bodyPr/>
          <a:lstStyle/>
          <a:p>
            <a:r>
              <a:rPr lang="zh-CN" altLang="en-US" dirty="0"/>
              <a:t>方法</a:t>
            </a:r>
            <a:r>
              <a:rPr lang="en-US" altLang="zh-CN" dirty="0"/>
              <a:t>1</a:t>
            </a:r>
            <a:r>
              <a:rPr lang="zh-CN" altLang="en-US" dirty="0"/>
              <a:t>：快速计算余弦</a:t>
            </a:r>
            <a:endParaRPr lang="en-US" altLang="zh-CN" dirty="0"/>
          </a:p>
          <a:p>
            <a:pPr lvl="1"/>
            <a:r>
              <a:rPr lang="zh-CN" altLang="en-US" dirty="0"/>
              <a:t>查询较短</a:t>
            </a:r>
            <a:endParaRPr lang="en-US" altLang="zh-CN" dirty="0"/>
          </a:p>
          <a:p>
            <a:pPr lvl="1"/>
            <a:r>
              <a:rPr lang="zh-CN" altLang="en-US" dirty="0"/>
              <a:t>不考虑查询词项的权重</a:t>
            </a:r>
            <a:endParaRPr lang="en-US" altLang="zh-CN" dirty="0"/>
          </a:p>
          <a:p>
            <a:r>
              <a:rPr lang="zh-CN" altLang="en-US" dirty="0"/>
              <a:t>方法</a:t>
            </a:r>
            <a:r>
              <a:rPr lang="en-US" altLang="zh-CN" dirty="0"/>
              <a:t>2</a:t>
            </a:r>
            <a:r>
              <a:rPr lang="zh-CN" altLang="en-US" dirty="0"/>
              <a:t>：堆法</a:t>
            </a:r>
            <a:r>
              <a:rPr lang="en-US" altLang="zh-CN" dirty="0"/>
              <a:t>N</a:t>
            </a:r>
            <a:r>
              <a:rPr lang="zh-CN" altLang="en-US" dirty="0"/>
              <a:t>中选</a:t>
            </a:r>
            <a:r>
              <a:rPr lang="en-US" altLang="zh-CN" i="1" dirty="0"/>
              <a:t>k</a:t>
            </a:r>
          </a:p>
          <a:p>
            <a:pPr lvl="1"/>
            <a:r>
              <a:rPr lang="zh-CN" altLang="en-US" dirty="0"/>
              <a:t>堆构建：构建包含</a:t>
            </a:r>
            <a:r>
              <a:rPr lang="en-US" altLang="zh-CN" dirty="0"/>
              <a:t>k</a:t>
            </a:r>
            <a:r>
              <a:rPr lang="zh-CN" altLang="en-US" dirty="0"/>
              <a:t>个节点的堆需要</a:t>
            </a:r>
            <a:r>
              <a:rPr lang="en-US" altLang="zh-CN" dirty="0"/>
              <a:t>O(</a:t>
            </a:r>
            <a:r>
              <a:rPr lang="en-US" altLang="zh-CN" dirty="0" err="1"/>
              <a:t>Jlogk</a:t>
            </a:r>
            <a:r>
              <a:rPr lang="en-US" altLang="zh-CN" dirty="0"/>
              <a:t>)</a:t>
            </a:r>
            <a:r>
              <a:rPr lang="zh-CN" altLang="en-US" dirty="0"/>
              <a:t>次操作</a:t>
            </a:r>
            <a:endParaRPr lang="en-US" altLang="zh-CN" dirty="0"/>
          </a:p>
          <a:p>
            <a:pPr lvl="1"/>
            <a:r>
              <a:rPr lang="zh-CN" altLang="en-US" dirty="0"/>
              <a:t>如果</a:t>
            </a:r>
            <a:r>
              <a:rPr lang="en-US" altLang="zh-CN" dirty="0"/>
              <a:t> J=1M, </a:t>
            </a:r>
            <a:r>
              <a:rPr lang="en-US" altLang="zh-CN" i="1" dirty="0"/>
              <a:t>k </a:t>
            </a:r>
            <a:r>
              <a:rPr lang="en-US" altLang="zh-CN" dirty="0"/>
              <a:t>=100, </a:t>
            </a:r>
            <a:r>
              <a:rPr lang="zh-CN" altLang="en-US" dirty="0"/>
              <a:t>那么代价大概是全部排序代价的</a:t>
            </a:r>
            <a:r>
              <a:rPr lang="en-US" altLang="zh-CN" dirty="0"/>
              <a:t>1/3</a:t>
            </a:r>
          </a:p>
          <a:p>
            <a:r>
              <a:rPr lang="zh-CN" altLang="en-US" dirty="0"/>
              <a:t>方法</a:t>
            </a:r>
            <a:r>
              <a:rPr lang="en-US" altLang="zh-CN" dirty="0"/>
              <a:t>3</a:t>
            </a:r>
            <a:r>
              <a:rPr lang="zh-CN" altLang="en-US" dirty="0"/>
              <a:t>：提前终止计算</a:t>
            </a:r>
            <a:endParaRPr lang="en-US" altLang="zh-CN" dirty="0"/>
          </a:p>
          <a:p>
            <a:pPr lvl="1"/>
            <a:r>
              <a:rPr lang="de-DE" altLang="zh-CN" dirty="0"/>
              <a:t>net-score(q, d) = g(d) + cos(q, d)</a:t>
            </a:r>
            <a:endParaRPr lang="zh-CN" altLang="en-US" dirty="0"/>
          </a:p>
        </p:txBody>
      </p:sp>
      <p:sp>
        <p:nvSpPr>
          <p:cNvPr id="4" name="灯片编号占位符 3">
            <a:extLst>
              <a:ext uri="{FF2B5EF4-FFF2-40B4-BE49-F238E27FC236}">
                <a16:creationId xmlns:a16="http://schemas.microsoft.com/office/drawing/2014/main" id="{3684601D-ED9B-45E1-81C6-938AE9B38EAB}"/>
              </a:ext>
            </a:extLst>
          </p:cNvPr>
          <p:cNvSpPr>
            <a:spLocks noGrp="1"/>
          </p:cNvSpPr>
          <p:nvPr>
            <p:ph type="sldNum" sz="quarter" idx="12"/>
          </p:nvPr>
        </p:nvSpPr>
        <p:spPr/>
        <p:txBody>
          <a:bodyPr/>
          <a:lstStyle/>
          <a:p>
            <a:pPr>
              <a:defRPr/>
            </a:pPr>
            <a:fld id="{DB3EC566-48E6-4552-87D6-CB322A8F1925}" type="slidenum">
              <a:rPr lang="en-US" smtClean="0"/>
              <a:pPr>
                <a:defRPr/>
              </a:pPr>
              <a:t>10</a:t>
            </a:fld>
            <a:endParaRPr lang="en-US"/>
          </a:p>
        </p:txBody>
      </p:sp>
    </p:spTree>
    <p:extLst>
      <p:ext uri="{BB962C8B-B14F-4D97-AF65-F5344CB8AC3E}">
        <p14:creationId xmlns:p14="http://schemas.microsoft.com/office/powerpoint/2010/main" val="25483673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539552" y="548680"/>
            <a:ext cx="7772400" cy="914400"/>
          </a:xfrm>
        </p:spPr>
        <p:txBody>
          <a:bodyPr/>
          <a:lstStyle/>
          <a:p>
            <a:r>
              <a:rPr lang="en-US" altLang="zh-CN" dirty="0">
                <a:latin typeface="Times New Roman" pitchFamily="18" charset="0"/>
              </a:rPr>
              <a:t>Topic</a:t>
            </a:r>
            <a:r>
              <a:rPr lang="zh-CN" altLang="en-US" dirty="0">
                <a:latin typeface="Times New Roman" pitchFamily="18" charset="0"/>
              </a:rPr>
              <a:t>示例</a:t>
            </a:r>
          </a:p>
        </p:txBody>
      </p:sp>
      <p:sp>
        <p:nvSpPr>
          <p:cNvPr id="193539" name="Rectangle 3"/>
          <p:cNvSpPr>
            <a:spLocks noGrp="1" noChangeArrowheads="1"/>
          </p:cNvSpPr>
          <p:nvPr>
            <p:ph idx="1"/>
          </p:nvPr>
        </p:nvSpPr>
        <p:spPr>
          <a:xfrm>
            <a:off x="762000" y="1981200"/>
            <a:ext cx="7772400" cy="4419600"/>
          </a:xfrm>
        </p:spPr>
        <p:txBody>
          <a:bodyPr/>
          <a:lstStyle/>
          <a:p>
            <a:pPr>
              <a:lnSpc>
                <a:spcPct val="90000"/>
              </a:lnSpc>
              <a:spcBef>
                <a:spcPct val="0"/>
              </a:spcBef>
              <a:buFont typeface="Wingdings" pitchFamily="2" charset="2"/>
              <a:buNone/>
            </a:pPr>
            <a:r>
              <a:rPr lang="en-US" altLang="zh-CN" sz="2400">
                <a:solidFill>
                  <a:srgbClr val="CC3500"/>
                </a:solidFill>
                <a:latin typeface="Times New Roman" pitchFamily="18" charset="0"/>
              </a:rPr>
              <a:t>&lt;num&gt;</a:t>
            </a:r>
            <a:r>
              <a:rPr lang="en-US" altLang="zh-CN" sz="2400">
                <a:latin typeface="Times New Roman" pitchFamily="18" charset="0"/>
              </a:rPr>
              <a:t> Number: 351 </a:t>
            </a:r>
          </a:p>
          <a:p>
            <a:pPr algn="just">
              <a:lnSpc>
                <a:spcPct val="90000"/>
              </a:lnSpc>
              <a:spcBef>
                <a:spcPct val="0"/>
              </a:spcBef>
              <a:buFont typeface="Wingdings" pitchFamily="2" charset="2"/>
              <a:buNone/>
            </a:pPr>
            <a:r>
              <a:rPr lang="en-US" altLang="zh-CN" sz="2400">
                <a:solidFill>
                  <a:srgbClr val="CC3500"/>
                </a:solidFill>
                <a:latin typeface="Times New Roman" pitchFamily="18" charset="0"/>
              </a:rPr>
              <a:t>&lt;title&gt;</a:t>
            </a:r>
            <a:r>
              <a:rPr lang="en-US" altLang="zh-CN" sz="2400">
                <a:latin typeface="Times New Roman" pitchFamily="18" charset="0"/>
              </a:rPr>
              <a:t> Falkland petroleum exploration </a:t>
            </a:r>
          </a:p>
          <a:p>
            <a:pPr algn="just">
              <a:lnSpc>
                <a:spcPct val="90000"/>
              </a:lnSpc>
              <a:spcBef>
                <a:spcPct val="0"/>
              </a:spcBef>
              <a:buFont typeface="Wingdings" pitchFamily="2" charset="2"/>
              <a:buNone/>
            </a:pPr>
            <a:r>
              <a:rPr lang="en-US" altLang="zh-CN" sz="2400">
                <a:solidFill>
                  <a:srgbClr val="CC3500"/>
                </a:solidFill>
                <a:latin typeface="Times New Roman" pitchFamily="18" charset="0"/>
              </a:rPr>
              <a:t>&lt;desc&gt;</a:t>
            </a:r>
            <a:r>
              <a:rPr lang="en-US" altLang="zh-CN" sz="2400">
                <a:latin typeface="Times New Roman" pitchFamily="18" charset="0"/>
              </a:rPr>
              <a:t> Description: </a:t>
            </a:r>
          </a:p>
          <a:p>
            <a:pPr algn="just">
              <a:lnSpc>
                <a:spcPct val="90000"/>
              </a:lnSpc>
              <a:spcBef>
                <a:spcPct val="0"/>
              </a:spcBef>
              <a:buFont typeface="Wingdings" pitchFamily="2" charset="2"/>
              <a:buNone/>
            </a:pPr>
            <a:r>
              <a:rPr lang="en-US" altLang="zh-CN" sz="2400">
                <a:latin typeface="Times New Roman" pitchFamily="18" charset="0"/>
              </a:rPr>
              <a:t>What information is available on petroleum exploration in the South Atlantic near the Falkland Islands?</a:t>
            </a:r>
          </a:p>
          <a:p>
            <a:pPr algn="just">
              <a:lnSpc>
                <a:spcPct val="90000"/>
              </a:lnSpc>
              <a:spcBef>
                <a:spcPct val="0"/>
              </a:spcBef>
              <a:buFont typeface="Wingdings" pitchFamily="2" charset="2"/>
              <a:buNone/>
            </a:pPr>
            <a:r>
              <a:rPr lang="en-US" altLang="zh-CN" sz="2400">
                <a:solidFill>
                  <a:srgbClr val="CC3500"/>
                </a:solidFill>
                <a:latin typeface="Times New Roman" pitchFamily="18" charset="0"/>
              </a:rPr>
              <a:t>&lt;narr&gt;</a:t>
            </a:r>
            <a:r>
              <a:rPr lang="en-US" altLang="zh-CN" sz="2400">
                <a:latin typeface="Times New Roman" pitchFamily="18" charset="0"/>
              </a:rPr>
              <a:t> Narrative: </a:t>
            </a:r>
          </a:p>
          <a:p>
            <a:pPr algn="just">
              <a:lnSpc>
                <a:spcPct val="90000"/>
              </a:lnSpc>
              <a:spcBef>
                <a:spcPct val="0"/>
              </a:spcBef>
              <a:buFont typeface="Wingdings" pitchFamily="2" charset="2"/>
              <a:buNone/>
            </a:pPr>
            <a:r>
              <a:rPr lang="en-US" altLang="zh-CN" sz="2400">
                <a:latin typeface="Times New Roman" pitchFamily="18" charset="0"/>
              </a:rPr>
              <a:t>Any document discussing petroleum exploration in the South Atlantic near the Falkland Islands is considered relevant.  Documents discussing petroleum exploration in continental South America are not relevant.</a:t>
            </a:r>
            <a:endParaRPr lang="en-US" altLang="zh-CN">
              <a:latin typeface="Times New Roman" pitchFamily="18" charset="0"/>
            </a:endParaRPr>
          </a:p>
        </p:txBody>
      </p:sp>
      <p:sp>
        <p:nvSpPr>
          <p:cNvPr id="6" name="灯片编号占位符 5"/>
          <p:cNvSpPr>
            <a:spLocks noGrp="1"/>
          </p:cNvSpPr>
          <p:nvPr>
            <p:ph type="sldNum" sz="quarter" idx="12"/>
          </p:nvPr>
        </p:nvSpPr>
        <p:spPr/>
        <p:txBody>
          <a:bodyPr/>
          <a:lstStyle/>
          <a:p>
            <a:fld id="{503FB6BF-F6E8-4820-AED0-6E665772753C}" type="slidenum">
              <a:rPr lang="en-US" altLang="zh-CN"/>
              <a:pPr/>
              <a:t>100</a:t>
            </a:fld>
            <a:endParaRPr lang="en-US" altLang="zh-C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zh-CN" altLang="en-US">
                <a:latin typeface="Times New Roman" pitchFamily="18" charset="0"/>
              </a:rPr>
              <a:t>使用</a:t>
            </a:r>
            <a:r>
              <a:rPr lang="en-US" altLang="zh-CN">
                <a:latin typeface="Times New Roman" pitchFamily="18" charset="0"/>
              </a:rPr>
              <a:t>Topic</a:t>
            </a:r>
            <a:r>
              <a:rPr lang="zh-CN" altLang="en-US">
                <a:latin typeface="Times New Roman" pitchFamily="18" charset="0"/>
              </a:rPr>
              <a:t>的方式</a:t>
            </a:r>
          </a:p>
        </p:txBody>
      </p:sp>
      <p:sp>
        <p:nvSpPr>
          <p:cNvPr id="195587" name="Rectangle 3"/>
          <p:cNvSpPr>
            <a:spLocks noGrp="1" noChangeArrowheads="1"/>
          </p:cNvSpPr>
          <p:nvPr>
            <p:ph idx="1"/>
          </p:nvPr>
        </p:nvSpPr>
        <p:spPr>
          <a:xfrm>
            <a:off x="762000" y="1981200"/>
            <a:ext cx="7772400" cy="4114800"/>
          </a:xfrm>
        </p:spPr>
        <p:txBody>
          <a:bodyPr/>
          <a:lstStyle/>
          <a:p>
            <a:r>
              <a:rPr lang="zh-CN" altLang="en-US" sz="2400" dirty="0">
                <a:latin typeface="Times New Roman" pitchFamily="18" charset="0"/>
              </a:rPr>
              <a:t>按照会议要求，可以利用</a:t>
            </a:r>
            <a:r>
              <a:rPr lang="en-US" altLang="zh-CN" sz="2400" dirty="0">
                <a:latin typeface="Times New Roman" pitchFamily="18" charset="0"/>
              </a:rPr>
              <a:t>Topic</a:t>
            </a:r>
            <a:r>
              <a:rPr lang="zh-CN" altLang="en-US" sz="2400" dirty="0">
                <a:latin typeface="Times New Roman" pitchFamily="18" charset="0"/>
              </a:rPr>
              <a:t>文本中的部分或者全部字段，构造适当的查询条件</a:t>
            </a:r>
          </a:p>
          <a:p>
            <a:r>
              <a:rPr lang="zh-CN" altLang="en-US" sz="2400" dirty="0">
                <a:latin typeface="Times New Roman" pitchFamily="18" charset="0"/>
              </a:rPr>
              <a:t>可以使用任何方式构造查询条件，这包括手工的和自动的两大类。但提交查询结果时要注明产生方式。</a:t>
            </a:r>
          </a:p>
        </p:txBody>
      </p:sp>
      <p:sp>
        <p:nvSpPr>
          <p:cNvPr id="6" name="灯片编号占位符 5"/>
          <p:cNvSpPr>
            <a:spLocks noGrp="1"/>
          </p:cNvSpPr>
          <p:nvPr>
            <p:ph type="sldNum" sz="quarter" idx="12"/>
          </p:nvPr>
        </p:nvSpPr>
        <p:spPr/>
        <p:txBody>
          <a:bodyPr/>
          <a:lstStyle/>
          <a:p>
            <a:fld id="{E94A05F6-C911-4040-B1E6-36B5364C1461}" type="slidenum">
              <a:rPr lang="en-US" altLang="zh-CN"/>
              <a:pPr/>
              <a:t>101</a:t>
            </a:fld>
            <a:endParaRPr lang="en-U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67544" y="332656"/>
            <a:ext cx="8676456" cy="1143000"/>
          </a:xfrm>
        </p:spPr>
        <p:txBody>
          <a:bodyPr/>
          <a:lstStyle/>
          <a:p>
            <a:r>
              <a:rPr lang="zh-CN" altLang="en-US" dirty="0"/>
              <a:t>评测方法</a:t>
            </a:r>
          </a:p>
        </p:txBody>
      </p:sp>
      <p:sp>
        <p:nvSpPr>
          <p:cNvPr id="197635" name="Rectangle 3"/>
          <p:cNvSpPr>
            <a:spLocks noGrp="1" noChangeArrowheads="1"/>
          </p:cNvSpPr>
          <p:nvPr>
            <p:ph idx="1"/>
          </p:nvPr>
        </p:nvSpPr>
        <p:spPr>
          <a:xfrm>
            <a:off x="762000" y="2057400"/>
            <a:ext cx="7772400" cy="4114800"/>
          </a:xfrm>
        </p:spPr>
        <p:txBody>
          <a:bodyPr/>
          <a:lstStyle/>
          <a:p>
            <a:r>
              <a:rPr lang="zh-CN" altLang="en-US" sz="2400" dirty="0">
                <a:latin typeface="Times New Roman" pitchFamily="18" charset="0"/>
              </a:rPr>
              <a:t>基于无序集合的评测：返回结果无顺序</a:t>
            </a:r>
          </a:p>
          <a:p>
            <a:pPr lvl="1"/>
            <a:r>
              <a:rPr lang="en-US" altLang="zh-CN" sz="2000" dirty="0">
                <a:latin typeface="Times New Roman" pitchFamily="18" charset="0"/>
              </a:rPr>
              <a:t>Set Precision/Set Recall</a:t>
            </a:r>
          </a:p>
          <a:p>
            <a:r>
              <a:rPr lang="zh-CN" altLang="en-US" sz="2400" dirty="0">
                <a:latin typeface="Times New Roman" pitchFamily="18" charset="0"/>
              </a:rPr>
              <a:t>基于有序集合的评测：</a:t>
            </a:r>
          </a:p>
          <a:p>
            <a:pPr lvl="1"/>
            <a:r>
              <a:rPr lang="en-US" altLang="zh-CN" sz="2000" dirty="0" err="1">
                <a:latin typeface="Times New Roman" pitchFamily="18" charset="0"/>
              </a:rPr>
              <a:t>P@n</a:t>
            </a:r>
            <a:r>
              <a:rPr lang="en-US" altLang="zh-CN" sz="2000" dirty="0">
                <a:latin typeface="Times New Roman" pitchFamily="18" charset="0"/>
              </a:rPr>
              <a:t>/Average Precision/Reciprocal Rank</a:t>
            </a:r>
          </a:p>
          <a:p>
            <a:r>
              <a:rPr lang="zh-CN" altLang="en-US" sz="2400" dirty="0">
                <a:latin typeface="Times New Roman" pitchFamily="18" charset="0"/>
              </a:rPr>
              <a:t>其他评测方法</a:t>
            </a:r>
          </a:p>
          <a:p>
            <a:pPr lvl="1"/>
            <a:r>
              <a:rPr lang="en-US" altLang="zh-CN" sz="2000" dirty="0">
                <a:latin typeface="Times New Roman" pitchFamily="18" charset="0"/>
              </a:rPr>
              <a:t>Filtering Utility</a:t>
            </a:r>
          </a:p>
          <a:p>
            <a:pPr lvl="1">
              <a:buFont typeface="Wingdings" pitchFamily="2" charset="2"/>
              <a:buNone/>
            </a:pPr>
            <a:endParaRPr lang="en-US" altLang="zh-CN" sz="2000" dirty="0">
              <a:latin typeface="Times New Roman" pitchFamily="18" charset="0"/>
            </a:endParaRPr>
          </a:p>
          <a:p>
            <a:pPr lvl="1">
              <a:buFont typeface="Wingdings" pitchFamily="2" charset="2"/>
              <a:buNone/>
            </a:pPr>
            <a:endParaRPr lang="en-US" altLang="zh-CN" sz="2000" dirty="0"/>
          </a:p>
        </p:txBody>
      </p:sp>
      <p:sp>
        <p:nvSpPr>
          <p:cNvPr id="6" name="灯片编号占位符 5"/>
          <p:cNvSpPr>
            <a:spLocks noGrp="1"/>
          </p:cNvSpPr>
          <p:nvPr>
            <p:ph type="sldNum" sz="quarter" idx="12"/>
          </p:nvPr>
        </p:nvSpPr>
        <p:spPr/>
        <p:txBody>
          <a:bodyPr/>
          <a:lstStyle/>
          <a:p>
            <a:fld id="{63A8A164-DF62-44C8-9113-571B3D43F7CC}" type="slidenum">
              <a:rPr lang="en-US" altLang="zh-CN"/>
              <a:pPr/>
              <a:t>102</a:t>
            </a:fld>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zh-CN" altLang="en-US">
                <a:latin typeface="Times New Roman" pitchFamily="18" charset="0"/>
              </a:rPr>
              <a:t>相关性评估过程</a:t>
            </a:r>
            <a:r>
              <a:rPr lang="en-US" altLang="zh-CN">
                <a:latin typeface="Times New Roman" pitchFamily="18" charset="0"/>
              </a:rPr>
              <a:t>(1)</a:t>
            </a:r>
          </a:p>
        </p:txBody>
      </p:sp>
      <p:sp>
        <p:nvSpPr>
          <p:cNvPr id="199683" name="Rectangle 3"/>
          <p:cNvSpPr>
            <a:spLocks noGrp="1" noChangeArrowheads="1"/>
          </p:cNvSpPr>
          <p:nvPr>
            <p:ph idx="1"/>
          </p:nvPr>
        </p:nvSpPr>
        <p:spPr>
          <a:xfrm>
            <a:off x="762000" y="1981200"/>
            <a:ext cx="7772400" cy="4114800"/>
          </a:xfrm>
        </p:spPr>
        <p:txBody>
          <a:bodyPr/>
          <a:lstStyle/>
          <a:p>
            <a:r>
              <a:rPr lang="en-US" altLang="zh-CN">
                <a:latin typeface="Times New Roman" pitchFamily="18" charset="0"/>
              </a:rPr>
              <a:t>(Ad hoc</a:t>
            </a:r>
            <a:r>
              <a:rPr lang="zh-CN" altLang="en-US">
                <a:latin typeface="Times New Roman" pitchFamily="18" charset="0"/>
              </a:rPr>
              <a:t>任务</a:t>
            </a:r>
            <a:r>
              <a:rPr lang="en-US" altLang="zh-CN">
                <a:latin typeface="Times New Roman" pitchFamily="18" charset="0"/>
              </a:rPr>
              <a:t>)Pooling</a:t>
            </a:r>
            <a:r>
              <a:rPr lang="zh-CN" altLang="en-US">
                <a:latin typeface="Times New Roman" pitchFamily="18" charset="0"/>
              </a:rPr>
              <a:t>方法：对于每一个</a:t>
            </a:r>
            <a:r>
              <a:rPr lang="en-US" altLang="zh-CN">
                <a:latin typeface="Times New Roman" pitchFamily="18" charset="0"/>
              </a:rPr>
              <a:t>topic</a:t>
            </a:r>
            <a:r>
              <a:rPr lang="zh-CN" altLang="en-US">
                <a:latin typeface="Times New Roman" pitchFamily="18" charset="0"/>
              </a:rPr>
              <a:t>，</a:t>
            </a:r>
            <a:r>
              <a:rPr lang="en-US" altLang="zh-CN">
                <a:latin typeface="Times New Roman" pitchFamily="18" charset="0"/>
              </a:rPr>
              <a:t>NIST</a:t>
            </a:r>
            <a:r>
              <a:rPr lang="zh-CN" altLang="en-US">
                <a:latin typeface="Times New Roman" pitchFamily="18" charset="0"/>
              </a:rPr>
              <a:t>从参加者取得的结果中挑选中一部分运行结果，从每个运行结果中取头</a:t>
            </a:r>
            <a:r>
              <a:rPr lang="en-US" altLang="zh-CN">
                <a:latin typeface="Times New Roman" pitchFamily="18" charset="0"/>
              </a:rPr>
              <a:t>N</a:t>
            </a:r>
            <a:r>
              <a:rPr lang="zh-CN" altLang="en-US">
                <a:latin typeface="Times New Roman" pitchFamily="18" charset="0"/>
              </a:rPr>
              <a:t>个文档，然后用这些文档构成一个文档池，使用人工方式对这些文档进行判断。相关性判断是二值的：相关或不相关。没有进行判断的文档被认为是不相关的。</a:t>
            </a:r>
          </a:p>
        </p:txBody>
      </p:sp>
      <p:sp>
        <p:nvSpPr>
          <p:cNvPr id="6" name="灯片编号占位符 5"/>
          <p:cNvSpPr>
            <a:spLocks noGrp="1"/>
          </p:cNvSpPr>
          <p:nvPr>
            <p:ph type="sldNum" sz="quarter" idx="12"/>
          </p:nvPr>
        </p:nvSpPr>
        <p:spPr/>
        <p:txBody>
          <a:bodyPr/>
          <a:lstStyle/>
          <a:p>
            <a:fld id="{63EA5B0E-B6C7-4B8D-BB5F-88FAD10AB74E}" type="slidenum">
              <a:rPr lang="en-US" altLang="zh-CN"/>
              <a:pPr/>
              <a:t>103</a:t>
            </a:fld>
            <a:endParaRPr lang="en-US" altLang="zh-C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683568" y="332656"/>
            <a:ext cx="8229600" cy="1143000"/>
          </a:xfrm>
        </p:spPr>
        <p:txBody>
          <a:bodyPr/>
          <a:lstStyle/>
          <a:p>
            <a:r>
              <a:rPr lang="zh-CN" altLang="en-US" dirty="0">
                <a:latin typeface="Times New Roman" pitchFamily="18" charset="0"/>
              </a:rPr>
              <a:t>相关性评估过程</a:t>
            </a:r>
            <a:r>
              <a:rPr lang="en-US" altLang="zh-CN" dirty="0">
                <a:latin typeface="Times New Roman" pitchFamily="18" charset="0"/>
              </a:rPr>
              <a:t>(2)</a:t>
            </a:r>
          </a:p>
        </p:txBody>
      </p:sp>
      <p:sp>
        <p:nvSpPr>
          <p:cNvPr id="201731" name="Rectangle 3"/>
          <p:cNvSpPr>
            <a:spLocks noGrp="1" noChangeArrowheads="1"/>
          </p:cNvSpPr>
          <p:nvPr>
            <p:ph idx="1"/>
          </p:nvPr>
        </p:nvSpPr>
        <p:spPr>
          <a:xfrm>
            <a:off x="762000" y="2057400"/>
            <a:ext cx="7772400" cy="4114800"/>
          </a:xfrm>
        </p:spPr>
        <p:txBody>
          <a:bodyPr/>
          <a:lstStyle/>
          <a:p>
            <a:r>
              <a:rPr lang="en-US" altLang="zh-CN" sz="2400" dirty="0">
                <a:latin typeface="Times New Roman" pitchFamily="18" charset="0"/>
              </a:rPr>
              <a:t>NIST</a:t>
            </a:r>
            <a:r>
              <a:rPr lang="zh-CN" altLang="en-US" sz="2400" dirty="0">
                <a:latin typeface="Times New Roman" pitchFamily="18" charset="0"/>
              </a:rPr>
              <a:t>使用</a:t>
            </a:r>
            <a:r>
              <a:rPr lang="en-US" altLang="zh-CN" sz="2400" dirty="0" err="1">
                <a:latin typeface="Times New Roman" pitchFamily="18" charset="0"/>
              </a:rPr>
              <a:t>trec_eval</a:t>
            </a:r>
            <a:r>
              <a:rPr lang="zh-CN" altLang="en-US" sz="2400" dirty="0">
                <a:latin typeface="Times New Roman" pitchFamily="18" charset="0"/>
              </a:rPr>
              <a:t>软件包对所有参加者的运行结果进行评估，给出大量参数化的评测结果（主要是</a:t>
            </a:r>
            <a:r>
              <a:rPr lang="en-US" altLang="zh-CN" sz="2400" dirty="0">
                <a:latin typeface="Times New Roman" pitchFamily="18" charset="0"/>
              </a:rPr>
              <a:t>precision</a:t>
            </a:r>
            <a:r>
              <a:rPr lang="zh-CN" altLang="en-US" sz="2400" dirty="0">
                <a:latin typeface="Times New Roman" pitchFamily="18" charset="0"/>
              </a:rPr>
              <a:t>和</a:t>
            </a:r>
            <a:r>
              <a:rPr lang="en-US" altLang="zh-CN" sz="2400" dirty="0">
                <a:latin typeface="Times New Roman" pitchFamily="18" charset="0"/>
              </a:rPr>
              <a:t>recall)</a:t>
            </a:r>
            <a:r>
              <a:rPr lang="zh-CN" altLang="en-US" sz="2400" dirty="0">
                <a:latin typeface="Times New Roman" pitchFamily="18" charset="0"/>
              </a:rPr>
              <a:t>。根据这些评测数据，参加者可以比较彼此的系统性能。</a:t>
            </a:r>
          </a:p>
          <a:p>
            <a:r>
              <a:rPr lang="zh-CN" altLang="en-US" sz="2400" dirty="0">
                <a:latin typeface="Times New Roman" pitchFamily="18" charset="0"/>
              </a:rPr>
              <a:t>其他</a:t>
            </a:r>
            <a:r>
              <a:rPr lang="en-US" altLang="zh-CN" sz="2400" dirty="0">
                <a:latin typeface="Times New Roman" pitchFamily="18" charset="0"/>
              </a:rPr>
              <a:t>track</a:t>
            </a:r>
            <a:r>
              <a:rPr lang="zh-CN" altLang="en-US" sz="2400" dirty="0">
                <a:latin typeface="Times New Roman" pitchFamily="18" charset="0"/>
              </a:rPr>
              <a:t>也有相应的公开评测工具</a:t>
            </a:r>
          </a:p>
        </p:txBody>
      </p:sp>
      <p:sp>
        <p:nvSpPr>
          <p:cNvPr id="6" name="灯片编号占位符 5"/>
          <p:cNvSpPr>
            <a:spLocks noGrp="1"/>
          </p:cNvSpPr>
          <p:nvPr>
            <p:ph type="sldNum" sz="quarter" idx="12"/>
          </p:nvPr>
        </p:nvSpPr>
        <p:spPr/>
        <p:txBody>
          <a:bodyPr/>
          <a:lstStyle/>
          <a:p>
            <a:fld id="{448AE52C-A22B-41B5-B1E3-FB28FFB7451F}" type="slidenum">
              <a:rPr lang="en-US" altLang="zh-CN"/>
              <a:pPr/>
              <a:t>104</a:t>
            </a:fld>
            <a:endParaRPr lang="en-US" altLang="zh-C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4" name="Rectangle 4"/>
          <p:cNvSpPr>
            <a:spLocks noGrp="1" noChangeArrowheads="1"/>
          </p:cNvSpPr>
          <p:nvPr>
            <p:ph type="ctrTitle"/>
          </p:nvPr>
        </p:nvSpPr>
        <p:spPr>
          <a:xfrm>
            <a:off x="611560" y="1772816"/>
            <a:ext cx="7772400" cy="1143000"/>
          </a:xfrm>
        </p:spPr>
        <p:txBody>
          <a:bodyPr/>
          <a:lstStyle/>
          <a:p>
            <a:r>
              <a:rPr lang="zh-CN" altLang="en-US" dirty="0"/>
              <a:t>其他评测会议</a:t>
            </a:r>
          </a:p>
        </p:txBody>
      </p:sp>
      <p:sp>
        <p:nvSpPr>
          <p:cNvPr id="6" name="Rectangle 12"/>
          <p:cNvSpPr>
            <a:spLocks noGrp="1" noChangeArrowheads="1"/>
          </p:cNvSpPr>
          <p:nvPr>
            <p:ph type="sldNum" sz="quarter" idx="12"/>
          </p:nvPr>
        </p:nvSpPr>
        <p:spPr>
          <a:prstGeom prst="rect">
            <a:avLst/>
          </a:prstGeom>
        </p:spPr>
        <p:txBody>
          <a:bodyPr/>
          <a:lstStyle/>
          <a:p>
            <a:fld id="{6097C5C7-D99C-4729-A08B-E4EECA1A93BE}" type="slidenum">
              <a:rPr lang="en-US" altLang="zh-CN"/>
              <a:pPr/>
              <a:t>105</a:t>
            </a:fld>
            <a:endParaRPr lang="en-US" altLang="zh-CN"/>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zh-CN">
                <a:latin typeface="Times New Roman" pitchFamily="18" charset="0"/>
              </a:rPr>
              <a:t>TRECVID (TREC VIDeo)</a:t>
            </a:r>
          </a:p>
        </p:txBody>
      </p:sp>
      <p:sp>
        <p:nvSpPr>
          <p:cNvPr id="229379" name="Rectangle 3"/>
          <p:cNvSpPr>
            <a:spLocks noGrp="1" noChangeArrowheads="1"/>
          </p:cNvSpPr>
          <p:nvPr>
            <p:ph idx="1"/>
          </p:nvPr>
        </p:nvSpPr>
        <p:spPr/>
        <p:txBody>
          <a:bodyPr/>
          <a:lstStyle/>
          <a:p>
            <a:r>
              <a:rPr lang="en-US" altLang="zh-CN">
                <a:latin typeface="Times New Roman" pitchFamily="18" charset="0"/>
              </a:rPr>
              <a:t>TRECVID</a:t>
            </a:r>
            <a:r>
              <a:rPr lang="zh-CN" altLang="en-US">
                <a:latin typeface="Times New Roman" pitchFamily="18" charset="0"/>
              </a:rPr>
              <a:t>：</a:t>
            </a:r>
            <a:r>
              <a:rPr lang="en-US" altLang="zh-CN">
                <a:latin typeface="Times New Roman" pitchFamily="18" charset="0"/>
              </a:rPr>
              <a:t>2003</a:t>
            </a:r>
            <a:r>
              <a:rPr lang="zh-CN" altLang="en-US">
                <a:latin typeface="Times New Roman" pitchFamily="18" charset="0"/>
              </a:rPr>
              <a:t>年从</a:t>
            </a:r>
            <a:r>
              <a:rPr lang="en-US" altLang="zh-CN">
                <a:latin typeface="Times New Roman" pitchFamily="18" charset="0"/>
              </a:rPr>
              <a:t>TREC</a:t>
            </a:r>
            <a:r>
              <a:rPr lang="zh-CN" altLang="en-US">
                <a:latin typeface="Times New Roman" pitchFamily="18" charset="0"/>
              </a:rPr>
              <a:t>中分出来的有关</a:t>
            </a:r>
            <a:r>
              <a:rPr lang="en-US" altLang="zh-CN">
                <a:latin typeface="Times New Roman" pitchFamily="18" charset="0"/>
              </a:rPr>
              <a:t>Video</a:t>
            </a:r>
            <a:r>
              <a:rPr lang="zh-CN" altLang="en-US">
                <a:latin typeface="Times New Roman" pitchFamily="18" charset="0"/>
              </a:rPr>
              <a:t>检索方面的评测，之前是</a:t>
            </a:r>
            <a:r>
              <a:rPr lang="en-US" altLang="zh-CN">
                <a:latin typeface="Times New Roman" pitchFamily="18" charset="0"/>
              </a:rPr>
              <a:t>TREC</a:t>
            </a:r>
            <a:r>
              <a:rPr lang="zh-CN" altLang="en-US">
                <a:latin typeface="Times New Roman" pitchFamily="18" charset="0"/>
              </a:rPr>
              <a:t>中的</a:t>
            </a:r>
            <a:r>
              <a:rPr lang="en-US" altLang="zh-CN">
                <a:latin typeface="Times New Roman" pitchFamily="18" charset="0"/>
              </a:rPr>
              <a:t>Video track</a:t>
            </a:r>
            <a:r>
              <a:rPr lang="zh-CN" altLang="en-US">
                <a:latin typeface="Times New Roman" pitchFamily="18" charset="0"/>
              </a:rPr>
              <a:t>任务。</a:t>
            </a:r>
          </a:p>
        </p:txBody>
      </p:sp>
      <p:sp>
        <p:nvSpPr>
          <p:cNvPr id="6" name="灯片编号占位符 5"/>
          <p:cNvSpPr>
            <a:spLocks noGrp="1"/>
          </p:cNvSpPr>
          <p:nvPr>
            <p:ph type="sldNum" sz="quarter" idx="12"/>
          </p:nvPr>
        </p:nvSpPr>
        <p:spPr/>
        <p:txBody>
          <a:bodyPr/>
          <a:lstStyle/>
          <a:p>
            <a:fld id="{B60D03F5-8674-4DB3-A680-F102C7E2B683}" type="slidenum">
              <a:rPr lang="en-US" altLang="zh-CN"/>
              <a:pPr/>
              <a:t>106</a:t>
            </a:fld>
            <a:endParaRPr lang="en-US" altLang="zh-C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539551" y="260648"/>
            <a:ext cx="8207573" cy="1143000"/>
          </a:xfrm>
        </p:spPr>
        <p:txBody>
          <a:bodyPr/>
          <a:lstStyle/>
          <a:p>
            <a:r>
              <a:rPr lang="en-US" altLang="zh-CN" sz="3600" dirty="0">
                <a:latin typeface="Times New Roman" pitchFamily="18" charset="0"/>
              </a:rPr>
              <a:t>MUC (Message Understanding Conference)</a:t>
            </a:r>
          </a:p>
        </p:txBody>
      </p:sp>
      <p:sp>
        <p:nvSpPr>
          <p:cNvPr id="7" name="灯片编号占位符 5"/>
          <p:cNvSpPr>
            <a:spLocks noGrp="1"/>
          </p:cNvSpPr>
          <p:nvPr>
            <p:ph type="sldNum" sz="quarter" idx="12"/>
          </p:nvPr>
        </p:nvSpPr>
        <p:spPr/>
        <p:txBody>
          <a:bodyPr/>
          <a:lstStyle/>
          <a:p>
            <a:fld id="{B5505728-BF46-45BD-83A6-19023311F398}" type="slidenum">
              <a:rPr lang="en-US" altLang="zh-CN"/>
              <a:pPr/>
              <a:t>107</a:t>
            </a:fld>
            <a:endParaRPr lang="en-US" altLang="zh-CN"/>
          </a:p>
        </p:txBody>
      </p:sp>
      <p:pic>
        <p:nvPicPr>
          <p:cNvPr id="232453" name="Picture 5"/>
          <p:cNvPicPr>
            <a:picLocks noChangeAspect="1" noChangeArrowheads="1"/>
          </p:cNvPicPr>
          <p:nvPr/>
        </p:nvPicPr>
        <p:blipFill>
          <a:blip r:embed="rId2" cstate="print"/>
          <a:srcRect/>
          <a:stretch>
            <a:fillRect/>
          </a:stretch>
        </p:blipFill>
        <p:spPr bwMode="auto">
          <a:xfrm>
            <a:off x="611188" y="3716338"/>
            <a:ext cx="8135937" cy="2792412"/>
          </a:xfrm>
          <a:prstGeom prst="rect">
            <a:avLst/>
          </a:prstGeom>
          <a:noFill/>
          <a:ln w="9525">
            <a:noFill/>
            <a:miter lim="800000"/>
            <a:headEnd/>
            <a:tailEnd/>
          </a:ln>
          <a:effectLst/>
        </p:spPr>
      </p:pic>
      <p:sp>
        <p:nvSpPr>
          <p:cNvPr id="232454" name="Text Box 6"/>
          <p:cNvSpPr txBox="1">
            <a:spLocks noChangeArrowheads="1"/>
          </p:cNvSpPr>
          <p:nvPr/>
        </p:nvSpPr>
        <p:spPr bwMode="auto">
          <a:xfrm>
            <a:off x="611188" y="1988840"/>
            <a:ext cx="8064500" cy="1569660"/>
          </a:xfrm>
          <a:prstGeom prst="rect">
            <a:avLst/>
          </a:prstGeom>
          <a:noFill/>
          <a:ln w="9525">
            <a:noFill/>
            <a:miter lim="800000"/>
            <a:headEnd/>
            <a:tailEnd/>
          </a:ln>
          <a:effectLst/>
        </p:spPr>
        <p:txBody>
          <a:bodyPr>
            <a:spAutoFit/>
          </a:bodyPr>
          <a:lstStyle/>
          <a:p>
            <a:pPr>
              <a:spcBef>
                <a:spcPct val="50000"/>
              </a:spcBef>
              <a:buClr>
                <a:schemeClr val="folHlink"/>
              </a:buClr>
              <a:buSzPct val="70000"/>
              <a:buFont typeface="Wingdings" pitchFamily="2" charset="2"/>
              <a:buChar char="n"/>
            </a:pPr>
            <a:r>
              <a:rPr lang="en-US" altLang="zh-CN" dirty="0">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美国</a:t>
            </a:r>
            <a:r>
              <a:rPr lang="en-US" altLang="zh-CN" dirty="0">
                <a:solidFill>
                  <a:schemeClr val="tx1"/>
                </a:solidFill>
                <a:latin typeface="Times New Roman" pitchFamily="18" charset="0"/>
                <a:ea typeface="黑体" pitchFamily="49" charset="-122"/>
              </a:rPr>
              <a:t>DARPA</a:t>
            </a:r>
            <a:r>
              <a:rPr lang="zh-CN" altLang="en-US" dirty="0">
                <a:solidFill>
                  <a:schemeClr val="tx1"/>
                </a:solidFill>
                <a:latin typeface="Times New Roman" pitchFamily="18" charset="0"/>
                <a:ea typeface="黑体" pitchFamily="49" charset="-122"/>
              </a:rPr>
              <a:t>组织的有关信息抽取</a:t>
            </a:r>
            <a:r>
              <a:rPr lang="en-US" altLang="zh-CN" dirty="0">
                <a:solidFill>
                  <a:schemeClr val="tx1"/>
                </a:solidFill>
                <a:latin typeface="Times New Roman" pitchFamily="18" charset="0"/>
                <a:ea typeface="黑体" pitchFamily="49" charset="-122"/>
              </a:rPr>
              <a:t>(IE, Information Extraction)</a:t>
            </a:r>
            <a:r>
              <a:rPr lang="zh-CN" altLang="en-US" dirty="0">
                <a:solidFill>
                  <a:schemeClr val="tx1"/>
                </a:solidFill>
                <a:latin typeface="Times New Roman" pitchFamily="18" charset="0"/>
                <a:ea typeface="黑体" pitchFamily="49" charset="-122"/>
              </a:rPr>
              <a:t>的评测会议，起于</a:t>
            </a:r>
            <a:r>
              <a:rPr lang="en-US" altLang="zh-CN" dirty="0">
                <a:solidFill>
                  <a:schemeClr val="tx1"/>
                </a:solidFill>
                <a:latin typeface="Times New Roman" pitchFamily="18" charset="0"/>
                <a:ea typeface="黑体" pitchFamily="49" charset="-122"/>
              </a:rPr>
              <a:t>1991</a:t>
            </a:r>
            <a:r>
              <a:rPr lang="zh-CN" altLang="en-US" dirty="0">
                <a:solidFill>
                  <a:schemeClr val="tx1"/>
                </a:solidFill>
                <a:latin typeface="Times New Roman" pitchFamily="18" charset="0"/>
                <a:ea typeface="黑体" pitchFamily="49" charset="-122"/>
              </a:rPr>
              <a:t>年，</a:t>
            </a:r>
            <a:r>
              <a:rPr lang="en-US" altLang="zh-CN" dirty="0">
                <a:solidFill>
                  <a:schemeClr val="tx1"/>
                </a:solidFill>
                <a:latin typeface="Times New Roman" pitchFamily="18" charset="0"/>
                <a:ea typeface="黑体" pitchFamily="49" charset="-122"/>
              </a:rPr>
              <a:t>1997</a:t>
            </a:r>
            <a:r>
              <a:rPr lang="zh-CN" altLang="en-US" dirty="0">
                <a:solidFill>
                  <a:schemeClr val="tx1"/>
                </a:solidFill>
                <a:latin typeface="Times New Roman" pitchFamily="18" charset="0"/>
                <a:ea typeface="黑体" pitchFamily="49" charset="-122"/>
              </a:rPr>
              <a:t>年为最后一届</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后来演变为</a:t>
            </a:r>
            <a:r>
              <a:rPr lang="en-US" altLang="zh-CN" dirty="0">
                <a:solidFill>
                  <a:schemeClr val="tx1"/>
                </a:solidFill>
                <a:latin typeface="Times New Roman" pitchFamily="18" charset="0"/>
                <a:ea typeface="黑体" pitchFamily="49" charset="-122"/>
              </a:rPr>
              <a:t>ACE</a:t>
            </a:r>
            <a:r>
              <a:rPr lang="zh-CN" altLang="en-US" dirty="0">
                <a:solidFill>
                  <a:schemeClr val="tx1"/>
                </a:solidFill>
                <a:latin typeface="Times New Roman" pitchFamily="18" charset="0"/>
                <a:ea typeface="黑体" pitchFamily="49" charset="-122"/>
              </a:rPr>
              <a:t>评测</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，后两届加入了命名实体</a:t>
            </a:r>
            <a:r>
              <a:rPr lang="en-US" altLang="zh-CN" dirty="0">
                <a:solidFill>
                  <a:schemeClr val="tx1"/>
                </a:solidFill>
                <a:latin typeface="Times New Roman" pitchFamily="18" charset="0"/>
                <a:ea typeface="黑体" pitchFamily="49" charset="-122"/>
              </a:rPr>
              <a:t>(Name Entity)</a:t>
            </a:r>
            <a:r>
              <a:rPr lang="zh-CN" altLang="en-US" dirty="0">
                <a:solidFill>
                  <a:schemeClr val="tx1"/>
                </a:solidFill>
                <a:latin typeface="Times New Roman" pitchFamily="18" charset="0"/>
                <a:ea typeface="黑体" pitchFamily="49" charset="-122"/>
              </a:rPr>
              <a:t>识别和共指</a:t>
            </a:r>
            <a:r>
              <a:rPr lang="en-US" altLang="zh-CN" dirty="0">
                <a:solidFill>
                  <a:schemeClr val="tx1"/>
                </a:solidFill>
                <a:latin typeface="Times New Roman" pitchFamily="18" charset="0"/>
                <a:ea typeface="黑体" pitchFamily="49" charset="-122"/>
              </a:rPr>
              <a:t>(Co-reference)</a:t>
            </a:r>
            <a:r>
              <a:rPr lang="zh-CN" altLang="en-US" dirty="0">
                <a:solidFill>
                  <a:schemeClr val="tx1"/>
                </a:solidFill>
                <a:latin typeface="Times New Roman" pitchFamily="18" charset="0"/>
                <a:ea typeface="黑体" pitchFamily="49" charset="-122"/>
              </a:rPr>
              <a:t>消解</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zh-CN" sz="3600" dirty="0">
                <a:latin typeface="Times New Roman" pitchFamily="18" charset="0"/>
              </a:rPr>
              <a:t>ACE(Automatic Content Extraction)</a:t>
            </a:r>
          </a:p>
        </p:txBody>
      </p:sp>
      <p:sp>
        <p:nvSpPr>
          <p:cNvPr id="233475" name="Rectangle 3"/>
          <p:cNvSpPr>
            <a:spLocks noGrp="1" noChangeArrowheads="1"/>
          </p:cNvSpPr>
          <p:nvPr>
            <p:ph idx="1"/>
          </p:nvPr>
        </p:nvSpPr>
        <p:spPr/>
        <p:txBody>
          <a:bodyPr/>
          <a:lstStyle/>
          <a:p>
            <a:r>
              <a:rPr lang="zh-CN" altLang="en-US">
                <a:latin typeface="Times New Roman" pitchFamily="18" charset="0"/>
              </a:rPr>
              <a:t>美国</a:t>
            </a:r>
            <a:r>
              <a:rPr lang="en-US" altLang="zh-CN">
                <a:latin typeface="Times New Roman" pitchFamily="18" charset="0"/>
              </a:rPr>
              <a:t>NIST</a:t>
            </a:r>
            <a:r>
              <a:rPr lang="zh-CN" altLang="en-US">
                <a:latin typeface="Times New Roman" pitchFamily="18" charset="0"/>
              </a:rPr>
              <a:t>组织，主要面向新闻领域的文本，抽取其中的实体、关系和事件。</a:t>
            </a:r>
            <a:r>
              <a:rPr lang="en-US" altLang="zh-CN">
                <a:latin typeface="Times New Roman" pitchFamily="18" charset="0"/>
              </a:rPr>
              <a:t>2000</a:t>
            </a:r>
            <a:r>
              <a:rPr lang="zh-CN" altLang="en-US">
                <a:latin typeface="Times New Roman" pitchFamily="18" charset="0"/>
              </a:rPr>
              <a:t>年开始，每年</a:t>
            </a:r>
            <a:r>
              <a:rPr lang="en-US" altLang="zh-CN">
                <a:latin typeface="Times New Roman" pitchFamily="18" charset="0"/>
              </a:rPr>
              <a:t>1</a:t>
            </a:r>
            <a:r>
              <a:rPr lang="zh-CN" altLang="en-US">
                <a:latin typeface="Times New Roman" pitchFamily="18" charset="0"/>
              </a:rPr>
              <a:t>届</a:t>
            </a:r>
            <a:r>
              <a:rPr lang="en-US" altLang="zh-CN">
                <a:latin typeface="Times New Roman" pitchFamily="18" charset="0"/>
              </a:rPr>
              <a:t>(2006</a:t>
            </a:r>
            <a:r>
              <a:rPr lang="zh-CN" altLang="en-US">
                <a:latin typeface="Times New Roman" pitchFamily="18" charset="0"/>
              </a:rPr>
              <a:t>年停办</a:t>
            </a:r>
            <a:r>
              <a:rPr lang="en-US" altLang="zh-CN">
                <a:latin typeface="Times New Roman" pitchFamily="18" charset="0"/>
              </a:rPr>
              <a:t>1</a:t>
            </a:r>
            <a:r>
              <a:rPr lang="zh-CN" altLang="en-US">
                <a:latin typeface="Times New Roman" pitchFamily="18" charset="0"/>
              </a:rPr>
              <a:t>次</a:t>
            </a:r>
            <a:r>
              <a:rPr lang="en-US" altLang="zh-CN">
                <a:latin typeface="Times New Roman" pitchFamily="18" charset="0"/>
              </a:rPr>
              <a:t>)</a:t>
            </a:r>
            <a:r>
              <a:rPr lang="zh-CN" altLang="en-US">
                <a:latin typeface="Times New Roman" pitchFamily="18" charset="0"/>
              </a:rPr>
              <a:t>，目前是进行了八届。</a:t>
            </a:r>
            <a:r>
              <a:rPr lang="en-US" altLang="zh-CN">
                <a:latin typeface="Times New Roman" pitchFamily="18" charset="0"/>
              </a:rPr>
              <a:t>ACE</a:t>
            </a:r>
            <a:r>
              <a:rPr lang="zh-CN" altLang="en-US">
                <a:latin typeface="Times New Roman" pitchFamily="18" charset="0"/>
              </a:rPr>
              <a:t>是以对象</a:t>
            </a:r>
            <a:r>
              <a:rPr lang="en-US" altLang="zh-CN">
                <a:latin typeface="Times New Roman" pitchFamily="18" charset="0"/>
              </a:rPr>
              <a:t>(Object)</a:t>
            </a:r>
            <a:r>
              <a:rPr lang="zh-CN" altLang="en-US">
                <a:latin typeface="Times New Roman" pitchFamily="18" charset="0"/>
              </a:rPr>
              <a:t>为单位进行提取，而</a:t>
            </a:r>
            <a:r>
              <a:rPr lang="en-US" altLang="zh-CN">
                <a:latin typeface="Times New Roman" pitchFamily="18" charset="0"/>
              </a:rPr>
              <a:t>MUC</a:t>
            </a:r>
            <a:r>
              <a:rPr lang="zh-CN" altLang="en-US">
                <a:latin typeface="Times New Roman" pitchFamily="18" charset="0"/>
              </a:rPr>
              <a:t>是以词语为单位进行提取。</a:t>
            </a:r>
          </a:p>
        </p:txBody>
      </p:sp>
      <p:sp>
        <p:nvSpPr>
          <p:cNvPr id="6" name="灯片编号占位符 5"/>
          <p:cNvSpPr>
            <a:spLocks noGrp="1"/>
          </p:cNvSpPr>
          <p:nvPr>
            <p:ph type="sldNum" sz="quarter" idx="12"/>
          </p:nvPr>
        </p:nvSpPr>
        <p:spPr/>
        <p:txBody>
          <a:bodyPr/>
          <a:lstStyle/>
          <a:p>
            <a:fld id="{6464CE18-0C27-4695-8B07-717F77AA5646}" type="slidenum">
              <a:rPr lang="en-US" altLang="zh-CN"/>
              <a:pPr/>
              <a:t>108</a:t>
            </a:fld>
            <a:endParaRPr lang="en-US" altLang="zh-CN"/>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457200" y="260648"/>
            <a:ext cx="8435280" cy="1143000"/>
          </a:xfrm>
        </p:spPr>
        <p:txBody>
          <a:bodyPr/>
          <a:lstStyle/>
          <a:p>
            <a:r>
              <a:rPr lang="en-US" altLang="zh-CN" sz="3600" dirty="0">
                <a:latin typeface="Times New Roman" pitchFamily="18" charset="0"/>
              </a:rPr>
              <a:t>DUC(Document Understanding Conference)</a:t>
            </a:r>
          </a:p>
        </p:txBody>
      </p:sp>
      <p:sp>
        <p:nvSpPr>
          <p:cNvPr id="235523" name="Rectangle 3"/>
          <p:cNvSpPr>
            <a:spLocks noGrp="1" noChangeArrowheads="1"/>
          </p:cNvSpPr>
          <p:nvPr>
            <p:ph idx="1"/>
          </p:nvPr>
        </p:nvSpPr>
        <p:spPr/>
        <p:txBody>
          <a:bodyPr/>
          <a:lstStyle/>
          <a:p>
            <a:r>
              <a:rPr lang="en-US" altLang="zh-CN">
                <a:latin typeface="Times New Roman" pitchFamily="18" charset="0"/>
              </a:rPr>
              <a:t>2001</a:t>
            </a:r>
            <a:r>
              <a:rPr lang="zh-CN" altLang="en-US">
                <a:latin typeface="Times New Roman" pitchFamily="18" charset="0"/>
              </a:rPr>
              <a:t>年开始</a:t>
            </a:r>
            <a:r>
              <a:rPr lang="en-US" altLang="zh-CN">
                <a:latin typeface="Times New Roman" pitchFamily="18" charset="0"/>
              </a:rPr>
              <a:t>NIST</a:t>
            </a:r>
            <a:r>
              <a:rPr lang="zh-CN" altLang="en-US">
                <a:latin typeface="Times New Roman" pitchFamily="18" charset="0"/>
              </a:rPr>
              <a:t>等开始组织的面向文档摘要</a:t>
            </a:r>
            <a:r>
              <a:rPr lang="en-US" altLang="zh-CN">
                <a:latin typeface="Times New Roman" pitchFamily="18" charset="0"/>
              </a:rPr>
              <a:t>(Summarization)</a:t>
            </a:r>
            <a:r>
              <a:rPr lang="zh-CN" altLang="en-US">
                <a:latin typeface="Times New Roman" pitchFamily="18" charset="0"/>
              </a:rPr>
              <a:t>的评测会议，评测的任务有单文档摘要和多文档摘要，通用摘要和面向查询</a:t>
            </a:r>
            <a:r>
              <a:rPr lang="en-US" altLang="zh-CN">
                <a:latin typeface="Times New Roman" pitchFamily="18" charset="0"/>
              </a:rPr>
              <a:t>(query-biased) </a:t>
            </a:r>
            <a:r>
              <a:rPr lang="zh-CN" altLang="en-US">
                <a:latin typeface="Times New Roman" pitchFamily="18" charset="0"/>
              </a:rPr>
              <a:t>的摘要，目前已经进行到第八届</a:t>
            </a:r>
          </a:p>
        </p:txBody>
      </p:sp>
      <p:sp>
        <p:nvSpPr>
          <p:cNvPr id="6" name="灯片编号占位符 5"/>
          <p:cNvSpPr>
            <a:spLocks noGrp="1"/>
          </p:cNvSpPr>
          <p:nvPr>
            <p:ph type="sldNum" sz="quarter" idx="12"/>
          </p:nvPr>
        </p:nvSpPr>
        <p:spPr/>
        <p:txBody>
          <a:bodyPr/>
          <a:lstStyle/>
          <a:p>
            <a:fld id="{C2AFE1D3-3E6A-4C23-B3B0-13C8292F9464}" type="slidenum">
              <a:rPr lang="en-US" altLang="zh-CN"/>
              <a:pPr/>
              <a:t>109</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971CC-8D72-42A2-B03D-EC3B7B6A201E}"/>
              </a:ext>
            </a:extLst>
          </p:cNvPr>
          <p:cNvSpPr>
            <a:spLocks noGrp="1"/>
          </p:cNvSpPr>
          <p:nvPr>
            <p:ph type="title"/>
          </p:nvPr>
        </p:nvSpPr>
        <p:spPr/>
        <p:txBody>
          <a:bodyPr/>
          <a:lstStyle/>
          <a:p>
            <a:r>
              <a:rPr lang="zh-CN" altLang="en-US" dirty="0"/>
              <a:t>堆方法实现思路</a:t>
            </a:r>
          </a:p>
        </p:txBody>
      </p:sp>
      <p:sp>
        <p:nvSpPr>
          <p:cNvPr id="3" name="内容占位符 2">
            <a:extLst>
              <a:ext uri="{FF2B5EF4-FFF2-40B4-BE49-F238E27FC236}">
                <a16:creationId xmlns:a16="http://schemas.microsoft.com/office/drawing/2014/main" id="{7DB7B1C8-3F69-4594-92DB-06A1CB0C063C}"/>
              </a:ext>
            </a:extLst>
          </p:cNvPr>
          <p:cNvSpPr>
            <a:spLocks noGrp="1"/>
          </p:cNvSpPr>
          <p:nvPr>
            <p:ph idx="1"/>
          </p:nvPr>
        </p:nvSpPr>
        <p:spPr/>
        <p:txBody>
          <a:bodyPr/>
          <a:lstStyle/>
          <a:p>
            <a:r>
              <a:rPr lang="zh-CN" altLang="en-US" dirty="0"/>
              <a:t>目标：在每一步过程中，保留</a:t>
            </a:r>
            <a:r>
              <a:rPr lang="en-US" altLang="zh-CN" dirty="0"/>
              <a:t>top k</a:t>
            </a:r>
            <a:r>
              <a:rPr lang="zh-CN" altLang="en-US" dirty="0"/>
              <a:t>个文档</a:t>
            </a:r>
            <a:endParaRPr lang="en-US" altLang="zh-CN" dirty="0"/>
          </a:p>
          <a:p>
            <a:r>
              <a:rPr lang="zh-CN" altLang="en-US" dirty="0"/>
              <a:t>使用最小堆法</a:t>
            </a:r>
            <a:endParaRPr lang="en-US" altLang="zh-CN" dirty="0"/>
          </a:p>
          <a:p>
            <a:r>
              <a:rPr lang="zh-CN" altLang="en-US" dirty="0"/>
              <a:t>针对当前分值为</a:t>
            </a:r>
            <a:r>
              <a:rPr lang="en-US" altLang="zh-CN" dirty="0"/>
              <a:t>s'</a:t>
            </a:r>
            <a:r>
              <a:rPr lang="zh-CN" altLang="en-US" dirty="0"/>
              <a:t>的文档</a:t>
            </a:r>
            <a:r>
              <a:rPr lang="en-US" altLang="zh-CN" dirty="0"/>
              <a:t>d'</a:t>
            </a:r>
            <a:r>
              <a:rPr lang="zh-CN" altLang="en-US" dirty="0"/>
              <a:t>：</a:t>
            </a:r>
            <a:endParaRPr lang="en-US" altLang="zh-CN" dirty="0"/>
          </a:p>
          <a:p>
            <a:pPr lvl="1"/>
            <a:r>
              <a:rPr lang="zh-CN" altLang="en-US" dirty="0"/>
              <a:t>从堆中找出当前最小分值</a:t>
            </a:r>
            <a:r>
              <a:rPr lang="en-US" altLang="zh-CN" dirty="0"/>
              <a:t>hm (O(1))</a:t>
            </a:r>
          </a:p>
          <a:p>
            <a:pPr lvl="1"/>
            <a:r>
              <a:rPr lang="zh-CN" altLang="en-US" dirty="0"/>
              <a:t>如果</a:t>
            </a:r>
            <a:r>
              <a:rPr lang="en-US" altLang="zh-CN" dirty="0"/>
              <a:t> s′ ≤ hm</a:t>
            </a:r>
            <a:r>
              <a:rPr lang="zh-CN" altLang="en-US" dirty="0"/>
              <a:t>，忽略该文档</a:t>
            </a:r>
            <a:endParaRPr lang="en-US" altLang="zh-CN" dirty="0"/>
          </a:p>
          <a:p>
            <a:pPr lvl="1"/>
            <a:r>
              <a:rPr lang="zh-CN" altLang="en-US" dirty="0"/>
              <a:t>如果</a:t>
            </a:r>
            <a:r>
              <a:rPr lang="en-US" altLang="zh-CN" dirty="0"/>
              <a:t>s′ &gt; hm</a:t>
            </a:r>
          </a:p>
          <a:p>
            <a:pPr lvl="2"/>
            <a:r>
              <a:rPr lang="en-US" altLang="zh-CN" dirty="0"/>
              <a:t>Heap-delete-root (O(log k))</a:t>
            </a:r>
          </a:p>
          <a:p>
            <a:pPr lvl="2"/>
            <a:r>
              <a:rPr lang="en-US" altLang="zh-CN" dirty="0"/>
              <a:t>Heap-add d′/s′ (O(log k))</a:t>
            </a:r>
          </a:p>
          <a:p>
            <a:r>
              <a:rPr lang="zh-CN" altLang="en-US" dirty="0"/>
              <a:t>输出</a:t>
            </a:r>
            <a:r>
              <a:rPr lang="en-US" altLang="zh-CN" dirty="0"/>
              <a:t>k</a:t>
            </a:r>
            <a:r>
              <a:rPr lang="zh-CN" altLang="en-US" dirty="0"/>
              <a:t>个文档</a:t>
            </a:r>
            <a:r>
              <a:rPr lang="en-US" altLang="zh-CN" dirty="0"/>
              <a:t>(O(</a:t>
            </a:r>
            <a:r>
              <a:rPr lang="en-US" altLang="zh-CN" dirty="0" err="1"/>
              <a:t>klog</a:t>
            </a:r>
            <a:r>
              <a:rPr lang="en-US" altLang="zh-CN" dirty="0"/>
              <a:t> k))</a:t>
            </a:r>
          </a:p>
          <a:p>
            <a:pPr lvl="1"/>
            <a:r>
              <a:rPr lang="en-US" altLang="zh-CN" dirty="0"/>
              <a:t>k</a:t>
            </a:r>
            <a:r>
              <a:rPr lang="zh-CN" altLang="en-US" dirty="0"/>
              <a:t>次</a:t>
            </a:r>
            <a:r>
              <a:rPr lang="en-US" altLang="zh-CN" dirty="0"/>
              <a:t>Heap-delete-root</a:t>
            </a:r>
            <a:endParaRPr lang="zh-CN" altLang="en-US" dirty="0"/>
          </a:p>
        </p:txBody>
      </p:sp>
      <p:sp>
        <p:nvSpPr>
          <p:cNvPr id="4" name="灯片编号占位符 3">
            <a:extLst>
              <a:ext uri="{FF2B5EF4-FFF2-40B4-BE49-F238E27FC236}">
                <a16:creationId xmlns:a16="http://schemas.microsoft.com/office/drawing/2014/main" id="{394F1700-00A4-49A5-A45C-02A52D9A7D8F}"/>
              </a:ext>
            </a:extLst>
          </p:cNvPr>
          <p:cNvSpPr>
            <a:spLocks noGrp="1"/>
          </p:cNvSpPr>
          <p:nvPr>
            <p:ph type="sldNum" sz="quarter" idx="12"/>
          </p:nvPr>
        </p:nvSpPr>
        <p:spPr/>
        <p:txBody>
          <a:bodyPr/>
          <a:lstStyle/>
          <a:p>
            <a:pPr>
              <a:defRPr/>
            </a:pPr>
            <a:fld id="{DB3EC566-48E6-4552-87D6-CB322A8F1925}" type="slidenum">
              <a:rPr lang="en-US" smtClean="0"/>
              <a:pPr>
                <a:defRPr/>
              </a:pPr>
              <a:t>11</a:t>
            </a:fld>
            <a:endParaRPr lang="en-US"/>
          </a:p>
        </p:txBody>
      </p:sp>
    </p:spTree>
    <p:extLst>
      <p:ext uri="{BB962C8B-B14F-4D97-AF65-F5344CB8AC3E}">
        <p14:creationId xmlns:p14="http://schemas.microsoft.com/office/powerpoint/2010/main" val="40150600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zh-CN" altLang="en-US" dirty="0"/>
              <a:t>其他评测</a:t>
            </a:r>
          </a:p>
        </p:txBody>
      </p:sp>
      <p:sp>
        <p:nvSpPr>
          <p:cNvPr id="234499" name="Rectangle 3"/>
          <p:cNvSpPr>
            <a:spLocks noGrp="1" noChangeArrowheads="1"/>
          </p:cNvSpPr>
          <p:nvPr>
            <p:ph idx="1"/>
          </p:nvPr>
        </p:nvSpPr>
        <p:spPr>
          <a:xfrm>
            <a:off x="539552" y="1988840"/>
            <a:ext cx="7772400" cy="4175125"/>
          </a:xfrm>
        </p:spPr>
        <p:txBody>
          <a:bodyPr/>
          <a:lstStyle/>
          <a:p>
            <a:pPr>
              <a:lnSpc>
                <a:spcPct val="80000"/>
              </a:lnSpc>
            </a:pPr>
            <a:r>
              <a:rPr lang="en-US" altLang="zh-CN" sz="2400">
                <a:latin typeface="Times New Roman" pitchFamily="18" charset="0"/>
              </a:rPr>
              <a:t>NTCIR(NII Test Collection for IR Systems) </a:t>
            </a:r>
            <a:r>
              <a:rPr lang="zh-CN" altLang="en-US" sz="2400">
                <a:latin typeface="Times New Roman" pitchFamily="18" charset="0"/>
              </a:rPr>
              <a:t>：日本国立情报学研究所组织的关于亚洲语言相关的</a:t>
            </a:r>
            <a:r>
              <a:rPr lang="en-US" altLang="zh-CN" sz="2400">
                <a:latin typeface="Times New Roman" pitchFamily="18" charset="0"/>
              </a:rPr>
              <a:t>IR</a:t>
            </a:r>
            <a:r>
              <a:rPr lang="zh-CN" altLang="en-US" sz="2400">
                <a:latin typeface="Times New Roman" pitchFamily="18" charset="0"/>
              </a:rPr>
              <a:t>评测，</a:t>
            </a:r>
            <a:r>
              <a:rPr lang="en-US" altLang="zh-CN" sz="2400">
                <a:latin typeface="Times New Roman" pitchFamily="18" charset="0"/>
              </a:rPr>
              <a:t>1998</a:t>
            </a:r>
            <a:r>
              <a:rPr lang="zh-CN" altLang="en-US" sz="2400">
                <a:latin typeface="Times New Roman" pitchFamily="18" charset="0"/>
              </a:rPr>
              <a:t>年</a:t>
            </a:r>
            <a:r>
              <a:rPr lang="en-US" altLang="zh-CN" sz="2400">
                <a:latin typeface="Times New Roman" pitchFamily="18" charset="0"/>
              </a:rPr>
              <a:t>11</a:t>
            </a:r>
            <a:r>
              <a:rPr lang="zh-CN" altLang="en-US" sz="2400">
                <a:latin typeface="Times New Roman" pitchFamily="18" charset="0"/>
              </a:rPr>
              <a:t>月开始</a:t>
            </a:r>
            <a:r>
              <a:rPr lang="en-US" altLang="zh-CN" sz="2400">
                <a:latin typeface="Times New Roman" pitchFamily="18" charset="0"/>
              </a:rPr>
              <a:t>-1999</a:t>
            </a:r>
            <a:r>
              <a:rPr lang="zh-CN" altLang="en-US" sz="2400">
                <a:latin typeface="Times New Roman" pitchFamily="18" charset="0"/>
              </a:rPr>
              <a:t>年</a:t>
            </a:r>
            <a:r>
              <a:rPr lang="en-US" altLang="zh-CN" sz="2400">
                <a:latin typeface="Times New Roman" pitchFamily="18" charset="0"/>
              </a:rPr>
              <a:t>9</a:t>
            </a:r>
            <a:r>
              <a:rPr lang="zh-CN" altLang="en-US" sz="2400">
                <a:latin typeface="Times New Roman" pitchFamily="18" charset="0"/>
              </a:rPr>
              <a:t>月为第一届</a:t>
            </a:r>
          </a:p>
          <a:p>
            <a:pPr>
              <a:lnSpc>
                <a:spcPct val="80000"/>
              </a:lnSpc>
            </a:pPr>
            <a:r>
              <a:rPr lang="en-US" altLang="zh-CN" sz="2400">
                <a:latin typeface="Times New Roman" pitchFamily="18" charset="0"/>
              </a:rPr>
              <a:t>CLEF</a:t>
            </a:r>
            <a:r>
              <a:rPr lang="zh-CN" altLang="en-US" sz="2400">
                <a:latin typeface="Times New Roman" pitchFamily="18" charset="0"/>
              </a:rPr>
              <a:t>：有关欧洲语言相关的</a:t>
            </a:r>
            <a:r>
              <a:rPr lang="en-US" altLang="zh-CN" sz="2400">
                <a:latin typeface="Times New Roman" pitchFamily="18" charset="0"/>
              </a:rPr>
              <a:t>IR</a:t>
            </a:r>
            <a:r>
              <a:rPr lang="zh-CN" altLang="en-US" sz="2400">
                <a:latin typeface="Times New Roman" pitchFamily="18" charset="0"/>
              </a:rPr>
              <a:t>评测</a:t>
            </a:r>
            <a:r>
              <a:rPr lang="en-US" altLang="zh-CN" sz="2400">
                <a:latin typeface="Times New Roman" pitchFamily="18" charset="0"/>
              </a:rPr>
              <a:t>(</a:t>
            </a:r>
            <a:r>
              <a:rPr lang="zh-CN" altLang="en-US" sz="2400">
                <a:latin typeface="Times New Roman" pitchFamily="18" charset="0"/>
              </a:rPr>
              <a:t>跨语言</a:t>
            </a:r>
            <a:r>
              <a:rPr lang="en-US" altLang="zh-CN" sz="2400">
                <a:latin typeface="Times New Roman" pitchFamily="18" charset="0"/>
              </a:rPr>
              <a:t>)</a:t>
            </a:r>
          </a:p>
          <a:p>
            <a:pPr>
              <a:lnSpc>
                <a:spcPct val="80000"/>
              </a:lnSpc>
            </a:pPr>
            <a:r>
              <a:rPr lang="en-US" altLang="zh-CN" sz="2400">
                <a:latin typeface="Times New Roman" pitchFamily="18" charset="0"/>
              </a:rPr>
              <a:t>TAC(Text analsyis Conference)</a:t>
            </a:r>
            <a:r>
              <a:rPr lang="zh-CN" altLang="en-US" sz="2400">
                <a:latin typeface="Times New Roman" pitchFamily="18" charset="0"/>
              </a:rPr>
              <a:t>：将</a:t>
            </a:r>
            <a:r>
              <a:rPr lang="en-US" altLang="zh-CN" sz="2400">
                <a:latin typeface="Times New Roman" pitchFamily="18" charset="0"/>
              </a:rPr>
              <a:t>DUC</a:t>
            </a:r>
            <a:r>
              <a:rPr lang="zh-CN" altLang="en-US" sz="2400">
                <a:latin typeface="Times New Roman" pitchFamily="18" charset="0"/>
              </a:rPr>
              <a:t>任务和</a:t>
            </a:r>
            <a:r>
              <a:rPr lang="en-US" altLang="zh-CN" sz="2400">
                <a:latin typeface="Times New Roman" pitchFamily="18" charset="0"/>
              </a:rPr>
              <a:t>TREC</a:t>
            </a:r>
            <a:r>
              <a:rPr lang="zh-CN" altLang="en-US" sz="2400">
                <a:latin typeface="Times New Roman" pitchFamily="18" charset="0"/>
              </a:rPr>
              <a:t>中的</a:t>
            </a:r>
            <a:r>
              <a:rPr lang="en-US" altLang="zh-CN" sz="2400">
                <a:latin typeface="Times New Roman" pitchFamily="18" charset="0"/>
              </a:rPr>
              <a:t>QA</a:t>
            </a:r>
            <a:r>
              <a:rPr lang="zh-CN" altLang="en-US" sz="2400">
                <a:latin typeface="Times New Roman" pitchFamily="18" charset="0"/>
              </a:rPr>
              <a:t>任务合并，自</a:t>
            </a:r>
            <a:r>
              <a:rPr lang="en-US" altLang="zh-CN" sz="2400">
                <a:latin typeface="Times New Roman" pitchFamily="18" charset="0"/>
              </a:rPr>
              <a:t>2008</a:t>
            </a:r>
            <a:r>
              <a:rPr lang="zh-CN" altLang="en-US" sz="2400">
                <a:latin typeface="Times New Roman" pitchFamily="18" charset="0"/>
              </a:rPr>
              <a:t>年开始举办的一个新会议。</a:t>
            </a:r>
          </a:p>
          <a:p>
            <a:pPr>
              <a:lnSpc>
                <a:spcPct val="80000"/>
              </a:lnSpc>
            </a:pPr>
            <a:r>
              <a:rPr lang="en-US" altLang="zh-CN" sz="2400">
                <a:latin typeface="Times New Roman" pitchFamily="18" charset="0"/>
              </a:rPr>
              <a:t>INEX(Initiative for the evaluation of XML retrieval) </a:t>
            </a:r>
            <a:r>
              <a:rPr lang="zh-CN" altLang="en-US" sz="2400">
                <a:latin typeface="Times New Roman" pitchFamily="18" charset="0"/>
              </a:rPr>
              <a:t>：有关</a:t>
            </a:r>
            <a:r>
              <a:rPr lang="en-US" altLang="zh-CN" sz="2400">
                <a:latin typeface="Times New Roman" pitchFamily="18" charset="0"/>
              </a:rPr>
              <a:t>XML</a:t>
            </a:r>
            <a:r>
              <a:rPr lang="zh-CN" altLang="en-US" sz="2400">
                <a:latin typeface="Times New Roman" pitchFamily="18" charset="0"/>
              </a:rPr>
              <a:t>检索的一个评测，起于</a:t>
            </a:r>
            <a:r>
              <a:rPr lang="en-US" altLang="zh-CN" sz="2400">
                <a:latin typeface="Times New Roman" pitchFamily="18" charset="0"/>
              </a:rPr>
              <a:t>2002</a:t>
            </a:r>
            <a:r>
              <a:rPr lang="zh-CN" altLang="en-US" sz="2400">
                <a:latin typeface="Times New Roman" pitchFamily="18" charset="0"/>
              </a:rPr>
              <a:t>年，</a:t>
            </a:r>
            <a:r>
              <a:rPr lang="en-US" altLang="zh-CN" sz="2400">
                <a:latin typeface="Times New Roman" pitchFamily="18" charset="0"/>
              </a:rPr>
              <a:t>DELOS Network of Excellence for Digital Libraries</a:t>
            </a:r>
            <a:r>
              <a:rPr lang="zh-CN" altLang="en-US" sz="2400">
                <a:latin typeface="Times New Roman" pitchFamily="18" charset="0"/>
              </a:rPr>
              <a:t>和</a:t>
            </a:r>
            <a:r>
              <a:rPr lang="en-US" altLang="zh-CN" sz="2400">
                <a:latin typeface="Times New Roman" pitchFamily="18" charset="0"/>
              </a:rPr>
              <a:t>IEEE CS</a:t>
            </a:r>
            <a:r>
              <a:rPr lang="zh-CN" altLang="en-US" sz="2400">
                <a:latin typeface="Times New Roman" pitchFamily="18" charset="0"/>
              </a:rPr>
              <a:t>组织。 </a:t>
            </a:r>
          </a:p>
          <a:p>
            <a:pPr>
              <a:lnSpc>
                <a:spcPct val="80000"/>
              </a:lnSpc>
            </a:pPr>
            <a:r>
              <a:rPr lang="zh-CN" altLang="en-US" sz="2400">
                <a:latin typeface="Times New Roman" pitchFamily="18" charset="0"/>
              </a:rPr>
              <a:t>国内</a:t>
            </a:r>
            <a:r>
              <a:rPr lang="en-US" altLang="zh-CN" sz="2400">
                <a:latin typeface="Times New Roman" pitchFamily="18" charset="0"/>
              </a:rPr>
              <a:t>863</a:t>
            </a:r>
            <a:r>
              <a:rPr lang="zh-CN" altLang="en-US" sz="2400">
                <a:latin typeface="Times New Roman" pitchFamily="18" charset="0"/>
              </a:rPr>
              <a:t>评测、北大天网评测、中文信息学会的倾向性分析评测等等</a:t>
            </a:r>
          </a:p>
        </p:txBody>
      </p:sp>
      <p:sp>
        <p:nvSpPr>
          <p:cNvPr id="6" name="灯片编号占位符 5"/>
          <p:cNvSpPr>
            <a:spLocks noGrp="1"/>
          </p:cNvSpPr>
          <p:nvPr>
            <p:ph type="sldNum" sz="quarter" idx="12"/>
          </p:nvPr>
        </p:nvSpPr>
        <p:spPr/>
        <p:txBody>
          <a:bodyPr/>
          <a:lstStyle/>
          <a:p>
            <a:fld id="{AF054010-524A-45B0-81F1-C3157A34F758}" type="slidenum">
              <a:rPr lang="en-US" altLang="zh-CN"/>
              <a:pPr/>
              <a:t>110</a:t>
            </a:fld>
            <a:endParaRPr lang="en-US" altLang="zh-CN"/>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611560" y="1988840"/>
            <a:ext cx="8246720" cy="4166774"/>
          </a:xfrm>
          <a:prstGeom prst="rect">
            <a:avLst/>
          </a:prstGeom>
          <a:noFill/>
          <a:ln w="9525">
            <a:noFill/>
            <a:round/>
            <a:headEnd/>
            <a:tailEnd/>
          </a:ln>
        </p:spPr>
        <p:txBody>
          <a:bodyPr/>
          <a:lstStyle/>
          <a:p>
            <a:pPr>
              <a:spcBef>
                <a:spcPts val="700"/>
              </a:spcBef>
              <a:buClr>
                <a:srgbClr val="336699"/>
              </a:buClr>
              <a:buFont typeface="Wingdings" pitchFamily="2" charset="2"/>
              <a:buChar char="§"/>
            </a:pPr>
            <a:r>
              <a:rPr lang="zh-CN" altLang="en-US" dirty="0">
                <a:solidFill>
                  <a:schemeClr val="tx1"/>
                </a:solidFill>
                <a:latin typeface="+mj-ea"/>
                <a:ea typeface="+mj-ea"/>
              </a:rPr>
              <a:t>只有在用户的评定一致时，相关性判定的结果才可用</a:t>
            </a:r>
            <a:endParaRPr lang="en-US" altLang="zh-CN" dirty="0">
              <a:solidFill>
                <a:schemeClr val="tx1"/>
              </a:solidFill>
              <a:latin typeface="+mj-ea"/>
              <a:ea typeface="+mj-ea"/>
            </a:endParaRPr>
          </a:p>
          <a:p>
            <a:pPr>
              <a:spcBef>
                <a:spcPts val="700"/>
              </a:spcBef>
              <a:buClr>
                <a:srgbClr val="336699"/>
              </a:buClr>
              <a:buFont typeface="Wingdings" pitchFamily="2" charset="2"/>
              <a:buChar char="§"/>
            </a:pPr>
            <a:endParaRPr lang="en-US" dirty="0">
              <a:solidFill>
                <a:schemeClr val="tx1"/>
              </a:solidFill>
              <a:latin typeface="+mj-ea"/>
              <a:ea typeface="+mj-ea"/>
            </a:endParaRPr>
          </a:p>
          <a:p>
            <a:pPr>
              <a:spcBef>
                <a:spcPts val="700"/>
              </a:spcBef>
              <a:buClr>
                <a:srgbClr val="336699"/>
              </a:buClr>
              <a:buFont typeface="Wingdings" pitchFamily="2" charset="2"/>
              <a:buChar char="§"/>
            </a:pPr>
            <a:r>
              <a:rPr lang="zh-CN" altLang="en-US" dirty="0">
                <a:solidFill>
                  <a:schemeClr val="tx1"/>
                </a:solidFill>
                <a:latin typeface="+mj-ea"/>
                <a:ea typeface="+mj-ea"/>
              </a:rPr>
              <a:t>如果结果不一致，那么不存在标准答案无法重现实验结果</a:t>
            </a:r>
            <a:endParaRPr lang="en-US" altLang="zh-CN" dirty="0">
              <a:solidFill>
                <a:schemeClr val="tx1"/>
              </a:solidFill>
              <a:latin typeface="+mj-ea"/>
              <a:ea typeface="+mj-ea"/>
            </a:endParaRPr>
          </a:p>
          <a:p>
            <a:pPr>
              <a:spcBef>
                <a:spcPts val="700"/>
              </a:spcBef>
              <a:buClr>
                <a:srgbClr val="336699"/>
              </a:buClr>
              <a:buFont typeface="Wingdings" pitchFamily="2" charset="2"/>
              <a:buChar char="§"/>
            </a:pPr>
            <a:endParaRPr lang="de-DE" dirty="0">
              <a:solidFill>
                <a:schemeClr val="tx1"/>
              </a:solidFill>
              <a:latin typeface="+mj-ea"/>
              <a:ea typeface="+mj-ea"/>
            </a:endParaRPr>
          </a:p>
          <a:p>
            <a:pPr>
              <a:spcBef>
                <a:spcPts val="700"/>
              </a:spcBef>
              <a:buClr>
                <a:srgbClr val="336699"/>
              </a:buClr>
              <a:buFont typeface="Wingdings" pitchFamily="2" charset="2"/>
              <a:buChar char="§"/>
            </a:pPr>
            <a:r>
              <a:rPr lang="zh-CN" altLang="en-US" dirty="0">
                <a:solidFill>
                  <a:schemeClr val="tx1"/>
                </a:solidFill>
                <a:latin typeface="+mj-ea"/>
                <a:ea typeface="+mj-ea"/>
              </a:rPr>
              <a:t>如何度量不同判定人之间的一致性？</a:t>
            </a:r>
            <a:endParaRPr lang="de-DE" dirty="0">
              <a:solidFill>
                <a:schemeClr val="tx1"/>
              </a:solidFill>
              <a:latin typeface="+mj-ea"/>
              <a:ea typeface="+mj-ea"/>
            </a:endParaRPr>
          </a:p>
          <a:p>
            <a:pPr>
              <a:spcBef>
                <a:spcPts val="700"/>
              </a:spcBef>
              <a:buClr>
                <a:srgbClr val="336699"/>
              </a:buClr>
              <a:buFont typeface="Wingdings" pitchFamily="2" charset="2"/>
              <a:buChar char="§"/>
            </a:pPr>
            <a:endParaRPr lang="de-DE" dirty="0">
              <a:solidFill>
                <a:schemeClr val="tx1"/>
              </a:solidFill>
              <a:latin typeface="+mj-ea"/>
              <a:ea typeface="+mj-ea"/>
            </a:endParaRPr>
          </a:p>
          <a:p>
            <a:pPr>
              <a:spcBef>
                <a:spcPts val="700"/>
              </a:spcBef>
              <a:buClr>
                <a:srgbClr val="336699"/>
              </a:buClr>
              <a:buFont typeface="Wingdings" pitchFamily="2" charset="2"/>
              <a:buChar char="§"/>
            </a:pPr>
            <a:r>
              <a:rPr lang="de-DE" dirty="0">
                <a:solidFill>
                  <a:schemeClr val="tx1"/>
                </a:solidFill>
                <a:latin typeface="+mj-ea"/>
                <a:ea typeface="+mj-ea"/>
              </a:rPr>
              <a:t>→ Kappa </a:t>
            </a:r>
            <a:r>
              <a:rPr lang="zh-CN" altLang="en-US" dirty="0">
                <a:solidFill>
                  <a:schemeClr val="tx1"/>
                </a:solidFill>
                <a:latin typeface="+mj-ea"/>
                <a:ea typeface="+mj-ea"/>
              </a:rPr>
              <a:t>指标</a:t>
            </a:r>
            <a:endParaRPr lang="de-DE" dirty="0">
              <a:solidFill>
                <a:schemeClr val="tx1"/>
              </a:solidFill>
              <a:latin typeface="+mj-ea"/>
              <a:ea typeface="+mj-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2" name="标题 1">
            <a:extLst>
              <a:ext uri="{FF2B5EF4-FFF2-40B4-BE49-F238E27FC236}">
                <a16:creationId xmlns:a16="http://schemas.microsoft.com/office/drawing/2014/main" id="{81A6CE2E-A8CA-4E47-A5A6-D00CF8D78763}"/>
              </a:ext>
            </a:extLst>
          </p:cNvPr>
          <p:cNvSpPr>
            <a:spLocks noGrp="1"/>
          </p:cNvSpPr>
          <p:nvPr>
            <p:ph type="title"/>
          </p:nvPr>
        </p:nvSpPr>
        <p:spPr/>
        <p:txBody>
          <a:bodyPr/>
          <a:lstStyle/>
          <a:p>
            <a:r>
              <a:rPr lang="zh-CN" altLang="en-US" dirty="0"/>
              <a:t>用户判定</a:t>
            </a:r>
            <a:r>
              <a:rPr lang="en-US" altLang="zh-CN" dirty="0"/>
              <a:t>/</a:t>
            </a:r>
            <a:r>
              <a:rPr lang="zh-CN" altLang="en-US" dirty="0"/>
              <a:t>标注的有效性</a:t>
            </a:r>
          </a:p>
        </p:txBody>
      </p:sp>
      <p:sp>
        <p:nvSpPr>
          <p:cNvPr id="7" name="Slide Number Placeholder 6"/>
          <p:cNvSpPr>
            <a:spLocks noGrp="1"/>
          </p:cNvSpPr>
          <p:nvPr>
            <p:ph type="sldNum" sz="quarter" idx="12"/>
          </p:nvPr>
        </p:nvSpPr>
        <p:spPr/>
        <p:txBody>
          <a:bodyPr/>
          <a:lstStyle/>
          <a:p>
            <a:fld id="{74BF2C0F-05D6-4882-A325-BE394602789D}" type="slidenum">
              <a:rPr lang="en-US" smtClean="0"/>
              <a:pPr/>
              <a:t>111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55590"/>
            <a:ext cx="8643998" cy="335758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a:solidFill>
                  <a:schemeClr val="tx1"/>
                </a:solidFill>
                <a:latin typeface="+mj-ea"/>
                <a:ea typeface="+mj-ea"/>
              </a:rPr>
              <a:t>Kappa</a:t>
            </a:r>
            <a:r>
              <a:rPr lang="zh-CN" altLang="en-US" dirty="0">
                <a:solidFill>
                  <a:schemeClr val="tx1"/>
                </a:solidFill>
                <a:latin typeface="+mj-ea"/>
                <a:ea typeface="+mj-ea"/>
              </a:rPr>
              <a:t>是度量判定间一致性的指标</a:t>
            </a:r>
            <a:endParaRPr lang="en-US" altLang="zh-CN" dirty="0">
              <a:solidFill>
                <a:schemeClr val="tx1"/>
              </a:solidFill>
              <a:latin typeface="+mj-ea"/>
              <a:ea typeface="+mj-ea"/>
            </a:endParaRPr>
          </a:p>
          <a:p>
            <a:pPr lvl="1">
              <a:spcBef>
                <a:spcPts val="700"/>
              </a:spcBef>
              <a:buClr>
                <a:srgbClr val="336699"/>
              </a:buClr>
              <a:buFont typeface="Wingdings" pitchFamily="2" charset="2"/>
              <a:buChar char="§"/>
            </a:pPr>
            <a:endParaRPr lang="en-US"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为类别性判断结果</a:t>
            </a:r>
            <a:r>
              <a:rPr lang="en-US" altLang="zh-CN" dirty="0">
                <a:solidFill>
                  <a:schemeClr val="tx1"/>
                </a:solidFill>
                <a:latin typeface="+mj-ea"/>
                <a:ea typeface="+mj-ea"/>
              </a:rPr>
              <a:t>(</a:t>
            </a:r>
            <a:r>
              <a:rPr lang="zh-CN" altLang="en-US" dirty="0">
                <a:solidFill>
                  <a:schemeClr val="tx1"/>
                </a:solidFill>
                <a:latin typeface="+mj-ea"/>
                <a:ea typeface="+mj-ea"/>
              </a:rPr>
              <a:t>判定的结果是类别型</a:t>
            </a:r>
            <a:r>
              <a:rPr lang="en-US" altLang="zh-CN" dirty="0">
                <a:solidFill>
                  <a:schemeClr val="tx1"/>
                </a:solidFill>
                <a:latin typeface="+mj-ea"/>
                <a:ea typeface="+mj-ea"/>
              </a:rPr>
              <a:t>)</a:t>
            </a:r>
            <a:r>
              <a:rPr lang="zh-CN" altLang="en-US" dirty="0">
                <a:solidFill>
                  <a:schemeClr val="tx1"/>
                </a:solidFill>
                <a:latin typeface="+mj-ea"/>
                <a:ea typeface="+mj-ea"/>
              </a:rPr>
              <a:t>所设计的指标</a:t>
            </a:r>
            <a:endParaRPr lang="en-US" altLang="zh-CN" dirty="0">
              <a:solidFill>
                <a:schemeClr val="tx1"/>
              </a:solidFill>
              <a:latin typeface="+mj-ea"/>
              <a:ea typeface="+mj-ea"/>
            </a:endParaRPr>
          </a:p>
          <a:p>
            <a:pPr lvl="1">
              <a:spcBef>
                <a:spcPts val="700"/>
              </a:spcBef>
              <a:buClr>
                <a:srgbClr val="336699"/>
              </a:buClr>
              <a:buFont typeface="Wingdings" pitchFamily="2" charset="2"/>
              <a:buChar char="§"/>
            </a:pPr>
            <a:endParaRPr lang="en-US"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对随机一致性的修正</a:t>
            </a:r>
            <a:endParaRPr lang="de-DE" dirty="0">
              <a:solidFill>
                <a:schemeClr val="tx1"/>
              </a:solidFill>
              <a:latin typeface="+mj-ea"/>
              <a:ea typeface="+mj-ea"/>
            </a:endParaRPr>
          </a:p>
          <a:p>
            <a:pPr lvl="1">
              <a:spcBef>
                <a:spcPts val="700"/>
              </a:spcBef>
              <a:buClr>
                <a:srgbClr val="336699"/>
              </a:buClr>
              <a:buFont typeface="Wingdings" pitchFamily="2" charset="2"/>
              <a:buChar char="§"/>
            </a:pPr>
            <a:r>
              <a:rPr lang="en-US" i="1" dirty="0">
                <a:solidFill>
                  <a:schemeClr val="tx1"/>
                </a:solidFill>
                <a:latin typeface="+mj-ea"/>
                <a:ea typeface="+mj-ea"/>
              </a:rPr>
              <a:t>P</a:t>
            </a:r>
            <a:r>
              <a:rPr lang="en-US" dirty="0">
                <a:solidFill>
                  <a:schemeClr val="tx1"/>
                </a:solidFill>
                <a:latin typeface="+mj-ea"/>
                <a:ea typeface="+mj-ea"/>
              </a:rPr>
              <a:t>(</a:t>
            </a:r>
            <a:r>
              <a:rPr lang="en-US" i="1" dirty="0">
                <a:solidFill>
                  <a:schemeClr val="tx1"/>
                </a:solidFill>
                <a:latin typeface="+mj-ea"/>
                <a:ea typeface="+mj-ea"/>
              </a:rPr>
              <a:t>A</a:t>
            </a:r>
            <a:r>
              <a:rPr lang="en-US" dirty="0">
                <a:solidFill>
                  <a:schemeClr val="tx1"/>
                </a:solidFill>
                <a:latin typeface="+mj-ea"/>
                <a:ea typeface="+mj-ea"/>
              </a:rPr>
              <a:t>) = </a:t>
            </a:r>
            <a:r>
              <a:rPr lang="zh-CN" altLang="en-US" dirty="0">
                <a:solidFill>
                  <a:schemeClr val="tx1"/>
                </a:solidFill>
                <a:latin typeface="+mj-ea"/>
                <a:ea typeface="+mj-ea"/>
              </a:rPr>
              <a:t>观察到的一致性判断比例</a:t>
            </a:r>
            <a:endParaRPr lang="en-US" dirty="0">
              <a:solidFill>
                <a:schemeClr val="tx1"/>
              </a:solidFill>
              <a:latin typeface="+mj-ea"/>
              <a:ea typeface="+mj-ea"/>
            </a:endParaRPr>
          </a:p>
          <a:p>
            <a:pPr lvl="1">
              <a:spcBef>
                <a:spcPts val="700"/>
              </a:spcBef>
              <a:buClr>
                <a:srgbClr val="336699"/>
              </a:buClr>
              <a:buFont typeface="Wingdings" pitchFamily="2" charset="2"/>
              <a:buChar char="§"/>
            </a:pPr>
            <a:r>
              <a:rPr lang="en-US" i="1" dirty="0">
                <a:solidFill>
                  <a:schemeClr val="tx1"/>
                </a:solidFill>
                <a:latin typeface="+mj-ea"/>
                <a:ea typeface="+mj-ea"/>
              </a:rPr>
              <a:t>P</a:t>
            </a:r>
            <a:r>
              <a:rPr lang="en-US" dirty="0">
                <a:solidFill>
                  <a:schemeClr val="tx1"/>
                </a:solidFill>
                <a:latin typeface="+mj-ea"/>
                <a:ea typeface="+mj-ea"/>
              </a:rPr>
              <a:t>(</a:t>
            </a:r>
            <a:r>
              <a:rPr lang="en-US" i="1" dirty="0">
                <a:solidFill>
                  <a:schemeClr val="tx1"/>
                </a:solidFill>
                <a:latin typeface="+mj-ea"/>
                <a:ea typeface="+mj-ea"/>
              </a:rPr>
              <a:t>E</a:t>
            </a:r>
            <a:r>
              <a:rPr lang="en-US" dirty="0">
                <a:solidFill>
                  <a:schemeClr val="tx1"/>
                </a:solidFill>
                <a:latin typeface="+mj-ea"/>
                <a:ea typeface="+mj-ea"/>
              </a:rPr>
              <a:t>) = </a:t>
            </a:r>
            <a:r>
              <a:rPr lang="zh-CN" altLang="en-US" dirty="0">
                <a:solidFill>
                  <a:schemeClr val="tx1"/>
                </a:solidFill>
                <a:latin typeface="+mj-ea"/>
                <a:ea typeface="+mj-ea"/>
              </a:rPr>
              <a:t>随机情况下所期望的一致性判断比例</a:t>
            </a:r>
            <a:endParaRPr lang="en-US" dirty="0">
              <a:solidFill>
                <a:schemeClr val="tx1"/>
              </a:solidFill>
              <a:latin typeface="+mj-ea"/>
              <a:ea typeface="+mj-ea"/>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pPr>
            <a:endParaRPr lang="en-US" dirty="0">
              <a:solidFill>
                <a:schemeClr val="tx1"/>
              </a:solidFill>
              <a:latin typeface="+mj-lt"/>
              <a:ea typeface="黑体" pitchFamily="49" charset="-122"/>
            </a:endParaRPr>
          </a:p>
          <a:p>
            <a:pPr lvl="1">
              <a:spcBef>
                <a:spcPts val="700"/>
              </a:spcBef>
              <a:buClr>
                <a:srgbClr val="336699"/>
              </a:buCl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2" name="标题 1">
            <a:extLst>
              <a:ext uri="{FF2B5EF4-FFF2-40B4-BE49-F238E27FC236}">
                <a16:creationId xmlns:a16="http://schemas.microsoft.com/office/drawing/2014/main" id="{0EDFC814-4784-439D-940A-BC5E2C7DE062}"/>
              </a:ext>
            </a:extLst>
          </p:cNvPr>
          <p:cNvSpPr>
            <a:spLocks noGrp="1"/>
          </p:cNvSpPr>
          <p:nvPr>
            <p:ph type="title"/>
          </p:nvPr>
        </p:nvSpPr>
        <p:spPr/>
        <p:txBody>
          <a:bodyPr/>
          <a:lstStyle/>
          <a:p>
            <a:r>
              <a:rPr lang="de-DE" altLang="zh-CN" dirty="0"/>
              <a:t>Kappa </a:t>
            </a:r>
            <a:r>
              <a:rPr lang="en-US" altLang="zh-CN" dirty="0"/>
              <a:t>(1)</a:t>
            </a:r>
            <a:endParaRPr lang="zh-CN" altLang="en-US" dirty="0"/>
          </a:p>
        </p:txBody>
      </p:sp>
      <p:sp>
        <p:nvSpPr>
          <p:cNvPr id="7" name="Slide Number Placeholder 6"/>
          <p:cNvSpPr>
            <a:spLocks noGrp="1"/>
          </p:cNvSpPr>
          <p:nvPr>
            <p:ph type="sldNum" sz="quarter" idx="12"/>
          </p:nvPr>
        </p:nvSpPr>
        <p:spPr/>
        <p:txBody>
          <a:bodyPr/>
          <a:lstStyle/>
          <a:p>
            <a:fld id="{74BF2C0F-05D6-4882-A325-BE394602789D}" type="slidenum">
              <a:rPr lang="en-US" smtClean="0"/>
              <a:pPr/>
              <a:t>112</a:t>
            </a:fld>
            <a:endParaRPr lang="en-US" dirty="0"/>
          </a:p>
        </p:txBody>
      </p:sp>
      <p:pic>
        <p:nvPicPr>
          <p:cNvPr id="8" name="Picture 7" descr="4208.png"/>
          <p:cNvPicPr>
            <a:picLocks noChangeAspect="1"/>
          </p:cNvPicPr>
          <p:nvPr/>
        </p:nvPicPr>
        <p:blipFill>
          <a:blip r:embed="rId3" cstate="print"/>
          <a:stretch>
            <a:fillRect/>
          </a:stretch>
        </p:blipFill>
        <p:spPr>
          <a:xfrm>
            <a:off x="2291121" y="5105756"/>
            <a:ext cx="2496903" cy="91553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714620"/>
            <a:ext cx="8643998" cy="335758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i="1" dirty="0">
                <a:solidFill>
                  <a:schemeClr val="tx1"/>
                </a:solidFill>
                <a:latin typeface="Times New Roman" panose="02020603050405020304" pitchFamily="18" charset="0"/>
                <a:ea typeface="+mn-ea"/>
                <a:cs typeface="Times New Roman" panose="02020603050405020304" pitchFamily="18" charset="0"/>
              </a:rPr>
              <a:t>kappa</a:t>
            </a:r>
            <a:r>
              <a:rPr lang="zh-CN" altLang="en-US" i="1" dirty="0">
                <a:solidFill>
                  <a:schemeClr val="tx1"/>
                </a:solidFill>
                <a:latin typeface="Times New Roman" panose="02020603050405020304" pitchFamily="18" charset="0"/>
                <a:ea typeface="+mn-ea"/>
                <a:cs typeface="Times New Roman" panose="02020603050405020304" pitchFamily="18" charset="0"/>
              </a:rPr>
              <a:t>在</a:t>
            </a:r>
            <a:r>
              <a:rPr lang="en-US" dirty="0">
                <a:solidFill>
                  <a:schemeClr val="tx1"/>
                </a:solidFill>
                <a:latin typeface="Times New Roman" panose="02020603050405020304" pitchFamily="18" charset="0"/>
                <a:ea typeface="+mn-ea"/>
                <a:cs typeface="Times New Roman" panose="02020603050405020304" pitchFamily="18" charset="0"/>
              </a:rPr>
              <a:t> [2/3, 1.0]</a:t>
            </a:r>
            <a:r>
              <a:rPr lang="zh-CN" altLang="en-US" dirty="0">
                <a:solidFill>
                  <a:schemeClr val="tx1"/>
                </a:solidFill>
                <a:latin typeface="Times New Roman" panose="02020603050405020304" pitchFamily="18" charset="0"/>
                <a:ea typeface="+mn-ea"/>
                <a:cs typeface="Times New Roman" panose="02020603050405020304" pitchFamily="18" charset="0"/>
              </a:rPr>
              <a:t>时，判定结果是可以接受的</a:t>
            </a:r>
            <a:endParaRPr lang="en-US" dirty="0">
              <a:solidFill>
                <a:schemeClr val="tx1"/>
              </a:solidFill>
              <a:latin typeface="Times New Roman" panose="02020603050405020304" pitchFamily="18" charset="0"/>
              <a:ea typeface="+mn-ea"/>
              <a:cs typeface="Times New Roman" panose="02020603050405020304" pitchFamily="18" charset="0"/>
            </a:endParaRPr>
          </a:p>
          <a:p>
            <a:pPr lvl="1">
              <a:spcBef>
                <a:spcPts val="700"/>
              </a:spcBef>
              <a:buClr>
                <a:srgbClr val="336699"/>
              </a:buClr>
              <a:buFont typeface="Wingdings" pitchFamily="2" charset="2"/>
              <a:buChar char="§"/>
            </a:pPr>
            <a:endParaRPr lang="en-US" dirty="0">
              <a:solidFill>
                <a:schemeClr val="tx1"/>
              </a:solidFill>
              <a:latin typeface="Times New Roman" panose="02020603050405020304" pitchFamily="18" charset="0"/>
              <a:ea typeface="+mn-ea"/>
              <a:cs typeface="Times New Roman" panose="02020603050405020304"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mn-ea"/>
                <a:cs typeface="Times New Roman" panose="02020603050405020304" pitchFamily="18" charset="0"/>
              </a:rPr>
              <a:t>如果</a:t>
            </a:r>
            <a:r>
              <a:rPr lang="en-US" altLang="zh-CN" i="1" dirty="0">
                <a:solidFill>
                  <a:schemeClr val="tx1"/>
                </a:solidFill>
                <a:latin typeface="Times New Roman" panose="02020603050405020304" pitchFamily="18" charset="0"/>
                <a:ea typeface="+mn-ea"/>
                <a:cs typeface="Times New Roman" panose="02020603050405020304" pitchFamily="18" charset="0"/>
              </a:rPr>
              <a:t>kappa</a:t>
            </a:r>
            <a:r>
              <a:rPr lang="zh-CN" altLang="en-US" dirty="0">
                <a:solidFill>
                  <a:schemeClr val="tx1"/>
                </a:solidFill>
                <a:latin typeface="Times New Roman" panose="02020603050405020304" pitchFamily="18" charset="0"/>
                <a:ea typeface="+mn-ea"/>
                <a:cs typeface="Times New Roman" panose="02020603050405020304" pitchFamily="18" charset="0"/>
              </a:rPr>
              <a:t>值比较小，那么需要对判定方法进行重新设计</a:t>
            </a:r>
            <a:endParaRPr lang="de-DE" dirty="0">
              <a:solidFill>
                <a:schemeClr val="tx1"/>
              </a:solidFill>
              <a:latin typeface="Times New Roman" panose="02020603050405020304" pitchFamily="18" charset="0"/>
              <a:ea typeface="+mn-ea"/>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2" name="标题 1">
            <a:extLst>
              <a:ext uri="{FF2B5EF4-FFF2-40B4-BE49-F238E27FC236}">
                <a16:creationId xmlns:a16="http://schemas.microsoft.com/office/drawing/2014/main" id="{1168E027-C948-44B8-8F50-D7EFDFD8D16B}"/>
              </a:ext>
            </a:extLst>
          </p:cNvPr>
          <p:cNvSpPr>
            <a:spLocks noGrp="1"/>
          </p:cNvSpPr>
          <p:nvPr>
            <p:ph type="title"/>
          </p:nvPr>
        </p:nvSpPr>
        <p:spPr/>
        <p:txBody>
          <a:bodyPr/>
          <a:lstStyle/>
          <a:p>
            <a:r>
              <a:rPr lang="de-DE" altLang="zh-CN" dirty="0"/>
              <a:t>Kappa (2)</a:t>
            </a:r>
            <a:endParaRPr lang="zh-CN" altLang="en-US" dirty="0"/>
          </a:p>
        </p:txBody>
      </p:sp>
      <p:sp>
        <p:nvSpPr>
          <p:cNvPr id="7" name="Slide Number Placeholder 6"/>
          <p:cNvSpPr>
            <a:spLocks noGrp="1"/>
          </p:cNvSpPr>
          <p:nvPr>
            <p:ph type="sldNum" sz="quarter" idx="12"/>
          </p:nvPr>
        </p:nvSpPr>
        <p:spPr/>
        <p:txBody>
          <a:bodyPr/>
          <a:lstStyle/>
          <a:p>
            <a:fld id="{74BF2C0F-05D6-4882-A325-BE394602789D}" type="slidenum">
              <a:rPr lang="en-US" smtClean="0"/>
              <a:pPr/>
              <a:t>113</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539552" y="3643314"/>
            <a:ext cx="8390166" cy="3357586"/>
          </a:xfrm>
          <a:prstGeom prst="rect">
            <a:avLst/>
          </a:prstGeom>
          <a:noFill/>
          <a:ln w="9525">
            <a:noFill/>
            <a:round/>
            <a:headEnd/>
            <a:tailEnd/>
          </a:ln>
        </p:spPr>
        <p:txBody>
          <a:bodyPr/>
          <a:lstStyle/>
          <a:p>
            <a:pPr marL="342900" indent="-342900">
              <a:buFont typeface="Arial" panose="020B0604020202020204" pitchFamily="34" charset="0"/>
              <a:buChar char="•"/>
            </a:pPr>
            <a:r>
              <a:rPr lang="zh-CN" altLang="en-US" sz="2000" i="1" dirty="0">
                <a:solidFill>
                  <a:schemeClr val="tx1"/>
                </a:solidFill>
                <a:latin typeface="Times New Roman" panose="02020603050405020304" pitchFamily="18" charset="0"/>
                <a:ea typeface="+mn-ea"/>
                <a:cs typeface="Times New Roman" panose="02020603050405020304" pitchFamily="18" charset="0"/>
              </a:rPr>
              <a:t>观察到的一致性判断比率：</a:t>
            </a:r>
            <a:endParaRPr lang="en-US" altLang="zh-CN" sz="2000" i="1" dirty="0">
              <a:solidFill>
                <a:schemeClr val="tx1"/>
              </a:solidFill>
              <a:latin typeface="Times New Roman" panose="02020603050405020304" pitchFamily="18" charset="0"/>
              <a:ea typeface="+mn-ea"/>
              <a:cs typeface="Times New Roman" panose="02020603050405020304" pitchFamily="18" charset="0"/>
            </a:endParaRPr>
          </a:p>
          <a:p>
            <a:pPr algn="ctr"/>
            <a:r>
              <a:rPr lang="de-DE" sz="2000" i="1" dirty="0">
                <a:solidFill>
                  <a:schemeClr val="tx1"/>
                </a:solidFill>
                <a:latin typeface="Times New Roman" panose="02020603050405020304" pitchFamily="18" charset="0"/>
                <a:ea typeface="+mn-ea"/>
                <a:cs typeface="Times New Roman" panose="02020603050405020304" pitchFamily="18" charset="0"/>
              </a:rPr>
              <a:t>P</a:t>
            </a:r>
            <a:r>
              <a:rPr lang="de-DE" sz="2000" dirty="0">
                <a:solidFill>
                  <a:schemeClr val="tx1"/>
                </a:solidFill>
                <a:latin typeface="Times New Roman" panose="02020603050405020304" pitchFamily="18" charset="0"/>
                <a:ea typeface="+mn-ea"/>
                <a:cs typeface="Times New Roman" panose="02020603050405020304" pitchFamily="18" charset="0"/>
              </a:rPr>
              <a:t>(</a:t>
            </a:r>
            <a:r>
              <a:rPr lang="de-DE" sz="2000" i="1" dirty="0">
                <a:solidFill>
                  <a:schemeClr val="tx1"/>
                </a:solidFill>
                <a:latin typeface="Times New Roman" panose="02020603050405020304" pitchFamily="18" charset="0"/>
                <a:ea typeface="+mn-ea"/>
                <a:cs typeface="Times New Roman" panose="02020603050405020304" pitchFamily="18" charset="0"/>
              </a:rPr>
              <a:t>A</a:t>
            </a:r>
            <a:r>
              <a:rPr lang="de-DE" sz="2000" dirty="0">
                <a:solidFill>
                  <a:schemeClr val="tx1"/>
                </a:solidFill>
                <a:latin typeface="Times New Roman" panose="02020603050405020304" pitchFamily="18" charset="0"/>
                <a:ea typeface="+mn-ea"/>
                <a:cs typeface="Times New Roman" panose="02020603050405020304" pitchFamily="18" charset="0"/>
              </a:rPr>
              <a:t>) = (300 + 70)/400 = 370/400 = 0.925</a:t>
            </a:r>
          </a:p>
          <a:p>
            <a:pPr marL="342900" indent="-342900">
              <a:buFont typeface="Arial" panose="020B0604020202020204" pitchFamily="34" charset="0"/>
              <a:buChar char="•"/>
            </a:pPr>
            <a:r>
              <a:rPr lang="zh-CN" altLang="en-US" sz="2000" dirty="0">
                <a:solidFill>
                  <a:schemeClr val="tx1"/>
                </a:solidFill>
                <a:latin typeface="Times New Roman" panose="02020603050405020304" pitchFamily="18" charset="0"/>
                <a:ea typeface="+mn-ea"/>
                <a:cs typeface="Times New Roman" panose="02020603050405020304" pitchFamily="18" charset="0"/>
              </a:rPr>
              <a:t>边缘统计量：</a:t>
            </a:r>
            <a:endParaRPr lang="de-DE" sz="2000" dirty="0">
              <a:solidFill>
                <a:schemeClr val="tx1"/>
              </a:solidFill>
              <a:latin typeface="Times New Roman" panose="02020603050405020304" pitchFamily="18" charset="0"/>
              <a:ea typeface="+mn-ea"/>
              <a:cs typeface="Times New Roman" panose="02020603050405020304" pitchFamily="18" charset="0"/>
            </a:endParaRPr>
          </a:p>
          <a:p>
            <a:pPr algn="ctr"/>
            <a:r>
              <a:rPr lang="nn-NO" sz="2000" i="1" dirty="0">
                <a:solidFill>
                  <a:schemeClr val="tx1"/>
                </a:solidFill>
                <a:latin typeface="Times New Roman" panose="02020603050405020304" pitchFamily="18" charset="0"/>
                <a:ea typeface="+mn-ea"/>
                <a:cs typeface="Times New Roman" panose="02020603050405020304" pitchFamily="18" charset="0"/>
              </a:rPr>
              <a:t>P</a:t>
            </a:r>
            <a:r>
              <a:rPr lang="nn-NO" sz="2000" dirty="0">
                <a:solidFill>
                  <a:schemeClr val="tx1"/>
                </a:solidFill>
                <a:latin typeface="Times New Roman" panose="02020603050405020304" pitchFamily="18" charset="0"/>
                <a:ea typeface="+mn-ea"/>
                <a:cs typeface="Times New Roman" panose="02020603050405020304" pitchFamily="18" charset="0"/>
              </a:rPr>
              <a:t>(</a:t>
            </a:r>
            <a:r>
              <a:rPr lang="nn-NO" sz="2000" i="1" dirty="0">
                <a:solidFill>
                  <a:schemeClr val="tx1"/>
                </a:solidFill>
                <a:latin typeface="Times New Roman" panose="02020603050405020304" pitchFamily="18" charset="0"/>
                <a:ea typeface="+mn-ea"/>
                <a:cs typeface="Times New Roman" panose="02020603050405020304" pitchFamily="18" charset="0"/>
              </a:rPr>
              <a:t>nonrelevant</a:t>
            </a:r>
            <a:r>
              <a:rPr lang="nn-NO" sz="2000" dirty="0">
                <a:solidFill>
                  <a:schemeClr val="tx1"/>
                </a:solidFill>
                <a:latin typeface="Times New Roman" panose="02020603050405020304" pitchFamily="18" charset="0"/>
                <a:ea typeface="+mn-ea"/>
                <a:cs typeface="Times New Roman" panose="02020603050405020304" pitchFamily="18" charset="0"/>
              </a:rPr>
              <a:t>) = (80 + 90)/(400 + 400) = 170/800 = 0.2125</a:t>
            </a:r>
          </a:p>
          <a:p>
            <a:pPr algn="ctr"/>
            <a:r>
              <a:rPr lang="nn-NO" sz="2000" i="1" dirty="0">
                <a:solidFill>
                  <a:schemeClr val="tx1"/>
                </a:solidFill>
                <a:latin typeface="Times New Roman" panose="02020603050405020304" pitchFamily="18" charset="0"/>
                <a:ea typeface="+mn-ea"/>
                <a:cs typeface="Times New Roman" panose="02020603050405020304" pitchFamily="18" charset="0"/>
              </a:rPr>
              <a:t>P</a:t>
            </a:r>
            <a:r>
              <a:rPr lang="nn-NO" sz="2000" dirty="0">
                <a:solidFill>
                  <a:schemeClr val="tx1"/>
                </a:solidFill>
                <a:latin typeface="Times New Roman" panose="02020603050405020304" pitchFamily="18" charset="0"/>
                <a:ea typeface="+mn-ea"/>
                <a:cs typeface="Times New Roman" panose="02020603050405020304" pitchFamily="18" charset="0"/>
              </a:rPr>
              <a:t>(</a:t>
            </a:r>
            <a:r>
              <a:rPr lang="nn-NO" sz="2000" i="1" dirty="0">
                <a:solidFill>
                  <a:schemeClr val="tx1"/>
                </a:solidFill>
                <a:latin typeface="Times New Roman" panose="02020603050405020304" pitchFamily="18" charset="0"/>
                <a:ea typeface="+mn-ea"/>
                <a:cs typeface="Times New Roman" panose="02020603050405020304" pitchFamily="18" charset="0"/>
              </a:rPr>
              <a:t>relevant</a:t>
            </a:r>
            <a:r>
              <a:rPr lang="nn-NO" sz="2000" dirty="0">
                <a:solidFill>
                  <a:schemeClr val="tx1"/>
                </a:solidFill>
                <a:latin typeface="Times New Roman" panose="02020603050405020304" pitchFamily="18" charset="0"/>
                <a:ea typeface="+mn-ea"/>
                <a:cs typeface="Times New Roman" panose="02020603050405020304" pitchFamily="18" charset="0"/>
              </a:rPr>
              <a:t>) = (320 + 310)/(400 + 400) = 630/800 = 0.7878</a:t>
            </a:r>
          </a:p>
          <a:p>
            <a:pPr marL="342900" indent="-342900">
              <a:buFont typeface="Arial" panose="020B0604020202020204" pitchFamily="34" charset="0"/>
              <a:buChar char="•"/>
            </a:pPr>
            <a:r>
              <a:rPr lang="zh-CN" altLang="en-US" sz="2000" i="1" dirty="0">
                <a:solidFill>
                  <a:schemeClr val="tx1"/>
                </a:solidFill>
                <a:latin typeface="Times New Roman" panose="02020603050405020304" pitchFamily="18" charset="0"/>
                <a:ea typeface="+mn-ea"/>
                <a:cs typeface="Times New Roman" panose="02020603050405020304" pitchFamily="18" charset="0"/>
              </a:rPr>
              <a:t>两人的随机一致性比率：</a:t>
            </a:r>
            <a:endParaRPr lang="en-US" altLang="zh-CN" sz="2000" i="1" dirty="0">
              <a:solidFill>
                <a:schemeClr val="tx1"/>
              </a:solidFill>
              <a:latin typeface="Times New Roman" panose="02020603050405020304" pitchFamily="18" charset="0"/>
              <a:ea typeface="+mn-ea"/>
              <a:cs typeface="Times New Roman" panose="02020603050405020304" pitchFamily="18" charset="0"/>
            </a:endParaRPr>
          </a:p>
          <a:p>
            <a:pPr algn="ctr"/>
            <a:r>
              <a:rPr lang="en-US" sz="2000" i="1" dirty="0">
                <a:solidFill>
                  <a:schemeClr val="tx1"/>
                </a:solidFill>
                <a:latin typeface="Times New Roman" panose="02020603050405020304" pitchFamily="18" charset="0"/>
                <a:ea typeface="+mn-ea"/>
                <a:cs typeface="Times New Roman" panose="02020603050405020304" pitchFamily="18" charset="0"/>
              </a:rPr>
              <a:t>P</a:t>
            </a:r>
            <a:r>
              <a:rPr lang="en-US" sz="2000" dirty="0">
                <a:solidFill>
                  <a:schemeClr val="tx1"/>
                </a:solidFill>
                <a:latin typeface="Times New Roman" panose="02020603050405020304" pitchFamily="18" charset="0"/>
                <a:ea typeface="+mn-ea"/>
                <a:cs typeface="Times New Roman" panose="02020603050405020304" pitchFamily="18" charset="0"/>
              </a:rPr>
              <a:t>(</a:t>
            </a:r>
            <a:r>
              <a:rPr lang="en-US" sz="2000" i="1" dirty="0">
                <a:solidFill>
                  <a:schemeClr val="tx1"/>
                </a:solidFill>
                <a:latin typeface="Times New Roman" panose="02020603050405020304" pitchFamily="18" charset="0"/>
                <a:ea typeface="+mn-ea"/>
                <a:cs typeface="Times New Roman" panose="02020603050405020304" pitchFamily="18" charset="0"/>
              </a:rPr>
              <a:t>E</a:t>
            </a:r>
            <a:r>
              <a:rPr lang="en-US" sz="2000" dirty="0">
                <a:solidFill>
                  <a:schemeClr val="tx1"/>
                </a:solidFill>
                <a:latin typeface="Times New Roman" panose="02020603050405020304" pitchFamily="18" charset="0"/>
                <a:ea typeface="+mn-ea"/>
                <a:cs typeface="Times New Roman" panose="02020603050405020304" pitchFamily="18" charset="0"/>
              </a:rPr>
              <a:t>) = </a:t>
            </a:r>
            <a:r>
              <a:rPr lang="de-DE" sz="2000" i="1" dirty="0">
                <a:solidFill>
                  <a:schemeClr val="tx1"/>
                </a:solidFill>
                <a:latin typeface="Times New Roman" panose="02020603050405020304" pitchFamily="18" charset="0"/>
                <a:ea typeface="+mn-ea"/>
                <a:cs typeface="Times New Roman" panose="02020603050405020304" pitchFamily="18" charset="0"/>
              </a:rPr>
              <a:t>P</a:t>
            </a:r>
            <a:r>
              <a:rPr lang="de-DE" sz="2000" dirty="0">
                <a:solidFill>
                  <a:schemeClr val="tx1"/>
                </a:solidFill>
                <a:latin typeface="Times New Roman" panose="02020603050405020304" pitchFamily="18" charset="0"/>
                <a:ea typeface="+mn-ea"/>
                <a:cs typeface="Times New Roman" panose="02020603050405020304" pitchFamily="18" charset="0"/>
              </a:rPr>
              <a:t>(</a:t>
            </a:r>
            <a:r>
              <a:rPr lang="de-DE" sz="2000" i="1" dirty="0">
                <a:solidFill>
                  <a:schemeClr val="tx1"/>
                </a:solidFill>
                <a:latin typeface="Times New Roman" panose="02020603050405020304" pitchFamily="18" charset="0"/>
                <a:ea typeface="+mn-ea"/>
                <a:cs typeface="Times New Roman" panose="02020603050405020304" pitchFamily="18" charset="0"/>
              </a:rPr>
              <a:t>nonrelevant</a:t>
            </a:r>
            <a:r>
              <a:rPr lang="de-DE" sz="2000" dirty="0">
                <a:solidFill>
                  <a:schemeClr val="tx1"/>
                </a:solidFill>
                <a:latin typeface="Times New Roman" panose="02020603050405020304" pitchFamily="18" charset="0"/>
                <a:ea typeface="+mn-ea"/>
                <a:cs typeface="Times New Roman" panose="02020603050405020304" pitchFamily="18" charset="0"/>
              </a:rPr>
              <a:t>)</a:t>
            </a:r>
            <a:r>
              <a:rPr lang="de-DE" sz="2000" baseline="30000" dirty="0">
                <a:solidFill>
                  <a:schemeClr val="tx1"/>
                </a:solidFill>
                <a:latin typeface="Times New Roman" panose="02020603050405020304" pitchFamily="18" charset="0"/>
                <a:ea typeface="+mn-ea"/>
                <a:cs typeface="Times New Roman" panose="02020603050405020304" pitchFamily="18" charset="0"/>
              </a:rPr>
              <a:t>2</a:t>
            </a:r>
            <a:r>
              <a:rPr lang="de-DE" sz="1200" dirty="0">
                <a:solidFill>
                  <a:schemeClr val="tx1"/>
                </a:solidFill>
                <a:latin typeface="Times New Roman" panose="02020603050405020304" pitchFamily="18" charset="0"/>
                <a:ea typeface="+mn-ea"/>
                <a:cs typeface="Times New Roman" panose="02020603050405020304" pitchFamily="18" charset="0"/>
              </a:rPr>
              <a:t> </a:t>
            </a:r>
            <a:r>
              <a:rPr lang="de-DE" sz="2000" dirty="0">
                <a:solidFill>
                  <a:schemeClr val="tx1"/>
                </a:solidFill>
                <a:latin typeface="Times New Roman" panose="02020603050405020304" pitchFamily="18" charset="0"/>
                <a:ea typeface="+mn-ea"/>
                <a:cs typeface="Times New Roman" panose="02020603050405020304" pitchFamily="18" charset="0"/>
              </a:rPr>
              <a:t>+ </a:t>
            </a:r>
            <a:r>
              <a:rPr lang="de-DE" sz="2000" i="1" dirty="0">
                <a:solidFill>
                  <a:schemeClr val="tx1"/>
                </a:solidFill>
                <a:latin typeface="Times New Roman" panose="02020603050405020304" pitchFamily="18" charset="0"/>
                <a:ea typeface="+mn-ea"/>
                <a:cs typeface="Times New Roman" panose="02020603050405020304" pitchFamily="18" charset="0"/>
              </a:rPr>
              <a:t>P</a:t>
            </a:r>
            <a:r>
              <a:rPr lang="de-DE" sz="2000" dirty="0">
                <a:solidFill>
                  <a:schemeClr val="tx1"/>
                </a:solidFill>
                <a:latin typeface="Times New Roman" panose="02020603050405020304" pitchFamily="18" charset="0"/>
                <a:ea typeface="+mn-ea"/>
                <a:cs typeface="Times New Roman" panose="02020603050405020304" pitchFamily="18" charset="0"/>
              </a:rPr>
              <a:t>(relevant)</a:t>
            </a:r>
            <a:r>
              <a:rPr lang="de-DE" sz="2000" baseline="30000" dirty="0">
                <a:solidFill>
                  <a:schemeClr val="tx1"/>
                </a:solidFill>
                <a:latin typeface="Times New Roman" panose="02020603050405020304" pitchFamily="18" charset="0"/>
                <a:ea typeface="+mn-ea"/>
                <a:cs typeface="Times New Roman" panose="02020603050405020304" pitchFamily="18" charset="0"/>
              </a:rPr>
              <a:t>2</a:t>
            </a:r>
            <a:r>
              <a:rPr lang="de-DE" sz="1200" dirty="0">
                <a:solidFill>
                  <a:schemeClr val="tx1"/>
                </a:solidFill>
                <a:latin typeface="Times New Roman" panose="02020603050405020304" pitchFamily="18" charset="0"/>
                <a:ea typeface="+mn-ea"/>
                <a:cs typeface="Times New Roman" panose="02020603050405020304" pitchFamily="18" charset="0"/>
              </a:rPr>
              <a:t> </a:t>
            </a:r>
            <a:r>
              <a:rPr lang="de-DE" sz="2000" dirty="0">
                <a:solidFill>
                  <a:schemeClr val="tx1"/>
                </a:solidFill>
                <a:latin typeface="Times New Roman" panose="02020603050405020304" pitchFamily="18" charset="0"/>
                <a:ea typeface="+mn-ea"/>
                <a:cs typeface="Times New Roman" panose="02020603050405020304" pitchFamily="18" charset="0"/>
              </a:rPr>
              <a:t>= 0.2125</a:t>
            </a:r>
            <a:r>
              <a:rPr lang="de-DE" sz="2000" baseline="30000" dirty="0">
                <a:solidFill>
                  <a:schemeClr val="tx1"/>
                </a:solidFill>
                <a:latin typeface="Times New Roman" panose="02020603050405020304" pitchFamily="18" charset="0"/>
                <a:ea typeface="+mn-ea"/>
                <a:cs typeface="Times New Roman" panose="02020603050405020304" pitchFamily="18" charset="0"/>
              </a:rPr>
              <a:t>2</a:t>
            </a:r>
            <a:r>
              <a:rPr lang="de-DE" sz="1200" dirty="0">
                <a:solidFill>
                  <a:schemeClr val="tx1"/>
                </a:solidFill>
                <a:latin typeface="Times New Roman" panose="02020603050405020304" pitchFamily="18" charset="0"/>
                <a:ea typeface="+mn-ea"/>
                <a:cs typeface="Times New Roman" panose="02020603050405020304" pitchFamily="18" charset="0"/>
              </a:rPr>
              <a:t> </a:t>
            </a:r>
            <a:r>
              <a:rPr lang="de-DE" sz="2000" dirty="0">
                <a:solidFill>
                  <a:schemeClr val="tx1"/>
                </a:solidFill>
                <a:latin typeface="Times New Roman" panose="02020603050405020304" pitchFamily="18" charset="0"/>
                <a:ea typeface="+mn-ea"/>
                <a:cs typeface="Times New Roman" panose="02020603050405020304" pitchFamily="18" charset="0"/>
              </a:rPr>
              <a:t>+ 0.7878</a:t>
            </a:r>
            <a:r>
              <a:rPr lang="de-DE" sz="2000" baseline="30000" dirty="0">
                <a:solidFill>
                  <a:schemeClr val="tx1"/>
                </a:solidFill>
                <a:latin typeface="Times New Roman" panose="02020603050405020304" pitchFamily="18" charset="0"/>
                <a:ea typeface="+mn-ea"/>
                <a:cs typeface="Times New Roman" panose="02020603050405020304" pitchFamily="18" charset="0"/>
              </a:rPr>
              <a:t>2</a:t>
            </a:r>
            <a:r>
              <a:rPr lang="de-DE" sz="2000" dirty="0">
                <a:solidFill>
                  <a:schemeClr val="tx1"/>
                </a:solidFill>
                <a:latin typeface="Times New Roman" panose="02020603050405020304" pitchFamily="18" charset="0"/>
                <a:ea typeface="+mn-ea"/>
                <a:cs typeface="Times New Roman" panose="02020603050405020304" pitchFamily="18" charset="0"/>
              </a:rPr>
              <a:t> = 0.665</a:t>
            </a:r>
          </a:p>
          <a:p>
            <a:pPr marL="342900" indent="-342900">
              <a:buFont typeface="Arial" panose="020B0604020202020204" pitchFamily="34" charset="0"/>
              <a:buChar char="•"/>
            </a:pPr>
            <a:r>
              <a:rPr lang="it-IT" sz="2000" dirty="0">
                <a:solidFill>
                  <a:schemeClr val="tx1"/>
                </a:solidFill>
                <a:latin typeface="Times New Roman" panose="02020603050405020304" pitchFamily="18" charset="0"/>
                <a:ea typeface="+mn-ea"/>
                <a:cs typeface="Times New Roman" panose="02020603050405020304" pitchFamily="18" charset="0"/>
              </a:rPr>
              <a:t>Kappa</a:t>
            </a:r>
            <a:r>
              <a:rPr lang="zh-CN" altLang="en-US" sz="2000" dirty="0">
                <a:solidFill>
                  <a:schemeClr val="tx1"/>
                </a:solidFill>
                <a:latin typeface="Times New Roman" panose="02020603050405020304" pitchFamily="18" charset="0"/>
                <a:ea typeface="+mn-ea"/>
                <a:cs typeface="Times New Roman" panose="02020603050405020304" pitchFamily="18" charset="0"/>
              </a:rPr>
              <a:t>统计量：</a:t>
            </a:r>
            <a:endParaRPr lang="en-US" altLang="zh-CN" sz="2000" dirty="0">
              <a:solidFill>
                <a:schemeClr val="tx1"/>
              </a:solidFill>
              <a:latin typeface="Times New Roman" panose="02020603050405020304" pitchFamily="18" charset="0"/>
              <a:ea typeface="+mn-ea"/>
              <a:cs typeface="Times New Roman" panose="02020603050405020304" pitchFamily="18" charset="0"/>
            </a:endParaRPr>
          </a:p>
          <a:p>
            <a:pPr algn="ctr"/>
            <a:r>
              <a:rPr lang="az-Cyrl-AZ" sz="2000" i="1" dirty="0">
                <a:solidFill>
                  <a:schemeClr val="tx1"/>
                </a:solidFill>
                <a:latin typeface="Times New Roman" panose="02020603050405020304" pitchFamily="18" charset="0"/>
                <a:ea typeface="+mn-ea"/>
                <a:cs typeface="Times New Roman" panose="02020603050405020304" pitchFamily="18" charset="0"/>
              </a:rPr>
              <a:t>к</a:t>
            </a:r>
            <a:r>
              <a:rPr lang="it-IT" sz="2000" dirty="0">
                <a:solidFill>
                  <a:schemeClr val="tx1"/>
                </a:solidFill>
                <a:latin typeface="Times New Roman" panose="02020603050405020304" pitchFamily="18" charset="0"/>
                <a:ea typeface="+mn-ea"/>
                <a:cs typeface="Times New Roman" panose="02020603050405020304" pitchFamily="18" charset="0"/>
              </a:rPr>
              <a:t> = (</a:t>
            </a:r>
            <a:r>
              <a:rPr lang="it-IT" sz="2000" i="1" dirty="0">
                <a:solidFill>
                  <a:schemeClr val="tx1"/>
                </a:solidFill>
                <a:latin typeface="Times New Roman" panose="02020603050405020304" pitchFamily="18" charset="0"/>
                <a:ea typeface="+mn-ea"/>
                <a:cs typeface="Times New Roman" panose="02020603050405020304" pitchFamily="18" charset="0"/>
              </a:rPr>
              <a:t>P</a:t>
            </a:r>
            <a:r>
              <a:rPr lang="it-IT" sz="2000" dirty="0">
                <a:solidFill>
                  <a:schemeClr val="tx1"/>
                </a:solidFill>
                <a:latin typeface="Times New Roman" panose="02020603050405020304" pitchFamily="18" charset="0"/>
                <a:ea typeface="+mn-ea"/>
                <a:cs typeface="Times New Roman" panose="02020603050405020304" pitchFamily="18" charset="0"/>
              </a:rPr>
              <a:t>(</a:t>
            </a:r>
            <a:r>
              <a:rPr lang="it-IT" sz="2000" i="1" dirty="0">
                <a:solidFill>
                  <a:schemeClr val="tx1"/>
                </a:solidFill>
                <a:latin typeface="Times New Roman" panose="02020603050405020304" pitchFamily="18" charset="0"/>
                <a:ea typeface="+mn-ea"/>
                <a:cs typeface="Times New Roman" panose="02020603050405020304" pitchFamily="18" charset="0"/>
              </a:rPr>
              <a:t>A</a:t>
            </a:r>
            <a:r>
              <a:rPr lang="it-IT" sz="2000" dirty="0">
                <a:solidFill>
                  <a:schemeClr val="tx1"/>
                </a:solidFill>
                <a:latin typeface="Times New Roman" panose="02020603050405020304" pitchFamily="18" charset="0"/>
                <a:ea typeface="+mn-ea"/>
                <a:cs typeface="Times New Roman" panose="02020603050405020304" pitchFamily="18" charset="0"/>
              </a:rPr>
              <a:t>) − </a:t>
            </a:r>
            <a:r>
              <a:rPr lang="it-IT" sz="2000" i="1" dirty="0">
                <a:solidFill>
                  <a:schemeClr val="tx1"/>
                </a:solidFill>
                <a:latin typeface="Times New Roman" panose="02020603050405020304" pitchFamily="18" charset="0"/>
                <a:ea typeface="+mn-ea"/>
                <a:cs typeface="Times New Roman" panose="02020603050405020304" pitchFamily="18" charset="0"/>
              </a:rPr>
              <a:t>P</a:t>
            </a:r>
            <a:r>
              <a:rPr lang="it-IT" sz="2000" dirty="0">
                <a:solidFill>
                  <a:schemeClr val="tx1"/>
                </a:solidFill>
                <a:latin typeface="Times New Roman" panose="02020603050405020304" pitchFamily="18" charset="0"/>
                <a:ea typeface="+mn-ea"/>
                <a:cs typeface="Times New Roman" panose="02020603050405020304" pitchFamily="18" charset="0"/>
              </a:rPr>
              <a:t>(</a:t>
            </a:r>
            <a:r>
              <a:rPr lang="it-IT" sz="2000" i="1" dirty="0">
                <a:solidFill>
                  <a:schemeClr val="tx1"/>
                </a:solidFill>
                <a:latin typeface="Times New Roman" panose="02020603050405020304" pitchFamily="18" charset="0"/>
                <a:ea typeface="+mn-ea"/>
                <a:cs typeface="Times New Roman" panose="02020603050405020304" pitchFamily="18" charset="0"/>
              </a:rPr>
              <a:t>E</a:t>
            </a:r>
            <a:r>
              <a:rPr lang="it-IT" sz="2000" dirty="0">
                <a:solidFill>
                  <a:schemeClr val="tx1"/>
                </a:solidFill>
                <a:latin typeface="Times New Roman" panose="02020603050405020304" pitchFamily="18" charset="0"/>
                <a:ea typeface="+mn-ea"/>
                <a:cs typeface="Times New Roman" panose="02020603050405020304" pitchFamily="18" charset="0"/>
              </a:rPr>
              <a:t>))/(1 − </a:t>
            </a:r>
            <a:r>
              <a:rPr lang="it-IT" sz="2000" i="1" dirty="0">
                <a:solidFill>
                  <a:schemeClr val="tx1"/>
                </a:solidFill>
                <a:latin typeface="Times New Roman" panose="02020603050405020304" pitchFamily="18" charset="0"/>
                <a:ea typeface="+mn-ea"/>
                <a:cs typeface="Times New Roman" panose="02020603050405020304" pitchFamily="18" charset="0"/>
              </a:rPr>
              <a:t>P</a:t>
            </a:r>
            <a:r>
              <a:rPr lang="it-IT" sz="2000" dirty="0">
                <a:solidFill>
                  <a:schemeClr val="tx1"/>
                </a:solidFill>
                <a:latin typeface="Times New Roman" panose="02020603050405020304" pitchFamily="18" charset="0"/>
                <a:ea typeface="+mn-ea"/>
                <a:cs typeface="Times New Roman" panose="02020603050405020304" pitchFamily="18" charset="0"/>
              </a:rPr>
              <a:t>(</a:t>
            </a:r>
            <a:r>
              <a:rPr lang="it-IT" sz="2000" i="1" dirty="0">
                <a:solidFill>
                  <a:schemeClr val="tx1"/>
                </a:solidFill>
                <a:latin typeface="Times New Roman" panose="02020603050405020304" pitchFamily="18" charset="0"/>
                <a:ea typeface="+mn-ea"/>
                <a:cs typeface="Times New Roman" panose="02020603050405020304" pitchFamily="18" charset="0"/>
              </a:rPr>
              <a:t>E</a:t>
            </a:r>
            <a:r>
              <a:rPr lang="it-IT" sz="2000" dirty="0">
                <a:solidFill>
                  <a:schemeClr val="tx1"/>
                </a:solidFill>
                <a:latin typeface="Times New Roman" panose="02020603050405020304" pitchFamily="18" charset="0"/>
                <a:ea typeface="+mn-ea"/>
                <a:cs typeface="Times New Roman" panose="02020603050405020304" pitchFamily="18" charset="0"/>
              </a:rPr>
              <a:t>)) =</a:t>
            </a:r>
            <a:r>
              <a:rPr lang="en-US" sz="2000" dirty="0">
                <a:solidFill>
                  <a:schemeClr val="tx1"/>
                </a:solidFill>
                <a:latin typeface="Times New Roman" panose="02020603050405020304" pitchFamily="18" charset="0"/>
                <a:ea typeface="+mn-ea"/>
                <a:cs typeface="Times New Roman" panose="02020603050405020304" pitchFamily="18" charset="0"/>
              </a:rPr>
              <a:t>(0.925 − 0.665)/(1 − 0.665) = 0.776</a:t>
            </a:r>
            <a:endParaRPr lang="en-US" sz="2000" dirty="0">
              <a:solidFill>
                <a:srgbClr val="0070C0"/>
              </a:solidFill>
              <a:latin typeface="Times New Roman" panose="02020603050405020304" pitchFamily="18" charset="0"/>
              <a:ea typeface="+mn-ea"/>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2" name="标题 1">
            <a:extLst>
              <a:ext uri="{FF2B5EF4-FFF2-40B4-BE49-F238E27FC236}">
                <a16:creationId xmlns:a16="http://schemas.microsoft.com/office/drawing/2014/main" id="{883AFB09-CA3E-4B84-8337-3724AED28B87}"/>
              </a:ext>
            </a:extLst>
          </p:cNvPr>
          <p:cNvSpPr>
            <a:spLocks noGrp="1"/>
          </p:cNvSpPr>
          <p:nvPr>
            <p:ph type="title"/>
          </p:nvPr>
        </p:nvSpPr>
        <p:spPr/>
        <p:txBody>
          <a:bodyPr/>
          <a:lstStyle/>
          <a:p>
            <a:r>
              <a:rPr lang="zh-CN" altLang="en-US" dirty="0"/>
              <a:t>计算</a:t>
            </a:r>
            <a:r>
              <a:rPr lang="de-DE" altLang="zh-CN" dirty="0"/>
              <a:t>kappa</a:t>
            </a:r>
            <a:r>
              <a:rPr lang="zh-CN" altLang="en-US" dirty="0"/>
              <a:t>统计量</a:t>
            </a:r>
          </a:p>
        </p:txBody>
      </p:sp>
      <p:sp>
        <p:nvSpPr>
          <p:cNvPr id="7" name="Slide Number Placeholder 6"/>
          <p:cNvSpPr>
            <a:spLocks noGrp="1"/>
          </p:cNvSpPr>
          <p:nvPr>
            <p:ph type="sldNum" sz="quarter" idx="12"/>
          </p:nvPr>
        </p:nvSpPr>
        <p:spPr/>
        <p:txBody>
          <a:bodyPr/>
          <a:lstStyle/>
          <a:p>
            <a:fld id="{74BF2C0F-05D6-4882-A325-BE394602789D}" type="slidenum">
              <a:rPr lang="en-US" smtClean="0"/>
              <a:pPr/>
              <a:t>114</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406411377"/>
              </p:ext>
            </p:extLst>
          </p:nvPr>
        </p:nvGraphicFramePr>
        <p:xfrm>
          <a:off x="791764" y="1571612"/>
          <a:ext cx="6588548" cy="1981200"/>
        </p:xfrm>
        <a:graphic>
          <a:graphicData uri="http://schemas.openxmlformats.org/drawingml/2006/table">
            <a:tbl>
              <a:tblPr firstRow="1" bandRow="1">
                <a:tableStyleId>{C083E6E3-FA7D-4D7B-A595-EF9225AFEA82}</a:tableStyleId>
              </a:tblPr>
              <a:tblGrid>
                <a:gridCol w="1286256">
                  <a:extLst>
                    <a:ext uri="{9D8B030D-6E8A-4147-A177-3AD203B41FA5}">
                      <a16:colId xmlns:a16="http://schemas.microsoft.com/office/drawing/2014/main" val="20000"/>
                    </a:ext>
                  </a:extLst>
                </a:gridCol>
                <a:gridCol w="960443">
                  <a:extLst>
                    <a:ext uri="{9D8B030D-6E8A-4147-A177-3AD203B41FA5}">
                      <a16:colId xmlns:a16="http://schemas.microsoft.com/office/drawing/2014/main" val="20001"/>
                    </a:ext>
                  </a:extLst>
                </a:gridCol>
                <a:gridCol w="857256">
                  <a:extLst>
                    <a:ext uri="{9D8B030D-6E8A-4147-A177-3AD203B41FA5}">
                      <a16:colId xmlns:a16="http://schemas.microsoft.com/office/drawing/2014/main" val="20002"/>
                    </a:ext>
                  </a:extLst>
                </a:gridCol>
                <a:gridCol w="714380">
                  <a:extLst>
                    <a:ext uri="{9D8B030D-6E8A-4147-A177-3AD203B41FA5}">
                      <a16:colId xmlns:a16="http://schemas.microsoft.com/office/drawing/2014/main" val="20003"/>
                    </a:ext>
                  </a:extLst>
                </a:gridCol>
                <a:gridCol w="2770213">
                  <a:extLst>
                    <a:ext uri="{9D8B030D-6E8A-4147-A177-3AD203B41FA5}">
                      <a16:colId xmlns:a16="http://schemas.microsoft.com/office/drawing/2014/main" val="20004"/>
                    </a:ext>
                  </a:extLst>
                </a:gridCol>
              </a:tblGrid>
              <a:tr h="370840">
                <a:tc rowSpan="5">
                  <a:txBody>
                    <a:bodyPr/>
                    <a:lstStyle/>
                    <a:p>
                      <a:endParaRPr lang="en-US" sz="2000" b="0" kern="1200" dirty="0"/>
                    </a:p>
                    <a:p>
                      <a:endParaRPr lang="en-US" sz="2000" b="0" kern="1200" dirty="0"/>
                    </a:p>
                    <a:p>
                      <a:endParaRPr lang="en-US" sz="2000" b="0" kern="1200" dirty="0"/>
                    </a:p>
                    <a:p>
                      <a:r>
                        <a:rPr lang="en-US" sz="2000" b="0" kern="1200" dirty="0"/>
                        <a:t>Judge 1 </a:t>
                      </a:r>
                    </a:p>
                    <a:p>
                      <a:r>
                        <a:rPr lang="de-DE" sz="2000" b="0" kern="1200" dirty="0" err="1"/>
                        <a:t>Relevance</a:t>
                      </a:r>
                      <a:endParaRPr lang="de-DE" sz="2000" b="0" dirty="0"/>
                    </a:p>
                  </a:txBody>
                  <a:tcPr/>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000" b="0" kern="1200" dirty="0"/>
                        <a:t>                  </a:t>
                      </a:r>
                      <a:r>
                        <a:rPr lang="de-DE" sz="2000" b="0" kern="1200" dirty="0" err="1"/>
                        <a:t>Judge</a:t>
                      </a:r>
                      <a:r>
                        <a:rPr lang="de-DE" sz="2000" b="0" kern="1200" dirty="0"/>
                        <a:t> 2 </a:t>
                      </a:r>
                      <a:r>
                        <a:rPr lang="de-DE" sz="2000" b="0" kern="1200" dirty="0" err="1"/>
                        <a:t>Relevance</a:t>
                      </a:r>
                      <a:endParaRPr lang="de-DE" sz="2000" b="0" kern="1200" dirty="0">
                        <a:solidFill>
                          <a:schemeClr val="tx1"/>
                        </a:solidFill>
                        <a:latin typeface="+mn-lt"/>
                        <a:ea typeface="+mn-ea"/>
                        <a:cs typeface="+mn-cs"/>
                      </a:endParaRPr>
                    </a:p>
                  </a:txBody>
                  <a:tcPr/>
                </a:tc>
                <a:tc hMerge="1">
                  <a:txBody>
                    <a:bodyPr/>
                    <a:lstStyle/>
                    <a:p>
                      <a:endParaRPr lang="de-DE" dirty="0"/>
                    </a:p>
                  </a:txBody>
                  <a:tcPr/>
                </a:tc>
                <a:tc hMerge="1">
                  <a:txBody>
                    <a:bodyPr/>
                    <a:lstStyle/>
                    <a:p>
                      <a:endParaRPr lang="de-DE" dirty="0"/>
                    </a:p>
                  </a:txBody>
                  <a:tcPr/>
                </a:tc>
                <a:tc hMerge="1">
                  <a:txBody>
                    <a:bodyPr/>
                    <a:lstStyle/>
                    <a:p>
                      <a:endParaRPr lang="de-DE"/>
                    </a:p>
                  </a:txBody>
                  <a:tcPr/>
                </a:tc>
                <a:extLst>
                  <a:ext uri="{0D108BD9-81ED-4DB2-BD59-A6C34878D82A}">
                    <a16:rowId xmlns:a16="http://schemas.microsoft.com/office/drawing/2014/main" val="10000"/>
                  </a:ext>
                </a:extLst>
              </a:tr>
              <a:tr h="370840">
                <a:tc vMerge="1">
                  <a:txBody>
                    <a:bodyPr/>
                    <a:lstStyle/>
                    <a:p>
                      <a:endParaRPr lang="de-DE" dirty="0"/>
                    </a:p>
                  </a:txBody>
                  <a:tcPr/>
                </a:tc>
                <a:tc>
                  <a:txBody>
                    <a:bodyPr/>
                    <a:lstStyle/>
                    <a:p>
                      <a:endParaRPr lang="de-DE" sz="20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000" kern="1200" dirty="0" err="1"/>
                        <a:t>Yes</a:t>
                      </a:r>
                      <a:endParaRPr lang="de-DE" sz="20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000" kern="1200" dirty="0" err="1"/>
                        <a:t>No</a:t>
                      </a:r>
                      <a:endParaRPr lang="de-DE" sz="2000" b="0" kern="1200" dirty="0">
                        <a:solidFill>
                          <a:schemeClr val="tx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2000" kern="1200" dirty="0"/>
                        <a:t>Total</a:t>
                      </a:r>
                      <a:endParaRPr lang="de-DE" sz="2000" b="0" kern="1200" dirty="0">
                        <a:solidFill>
                          <a:schemeClr val="tx1"/>
                        </a:solidFill>
                        <a:latin typeface="+mn-lt"/>
                        <a:ea typeface="+mn-ea"/>
                        <a:cs typeface="+mn-cs"/>
                      </a:endParaRPr>
                    </a:p>
                  </a:txBody>
                  <a:tcPr/>
                </a:tc>
                <a:extLst>
                  <a:ext uri="{0D108BD9-81ED-4DB2-BD59-A6C34878D82A}">
                    <a16:rowId xmlns:a16="http://schemas.microsoft.com/office/drawing/2014/main" val="10001"/>
                  </a:ext>
                </a:extLst>
              </a:tr>
              <a:tr h="370840">
                <a:tc vMerge="1">
                  <a:txBody>
                    <a:bodyPr/>
                    <a:lstStyle/>
                    <a:p>
                      <a:endParaRPr lang="de-DE" dirty="0"/>
                    </a:p>
                  </a:txBody>
                  <a:tcPr/>
                </a:tc>
                <a:tc>
                  <a:txBody>
                    <a:bodyPr/>
                    <a:lstStyle/>
                    <a:p>
                      <a:r>
                        <a:rPr lang="en-US" sz="2000" b="0" kern="1200" dirty="0"/>
                        <a:t>Yes</a:t>
                      </a:r>
                      <a:endParaRPr lang="de-DE" sz="2000" b="0" dirty="0"/>
                    </a:p>
                  </a:txBody>
                  <a:tcPr/>
                </a:tc>
                <a:tc>
                  <a:txBody>
                    <a:bodyPr/>
                    <a:lstStyle/>
                    <a:p>
                      <a:r>
                        <a:rPr lang="de-DE" sz="2000" dirty="0"/>
                        <a:t>300</a:t>
                      </a:r>
                      <a:endParaRPr lang="de-DE" sz="2000" b="0" dirty="0"/>
                    </a:p>
                  </a:txBody>
                  <a:tcPr/>
                </a:tc>
                <a:tc>
                  <a:txBody>
                    <a:bodyPr/>
                    <a:lstStyle/>
                    <a:p>
                      <a:r>
                        <a:rPr lang="de-DE" sz="2000" dirty="0"/>
                        <a:t>20</a:t>
                      </a:r>
                      <a:endParaRPr lang="de-DE" sz="2000" b="0" dirty="0"/>
                    </a:p>
                  </a:txBody>
                  <a:tcPr/>
                </a:tc>
                <a:tc>
                  <a:txBody>
                    <a:bodyPr/>
                    <a:lstStyle/>
                    <a:p>
                      <a:r>
                        <a:rPr lang="de-DE" sz="2000" dirty="0"/>
                        <a:t>320</a:t>
                      </a:r>
                      <a:endParaRPr lang="de-DE" sz="2000" b="0" dirty="0"/>
                    </a:p>
                  </a:txBody>
                  <a:tcPr/>
                </a:tc>
                <a:extLst>
                  <a:ext uri="{0D108BD9-81ED-4DB2-BD59-A6C34878D82A}">
                    <a16:rowId xmlns:a16="http://schemas.microsoft.com/office/drawing/2014/main" val="10002"/>
                  </a:ext>
                </a:extLst>
              </a:tr>
              <a:tr h="370840">
                <a:tc vMerge="1">
                  <a:txBody>
                    <a:bodyPr/>
                    <a:lstStyle/>
                    <a:p>
                      <a:endParaRPr lang="de-DE" dirty="0"/>
                    </a:p>
                  </a:txBody>
                  <a:tcPr/>
                </a:tc>
                <a:tc>
                  <a:txBody>
                    <a:bodyPr/>
                    <a:lstStyle/>
                    <a:p>
                      <a:r>
                        <a:rPr lang="de-DE" sz="2000" b="0" kern="1200" dirty="0" err="1"/>
                        <a:t>No</a:t>
                      </a:r>
                      <a:endParaRPr lang="de-DE" sz="2000" b="0" dirty="0"/>
                    </a:p>
                  </a:txBody>
                  <a:tcPr/>
                </a:tc>
                <a:tc>
                  <a:txBody>
                    <a:bodyPr/>
                    <a:lstStyle/>
                    <a:p>
                      <a:r>
                        <a:rPr lang="de-DE" sz="2000" dirty="0"/>
                        <a:t>10</a:t>
                      </a:r>
                      <a:endParaRPr lang="de-DE" sz="2000" b="0" dirty="0"/>
                    </a:p>
                  </a:txBody>
                  <a:tcPr/>
                </a:tc>
                <a:tc>
                  <a:txBody>
                    <a:bodyPr/>
                    <a:lstStyle/>
                    <a:p>
                      <a:r>
                        <a:rPr lang="de-DE" sz="2000" dirty="0"/>
                        <a:t>70</a:t>
                      </a:r>
                      <a:endParaRPr lang="de-DE" sz="2000" b="0" dirty="0"/>
                    </a:p>
                  </a:txBody>
                  <a:tcPr/>
                </a:tc>
                <a:tc>
                  <a:txBody>
                    <a:bodyPr/>
                    <a:lstStyle/>
                    <a:p>
                      <a:r>
                        <a:rPr lang="de-DE" sz="2000" dirty="0"/>
                        <a:t>80</a:t>
                      </a:r>
                      <a:endParaRPr lang="de-DE" sz="2000" b="0" dirty="0"/>
                    </a:p>
                  </a:txBody>
                  <a:tcPr/>
                </a:tc>
                <a:extLst>
                  <a:ext uri="{0D108BD9-81ED-4DB2-BD59-A6C34878D82A}">
                    <a16:rowId xmlns:a16="http://schemas.microsoft.com/office/drawing/2014/main" val="10003"/>
                  </a:ext>
                </a:extLst>
              </a:tr>
              <a:tr h="370840">
                <a:tc vMerge="1">
                  <a:txBody>
                    <a:bodyPr/>
                    <a:lstStyle/>
                    <a:p>
                      <a:endParaRPr lang="de-DE" dirty="0"/>
                    </a:p>
                  </a:txBody>
                  <a:tcPr/>
                </a:tc>
                <a:tc>
                  <a:txBody>
                    <a:bodyPr/>
                    <a:lstStyle/>
                    <a:p>
                      <a:r>
                        <a:rPr lang="de-DE" sz="2000" b="0" kern="1200" dirty="0"/>
                        <a:t>Total</a:t>
                      </a:r>
                      <a:endParaRPr lang="de-DE" sz="2000" b="0" dirty="0"/>
                    </a:p>
                  </a:txBody>
                  <a:tcPr/>
                </a:tc>
                <a:tc>
                  <a:txBody>
                    <a:bodyPr/>
                    <a:lstStyle/>
                    <a:p>
                      <a:r>
                        <a:rPr lang="de-DE" sz="2000" dirty="0"/>
                        <a:t>310</a:t>
                      </a:r>
                      <a:endParaRPr lang="de-DE" sz="2000" b="0" dirty="0"/>
                    </a:p>
                  </a:txBody>
                  <a:tcPr/>
                </a:tc>
                <a:tc>
                  <a:txBody>
                    <a:bodyPr/>
                    <a:lstStyle/>
                    <a:p>
                      <a:r>
                        <a:rPr lang="de-DE" sz="2000" dirty="0"/>
                        <a:t>90</a:t>
                      </a:r>
                      <a:endParaRPr lang="de-DE" sz="2000" b="0" dirty="0"/>
                    </a:p>
                  </a:txBody>
                  <a:tcPr/>
                </a:tc>
                <a:tc>
                  <a:txBody>
                    <a:bodyPr/>
                    <a:lstStyle/>
                    <a:p>
                      <a:r>
                        <a:rPr lang="de-DE" sz="2000" dirty="0"/>
                        <a:t>400</a:t>
                      </a:r>
                      <a:endParaRPr lang="de-DE" sz="2000" b="0" dirty="0"/>
                    </a:p>
                  </a:txBody>
                  <a:tcPr/>
                </a:tc>
                <a:extLst>
                  <a:ext uri="{0D108BD9-81ED-4DB2-BD59-A6C34878D82A}">
                    <a16:rowId xmlns:a16="http://schemas.microsoft.com/office/drawing/2014/main" val="10004"/>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07135974"/>
              </p:ext>
            </p:extLst>
          </p:nvPr>
        </p:nvGraphicFramePr>
        <p:xfrm>
          <a:off x="2934904" y="2357430"/>
          <a:ext cx="2500330" cy="1183341"/>
        </p:xfrm>
        <a:graphic>
          <a:graphicData uri="http://schemas.openxmlformats.org/drawingml/2006/table">
            <a:tbl>
              <a:tblPr/>
              <a:tblGrid>
                <a:gridCol w="2500330">
                  <a:extLst>
                    <a:ext uri="{9D8B030D-6E8A-4147-A177-3AD203B41FA5}">
                      <a16:colId xmlns:a16="http://schemas.microsoft.com/office/drawing/2014/main" val="20000"/>
                    </a:ext>
                  </a:extLst>
                </a:gridCol>
              </a:tblGrid>
              <a:tr h="1183341">
                <a:tc>
                  <a:txBody>
                    <a:bodyPr/>
                    <a:lstStyle/>
                    <a:p>
                      <a:endParaRPr lang="de-DE"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de-DE" sz="36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2" name="标题 1">
            <a:extLst>
              <a:ext uri="{FF2B5EF4-FFF2-40B4-BE49-F238E27FC236}">
                <a16:creationId xmlns:a16="http://schemas.microsoft.com/office/drawing/2014/main" id="{BCCE6C9A-A774-4538-A223-AC3B18BCDB9C}"/>
              </a:ext>
            </a:extLst>
          </p:cNvPr>
          <p:cNvSpPr>
            <a:spLocks noGrp="1"/>
          </p:cNvSpPr>
          <p:nvPr>
            <p:ph type="title"/>
          </p:nvPr>
        </p:nvSpPr>
        <p:spPr/>
        <p:txBody>
          <a:bodyPr/>
          <a:lstStyle/>
          <a:p>
            <a:r>
              <a:rPr lang="de-DE" altLang="zh-CN" dirty="0"/>
              <a:t>TREC</a:t>
            </a:r>
            <a:r>
              <a:rPr lang="zh-CN" altLang="en-US" dirty="0"/>
              <a:t>中判定的一致性情况</a:t>
            </a:r>
          </a:p>
        </p:txBody>
      </p:sp>
      <p:sp>
        <p:nvSpPr>
          <p:cNvPr id="7" name="Slide Number Placeholder 6"/>
          <p:cNvSpPr>
            <a:spLocks noGrp="1"/>
          </p:cNvSpPr>
          <p:nvPr>
            <p:ph type="sldNum" sz="quarter" idx="12"/>
          </p:nvPr>
        </p:nvSpPr>
        <p:spPr/>
        <p:txBody>
          <a:bodyPr/>
          <a:lstStyle/>
          <a:p>
            <a:fld id="{74BF2C0F-05D6-4882-A325-BE394602789D}" type="slidenum">
              <a:rPr lang="en-US" smtClean="0"/>
              <a:pPr/>
              <a:t>115</a:t>
            </a:fld>
            <a:endParaRPr lang="en-US" dirty="0"/>
          </a:p>
        </p:txBody>
      </p:sp>
      <p:graphicFrame>
        <p:nvGraphicFramePr>
          <p:cNvPr id="8" name="Table 7"/>
          <p:cNvGraphicFramePr>
            <a:graphicFrameLocks noGrp="1"/>
          </p:cNvGraphicFramePr>
          <p:nvPr/>
        </p:nvGraphicFramePr>
        <p:xfrm>
          <a:off x="857224" y="2285992"/>
          <a:ext cx="6096000" cy="2377440"/>
        </p:xfrm>
        <a:graphic>
          <a:graphicData uri="http://schemas.openxmlformats.org/drawingml/2006/table">
            <a:tbl>
              <a:tblPr firstRow="1" bandRow="1">
                <a:tableStyleId>{C083E6E3-FA7D-4D7B-A595-EF9225AFEA82}</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zh-CN" altLang="en-US" sz="2400" b="0" dirty="0"/>
                        <a:t>信息需求</a:t>
                      </a:r>
                      <a:endParaRPr lang="de-DE" sz="2400" b="0"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r>
                        <a:rPr lang="zh-CN" altLang="en-US" sz="2400" b="0" kern="1200" dirty="0">
                          <a:solidFill>
                            <a:schemeClr val="tx1"/>
                          </a:solidFill>
                          <a:latin typeface="+mn-lt"/>
                          <a:ea typeface="+mn-ea"/>
                          <a:cs typeface="+mn-cs"/>
                        </a:rPr>
                        <a:t>判断文档数</a:t>
                      </a:r>
                      <a:endParaRPr lang="de-DE" sz="2400" b="0" kern="1200" dirty="0">
                        <a:solidFill>
                          <a:schemeClr val="tx1"/>
                        </a:solidFill>
                        <a:latin typeface="+mn-lt"/>
                        <a:ea typeface="+mn-ea"/>
                        <a:cs typeface="+mn-cs"/>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a:solidFill>
                            <a:schemeClr val="tx1"/>
                          </a:solidFill>
                          <a:latin typeface="+mn-lt"/>
                          <a:ea typeface="+mn-ea"/>
                          <a:cs typeface="+mn-cs"/>
                        </a:rPr>
                        <a:t>不一致数目</a:t>
                      </a:r>
                      <a:endParaRPr lang="de-DE" sz="2400" b="0" kern="1200" dirty="0">
                        <a:solidFill>
                          <a:schemeClr val="tx1"/>
                        </a:solidFill>
                        <a:latin typeface="+mn-lt"/>
                        <a:ea typeface="+mn-ea"/>
                        <a:cs typeface="+mn-cs"/>
                      </a:endParaRPr>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de-DE" sz="2400" kern="1200" dirty="0"/>
                        <a:t>  51</a:t>
                      </a:r>
                    </a:p>
                    <a:p>
                      <a:r>
                        <a:rPr lang="de-DE" sz="2400" kern="1200" dirty="0"/>
                        <a:t>  62</a:t>
                      </a:r>
                    </a:p>
                    <a:p>
                      <a:r>
                        <a:rPr lang="de-DE" sz="2400" kern="1200" dirty="0"/>
                        <a:t>  67</a:t>
                      </a:r>
                    </a:p>
                    <a:p>
                      <a:r>
                        <a:rPr lang="de-DE" sz="2400" kern="1200" dirty="0"/>
                        <a:t>  95</a:t>
                      </a:r>
                    </a:p>
                    <a:p>
                      <a:r>
                        <a:rPr lang="de-DE" sz="2400" kern="1200" dirty="0"/>
                        <a:t>127</a:t>
                      </a:r>
                      <a:endParaRPr lang="de-DE" sz="2400" dirty="0"/>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de-DE" sz="2400" kern="1200" dirty="0"/>
                        <a:t>211</a:t>
                      </a:r>
                    </a:p>
                    <a:p>
                      <a:r>
                        <a:rPr lang="de-DE" sz="2400" kern="1200" dirty="0"/>
                        <a:t>400</a:t>
                      </a:r>
                    </a:p>
                    <a:p>
                      <a:r>
                        <a:rPr lang="de-DE" sz="2400" kern="1200" dirty="0"/>
                        <a:t>400</a:t>
                      </a:r>
                    </a:p>
                    <a:p>
                      <a:r>
                        <a:rPr lang="de-DE" sz="2400" kern="1200" dirty="0"/>
                        <a:t>400</a:t>
                      </a:r>
                    </a:p>
                    <a:p>
                      <a:r>
                        <a:rPr lang="de-DE" sz="2400" kern="1200" dirty="0"/>
                        <a:t>400</a:t>
                      </a:r>
                      <a:endParaRPr lang="de-DE" sz="2400"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l"/>
                      <a:r>
                        <a:rPr lang="de-DE" sz="2400" kern="1200" dirty="0"/>
                        <a:t>       6</a:t>
                      </a:r>
                    </a:p>
                    <a:p>
                      <a:pPr algn="l"/>
                      <a:r>
                        <a:rPr lang="de-DE" sz="2400" kern="1200" dirty="0"/>
                        <a:t> </a:t>
                      </a:r>
                      <a:r>
                        <a:rPr lang="de-DE" sz="2400" kern="1200" baseline="0" dirty="0"/>
                        <a:t>  </a:t>
                      </a:r>
                      <a:r>
                        <a:rPr lang="de-DE" sz="2400" kern="1200" dirty="0"/>
                        <a:t>157</a:t>
                      </a:r>
                    </a:p>
                    <a:p>
                      <a:pPr algn="l"/>
                      <a:r>
                        <a:rPr lang="de-DE" sz="2400" kern="1200" dirty="0"/>
                        <a:t>     68</a:t>
                      </a:r>
                    </a:p>
                    <a:p>
                      <a:pPr algn="l"/>
                      <a:r>
                        <a:rPr lang="de-DE" sz="2400" kern="1200" dirty="0"/>
                        <a:t>   110</a:t>
                      </a:r>
                    </a:p>
                    <a:p>
                      <a:pPr algn="l"/>
                      <a:r>
                        <a:rPr lang="de-DE" sz="2400" kern="1200" dirty="0"/>
                        <a:t>   106</a:t>
                      </a:r>
                      <a:endParaRPr lang="de-DE" sz="2400" kern="1200" dirty="0">
                        <a:solidFill>
                          <a:schemeClr val="tx1"/>
                        </a:solidFill>
                        <a:latin typeface="+mn-lt"/>
                        <a:ea typeface="+mn-ea"/>
                        <a:cs typeface="+mn-cs"/>
                      </a:endParaRP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428564" y="1814486"/>
            <a:ext cx="8715436" cy="4881724"/>
          </a:xfrm>
          <a:prstGeom prst="rect">
            <a:avLst/>
          </a:prstGeom>
          <a:noFill/>
          <a:ln w="9525">
            <a:noFill/>
            <a:round/>
            <a:headEnd/>
            <a:tailEnd/>
          </a:ln>
        </p:spPr>
        <p:txBody>
          <a:bodyPr/>
          <a:lstStyle/>
          <a:p>
            <a:pPr>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上述的不一致性很严重。这是否意味着信息检索的实验结果没有意义？</a:t>
            </a:r>
            <a:endParaRPr lang="en-US" dirty="0">
              <a:solidFill>
                <a:schemeClr val="tx1"/>
              </a:solidFill>
              <a:latin typeface="Times New Roman" panose="02020603050405020304" pitchFamily="18" charset="0"/>
              <a:ea typeface="+mj-ea"/>
              <a:cs typeface="Times New Roman" panose="02020603050405020304" pitchFamily="18" charset="0"/>
            </a:endParaRPr>
          </a:p>
          <a:p>
            <a:pPr>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不是的。</a:t>
            </a:r>
            <a:endParaRPr lang="en-US" dirty="0">
              <a:solidFill>
                <a:schemeClr val="tx1"/>
              </a:solidFill>
              <a:latin typeface="Times New Roman" panose="02020603050405020304" pitchFamily="18" charset="0"/>
              <a:ea typeface="+mj-ea"/>
              <a:cs typeface="Times New Roman" panose="02020603050405020304" pitchFamily="18" charset="0"/>
            </a:endParaRPr>
          </a:p>
          <a:p>
            <a:pPr>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不一致性会对指标的绝对数值有很大影响</a:t>
            </a:r>
            <a:endParaRPr lang="en-US" altLang="zh-CN" dirty="0">
              <a:solidFill>
                <a:schemeClr val="tx1"/>
              </a:solidFill>
              <a:latin typeface="Times New Roman" panose="02020603050405020304" pitchFamily="18" charset="0"/>
              <a:ea typeface="+mj-ea"/>
              <a:cs typeface="Times New Roman" panose="02020603050405020304" pitchFamily="18" charset="0"/>
            </a:endParaRPr>
          </a:p>
          <a:p>
            <a:pPr>
              <a:spcBef>
                <a:spcPts val="700"/>
              </a:spcBef>
              <a:buClr>
                <a:srgbClr val="336699"/>
              </a:buClr>
              <a:buFont typeface="Wingdings" pitchFamily="2" charset="2"/>
              <a:buChar char="§"/>
            </a:pPr>
            <a:endParaRPr lang="en-US" dirty="0">
              <a:solidFill>
                <a:schemeClr val="tx1"/>
              </a:solidFill>
              <a:latin typeface="Times New Roman" panose="02020603050405020304" pitchFamily="18" charset="0"/>
              <a:ea typeface="+mj-ea"/>
              <a:cs typeface="Times New Roman" panose="02020603050405020304" pitchFamily="18" charset="0"/>
            </a:endParaRPr>
          </a:p>
          <a:p>
            <a:pPr>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事实上对系统之间的相对排序没有影响</a:t>
            </a:r>
            <a:endParaRPr lang="en-US" dirty="0">
              <a:solidFill>
                <a:schemeClr val="tx1"/>
              </a:solidFill>
              <a:latin typeface="Times New Roman" panose="02020603050405020304" pitchFamily="18" charset="0"/>
              <a:ea typeface="+mj-ea"/>
              <a:cs typeface="Times New Roman" panose="02020603050405020304" pitchFamily="18" charset="0"/>
            </a:endParaRPr>
          </a:p>
          <a:p>
            <a:pPr>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比如，我们想知道</a:t>
            </a:r>
            <a:r>
              <a:rPr lang="en-US" altLang="zh-CN" dirty="0">
                <a:solidFill>
                  <a:schemeClr val="tx1"/>
                </a:solidFill>
                <a:latin typeface="Times New Roman" panose="02020603050405020304" pitchFamily="18" charset="0"/>
                <a:ea typeface="+mj-ea"/>
                <a:cs typeface="Times New Roman" panose="02020603050405020304" pitchFamily="18" charset="0"/>
              </a:rPr>
              <a:t>A</a:t>
            </a:r>
            <a:r>
              <a:rPr lang="zh-CN" altLang="en-US" dirty="0">
                <a:solidFill>
                  <a:schemeClr val="tx1"/>
                </a:solidFill>
                <a:latin typeface="Times New Roman" panose="02020603050405020304" pitchFamily="18" charset="0"/>
                <a:ea typeface="+mj-ea"/>
                <a:cs typeface="Times New Roman" panose="02020603050405020304" pitchFamily="18" charset="0"/>
              </a:rPr>
              <a:t>算法是否好于</a:t>
            </a:r>
            <a:r>
              <a:rPr lang="en-US" altLang="zh-CN" dirty="0">
                <a:solidFill>
                  <a:schemeClr val="tx1"/>
                </a:solidFill>
                <a:latin typeface="Times New Roman" panose="02020603050405020304" pitchFamily="18" charset="0"/>
                <a:ea typeface="+mj-ea"/>
                <a:cs typeface="Times New Roman" panose="02020603050405020304" pitchFamily="18" charset="0"/>
              </a:rPr>
              <a:t>B</a:t>
            </a:r>
            <a:r>
              <a:rPr lang="zh-CN" altLang="en-US" dirty="0">
                <a:solidFill>
                  <a:schemeClr val="tx1"/>
                </a:solidFill>
                <a:latin typeface="Times New Roman" panose="02020603050405020304" pitchFamily="18" charset="0"/>
                <a:ea typeface="+mj-ea"/>
                <a:cs typeface="Times New Roman" panose="02020603050405020304" pitchFamily="18" charset="0"/>
              </a:rPr>
              <a:t>算法</a:t>
            </a:r>
            <a:endParaRPr lang="de-DE" dirty="0">
              <a:solidFill>
                <a:schemeClr val="tx1"/>
              </a:solidFill>
              <a:latin typeface="Times New Roman" panose="02020603050405020304" pitchFamily="18" charset="0"/>
              <a:ea typeface="+mj-ea"/>
              <a:cs typeface="Times New Roman" panose="02020603050405020304" pitchFamily="18" charset="0"/>
            </a:endParaRPr>
          </a:p>
          <a:p>
            <a:pPr>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信息检索实验会给出一个可靠的答案，即使判定人员之间的不一致性可能很大</a:t>
            </a:r>
            <a:endParaRPr lang="de-DE" dirty="0">
              <a:solidFill>
                <a:schemeClr val="tx1"/>
              </a:solidFill>
              <a:latin typeface="Times New Roman" panose="02020603050405020304" pitchFamily="18" charset="0"/>
              <a:ea typeface="+mj-ea"/>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2" name="标题 1">
            <a:extLst>
              <a:ext uri="{FF2B5EF4-FFF2-40B4-BE49-F238E27FC236}">
                <a16:creationId xmlns:a16="http://schemas.microsoft.com/office/drawing/2014/main" id="{F5716C13-E347-471A-ACFF-6A3281E6356E}"/>
              </a:ext>
            </a:extLst>
          </p:cNvPr>
          <p:cNvSpPr>
            <a:spLocks noGrp="1"/>
          </p:cNvSpPr>
          <p:nvPr>
            <p:ph type="title"/>
          </p:nvPr>
        </p:nvSpPr>
        <p:spPr/>
        <p:txBody>
          <a:bodyPr/>
          <a:lstStyle/>
          <a:p>
            <a:r>
              <a:rPr lang="zh-CN" altLang="en-US" dirty="0"/>
              <a:t>不一致性带来的影响</a:t>
            </a:r>
          </a:p>
        </p:txBody>
      </p:sp>
      <p:sp>
        <p:nvSpPr>
          <p:cNvPr id="7" name="Slide Number Placeholder 6"/>
          <p:cNvSpPr>
            <a:spLocks noGrp="1"/>
          </p:cNvSpPr>
          <p:nvPr>
            <p:ph type="sldNum" sz="quarter" idx="12"/>
          </p:nvPr>
        </p:nvSpPr>
        <p:spPr/>
        <p:txBody>
          <a:bodyPr/>
          <a:lstStyle/>
          <a:p>
            <a:fld id="{74BF2C0F-05D6-4882-A325-BE394602789D}" type="slidenum">
              <a:rPr lang="en-US" smtClean="0"/>
              <a:pPr/>
              <a:t>116</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604462" y="-74205"/>
            <a:ext cx="8572560" cy="1403350"/>
          </a:xfrm>
          <a:prstGeom prst="rect">
            <a:avLst/>
          </a:prstGeom>
          <a:noFill/>
          <a:ln w="9525">
            <a:noFill/>
            <a:round/>
            <a:headEnd/>
            <a:tailEnd/>
          </a:ln>
        </p:spPr>
        <p:txBody>
          <a:bodyPr anchor="b"/>
          <a:lstStyle/>
          <a:p>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44760"/>
            <a:ext cx="8715436" cy="358444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a:solidFill>
                  <a:schemeClr val="tx1"/>
                </a:solidFill>
                <a:latin typeface="Times New Roman" panose="02020603050405020304" pitchFamily="18" charset="0"/>
                <a:ea typeface="+mj-ea"/>
                <a:cs typeface="Times New Roman" panose="02020603050405020304" pitchFamily="18" charset="0"/>
              </a:rPr>
              <a:t>Web</a:t>
            </a:r>
            <a:r>
              <a:rPr lang="zh-CN" altLang="en-US" dirty="0">
                <a:solidFill>
                  <a:schemeClr val="tx1"/>
                </a:solidFill>
                <a:latin typeface="Times New Roman" panose="02020603050405020304" pitchFamily="18" charset="0"/>
                <a:ea typeface="+mj-ea"/>
                <a:cs typeface="Times New Roman" panose="02020603050405020304" pitchFamily="18" charset="0"/>
              </a:rPr>
              <a:t>下召回率难以计算</a:t>
            </a:r>
            <a:endParaRPr lang="en-US"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搜索引擎常使用</a:t>
            </a:r>
            <a:r>
              <a:rPr lang="en-US" dirty="0">
                <a:solidFill>
                  <a:schemeClr val="tx1"/>
                </a:solidFill>
                <a:latin typeface="Times New Roman" panose="02020603050405020304" pitchFamily="18" charset="0"/>
                <a:ea typeface="+mj-ea"/>
                <a:cs typeface="Times New Roman" panose="02020603050405020304" pitchFamily="18" charset="0"/>
              </a:rPr>
              <a:t>top </a:t>
            </a:r>
            <a:r>
              <a:rPr lang="en-US" i="1" dirty="0">
                <a:solidFill>
                  <a:schemeClr val="tx1"/>
                </a:solidFill>
                <a:latin typeface="Times New Roman" panose="02020603050405020304" pitchFamily="18" charset="0"/>
                <a:ea typeface="+mj-ea"/>
                <a:cs typeface="Times New Roman" panose="02020603050405020304" pitchFamily="18" charset="0"/>
              </a:rPr>
              <a:t>k</a:t>
            </a:r>
            <a:r>
              <a:rPr lang="zh-CN" altLang="en-US" dirty="0">
                <a:solidFill>
                  <a:schemeClr val="tx1"/>
                </a:solidFill>
                <a:latin typeface="Times New Roman" panose="02020603050405020304" pitchFamily="18" charset="0"/>
                <a:ea typeface="+mj-ea"/>
                <a:cs typeface="Times New Roman" panose="02020603050405020304" pitchFamily="18" charset="0"/>
              </a:rPr>
              <a:t>的正确率来度量</a:t>
            </a:r>
            <a:r>
              <a:rPr lang="en-US" dirty="0">
                <a:solidFill>
                  <a:schemeClr val="tx1"/>
                </a:solidFill>
                <a:latin typeface="Times New Roman" panose="02020603050405020304" pitchFamily="18" charset="0"/>
                <a:ea typeface="+mj-ea"/>
                <a:cs typeface="Times New Roman" panose="02020603050405020304" pitchFamily="18" charset="0"/>
              </a:rPr>
              <a:t>, </a:t>
            </a:r>
            <a:r>
              <a:rPr lang="zh-CN" altLang="en-US" dirty="0">
                <a:solidFill>
                  <a:schemeClr val="tx1"/>
                </a:solidFill>
                <a:latin typeface="Times New Roman" panose="02020603050405020304" pitchFamily="18" charset="0"/>
                <a:ea typeface="+mj-ea"/>
                <a:cs typeface="Times New Roman" panose="02020603050405020304" pitchFamily="18" charset="0"/>
              </a:rPr>
              <a:t>比如</a:t>
            </a:r>
            <a:r>
              <a:rPr lang="en-US" dirty="0">
                <a:solidFill>
                  <a:schemeClr val="tx1"/>
                </a:solidFill>
                <a:latin typeface="Times New Roman" panose="02020603050405020304" pitchFamily="18" charset="0"/>
                <a:ea typeface="+mj-ea"/>
                <a:cs typeface="Times New Roman" panose="02020603050405020304" pitchFamily="18" charset="0"/>
              </a:rPr>
              <a:t>, </a:t>
            </a:r>
            <a:r>
              <a:rPr lang="en-US" i="1" dirty="0">
                <a:solidFill>
                  <a:schemeClr val="tx1"/>
                </a:solidFill>
                <a:latin typeface="Times New Roman" panose="02020603050405020304" pitchFamily="18" charset="0"/>
                <a:ea typeface="+mj-ea"/>
                <a:cs typeface="Times New Roman" panose="02020603050405020304" pitchFamily="18" charset="0"/>
              </a:rPr>
              <a:t>k </a:t>
            </a:r>
            <a:r>
              <a:rPr lang="en-US" dirty="0">
                <a:solidFill>
                  <a:schemeClr val="tx1"/>
                </a:solidFill>
                <a:latin typeface="Times New Roman" panose="02020603050405020304" pitchFamily="18" charset="0"/>
                <a:ea typeface="+mj-ea"/>
                <a:cs typeface="Times New Roman" panose="02020603050405020304" pitchFamily="18" charset="0"/>
              </a:rPr>
              <a:t>= 10 . . .</a:t>
            </a:r>
          </a:p>
          <a:p>
            <a:pPr lvl="1">
              <a:spcBef>
                <a:spcPts val="700"/>
              </a:spcBef>
              <a:buClr>
                <a:srgbClr val="336699"/>
              </a:buClr>
              <a:buFont typeface="Wingdings" pitchFamily="2" charset="2"/>
              <a:buChar char="§"/>
            </a:pPr>
            <a:r>
              <a:rPr lang="en-US" dirty="0">
                <a:solidFill>
                  <a:schemeClr val="tx1"/>
                </a:solidFill>
                <a:latin typeface="Times New Roman" panose="02020603050405020304" pitchFamily="18" charset="0"/>
                <a:ea typeface="+mj-ea"/>
                <a:cs typeface="Times New Roman" panose="02020603050405020304" pitchFamily="18" charset="0"/>
              </a:rPr>
              <a:t>. . . </a:t>
            </a:r>
            <a:r>
              <a:rPr lang="zh-CN" altLang="en-US" dirty="0">
                <a:solidFill>
                  <a:schemeClr val="tx1"/>
                </a:solidFill>
                <a:latin typeface="Times New Roman" panose="02020603050405020304" pitchFamily="18" charset="0"/>
                <a:ea typeface="+mj-ea"/>
                <a:cs typeface="Times New Roman" panose="02020603050405020304" pitchFamily="18" charset="0"/>
              </a:rPr>
              <a:t>或者使用一个考虑返回结果所在位置的指标，比如正确答案在第一个返回会比第十个返回的系统给予更大的指标</a:t>
            </a:r>
            <a:endParaRPr lang="en-US" altLang="zh-CN" dirty="0">
              <a:solidFill>
                <a:schemeClr val="tx1"/>
              </a:solidFill>
              <a:latin typeface="Times New Roman" panose="02020603050405020304" pitchFamily="18" charset="0"/>
              <a:ea typeface="+mj-ea"/>
              <a:cs typeface="Times New Roman" panose="02020603050405020304"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anose="02020603050405020304" pitchFamily="18" charset="0"/>
                <a:ea typeface="+mj-ea"/>
                <a:cs typeface="Times New Roman" panose="02020603050405020304" pitchFamily="18" charset="0"/>
              </a:rPr>
              <a:t>搜索引擎也往往使用非相关度指标</a:t>
            </a:r>
            <a:endParaRPr lang="en-US" dirty="0">
              <a:solidFill>
                <a:schemeClr val="tx1"/>
              </a:solidFill>
              <a:latin typeface="Times New Roman" panose="02020603050405020304" pitchFamily="18" charset="0"/>
              <a:ea typeface="+mj-ea"/>
              <a:cs typeface="Times New Roman" panose="02020603050405020304" pitchFamily="18" charset="0"/>
            </a:endParaRPr>
          </a:p>
          <a:p>
            <a:pPr lvl="2">
              <a:spcBef>
                <a:spcPts val="700"/>
              </a:spcBef>
              <a:buClr>
                <a:srgbClr val="336699"/>
              </a:buClr>
              <a:buFont typeface="Wingdings" pitchFamily="2" charset="2"/>
              <a:buChar char="§"/>
            </a:pPr>
            <a:r>
              <a:rPr lang="zh-CN" altLang="en-US" sz="2200" dirty="0">
                <a:solidFill>
                  <a:schemeClr val="tx1"/>
                </a:solidFill>
                <a:latin typeface="Times New Roman" panose="02020603050405020304" pitchFamily="18" charset="0"/>
                <a:ea typeface="+mj-ea"/>
                <a:cs typeface="Times New Roman" panose="02020603050405020304" pitchFamily="18" charset="0"/>
              </a:rPr>
              <a:t>比如：第一个结果的点击率</a:t>
            </a:r>
            <a:endParaRPr lang="en-US" sz="2200" dirty="0">
              <a:solidFill>
                <a:schemeClr val="tx1"/>
              </a:solidFill>
              <a:latin typeface="Times New Roman" panose="02020603050405020304" pitchFamily="18" charset="0"/>
              <a:ea typeface="+mj-ea"/>
              <a:cs typeface="Times New Roman" panose="02020603050405020304" pitchFamily="18" charset="0"/>
            </a:endParaRPr>
          </a:p>
          <a:p>
            <a:pPr lvl="2">
              <a:spcBef>
                <a:spcPts val="700"/>
              </a:spcBef>
              <a:buClr>
                <a:srgbClr val="336699"/>
              </a:buClr>
              <a:buFont typeface="Wingdings" pitchFamily="2" charset="2"/>
              <a:buChar char="§"/>
            </a:pPr>
            <a:r>
              <a:rPr lang="zh-CN" altLang="en-US" sz="2200" dirty="0">
                <a:solidFill>
                  <a:schemeClr val="tx1"/>
                </a:solidFill>
                <a:latin typeface="Times New Roman" panose="02020603050405020304" pitchFamily="18" charset="0"/>
                <a:ea typeface="+mj-ea"/>
                <a:cs typeface="Times New Roman" panose="02020603050405020304" pitchFamily="18" charset="0"/>
              </a:rPr>
              <a:t>仅仅基于单个点击使得该指标不太可靠</a:t>
            </a:r>
            <a:r>
              <a:rPr lang="en-US" sz="2200" dirty="0">
                <a:solidFill>
                  <a:schemeClr val="tx1"/>
                </a:solidFill>
                <a:latin typeface="Times New Roman" panose="02020603050405020304" pitchFamily="18" charset="0"/>
                <a:ea typeface="+mj-ea"/>
                <a:cs typeface="Times New Roman" panose="02020603050405020304" pitchFamily="18" charset="0"/>
              </a:rPr>
              <a:t> (</a:t>
            </a:r>
            <a:r>
              <a:rPr lang="zh-CN" altLang="en-US" sz="2200" dirty="0">
                <a:solidFill>
                  <a:schemeClr val="tx1"/>
                </a:solidFill>
                <a:latin typeface="Times New Roman" panose="02020603050405020304" pitchFamily="18" charset="0"/>
                <a:ea typeface="+mj-ea"/>
                <a:cs typeface="Times New Roman" panose="02020603050405020304" pitchFamily="18" charset="0"/>
              </a:rPr>
              <a:t>比如你可能被检索结果的摘要所误导，等点进去一看，实际上是不相关的</a:t>
            </a:r>
            <a:r>
              <a:rPr lang="de-DE" sz="2200" dirty="0">
                <a:solidFill>
                  <a:schemeClr val="tx1"/>
                </a:solidFill>
                <a:latin typeface="Times New Roman" panose="02020603050405020304" pitchFamily="18" charset="0"/>
                <a:ea typeface="+mj-ea"/>
                <a:cs typeface="Times New Roman" panose="02020603050405020304" pitchFamily="18" charset="0"/>
              </a:rPr>
              <a:t>) . . .</a:t>
            </a:r>
          </a:p>
          <a:p>
            <a:pPr lvl="2">
              <a:spcBef>
                <a:spcPts val="700"/>
              </a:spcBef>
              <a:buClr>
                <a:srgbClr val="336699"/>
              </a:buClr>
              <a:buFont typeface="Wingdings" pitchFamily="2" charset="2"/>
              <a:buChar char="§"/>
            </a:pPr>
            <a:r>
              <a:rPr lang="zh-CN" altLang="en-US" sz="2200" dirty="0">
                <a:solidFill>
                  <a:schemeClr val="tx1"/>
                </a:solidFill>
                <a:latin typeface="Times New Roman" panose="02020603050405020304" pitchFamily="18" charset="0"/>
                <a:ea typeface="+mj-ea"/>
                <a:cs typeface="Times New Roman" panose="02020603050405020304" pitchFamily="18" charset="0"/>
              </a:rPr>
              <a:t>当然，如果考虑点击历史的整体情况会相当可靠</a:t>
            </a:r>
            <a:endParaRPr lang="en-US" sz="2200" dirty="0">
              <a:solidFill>
                <a:schemeClr val="tx1"/>
              </a:solidFill>
              <a:latin typeface="Times New Roman" panose="02020603050405020304" pitchFamily="18" charset="0"/>
              <a:ea typeface="+mj-ea"/>
              <a:cs typeface="Times New Roman" panose="02020603050405020304" pitchFamily="18" charset="0"/>
            </a:endParaRPr>
          </a:p>
          <a:p>
            <a:pPr lvl="2">
              <a:spcBef>
                <a:spcPts val="700"/>
              </a:spcBef>
              <a:buClr>
                <a:srgbClr val="336699"/>
              </a:buClr>
              <a:buFont typeface="Wingdings" pitchFamily="2" charset="2"/>
              <a:buChar char="§"/>
            </a:pPr>
            <a:r>
              <a:rPr lang="zh-CN" altLang="en-US" sz="2200" dirty="0">
                <a:solidFill>
                  <a:schemeClr val="tx1"/>
                </a:solidFill>
                <a:latin typeface="Times New Roman" panose="02020603050405020304" pitchFamily="18" charset="0"/>
                <a:ea typeface="+mj-ea"/>
                <a:cs typeface="Times New Roman" panose="02020603050405020304" pitchFamily="18" charset="0"/>
              </a:rPr>
              <a:t>比如：一些基于用户行为的指标</a:t>
            </a:r>
            <a:r>
              <a:rPr lang="en-US" sz="2200" dirty="0">
                <a:solidFill>
                  <a:schemeClr val="tx1"/>
                </a:solidFill>
                <a:latin typeface="Times New Roman" panose="02020603050405020304" pitchFamily="18" charset="0"/>
                <a:ea typeface="+mj-ea"/>
                <a:cs typeface="Times New Roman" panose="02020603050405020304" pitchFamily="18" charset="0"/>
              </a:rPr>
              <a:t> </a:t>
            </a:r>
            <a:endParaRPr lang="de-DE" sz="2200" dirty="0">
              <a:solidFill>
                <a:schemeClr val="tx1"/>
              </a:solidFill>
              <a:latin typeface="Times New Roman" panose="02020603050405020304" pitchFamily="18" charset="0"/>
              <a:ea typeface="+mj-ea"/>
              <a:cs typeface="Times New Roman" panose="02020603050405020304" pitchFamily="18" charset="0"/>
            </a:endParaRPr>
          </a:p>
          <a:p>
            <a:pPr lvl="2">
              <a:spcBef>
                <a:spcPts val="700"/>
              </a:spcBef>
              <a:buClr>
                <a:srgbClr val="336699"/>
              </a:buClr>
              <a:buFont typeface="Wingdings" pitchFamily="2" charset="2"/>
              <a:buChar char="§"/>
            </a:pPr>
            <a:r>
              <a:rPr lang="zh-CN" altLang="en-US" sz="2200" dirty="0">
                <a:solidFill>
                  <a:schemeClr val="tx1"/>
                </a:solidFill>
                <a:latin typeface="Times New Roman" panose="02020603050405020304" pitchFamily="18" charset="0"/>
                <a:ea typeface="+mj-ea"/>
                <a:cs typeface="Times New Roman" panose="02020603050405020304" pitchFamily="18" charset="0"/>
              </a:rPr>
              <a:t>比如</a:t>
            </a:r>
            <a:r>
              <a:rPr lang="de-DE" sz="2200" dirty="0">
                <a:solidFill>
                  <a:schemeClr val="tx1"/>
                </a:solidFill>
                <a:latin typeface="Times New Roman" panose="02020603050405020304" pitchFamily="18" charset="0"/>
                <a:ea typeface="+mj-ea"/>
                <a:cs typeface="Times New Roman" panose="02020603050405020304" pitchFamily="18" charset="0"/>
              </a:rPr>
              <a:t>: A/B </a:t>
            </a:r>
            <a:r>
              <a:rPr lang="zh-CN" altLang="en-US" sz="2200" dirty="0">
                <a:solidFill>
                  <a:schemeClr val="tx1"/>
                </a:solidFill>
                <a:latin typeface="Times New Roman" panose="02020603050405020304" pitchFamily="18" charset="0"/>
                <a:ea typeface="+mj-ea"/>
                <a:cs typeface="Times New Roman" panose="02020603050405020304" pitchFamily="18" charset="0"/>
              </a:rPr>
              <a:t>测试</a:t>
            </a:r>
            <a:endParaRPr lang="de-DE" sz="2200" dirty="0">
              <a:solidFill>
                <a:schemeClr val="tx1"/>
              </a:solidFill>
              <a:latin typeface="Times New Roman" panose="02020603050405020304" pitchFamily="18" charset="0"/>
              <a:ea typeface="+mj-ea"/>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2" name="标题 1">
            <a:extLst>
              <a:ext uri="{FF2B5EF4-FFF2-40B4-BE49-F238E27FC236}">
                <a16:creationId xmlns:a16="http://schemas.microsoft.com/office/drawing/2014/main" id="{10DC27E5-DB52-4FC4-93B4-3C35FB2BC241}"/>
              </a:ext>
            </a:extLst>
          </p:cNvPr>
          <p:cNvSpPr>
            <a:spLocks noGrp="1"/>
          </p:cNvSpPr>
          <p:nvPr>
            <p:ph type="title"/>
          </p:nvPr>
        </p:nvSpPr>
        <p:spPr>
          <a:xfrm>
            <a:off x="457200" y="274638"/>
            <a:ext cx="8003232" cy="1143000"/>
          </a:xfrm>
        </p:spPr>
        <p:txBody>
          <a:bodyPr/>
          <a:lstStyle/>
          <a:p>
            <a:r>
              <a:rPr lang="zh-CN" altLang="en-US" dirty="0"/>
              <a:t>大型搜索引擎的评价</a:t>
            </a:r>
          </a:p>
        </p:txBody>
      </p:sp>
      <p:sp>
        <p:nvSpPr>
          <p:cNvPr id="7" name="Slide Number Placeholder 6"/>
          <p:cNvSpPr>
            <a:spLocks noGrp="1"/>
          </p:cNvSpPr>
          <p:nvPr>
            <p:ph type="sldNum" sz="quarter" idx="12"/>
          </p:nvPr>
        </p:nvSpPr>
        <p:spPr/>
        <p:txBody>
          <a:bodyPr/>
          <a:lstStyle/>
          <a:p>
            <a:fld id="{74BF2C0F-05D6-4882-A325-BE394602789D}" type="slidenum">
              <a:rPr lang="en-US" smtClean="0"/>
              <a:pPr/>
              <a:t>117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638041" y="-28448"/>
            <a:ext cx="8572560" cy="1403350"/>
          </a:xfrm>
          <a:prstGeom prst="rect">
            <a:avLst/>
          </a:prstGeom>
          <a:noFill/>
          <a:ln w="9525">
            <a:noFill/>
            <a:round/>
            <a:headEnd/>
            <a:tailEnd/>
          </a:ln>
        </p:spPr>
        <p:txBody>
          <a:bodyPr anchor="b"/>
          <a:lstStyle/>
          <a:p>
            <a:endParaRPr lang="de-DE" sz="3600" dirty="0">
              <a:solidFill>
                <a:schemeClr val="tx1"/>
              </a:solidFill>
              <a:latin typeface="Times New Roman" panose="02020603050405020304" pitchFamily="18" charset="0"/>
              <a:ea typeface="黑体" pitchFamily="49" charset="-122"/>
              <a:cs typeface="Times New Roman" panose="02020603050405020304" pitchFamily="18" charset="0"/>
            </a:endParaRPr>
          </a:p>
        </p:txBody>
      </p:sp>
      <p:sp>
        <p:nvSpPr>
          <p:cNvPr id="84996" name="Text Box 3"/>
          <p:cNvSpPr txBox="1">
            <a:spLocks noChangeArrowheads="1"/>
          </p:cNvSpPr>
          <p:nvPr/>
        </p:nvSpPr>
        <p:spPr bwMode="auto">
          <a:xfrm>
            <a:off x="611560" y="2027324"/>
            <a:ext cx="7848872" cy="4449676"/>
          </a:xfrm>
          <a:prstGeom prst="rect">
            <a:avLst/>
          </a:prstGeom>
          <a:noFill/>
          <a:ln w="9525">
            <a:noFill/>
            <a:round/>
            <a:headEnd/>
            <a:tailEnd/>
          </a:ln>
        </p:spPr>
        <p:txBody>
          <a:bodyPr/>
          <a:lstStyle/>
          <a:p>
            <a:pPr>
              <a:spcBef>
                <a:spcPts val="700"/>
              </a:spcBef>
              <a:buClr>
                <a:srgbClr val="336699"/>
              </a:buClr>
              <a:buFont typeface="Wingdings" pitchFamily="2" charset="2"/>
              <a:buChar char="§"/>
            </a:pPr>
            <a:endParaRPr lang="de-DE" dirty="0">
              <a:solidFill>
                <a:schemeClr val="tx1"/>
              </a:solidFill>
              <a:latin typeface="+mj-ea"/>
              <a:ea typeface="+mj-ea"/>
            </a:endParaRPr>
          </a:p>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4" name="标题 3">
            <a:extLst>
              <a:ext uri="{FF2B5EF4-FFF2-40B4-BE49-F238E27FC236}">
                <a16:creationId xmlns:a16="http://schemas.microsoft.com/office/drawing/2014/main" id="{70298E8E-CC55-4A65-8479-EFD5793222EA}"/>
              </a:ext>
            </a:extLst>
          </p:cNvPr>
          <p:cNvSpPr>
            <a:spLocks noGrp="1"/>
          </p:cNvSpPr>
          <p:nvPr>
            <p:ph type="title"/>
          </p:nvPr>
        </p:nvSpPr>
        <p:spPr/>
        <p:txBody>
          <a:bodyPr/>
          <a:lstStyle/>
          <a:p>
            <a:r>
              <a:rPr lang="de-DE" altLang="zh-CN" dirty="0">
                <a:cs typeface="Times New Roman" panose="02020603050405020304" pitchFamily="18" charset="0"/>
              </a:rPr>
              <a:t>A/B </a:t>
            </a:r>
            <a:r>
              <a:rPr lang="zh-CN" altLang="en-US" dirty="0">
                <a:cs typeface="Times New Roman" panose="02020603050405020304" pitchFamily="18" charset="0"/>
              </a:rPr>
              <a:t>测试</a:t>
            </a:r>
            <a:endParaRPr lang="zh-CN" altLang="en-US" dirty="0"/>
          </a:p>
        </p:txBody>
      </p:sp>
      <p:sp>
        <p:nvSpPr>
          <p:cNvPr id="6" name="内容占位符 5">
            <a:extLst>
              <a:ext uri="{FF2B5EF4-FFF2-40B4-BE49-F238E27FC236}">
                <a16:creationId xmlns:a16="http://schemas.microsoft.com/office/drawing/2014/main" id="{C2BB2561-F1A2-4191-BD34-BA177035CC59}"/>
              </a:ext>
            </a:extLst>
          </p:cNvPr>
          <p:cNvSpPr>
            <a:spLocks noGrp="1"/>
          </p:cNvSpPr>
          <p:nvPr>
            <p:ph idx="1"/>
          </p:nvPr>
        </p:nvSpPr>
        <p:spPr>
          <a:xfrm>
            <a:off x="457200" y="1600200"/>
            <a:ext cx="8435280" cy="4953000"/>
          </a:xfrm>
        </p:spPr>
        <p:txBody>
          <a:bodyPr/>
          <a:lstStyle/>
          <a:p>
            <a:pPr>
              <a:spcBef>
                <a:spcPts val="700"/>
              </a:spcBef>
              <a:buClr>
                <a:srgbClr val="336699"/>
              </a:buClr>
            </a:pPr>
            <a:r>
              <a:rPr lang="zh-CN" altLang="en-US" dirty="0">
                <a:latin typeface="+mj-ea"/>
              </a:rPr>
              <a:t>目标</a:t>
            </a:r>
            <a:r>
              <a:rPr lang="en-US" altLang="zh-CN" dirty="0">
                <a:latin typeface="+mj-ea"/>
              </a:rPr>
              <a:t>: </a:t>
            </a:r>
            <a:r>
              <a:rPr lang="zh-CN" altLang="en-US" dirty="0">
                <a:latin typeface="+mj-ea"/>
              </a:rPr>
              <a:t>测试某个独立的创新点</a:t>
            </a:r>
            <a:endParaRPr lang="en-US" altLang="zh-CN" dirty="0">
              <a:latin typeface="+mj-ea"/>
            </a:endParaRPr>
          </a:p>
          <a:p>
            <a:pPr>
              <a:spcBef>
                <a:spcPts val="700"/>
              </a:spcBef>
              <a:buClr>
                <a:srgbClr val="336699"/>
              </a:buClr>
            </a:pPr>
            <a:r>
              <a:rPr lang="zh-CN" altLang="en-US" dirty="0">
                <a:latin typeface="+mj-ea"/>
              </a:rPr>
              <a:t>先决条件：大型的搜索引擎已经在上线运行</a:t>
            </a:r>
            <a:endParaRPr lang="en-US" altLang="zh-CN" dirty="0">
              <a:latin typeface="+mj-ea"/>
            </a:endParaRPr>
          </a:p>
          <a:p>
            <a:pPr>
              <a:spcBef>
                <a:spcPts val="700"/>
              </a:spcBef>
              <a:buClr>
                <a:srgbClr val="336699"/>
              </a:buClr>
            </a:pPr>
            <a:r>
              <a:rPr lang="zh-CN" altLang="en-US" dirty="0">
                <a:latin typeface="+mj-ea"/>
              </a:rPr>
              <a:t>很多用户使用老系统</a:t>
            </a:r>
            <a:endParaRPr lang="en-US" altLang="zh-CN" dirty="0">
              <a:latin typeface="+mj-ea"/>
            </a:endParaRPr>
          </a:p>
          <a:p>
            <a:pPr>
              <a:spcBef>
                <a:spcPts val="700"/>
              </a:spcBef>
              <a:buClr>
                <a:srgbClr val="336699"/>
              </a:buClr>
            </a:pPr>
            <a:r>
              <a:rPr lang="zh-CN" altLang="en-US" dirty="0">
                <a:latin typeface="+mj-ea"/>
              </a:rPr>
              <a:t>将一小部分</a:t>
            </a:r>
            <a:r>
              <a:rPr lang="en-US" altLang="zh-CN" dirty="0">
                <a:latin typeface="+mj-ea"/>
              </a:rPr>
              <a:t>(</a:t>
            </a:r>
            <a:r>
              <a:rPr lang="zh-CN" altLang="en-US" dirty="0">
                <a:latin typeface="+mj-ea"/>
              </a:rPr>
              <a:t>如</a:t>
            </a:r>
            <a:r>
              <a:rPr lang="en-US" altLang="zh-CN" dirty="0">
                <a:latin typeface="+mj-ea"/>
              </a:rPr>
              <a:t>1%)</a:t>
            </a:r>
            <a:r>
              <a:rPr lang="zh-CN" altLang="en-US" dirty="0">
                <a:latin typeface="+mj-ea"/>
              </a:rPr>
              <a:t>流量导向包含了创新点的新系统</a:t>
            </a:r>
            <a:endParaRPr lang="en-US" altLang="zh-CN" dirty="0">
              <a:latin typeface="+mj-ea"/>
            </a:endParaRPr>
          </a:p>
          <a:p>
            <a:pPr>
              <a:spcBef>
                <a:spcPts val="700"/>
              </a:spcBef>
              <a:buClr>
                <a:srgbClr val="336699"/>
              </a:buClr>
            </a:pPr>
            <a:r>
              <a:rPr lang="zh-CN" altLang="en-US" dirty="0">
                <a:latin typeface="+mj-ea"/>
              </a:rPr>
              <a:t>对新旧系统进行自动评价，并得到某个评价指标，比如第一个结果的点击率</a:t>
            </a:r>
            <a:endParaRPr lang="de-DE" altLang="zh-CN" dirty="0">
              <a:latin typeface="+mj-ea"/>
            </a:endParaRPr>
          </a:p>
          <a:p>
            <a:pPr>
              <a:spcBef>
                <a:spcPts val="700"/>
              </a:spcBef>
              <a:buClr>
                <a:srgbClr val="336699"/>
              </a:buClr>
            </a:pPr>
            <a:r>
              <a:rPr lang="zh-CN" altLang="en-US" dirty="0">
                <a:latin typeface="+mj-ea"/>
              </a:rPr>
              <a:t>于是，可以通过新旧系统的指标对比来判断创新点的效果</a:t>
            </a:r>
            <a:endParaRPr lang="en-US" altLang="zh-CN" dirty="0">
              <a:latin typeface="+mj-ea"/>
            </a:endParaRPr>
          </a:p>
          <a:p>
            <a:pPr>
              <a:spcBef>
                <a:spcPts val="700"/>
              </a:spcBef>
              <a:buClr>
                <a:srgbClr val="336699"/>
              </a:buClr>
            </a:pPr>
            <a:r>
              <a:rPr lang="zh-CN" altLang="en-US" dirty="0">
                <a:latin typeface="+mj-ea"/>
              </a:rPr>
              <a:t>这也可能是大型搜索引擎最信赖的方法</a:t>
            </a:r>
            <a:endParaRPr lang="zh-CN" altLang="en-US" sz="2400" dirty="0"/>
          </a:p>
        </p:txBody>
      </p:sp>
      <p:sp>
        <p:nvSpPr>
          <p:cNvPr id="7" name="Slide Number Placeholder 6"/>
          <p:cNvSpPr>
            <a:spLocks noGrp="1"/>
          </p:cNvSpPr>
          <p:nvPr>
            <p:ph type="sldNum" sz="quarter" idx="12"/>
          </p:nvPr>
        </p:nvSpPr>
        <p:spPr/>
        <p:txBody>
          <a:bodyPr/>
          <a:lstStyle/>
          <a:p>
            <a:fld id="{74BF2C0F-05D6-4882-A325-BE394602789D}" type="slidenum">
              <a:rPr lang="en-US" smtClean="0"/>
              <a:pPr/>
              <a:t>118</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119</a:t>
            </a:fld>
            <a:endParaRPr lang="en-US" sz="1200" dirty="0">
              <a:solidFill>
                <a:srgbClr val="898989"/>
              </a:solidFill>
              <a:latin typeface="Calibri"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2" name="标题 1">
            <a:extLst>
              <a:ext uri="{FF2B5EF4-FFF2-40B4-BE49-F238E27FC236}">
                <a16:creationId xmlns:a16="http://schemas.microsoft.com/office/drawing/2014/main" id="{6568607E-6980-471B-AAD5-6AC1180CB249}"/>
              </a:ext>
            </a:extLst>
          </p:cNvPr>
          <p:cNvSpPr>
            <a:spLocks noGrp="1"/>
          </p:cNvSpPr>
          <p:nvPr>
            <p:ph type="title"/>
          </p:nvPr>
        </p:nvSpPr>
        <p:spPr/>
        <p:txBody>
          <a:bodyPr/>
          <a:lstStyle/>
          <a:p>
            <a:r>
              <a:rPr lang="zh-CN" altLang="en-US" dirty="0"/>
              <a:t>上述相关性定义的补充</a:t>
            </a:r>
          </a:p>
        </p:txBody>
      </p:sp>
      <p:sp>
        <p:nvSpPr>
          <p:cNvPr id="3" name="内容占位符 2">
            <a:extLst>
              <a:ext uri="{FF2B5EF4-FFF2-40B4-BE49-F238E27FC236}">
                <a16:creationId xmlns:a16="http://schemas.microsoft.com/office/drawing/2014/main" id="{F7C37E1B-32E3-4C0B-9997-2F95B2E5DCEB}"/>
              </a:ext>
            </a:extLst>
          </p:cNvPr>
          <p:cNvSpPr>
            <a:spLocks noGrp="1"/>
          </p:cNvSpPr>
          <p:nvPr>
            <p:ph idx="1"/>
          </p:nvPr>
        </p:nvSpPr>
        <p:spPr>
          <a:xfrm>
            <a:off x="438150" y="1644352"/>
            <a:ext cx="8382322" cy="4953000"/>
          </a:xfrm>
        </p:spPr>
        <p:txBody>
          <a:bodyPr/>
          <a:lstStyle/>
          <a:p>
            <a:pPr>
              <a:buClr>
                <a:srgbClr val="336699"/>
              </a:buClr>
            </a:pPr>
            <a:r>
              <a:rPr lang="zh-CN" altLang="en-US" sz="2400" dirty="0">
                <a:latin typeface="+mj-ea"/>
              </a:rPr>
              <a:t>上述相关性定义是针对独立的查询</a:t>
            </a:r>
            <a:r>
              <a:rPr lang="en-US" altLang="zh-CN" sz="2400" dirty="0">
                <a:latin typeface="+mj-ea"/>
              </a:rPr>
              <a:t>-</a:t>
            </a:r>
            <a:r>
              <a:rPr lang="zh-CN" altLang="en-US" sz="2400" dirty="0">
                <a:latin typeface="+mj-ea"/>
              </a:rPr>
              <a:t>文档对</a:t>
            </a:r>
            <a:endParaRPr lang="en-US" altLang="zh-CN" sz="2400" dirty="0">
              <a:latin typeface="+mj-ea"/>
            </a:endParaRPr>
          </a:p>
          <a:p>
            <a:pPr>
              <a:buClr>
                <a:srgbClr val="336699"/>
              </a:buClr>
            </a:pPr>
            <a:r>
              <a:rPr lang="zh-CN" altLang="en-US" sz="2400" dirty="0">
                <a:latin typeface="+mj-ea"/>
              </a:rPr>
              <a:t>另一种定义：</a:t>
            </a:r>
            <a:r>
              <a:rPr lang="zh-CN" altLang="en-US" sz="2400" dirty="0">
                <a:cs typeface="Times New Roman" panose="02020603050405020304" pitchFamily="18" charset="0"/>
              </a:rPr>
              <a:t>边缘相关性</a:t>
            </a:r>
            <a:r>
              <a:rPr lang="en-US" altLang="zh-CN" sz="2400" dirty="0">
                <a:cs typeface="Times New Roman" panose="02020603050405020304" pitchFamily="18" charset="0"/>
              </a:rPr>
              <a:t>(</a:t>
            </a:r>
            <a:r>
              <a:rPr lang="de-DE" altLang="zh-CN" sz="2400" dirty="0">
                <a:cs typeface="Times New Roman" panose="02020603050405020304" pitchFamily="18" charset="0"/>
              </a:rPr>
              <a:t>marginal relevance)</a:t>
            </a:r>
          </a:p>
          <a:p>
            <a:pPr>
              <a:buClr>
                <a:srgbClr val="336699"/>
              </a:buClr>
            </a:pPr>
            <a:r>
              <a:rPr lang="zh-CN" altLang="en-US" sz="2400" dirty="0">
                <a:cs typeface="Times New Roman" panose="02020603050405020304" pitchFamily="18" charset="0"/>
              </a:rPr>
              <a:t>边缘相关性指的是结果列表中位置</a:t>
            </a:r>
            <a:r>
              <a:rPr lang="en-US" altLang="zh-CN" sz="2400" dirty="0">
                <a:cs typeface="Times New Roman" panose="02020603050405020304" pitchFamily="18" charset="0"/>
              </a:rPr>
              <a:t>k</a:t>
            </a:r>
            <a:r>
              <a:rPr lang="zh-CN" altLang="en-US" sz="2400" dirty="0">
                <a:cs typeface="Times New Roman" panose="02020603050405020304" pitchFamily="18" charset="0"/>
              </a:rPr>
              <a:t>上的文档相对于其前面的文档</a:t>
            </a:r>
            <a:r>
              <a:rPr lang="en-US" altLang="zh-CN" sz="2400" dirty="0">
                <a:cs typeface="Times New Roman" panose="02020603050405020304" pitchFamily="18" charset="0"/>
              </a:rPr>
              <a:t>  </a:t>
            </a:r>
            <a:r>
              <a:rPr lang="de-DE" altLang="zh-CN" sz="2400" i="1" dirty="0">
                <a:cs typeface="Times New Roman" panose="02020603050405020304" pitchFamily="18" charset="0"/>
              </a:rPr>
              <a:t>d</a:t>
            </a:r>
            <a:r>
              <a:rPr lang="de-DE" altLang="zh-CN" sz="2400" baseline="-25000" dirty="0">
                <a:cs typeface="Times New Roman" panose="02020603050405020304" pitchFamily="18" charset="0"/>
              </a:rPr>
              <a:t>1</a:t>
            </a:r>
            <a:r>
              <a:rPr lang="de-DE" altLang="zh-CN" sz="2400" dirty="0">
                <a:cs typeface="Times New Roman" panose="02020603050405020304" pitchFamily="18" charset="0"/>
              </a:rPr>
              <a:t> . . . </a:t>
            </a:r>
            <a:r>
              <a:rPr lang="de-DE" altLang="zh-CN" sz="2400" i="1" dirty="0">
                <a:cs typeface="Times New Roman" panose="02020603050405020304" pitchFamily="18" charset="0"/>
              </a:rPr>
              <a:t>d</a:t>
            </a:r>
            <a:r>
              <a:rPr lang="de-DE" altLang="zh-CN" sz="2400" i="1" baseline="-25000" dirty="0">
                <a:cs typeface="Times New Roman" panose="02020603050405020304" pitchFamily="18" charset="0"/>
              </a:rPr>
              <a:t>k</a:t>
            </a:r>
            <a:r>
              <a:rPr lang="de-DE" altLang="zh-CN" sz="2400" baseline="-25000" dirty="0">
                <a:cs typeface="Times New Roman" panose="02020603050405020304" pitchFamily="18" charset="0"/>
              </a:rPr>
              <a:t>−1</a:t>
            </a:r>
            <a:r>
              <a:rPr lang="zh-CN" altLang="en-US" sz="2400" dirty="0">
                <a:cs typeface="Times New Roman" panose="02020603050405020304" pitchFamily="18" charset="0"/>
              </a:rPr>
              <a:t>中包含的信息之外所带来的额外信息。同一篇文档，后面再次出现不能带来更多的信息。</a:t>
            </a:r>
            <a:endParaRPr lang="en-US" altLang="zh-CN" sz="2400" dirty="0">
              <a:cs typeface="Times New Roman" panose="02020603050405020304" pitchFamily="18" charset="0"/>
            </a:endParaRPr>
          </a:p>
          <a:p>
            <a:pPr>
              <a:buClr>
                <a:srgbClr val="336699"/>
              </a:buClr>
            </a:pPr>
            <a:endParaRPr lang="de-DE" altLang="zh-CN" sz="2400" dirty="0">
              <a:ea typeface="黑体" pitchFamily="49" charset="-122"/>
            </a:endParaRPr>
          </a:p>
          <a:p>
            <a:pPr>
              <a:buClr>
                <a:srgbClr val="336699"/>
              </a:buClr>
            </a:pPr>
            <a:r>
              <a:rPr lang="zh-CN" altLang="en-US" sz="2400" dirty="0">
                <a:latin typeface="+mj-ea"/>
              </a:rPr>
              <a:t>课堂练习</a:t>
            </a:r>
            <a:endParaRPr lang="de-DE" altLang="zh-CN" sz="2400" dirty="0">
              <a:latin typeface="+mj-ea"/>
            </a:endParaRPr>
          </a:p>
          <a:p>
            <a:pPr lvl="1">
              <a:buClr>
                <a:srgbClr val="336699"/>
              </a:buClr>
            </a:pPr>
            <a:r>
              <a:rPr lang="zh-CN" altLang="en-US" sz="2000" dirty="0">
                <a:cs typeface="Times New Roman" panose="02020603050405020304" pitchFamily="18" charset="0"/>
              </a:rPr>
              <a:t>为什么边缘相关性更能表示用户的真实满意度？</a:t>
            </a:r>
            <a:endParaRPr lang="de-DE" altLang="zh-CN" sz="2000" dirty="0">
              <a:cs typeface="Times New Roman" panose="02020603050405020304" pitchFamily="18" charset="0"/>
            </a:endParaRPr>
          </a:p>
          <a:p>
            <a:pPr lvl="1">
              <a:buClr>
                <a:srgbClr val="336699"/>
              </a:buClr>
            </a:pPr>
            <a:r>
              <a:rPr lang="zh-CN" altLang="en-US" sz="2000" dirty="0">
                <a:cs typeface="Times New Roman" panose="02020603050405020304" pitchFamily="18" charset="0"/>
              </a:rPr>
              <a:t>给出一个</a:t>
            </a:r>
            <a:r>
              <a:rPr lang="en-US" altLang="zh-CN" sz="2000" dirty="0">
                <a:cs typeface="Times New Roman" panose="02020603050405020304" pitchFamily="18" charset="0"/>
              </a:rPr>
              <a:t>P</a:t>
            </a:r>
            <a:r>
              <a:rPr lang="zh-CN" altLang="en-US" sz="2000" dirty="0">
                <a:cs typeface="Times New Roman" panose="02020603050405020304" pitchFamily="18" charset="0"/>
              </a:rPr>
              <a:t>、</a:t>
            </a:r>
            <a:r>
              <a:rPr lang="en-US" altLang="zh-CN" sz="2000" dirty="0">
                <a:cs typeface="Times New Roman" panose="02020603050405020304" pitchFamily="18" charset="0"/>
              </a:rPr>
              <a:t>R</a:t>
            </a:r>
            <a:r>
              <a:rPr lang="zh-CN" altLang="en-US" sz="2000" dirty="0">
                <a:cs typeface="Times New Roman" panose="02020603050405020304" pitchFamily="18" charset="0"/>
              </a:rPr>
              <a:t>类相关性指标不能反映用户满意度而边缘相关性却能否反映用户满意度的例子。</a:t>
            </a:r>
            <a:endParaRPr lang="en-US" altLang="zh-CN" sz="2000" dirty="0">
              <a:cs typeface="Times New Roman" panose="02020603050405020304" pitchFamily="18" charset="0"/>
            </a:endParaRPr>
          </a:p>
          <a:p>
            <a:pPr lvl="1">
              <a:buClr>
                <a:srgbClr val="336699"/>
              </a:buClr>
            </a:pPr>
            <a:r>
              <a:rPr lang="zh-CN" altLang="en-US" sz="2000" dirty="0">
                <a:cs typeface="Times New Roman" panose="02020603050405020304" pitchFamily="18" charset="0"/>
              </a:rPr>
              <a:t>在实际系统中，使用边缘相关性的难点在哪？</a:t>
            </a:r>
            <a:endParaRPr lang="en-US" altLang="zh-CN" sz="2000" dirty="0">
              <a:cs typeface="Times New Roman" panose="02020603050405020304" pitchFamily="18" charset="0"/>
            </a:endParaRPr>
          </a:p>
          <a:p>
            <a:endParaRPr lang="zh-CN" altLang="en-US" dirty="0"/>
          </a:p>
        </p:txBody>
      </p:sp>
      <p:sp>
        <p:nvSpPr>
          <p:cNvPr id="7" name="Slide Number Placeholder 6"/>
          <p:cNvSpPr>
            <a:spLocks noGrp="1"/>
          </p:cNvSpPr>
          <p:nvPr>
            <p:ph type="sldNum" sz="quarter" idx="12"/>
          </p:nvPr>
        </p:nvSpPr>
        <p:spPr/>
        <p:txBody>
          <a:bodyPr/>
          <a:lstStyle/>
          <a:p>
            <a:fld id="{74BF2C0F-05D6-4882-A325-BE394602789D}" type="slidenum">
              <a:rPr lang="en-US" smtClean="0"/>
              <a:pPr/>
              <a:t>119</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非精确</a:t>
            </a:r>
            <a:r>
              <a:rPr lang="en-US" altLang="zh-CN" dirty="0"/>
              <a:t>top </a:t>
            </a:r>
            <a:r>
              <a:rPr lang="en-US" altLang="zh-CN" i="1" dirty="0"/>
              <a:t>k</a:t>
            </a:r>
            <a:r>
              <a:rPr lang="zh-CN" altLang="en-US" dirty="0"/>
              <a:t>检索</a:t>
            </a:r>
          </a:p>
        </p:txBody>
      </p:sp>
      <p:sp>
        <p:nvSpPr>
          <p:cNvPr id="3" name="内容占位符 2"/>
          <p:cNvSpPr>
            <a:spLocks noGrp="1"/>
          </p:cNvSpPr>
          <p:nvPr>
            <p:ph idx="1"/>
          </p:nvPr>
        </p:nvSpPr>
        <p:spPr/>
        <p:txBody>
          <a:bodyPr/>
          <a:lstStyle/>
          <a:p>
            <a:r>
              <a:rPr lang="zh-CN" altLang="en-US" dirty="0"/>
              <a:t>找一个文档集合</a:t>
            </a:r>
            <a:r>
              <a:rPr lang="en-US" altLang="zh-CN" dirty="0"/>
              <a:t>A</a:t>
            </a:r>
            <a:r>
              <a:rPr lang="zh-CN" altLang="en-US" dirty="0"/>
              <a:t>，</a:t>
            </a:r>
            <a:r>
              <a:rPr lang="en-US" altLang="zh-CN" i="1" dirty="0"/>
              <a:t> k </a:t>
            </a:r>
            <a:r>
              <a:rPr lang="en-US" altLang="zh-CN" dirty="0"/>
              <a:t>&lt;|A|&lt;&lt;N</a:t>
            </a:r>
            <a:r>
              <a:rPr lang="zh-CN" altLang="en-US" dirty="0"/>
              <a:t>，利用</a:t>
            </a:r>
            <a:r>
              <a:rPr lang="en-US" altLang="zh-CN" dirty="0"/>
              <a:t>A</a:t>
            </a:r>
            <a:r>
              <a:rPr lang="zh-CN" altLang="en-US" dirty="0"/>
              <a:t>中的</a:t>
            </a:r>
            <a:r>
              <a:rPr lang="en-US" altLang="zh-CN" dirty="0"/>
              <a:t>top </a:t>
            </a:r>
            <a:r>
              <a:rPr lang="en-US" altLang="zh-CN" i="1" dirty="0"/>
              <a:t>k</a:t>
            </a:r>
            <a:r>
              <a:rPr lang="zh-CN" altLang="en-US" dirty="0"/>
              <a:t>结果代替整个文档集的</a:t>
            </a:r>
            <a:r>
              <a:rPr lang="en-US" altLang="zh-CN" dirty="0"/>
              <a:t>top </a:t>
            </a:r>
            <a:r>
              <a:rPr lang="en-US" altLang="zh-CN" i="1" dirty="0"/>
              <a:t>k</a:t>
            </a:r>
            <a:r>
              <a:rPr lang="zh-CN" altLang="en-US" dirty="0"/>
              <a:t>结果</a:t>
            </a:r>
            <a:endParaRPr lang="en-US" altLang="zh-CN" dirty="0"/>
          </a:p>
          <a:p>
            <a:pPr lvl="1"/>
            <a:r>
              <a:rPr lang="zh-CN" altLang="en-US" dirty="0"/>
              <a:t>即给定查询后，</a:t>
            </a:r>
            <a:r>
              <a:rPr lang="en-US" altLang="zh-CN" dirty="0"/>
              <a:t>A</a:t>
            </a:r>
            <a:r>
              <a:rPr lang="zh-CN" altLang="en-US" dirty="0"/>
              <a:t>是整个文档集上近似剪枝得到的结果</a:t>
            </a:r>
            <a:endParaRPr lang="en-US" altLang="zh-CN" dirty="0"/>
          </a:p>
          <a:p>
            <a:pPr lvl="1"/>
            <a:endParaRPr lang="en-US" altLang="zh-CN" sz="1600" dirty="0"/>
          </a:p>
          <a:p>
            <a:r>
              <a:rPr lang="zh-CN" altLang="en-US" dirty="0"/>
              <a:t>方法</a:t>
            </a:r>
            <a:r>
              <a:rPr lang="en-US" altLang="zh-CN" dirty="0"/>
              <a:t>1</a:t>
            </a:r>
            <a:r>
              <a:rPr lang="zh-CN" altLang="en-US" dirty="0"/>
              <a:t>：索引去除</a:t>
            </a:r>
            <a:r>
              <a:rPr lang="en-US" altLang="zh-CN" dirty="0"/>
              <a:t>(Index elimination)</a:t>
            </a:r>
          </a:p>
          <a:p>
            <a:pPr lvl="1"/>
            <a:r>
              <a:rPr lang="zh-CN" altLang="en-US" dirty="0"/>
              <a:t>只考虑那些包含高</a:t>
            </a:r>
            <a:r>
              <a:rPr lang="en-US" altLang="zh-CN" dirty="0" err="1"/>
              <a:t>idf</a:t>
            </a:r>
            <a:r>
              <a:rPr lang="zh-CN" altLang="en-US" dirty="0"/>
              <a:t>查询词项的文档</a:t>
            </a:r>
            <a:endParaRPr lang="en-US" altLang="zh-CN" dirty="0"/>
          </a:p>
          <a:p>
            <a:pPr lvl="1"/>
            <a:r>
              <a:rPr lang="zh-CN" altLang="en-US" dirty="0"/>
              <a:t>只考虑那些包含多个查询词项的文档</a:t>
            </a:r>
            <a:r>
              <a:rPr lang="en-US" altLang="zh-CN" dirty="0"/>
              <a:t>(</a:t>
            </a:r>
            <a:r>
              <a:rPr lang="zh-CN" altLang="en-US" dirty="0"/>
              <a:t>比如达到一定比例，</a:t>
            </a:r>
            <a:r>
              <a:rPr lang="en-US" altLang="zh-CN" dirty="0"/>
              <a:t>3</a:t>
            </a:r>
            <a:r>
              <a:rPr lang="zh-CN" altLang="en-US" dirty="0"/>
              <a:t>个词项至少出现</a:t>
            </a:r>
            <a:r>
              <a:rPr lang="en-US" altLang="zh-CN" dirty="0"/>
              <a:t>2</a:t>
            </a:r>
            <a:r>
              <a:rPr lang="zh-CN" altLang="en-US" dirty="0"/>
              <a:t>个，</a:t>
            </a:r>
            <a:r>
              <a:rPr lang="en-US" altLang="zh-CN" dirty="0"/>
              <a:t>4</a:t>
            </a:r>
            <a:r>
              <a:rPr lang="zh-CN" altLang="en-US" dirty="0"/>
              <a:t>个中至少出现</a:t>
            </a:r>
            <a:r>
              <a:rPr lang="en-US" altLang="zh-CN" dirty="0"/>
              <a:t>3</a:t>
            </a:r>
            <a:r>
              <a:rPr lang="zh-CN" altLang="en-US" dirty="0"/>
              <a:t>个等等</a:t>
            </a:r>
            <a:r>
              <a:rPr lang="en-US" altLang="zh-CN" dirty="0"/>
              <a:t>)</a:t>
            </a:r>
          </a:p>
          <a:p>
            <a:r>
              <a:rPr lang="zh-CN" altLang="en-US" dirty="0"/>
              <a:t>方法二：胜者表</a:t>
            </a:r>
            <a:r>
              <a:rPr lang="en-US" altLang="zh-CN" dirty="0"/>
              <a:t>(Champion list)</a:t>
            </a:r>
          </a:p>
          <a:p>
            <a:pPr lvl="1"/>
            <a:r>
              <a:rPr lang="zh-CN" altLang="en-US" dirty="0"/>
              <a:t>对每个词项</a:t>
            </a:r>
            <a:r>
              <a:rPr lang="en-US" altLang="zh-CN" dirty="0"/>
              <a:t>t</a:t>
            </a:r>
            <a:r>
              <a:rPr lang="zh-CN" altLang="en-US" dirty="0"/>
              <a:t>，预先计算出其倒排记录表中权重最高的</a:t>
            </a:r>
            <a:r>
              <a:rPr lang="en-US" altLang="zh-CN" b="1" dirty="0"/>
              <a:t>r</a:t>
            </a:r>
            <a:r>
              <a:rPr lang="zh-CN" altLang="en-US" b="1" dirty="0"/>
              <a:t>篇文档</a:t>
            </a:r>
            <a:r>
              <a:rPr lang="zh-CN" altLang="en-US" dirty="0"/>
              <a:t>，如果采用</a:t>
            </a:r>
            <a:r>
              <a:rPr lang="en-US" altLang="zh-CN" dirty="0" err="1"/>
              <a:t>tfidf</a:t>
            </a:r>
            <a:r>
              <a:rPr lang="zh-CN" altLang="en-US" dirty="0"/>
              <a:t>机制，即</a:t>
            </a:r>
            <a:r>
              <a:rPr lang="en-US" altLang="zh-CN" dirty="0" err="1"/>
              <a:t>tf</a:t>
            </a:r>
            <a:r>
              <a:rPr lang="zh-CN" altLang="en-US" dirty="0"/>
              <a:t>最高的</a:t>
            </a:r>
            <a:r>
              <a:rPr lang="en-US" altLang="zh-CN" dirty="0"/>
              <a:t>r</a:t>
            </a:r>
            <a:r>
              <a:rPr lang="zh-CN" altLang="en-US" dirty="0"/>
              <a:t>篇</a:t>
            </a:r>
            <a:endParaRPr lang="en-US" altLang="zh-CN" dirty="0"/>
          </a:p>
          <a:p>
            <a:pPr lvl="1"/>
            <a:r>
              <a:rPr lang="zh-CN" altLang="en-US" dirty="0"/>
              <a:t>这</a:t>
            </a:r>
            <a:r>
              <a:rPr lang="en-US" altLang="zh-CN" dirty="0"/>
              <a:t>r</a:t>
            </a:r>
            <a:r>
              <a:rPr lang="zh-CN" altLang="en-US" dirty="0"/>
              <a:t>篇文档称为</a:t>
            </a:r>
            <a:r>
              <a:rPr lang="en-US" altLang="zh-CN" dirty="0"/>
              <a:t>t</a:t>
            </a:r>
            <a:r>
              <a:rPr lang="zh-CN" altLang="en-US" dirty="0"/>
              <a:t>的胜者表</a:t>
            </a: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DB3EC566-48E6-4552-87D6-CB322A8F1925}" type="slidenum">
              <a:rPr lang="en-US" smtClean="0"/>
              <a:pPr/>
              <a:t>12</a:t>
            </a:fld>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FB1863C-1652-4D82-92D1-FA7470187B5D}"/>
              </a:ext>
            </a:extLst>
          </p:cNvPr>
          <p:cNvSpPr>
            <a:spLocks noGrp="1"/>
          </p:cNvSpPr>
          <p:nvPr>
            <p:ph type="title"/>
          </p:nvPr>
        </p:nvSpPr>
        <p:spPr/>
        <p:txBody>
          <a:bodyPr/>
          <a:lstStyle/>
          <a:p>
            <a:r>
              <a:rPr lang="zh-CN" altLang="en-US" dirty="0"/>
              <a:t>关于评价的可信度</a:t>
            </a:r>
          </a:p>
        </p:txBody>
      </p:sp>
      <p:sp>
        <p:nvSpPr>
          <p:cNvPr id="3" name="文本占位符 2"/>
          <p:cNvSpPr>
            <a:spLocks noGrp="1"/>
          </p:cNvSpPr>
          <p:nvPr>
            <p:ph idx="1"/>
          </p:nvPr>
        </p:nvSpPr>
        <p:spPr/>
        <p:txBody>
          <a:bodyPr/>
          <a:lstStyle/>
          <a:p>
            <a:pPr defTabSz="449263">
              <a:spcBef>
                <a:spcPct val="0"/>
              </a:spcBef>
              <a:buClr>
                <a:srgbClr val="336699"/>
              </a:buClr>
              <a:buFont typeface="Wingdings" pitchFamily="2" charset="2"/>
              <a:buChar char="§"/>
            </a:pPr>
            <a:r>
              <a:rPr lang="zh-CN" altLang="en-US" b="0" dirty="0">
                <a:solidFill>
                  <a:schemeClr val="tx1"/>
                </a:solidFill>
                <a:latin typeface="+mj-ea"/>
                <a:ea typeface="+mj-ea"/>
                <a:cs typeface="+mn-cs"/>
              </a:rPr>
              <a:t>在多组数据集上评价，得到相似的结果</a:t>
            </a:r>
            <a:endParaRPr lang="en-US" altLang="zh-CN" b="0" dirty="0">
              <a:solidFill>
                <a:schemeClr val="tx1"/>
              </a:solidFill>
              <a:latin typeface="+mj-ea"/>
              <a:ea typeface="+mj-ea"/>
              <a:cs typeface="+mn-cs"/>
            </a:endParaRPr>
          </a:p>
          <a:p>
            <a:pPr defTabSz="449263">
              <a:spcBef>
                <a:spcPct val="0"/>
              </a:spcBef>
              <a:buClr>
                <a:srgbClr val="336699"/>
              </a:buClr>
              <a:buFont typeface="Wingdings" pitchFamily="2" charset="2"/>
              <a:buChar char="§"/>
            </a:pPr>
            <a:r>
              <a:rPr lang="zh-CN" altLang="en-US" b="0" dirty="0">
                <a:solidFill>
                  <a:schemeClr val="tx1"/>
                </a:solidFill>
                <a:latin typeface="+mj-ea"/>
                <a:ea typeface="+mj-ea"/>
                <a:cs typeface="+mn-cs"/>
              </a:rPr>
              <a:t>进行统计显著性检测</a:t>
            </a:r>
            <a:r>
              <a:rPr lang="en-US" altLang="zh-CN" b="0" dirty="0">
                <a:solidFill>
                  <a:schemeClr val="tx1"/>
                </a:solidFill>
                <a:ea typeface="+mj-ea"/>
                <a:cs typeface="Times New Roman" panose="02020603050405020304" pitchFamily="18" charset="0"/>
              </a:rPr>
              <a:t>(statistical significance test)</a:t>
            </a:r>
          </a:p>
          <a:p>
            <a:pPr marL="742950" lvl="2" indent="-514350" defTabSz="449263">
              <a:lnSpc>
                <a:spcPct val="150000"/>
              </a:lnSpc>
              <a:spcBef>
                <a:spcPct val="0"/>
              </a:spcBef>
              <a:buClr>
                <a:srgbClr val="336699"/>
              </a:buClr>
            </a:pPr>
            <a:r>
              <a:rPr lang="zh-CN" altLang="en-US" sz="2400" dirty="0">
                <a:solidFill>
                  <a:schemeClr val="tx1"/>
                </a:solidFill>
                <a:ea typeface="+mj-ea"/>
                <a:cs typeface="Times New Roman" panose="02020603050405020304" pitchFamily="18" charset="0"/>
              </a:rPr>
              <a:t>配对</a:t>
            </a:r>
            <a:r>
              <a:rPr lang="en-US" altLang="zh-CN" sz="2400" dirty="0">
                <a:solidFill>
                  <a:schemeClr val="tx1"/>
                </a:solidFill>
                <a:ea typeface="+mj-ea"/>
                <a:cs typeface="Times New Roman" panose="02020603050405020304" pitchFamily="18" charset="0"/>
              </a:rPr>
              <a:t>t</a:t>
            </a:r>
            <a:r>
              <a:rPr lang="zh-CN" altLang="en-US" sz="2400" dirty="0">
                <a:solidFill>
                  <a:schemeClr val="tx1"/>
                </a:solidFill>
                <a:ea typeface="+mj-ea"/>
                <a:cs typeface="Times New Roman" panose="02020603050405020304" pitchFamily="18" charset="0"/>
              </a:rPr>
              <a:t>检验</a:t>
            </a:r>
            <a:endParaRPr lang="en-US" altLang="zh-CN" sz="2400" dirty="0">
              <a:solidFill>
                <a:schemeClr val="tx1"/>
              </a:solidFill>
              <a:ea typeface="+mj-ea"/>
              <a:cs typeface="Times New Roman" panose="02020603050405020304" pitchFamily="18" charset="0"/>
            </a:endParaRPr>
          </a:p>
          <a:p>
            <a:pPr marL="742950" lvl="2" indent="-514350" defTabSz="449263">
              <a:lnSpc>
                <a:spcPct val="150000"/>
              </a:lnSpc>
              <a:spcBef>
                <a:spcPct val="0"/>
              </a:spcBef>
              <a:buClr>
                <a:srgbClr val="336699"/>
              </a:buClr>
            </a:pPr>
            <a:r>
              <a:rPr lang="zh-CN" altLang="en-US" sz="2400" dirty="0">
                <a:solidFill>
                  <a:schemeClr val="tx1"/>
                </a:solidFill>
                <a:ea typeface="+mj-ea"/>
                <a:cs typeface="Times New Roman" panose="02020603050405020304" pitchFamily="18" charset="0"/>
              </a:rPr>
              <a:t>符号检验</a:t>
            </a:r>
            <a:endParaRPr lang="en-US" altLang="zh-CN" sz="2400" dirty="0">
              <a:solidFill>
                <a:schemeClr val="tx1"/>
              </a:solidFill>
              <a:ea typeface="+mj-ea"/>
              <a:cs typeface="Times New Roman" panose="02020603050405020304" pitchFamily="18" charset="0"/>
            </a:endParaRPr>
          </a:p>
          <a:p>
            <a:pPr marL="742950" lvl="2" indent="-514350" defTabSz="449263">
              <a:lnSpc>
                <a:spcPct val="150000"/>
              </a:lnSpc>
              <a:spcBef>
                <a:spcPct val="0"/>
              </a:spcBef>
              <a:buClr>
                <a:srgbClr val="336699"/>
              </a:buClr>
            </a:pPr>
            <a:r>
              <a:rPr lang="en-US" altLang="zh-CN" sz="2400" dirty="0"/>
              <a:t>Wilcoxon</a:t>
            </a:r>
            <a:r>
              <a:rPr lang="zh-CN" altLang="en-US" sz="2400" dirty="0">
                <a:solidFill>
                  <a:schemeClr val="tx1"/>
                </a:solidFill>
                <a:ea typeface="+mj-ea"/>
                <a:cs typeface="Times New Roman" panose="02020603050405020304" pitchFamily="18" charset="0"/>
              </a:rPr>
              <a:t>符号秩检验</a:t>
            </a:r>
          </a:p>
        </p:txBody>
      </p:sp>
      <p:sp>
        <p:nvSpPr>
          <p:cNvPr id="4" name="灯片编号占位符 3"/>
          <p:cNvSpPr>
            <a:spLocks noGrp="1"/>
          </p:cNvSpPr>
          <p:nvPr>
            <p:ph type="sldNum" sz="quarter" idx="12"/>
          </p:nvPr>
        </p:nvSpPr>
        <p:spPr/>
        <p:txBody>
          <a:bodyPr/>
          <a:lstStyle/>
          <a:p>
            <a:pPr>
              <a:defRPr/>
            </a:pPr>
            <a:fld id="{F1FB7D08-67DA-430D-B31F-1498AA061A61}" type="slidenum">
              <a:rPr lang="en-US" smtClean="0"/>
              <a:pPr>
                <a:defRPr/>
              </a:pPr>
              <a:t>120</a:t>
            </a:fld>
            <a:endParaRPr lang="en-US"/>
          </a:p>
        </p:txBody>
      </p:sp>
      <p:pic>
        <p:nvPicPr>
          <p:cNvPr id="268290" name="Picture 2"/>
          <p:cNvPicPr>
            <a:picLocks noChangeAspect="1" noChangeArrowheads="1"/>
          </p:cNvPicPr>
          <p:nvPr/>
        </p:nvPicPr>
        <p:blipFill>
          <a:blip r:embed="rId2" cstate="print"/>
          <a:srcRect/>
          <a:stretch>
            <a:fillRect/>
          </a:stretch>
        </p:blipFill>
        <p:spPr bwMode="auto">
          <a:xfrm>
            <a:off x="4569611" y="2760662"/>
            <a:ext cx="3724275" cy="3838575"/>
          </a:xfrm>
          <a:prstGeom prst="rect">
            <a:avLst/>
          </a:prstGeom>
          <a:noFill/>
          <a:ln w="9525">
            <a:noFill/>
            <a:miter lim="800000"/>
            <a:headEnd/>
            <a:tailEnd/>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121</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BDD3E9"/>
                </a:solidFill>
                <a:latin typeface="Calibri" charset="0"/>
                <a:ea typeface="黑体" pitchFamily="49" charset="-122"/>
              </a:rPr>
              <a:t>上一讲回顾</a:t>
            </a:r>
            <a:r>
              <a:rPr lang="en-US" sz="3200" dirty="0">
                <a:solidFill>
                  <a:srgbClr val="BDD3E9"/>
                </a:solidFill>
                <a:latin typeface="Calibri"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BDD3E9"/>
                </a:solidFill>
                <a:latin typeface="Calibri" charset="0"/>
                <a:ea typeface="黑体" pitchFamily="49" charset="-122"/>
              </a:rPr>
              <a:t>有关检索评价</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BDD3E9"/>
                </a:solidFill>
                <a:latin typeface="Calibri" charset="0"/>
                <a:ea typeface="黑体" pitchFamily="49" charset="-122"/>
              </a:rPr>
              <a:t>评价指标</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相关评测</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336699"/>
                </a:solidFill>
                <a:latin typeface="Calibri" charset="0"/>
                <a:ea typeface="黑体" pitchFamily="49" charset="-122"/>
              </a:rPr>
              <a:t>结果摘要</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755006" y="136765"/>
            <a:ext cx="8572560" cy="1403350"/>
          </a:xfrm>
          <a:prstGeom prst="rect">
            <a:avLst/>
          </a:prstGeom>
          <a:noFill/>
          <a:ln w="9525">
            <a:noFill/>
            <a:round/>
            <a:headEnd/>
            <a:tailEnd/>
          </a:ln>
        </p:spPr>
        <p:txBody>
          <a:bodyPr anchor="b"/>
          <a:lstStyle/>
          <a:p>
            <a:endParaRPr lang="en-US" sz="36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4" name="标题 3">
            <a:extLst>
              <a:ext uri="{FF2B5EF4-FFF2-40B4-BE49-F238E27FC236}">
                <a16:creationId xmlns:a16="http://schemas.microsoft.com/office/drawing/2014/main" id="{E607FBCA-262D-4DF3-B409-D58DA1AA9742}"/>
              </a:ext>
            </a:extLst>
          </p:cNvPr>
          <p:cNvSpPr>
            <a:spLocks noGrp="1"/>
          </p:cNvSpPr>
          <p:nvPr>
            <p:ph type="title"/>
          </p:nvPr>
        </p:nvSpPr>
        <p:spPr/>
        <p:txBody>
          <a:bodyPr/>
          <a:lstStyle/>
          <a:p>
            <a:r>
              <a:rPr lang="zh-CN" altLang="en-US" dirty="0"/>
              <a:t>结果的呈现</a:t>
            </a:r>
          </a:p>
        </p:txBody>
      </p:sp>
      <p:sp>
        <p:nvSpPr>
          <p:cNvPr id="5" name="内容占位符 4">
            <a:extLst>
              <a:ext uri="{FF2B5EF4-FFF2-40B4-BE49-F238E27FC236}">
                <a16:creationId xmlns:a16="http://schemas.microsoft.com/office/drawing/2014/main" id="{E4481785-EC21-4937-B2CE-02A488803F6E}"/>
              </a:ext>
            </a:extLst>
          </p:cNvPr>
          <p:cNvSpPr>
            <a:spLocks noGrp="1"/>
          </p:cNvSpPr>
          <p:nvPr>
            <p:ph idx="1"/>
          </p:nvPr>
        </p:nvSpPr>
        <p:spPr>
          <a:xfrm>
            <a:off x="457200" y="1600200"/>
            <a:ext cx="7931224" cy="4953000"/>
          </a:xfrm>
        </p:spPr>
        <p:txBody>
          <a:bodyPr/>
          <a:lstStyle/>
          <a:p>
            <a:pPr>
              <a:spcBef>
                <a:spcPts val="700"/>
              </a:spcBef>
              <a:buClr>
                <a:srgbClr val="336699"/>
              </a:buClr>
            </a:pPr>
            <a:r>
              <a:rPr lang="zh-CN" altLang="en-US" dirty="0">
                <a:latin typeface="+mn-ea"/>
              </a:rPr>
              <a:t>最常见的就是列表方式，也称为</a:t>
            </a:r>
            <a:r>
              <a:rPr lang="en-US" altLang="zh-CN" dirty="0">
                <a:latin typeface="黑体" pitchFamily="49" charset="-122"/>
                <a:ea typeface="黑体" pitchFamily="49" charset="-122"/>
              </a:rPr>
              <a:t> “10 blue links”</a:t>
            </a:r>
          </a:p>
          <a:p>
            <a:pPr>
              <a:spcBef>
                <a:spcPts val="700"/>
              </a:spcBef>
              <a:buClr>
                <a:srgbClr val="336699"/>
              </a:buClr>
            </a:pPr>
            <a:endParaRPr lang="en-US" altLang="zh-CN" dirty="0">
              <a:latin typeface="+mn-ea"/>
            </a:endParaRPr>
          </a:p>
          <a:p>
            <a:pPr>
              <a:spcBef>
                <a:spcPts val="700"/>
              </a:spcBef>
              <a:buClr>
                <a:srgbClr val="336699"/>
              </a:buClr>
            </a:pPr>
            <a:r>
              <a:rPr lang="zh-CN" altLang="en-US" dirty="0">
                <a:latin typeface="+mn-ea"/>
              </a:rPr>
              <a:t>怎样描述该列表中的每篇文档？</a:t>
            </a:r>
            <a:endParaRPr lang="en-US" altLang="zh-CN" dirty="0">
              <a:latin typeface="黑体" pitchFamily="49" charset="-122"/>
              <a:ea typeface="黑体" pitchFamily="49" charset="-122"/>
            </a:endParaRPr>
          </a:p>
          <a:p>
            <a:pPr>
              <a:spcBef>
                <a:spcPts val="700"/>
              </a:spcBef>
              <a:buClr>
                <a:srgbClr val="336699"/>
              </a:buClr>
            </a:pPr>
            <a:endParaRPr lang="en-US" altLang="zh-CN" dirty="0">
              <a:latin typeface="+mn-ea"/>
            </a:endParaRPr>
          </a:p>
          <a:p>
            <a:pPr>
              <a:spcBef>
                <a:spcPts val="700"/>
              </a:spcBef>
              <a:buClr>
                <a:srgbClr val="336699"/>
              </a:buClr>
            </a:pPr>
            <a:r>
              <a:rPr lang="zh-CN" altLang="en-US" dirty="0">
                <a:latin typeface="+mn-ea"/>
              </a:rPr>
              <a:t>该描述很关键</a:t>
            </a:r>
            <a:endParaRPr lang="de-DE" altLang="zh-CN" dirty="0">
              <a:latin typeface="黑体" pitchFamily="49" charset="-122"/>
              <a:ea typeface="黑体" pitchFamily="49" charset="-122"/>
            </a:endParaRPr>
          </a:p>
          <a:p>
            <a:pPr lvl="1">
              <a:spcBef>
                <a:spcPts val="700"/>
              </a:spcBef>
              <a:buClr>
                <a:srgbClr val="336699"/>
              </a:buClr>
            </a:pPr>
            <a:r>
              <a:rPr lang="zh-CN" altLang="en-US" dirty="0">
                <a:latin typeface="+mn-ea"/>
              </a:rPr>
              <a:t>用户往往根据该描述来判断结果的相关性</a:t>
            </a:r>
            <a:endParaRPr lang="de-DE" altLang="zh-CN" dirty="0">
              <a:latin typeface="黑体" pitchFamily="49" charset="-122"/>
              <a:ea typeface="黑体" pitchFamily="49" charset="-122"/>
            </a:endParaRPr>
          </a:p>
          <a:p>
            <a:pPr lvl="1">
              <a:spcBef>
                <a:spcPts val="700"/>
              </a:spcBef>
              <a:buClr>
                <a:srgbClr val="336699"/>
              </a:buClr>
            </a:pPr>
            <a:r>
              <a:rPr lang="zh-CN" altLang="en-US" dirty="0">
                <a:latin typeface="+mn-ea"/>
              </a:rPr>
              <a:t>而不需要按次序点击所有文档</a:t>
            </a:r>
            <a:endParaRPr lang="en-US" altLang="zh-CN" dirty="0">
              <a:latin typeface="黑体" pitchFamily="49" charset="-122"/>
              <a:ea typeface="黑体" pitchFamily="49" charset="-122"/>
            </a:endParaRPr>
          </a:p>
          <a:p>
            <a:endParaRPr lang="zh-CN" altLang="en-US" dirty="0"/>
          </a:p>
        </p:txBody>
      </p:sp>
      <p:sp>
        <p:nvSpPr>
          <p:cNvPr id="7" name="Slide Number Placeholder 6"/>
          <p:cNvSpPr>
            <a:spLocks noGrp="1"/>
          </p:cNvSpPr>
          <p:nvPr>
            <p:ph type="sldNum" sz="quarter" idx="12"/>
          </p:nvPr>
        </p:nvSpPr>
        <p:spPr/>
        <p:txBody>
          <a:bodyPr/>
          <a:lstStyle/>
          <a:p>
            <a:fld id="{74BF2C0F-05D6-4882-A325-BE394602789D}" type="slidenum">
              <a:rPr lang="en-US" smtClean="0"/>
              <a:pPr/>
              <a:t>122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123</a:t>
            </a:fld>
            <a:endParaRPr lang="en-US" sz="1200" dirty="0">
              <a:solidFill>
                <a:srgbClr val="898989"/>
              </a:solidFill>
              <a:latin typeface="Calibri"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2" name="标题 1">
            <a:extLst>
              <a:ext uri="{FF2B5EF4-FFF2-40B4-BE49-F238E27FC236}">
                <a16:creationId xmlns:a16="http://schemas.microsoft.com/office/drawing/2014/main" id="{17D03DEB-B9C0-49B5-95F2-8FB56CD7EB34}"/>
              </a:ext>
            </a:extLst>
          </p:cNvPr>
          <p:cNvSpPr>
            <a:spLocks noGrp="1"/>
          </p:cNvSpPr>
          <p:nvPr>
            <p:ph type="title"/>
          </p:nvPr>
        </p:nvSpPr>
        <p:spPr/>
        <p:txBody>
          <a:bodyPr/>
          <a:lstStyle/>
          <a:p>
            <a:r>
              <a:rPr lang="zh-CN" altLang="en-US" dirty="0"/>
              <a:t>文档描述方式</a:t>
            </a:r>
          </a:p>
        </p:txBody>
      </p:sp>
      <p:sp>
        <p:nvSpPr>
          <p:cNvPr id="3" name="内容占位符 2">
            <a:extLst>
              <a:ext uri="{FF2B5EF4-FFF2-40B4-BE49-F238E27FC236}">
                <a16:creationId xmlns:a16="http://schemas.microsoft.com/office/drawing/2014/main" id="{13EC1762-35AA-4BF3-B05C-9E1943C2838F}"/>
              </a:ext>
            </a:extLst>
          </p:cNvPr>
          <p:cNvSpPr>
            <a:spLocks noGrp="1"/>
          </p:cNvSpPr>
          <p:nvPr>
            <p:ph idx="1"/>
          </p:nvPr>
        </p:nvSpPr>
        <p:spPr>
          <a:xfrm>
            <a:off x="457200" y="1600200"/>
            <a:ext cx="8003232" cy="4953000"/>
          </a:xfrm>
        </p:spPr>
        <p:txBody>
          <a:bodyPr/>
          <a:lstStyle/>
          <a:p>
            <a:pPr>
              <a:spcBef>
                <a:spcPts val="700"/>
              </a:spcBef>
              <a:buClr>
                <a:srgbClr val="336699"/>
              </a:buClr>
            </a:pPr>
            <a:r>
              <a:rPr lang="zh-CN" altLang="en-US" dirty="0">
                <a:latin typeface="+mj-ea"/>
              </a:rPr>
              <a:t>最常见的方式</a:t>
            </a:r>
            <a:r>
              <a:rPr lang="en-US" altLang="zh-CN" dirty="0">
                <a:latin typeface="+mj-ea"/>
              </a:rPr>
              <a:t>: </a:t>
            </a:r>
            <a:r>
              <a:rPr lang="zh-CN" altLang="en-US" dirty="0">
                <a:latin typeface="+mj-ea"/>
              </a:rPr>
              <a:t>文档标题、</a:t>
            </a:r>
            <a:r>
              <a:rPr lang="en-US" altLang="zh-CN" dirty="0">
                <a:cs typeface="Times New Roman" panose="02020603050405020304" pitchFamily="18" charset="0"/>
              </a:rPr>
              <a:t> </a:t>
            </a:r>
            <a:r>
              <a:rPr lang="en-US" altLang="zh-CN" dirty="0" err="1">
                <a:cs typeface="Times New Roman" panose="02020603050405020304" pitchFamily="18" charset="0"/>
              </a:rPr>
              <a:t>url</a:t>
            </a:r>
            <a:r>
              <a:rPr lang="zh-CN" altLang="en-US" dirty="0">
                <a:latin typeface="+mj-ea"/>
              </a:rPr>
              <a:t>以及一些元数据</a:t>
            </a:r>
            <a:endParaRPr lang="en-US" altLang="zh-CN" dirty="0">
              <a:latin typeface="+mj-ea"/>
            </a:endParaRPr>
          </a:p>
          <a:p>
            <a:pPr>
              <a:spcBef>
                <a:spcPts val="700"/>
              </a:spcBef>
              <a:buClr>
                <a:srgbClr val="336699"/>
              </a:buClr>
            </a:pPr>
            <a:endParaRPr lang="en-US" altLang="zh-CN" dirty="0">
              <a:latin typeface="+mj-ea"/>
            </a:endParaRPr>
          </a:p>
          <a:p>
            <a:pPr>
              <a:spcBef>
                <a:spcPts val="700"/>
              </a:spcBef>
              <a:buClr>
                <a:srgbClr val="336699"/>
              </a:buClr>
            </a:pPr>
            <a:r>
              <a:rPr lang="de-DE" altLang="zh-CN" dirty="0">
                <a:latin typeface="+mj-ea"/>
              </a:rPr>
              <a:t>. . . </a:t>
            </a:r>
            <a:r>
              <a:rPr lang="zh-CN" altLang="en-US" dirty="0">
                <a:latin typeface="+mj-ea"/>
              </a:rPr>
              <a:t>以及一个摘要</a:t>
            </a:r>
            <a:r>
              <a:rPr lang="en-US" altLang="zh-CN" dirty="0">
                <a:latin typeface="+mj-ea"/>
              </a:rPr>
              <a:t>(snippet)</a:t>
            </a:r>
          </a:p>
          <a:p>
            <a:pPr>
              <a:spcBef>
                <a:spcPts val="700"/>
              </a:spcBef>
              <a:buClr>
                <a:srgbClr val="336699"/>
              </a:buClr>
            </a:pPr>
            <a:endParaRPr lang="en-US" altLang="zh-CN" dirty="0">
              <a:latin typeface="+mj-ea"/>
            </a:endParaRPr>
          </a:p>
          <a:p>
            <a:pPr>
              <a:spcBef>
                <a:spcPts val="700"/>
              </a:spcBef>
              <a:buClr>
                <a:srgbClr val="336699"/>
              </a:buClr>
            </a:pPr>
            <a:endParaRPr lang="de-DE" altLang="zh-CN" dirty="0">
              <a:latin typeface="+mj-ea"/>
            </a:endParaRPr>
          </a:p>
          <a:p>
            <a:pPr>
              <a:spcBef>
                <a:spcPts val="700"/>
              </a:spcBef>
              <a:buClr>
                <a:srgbClr val="336699"/>
              </a:buClr>
            </a:pPr>
            <a:endParaRPr lang="en-US" altLang="zh-CN" dirty="0">
              <a:latin typeface="+mj-ea"/>
            </a:endParaRPr>
          </a:p>
          <a:p>
            <a:pPr>
              <a:spcBef>
                <a:spcPts val="700"/>
              </a:spcBef>
              <a:buClr>
                <a:srgbClr val="336699"/>
              </a:buClr>
            </a:pPr>
            <a:endParaRPr lang="en-US" altLang="zh-CN" dirty="0">
              <a:latin typeface="+mj-ea"/>
            </a:endParaRPr>
          </a:p>
          <a:p>
            <a:pPr>
              <a:spcBef>
                <a:spcPts val="700"/>
              </a:spcBef>
              <a:buClr>
                <a:srgbClr val="336699"/>
              </a:buClr>
            </a:pPr>
            <a:r>
              <a:rPr lang="zh-CN" altLang="en-US" dirty="0">
                <a:latin typeface="+mj-ea"/>
              </a:rPr>
              <a:t>如何计算摘要？</a:t>
            </a:r>
            <a:endParaRPr lang="en-US" altLang="zh-CN" dirty="0">
              <a:latin typeface="+mj-ea"/>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123</a:t>
            </a:fld>
            <a:endParaRPr lang="en-US" dirty="0"/>
          </a:p>
        </p:txBody>
      </p:sp>
      <p:pic>
        <p:nvPicPr>
          <p:cNvPr id="267266" name="Picture 2"/>
          <p:cNvPicPr>
            <a:picLocks noChangeAspect="1" noChangeArrowheads="1"/>
          </p:cNvPicPr>
          <p:nvPr/>
        </p:nvPicPr>
        <p:blipFill>
          <a:blip r:embed="rId3" cstate="print"/>
          <a:srcRect/>
          <a:stretch>
            <a:fillRect/>
          </a:stretch>
        </p:blipFill>
        <p:spPr bwMode="auto">
          <a:xfrm>
            <a:off x="2144787" y="3429000"/>
            <a:ext cx="4854426" cy="1296144"/>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683568" y="236227"/>
            <a:ext cx="8572560" cy="1403350"/>
          </a:xfrm>
          <a:prstGeom prst="rect">
            <a:avLst/>
          </a:prstGeom>
          <a:noFill/>
          <a:ln w="9525">
            <a:noFill/>
            <a:round/>
            <a:headEnd/>
            <a:tailEnd/>
          </a:ln>
        </p:spPr>
        <p:txBody>
          <a:bodyPr anchor="b"/>
          <a:lstStyle/>
          <a:p>
            <a:endParaRPr lang="de-DE" sz="36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2" name="标题 1">
            <a:extLst>
              <a:ext uri="{FF2B5EF4-FFF2-40B4-BE49-F238E27FC236}">
                <a16:creationId xmlns:a16="http://schemas.microsoft.com/office/drawing/2014/main" id="{2D7AEAED-CB82-4CFD-B7D1-833D87C24C8F}"/>
              </a:ext>
            </a:extLst>
          </p:cNvPr>
          <p:cNvSpPr>
            <a:spLocks noGrp="1"/>
          </p:cNvSpPr>
          <p:nvPr>
            <p:ph type="title"/>
          </p:nvPr>
        </p:nvSpPr>
        <p:spPr/>
        <p:txBody>
          <a:bodyPr/>
          <a:lstStyle/>
          <a:p>
            <a:r>
              <a:rPr lang="zh-CN" altLang="en-US" dirty="0"/>
              <a:t>摘要</a:t>
            </a:r>
          </a:p>
        </p:txBody>
      </p:sp>
      <p:sp>
        <p:nvSpPr>
          <p:cNvPr id="3" name="内容占位符 2">
            <a:extLst>
              <a:ext uri="{FF2B5EF4-FFF2-40B4-BE49-F238E27FC236}">
                <a16:creationId xmlns:a16="http://schemas.microsoft.com/office/drawing/2014/main" id="{69C62C42-427A-445C-81E9-6D35480137F4}"/>
              </a:ext>
            </a:extLst>
          </p:cNvPr>
          <p:cNvSpPr>
            <a:spLocks noGrp="1"/>
          </p:cNvSpPr>
          <p:nvPr>
            <p:ph idx="1"/>
          </p:nvPr>
        </p:nvSpPr>
        <p:spPr>
          <a:xfrm>
            <a:off x="457200" y="1600200"/>
            <a:ext cx="8229600" cy="4953000"/>
          </a:xfrm>
        </p:spPr>
        <p:txBody>
          <a:bodyPr/>
          <a:lstStyle/>
          <a:p>
            <a:pPr>
              <a:spcBef>
                <a:spcPts val="700"/>
              </a:spcBef>
              <a:buClr>
                <a:srgbClr val="336699"/>
              </a:buClr>
            </a:pPr>
            <a:r>
              <a:rPr lang="zh-CN" altLang="en-US" dirty="0">
                <a:latin typeface="+mn-ea"/>
              </a:rPr>
              <a:t>两种基本类型</a:t>
            </a: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 </a:t>
            </a:r>
            <a:r>
              <a:rPr lang="zh-CN" altLang="en-US" dirty="0">
                <a:latin typeface="+mn-ea"/>
              </a:rPr>
              <a:t>静态</a:t>
            </a:r>
            <a:r>
              <a:rPr lang="en-US" altLang="zh-CN" dirty="0">
                <a:latin typeface="黑体" pitchFamily="49" charset="-122"/>
                <a:ea typeface="黑体" pitchFamily="49" charset="-122"/>
              </a:rPr>
              <a:t> (ii) </a:t>
            </a:r>
            <a:r>
              <a:rPr lang="zh-CN" altLang="en-US" dirty="0">
                <a:latin typeface="+mn-ea"/>
              </a:rPr>
              <a:t>动态</a:t>
            </a:r>
            <a:endParaRPr lang="en-US" altLang="zh-CN" dirty="0">
              <a:latin typeface="黑体" pitchFamily="49" charset="-122"/>
              <a:ea typeface="黑体" pitchFamily="49" charset="-122"/>
            </a:endParaRPr>
          </a:p>
          <a:p>
            <a:pPr>
              <a:spcBef>
                <a:spcPts val="700"/>
              </a:spcBef>
              <a:buClr>
                <a:srgbClr val="336699"/>
              </a:buClr>
            </a:pPr>
            <a:endParaRPr lang="en-US" altLang="zh-CN" dirty="0">
              <a:latin typeface="+mn-ea"/>
            </a:endParaRPr>
          </a:p>
          <a:p>
            <a:pPr>
              <a:spcBef>
                <a:spcPts val="700"/>
              </a:spcBef>
              <a:buClr>
                <a:srgbClr val="336699"/>
              </a:buClr>
            </a:pPr>
            <a:r>
              <a:rPr lang="zh-CN" altLang="en-US" dirty="0">
                <a:latin typeface="+mn-ea"/>
              </a:rPr>
              <a:t>不论输入什么查询，文档的静态摘要都是不变的</a:t>
            </a:r>
            <a:endParaRPr lang="en-US" altLang="zh-CN" dirty="0">
              <a:latin typeface="黑体" pitchFamily="49" charset="-122"/>
              <a:ea typeface="黑体" pitchFamily="49" charset="-122"/>
            </a:endParaRPr>
          </a:p>
          <a:p>
            <a:pPr>
              <a:spcBef>
                <a:spcPts val="700"/>
              </a:spcBef>
              <a:buClr>
                <a:srgbClr val="336699"/>
              </a:buClr>
            </a:pPr>
            <a:endParaRPr lang="en-US" altLang="zh-CN" dirty="0">
              <a:solidFill>
                <a:srgbClr val="0070C0"/>
              </a:solidFill>
              <a:latin typeface="+mn-ea"/>
            </a:endParaRPr>
          </a:p>
          <a:p>
            <a:pPr>
              <a:spcBef>
                <a:spcPts val="700"/>
              </a:spcBef>
              <a:buClr>
                <a:srgbClr val="336699"/>
              </a:buClr>
            </a:pPr>
            <a:r>
              <a:rPr lang="zh-CN" altLang="en-US" dirty="0">
                <a:latin typeface="+mn-ea"/>
              </a:rPr>
              <a:t>而动态摘要依赖于查询，它试图解释当前文档返回的原因</a:t>
            </a:r>
            <a:endParaRPr lang="en-US" altLang="zh-CN" dirty="0">
              <a:latin typeface="黑体" pitchFamily="49" charset="-122"/>
              <a:ea typeface="黑体" pitchFamily="49" charset="-122"/>
            </a:endParaRPr>
          </a:p>
          <a:p>
            <a:endParaRPr lang="zh-CN" altLang="en-US" dirty="0"/>
          </a:p>
        </p:txBody>
      </p:sp>
      <p:sp>
        <p:nvSpPr>
          <p:cNvPr id="7" name="Slide Number Placeholder 6"/>
          <p:cNvSpPr>
            <a:spLocks noGrp="1"/>
          </p:cNvSpPr>
          <p:nvPr>
            <p:ph type="sldNum" sz="quarter" idx="12"/>
          </p:nvPr>
        </p:nvSpPr>
        <p:spPr/>
        <p:txBody>
          <a:bodyPr/>
          <a:lstStyle/>
          <a:p>
            <a:fld id="{74BF2C0F-05D6-4882-A325-BE394602789D}" type="slidenum">
              <a:rPr lang="en-US" smtClean="0"/>
              <a:pPr/>
              <a:t>124</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C2B59FD-9606-4D93-B6CB-3AA2CE566168}"/>
              </a:ext>
            </a:extLst>
          </p:cNvPr>
          <p:cNvSpPr>
            <a:spLocks noGrp="1"/>
          </p:cNvSpPr>
          <p:nvPr>
            <p:ph type="title"/>
          </p:nvPr>
        </p:nvSpPr>
        <p:spPr/>
        <p:txBody>
          <a:bodyPr/>
          <a:lstStyle/>
          <a:p>
            <a:r>
              <a:rPr lang="zh-CN" altLang="en-US" dirty="0">
                <a:latin typeface="黑体" pitchFamily="49" charset="-122"/>
              </a:rPr>
              <a:t>静态摘要</a:t>
            </a:r>
            <a:endParaRPr lang="zh-CN" altLang="en-US" dirty="0"/>
          </a:p>
        </p:txBody>
      </p:sp>
      <p:sp>
        <p:nvSpPr>
          <p:cNvPr id="4" name="内容占位符 3">
            <a:extLst>
              <a:ext uri="{FF2B5EF4-FFF2-40B4-BE49-F238E27FC236}">
                <a16:creationId xmlns:a16="http://schemas.microsoft.com/office/drawing/2014/main" id="{C9449D72-39C0-4CF5-B016-1A648A7E02C5}"/>
              </a:ext>
            </a:extLst>
          </p:cNvPr>
          <p:cNvSpPr>
            <a:spLocks noGrp="1"/>
          </p:cNvSpPr>
          <p:nvPr>
            <p:ph idx="1"/>
          </p:nvPr>
        </p:nvSpPr>
        <p:spPr/>
        <p:txBody>
          <a:bodyPr/>
          <a:lstStyle/>
          <a:p>
            <a:pPr>
              <a:spcBef>
                <a:spcPts val="700"/>
              </a:spcBef>
              <a:buClr>
                <a:srgbClr val="336699"/>
              </a:buClr>
            </a:pPr>
            <a:r>
              <a:rPr lang="zh-CN" altLang="en-US" dirty="0">
                <a:latin typeface="+mn-ea"/>
              </a:rPr>
              <a:t>一般系统中静态摘要是文档的一个子集</a:t>
            </a:r>
            <a:endParaRPr lang="de-DE" altLang="zh-CN" dirty="0">
              <a:latin typeface="黑体" pitchFamily="49" charset="-122"/>
              <a:ea typeface="黑体" pitchFamily="49" charset="-122"/>
            </a:endParaRPr>
          </a:p>
          <a:p>
            <a:pPr>
              <a:spcBef>
                <a:spcPts val="700"/>
              </a:spcBef>
              <a:buClr>
                <a:srgbClr val="336699"/>
              </a:buClr>
            </a:pPr>
            <a:r>
              <a:rPr lang="zh-CN" altLang="en-US" dirty="0">
                <a:latin typeface="+mn-ea"/>
              </a:rPr>
              <a:t>最简单的启发式方法：返回文档的前</a:t>
            </a:r>
            <a:r>
              <a:rPr lang="en-US" altLang="zh-CN" dirty="0">
                <a:latin typeface="+mn-ea"/>
              </a:rPr>
              <a:t>50</a:t>
            </a:r>
            <a:r>
              <a:rPr lang="zh-CN" altLang="en-US" dirty="0">
                <a:latin typeface="+mn-ea"/>
              </a:rPr>
              <a:t>个左右的单词作为摘要</a:t>
            </a:r>
            <a:endParaRPr lang="en-US" altLang="zh-CN" dirty="0">
              <a:latin typeface="+mn-ea"/>
            </a:endParaRPr>
          </a:p>
          <a:p>
            <a:pPr>
              <a:spcBef>
                <a:spcPts val="700"/>
              </a:spcBef>
              <a:buClr>
                <a:srgbClr val="336699"/>
              </a:buClr>
            </a:pPr>
            <a:r>
              <a:rPr lang="zh-CN" altLang="en-US" dirty="0">
                <a:latin typeface="+mn-ea"/>
              </a:rPr>
              <a:t>更复杂的方法：从文档中返回一些重要句子组成摘要</a:t>
            </a:r>
            <a:endParaRPr lang="de-DE" altLang="zh-CN" dirty="0">
              <a:latin typeface="黑体" pitchFamily="49" charset="-122"/>
              <a:ea typeface="黑体" pitchFamily="49" charset="-122"/>
            </a:endParaRPr>
          </a:p>
          <a:p>
            <a:pPr lvl="1">
              <a:spcBef>
                <a:spcPts val="700"/>
              </a:spcBef>
              <a:buClr>
                <a:srgbClr val="336699"/>
              </a:buClr>
            </a:pPr>
            <a:r>
              <a:rPr lang="zh-CN" altLang="en-US" sz="2000" dirty="0">
                <a:latin typeface="+mn-ea"/>
              </a:rPr>
              <a:t>可以采用简单的</a:t>
            </a:r>
            <a:r>
              <a:rPr lang="en-US" altLang="zh-CN" sz="2000" dirty="0">
                <a:latin typeface="+mn-ea"/>
              </a:rPr>
              <a:t>NLP</a:t>
            </a:r>
            <a:r>
              <a:rPr lang="zh-CN" altLang="en-US" sz="2000" dirty="0">
                <a:latin typeface="+mn-ea"/>
              </a:rPr>
              <a:t>启发式方法来对每个句子打分</a:t>
            </a:r>
            <a:endParaRPr lang="en-US" altLang="zh-CN" sz="2000" dirty="0">
              <a:latin typeface="黑体" pitchFamily="49" charset="-122"/>
              <a:ea typeface="黑体" pitchFamily="49" charset="-122"/>
            </a:endParaRPr>
          </a:p>
          <a:p>
            <a:pPr lvl="1">
              <a:spcBef>
                <a:spcPts val="700"/>
              </a:spcBef>
              <a:buClr>
                <a:srgbClr val="336699"/>
              </a:buClr>
            </a:pPr>
            <a:r>
              <a:rPr lang="zh-CN" altLang="en-US" sz="2000" dirty="0">
                <a:latin typeface="+mn-ea"/>
              </a:rPr>
              <a:t>将得分较高的句子组成摘要</a:t>
            </a:r>
            <a:endParaRPr lang="en-US" altLang="zh-CN" sz="2000" dirty="0">
              <a:latin typeface="黑体" pitchFamily="49" charset="-122"/>
              <a:ea typeface="黑体" pitchFamily="49" charset="-122"/>
            </a:endParaRPr>
          </a:p>
          <a:p>
            <a:pPr lvl="1">
              <a:spcBef>
                <a:spcPts val="700"/>
              </a:spcBef>
              <a:buClr>
                <a:srgbClr val="336699"/>
              </a:buClr>
            </a:pPr>
            <a:r>
              <a:rPr lang="zh-CN" altLang="en-US" sz="2000" dirty="0">
                <a:latin typeface="+mn-ea"/>
              </a:rPr>
              <a:t>也可以采用机器学习方法，参考第</a:t>
            </a:r>
            <a:r>
              <a:rPr lang="en-US" altLang="zh-CN" sz="2000" dirty="0">
                <a:latin typeface="+mn-ea"/>
              </a:rPr>
              <a:t>13</a:t>
            </a:r>
            <a:r>
              <a:rPr lang="zh-CN" altLang="en-US" sz="2000" dirty="0">
                <a:latin typeface="+mn-ea"/>
              </a:rPr>
              <a:t>章</a:t>
            </a:r>
            <a:endParaRPr lang="en-US" altLang="zh-CN" sz="2000" dirty="0">
              <a:latin typeface="黑体" pitchFamily="49" charset="-122"/>
              <a:ea typeface="黑体" pitchFamily="49" charset="-122"/>
            </a:endParaRPr>
          </a:p>
          <a:p>
            <a:pPr>
              <a:spcBef>
                <a:spcPts val="700"/>
              </a:spcBef>
              <a:buClr>
                <a:srgbClr val="336699"/>
              </a:buClr>
            </a:pPr>
            <a:r>
              <a:rPr lang="zh-CN" altLang="en-US" dirty="0">
                <a:latin typeface="+mn-ea"/>
              </a:rPr>
              <a:t>最复杂的方法：通过</a:t>
            </a:r>
            <a:r>
              <a:rPr lang="zh-CN" altLang="en-US" dirty="0">
                <a:cs typeface="Times New Roman" panose="02020603050405020304" pitchFamily="18" charset="0"/>
              </a:rPr>
              <a:t>复杂的</a:t>
            </a:r>
            <a:r>
              <a:rPr lang="en-US" altLang="zh-CN" dirty="0">
                <a:ea typeface="黑体" pitchFamily="49" charset="-122"/>
                <a:cs typeface="Times New Roman" panose="02020603050405020304" pitchFamily="18" charset="0"/>
              </a:rPr>
              <a:t>NLP</a:t>
            </a:r>
            <a:r>
              <a:rPr lang="zh-CN" altLang="en-US" dirty="0">
                <a:cs typeface="Times New Roman" panose="02020603050405020304" pitchFamily="18" charset="0"/>
              </a:rPr>
              <a:t>方法合成或者生成摘要</a:t>
            </a:r>
            <a:endParaRPr lang="de-DE" altLang="zh-CN" dirty="0">
              <a:ea typeface="黑体" pitchFamily="49" charset="-122"/>
              <a:cs typeface="Times New Roman" panose="02020603050405020304" pitchFamily="18" charset="0"/>
            </a:endParaRPr>
          </a:p>
          <a:p>
            <a:pPr lvl="1">
              <a:spcBef>
                <a:spcPts val="700"/>
              </a:spcBef>
              <a:buClr>
                <a:srgbClr val="336699"/>
              </a:buClr>
            </a:pPr>
            <a:r>
              <a:rPr lang="zh-CN" altLang="en-US" dirty="0">
                <a:cs typeface="Times New Roman" panose="02020603050405020304" pitchFamily="18" charset="0"/>
              </a:rPr>
              <a:t>对大部分</a:t>
            </a:r>
            <a:r>
              <a:rPr lang="en-US" altLang="zh-CN" dirty="0">
                <a:cs typeface="Times New Roman" panose="02020603050405020304" pitchFamily="18" charset="0"/>
              </a:rPr>
              <a:t>IR</a:t>
            </a:r>
            <a:r>
              <a:rPr lang="zh-CN" altLang="en-US" dirty="0">
                <a:cs typeface="Times New Roman" panose="02020603050405020304" pitchFamily="18" charset="0"/>
              </a:rPr>
              <a:t>应用来说，最复杂的方法还不够成熟</a:t>
            </a:r>
            <a:endParaRPr lang="en-US" altLang="zh-CN" dirty="0">
              <a:ea typeface="黑体" pitchFamily="49"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1EBCD80D-FBC0-4089-B084-5D9E35F00B85}"/>
              </a:ext>
            </a:extLst>
          </p:cNvPr>
          <p:cNvSpPr>
            <a:spLocks noGrp="1"/>
          </p:cNvSpPr>
          <p:nvPr>
            <p:ph type="sldNum" sz="quarter" idx="12"/>
          </p:nvPr>
        </p:nvSpPr>
        <p:spPr/>
        <p:txBody>
          <a:bodyPr/>
          <a:lstStyle/>
          <a:p>
            <a:pPr>
              <a:defRPr/>
            </a:pPr>
            <a:fld id="{DB3EC566-48E6-4552-87D6-CB322A8F1925}" type="slidenum">
              <a:rPr lang="en-US" smtClean="0"/>
              <a:pPr>
                <a:defRPr/>
              </a:pPr>
              <a:t>125</a:t>
            </a:fld>
            <a:endParaRPr lang="en-US"/>
          </a:p>
        </p:txBody>
      </p:sp>
    </p:spTree>
    <p:extLst>
      <p:ext uri="{BB962C8B-B14F-4D97-AF65-F5344CB8AC3E}">
        <p14:creationId xmlns:p14="http://schemas.microsoft.com/office/powerpoint/2010/main" val="8319183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747CD69-25C7-425E-B7F6-3574EA7D0E93}"/>
              </a:ext>
            </a:extLst>
          </p:cNvPr>
          <p:cNvSpPr>
            <a:spLocks noGrp="1"/>
          </p:cNvSpPr>
          <p:nvPr>
            <p:ph type="title"/>
          </p:nvPr>
        </p:nvSpPr>
        <p:spPr/>
        <p:txBody>
          <a:bodyPr/>
          <a:lstStyle/>
          <a:p>
            <a:r>
              <a:rPr lang="zh-CN" altLang="en-US" dirty="0"/>
              <a:t>动态摘要</a:t>
            </a:r>
          </a:p>
        </p:txBody>
      </p:sp>
      <p:sp>
        <p:nvSpPr>
          <p:cNvPr id="4" name="内容占位符 3">
            <a:extLst>
              <a:ext uri="{FF2B5EF4-FFF2-40B4-BE49-F238E27FC236}">
                <a16:creationId xmlns:a16="http://schemas.microsoft.com/office/drawing/2014/main" id="{B31D690A-CA67-4306-A03E-AD3A125F2E47}"/>
              </a:ext>
            </a:extLst>
          </p:cNvPr>
          <p:cNvSpPr>
            <a:spLocks noGrp="1"/>
          </p:cNvSpPr>
          <p:nvPr>
            <p:ph idx="1"/>
          </p:nvPr>
        </p:nvSpPr>
        <p:spPr/>
        <p:txBody>
          <a:bodyPr/>
          <a:lstStyle/>
          <a:p>
            <a:pPr>
              <a:spcBef>
                <a:spcPts val="700"/>
              </a:spcBef>
              <a:buClr>
                <a:srgbClr val="336699"/>
              </a:buClr>
            </a:pPr>
            <a:r>
              <a:rPr lang="zh-CN" altLang="en-US" sz="3200" dirty="0">
                <a:cs typeface="Times New Roman" panose="02020603050405020304" pitchFamily="18" charset="0"/>
              </a:rPr>
              <a:t>给出一个或者多个</a:t>
            </a:r>
            <a:r>
              <a:rPr lang="en-US" altLang="zh-CN" dirty="0">
                <a:ea typeface="黑体" pitchFamily="49" charset="-122"/>
                <a:cs typeface="Times New Roman" panose="02020603050405020304" pitchFamily="18" charset="0"/>
              </a:rPr>
              <a:t> “</a:t>
            </a:r>
            <a:r>
              <a:rPr lang="zh-CN" altLang="en-US" sz="3200" dirty="0">
                <a:cs typeface="Times New Roman" panose="02020603050405020304" pitchFamily="18" charset="0"/>
              </a:rPr>
              <a:t>窗口</a:t>
            </a:r>
            <a:r>
              <a:rPr lang="en-US" altLang="zh-CN" dirty="0">
                <a:ea typeface="黑体" pitchFamily="49" charset="-122"/>
                <a:cs typeface="Times New Roman" panose="02020603050405020304" pitchFamily="18" charset="0"/>
              </a:rPr>
              <a:t>”</a:t>
            </a:r>
            <a:r>
              <a:rPr lang="zh-CN" altLang="en-US" sz="3200" dirty="0">
                <a:cs typeface="Times New Roman" panose="02020603050405020304" pitchFamily="18" charset="0"/>
              </a:rPr>
              <a:t>内的结果</a:t>
            </a:r>
            <a:r>
              <a:rPr lang="en-US" altLang="zh-CN" sz="3200" dirty="0">
                <a:cs typeface="Times New Roman" panose="02020603050405020304" pitchFamily="18" charset="0"/>
              </a:rPr>
              <a:t>(snippet)</a:t>
            </a:r>
            <a:r>
              <a:rPr lang="en-US" altLang="zh-CN" dirty="0">
                <a:ea typeface="黑体" pitchFamily="49" charset="-122"/>
                <a:cs typeface="Times New Roman" panose="02020603050405020304" pitchFamily="18" charset="0"/>
              </a:rPr>
              <a:t> </a:t>
            </a:r>
            <a:r>
              <a:rPr lang="zh-CN" altLang="en-US" sz="3200" dirty="0">
                <a:cs typeface="Times New Roman" panose="02020603050405020304" pitchFamily="18" charset="0"/>
              </a:rPr>
              <a:t>，这些窗口包含了查询词项的多次出现</a:t>
            </a:r>
            <a:endParaRPr lang="en-US" altLang="zh-CN" dirty="0">
              <a:ea typeface="黑体" pitchFamily="49" charset="-122"/>
              <a:cs typeface="Times New Roman" panose="02020603050405020304" pitchFamily="18" charset="0"/>
            </a:endParaRPr>
          </a:p>
          <a:p>
            <a:pPr>
              <a:spcBef>
                <a:spcPts val="700"/>
              </a:spcBef>
              <a:buClr>
                <a:srgbClr val="336699"/>
              </a:buClr>
            </a:pPr>
            <a:r>
              <a:rPr lang="zh-CN" altLang="en-US" sz="3200" dirty="0">
                <a:cs typeface="Times New Roman" panose="02020603050405020304" pitchFamily="18" charset="0"/>
              </a:rPr>
              <a:t>出现查询短语的</a:t>
            </a:r>
            <a:r>
              <a:rPr lang="en-US" altLang="zh-CN" sz="3200" dirty="0">
                <a:cs typeface="Times New Roman" panose="02020603050405020304" pitchFamily="18" charset="0"/>
              </a:rPr>
              <a:t>snippet</a:t>
            </a:r>
            <a:r>
              <a:rPr lang="zh-CN" altLang="en-US" sz="3200" dirty="0">
                <a:cs typeface="Times New Roman" panose="02020603050405020304" pitchFamily="18" charset="0"/>
              </a:rPr>
              <a:t>优先</a:t>
            </a:r>
            <a:endParaRPr lang="en-US" altLang="zh-CN" dirty="0">
              <a:ea typeface="黑体" pitchFamily="49" charset="-122"/>
              <a:cs typeface="Times New Roman" panose="02020603050405020304" pitchFamily="18" charset="0"/>
            </a:endParaRPr>
          </a:p>
          <a:p>
            <a:pPr>
              <a:spcBef>
                <a:spcPts val="700"/>
              </a:spcBef>
              <a:buClr>
                <a:srgbClr val="336699"/>
              </a:buClr>
            </a:pPr>
            <a:r>
              <a:rPr lang="zh-CN" altLang="en-US" sz="3200" dirty="0">
                <a:cs typeface="Times New Roman" panose="02020603050405020304" pitchFamily="18" charset="0"/>
              </a:rPr>
              <a:t>在一个小窗口内出现查询词项的</a:t>
            </a:r>
            <a:r>
              <a:rPr lang="en-US" altLang="zh-CN" sz="3200" dirty="0">
                <a:cs typeface="Times New Roman" panose="02020603050405020304" pitchFamily="18" charset="0"/>
              </a:rPr>
              <a:t>snippet</a:t>
            </a:r>
            <a:r>
              <a:rPr lang="zh-CN" altLang="en-US" sz="3200" dirty="0">
                <a:cs typeface="Times New Roman" panose="02020603050405020304" pitchFamily="18" charset="0"/>
              </a:rPr>
              <a:t>优先</a:t>
            </a:r>
            <a:endParaRPr lang="en-US" altLang="zh-CN" sz="3200" dirty="0">
              <a:cs typeface="Times New Roman" panose="02020603050405020304" pitchFamily="18" charset="0"/>
            </a:endParaRPr>
          </a:p>
          <a:p>
            <a:pPr>
              <a:spcBef>
                <a:spcPts val="700"/>
              </a:spcBef>
              <a:buClr>
                <a:srgbClr val="336699"/>
              </a:buClr>
            </a:pPr>
            <a:r>
              <a:rPr lang="zh-CN" altLang="en-US" sz="3200" dirty="0">
                <a:cs typeface="Times New Roman" panose="02020603050405020304" pitchFamily="18" charset="0"/>
              </a:rPr>
              <a:t>最终将所有</a:t>
            </a:r>
            <a:r>
              <a:rPr lang="en-US" altLang="zh-CN" sz="3200" dirty="0">
                <a:cs typeface="Times New Roman" panose="02020603050405020304" pitchFamily="18" charset="0"/>
              </a:rPr>
              <a:t>snippet</a:t>
            </a:r>
            <a:r>
              <a:rPr lang="zh-CN" altLang="en-US" sz="3200" dirty="0">
                <a:cs typeface="Times New Roman" panose="02020603050405020304" pitchFamily="18" charset="0"/>
              </a:rPr>
              <a:t>都显示出来作为摘要</a:t>
            </a:r>
            <a:endParaRPr lang="en-US" altLang="zh-CN" dirty="0">
              <a:ea typeface="黑体" pitchFamily="49" charset="-122"/>
              <a:cs typeface="Times New Roman" panose="02020603050405020304" pitchFamily="18" charset="0"/>
            </a:endParaRPr>
          </a:p>
          <a:p>
            <a:endParaRPr lang="zh-CN" altLang="en-US" dirty="0"/>
          </a:p>
        </p:txBody>
      </p:sp>
      <p:sp>
        <p:nvSpPr>
          <p:cNvPr id="2" name="灯片编号占位符 1">
            <a:extLst>
              <a:ext uri="{FF2B5EF4-FFF2-40B4-BE49-F238E27FC236}">
                <a16:creationId xmlns:a16="http://schemas.microsoft.com/office/drawing/2014/main" id="{9574FDCB-CF65-432F-9D14-A85D745706FF}"/>
              </a:ext>
            </a:extLst>
          </p:cNvPr>
          <p:cNvSpPr>
            <a:spLocks noGrp="1"/>
          </p:cNvSpPr>
          <p:nvPr>
            <p:ph type="sldNum" sz="quarter" idx="12"/>
          </p:nvPr>
        </p:nvSpPr>
        <p:spPr/>
        <p:txBody>
          <a:bodyPr/>
          <a:lstStyle/>
          <a:p>
            <a:pPr>
              <a:defRPr/>
            </a:pPr>
            <a:fld id="{DB3EC566-48E6-4552-87D6-CB322A8F1925}" type="slidenum">
              <a:rPr lang="en-US" smtClean="0"/>
              <a:pPr>
                <a:defRPr/>
              </a:pPr>
              <a:t>126</a:t>
            </a:fld>
            <a:endParaRPr lang="en-US"/>
          </a:p>
        </p:txBody>
      </p:sp>
    </p:spTree>
    <p:extLst>
      <p:ext uri="{BB962C8B-B14F-4D97-AF65-F5344CB8AC3E}">
        <p14:creationId xmlns:p14="http://schemas.microsoft.com/office/powerpoint/2010/main" val="239596196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642910" y="1428736"/>
            <a:ext cx="8286808" cy="3357586"/>
          </a:xfrm>
          <a:prstGeom prst="rect">
            <a:avLst/>
          </a:prstGeom>
          <a:noFill/>
          <a:ln w="9525">
            <a:noFill/>
            <a:round/>
            <a:headEnd/>
            <a:tailEnd/>
          </a:ln>
        </p:spPr>
        <p:txBody>
          <a:bodyPr/>
          <a:lstStyle/>
          <a:p>
            <a:r>
              <a:rPr lang="zh-CN" altLang="en-US" sz="2000" dirty="0">
                <a:solidFill>
                  <a:schemeClr val="tx1"/>
                </a:solidFill>
                <a:latin typeface="+mj-lt"/>
                <a:ea typeface="黑体" pitchFamily="49" charset="-122"/>
              </a:rPr>
              <a:t>查询</a:t>
            </a:r>
            <a:r>
              <a:rPr lang="en-US" sz="2000" dirty="0">
                <a:solidFill>
                  <a:schemeClr val="tx1"/>
                </a:solidFill>
                <a:latin typeface="+mj-lt"/>
                <a:ea typeface="黑体" pitchFamily="49" charset="-122"/>
              </a:rPr>
              <a:t>: “new guinea economic development” Snippets (</a:t>
            </a:r>
            <a:r>
              <a:rPr lang="zh-CN" altLang="en-US" sz="2000" dirty="0">
                <a:solidFill>
                  <a:schemeClr val="tx1"/>
                </a:solidFill>
                <a:latin typeface="+mj-lt"/>
                <a:ea typeface="黑体" pitchFamily="49" charset="-122"/>
              </a:rPr>
              <a:t>加黑标识</a:t>
            </a:r>
            <a:r>
              <a:rPr lang="en-US" sz="2000" dirty="0">
                <a:solidFill>
                  <a:schemeClr val="tx1"/>
                </a:solidFill>
                <a:latin typeface="+mj-lt"/>
                <a:ea typeface="黑体" pitchFamily="49" charset="-122"/>
              </a:rPr>
              <a:t>)</a:t>
            </a:r>
          </a:p>
          <a:p>
            <a:r>
              <a:rPr lang="en-US" sz="2000" dirty="0">
                <a:solidFill>
                  <a:schemeClr val="tx1"/>
                </a:solidFill>
                <a:latin typeface="+mj-lt"/>
                <a:ea typeface="黑体" pitchFamily="49" charset="-122"/>
              </a:rPr>
              <a:t>that were extracted from a document: . . . </a:t>
            </a:r>
            <a:r>
              <a:rPr lang="en-US" sz="2000" b="1" dirty="0">
                <a:solidFill>
                  <a:schemeClr val="tx1"/>
                </a:solidFill>
                <a:latin typeface="+mj-lt"/>
                <a:ea typeface="黑体" pitchFamily="49" charset="-122"/>
              </a:rPr>
              <a:t>In recent years, Papua</a:t>
            </a:r>
          </a:p>
          <a:p>
            <a:r>
              <a:rPr lang="en-US" sz="2000" b="1" dirty="0">
                <a:solidFill>
                  <a:schemeClr val="tx1"/>
                </a:solidFill>
                <a:latin typeface="+mj-lt"/>
                <a:ea typeface="黑体" pitchFamily="49" charset="-122"/>
              </a:rPr>
              <a:t>New Guinea has faced severe economic difficulties and</a:t>
            </a:r>
          </a:p>
          <a:p>
            <a:r>
              <a:rPr lang="en-US" sz="2000" dirty="0">
                <a:solidFill>
                  <a:schemeClr val="tx1"/>
                </a:solidFill>
                <a:latin typeface="+mj-lt"/>
                <a:ea typeface="黑体" pitchFamily="49" charset="-122"/>
              </a:rPr>
              <a:t>economic growth has slowed, partly as a result of weak governance</a:t>
            </a:r>
          </a:p>
          <a:p>
            <a:r>
              <a:rPr lang="en-US" sz="2000" dirty="0">
                <a:solidFill>
                  <a:schemeClr val="tx1"/>
                </a:solidFill>
                <a:latin typeface="+mj-lt"/>
                <a:ea typeface="黑体" pitchFamily="49" charset="-122"/>
              </a:rPr>
              <a:t>and civil war, and partly as a result of external factors such as the</a:t>
            </a:r>
          </a:p>
          <a:p>
            <a:r>
              <a:rPr lang="en-US" sz="2000" dirty="0">
                <a:solidFill>
                  <a:schemeClr val="tx1"/>
                </a:solidFill>
                <a:latin typeface="+mj-lt"/>
                <a:ea typeface="黑体" pitchFamily="49" charset="-122"/>
              </a:rPr>
              <a:t>Bougainville civil war which led to the closure in 1989 of the</a:t>
            </a:r>
          </a:p>
          <a:p>
            <a:r>
              <a:rPr lang="en-US" sz="2000" dirty="0" err="1">
                <a:solidFill>
                  <a:schemeClr val="tx1"/>
                </a:solidFill>
                <a:latin typeface="+mj-lt"/>
                <a:ea typeface="黑体" pitchFamily="49" charset="-122"/>
              </a:rPr>
              <a:t>Panguna</a:t>
            </a:r>
            <a:r>
              <a:rPr lang="en-US" sz="2000" dirty="0">
                <a:solidFill>
                  <a:schemeClr val="tx1"/>
                </a:solidFill>
                <a:latin typeface="+mj-lt"/>
                <a:ea typeface="黑体" pitchFamily="49" charset="-122"/>
              </a:rPr>
              <a:t> mine (at that time the most important foreign exchange</a:t>
            </a:r>
          </a:p>
          <a:p>
            <a:r>
              <a:rPr lang="en-US" sz="2000" dirty="0">
                <a:solidFill>
                  <a:schemeClr val="tx1"/>
                </a:solidFill>
                <a:latin typeface="+mj-lt"/>
                <a:ea typeface="黑体" pitchFamily="49" charset="-122"/>
              </a:rPr>
              <a:t>earner and contributor to Government finances), the Asian</a:t>
            </a:r>
          </a:p>
          <a:p>
            <a:r>
              <a:rPr lang="en-US" sz="2000" dirty="0">
                <a:solidFill>
                  <a:schemeClr val="tx1"/>
                </a:solidFill>
                <a:latin typeface="+mj-lt"/>
                <a:ea typeface="黑体" pitchFamily="49" charset="-122"/>
              </a:rPr>
              <a:t>financial crisis, a decline in the prices of gold and copper, and a fall</a:t>
            </a:r>
          </a:p>
          <a:p>
            <a:r>
              <a:rPr lang="en-US" sz="2000" dirty="0">
                <a:solidFill>
                  <a:schemeClr val="tx1"/>
                </a:solidFill>
                <a:latin typeface="+mj-lt"/>
                <a:ea typeface="黑体" pitchFamily="49" charset="-122"/>
              </a:rPr>
              <a:t>in the production of oil. </a:t>
            </a:r>
            <a:r>
              <a:rPr lang="en-US" sz="2000" b="1" dirty="0">
                <a:solidFill>
                  <a:schemeClr val="tx1"/>
                </a:solidFill>
                <a:latin typeface="+mj-lt"/>
                <a:ea typeface="黑体" pitchFamily="49" charset="-122"/>
              </a:rPr>
              <a:t>PNG’s economic development record</a:t>
            </a:r>
          </a:p>
          <a:p>
            <a:r>
              <a:rPr lang="en-US" sz="2000" b="1" dirty="0">
                <a:solidFill>
                  <a:schemeClr val="tx1"/>
                </a:solidFill>
                <a:latin typeface="+mj-lt"/>
                <a:ea typeface="黑体" pitchFamily="49" charset="-122"/>
              </a:rPr>
              <a:t>over the past few years is evidence that </a:t>
            </a:r>
            <a:r>
              <a:rPr lang="en-US" sz="2000" dirty="0">
                <a:solidFill>
                  <a:schemeClr val="tx1"/>
                </a:solidFill>
                <a:latin typeface="+mj-lt"/>
                <a:ea typeface="黑体" pitchFamily="49" charset="-122"/>
              </a:rPr>
              <a:t>governance issues</a:t>
            </a:r>
          </a:p>
          <a:p>
            <a:r>
              <a:rPr lang="en-US" sz="2000" dirty="0" err="1">
                <a:solidFill>
                  <a:schemeClr val="tx1"/>
                </a:solidFill>
                <a:latin typeface="+mj-lt"/>
                <a:ea typeface="黑体" pitchFamily="49" charset="-122"/>
              </a:rPr>
              <a:t>underly</a:t>
            </a:r>
            <a:r>
              <a:rPr lang="en-US" sz="2000" dirty="0">
                <a:solidFill>
                  <a:schemeClr val="tx1"/>
                </a:solidFill>
                <a:latin typeface="+mj-lt"/>
                <a:ea typeface="黑体" pitchFamily="49" charset="-122"/>
              </a:rPr>
              <a:t> many of the country’s problems. Good governance, which</a:t>
            </a:r>
          </a:p>
          <a:p>
            <a:r>
              <a:rPr lang="en-US" sz="2000" dirty="0">
                <a:solidFill>
                  <a:schemeClr val="tx1"/>
                </a:solidFill>
                <a:latin typeface="+mj-lt"/>
                <a:ea typeface="黑体" pitchFamily="49" charset="-122"/>
              </a:rPr>
              <a:t>may be defined as the transparent and accountable management of</a:t>
            </a:r>
          </a:p>
          <a:p>
            <a:r>
              <a:rPr lang="en-US" sz="2000" dirty="0">
                <a:solidFill>
                  <a:schemeClr val="tx1"/>
                </a:solidFill>
                <a:latin typeface="+mj-lt"/>
                <a:ea typeface="黑体" pitchFamily="49" charset="-122"/>
              </a:rPr>
              <a:t>human, natural, economic and financial resources for the purposes</a:t>
            </a:r>
          </a:p>
          <a:p>
            <a:r>
              <a:rPr lang="en-US" sz="2000" dirty="0">
                <a:solidFill>
                  <a:schemeClr val="tx1"/>
                </a:solidFill>
                <a:latin typeface="+mj-lt"/>
                <a:ea typeface="黑体" pitchFamily="49" charset="-122"/>
              </a:rPr>
              <a:t>of equitable and sustainable development, flows from proper public</a:t>
            </a:r>
          </a:p>
          <a:p>
            <a:r>
              <a:rPr lang="en-US" sz="2000" dirty="0">
                <a:solidFill>
                  <a:schemeClr val="tx1"/>
                </a:solidFill>
                <a:latin typeface="+mj-lt"/>
                <a:ea typeface="黑体" pitchFamily="49" charset="-122"/>
              </a:rPr>
              <a:t>sector management, efficient fiscal and accounting mechanisms,</a:t>
            </a:r>
          </a:p>
          <a:p>
            <a:r>
              <a:rPr lang="en-US" sz="2000" dirty="0">
                <a:solidFill>
                  <a:schemeClr val="tx1"/>
                </a:solidFill>
                <a:latin typeface="+mj-lt"/>
                <a:ea typeface="黑体" pitchFamily="49" charset="-122"/>
              </a:rPr>
              <a:t>and a willingness to make service delivery a priority in practice. . . .</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2" name="标题 1">
            <a:extLst>
              <a:ext uri="{FF2B5EF4-FFF2-40B4-BE49-F238E27FC236}">
                <a16:creationId xmlns:a16="http://schemas.microsoft.com/office/drawing/2014/main" id="{B3A41DBB-40CB-4561-95D2-8E53A8F63F22}"/>
              </a:ext>
            </a:extLst>
          </p:cNvPr>
          <p:cNvSpPr>
            <a:spLocks noGrp="1"/>
          </p:cNvSpPr>
          <p:nvPr>
            <p:ph type="title"/>
          </p:nvPr>
        </p:nvSpPr>
        <p:spPr/>
        <p:txBody>
          <a:bodyPr/>
          <a:lstStyle/>
          <a:p>
            <a:r>
              <a:rPr lang="zh-CN" altLang="en-US" dirty="0"/>
              <a:t>一个动态摘要的例子</a:t>
            </a:r>
          </a:p>
        </p:txBody>
      </p:sp>
      <p:sp>
        <p:nvSpPr>
          <p:cNvPr id="7" name="Slide Number Placeholder 6"/>
          <p:cNvSpPr>
            <a:spLocks noGrp="1"/>
          </p:cNvSpPr>
          <p:nvPr>
            <p:ph type="sldNum" sz="quarter" idx="12"/>
          </p:nvPr>
        </p:nvSpPr>
        <p:spPr/>
        <p:txBody>
          <a:bodyPr/>
          <a:lstStyle/>
          <a:p>
            <a:fld id="{74BF2C0F-05D6-4882-A325-BE394602789D}" type="slidenum">
              <a:rPr lang="en-US" smtClean="0"/>
              <a:pPr/>
              <a:t>127</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786058"/>
            <a:ext cx="8715436" cy="3357586"/>
          </a:xfrm>
          <a:prstGeom prst="rect">
            <a:avLst/>
          </a:prstGeom>
          <a:noFill/>
          <a:ln w="9525">
            <a:noFill/>
            <a:round/>
            <a:headEnd/>
            <a:tailEnd/>
          </a:ln>
        </p:spPr>
        <p:txBody>
          <a:bodyPr/>
          <a:lstStyle/>
          <a:p>
            <a:pPr lvl="1">
              <a:spcBef>
                <a:spcPts val="700"/>
              </a:spcBef>
              <a:buClr>
                <a:srgbClr val="336699"/>
              </a:buClr>
            </a:pPr>
            <a:r>
              <a:rPr lang="en-US" sz="3600" dirty="0">
                <a:solidFill>
                  <a:schemeClr val="tx1"/>
                </a:solidFill>
                <a:latin typeface="+mj-lt"/>
                <a:ea typeface="黑体" pitchFamily="49" charset="-122"/>
              </a:rPr>
              <a:t>Google</a:t>
            </a:r>
            <a:r>
              <a:rPr lang="zh-CN" altLang="en-US" sz="3600" dirty="0">
                <a:solidFill>
                  <a:schemeClr val="tx1"/>
                </a:solidFill>
                <a:latin typeface="+mj-lt"/>
                <a:ea typeface="黑体" pitchFamily="49" charset="-122"/>
              </a:rPr>
              <a:t>中的动态摘要</a:t>
            </a:r>
            <a:endParaRPr lang="en-US" sz="36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128</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de-DE" sz="36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2" name="标题 1">
            <a:extLst>
              <a:ext uri="{FF2B5EF4-FFF2-40B4-BE49-F238E27FC236}">
                <a16:creationId xmlns:a16="http://schemas.microsoft.com/office/drawing/2014/main" id="{2DF311A5-021A-45B3-9BF5-BEB1CCBEF5AB}"/>
              </a:ext>
            </a:extLst>
          </p:cNvPr>
          <p:cNvSpPr>
            <a:spLocks noGrp="1"/>
          </p:cNvSpPr>
          <p:nvPr>
            <p:ph type="title"/>
          </p:nvPr>
        </p:nvSpPr>
        <p:spPr/>
        <p:txBody>
          <a:bodyPr/>
          <a:lstStyle/>
          <a:p>
            <a:r>
              <a:rPr lang="zh-CN" altLang="en-US" dirty="0"/>
              <a:t>动态摘要的生成</a:t>
            </a:r>
          </a:p>
        </p:txBody>
      </p:sp>
      <p:sp>
        <p:nvSpPr>
          <p:cNvPr id="3" name="内容占位符 2">
            <a:extLst>
              <a:ext uri="{FF2B5EF4-FFF2-40B4-BE49-F238E27FC236}">
                <a16:creationId xmlns:a16="http://schemas.microsoft.com/office/drawing/2014/main" id="{1822549A-9242-4A23-AED9-F3426293BAC0}"/>
              </a:ext>
            </a:extLst>
          </p:cNvPr>
          <p:cNvSpPr>
            <a:spLocks noGrp="1"/>
          </p:cNvSpPr>
          <p:nvPr>
            <p:ph idx="1"/>
          </p:nvPr>
        </p:nvSpPr>
        <p:spPr>
          <a:xfrm>
            <a:off x="457200" y="1600200"/>
            <a:ext cx="8507288" cy="4953000"/>
          </a:xfrm>
        </p:spPr>
        <p:txBody>
          <a:bodyPr/>
          <a:lstStyle/>
          <a:p>
            <a:pPr>
              <a:spcBef>
                <a:spcPts val="700"/>
              </a:spcBef>
              <a:buClr>
                <a:srgbClr val="336699"/>
              </a:buClr>
            </a:pPr>
            <a:r>
              <a:rPr lang="zh-CN" altLang="en-US" dirty="0">
                <a:cs typeface="Times New Roman" panose="02020603050405020304" pitchFamily="18" charset="0"/>
              </a:rPr>
              <a:t>需要对文档进行缓存</a:t>
            </a:r>
            <a:endParaRPr lang="en-US" altLang="zh-CN" dirty="0">
              <a:cs typeface="Times New Roman" panose="02020603050405020304" pitchFamily="18" charset="0"/>
            </a:endParaRPr>
          </a:p>
          <a:p>
            <a:pPr>
              <a:spcBef>
                <a:spcPts val="700"/>
              </a:spcBef>
              <a:buClr>
                <a:srgbClr val="336699"/>
              </a:buClr>
            </a:pPr>
            <a:endParaRPr lang="en-US" altLang="zh-CN" dirty="0">
              <a:cs typeface="Times New Roman" panose="02020603050405020304" pitchFamily="18" charset="0"/>
            </a:endParaRPr>
          </a:p>
          <a:p>
            <a:pPr>
              <a:spcBef>
                <a:spcPts val="700"/>
              </a:spcBef>
              <a:buClr>
                <a:srgbClr val="336699"/>
              </a:buClr>
            </a:pPr>
            <a:r>
              <a:rPr lang="zh-CN" altLang="en-US" dirty="0">
                <a:cs typeface="Times New Roman" panose="02020603050405020304" pitchFamily="18" charset="0"/>
              </a:rPr>
              <a:t> 通过位置索引会知道查询词项在文档中的出现位置</a:t>
            </a:r>
            <a:endParaRPr lang="en-US" altLang="zh-CN" dirty="0">
              <a:cs typeface="Times New Roman" panose="02020603050405020304" pitchFamily="18" charset="0"/>
            </a:endParaRPr>
          </a:p>
          <a:p>
            <a:pPr>
              <a:spcBef>
                <a:spcPts val="700"/>
              </a:spcBef>
              <a:buClr>
                <a:srgbClr val="336699"/>
              </a:buClr>
            </a:pPr>
            <a:endParaRPr lang="en-US" altLang="zh-CN" dirty="0">
              <a:cs typeface="Times New Roman" panose="02020603050405020304" pitchFamily="18" charset="0"/>
            </a:endParaRPr>
          </a:p>
          <a:p>
            <a:pPr>
              <a:spcBef>
                <a:spcPts val="700"/>
              </a:spcBef>
              <a:buClr>
                <a:srgbClr val="336699"/>
              </a:buClr>
            </a:pPr>
            <a:r>
              <a:rPr lang="zh-CN" altLang="en-US" dirty="0">
                <a:cs typeface="Times New Roman" panose="02020603050405020304" pitchFamily="18" charset="0"/>
              </a:rPr>
              <a:t> 文档的缓存版本可能会过时</a:t>
            </a:r>
            <a:endParaRPr lang="en-US" altLang="zh-CN" dirty="0">
              <a:cs typeface="Times New Roman" panose="02020603050405020304" pitchFamily="18" charset="0"/>
            </a:endParaRPr>
          </a:p>
          <a:p>
            <a:pPr>
              <a:spcBef>
                <a:spcPts val="700"/>
              </a:spcBef>
              <a:buClr>
                <a:srgbClr val="336699"/>
              </a:buClr>
            </a:pPr>
            <a:endParaRPr lang="en-US" altLang="zh-CN" dirty="0">
              <a:cs typeface="Times New Roman" panose="02020603050405020304" pitchFamily="18" charset="0"/>
            </a:endParaRPr>
          </a:p>
          <a:p>
            <a:pPr>
              <a:spcBef>
                <a:spcPts val="700"/>
              </a:spcBef>
              <a:buClr>
                <a:srgbClr val="336699"/>
              </a:buClr>
            </a:pPr>
            <a:r>
              <a:rPr lang="zh-CN" altLang="en-US" dirty="0">
                <a:cs typeface="Times New Roman" panose="02020603050405020304" pitchFamily="18" charset="0"/>
              </a:rPr>
              <a:t>不缓存非常长的文档，对这些文档只需要缓存其一个短前缀文档 </a:t>
            </a:r>
            <a:endParaRPr lang="en-US" altLang="zh-CN" sz="2400" dirty="0">
              <a:ea typeface="黑体" pitchFamily="49" charset="-122"/>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129</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非精确</a:t>
            </a:r>
            <a:r>
              <a:rPr lang="en-US" altLang="zh-CN" dirty="0"/>
              <a:t>top </a:t>
            </a:r>
            <a:r>
              <a:rPr lang="en-US" altLang="zh-CN" i="1" dirty="0"/>
              <a:t>k</a:t>
            </a:r>
            <a:r>
              <a:rPr lang="zh-CN" altLang="en-US" dirty="0"/>
              <a:t>检索（续）</a:t>
            </a:r>
          </a:p>
        </p:txBody>
      </p:sp>
      <p:sp>
        <p:nvSpPr>
          <p:cNvPr id="3" name="内容占位符 2"/>
          <p:cNvSpPr>
            <a:spLocks noGrp="1"/>
          </p:cNvSpPr>
          <p:nvPr>
            <p:ph idx="1"/>
          </p:nvPr>
        </p:nvSpPr>
        <p:spPr>
          <a:xfrm>
            <a:off x="457200" y="1500336"/>
            <a:ext cx="8363272" cy="4953000"/>
          </a:xfrm>
        </p:spPr>
        <p:txBody>
          <a:bodyPr/>
          <a:lstStyle/>
          <a:p>
            <a:r>
              <a:rPr lang="zh-CN" altLang="en-US" dirty="0"/>
              <a:t>方法</a:t>
            </a:r>
            <a:r>
              <a:rPr lang="en-US" altLang="zh-CN" dirty="0"/>
              <a:t>3</a:t>
            </a:r>
            <a:r>
              <a:rPr lang="zh-CN" altLang="en-US" dirty="0"/>
              <a:t>：静态质量得分排序方式（</a:t>
            </a:r>
            <a:r>
              <a:rPr lang="en-US" altLang="zh-CN" dirty="0"/>
              <a:t>net-score</a:t>
            </a:r>
            <a:r>
              <a:rPr lang="zh-CN" altLang="en-US" dirty="0"/>
              <a:t>最高的</a:t>
            </a:r>
            <a:r>
              <a:rPr lang="en-US" altLang="zh-CN" dirty="0"/>
              <a:t>top </a:t>
            </a:r>
            <a:r>
              <a:rPr lang="en-US" altLang="zh-CN" i="1" dirty="0"/>
              <a:t>k</a:t>
            </a:r>
            <a:r>
              <a:rPr lang="zh-CN" altLang="en-US" dirty="0"/>
              <a:t>文档）</a:t>
            </a:r>
            <a:endParaRPr lang="en-US" altLang="zh-CN" dirty="0"/>
          </a:p>
          <a:p>
            <a:pPr lvl="1"/>
            <a:r>
              <a:rPr lang="zh-CN" altLang="en-US" dirty="0"/>
              <a:t>全局胜者表：选择</a:t>
            </a:r>
            <a:r>
              <a:rPr lang="en-US" altLang="zh-CN" dirty="0"/>
              <a:t>r</a:t>
            </a:r>
            <a:r>
              <a:rPr lang="zh-CN" altLang="en-US" dirty="0"/>
              <a:t>值，对每个词项维护一张胜者表，该表中放置了</a:t>
            </a:r>
            <a:r>
              <a:rPr lang="en-US" altLang="zh-CN" dirty="0"/>
              <a:t>r</a:t>
            </a:r>
            <a:r>
              <a:rPr lang="zh-CN" altLang="en-US" dirty="0"/>
              <a:t>篇</a:t>
            </a:r>
            <a:r>
              <a:rPr lang="en-US" altLang="zh-CN" dirty="0"/>
              <a:t>g(d) + </a:t>
            </a:r>
            <a:r>
              <a:rPr lang="en-US" altLang="zh-CN" dirty="0" err="1"/>
              <a:t>tf-idf</a:t>
            </a:r>
            <a:r>
              <a:rPr lang="en-US" altLang="zh-CN" baseline="-25000" dirty="0" err="1"/>
              <a:t>t,d</a:t>
            </a:r>
            <a:r>
              <a:rPr lang="en-US" altLang="zh-CN" dirty="0"/>
              <a:t> </a:t>
            </a:r>
            <a:r>
              <a:rPr lang="zh-CN" altLang="en-US" dirty="0"/>
              <a:t>值最高的文档</a:t>
            </a:r>
            <a:endParaRPr lang="en-US" altLang="zh-CN" dirty="0"/>
          </a:p>
          <a:p>
            <a:pPr lvl="1"/>
            <a:r>
              <a:rPr lang="zh-CN" altLang="en-US" dirty="0"/>
              <a:t>高端表</a:t>
            </a:r>
            <a:r>
              <a:rPr lang="en-US" altLang="zh-CN" dirty="0"/>
              <a:t>(High list)</a:t>
            </a:r>
            <a:r>
              <a:rPr lang="zh-CN" altLang="en-US" dirty="0"/>
              <a:t>和低端表</a:t>
            </a:r>
            <a:r>
              <a:rPr lang="en-US" altLang="zh-CN" dirty="0"/>
              <a:t>(Low list)</a:t>
            </a:r>
            <a:r>
              <a:rPr lang="zh-CN" altLang="en-US" dirty="0"/>
              <a:t>：按</a:t>
            </a:r>
            <a:r>
              <a:rPr lang="en-US" altLang="zh-CN" dirty="0" err="1"/>
              <a:t>tf</a:t>
            </a:r>
            <a:r>
              <a:rPr lang="zh-CN" altLang="en-US" dirty="0"/>
              <a:t>划分两个无交集的倒排记录表</a:t>
            </a:r>
            <a:r>
              <a:rPr lang="en-US" altLang="zh-CN" dirty="0"/>
              <a:t>——</a:t>
            </a:r>
            <a:r>
              <a:rPr lang="zh-CN" altLang="en-US" dirty="0"/>
              <a:t>层次型索引</a:t>
            </a:r>
            <a:endParaRPr lang="en-US" altLang="zh-CN" dirty="0"/>
          </a:p>
          <a:p>
            <a:r>
              <a:rPr lang="zh-CN" altLang="en-US" dirty="0"/>
              <a:t>方法</a:t>
            </a:r>
            <a:r>
              <a:rPr lang="en-US" altLang="zh-CN" dirty="0"/>
              <a:t>4</a:t>
            </a:r>
            <a:r>
              <a:rPr lang="zh-CN" altLang="en-US" dirty="0"/>
              <a:t>：影响度</a:t>
            </a:r>
            <a:r>
              <a:rPr lang="en-US" altLang="zh-CN" dirty="0"/>
              <a:t>(Impact)</a:t>
            </a:r>
            <a:r>
              <a:rPr lang="zh-CN" altLang="en-US" dirty="0"/>
              <a:t>排序</a:t>
            </a:r>
            <a:r>
              <a:rPr lang="en-US" altLang="zh-CN" dirty="0"/>
              <a:t>——</a:t>
            </a:r>
            <a:r>
              <a:rPr lang="zh-CN" altLang="en-US" dirty="0"/>
              <a:t>以词项为单位计算</a:t>
            </a:r>
            <a:endParaRPr lang="en-US" altLang="zh-CN" dirty="0"/>
          </a:p>
          <a:p>
            <a:pPr lvl="1"/>
            <a:r>
              <a:rPr lang="zh-CN" altLang="en-US" dirty="0"/>
              <a:t>影响度：按</a:t>
            </a:r>
            <a:r>
              <a:rPr lang="en-US" altLang="zh-CN" dirty="0" err="1"/>
              <a:t>tf</a:t>
            </a:r>
            <a:r>
              <a:rPr lang="zh-CN" altLang="en-US" dirty="0"/>
              <a:t>排序，按</a:t>
            </a:r>
            <a:r>
              <a:rPr lang="en-US" altLang="zh-CN" dirty="0"/>
              <a:t>g(d)</a:t>
            </a:r>
            <a:r>
              <a:rPr lang="zh-CN" altLang="en-US" dirty="0"/>
              <a:t>排序等</a:t>
            </a:r>
            <a:endParaRPr lang="en-US" altLang="zh-CN" dirty="0"/>
          </a:p>
          <a:p>
            <a:pPr lvl="1"/>
            <a:r>
              <a:rPr lang="zh-CN" altLang="en-US" dirty="0"/>
              <a:t>对于多词项组成的查询，按照</a:t>
            </a:r>
            <a:r>
              <a:rPr lang="en-US" altLang="zh-CN" dirty="0" err="1"/>
              <a:t>idf</a:t>
            </a:r>
            <a:r>
              <a:rPr lang="zh-CN" altLang="en-US" dirty="0"/>
              <a:t>从大到小扫描词项</a:t>
            </a:r>
            <a:endParaRPr lang="en-US" altLang="zh-CN" dirty="0"/>
          </a:p>
          <a:p>
            <a:pPr lvl="1"/>
            <a:r>
              <a:rPr lang="zh-CN" altLang="en-US" dirty="0"/>
              <a:t>提前结束法</a:t>
            </a:r>
            <a:r>
              <a:rPr lang="en-US" altLang="zh-CN" dirty="0"/>
              <a:t>+</a:t>
            </a:r>
            <a:r>
              <a:rPr lang="zh-CN" altLang="en-US" dirty="0"/>
              <a:t>忽略低</a:t>
            </a:r>
            <a:r>
              <a:rPr lang="en-US" altLang="zh-CN" dirty="0" err="1"/>
              <a:t>idf</a:t>
            </a:r>
            <a:r>
              <a:rPr lang="zh-CN" altLang="en-US" dirty="0"/>
              <a:t>词项法</a:t>
            </a:r>
            <a:endParaRPr lang="en-US" altLang="zh-CN" dirty="0"/>
          </a:p>
          <a:p>
            <a:r>
              <a:rPr lang="zh-CN" altLang="en-US" dirty="0"/>
              <a:t>方法</a:t>
            </a:r>
            <a:r>
              <a:rPr lang="en-US" altLang="zh-CN" dirty="0"/>
              <a:t>5</a:t>
            </a:r>
            <a:r>
              <a:rPr lang="zh-CN" altLang="en-US" dirty="0"/>
              <a:t>：簇剪枝</a:t>
            </a:r>
            <a:r>
              <a:rPr lang="en-US" altLang="zh-CN" dirty="0"/>
              <a:t>(Cluster pruning)</a:t>
            </a:r>
          </a:p>
          <a:p>
            <a:pPr lvl="1"/>
            <a:r>
              <a:rPr lang="en-US" altLang="zh-CN" dirty="0">
                <a:sym typeface="Symbol" pitchFamily="18" charset="2"/>
              </a:rPr>
              <a:t>N </a:t>
            </a:r>
            <a:r>
              <a:rPr lang="zh-CN" altLang="en-US" dirty="0">
                <a:sym typeface="Symbol" pitchFamily="18" charset="2"/>
              </a:rPr>
              <a:t>个先导者</a:t>
            </a:r>
            <a:r>
              <a:rPr lang="en-US" altLang="zh-CN" dirty="0">
                <a:sym typeface="Symbol" pitchFamily="18" charset="2"/>
              </a:rPr>
              <a:t>+ N </a:t>
            </a:r>
            <a:r>
              <a:rPr lang="zh-CN" altLang="en-US" dirty="0">
                <a:sym typeface="Symbol" pitchFamily="18" charset="2"/>
              </a:rPr>
              <a:t>个追随者</a:t>
            </a:r>
            <a:endParaRPr lang="en-US" altLang="zh-CN" dirty="0"/>
          </a:p>
        </p:txBody>
      </p:sp>
      <p:sp>
        <p:nvSpPr>
          <p:cNvPr id="4" name="灯片编号占位符 3"/>
          <p:cNvSpPr>
            <a:spLocks noGrp="1"/>
          </p:cNvSpPr>
          <p:nvPr>
            <p:ph type="sldNum" sz="quarter" idx="12"/>
          </p:nvPr>
        </p:nvSpPr>
        <p:spPr/>
        <p:txBody>
          <a:bodyPr/>
          <a:lstStyle/>
          <a:p>
            <a:fld id="{DB3EC566-48E6-4552-87D6-CB322A8F1925}" type="slidenum">
              <a:rPr lang="en-US" smtClean="0"/>
              <a:pPr/>
              <a:t>13</a:t>
            </a:fld>
            <a:endParaRPr lang="en-US"/>
          </a:p>
        </p:txBody>
      </p:sp>
    </p:spTree>
    <p:extLst>
      <p:ext uri="{BB962C8B-B14F-4D97-AF65-F5344CB8AC3E}">
        <p14:creationId xmlns:p14="http://schemas.microsoft.com/office/powerpoint/2010/main" val="319229300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571440" y="303213"/>
            <a:ext cx="8572560" cy="1403350"/>
          </a:xfrm>
          <a:prstGeom prst="rect">
            <a:avLst/>
          </a:prstGeom>
          <a:noFill/>
          <a:ln w="9525">
            <a:noFill/>
            <a:round/>
            <a:headEnd/>
            <a:tailEnd/>
          </a:ln>
        </p:spPr>
        <p:txBody>
          <a:bodyPr anchor="b"/>
          <a:lstStyle/>
          <a:p>
            <a:endParaRPr lang="de-DE" sz="36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2" name="标题 1">
            <a:extLst>
              <a:ext uri="{FF2B5EF4-FFF2-40B4-BE49-F238E27FC236}">
                <a16:creationId xmlns:a16="http://schemas.microsoft.com/office/drawing/2014/main" id="{7F9B10FC-BE00-488E-8E66-62AAD41AEC8E}"/>
              </a:ext>
            </a:extLst>
          </p:cNvPr>
          <p:cNvSpPr>
            <a:spLocks noGrp="1"/>
          </p:cNvSpPr>
          <p:nvPr>
            <p:ph type="title"/>
          </p:nvPr>
        </p:nvSpPr>
        <p:spPr/>
        <p:txBody>
          <a:bodyPr/>
          <a:lstStyle/>
          <a:p>
            <a:r>
              <a:rPr lang="zh-CN" altLang="en-US" dirty="0"/>
              <a:t>动态摘要</a:t>
            </a:r>
          </a:p>
        </p:txBody>
      </p:sp>
      <p:sp>
        <p:nvSpPr>
          <p:cNvPr id="3" name="内容占位符 2">
            <a:extLst>
              <a:ext uri="{FF2B5EF4-FFF2-40B4-BE49-F238E27FC236}">
                <a16:creationId xmlns:a16="http://schemas.microsoft.com/office/drawing/2014/main" id="{FC615CE8-C431-4ECC-804D-A56E52EF3736}"/>
              </a:ext>
            </a:extLst>
          </p:cNvPr>
          <p:cNvSpPr>
            <a:spLocks noGrp="1"/>
          </p:cNvSpPr>
          <p:nvPr>
            <p:ph idx="1"/>
          </p:nvPr>
        </p:nvSpPr>
        <p:spPr>
          <a:xfrm>
            <a:off x="518864" y="1600200"/>
            <a:ext cx="8229600" cy="4953000"/>
          </a:xfrm>
        </p:spPr>
        <p:txBody>
          <a:bodyPr/>
          <a:lstStyle/>
          <a:p>
            <a:pPr>
              <a:buClr>
                <a:srgbClr val="336699"/>
              </a:buClr>
            </a:pPr>
            <a:r>
              <a:rPr lang="zh-CN" altLang="en-US" dirty="0">
                <a:cs typeface="Times New Roman" panose="02020603050405020304" pitchFamily="18" charset="0"/>
              </a:rPr>
              <a:t>搜索结果页面的空间是有限的，</a:t>
            </a:r>
            <a:r>
              <a:rPr lang="en-US" altLang="zh-CN" dirty="0">
                <a:cs typeface="Times New Roman" panose="02020603050405020304" pitchFamily="18" charset="0"/>
              </a:rPr>
              <a:t>snippet</a:t>
            </a:r>
            <a:r>
              <a:rPr lang="zh-CN" altLang="en-US" dirty="0">
                <a:cs typeface="Times New Roman" panose="02020603050405020304" pitchFamily="18" charset="0"/>
              </a:rPr>
              <a:t>必须要短</a:t>
            </a:r>
            <a:endParaRPr lang="de-DE" altLang="zh-CN" dirty="0">
              <a:cs typeface="Times New Roman" panose="02020603050405020304" pitchFamily="18" charset="0"/>
            </a:endParaRPr>
          </a:p>
          <a:p>
            <a:pPr>
              <a:buClr>
                <a:srgbClr val="336699"/>
              </a:buClr>
            </a:pPr>
            <a:r>
              <a:rPr lang="zh-CN" altLang="en-US" dirty="0">
                <a:cs typeface="Times New Roman" panose="02020603050405020304" pitchFamily="18" charset="0"/>
              </a:rPr>
              <a:t>但是另一方面要使</a:t>
            </a:r>
            <a:r>
              <a:rPr lang="en-US" altLang="zh-CN" dirty="0">
                <a:cs typeface="Times New Roman" panose="02020603050405020304" pitchFamily="18" charset="0"/>
              </a:rPr>
              <a:t>snippet</a:t>
            </a:r>
            <a:r>
              <a:rPr lang="zh-CN" altLang="en-US" dirty="0">
                <a:cs typeface="Times New Roman" panose="02020603050405020304" pitchFamily="18" charset="0"/>
              </a:rPr>
              <a:t>有意义，它们又要足够长</a:t>
            </a:r>
            <a:endParaRPr lang="en-US" altLang="zh-CN" dirty="0">
              <a:cs typeface="Times New Roman" panose="02020603050405020304" pitchFamily="18" charset="0"/>
            </a:endParaRPr>
          </a:p>
          <a:p>
            <a:pPr>
              <a:buClr>
                <a:srgbClr val="336699"/>
              </a:buClr>
            </a:pPr>
            <a:r>
              <a:rPr lang="zh-CN" altLang="en-US" dirty="0">
                <a:cs typeface="Times New Roman" panose="02020603050405020304" pitchFamily="18" charset="0"/>
              </a:rPr>
              <a:t>通过</a:t>
            </a:r>
            <a:r>
              <a:rPr lang="en-US" altLang="zh-CN" dirty="0">
                <a:cs typeface="Times New Roman" pitchFamily="18" charset="0"/>
              </a:rPr>
              <a:t>Snippet</a:t>
            </a:r>
            <a:r>
              <a:rPr lang="zh-CN" altLang="en-US" dirty="0">
                <a:cs typeface="Times New Roman" panose="02020603050405020304" pitchFamily="18" charset="0"/>
              </a:rPr>
              <a:t>应该能够判断文档的相关性</a:t>
            </a:r>
            <a:endParaRPr lang="de-DE" altLang="zh-CN" dirty="0">
              <a:cs typeface="Times New Roman" panose="02020603050405020304" pitchFamily="18" charset="0"/>
            </a:endParaRPr>
          </a:p>
          <a:p>
            <a:pPr>
              <a:buClr>
                <a:srgbClr val="336699"/>
              </a:buClr>
            </a:pPr>
            <a:r>
              <a:rPr lang="zh-CN" altLang="en-US" dirty="0">
                <a:cs typeface="Times New Roman" panose="02020603050405020304" pitchFamily="18" charset="0"/>
              </a:rPr>
              <a:t>理想情况：语言上良构的</a:t>
            </a:r>
            <a:r>
              <a:rPr lang="en-US" altLang="zh-CN" dirty="0">
                <a:cs typeface="Times New Roman" panose="02020603050405020304" pitchFamily="18" charset="0"/>
              </a:rPr>
              <a:t>snippet</a:t>
            </a:r>
            <a:endParaRPr lang="de-DE" altLang="zh-CN" dirty="0">
              <a:cs typeface="Times New Roman" panose="02020603050405020304" pitchFamily="18" charset="0"/>
            </a:endParaRPr>
          </a:p>
          <a:p>
            <a:pPr>
              <a:buClr>
                <a:srgbClr val="336699"/>
              </a:buClr>
            </a:pPr>
            <a:r>
              <a:rPr lang="zh-CN" altLang="en-US" dirty="0">
                <a:cs typeface="Times New Roman" panose="02020603050405020304" pitchFamily="18" charset="0"/>
              </a:rPr>
              <a:t>理想情况：</a:t>
            </a:r>
            <a:r>
              <a:rPr lang="en-US" altLang="zh-CN" dirty="0">
                <a:cs typeface="Times New Roman" panose="02020603050405020304" pitchFamily="18" charset="0"/>
              </a:rPr>
              <a:t>snippet</a:t>
            </a:r>
            <a:r>
              <a:rPr lang="zh-CN" altLang="en-US" dirty="0">
                <a:cs typeface="Times New Roman" panose="02020603050405020304" pitchFamily="18" charset="0"/>
              </a:rPr>
              <a:t>就能回答查询而不需要继续浏览文档</a:t>
            </a:r>
            <a:endParaRPr lang="en-US" altLang="zh-CN" dirty="0">
              <a:cs typeface="Times New Roman" panose="02020603050405020304" pitchFamily="18" charset="0"/>
            </a:endParaRPr>
          </a:p>
          <a:p>
            <a:pPr>
              <a:buClr>
                <a:srgbClr val="336699"/>
              </a:buClr>
            </a:pPr>
            <a:r>
              <a:rPr lang="zh-CN" altLang="en-US" dirty="0">
                <a:cs typeface="Times New Roman" panose="02020603050405020304" pitchFamily="18" charset="0"/>
              </a:rPr>
              <a:t>动态摘要对于用户满意度相当重要</a:t>
            </a:r>
            <a:endParaRPr lang="de-DE" altLang="zh-CN" dirty="0">
              <a:cs typeface="Times New Roman" panose="02020603050405020304" pitchFamily="18" charset="0"/>
            </a:endParaRPr>
          </a:p>
          <a:p>
            <a:pPr lvl="1">
              <a:buClr>
                <a:srgbClr val="336699"/>
              </a:buClr>
            </a:pPr>
            <a:r>
              <a:rPr lang="zh-CN" altLang="en-US" sz="2000" dirty="0">
                <a:cs typeface="Times New Roman" panose="02020603050405020304" pitchFamily="18" charset="0"/>
              </a:rPr>
              <a:t>用户可以快速浏览这些</a:t>
            </a:r>
            <a:r>
              <a:rPr lang="en-US" altLang="zh-CN" sz="2000" dirty="0">
                <a:cs typeface="Times New Roman" panose="02020603050405020304" pitchFamily="18" charset="0"/>
              </a:rPr>
              <a:t>snippet</a:t>
            </a:r>
            <a:r>
              <a:rPr lang="zh-CN" altLang="en-US" sz="2000" dirty="0">
                <a:cs typeface="Times New Roman" panose="02020603050405020304" pitchFamily="18" charset="0"/>
              </a:rPr>
              <a:t>从而确定是否需要点击</a:t>
            </a:r>
            <a:endParaRPr lang="en-US" altLang="zh-CN" sz="2000" dirty="0">
              <a:cs typeface="Times New Roman" panose="02020603050405020304" pitchFamily="18" charset="0"/>
            </a:endParaRPr>
          </a:p>
          <a:p>
            <a:pPr lvl="1">
              <a:buClr>
                <a:srgbClr val="336699"/>
              </a:buClr>
            </a:pPr>
            <a:r>
              <a:rPr lang="zh-CN" altLang="en-US" sz="2000" dirty="0">
                <a:cs typeface="Times New Roman" panose="02020603050405020304" pitchFamily="18" charset="0"/>
              </a:rPr>
              <a:t>很多情况下，我们根本不需要点击就可以获得答案，从而可以节省时间 </a:t>
            </a:r>
            <a:endParaRPr lang="en-US" altLang="zh-CN" sz="2000" dirty="0">
              <a:cs typeface="Times New Roman" panose="02020603050405020304" pitchFamily="18" charset="0"/>
            </a:endParaRPr>
          </a:p>
          <a:p>
            <a:endParaRPr lang="zh-CN" altLang="en-US" dirty="0"/>
          </a:p>
        </p:txBody>
      </p:sp>
      <p:sp>
        <p:nvSpPr>
          <p:cNvPr id="7" name="Slide Number Placeholder 6"/>
          <p:cNvSpPr>
            <a:spLocks noGrp="1"/>
          </p:cNvSpPr>
          <p:nvPr>
            <p:ph type="sldNum" sz="quarter" idx="12"/>
          </p:nvPr>
        </p:nvSpPr>
        <p:spPr/>
        <p:txBody>
          <a:bodyPr/>
          <a:lstStyle/>
          <a:p>
            <a:fld id="{74BF2C0F-05D6-4882-A325-BE394602789D}" type="slidenum">
              <a:rPr lang="en-US" smtClean="0"/>
              <a:pPr/>
              <a:t>130</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本讲小结</a:t>
            </a:r>
          </a:p>
        </p:txBody>
      </p:sp>
      <p:sp>
        <p:nvSpPr>
          <p:cNvPr id="3" name="内容占位符 2"/>
          <p:cNvSpPr>
            <a:spLocks noGrp="1"/>
          </p:cNvSpPr>
          <p:nvPr>
            <p:ph idx="1"/>
          </p:nvPr>
        </p:nvSpPr>
        <p:spPr/>
        <p:txBody>
          <a:bodyPr/>
          <a:lstStyle/>
          <a:p>
            <a:r>
              <a:rPr lang="zh-CN" altLang="en-US" dirty="0">
                <a:cs typeface="Times New Roman" panose="02020603050405020304" pitchFamily="18" charset="0"/>
              </a:rPr>
              <a:t>信息检索的评价方法</a:t>
            </a:r>
            <a:endParaRPr lang="en-US" altLang="zh-CN" dirty="0">
              <a:cs typeface="Times New Roman" panose="02020603050405020304" pitchFamily="18" charset="0"/>
            </a:endParaRPr>
          </a:p>
          <a:p>
            <a:pPr lvl="1"/>
            <a:r>
              <a:rPr lang="zh-CN" altLang="en-US" dirty="0">
                <a:cs typeface="Times New Roman" panose="02020603050405020304" pitchFamily="18" charset="0"/>
              </a:rPr>
              <a:t>不考虑序检索评价指标</a:t>
            </a:r>
            <a:r>
              <a:rPr lang="en-US" altLang="zh-CN" dirty="0">
                <a:cs typeface="Times New Roman" panose="02020603050405020304" pitchFamily="18" charset="0"/>
              </a:rPr>
              <a:t>(</a:t>
            </a:r>
            <a:r>
              <a:rPr lang="zh-CN" altLang="en-US" dirty="0">
                <a:cs typeface="Times New Roman" panose="02020603050405020304" pitchFamily="18" charset="0"/>
              </a:rPr>
              <a:t>即基于集合</a:t>
            </a:r>
            <a:r>
              <a:rPr lang="en-US" altLang="zh-CN" dirty="0">
                <a:cs typeface="Times New Roman" panose="02020603050405020304" pitchFamily="18" charset="0"/>
              </a:rPr>
              <a:t>)</a:t>
            </a:r>
            <a:r>
              <a:rPr lang="zh-CN" altLang="en-US" dirty="0">
                <a:cs typeface="Times New Roman" panose="02020603050405020304" pitchFamily="18" charset="0"/>
              </a:rPr>
              <a:t>：</a:t>
            </a:r>
            <a:r>
              <a:rPr lang="en-US" altLang="zh-CN" dirty="0">
                <a:cs typeface="Times New Roman" panose="02020603050405020304" pitchFamily="18" charset="0"/>
              </a:rPr>
              <a:t>P</a:t>
            </a:r>
            <a:r>
              <a:rPr lang="zh-CN" altLang="en-US" dirty="0">
                <a:cs typeface="Times New Roman" panose="02020603050405020304" pitchFamily="18" charset="0"/>
              </a:rPr>
              <a:t>、</a:t>
            </a:r>
            <a:r>
              <a:rPr lang="en-US" altLang="zh-CN" dirty="0">
                <a:cs typeface="Times New Roman" panose="02020603050405020304" pitchFamily="18" charset="0"/>
              </a:rPr>
              <a:t>R</a:t>
            </a:r>
            <a:r>
              <a:rPr lang="zh-CN" altLang="en-US" dirty="0">
                <a:cs typeface="Times New Roman" panose="02020603050405020304" pitchFamily="18" charset="0"/>
              </a:rPr>
              <a:t>、</a:t>
            </a:r>
            <a:r>
              <a:rPr lang="en-US" altLang="zh-CN" dirty="0">
                <a:cs typeface="Times New Roman" panose="02020603050405020304" pitchFamily="18" charset="0"/>
              </a:rPr>
              <a:t>F</a:t>
            </a:r>
          </a:p>
          <a:p>
            <a:pPr lvl="1"/>
            <a:endParaRPr lang="en-US" altLang="zh-CN" dirty="0">
              <a:cs typeface="Times New Roman" panose="02020603050405020304" pitchFamily="18" charset="0"/>
            </a:endParaRPr>
          </a:p>
          <a:p>
            <a:pPr lvl="1"/>
            <a:r>
              <a:rPr lang="zh-CN" altLang="en-US" dirty="0">
                <a:cs typeface="Times New Roman" panose="02020603050405020304" pitchFamily="18" charset="0"/>
              </a:rPr>
              <a:t>考虑序的评价指标：</a:t>
            </a:r>
            <a:r>
              <a:rPr lang="en-US" altLang="zh-CN" dirty="0">
                <a:cs typeface="Times New Roman" panose="02020603050405020304" pitchFamily="18" charset="0"/>
              </a:rPr>
              <a:t>P/R</a:t>
            </a:r>
            <a:r>
              <a:rPr lang="zh-CN" altLang="en-US" dirty="0">
                <a:cs typeface="Times New Roman" panose="02020603050405020304" pitchFamily="18" charset="0"/>
              </a:rPr>
              <a:t>曲线、</a:t>
            </a:r>
            <a:r>
              <a:rPr lang="en-US" altLang="zh-CN" dirty="0">
                <a:cs typeface="Times New Roman" panose="02020603050405020304" pitchFamily="18" charset="0"/>
              </a:rPr>
              <a:t>MAP</a:t>
            </a:r>
            <a:r>
              <a:rPr lang="zh-CN" altLang="en-US" dirty="0">
                <a:cs typeface="Times New Roman" panose="02020603050405020304" pitchFamily="18" charset="0"/>
              </a:rPr>
              <a:t>、</a:t>
            </a:r>
            <a:r>
              <a:rPr lang="en-US" altLang="zh-CN" dirty="0">
                <a:cs typeface="Times New Roman" panose="02020603050405020304" pitchFamily="18" charset="0"/>
              </a:rPr>
              <a:t>NDCG</a:t>
            </a:r>
          </a:p>
          <a:p>
            <a:pPr lvl="1"/>
            <a:endParaRPr lang="en-US" altLang="zh-CN" dirty="0">
              <a:cs typeface="Times New Roman" panose="02020603050405020304" pitchFamily="18" charset="0"/>
            </a:endParaRPr>
          </a:p>
          <a:p>
            <a:r>
              <a:rPr lang="zh-CN" altLang="en-US" dirty="0">
                <a:cs typeface="Times New Roman" panose="02020603050405020304" pitchFamily="18" charset="0"/>
              </a:rPr>
              <a:t>信息检索评测语料及会议</a:t>
            </a:r>
            <a:endParaRPr lang="en-US" altLang="zh-CN" dirty="0">
              <a:cs typeface="Times New Roman" panose="02020603050405020304" pitchFamily="18" charset="0"/>
            </a:endParaRPr>
          </a:p>
          <a:p>
            <a:endParaRPr lang="en-US" altLang="zh-CN" dirty="0">
              <a:cs typeface="Times New Roman" panose="02020603050405020304" pitchFamily="18" charset="0"/>
            </a:endParaRPr>
          </a:p>
          <a:p>
            <a:r>
              <a:rPr lang="zh-CN" altLang="en-US" dirty="0">
                <a:cs typeface="Times New Roman" panose="02020603050405020304" pitchFamily="18" charset="0"/>
              </a:rPr>
              <a:t>检索结果的摘要</a:t>
            </a:r>
            <a:endParaRPr lang="en-US" altLang="zh-CN" dirty="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DB3EC566-48E6-4552-87D6-CB322A8F1925}" type="slidenum">
              <a:rPr lang="en-US" smtClean="0"/>
              <a:pPr/>
              <a:t>131</a:t>
            </a:fld>
            <a:endParaRPr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570583" y="2381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参考资料</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179512" y="1926746"/>
            <a:ext cx="8643998" cy="335758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信息检索导论</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第</a:t>
            </a:r>
            <a:r>
              <a:rPr lang="en-US" altLang="zh-CN" dirty="0">
                <a:solidFill>
                  <a:schemeClr val="tx1"/>
                </a:solidFill>
                <a:latin typeface="+mj-lt"/>
                <a:ea typeface="黑体" pitchFamily="49" charset="-122"/>
              </a:rPr>
              <a:t>8</a:t>
            </a:r>
            <a:r>
              <a:rPr lang="zh-CN" altLang="en-US" dirty="0">
                <a:solidFill>
                  <a:schemeClr val="tx1"/>
                </a:solidFill>
                <a:latin typeface="+mj-lt"/>
                <a:ea typeface="黑体" pitchFamily="49" charset="-122"/>
              </a:rPr>
              <a:t>章</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sz="2200" dirty="0">
                <a:solidFill>
                  <a:schemeClr val="tx1"/>
                </a:solidFill>
                <a:latin typeface="+mj-lt"/>
                <a:ea typeface="黑体" pitchFamily="49" charset="-122"/>
              </a:rPr>
              <a:t>TREC</a:t>
            </a:r>
            <a:r>
              <a:rPr lang="zh-CN" altLang="en-US" sz="2200" dirty="0">
                <a:solidFill>
                  <a:schemeClr val="tx1"/>
                </a:solidFill>
                <a:latin typeface="+mj-lt"/>
                <a:ea typeface="黑体" pitchFamily="49" charset="-122"/>
              </a:rPr>
              <a:t>主页： </a:t>
            </a:r>
            <a:r>
              <a:rPr lang="en-US" altLang="zh-CN" sz="2200" dirty="0">
                <a:solidFill>
                  <a:schemeClr val="tx1"/>
                </a:solidFill>
                <a:latin typeface="+mj-lt"/>
                <a:ea typeface="黑体" pitchFamily="49" charset="-122"/>
                <a:hlinkClick r:id="rId3"/>
              </a:rPr>
              <a:t>http://trec.nist.gov</a:t>
            </a:r>
            <a:endParaRPr lang="de-DE" sz="2200"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sz="2200" i="1" dirty="0">
                <a:solidFill>
                  <a:schemeClr val="tx1"/>
                </a:solidFill>
                <a:latin typeface="+mj-lt"/>
                <a:ea typeface="黑体" pitchFamily="49" charset="-122"/>
              </a:rPr>
              <a:t>F</a:t>
            </a:r>
            <a:r>
              <a:rPr lang="de-DE" sz="2200" dirty="0">
                <a:solidFill>
                  <a:schemeClr val="tx1"/>
                </a:solidFill>
                <a:latin typeface="+mj-lt"/>
                <a:ea typeface="黑体" pitchFamily="49" charset="-122"/>
              </a:rPr>
              <a:t>-measure: Keith van Rijsbergen</a:t>
            </a:r>
          </a:p>
          <a:p>
            <a:pPr lvl="1">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更多有关</a:t>
            </a:r>
            <a:r>
              <a:rPr lang="de-DE" sz="2200" dirty="0">
                <a:solidFill>
                  <a:schemeClr val="tx1"/>
                </a:solidFill>
                <a:latin typeface="+mj-lt"/>
                <a:ea typeface="黑体" pitchFamily="49" charset="-122"/>
              </a:rPr>
              <a:t> A/B </a:t>
            </a:r>
            <a:r>
              <a:rPr lang="zh-CN" altLang="en-US" sz="2200" dirty="0">
                <a:solidFill>
                  <a:schemeClr val="tx1"/>
                </a:solidFill>
                <a:latin typeface="+mj-lt"/>
                <a:ea typeface="黑体" pitchFamily="49" charset="-122"/>
              </a:rPr>
              <a:t>测试的文章</a:t>
            </a:r>
            <a:endParaRPr lang="de-DE" sz="2200"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sz="2200" dirty="0">
                <a:solidFill>
                  <a:schemeClr val="tx1"/>
                </a:solidFill>
                <a:latin typeface="+mj-lt"/>
                <a:ea typeface="黑体" pitchFamily="49" charset="-122"/>
              </a:rPr>
              <a:t>Too much A/B testing at Google?</a:t>
            </a:r>
          </a:p>
          <a:p>
            <a:pPr lvl="1">
              <a:spcBef>
                <a:spcPts val="700"/>
              </a:spcBef>
              <a:buClr>
                <a:srgbClr val="336699"/>
              </a:buClr>
              <a:buFont typeface="Wingdings" pitchFamily="2" charset="2"/>
              <a:buChar char="§"/>
            </a:pPr>
            <a:r>
              <a:rPr lang="en-US" sz="2200" dirty="0" err="1">
                <a:solidFill>
                  <a:schemeClr val="tx1"/>
                </a:solidFill>
                <a:latin typeface="+mj-lt"/>
                <a:ea typeface="黑体" pitchFamily="49" charset="-122"/>
              </a:rPr>
              <a:t>Tombros</a:t>
            </a:r>
            <a:r>
              <a:rPr lang="en-US" sz="2200" dirty="0">
                <a:solidFill>
                  <a:schemeClr val="tx1"/>
                </a:solidFill>
                <a:latin typeface="+mj-lt"/>
                <a:ea typeface="黑体" pitchFamily="49" charset="-122"/>
              </a:rPr>
              <a:t> &amp; Sanderson 1998: </a:t>
            </a:r>
            <a:r>
              <a:rPr lang="zh-CN" altLang="en-US" sz="2200" dirty="0">
                <a:solidFill>
                  <a:schemeClr val="tx1"/>
                </a:solidFill>
                <a:latin typeface="+mj-lt"/>
                <a:ea typeface="黑体" pitchFamily="49" charset="-122"/>
              </a:rPr>
              <a:t>动态摘要的最早的几篇文章之一</a:t>
            </a:r>
            <a:endParaRPr lang="de-DE" sz="2200"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sz="2200" dirty="0">
                <a:solidFill>
                  <a:schemeClr val="tx1"/>
                </a:solidFill>
                <a:latin typeface="+mj-lt"/>
                <a:ea typeface="黑体" pitchFamily="49" charset="-122"/>
              </a:rPr>
              <a:t>Google VP of Engineering on search quality evaluation at </a:t>
            </a:r>
            <a:r>
              <a:rPr lang="de-DE" sz="2200" dirty="0">
                <a:solidFill>
                  <a:schemeClr val="tx1"/>
                </a:solidFill>
                <a:latin typeface="+mj-lt"/>
                <a:ea typeface="黑体" pitchFamily="49" charset="-122"/>
              </a:rPr>
              <a:t>Google</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132</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课后练习</a:t>
            </a:r>
          </a:p>
        </p:txBody>
      </p:sp>
      <p:sp>
        <p:nvSpPr>
          <p:cNvPr id="3" name="内容占位符 2"/>
          <p:cNvSpPr>
            <a:spLocks noGrp="1"/>
          </p:cNvSpPr>
          <p:nvPr>
            <p:ph idx="1"/>
          </p:nvPr>
        </p:nvSpPr>
        <p:spPr/>
        <p:txBody>
          <a:bodyPr/>
          <a:lstStyle/>
          <a:p>
            <a:r>
              <a:rPr lang="zh-CN" altLang="en-US"/>
              <a:t>有待补充</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133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395536" y="12700"/>
            <a:ext cx="8748464" cy="1403350"/>
          </a:xfrm>
          <a:prstGeom prst="rect">
            <a:avLst/>
          </a:prstGeom>
          <a:noFill/>
          <a:ln w="9525">
            <a:noFill/>
            <a:round/>
            <a:headEnd/>
            <a:tailEnd/>
          </a:ln>
        </p:spPr>
        <p:txBody>
          <a:bodyPr anchor="b"/>
          <a:lstStyle/>
          <a:p>
            <a:r>
              <a:rPr lang="zh-CN" altLang="en-US" sz="4000" dirty="0">
                <a:solidFill>
                  <a:schemeClr val="tx1"/>
                </a:solidFill>
                <a:latin typeface="Times New Roman" pitchFamily="18" charset="0"/>
                <a:ea typeface="黑体" pitchFamily="49" charset="-122"/>
              </a:rPr>
              <a:t>完整的搜索系统示意图</a:t>
            </a:r>
            <a:endParaRPr lang="de-DE" sz="40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928802"/>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14</a:t>
            </a:fld>
            <a:endParaRPr lang="en-US"/>
          </a:p>
        </p:txBody>
      </p:sp>
      <p:pic>
        <p:nvPicPr>
          <p:cNvPr id="203779" name="Picture 3"/>
          <p:cNvPicPr>
            <a:picLocks noChangeAspect="1" noChangeArrowheads="1"/>
          </p:cNvPicPr>
          <p:nvPr/>
        </p:nvPicPr>
        <p:blipFill>
          <a:blip r:embed="rId3" cstate="print"/>
          <a:srcRect/>
          <a:stretch>
            <a:fillRect/>
          </a:stretch>
        </p:blipFill>
        <p:spPr bwMode="auto">
          <a:xfrm>
            <a:off x="357158" y="1851037"/>
            <a:ext cx="8489218" cy="4238972"/>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dirty="0">
              <a:solidFill>
                <a:srgbClr val="898989"/>
              </a:solidFill>
              <a:latin typeface="Calibri"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4" name="标题 3">
            <a:extLst>
              <a:ext uri="{FF2B5EF4-FFF2-40B4-BE49-F238E27FC236}">
                <a16:creationId xmlns:a16="http://schemas.microsoft.com/office/drawing/2014/main" id="{AEA2BE58-0576-4260-9C41-A89FD798CFAE}"/>
              </a:ext>
            </a:extLst>
          </p:cNvPr>
          <p:cNvSpPr>
            <a:spLocks noGrp="1"/>
          </p:cNvSpPr>
          <p:nvPr>
            <p:ph type="title"/>
          </p:nvPr>
        </p:nvSpPr>
        <p:spPr/>
        <p:txBody>
          <a:bodyPr/>
          <a:lstStyle/>
          <a:p>
            <a:r>
              <a:rPr lang="zh-CN" altLang="en-US" dirty="0"/>
              <a:t>分层索引</a:t>
            </a:r>
          </a:p>
        </p:txBody>
      </p:sp>
      <p:sp>
        <p:nvSpPr>
          <p:cNvPr id="7" name="Slide Number Placeholder 6"/>
          <p:cNvSpPr>
            <a:spLocks noGrp="1"/>
          </p:cNvSpPr>
          <p:nvPr>
            <p:ph type="sldNum" sz="quarter" idx="12"/>
          </p:nvPr>
        </p:nvSpPr>
        <p:spPr/>
        <p:txBody>
          <a:bodyPr/>
          <a:lstStyle/>
          <a:p>
            <a:fld id="{74BF2C0F-05D6-4882-A325-BE394602789D}" type="slidenum">
              <a:rPr lang="en-US" smtClean="0"/>
              <a:pPr/>
              <a:t>15</a:t>
            </a:fld>
            <a:endParaRPr lang="en-US"/>
          </a:p>
        </p:txBody>
      </p:sp>
      <p:pic>
        <p:nvPicPr>
          <p:cNvPr id="8" name="Picture 7" descr="1008.png"/>
          <p:cNvPicPr>
            <a:picLocks noChangeAspect="1"/>
          </p:cNvPicPr>
          <p:nvPr/>
        </p:nvPicPr>
        <p:blipFill>
          <a:blip r:embed="rId3" cstate="print"/>
          <a:stretch>
            <a:fillRect/>
          </a:stretch>
        </p:blipFill>
        <p:spPr>
          <a:xfrm>
            <a:off x="714347" y="1571611"/>
            <a:ext cx="4071967" cy="4845769"/>
          </a:xfrm>
          <a:prstGeom prst="rect">
            <a:avLst/>
          </a:prstGeom>
        </p:spPr>
      </p:pic>
      <p:sp>
        <p:nvSpPr>
          <p:cNvPr id="9" name="矩形 8">
            <a:extLst>
              <a:ext uri="{FF2B5EF4-FFF2-40B4-BE49-F238E27FC236}">
                <a16:creationId xmlns:a16="http://schemas.microsoft.com/office/drawing/2014/main" id="{26F81CE1-8971-43E1-80E4-0DD45B31C025}"/>
              </a:ext>
            </a:extLst>
          </p:cNvPr>
          <p:cNvSpPr/>
          <p:nvPr/>
        </p:nvSpPr>
        <p:spPr>
          <a:xfrm>
            <a:off x="5004047" y="2852936"/>
            <a:ext cx="3579043" cy="1287532"/>
          </a:xfrm>
          <a:prstGeom prst="rect">
            <a:avLst/>
          </a:prstGeom>
        </p:spPr>
        <p:txBody>
          <a:bodyPr wrap="square">
            <a:spAutoFit/>
          </a:bodyPr>
          <a:lstStyle/>
          <a:p>
            <a:pPr marL="0" lvl="2">
              <a:spcBef>
                <a:spcPts val="700"/>
              </a:spcBef>
              <a:buClr>
                <a:srgbClr val="336699"/>
              </a:buClr>
              <a:buFont typeface="Wingdings" pitchFamily="2" charset="2"/>
              <a:buChar char="§"/>
            </a:pPr>
            <a:r>
              <a:rPr lang="zh-CN" altLang="en-US" sz="2200" dirty="0">
                <a:solidFill>
                  <a:schemeClr val="tx1"/>
                </a:solidFill>
                <a:latin typeface="+mn-ea"/>
                <a:ea typeface="+mn-ea"/>
                <a:cs typeface="Times New Roman" pitchFamily="18" charset="0"/>
              </a:rPr>
              <a:t>第</a:t>
            </a:r>
            <a:r>
              <a:rPr lang="en-US" altLang="zh-CN" sz="2200" dirty="0">
                <a:solidFill>
                  <a:schemeClr val="tx1"/>
                </a:solidFill>
                <a:latin typeface="+mn-ea"/>
                <a:ea typeface="+mn-ea"/>
                <a:cs typeface="Times New Roman" pitchFamily="18" charset="0"/>
              </a:rPr>
              <a:t>1</a:t>
            </a:r>
            <a:r>
              <a:rPr lang="zh-CN" altLang="en-US" sz="2200" dirty="0">
                <a:solidFill>
                  <a:schemeClr val="tx1"/>
                </a:solidFill>
                <a:latin typeface="+mn-ea"/>
                <a:ea typeface="+mn-ea"/>
                <a:cs typeface="Times New Roman" pitchFamily="18" charset="0"/>
              </a:rPr>
              <a:t>层：所有</a:t>
            </a:r>
            <a:r>
              <a:rPr lang="en-US" altLang="zh-CN" sz="2200" dirty="0" err="1">
                <a:solidFill>
                  <a:schemeClr val="tx1"/>
                </a:solidFill>
                <a:latin typeface="+mn-ea"/>
                <a:ea typeface="+mn-ea"/>
                <a:cs typeface="Times New Roman" pitchFamily="18" charset="0"/>
              </a:rPr>
              <a:t>tf</a:t>
            </a:r>
            <a:r>
              <a:rPr lang="en-US" altLang="zh-CN" sz="2200" dirty="0">
                <a:solidFill>
                  <a:schemeClr val="tx1"/>
                </a:solidFill>
                <a:latin typeface="+mn-ea"/>
                <a:ea typeface="+mn-ea"/>
                <a:cs typeface="Times New Roman" pitchFamily="18" charset="0"/>
              </a:rPr>
              <a:t>&gt;20</a:t>
            </a:r>
            <a:r>
              <a:rPr lang="zh-CN" altLang="en-US" sz="2200" dirty="0">
                <a:solidFill>
                  <a:schemeClr val="tx1"/>
                </a:solidFill>
                <a:latin typeface="+mn-ea"/>
                <a:ea typeface="+mn-ea"/>
                <a:cs typeface="Times New Roman" pitchFamily="18" charset="0"/>
              </a:rPr>
              <a:t>的索引</a:t>
            </a:r>
            <a:endParaRPr lang="en-US" altLang="zh-CN" sz="2200" dirty="0">
              <a:solidFill>
                <a:schemeClr val="tx1"/>
              </a:solidFill>
              <a:latin typeface="+mn-ea"/>
              <a:ea typeface="+mn-ea"/>
              <a:cs typeface="Times New Roman" pitchFamily="18" charset="0"/>
            </a:endParaRPr>
          </a:p>
          <a:p>
            <a:pPr marL="0" lvl="2">
              <a:spcBef>
                <a:spcPts val="700"/>
              </a:spcBef>
              <a:buClr>
                <a:srgbClr val="336699"/>
              </a:buClr>
              <a:buFont typeface="Wingdings" pitchFamily="2" charset="2"/>
              <a:buChar char="§"/>
            </a:pPr>
            <a:r>
              <a:rPr lang="zh-CN" altLang="en-US" sz="2200" dirty="0">
                <a:solidFill>
                  <a:schemeClr val="tx1"/>
                </a:solidFill>
                <a:latin typeface="+mn-ea"/>
                <a:ea typeface="+mn-ea"/>
                <a:cs typeface="Times New Roman" pitchFamily="18" charset="0"/>
              </a:rPr>
              <a:t>第</a:t>
            </a:r>
            <a:r>
              <a:rPr lang="en-US" altLang="zh-CN" sz="2200" dirty="0">
                <a:solidFill>
                  <a:schemeClr val="tx1"/>
                </a:solidFill>
                <a:latin typeface="+mn-ea"/>
                <a:ea typeface="+mn-ea"/>
                <a:cs typeface="Times New Roman" pitchFamily="18" charset="0"/>
              </a:rPr>
              <a:t>2</a:t>
            </a:r>
            <a:r>
              <a:rPr lang="zh-CN" altLang="en-US" sz="2200" dirty="0">
                <a:solidFill>
                  <a:schemeClr val="tx1"/>
                </a:solidFill>
                <a:latin typeface="+mn-ea"/>
                <a:ea typeface="+mn-ea"/>
                <a:cs typeface="Times New Roman" pitchFamily="18" charset="0"/>
              </a:rPr>
              <a:t>层：所有</a:t>
            </a:r>
            <a:r>
              <a:rPr lang="en-US" altLang="zh-CN" sz="2200" dirty="0" err="1">
                <a:solidFill>
                  <a:schemeClr val="tx1"/>
                </a:solidFill>
                <a:latin typeface="+mn-ea"/>
                <a:ea typeface="+mn-ea"/>
                <a:cs typeface="Times New Roman" pitchFamily="18" charset="0"/>
              </a:rPr>
              <a:t>tf</a:t>
            </a:r>
            <a:r>
              <a:rPr lang="en-US" altLang="zh-CN" sz="2200" dirty="0">
                <a:solidFill>
                  <a:schemeClr val="tx1"/>
                </a:solidFill>
                <a:latin typeface="+mn-ea"/>
                <a:ea typeface="+mn-ea"/>
                <a:cs typeface="Times New Roman" pitchFamily="18" charset="0"/>
              </a:rPr>
              <a:t>&gt;10</a:t>
            </a:r>
            <a:r>
              <a:rPr lang="zh-CN" altLang="en-US" sz="2200" dirty="0">
                <a:solidFill>
                  <a:schemeClr val="tx1"/>
                </a:solidFill>
                <a:latin typeface="+mn-ea"/>
                <a:ea typeface="+mn-ea"/>
                <a:cs typeface="Times New Roman" pitchFamily="18" charset="0"/>
              </a:rPr>
              <a:t>的索引</a:t>
            </a:r>
            <a:endParaRPr lang="en-US" altLang="zh-CN" sz="2200" dirty="0">
              <a:solidFill>
                <a:schemeClr val="tx1"/>
              </a:solidFill>
              <a:latin typeface="+mn-ea"/>
              <a:ea typeface="+mn-ea"/>
              <a:cs typeface="Times New Roman" pitchFamily="18" charset="0"/>
            </a:endParaRPr>
          </a:p>
          <a:p>
            <a:pPr marL="0" lvl="2">
              <a:spcBef>
                <a:spcPts val="700"/>
              </a:spcBef>
              <a:buClr>
                <a:srgbClr val="336699"/>
              </a:buClr>
              <a:buFont typeface="Wingdings" pitchFamily="2" charset="2"/>
              <a:buChar char="§"/>
            </a:pPr>
            <a:r>
              <a:rPr lang="zh-CN" altLang="en-US" sz="2200" dirty="0">
                <a:solidFill>
                  <a:schemeClr val="tx1"/>
                </a:solidFill>
                <a:latin typeface="+mn-ea"/>
                <a:ea typeface="+mn-ea"/>
                <a:cs typeface="Times New Roman" pitchFamily="18" charset="0"/>
              </a:rPr>
              <a:t>第</a:t>
            </a:r>
            <a:r>
              <a:rPr lang="en-US" altLang="zh-CN" sz="2200" dirty="0">
                <a:solidFill>
                  <a:schemeClr val="tx1"/>
                </a:solidFill>
                <a:latin typeface="+mn-ea"/>
                <a:ea typeface="+mn-ea"/>
                <a:cs typeface="Times New Roman" pitchFamily="18" charset="0"/>
              </a:rPr>
              <a:t>3</a:t>
            </a:r>
            <a:r>
              <a:rPr lang="zh-CN" altLang="en-US" sz="2200" dirty="0">
                <a:solidFill>
                  <a:schemeClr val="tx1"/>
                </a:solidFill>
                <a:latin typeface="+mn-ea"/>
                <a:ea typeface="+mn-ea"/>
                <a:cs typeface="Times New Roman" pitchFamily="18" charset="0"/>
              </a:rPr>
              <a:t>层：所有</a:t>
            </a:r>
            <a:r>
              <a:rPr lang="en-US" altLang="zh-CN" sz="2200" dirty="0" err="1">
                <a:solidFill>
                  <a:schemeClr val="tx1"/>
                </a:solidFill>
                <a:latin typeface="+mn-ea"/>
                <a:ea typeface="+mn-ea"/>
                <a:cs typeface="Times New Roman" pitchFamily="18" charset="0"/>
              </a:rPr>
              <a:t>tf</a:t>
            </a:r>
            <a:r>
              <a:rPr lang="en-US" altLang="zh-CN" sz="2200" dirty="0">
                <a:solidFill>
                  <a:schemeClr val="tx1"/>
                </a:solidFill>
                <a:latin typeface="+mn-ea"/>
                <a:ea typeface="+mn-ea"/>
                <a:cs typeface="Times New Roman" pitchFamily="18" charset="0"/>
              </a:rPr>
              <a:t>&lt;10</a:t>
            </a:r>
            <a:r>
              <a:rPr lang="zh-CN" altLang="en-US" sz="2200" dirty="0">
                <a:solidFill>
                  <a:schemeClr val="tx1"/>
                </a:solidFill>
                <a:latin typeface="+mn-ea"/>
                <a:ea typeface="+mn-ea"/>
                <a:cs typeface="Times New Roman" pitchFamily="18" charset="0"/>
              </a:rPr>
              <a:t>的索引</a:t>
            </a:r>
            <a:endParaRPr lang="en-US" altLang="zh-CN" sz="2200" dirty="0">
              <a:solidFill>
                <a:schemeClr val="tx1"/>
              </a:solidFill>
              <a:latin typeface="+mn-ea"/>
              <a:ea typeface="+mn-ea"/>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553376-1584-490B-B98B-4F6436E5B14D}"/>
              </a:ext>
            </a:extLst>
          </p:cNvPr>
          <p:cNvSpPr>
            <a:spLocks noGrp="1"/>
          </p:cNvSpPr>
          <p:nvPr>
            <p:ph type="title"/>
          </p:nvPr>
        </p:nvSpPr>
        <p:spPr/>
        <p:txBody>
          <a:bodyPr/>
          <a:lstStyle/>
          <a:p>
            <a:r>
              <a:rPr lang="zh-CN" altLang="en-US" dirty="0"/>
              <a:t>域索引</a:t>
            </a:r>
          </a:p>
        </p:txBody>
      </p:sp>
      <p:sp>
        <p:nvSpPr>
          <p:cNvPr id="3" name="内容占位符 2">
            <a:extLst>
              <a:ext uri="{FF2B5EF4-FFF2-40B4-BE49-F238E27FC236}">
                <a16:creationId xmlns:a16="http://schemas.microsoft.com/office/drawing/2014/main" id="{11A79B77-AFF4-410D-ACC7-6E6C91C6325A}"/>
              </a:ext>
            </a:extLst>
          </p:cNvPr>
          <p:cNvSpPr>
            <a:spLocks noGrp="1"/>
          </p:cNvSpPr>
          <p:nvPr>
            <p:ph idx="1"/>
          </p:nvPr>
        </p:nvSpPr>
        <p:spPr/>
        <p:txBody>
          <a:bodyPr/>
          <a:lstStyle/>
          <a:p>
            <a:r>
              <a:rPr lang="zh-CN" altLang="en-US" dirty="0"/>
              <a:t>对域构建倒排索引</a:t>
            </a:r>
            <a:endParaRPr lang="en-US" altLang="zh-CN" dirty="0"/>
          </a:p>
          <a:p>
            <a:pPr lvl="1"/>
            <a:r>
              <a:rPr lang="en-US" altLang="zh-CN" dirty="0"/>
              <a:t>(term, </a:t>
            </a:r>
            <a:r>
              <a:rPr lang="en-US" altLang="zh-CN" dirty="0" err="1"/>
              <a:t>docID</a:t>
            </a:r>
            <a:r>
              <a:rPr lang="en-US" altLang="zh-CN" dirty="0"/>
              <a:t>) </a:t>
            </a:r>
            <a:r>
              <a:rPr lang="en-US" altLang="zh-CN" dirty="0">
                <a:sym typeface="Wingdings" panose="05000000000000000000" pitchFamily="2" charset="2"/>
              </a:rPr>
              <a:t></a:t>
            </a:r>
            <a:r>
              <a:rPr lang="en-US" altLang="zh-CN" dirty="0"/>
              <a:t> (term, field, </a:t>
            </a:r>
            <a:r>
              <a:rPr lang="en-US" altLang="zh-CN" dirty="0" err="1"/>
              <a:t>docID</a:t>
            </a:r>
            <a:r>
              <a:rPr lang="en-US" altLang="zh-CN" dirty="0"/>
              <a:t>)</a:t>
            </a:r>
          </a:p>
          <a:p>
            <a:r>
              <a:rPr lang="zh-CN" altLang="en-US" dirty="0"/>
              <a:t>一种倒排索引的形式为</a:t>
            </a:r>
            <a:r>
              <a:rPr lang="en-US" altLang="zh-CN" dirty="0"/>
              <a:t>:</a:t>
            </a:r>
          </a:p>
          <a:p>
            <a:endParaRPr lang="en-US" altLang="zh-CN" dirty="0"/>
          </a:p>
          <a:p>
            <a:endParaRPr lang="en-US" altLang="zh-CN" dirty="0"/>
          </a:p>
          <a:p>
            <a:endParaRPr lang="en-US" altLang="zh-CN" dirty="0"/>
          </a:p>
          <a:p>
            <a:endParaRPr lang="en-US" altLang="zh-CN" dirty="0"/>
          </a:p>
          <a:p>
            <a:endParaRPr lang="en-US" altLang="zh-CN" dirty="0"/>
          </a:p>
          <a:p>
            <a:r>
              <a:rPr lang="zh-CN" altLang="en-US" dirty="0"/>
              <a:t>课程所介绍的压缩和排序方法适用于域索引</a:t>
            </a:r>
            <a:endParaRPr lang="en-US" altLang="zh-CN" dirty="0"/>
          </a:p>
        </p:txBody>
      </p:sp>
      <p:sp>
        <p:nvSpPr>
          <p:cNvPr id="4" name="灯片编号占位符 3">
            <a:extLst>
              <a:ext uri="{FF2B5EF4-FFF2-40B4-BE49-F238E27FC236}">
                <a16:creationId xmlns:a16="http://schemas.microsoft.com/office/drawing/2014/main" id="{E23F889C-C067-43BE-8466-C8F756F1C614}"/>
              </a:ext>
            </a:extLst>
          </p:cNvPr>
          <p:cNvSpPr>
            <a:spLocks noGrp="1"/>
          </p:cNvSpPr>
          <p:nvPr>
            <p:ph type="sldNum" sz="quarter" idx="12"/>
          </p:nvPr>
        </p:nvSpPr>
        <p:spPr/>
        <p:txBody>
          <a:bodyPr/>
          <a:lstStyle/>
          <a:p>
            <a:pPr>
              <a:defRPr/>
            </a:pPr>
            <a:fld id="{DB3EC566-48E6-4552-87D6-CB322A8F1925}" type="slidenum">
              <a:rPr lang="en-US" smtClean="0"/>
              <a:pPr>
                <a:defRPr/>
              </a:pPr>
              <a:t>16</a:t>
            </a:fld>
            <a:endParaRPr lang="en-US"/>
          </a:p>
        </p:txBody>
      </p:sp>
      <p:sp>
        <p:nvSpPr>
          <p:cNvPr id="5" name="object 4">
            <a:extLst>
              <a:ext uri="{FF2B5EF4-FFF2-40B4-BE49-F238E27FC236}">
                <a16:creationId xmlns:a16="http://schemas.microsoft.com/office/drawing/2014/main" id="{465DCC8B-5794-4A9B-BC0B-9BBEBE64E9CF}"/>
              </a:ext>
            </a:extLst>
          </p:cNvPr>
          <p:cNvSpPr/>
          <p:nvPr/>
        </p:nvSpPr>
        <p:spPr>
          <a:xfrm>
            <a:off x="899592" y="3212976"/>
            <a:ext cx="2770914" cy="764976"/>
          </a:xfrm>
          <a:prstGeom prst="rect">
            <a:avLst/>
          </a:prstGeom>
          <a:blipFill>
            <a:blip r:embed="rId2" cstate="print"/>
            <a:stretch>
              <a:fillRect/>
            </a:stretch>
          </a:blipFill>
        </p:spPr>
        <p:txBody>
          <a:bodyPr wrap="square" lIns="0" tIns="0" rIns="0" bIns="0" rtlCol="0"/>
          <a:lstStyle/>
          <a:p>
            <a:endParaRPr sz="1687">
              <a:solidFill>
                <a:schemeClr val="tx1"/>
              </a:solidFill>
            </a:endParaRPr>
          </a:p>
        </p:txBody>
      </p:sp>
      <p:sp>
        <p:nvSpPr>
          <p:cNvPr id="6" name="object 5">
            <a:extLst>
              <a:ext uri="{FF2B5EF4-FFF2-40B4-BE49-F238E27FC236}">
                <a16:creationId xmlns:a16="http://schemas.microsoft.com/office/drawing/2014/main" id="{690149E8-ACF7-4E71-9FE5-0B304A3711B5}"/>
              </a:ext>
            </a:extLst>
          </p:cNvPr>
          <p:cNvSpPr/>
          <p:nvPr/>
        </p:nvSpPr>
        <p:spPr>
          <a:xfrm>
            <a:off x="3730004" y="3212976"/>
            <a:ext cx="934971"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7" name="object 6">
            <a:extLst>
              <a:ext uri="{FF2B5EF4-FFF2-40B4-BE49-F238E27FC236}">
                <a16:creationId xmlns:a16="http://schemas.microsoft.com/office/drawing/2014/main" id="{23A5EE65-1C39-476C-9D84-E784914A131E}"/>
              </a:ext>
            </a:extLst>
          </p:cNvPr>
          <p:cNvSpPr/>
          <p:nvPr/>
        </p:nvSpPr>
        <p:spPr>
          <a:xfrm>
            <a:off x="4443984" y="3212976"/>
            <a:ext cx="934971"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8" name="object 7">
            <a:extLst>
              <a:ext uri="{FF2B5EF4-FFF2-40B4-BE49-F238E27FC236}">
                <a16:creationId xmlns:a16="http://schemas.microsoft.com/office/drawing/2014/main" id="{13C9D107-9F83-459C-9723-44B8A8F62387}"/>
              </a:ext>
            </a:extLst>
          </p:cNvPr>
          <p:cNvSpPr/>
          <p:nvPr/>
        </p:nvSpPr>
        <p:spPr>
          <a:xfrm>
            <a:off x="5157962" y="3212976"/>
            <a:ext cx="934971"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9" name="object 8">
            <a:extLst>
              <a:ext uri="{FF2B5EF4-FFF2-40B4-BE49-F238E27FC236}">
                <a16:creationId xmlns:a16="http://schemas.microsoft.com/office/drawing/2014/main" id="{C5D43A05-9991-4650-AC27-3FA6530E3189}"/>
              </a:ext>
            </a:extLst>
          </p:cNvPr>
          <p:cNvSpPr/>
          <p:nvPr/>
        </p:nvSpPr>
        <p:spPr>
          <a:xfrm>
            <a:off x="5871940" y="3212976"/>
            <a:ext cx="934971"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0" name="object 9">
            <a:extLst>
              <a:ext uri="{FF2B5EF4-FFF2-40B4-BE49-F238E27FC236}">
                <a16:creationId xmlns:a16="http://schemas.microsoft.com/office/drawing/2014/main" id="{A7CBACD8-2BEB-4A65-9FE7-8C5FCECD6F13}"/>
              </a:ext>
            </a:extLst>
          </p:cNvPr>
          <p:cNvSpPr/>
          <p:nvPr/>
        </p:nvSpPr>
        <p:spPr>
          <a:xfrm>
            <a:off x="6585917" y="3212976"/>
            <a:ext cx="934971"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1" name="object 10">
            <a:extLst>
              <a:ext uri="{FF2B5EF4-FFF2-40B4-BE49-F238E27FC236}">
                <a16:creationId xmlns:a16="http://schemas.microsoft.com/office/drawing/2014/main" id="{421181B1-E371-4190-9D97-64C62D16EF5A}"/>
              </a:ext>
            </a:extLst>
          </p:cNvPr>
          <p:cNvSpPr/>
          <p:nvPr/>
        </p:nvSpPr>
        <p:spPr>
          <a:xfrm>
            <a:off x="7299897" y="3212976"/>
            <a:ext cx="934970"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2" name="object 11">
            <a:extLst>
              <a:ext uri="{FF2B5EF4-FFF2-40B4-BE49-F238E27FC236}">
                <a16:creationId xmlns:a16="http://schemas.microsoft.com/office/drawing/2014/main" id="{1B6726F9-D7F0-4FE4-BC42-9288C9AFFC87}"/>
              </a:ext>
            </a:extLst>
          </p:cNvPr>
          <p:cNvSpPr/>
          <p:nvPr/>
        </p:nvSpPr>
        <p:spPr>
          <a:xfrm>
            <a:off x="964105" y="3943953"/>
            <a:ext cx="2532923" cy="76497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13" name="object 12">
            <a:extLst>
              <a:ext uri="{FF2B5EF4-FFF2-40B4-BE49-F238E27FC236}">
                <a16:creationId xmlns:a16="http://schemas.microsoft.com/office/drawing/2014/main" id="{E031EC20-F9D6-464F-A677-31A4102FE21F}"/>
              </a:ext>
            </a:extLst>
          </p:cNvPr>
          <p:cNvSpPr/>
          <p:nvPr/>
        </p:nvSpPr>
        <p:spPr>
          <a:xfrm>
            <a:off x="3730004" y="3943953"/>
            <a:ext cx="934971"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4" name="object 13">
            <a:extLst>
              <a:ext uri="{FF2B5EF4-FFF2-40B4-BE49-F238E27FC236}">
                <a16:creationId xmlns:a16="http://schemas.microsoft.com/office/drawing/2014/main" id="{AB4D0367-7D7E-4A71-9BB5-7C7E3B96ED81}"/>
              </a:ext>
            </a:extLst>
          </p:cNvPr>
          <p:cNvSpPr/>
          <p:nvPr/>
        </p:nvSpPr>
        <p:spPr>
          <a:xfrm>
            <a:off x="4443984" y="3943953"/>
            <a:ext cx="934971"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5" name="object 14">
            <a:extLst>
              <a:ext uri="{FF2B5EF4-FFF2-40B4-BE49-F238E27FC236}">
                <a16:creationId xmlns:a16="http://schemas.microsoft.com/office/drawing/2014/main" id="{E5D0DB9B-AE4C-4D52-88CB-77CDA0D6DE53}"/>
              </a:ext>
            </a:extLst>
          </p:cNvPr>
          <p:cNvSpPr/>
          <p:nvPr/>
        </p:nvSpPr>
        <p:spPr>
          <a:xfrm>
            <a:off x="5157962" y="3943953"/>
            <a:ext cx="934971"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6" name="object 15">
            <a:extLst>
              <a:ext uri="{FF2B5EF4-FFF2-40B4-BE49-F238E27FC236}">
                <a16:creationId xmlns:a16="http://schemas.microsoft.com/office/drawing/2014/main" id="{00306924-727D-44B6-8CDB-171B419EA647}"/>
              </a:ext>
            </a:extLst>
          </p:cNvPr>
          <p:cNvSpPr/>
          <p:nvPr/>
        </p:nvSpPr>
        <p:spPr>
          <a:xfrm>
            <a:off x="5871940" y="3943953"/>
            <a:ext cx="934971"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7" name="object 16">
            <a:extLst>
              <a:ext uri="{FF2B5EF4-FFF2-40B4-BE49-F238E27FC236}">
                <a16:creationId xmlns:a16="http://schemas.microsoft.com/office/drawing/2014/main" id="{48181E35-47D1-427C-AB3B-1120880D6C0B}"/>
              </a:ext>
            </a:extLst>
          </p:cNvPr>
          <p:cNvSpPr/>
          <p:nvPr/>
        </p:nvSpPr>
        <p:spPr>
          <a:xfrm>
            <a:off x="6585917" y="3943953"/>
            <a:ext cx="934971"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8" name="object 17">
            <a:extLst>
              <a:ext uri="{FF2B5EF4-FFF2-40B4-BE49-F238E27FC236}">
                <a16:creationId xmlns:a16="http://schemas.microsoft.com/office/drawing/2014/main" id="{06DDB5EB-1BBC-4C94-9F20-45546459B5D9}"/>
              </a:ext>
            </a:extLst>
          </p:cNvPr>
          <p:cNvSpPr/>
          <p:nvPr/>
        </p:nvSpPr>
        <p:spPr>
          <a:xfrm>
            <a:off x="7299897" y="3943953"/>
            <a:ext cx="934970"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9" name="object 25">
            <a:extLst>
              <a:ext uri="{FF2B5EF4-FFF2-40B4-BE49-F238E27FC236}">
                <a16:creationId xmlns:a16="http://schemas.microsoft.com/office/drawing/2014/main" id="{BF82C664-13FF-4786-8A33-ECF5DD57D6F2}"/>
              </a:ext>
            </a:extLst>
          </p:cNvPr>
          <p:cNvSpPr/>
          <p:nvPr/>
        </p:nvSpPr>
        <p:spPr>
          <a:xfrm>
            <a:off x="1078087" y="3323473"/>
            <a:ext cx="2409676" cy="408087"/>
          </a:xfrm>
          <a:custGeom>
            <a:avLst/>
            <a:gdLst/>
            <a:ahLst/>
            <a:cxnLst/>
            <a:rect l="l" t="t" r="r" b="b"/>
            <a:pathLst>
              <a:path w="3427095" h="580389">
                <a:moveTo>
                  <a:pt x="0" y="580249"/>
                </a:moveTo>
                <a:lnTo>
                  <a:pt x="3426660" y="580249"/>
                </a:lnTo>
                <a:lnTo>
                  <a:pt x="3426660"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20" name="object 26">
            <a:extLst>
              <a:ext uri="{FF2B5EF4-FFF2-40B4-BE49-F238E27FC236}">
                <a16:creationId xmlns:a16="http://schemas.microsoft.com/office/drawing/2014/main" id="{603668B2-0EF4-4E7C-B8B3-C8D007C07836}"/>
              </a:ext>
            </a:extLst>
          </p:cNvPr>
          <p:cNvSpPr/>
          <p:nvPr/>
        </p:nvSpPr>
        <p:spPr>
          <a:xfrm>
            <a:off x="3908500" y="3323473"/>
            <a:ext cx="578197" cy="408087"/>
          </a:xfrm>
          <a:custGeom>
            <a:avLst/>
            <a:gdLst/>
            <a:ahLst/>
            <a:cxnLst/>
            <a:rect l="l" t="t" r="r" b="b"/>
            <a:pathLst>
              <a:path w="822325" h="580389">
                <a:moveTo>
                  <a:pt x="0" y="580249"/>
                </a:moveTo>
                <a:lnTo>
                  <a:pt x="822019" y="580249"/>
                </a:lnTo>
                <a:lnTo>
                  <a:pt x="822019"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21" name="object 27">
            <a:extLst>
              <a:ext uri="{FF2B5EF4-FFF2-40B4-BE49-F238E27FC236}">
                <a16:creationId xmlns:a16="http://schemas.microsoft.com/office/drawing/2014/main" id="{8D33B1B1-7556-4F09-9450-8C83E419DA2C}"/>
              </a:ext>
            </a:extLst>
          </p:cNvPr>
          <p:cNvSpPr/>
          <p:nvPr/>
        </p:nvSpPr>
        <p:spPr>
          <a:xfrm>
            <a:off x="4622479" y="3323473"/>
            <a:ext cx="578197" cy="408087"/>
          </a:xfrm>
          <a:custGeom>
            <a:avLst/>
            <a:gdLst/>
            <a:ahLst/>
            <a:cxnLst/>
            <a:rect l="l" t="t" r="r" b="b"/>
            <a:pathLst>
              <a:path w="822325" h="580389">
                <a:moveTo>
                  <a:pt x="0" y="580249"/>
                </a:moveTo>
                <a:lnTo>
                  <a:pt x="822019" y="580249"/>
                </a:lnTo>
                <a:lnTo>
                  <a:pt x="822019"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22" name="object 28">
            <a:extLst>
              <a:ext uri="{FF2B5EF4-FFF2-40B4-BE49-F238E27FC236}">
                <a16:creationId xmlns:a16="http://schemas.microsoft.com/office/drawing/2014/main" id="{89822A84-8695-41BA-A844-BF3EEF75A82F}"/>
              </a:ext>
            </a:extLst>
          </p:cNvPr>
          <p:cNvSpPr/>
          <p:nvPr/>
        </p:nvSpPr>
        <p:spPr>
          <a:xfrm>
            <a:off x="5336456" y="3323473"/>
            <a:ext cx="578197" cy="408087"/>
          </a:xfrm>
          <a:custGeom>
            <a:avLst/>
            <a:gdLst/>
            <a:ahLst/>
            <a:cxnLst/>
            <a:rect l="l" t="t" r="r" b="b"/>
            <a:pathLst>
              <a:path w="822325" h="580389">
                <a:moveTo>
                  <a:pt x="0" y="580249"/>
                </a:moveTo>
                <a:lnTo>
                  <a:pt x="822019" y="580249"/>
                </a:lnTo>
                <a:lnTo>
                  <a:pt x="822019"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23" name="object 29">
            <a:extLst>
              <a:ext uri="{FF2B5EF4-FFF2-40B4-BE49-F238E27FC236}">
                <a16:creationId xmlns:a16="http://schemas.microsoft.com/office/drawing/2014/main" id="{B6FCF2F6-CB0A-4687-9E47-D8CAF92C2E6B}"/>
              </a:ext>
            </a:extLst>
          </p:cNvPr>
          <p:cNvSpPr/>
          <p:nvPr/>
        </p:nvSpPr>
        <p:spPr>
          <a:xfrm>
            <a:off x="6050435" y="3323473"/>
            <a:ext cx="578197" cy="408087"/>
          </a:xfrm>
          <a:custGeom>
            <a:avLst/>
            <a:gdLst/>
            <a:ahLst/>
            <a:cxnLst/>
            <a:rect l="l" t="t" r="r" b="b"/>
            <a:pathLst>
              <a:path w="822325" h="580389">
                <a:moveTo>
                  <a:pt x="0" y="580249"/>
                </a:moveTo>
                <a:lnTo>
                  <a:pt x="822019" y="580249"/>
                </a:lnTo>
                <a:lnTo>
                  <a:pt x="822019"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24" name="object 30">
            <a:extLst>
              <a:ext uri="{FF2B5EF4-FFF2-40B4-BE49-F238E27FC236}">
                <a16:creationId xmlns:a16="http://schemas.microsoft.com/office/drawing/2014/main" id="{39FC5D7D-6AC9-4CA0-B9D6-978EFE11ED0E}"/>
              </a:ext>
            </a:extLst>
          </p:cNvPr>
          <p:cNvSpPr/>
          <p:nvPr/>
        </p:nvSpPr>
        <p:spPr>
          <a:xfrm>
            <a:off x="6764413" y="3323473"/>
            <a:ext cx="578197" cy="408087"/>
          </a:xfrm>
          <a:custGeom>
            <a:avLst/>
            <a:gdLst/>
            <a:ahLst/>
            <a:cxnLst/>
            <a:rect l="l" t="t" r="r" b="b"/>
            <a:pathLst>
              <a:path w="822325" h="580389">
                <a:moveTo>
                  <a:pt x="0" y="580249"/>
                </a:moveTo>
                <a:lnTo>
                  <a:pt x="822018" y="580249"/>
                </a:lnTo>
                <a:lnTo>
                  <a:pt x="822018"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25" name="object 31">
            <a:extLst>
              <a:ext uri="{FF2B5EF4-FFF2-40B4-BE49-F238E27FC236}">
                <a16:creationId xmlns:a16="http://schemas.microsoft.com/office/drawing/2014/main" id="{03121A6D-97DC-4F64-99A6-5ACF53FDDB4E}"/>
              </a:ext>
            </a:extLst>
          </p:cNvPr>
          <p:cNvSpPr/>
          <p:nvPr/>
        </p:nvSpPr>
        <p:spPr>
          <a:xfrm>
            <a:off x="7478391" y="3323473"/>
            <a:ext cx="578197" cy="408087"/>
          </a:xfrm>
          <a:custGeom>
            <a:avLst/>
            <a:gdLst/>
            <a:ahLst/>
            <a:cxnLst/>
            <a:rect l="l" t="t" r="r" b="b"/>
            <a:pathLst>
              <a:path w="822325" h="580389">
                <a:moveTo>
                  <a:pt x="0" y="580249"/>
                </a:moveTo>
                <a:lnTo>
                  <a:pt x="822018" y="580249"/>
                </a:lnTo>
                <a:lnTo>
                  <a:pt x="822018"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26" name="object 32">
            <a:extLst>
              <a:ext uri="{FF2B5EF4-FFF2-40B4-BE49-F238E27FC236}">
                <a16:creationId xmlns:a16="http://schemas.microsoft.com/office/drawing/2014/main" id="{D443C9CA-BC6A-4805-8465-8FCBF94B6495}"/>
              </a:ext>
            </a:extLst>
          </p:cNvPr>
          <p:cNvSpPr/>
          <p:nvPr/>
        </p:nvSpPr>
        <p:spPr>
          <a:xfrm>
            <a:off x="1142600" y="4054449"/>
            <a:ext cx="2161431" cy="408087"/>
          </a:xfrm>
          <a:custGeom>
            <a:avLst/>
            <a:gdLst/>
            <a:ahLst/>
            <a:cxnLst/>
            <a:rect l="l" t="t" r="r" b="b"/>
            <a:pathLst>
              <a:path w="3074035" h="580390">
                <a:moveTo>
                  <a:pt x="0" y="580249"/>
                </a:moveTo>
                <a:lnTo>
                  <a:pt x="3073916" y="580249"/>
                </a:lnTo>
                <a:lnTo>
                  <a:pt x="3073916"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27" name="object 33">
            <a:extLst>
              <a:ext uri="{FF2B5EF4-FFF2-40B4-BE49-F238E27FC236}">
                <a16:creationId xmlns:a16="http://schemas.microsoft.com/office/drawing/2014/main" id="{1FF2325D-C636-4B0F-A425-A6F40EDCD842}"/>
              </a:ext>
            </a:extLst>
          </p:cNvPr>
          <p:cNvSpPr/>
          <p:nvPr/>
        </p:nvSpPr>
        <p:spPr>
          <a:xfrm>
            <a:off x="3908500" y="4054449"/>
            <a:ext cx="578197" cy="408087"/>
          </a:xfrm>
          <a:custGeom>
            <a:avLst/>
            <a:gdLst/>
            <a:ahLst/>
            <a:cxnLst/>
            <a:rect l="l" t="t" r="r" b="b"/>
            <a:pathLst>
              <a:path w="822325" h="580390">
                <a:moveTo>
                  <a:pt x="0" y="580249"/>
                </a:moveTo>
                <a:lnTo>
                  <a:pt x="822019" y="580249"/>
                </a:lnTo>
                <a:lnTo>
                  <a:pt x="822019"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28" name="object 34">
            <a:extLst>
              <a:ext uri="{FF2B5EF4-FFF2-40B4-BE49-F238E27FC236}">
                <a16:creationId xmlns:a16="http://schemas.microsoft.com/office/drawing/2014/main" id="{3B9CE013-6BDC-4B71-BFEF-D23476AC80C5}"/>
              </a:ext>
            </a:extLst>
          </p:cNvPr>
          <p:cNvSpPr/>
          <p:nvPr/>
        </p:nvSpPr>
        <p:spPr>
          <a:xfrm>
            <a:off x="4622479" y="4054449"/>
            <a:ext cx="578197" cy="408087"/>
          </a:xfrm>
          <a:custGeom>
            <a:avLst/>
            <a:gdLst/>
            <a:ahLst/>
            <a:cxnLst/>
            <a:rect l="l" t="t" r="r" b="b"/>
            <a:pathLst>
              <a:path w="822325" h="580390">
                <a:moveTo>
                  <a:pt x="0" y="580249"/>
                </a:moveTo>
                <a:lnTo>
                  <a:pt x="822019" y="580249"/>
                </a:lnTo>
                <a:lnTo>
                  <a:pt x="822019"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29" name="object 35">
            <a:extLst>
              <a:ext uri="{FF2B5EF4-FFF2-40B4-BE49-F238E27FC236}">
                <a16:creationId xmlns:a16="http://schemas.microsoft.com/office/drawing/2014/main" id="{3718D524-F020-49BC-B383-8BD882A8BE84}"/>
              </a:ext>
            </a:extLst>
          </p:cNvPr>
          <p:cNvSpPr/>
          <p:nvPr/>
        </p:nvSpPr>
        <p:spPr>
          <a:xfrm>
            <a:off x="5336456" y="4054449"/>
            <a:ext cx="578197" cy="408087"/>
          </a:xfrm>
          <a:custGeom>
            <a:avLst/>
            <a:gdLst/>
            <a:ahLst/>
            <a:cxnLst/>
            <a:rect l="l" t="t" r="r" b="b"/>
            <a:pathLst>
              <a:path w="822325" h="580390">
                <a:moveTo>
                  <a:pt x="0" y="580249"/>
                </a:moveTo>
                <a:lnTo>
                  <a:pt x="822019" y="580249"/>
                </a:lnTo>
                <a:lnTo>
                  <a:pt x="822019"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30" name="object 36">
            <a:extLst>
              <a:ext uri="{FF2B5EF4-FFF2-40B4-BE49-F238E27FC236}">
                <a16:creationId xmlns:a16="http://schemas.microsoft.com/office/drawing/2014/main" id="{57224F4E-07A4-4BF6-95CB-F80221EB79EE}"/>
              </a:ext>
            </a:extLst>
          </p:cNvPr>
          <p:cNvSpPr/>
          <p:nvPr/>
        </p:nvSpPr>
        <p:spPr>
          <a:xfrm>
            <a:off x="6050435" y="4054449"/>
            <a:ext cx="578197" cy="408087"/>
          </a:xfrm>
          <a:custGeom>
            <a:avLst/>
            <a:gdLst/>
            <a:ahLst/>
            <a:cxnLst/>
            <a:rect l="l" t="t" r="r" b="b"/>
            <a:pathLst>
              <a:path w="822325" h="580390">
                <a:moveTo>
                  <a:pt x="0" y="580249"/>
                </a:moveTo>
                <a:lnTo>
                  <a:pt x="822019" y="580249"/>
                </a:lnTo>
                <a:lnTo>
                  <a:pt x="822019"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31" name="object 37">
            <a:extLst>
              <a:ext uri="{FF2B5EF4-FFF2-40B4-BE49-F238E27FC236}">
                <a16:creationId xmlns:a16="http://schemas.microsoft.com/office/drawing/2014/main" id="{B07A52BD-660B-4E15-92DE-093A58355675}"/>
              </a:ext>
            </a:extLst>
          </p:cNvPr>
          <p:cNvSpPr/>
          <p:nvPr/>
        </p:nvSpPr>
        <p:spPr>
          <a:xfrm>
            <a:off x="6764413" y="4054449"/>
            <a:ext cx="578197" cy="408087"/>
          </a:xfrm>
          <a:custGeom>
            <a:avLst/>
            <a:gdLst/>
            <a:ahLst/>
            <a:cxnLst/>
            <a:rect l="l" t="t" r="r" b="b"/>
            <a:pathLst>
              <a:path w="822325" h="580390">
                <a:moveTo>
                  <a:pt x="0" y="580249"/>
                </a:moveTo>
                <a:lnTo>
                  <a:pt x="822018" y="580249"/>
                </a:lnTo>
                <a:lnTo>
                  <a:pt x="822018"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32" name="object 38">
            <a:extLst>
              <a:ext uri="{FF2B5EF4-FFF2-40B4-BE49-F238E27FC236}">
                <a16:creationId xmlns:a16="http://schemas.microsoft.com/office/drawing/2014/main" id="{311C750A-C792-42DC-885E-D7B417BB3102}"/>
              </a:ext>
            </a:extLst>
          </p:cNvPr>
          <p:cNvSpPr/>
          <p:nvPr/>
        </p:nvSpPr>
        <p:spPr>
          <a:xfrm>
            <a:off x="7478391" y="4054449"/>
            <a:ext cx="578197" cy="408087"/>
          </a:xfrm>
          <a:custGeom>
            <a:avLst/>
            <a:gdLst/>
            <a:ahLst/>
            <a:cxnLst/>
            <a:rect l="l" t="t" r="r" b="b"/>
            <a:pathLst>
              <a:path w="822325" h="580390">
                <a:moveTo>
                  <a:pt x="0" y="580249"/>
                </a:moveTo>
                <a:lnTo>
                  <a:pt x="822018" y="580249"/>
                </a:lnTo>
                <a:lnTo>
                  <a:pt x="822018"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33" name="object 39">
            <a:extLst>
              <a:ext uri="{FF2B5EF4-FFF2-40B4-BE49-F238E27FC236}">
                <a16:creationId xmlns:a16="http://schemas.microsoft.com/office/drawing/2014/main" id="{BB326D5D-4987-4101-9592-23BC49289D5F}"/>
              </a:ext>
            </a:extLst>
          </p:cNvPr>
          <p:cNvSpPr/>
          <p:nvPr/>
        </p:nvSpPr>
        <p:spPr>
          <a:xfrm>
            <a:off x="1142600" y="4836425"/>
            <a:ext cx="2161431" cy="408087"/>
          </a:xfrm>
          <a:custGeom>
            <a:avLst/>
            <a:gdLst/>
            <a:ahLst/>
            <a:cxnLst/>
            <a:rect l="l" t="t" r="r" b="b"/>
            <a:pathLst>
              <a:path w="3074035" h="580390">
                <a:moveTo>
                  <a:pt x="0" y="580248"/>
                </a:moveTo>
                <a:lnTo>
                  <a:pt x="3073916" y="580248"/>
                </a:lnTo>
                <a:lnTo>
                  <a:pt x="3073916" y="0"/>
                </a:lnTo>
                <a:lnTo>
                  <a:pt x="0" y="0"/>
                </a:lnTo>
                <a:lnTo>
                  <a:pt x="0" y="580248"/>
                </a:lnTo>
                <a:close/>
              </a:path>
            </a:pathLst>
          </a:custGeom>
          <a:solidFill>
            <a:srgbClr val="FFFFFF"/>
          </a:solidFill>
        </p:spPr>
        <p:txBody>
          <a:bodyPr wrap="square" lIns="0" tIns="0" rIns="0" bIns="0" rtlCol="0"/>
          <a:lstStyle/>
          <a:p>
            <a:endParaRPr sz="1687">
              <a:solidFill>
                <a:schemeClr val="tx1"/>
              </a:solidFill>
            </a:endParaRPr>
          </a:p>
        </p:txBody>
      </p:sp>
      <p:sp>
        <p:nvSpPr>
          <p:cNvPr id="34" name="object 40">
            <a:extLst>
              <a:ext uri="{FF2B5EF4-FFF2-40B4-BE49-F238E27FC236}">
                <a16:creationId xmlns:a16="http://schemas.microsoft.com/office/drawing/2014/main" id="{311366C3-FF1B-430B-96F7-02BA0875A96E}"/>
              </a:ext>
            </a:extLst>
          </p:cNvPr>
          <p:cNvSpPr/>
          <p:nvPr/>
        </p:nvSpPr>
        <p:spPr>
          <a:xfrm>
            <a:off x="3908500" y="4836425"/>
            <a:ext cx="578197" cy="408087"/>
          </a:xfrm>
          <a:custGeom>
            <a:avLst/>
            <a:gdLst/>
            <a:ahLst/>
            <a:cxnLst/>
            <a:rect l="l" t="t" r="r" b="b"/>
            <a:pathLst>
              <a:path w="822325" h="580390">
                <a:moveTo>
                  <a:pt x="0" y="580248"/>
                </a:moveTo>
                <a:lnTo>
                  <a:pt x="822019" y="580248"/>
                </a:lnTo>
                <a:lnTo>
                  <a:pt x="822019" y="0"/>
                </a:lnTo>
                <a:lnTo>
                  <a:pt x="0" y="0"/>
                </a:lnTo>
                <a:lnTo>
                  <a:pt x="0" y="580248"/>
                </a:lnTo>
                <a:close/>
              </a:path>
            </a:pathLst>
          </a:custGeom>
          <a:solidFill>
            <a:srgbClr val="FFFFFF"/>
          </a:solidFill>
        </p:spPr>
        <p:txBody>
          <a:bodyPr wrap="square" lIns="0" tIns="0" rIns="0" bIns="0" rtlCol="0"/>
          <a:lstStyle/>
          <a:p>
            <a:endParaRPr sz="1687">
              <a:solidFill>
                <a:schemeClr val="tx1"/>
              </a:solidFill>
            </a:endParaRPr>
          </a:p>
        </p:txBody>
      </p:sp>
      <p:sp>
        <p:nvSpPr>
          <p:cNvPr id="35" name="object 41">
            <a:extLst>
              <a:ext uri="{FF2B5EF4-FFF2-40B4-BE49-F238E27FC236}">
                <a16:creationId xmlns:a16="http://schemas.microsoft.com/office/drawing/2014/main" id="{B977AC5E-3BC3-4FC4-848B-7070FB7AE937}"/>
              </a:ext>
            </a:extLst>
          </p:cNvPr>
          <p:cNvSpPr/>
          <p:nvPr/>
        </p:nvSpPr>
        <p:spPr>
          <a:xfrm>
            <a:off x="4622479" y="4836425"/>
            <a:ext cx="578197" cy="408087"/>
          </a:xfrm>
          <a:custGeom>
            <a:avLst/>
            <a:gdLst/>
            <a:ahLst/>
            <a:cxnLst/>
            <a:rect l="l" t="t" r="r" b="b"/>
            <a:pathLst>
              <a:path w="822325" h="580390">
                <a:moveTo>
                  <a:pt x="0" y="580248"/>
                </a:moveTo>
                <a:lnTo>
                  <a:pt x="822019" y="580248"/>
                </a:lnTo>
                <a:lnTo>
                  <a:pt x="822019" y="0"/>
                </a:lnTo>
                <a:lnTo>
                  <a:pt x="0" y="0"/>
                </a:lnTo>
                <a:lnTo>
                  <a:pt x="0" y="580248"/>
                </a:lnTo>
                <a:close/>
              </a:path>
            </a:pathLst>
          </a:custGeom>
          <a:solidFill>
            <a:srgbClr val="FFFFFF"/>
          </a:solidFill>
        </p:spPr>
        <p:txBody>
          <a:bodyPr wrap="square" lIns="0" tIns="0" rIns="0" bIns="0" rtlCol="0"/>
          <a:lstStyle/>
          <a:p>
            <a:endParaRPr sz="1687">
              <a:solidFill>
                <a:schemeClr val="tx1"/>
              </a:solidFill>
            </a:endParaRPr>
          </a:p>
        </p:txBody>
      </p:sp>
      <p:sp>
        <p:nvSpPr>
          <p:cNvPr id="36" name="object 42">
            <a:extLst>
              <a:ext uri="{FF2B5EF4-FFF2-40B4-BE49-F238E27FC236}">
                <a16:creationId xmlns:a16="http://schemas.microsoft.com/office/drawing/2014/main" id="{4980E37C-03CD-4CC8-A741-13FB74A655CD}"/>
              </a:ext>
            </a:extLst>
          </p:cNvPr>
          <p:cNvSpPr/>
          <p:nvPr/>
        </p:nvSpPr>
        <p:spPr>
          <a:xfrm>
            <a:off x="5336456" y="4836425"/>
            <a:ext cx="578197" cy="408087"/>
          </a:xfrm>
          <a:custGeom>
            <a:avLst/>
            <a:gdLst/>
            <a:ahLst/>
            <a:cxnLst/>
            <a:rect l="l" t="t" r="r" b="b"/>
            <a:pathLst>
              <a:path w="822325" h="580390">
                <a:moveTo>
                  <a:pt x="0" y="580248"/>
                </a:moveTo>
                <a:lnTo>
                  <a:pt x="822019" y="580248"/>
                </a:lnTo>
                <a:lnTo>
                  <a:pt x="822019" y="0"/>
                </a:lnTo>
                <a:lnTo>
                  <a:pt x="0" y="0"/>
                </a:lnTo>
                <a:lnTo>
                  <a:pt x="0" y="580248"/>
                </a:lnTo>
                <a:close/>
              </a:path>
            </a:pathLst>
          </a:custGeom>
          <a:solidFill>
            <a:srgbClr val="FFFFFF"/>
          </a:solidFill>
        </p:spPr>
        <p:txBody>
          <a:bodyPr wrap="square" lIns="0" tIns="0" rIns="0" bIns="0" rtlCol="0"/>
          <a:lstStyle/>
          <a:p>
            <a:endParaRPr sz="1687">
              <a:solidFill>
                <a:schemeClr val="tx1"/>
              </a:solidFill>
            </a:endParaRPr>
          </a:p>
        </p:txBody>
      </p:sp>
      <p:sp>
        <p:nvSpPr>
          <p:cNvPr id="37" name="object 43">
            <a:extLst>
              <a:ext uri="{FF2B5EF4-FFF2-40B4-BE49-F238E27FC236}">
                <a16:creationId xmlns:a16="http://schemas.microsoft.com/office/drawing/2014/main" id="{D5DDF9E5-EBFC-4EE9-AD25-7AADE72C2FC5}"/>
              </a:ext>
            </a:extLst>
          </p:cNvPr>
          <p:cNvSpPr/>
          <p:nvPr/>
        </p:nvSpPr>
        <p:spPr>
          <a:xfrm>
            <a:off x="6050435" y="4836425"/>
            <a:ext cx="578197" cy="408087"/>
          </a:xfrm>
          <a:custGeom>
            <a:avLst/>
            <a:gdLst/>
            <a:ahLst/>
            <a:cxnLst/>
            <a:rect l="l" t="t" r="r" b="b"/>
            <a:pathLst>
              <a:path w="822325" h="580390">
                <a:moveTo>
                  <a:pt x="0" y="580248"/>
                </a:moveTo>
                <a:lnTo>
                  <a:pt x="822019" y="580248"/>
                </a:lnTo>
                <a:lnTo>
                  <a:pt x="822019" y="0"/>
                </a:lnTo>
                <a:lnTo>
                  <a:pt x="0" y="0"/>
                </a:lnTo>
                <a:lnTo>
                  <a:pt x="0" y="580248"/>
                </a:lnTo>
                <a:close/>
              </a:path>
            </a:pathLst>
          </a:custGeom>
          <a:solidFill>
            <a:srgbClr val="FFFFFF"/>
          </a:solidFill>
        </p:spPr>
        <p:txBody>
          <a:bodyPr wrap="square" lIns="0" tIns="0" rIns="0" bIns="0" rtlCol="0"/>
          <a:lstStyle/>
          <a:p>
            <a:endParaRPr sz="1687">
              <a:solidFill>
                <a:schemeClr val="tx1"/>
              </a:solidFill>
            </a:endParaRPr>
          </a:p>
        </p:txBody>
      </p:sp>
      <p:sp>
        <p:nvSpPr>
          <p:cNvPr id="38" name="object 44">
            <a:extLst>
              <a:ext uri="{FF2B5EF4-FFF2-40B4-BE49-F238E27FC236}">
                <a16:creationId xmlns:a16="http://schemas.microsoft.com/office/drawing/2014/main" id="{9B6C2657-00F8-4437-81CE-AC4AD8F4FB37}"/>
              </a:ext>
            </a:extLst>
          </p:cNvPr>
          <p:cNvSpPr/>
          <p:nvPr/>
        </p:nvSpPr>
        <p:spPr>
          <a:xfrm>
            <a:off x="6764413" y="4836425"/>
            <a:ext cx="578197" cy="408087"/>
          </a:xfrm>
          <a:custGeom>
            <a:avLst/>
            <a:gdLst/>
            <a:ahLst/>
            <a:cxnLst/>
            <a:rect l="l" t="t" r="r" b="b"/>
            <a:pathLst>
              <a:path w="822325" h="580390">
                <a:moveTo>
                  <a:pt x="0" y="580248"/>
                </a:moveTo>
                <a:lnTo>
                  <a:pt x="822018" y="580248"/>
                </a:lnTo>
                <a:lnTo>
                  <a:pt x="822018" y="0"/>
                </a:lnTo>
                <a:lnTo>
                  <a:pt x="0" y="0"/>
                </a:lnTo>
                <a:lnTo>
                  <a:pt x="0" y="580248"/>
                </a:lnTo>
                <a:close/>
              </a:path>
            </a:pathLst>
          </a:custGeom>
          <a:solidFill>
            <a:srgbClr val="FFFFFF"/>
          </a:solidFill>
        </p:spPr>
        <p:txBody>
          <a:bodyPr wrap="square" lIns="0" tIns="0" rIns="0" bIns="0" rtlCol="0"/>
          <a:lstStyle/>
          <a:p>
            <a:endParaRPr sz="1687">
              <a:solidFill>
                <a:schemeClr val="tx1"/>
              </a:solidFill>
            </a:endParaRPr>
          </a:p>
        </p:txBody>
      </p:sp>
      <p:sp>
        <p:nvSpPr>
          <p:cNvPr id="39" name="object 45">
            <a:extLst>
              <a:ext uri="{FF2B5EF4-FFF2-40B4-BE49-F238E27FC236}">
                <a16:creationId xmlns:a16="http://schemas.microsoft.com/office/drawing/2014/main" id="{6D39DB75-70D1-45F3-A433-3DB252C60FE4}"/>
              </a:ext>
            </a:extLst>
          </p:cNvPr>
          <p:cNvSpPr/>
          <p:nvPr/>
        </p:nvSpPr>
        <p:spPr>
          <a:xfrm>
            <a:off x="7478391" y="4836425"/>
            <a:ext cx="578197" cy="408087"/>
          </a:xfrm>
          <a:custGeom>
            <a:avLst/>
            <a:gdLst/>
            <a:ahLst/>
            <a:cxnLst/>
            <a:rect l="l" t="t" r="r" b="b"/>
            <a:pathLst>
              <a:path w="822325" h="580390">
                <a:moveTo>
                  <a:pt x="0" y="580248"/>
                </a:moveTo>
                <a:lnTo>
                  <a:pt x="822018" y="580248"/>
                </a:lnTo>
                <a:lnTo>
                  <a:pt x="822018" y="0"/>
                </a:lnTo>
                <a:lnTo>
                  <a:pt x="0" y="0"/>
                </a:lnTo>
                <a:lnTo>
                  <a:pt x="0" y="580248"/>
                </a:lnTo>
                <a:close/>
              </a:path>
            </a:pathLst>
          </a:custGeom>
          <a:solidFill>
            <a:srgbClr val="FFFFFF"/>
          </a:solidFill>
        </p:spPr>
        <p:txBody>
          <a:bodyPr wrap="square" lIns="0" tIns="0" rIns="0" bIns="0" rtlCol="0"/>
          <a:lstStyle/>
          <a:p>
            <a:endParaRPr sz="1687">
              <a:solidFill>
                <a:schemeClr val="tx1"/>
              </a:solidFill>
            </a:endParaRPr>
          </a:p>
        </p:txBody>
      </p:sp>
      <p:graphicFrame>
        <p:nvGraphicFramePr>
          <p:cNvPr id="40" name="object 46">
            <a:extLst>
              <a:ext uri="{FF2B5EF4-FFF2-40B4-BE49-F238E27FC236}">
                <a16:creationId xmlns:a16="http://schemas.microsoft.com/office/drawing/2014/main" id="{BFF0261A-C8F5-48C3-9045-90F42062728E}"/>
              </a:ext>
            </a:extLst>
          </p:cNvPr>
          <p:cNvGraphicFramePr>
            <a:graphicFrameLocks noGrp="1"/>
          </p:cNvGraphicFramePr>
          <p:nvPr/>
        </p:nvGraphicFramePr>
        <p:xfrm>
          <a:off x="1069588" y="3323473"/>
          <a:ext cx="6978282" cy="1924776"/>
        </p:xfrm>
        <a:graphic>
          <a:graphicData uri="http://schemas.openxmlformats.org/drawingml/2006/table">
            <a:tbl>
              <a:tblPr firstRow="1" bandRow="1">
                <a:tableStyleId>{2D5ABB26-0587-4C30-8999-92F81FD0307C}</a:tableStyleId>
              </a:tblPr>
              <a:tblGrid>
                <a:gridCol w="64512">
                  <a:extLst>
                    <a:ext uri="{9D8B030D-6E8A-4147-A177-3AD203B41FA5}">
                      <a16:colId xmlns:a16="http://schemas.microsoft.com/office/drawing/2014/main" val="20000"/>
                    </a:ext>
                  </a:extLst>
                </a:gridCol>
                <a:gridCol w="2161348">
                  <a:extLst>
                    <a:ext uri="{9D8B030D-6E8A-4147-A177-3AD203B41FA5}">
                      <a16:colId xmlns:a16="http://schemas.microsoft.com/office/drawing/2014/main" val="20001"/>
                    </a:ext>
                  </a:extLst>
                </a:gridCol>
                <a:gridCol w="183509">
                  <a:extLst>
                    <a:ext uri="{9D8B030D-6E8A-4147-A177-3AD203B41FA5}">
                      <a16:colId xmlns:a16="http://schemas.microsoft.com/office/drawing/2014/main" val="20002"/>
                    </a:ext>
                  </a:extLst>
                </a:gridCol>
                <a:gridCol w="421043">
                  <a:extLst>
                    <a:ext uri="{9D8B030D-6E8A-4147-A177-3AD203B41FA5}">
                      <a16:colId xmlns:a16="http://schemas.microsoft.com/office/drawing/2014/main" val="20003"/>
                    </a:ext>
                  </a:extLst>
                </a:gridCol>
                <a:gridCol w="577982">
                  <a:extLst>
                    <a:ext uri="{9D8B030D-6E8A-4147-A177-3AD203B41FA5}">
                      <a16:colId xmlns:a16="http://schemas.microsoft.com/office/drawing/2014/main" val="20004"/>
                    </a:ext>
                  </a:extLst>
                </a:gridCol>
                <a:gridCol w="135996">
                  <a:extLst>
                    <a:ext uri="{9D8B030D-6E8A-4147-A177-3AD203B41FA5}">
                      <a16:colId xmlns:a16="http://schemas.microsoft.com/office/drawing/2014/main" val="20005"/>
                    </a:ext>
                  </a:extLst>
                </a:gridCol>
                <a:gridCol w="577982">
                  <a:extLst>
                    <a:ext uri="{9D8B030D-6E8A-4147-A177-3AD203B41FA5}">
                      <a16:colId xmlns:a16="http://schemas.microsoft.com/office/drawing/2014/main" val="20006"/>
                    </a:ext>
                  </a:extLst>
                </a:gridCol>
                <a:gridCol w="135996">
                  <a:extLst>
                    <a:ext uri="{9D8B030D-6E8A-4147-A177-3AD203B41FA5}">
                      <a16:colId xmlns:a16="http://schemas.microsoft.com/office/drawing/2014/main" val="20007"/>
                    </a:ext>
                  </a:extLst>
                </a:gridCol>
                <a:gridCol w="577982">
                  <a:extLst>
                    <a:ext uri="{9D8B030D-6E8A-4147-A177-3AD203B41FA5}">
                      <a16:colId xmlns:a16="http://schemas.microsoft.com/office/drawing/2014/main" val="20008"/>
                    </a:ext>
                  </a:extLst>
                </a:gridCol>
                <a:gridCol w="135996">
                  <a:extLst>
                    <a:ext uri="{9D8B030D-6E8A-4147-A177-3AD203B41FA5}">
                      <a16:colId xmlns:a16="http://schemas.microsoft.com/office/drawing/2014/main" val="20009"/>
                    </a:ext>
                  </a:extLst>
                </a:gridCol>
                <a:gridCol w="577982">
                  <a:extLst>
                    <a:ext uri="{9D8B030D-6E8A-4147-A177-3AD203B41FA5}">
                      <a16:colId xmlns:a16="http://schemas.microsoft.com/office/drawing/2014/main" val="20010"/>
                    </a:ext>
                  </a:extLst>
                </a:gridCol>
                <a:gridCol w="135996">
                  <a:extLst>
                    <a:ext uri="{9D8B030D-6E8A-4147-A177-3AD203B41FA5}">
                      <a16:colId xmlns:a16="http://schemas.microsoft.com/office/drawing/2014/main" val="20011"/>
                    </a:ext>
                  </a:extLst>
                </a:gridCol>
                <a:gridCol w="577981">
                  <a:extLst>
                    <a:ext uri="{9D8B030D-6E8A-4147-A177-3AD203B41FA5}">
                      <a16:colId xmlns:a16="http://schemas.microsoft.com/office/drawing/2014/main" val="20012"/>
                    </a:ext>
                  </a:extLst>
                </a:gridCol>
                <a:gridCol w="135996">
                  <a:extLst>
                    <a:ext uri="{9D8B030D-6E8A-4147-A177-3AD203B41FA5}">
                      <a16:colId xmlns:a16="http://schemas.microsoft.com/office/drawing/2014/main" val="20013"/>
                    </a:ext>
                  </a:extLst>
                </a:gridCol>
                <a:gridCol w="577981">
                  <a:extLst>
                    <a:ext uri="{9D8B030D-6E8A-4147-A177-3AD203B41FA5}">
                      <a16:colId xmlns:a16="http://schemas.microsoft.com/office/drawing/2014/main" val="20014"/>
                    </a:ext>
                  </a:extLst>
                </a:gridCol>
              </a:tblGrid>
              <a:tr h="407987">
                <a:tc rowSpan="3">
                  <a:txBody>
                    <a:bodyPr/>
                    <a:lstStyle/>
                    <a:p>
                      <a:endParaRPr sz="2100">
                        <a:latin typeface="Calibri"/>
                        <a:cs typeface="Calibri"/>
                      </a:endParaRPr>
                    </a:p>
                  </a:txBody>
                  <a:tcPr marL="0" marR="0" marT="0" marB="0">
                    <a:lnT w="24177">
                      <a:solidFill>
                        <a:srgbClr val="000000"/>
                      </a:solidFill>
                      <a:prstDash val="solid"/>
                    </a:lnT>
                  </a:tcPr>
                </a:tc>
                <a:tc>
                  <a:txBody>
                    <a:bodyPr/>
                    <a:lstStyle/>
                    <a:p>
                      <a:pPr marL="384175">
                        <a:lnSpc>
                          <a:spcPct val="100000"/>
                        </a:lnSpc>
                        <a:spcBef>
                          <a:spcPts val="90"/>
                        </a:spcBef>
                      </a:pPr>
                      <a:r>
                        <a:rPr sz="2100" spc="-5" dirty="0">
                          <a:latin typeface="Arial"/>
                          <a:cs typeface="Arial"/>
                        </a:rPr>
                        <a:t>William.author</a:t>
                      </a:r>
                      <a:endParaRPr sz="2100">
                        <a:latin typeface="Arial"/>
                        <a:cs typeface="Arial"/>
                      </a:endParaRPr>
                    </a:p>
                  </a:txBody>
                  <a:tcPr marL="0" marR="0" marT="8037" marB="0">
                    <a:lnT w="24177">
                      <a:solidFill>
                        <a:srgbClr val="000000"/>
                      </a:solidFill>
                      <a:prstDash val="solid"/>
                    </a:lnT>
                  </a:tcPr>
                </a:tc>
                <a:tc>
                  <a:txBody>
                    <a:bodyPr/>
                    <a:lstStyle/>
                    <a:p>
                      <a:endParaRPr sz="2100">
                        <a:latin typeface="Arial"/>
                        <a:cs typeface="Arial"/>
                      </a:endParaRPr>
                    </a:p>
                  </a:txBody>
                  <a:tcPr marL="0" marR="0" marT="0"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L="290830">
                        <a:lnSpc>
                          <a:spcPct val="100000"/>
                        </a:lnSpc>
                        <a:spcBef>
                          <a:spcPts val="90"/>
                        </a:spcBef>
                      </a:pPr>
                      <a:r>
                        <a:rPr sz="2100" dirty="0">
                          <a:latin typeface="Arial"/>
                          <a:cs typeface="Arial"/>
                        </a:rPr>
                        <a:t>2</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L="290830">
                        <a:lnSpc>
                          <a:spcPct val="100000"/>
                        </a:lnSpc>
                        <a:spcBef>
                          <a:spcPts val="90"/>
                        </a:spcBef>
                      </a:pPr>
                      <a:r>
                        <a:rPr sz="2100" dirty="0">
                          <a:latin typeface="Arial"/>
                          <a:cs typeface="Arial"/>
                        </a:rPr>
                        <a:t>4</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L="290830">
                        <a:lnSpc>
                          <a:spcPct val="100000"/>
                        </a:lnSpc>
                        <a:spcBef>
                          <a:spcPts val="90"/>
                        </a:spcBef>
                      </a:pPr>
                      <a:r>
                        <a:rPr sz="2100" dirty="0">
                          <a:latin typeface="Arial"/>
                          <a:cs typeface="Arial"/>
                        </a:rPr>
                        <a:t>8</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R="4445" algn="ctr">
                        <a:lnSpc>
                          <a:spcPct val="100000"/>
                        </a:lnSpc>
                        <a:spcBef>
                          <a:spcPts val="90"/>
                        </a:spcBef>
                      </a:pPr>
                      <a:r>
                        <a:rPr sz="2100" spc="-10" dirty="0">
                          <a:latin typeface="Arial"/>
                          <a:cs typeface="Arial"/>
                        </a:rPr>
                        <a:t>16</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R="4445" algn="ctr">
                        <a:lnSpc>
                          <a:spcPct val="100000"/>
                        </a:lnSpc>
                        <a:spcBef>
                          <a:spcPts val="90"/>
                        </a:spcBef>
                      </a:pPr>
                      <a:r>
                        <a:rPr sz="2100" spc="-10" dirty="0">
                          <a:latin typeface="Arial"/>
                          <a:cs typeface="Arial"/>
                        </a:rPr>
                        <a:t>32</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L="183515">
                        <a:lnSpc>
                          <a:spcPct val="100000"/>
                        </a:lnSpc>
                        <a:spcBef>
                          <a:spcPts val="90"/>
                        </a:spcBef>
                      </a:pPr>
                      <a:r>
                        <a:rPr sz="2100" spc="-10" dirty="0">
                          <a:latin typeface="Arial"/>
                          <a:cs typeface="Arial"/>
                        </a:rPr>
                        <a:t>64</a:t>
                      </a:r>
                      <a:endParaRPr sz="2100">
                        <a:latin typeface="Arial"/>
                        <a:cs typeface="Arial"/>
                      </a:endParaRPr>
                    </a:p>
                  </a:txBody>
                  <a:tcPr marL="0" marR="0" marT="8037" marB="0">
                    <a:lnR w="24177">
                      <a:solidFill>
                        <a:srgbClr val="000000"/>
                      </a:solidFill>
                      <a:prstDash val="solid"/>
                    </a:lnR>
                    <a:lnT w="24177">
                      <a:solidFill>
                        <a:srgbClr val="000000"/>
                      </a:solidFill>
                      <a:prstDash val="solid"/>
                    </a:lnT>
                    <a:lnB w="24177">
                      <a:solidFill>
                        <a:srgbClr val="000000"/>
                      </a:solidFill>
                      <a:prstDash val="solid"/>
                    </a:lnB>
                  </a:tcPr>
                </a:tc>
                <a:extLst>
                  <a:ext uri="{0D108BD9-81ED-4DB2-BD59-A6C34878D82A}">
                    <a16:rowId xmlns:a16="http://schemas.microsoft.com/office/drawing/2014/main" val="10000"/>
                  </a:ext>
                </a:extLst>
              </a:tr>
              <a:tr h="326827">
                <a:tc vMerge="1">
                  <a:txBody>
                    <a:bodyPr/>
                    <a:lstStyle/>
                    <a:p>
                      <a:endParaRPr/>
                    </a:p>
                  </a:txBody>
                  <a:tcPr marL="0" marR="0" marT="0" marB="0">
                    <a:lnT w="24177">
                      <a:solidFill>
                        <a:srgbClr val="000000"/>
                      </a:solidFill>
                      <a:prstDash val="solid"/>
                    </a:lnT>
                  </a:tcPr>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T w="24177">
                      <a:solidFill>
                        <a:srgbClr val="000000"/>
                      </a:solidFill>
                      <a:prstDash val="solid"/>
                    </a:lnT>
                    <a:lnB w="24177">
                      <a:solidFill>
                        <a:srgbClr val="000000"/>
                      </a:solidFill>
                      <a:prstDash val="solid"/>
                    </a:lnB>
                  </a:tcPr>
                </a:tc>
                <a:extLst>
                  <a:ext uri="{0D108BD9-81ED-4DB2-BD59-A6C34878D82A}">
                    <a16:rowId xmlns:a16="http://schemas.microsoft.com/office/drawing/2014/main" val="10001"/>
                  </a:ext>
                </a:extLst>
              </a:tr>
              <a:tr h="407987">
                <a:tc vMerge="1">
                  <a:txBody>
                    <a:bodyPr/>
                    <a:lstStyle/>
                    <a:p>
                      <a:endParaRPr/>
                    </a:p>
                  </a:txBody>
                  <a:tcPr marL="0" marR="0" marT="0" marB="0">
                    <a:lnT w="24177">
                      <a:solidFill>
                        <a:srgbClr val="000000"/>
                      </a:solidFill>
                      <a:prstDash val="solid"/>
                    </a:lnT>
                  </a:tcPr>
                </a:tc>
                <a:tc>
                  <a:txBody>
                    <a:bodyPr/>
                    <a:lstStyle/>
                    <a:p>
                      <a:pPr marL="546735">
                        <a:lnSpc>
                          <a:spcPct val="100000"/>
                        </a:lnSpc>
                        <a:spcBef>
                          <a:spcPts val="90"/>
                        </a:spcBef>
                      </a:pPr>
                      <a:r>
                        <a:rPr sz="2100" spc="-5" dirty="0">
                          <a:latin typeface="Arial"/>
                          <a:cs typeface="Arial"/>
                        </a:rPr>
                        <a:t>William.title</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endParaRPr sz="2100">
                        <a:latin typeface="Arial"/>
                        <a:cs typeface="Arial"/>
                      </a:endParaRPr>
                    </a:p>
                  </a:txBody>
                  <a:tcPr marL="0" marR="0" marT="0" marB="0"/>
                </a:tc>
                <a:tc>
                  <a:txBody>
                    <a:bodyPr/>
                    <a:lstStyle/>
                    <a:p>
                      <a:pPr marL="290830">
                        <a:lnSpc>
                          <a:spcPct val="100000"/>
                        </a:lnSpc>
                        <a:spcBef>
                          <a:spcPts val="90"/>
                        </a:spcBef>
                      </a:pPr>
                      <a:r>
                        <a:rPr sz="2100" dirty="0">
                          <a:latin typeface="Arial"/>
                          <a:cs typeface="Arial"/>
                        </a:rPr>
                        <a:t>1</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L="290830">
                        <a:lnSpc>
                          <a:spcPct val="100000"/>
                        </a:lnSpc>
                        <a:spcBef>
                          <a:spcPts val="90"/>
                        </a:spcBef>
                      </a:pPr>
                      <a:r>
                        <a:rPr sz="2100" dirty="0">
                          <a:latin typeface="Arial"/>
                          <a:cs typeface="Arial"/>
                        </a:rPr>
                        <a:t>2</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L="290830">
                        <a:lnSpc>
                          <a:spcPct val="100000"/>
                        </a:lnSpc>
                        <a:spcBef>
                          <a:spcPts val="90"/>
                        </a:spcBef>
                      </a:pPr>
                      <a:r>
                        <a:rPr sz="2100" dirty="0">
                          <a:latin typeface="Arial"/>
                          <a:cs typeface="Arial"/>
                        </a:rPr>
                        <a:t>3</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R="4445" algn="ctr">
                        <a:lnSpc>
                          <a:spcPct val="100000"/>
                        </a:lnSpc>
                        <a:spcBef>
                          <a:spcPts val="90"/>
                        </a:spcBef>
                      </a:pPr>
                      <a:r>
                        <a:rPr sz="2100" dirty="0">
                          <a:latin typeface="Arial"/>
                          <a:cs typeface="Arial"/>
                        </a:rPr>
                        <a:t>5</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R="4445" algn="ctr">
                        <a:lnSpc>
                          <a:spcPct val="100000"/>
                        </a:lnSpc>
                        <a:spcBef>
                          <a:spcPts val="90"/>
                        </a:spcBef>
                      </a:pPr>
                      <a:r>
                        <a:rPr sz="2100" dirty="0">
                          <a:latin typeface="Arial"/>
                          <a:cs typeface="Arial"/>
                        </a:rPr>
                        <a:t>8</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L="183515">
                        <a:lnSpc>
                          <a:spcPct val="100000"/>
                        </a:lnSpc>
                        <a:spcBef>
                          <a:spcPts val="90"/>
                        </a:spcBef>
                      </a:pPr>
                      <a:r>
                        <a:rPr sz="2100" spc="-10" dirty="0">
                          <a:latin typeface="Arial"/>
                          <a:cs typeface="Arial"/>
                        </a:rPr>
                        <a:t>13</a:t>
                      </a:r>
                      <a:endParaRPr sz="2100">
                        <a:latin typeface="Arial"/>
                        <a:cs typeface="Arial"/>
                      </a:endParaRPr>
                    </a:p>
                  </a:txBody>
                  <a:tcPr marL="0" marR="0" marT="8037" marB="0">
                    <a:lnR w="24177">
                      <a:solidFill>
                        <a:srgbClr val="000000"/>
                      </a:solidFill>
                      <a:prstDash val="solid"/>
                    </a:lnR>
                    <a:lnT w="24177">
                      <a:solidFill>
                        <a:srgbClr val="000000"/>
                      </a:solidFill>
                      <a:prstDash val="solid"/>
                    </a:lnT>
                    <a:lnB w="24177">
                      <a:solidFill>
                        <a:srgbClr val="000000"/>
                      </a:solidFill>
                      <a:prstDash val="solid"/>
                    </a:lnB>
                  </a:tcPr>
                </a:tc>
                <a:extLst>
                  <a:ext uri="{0D108BD9-81ED-4DB2-BD59-A6C34878D82A}">
                    <a16:rowId xmlns:a16="http://schemas.microsoft.com/office/drawing/2014/main" val="10002"/>
                  </a:ext>
                </a:extLst>
              </a:tr>
              <a:tr h="373988">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T w="24177">
                      <a:solidFill>
                        <a:srgbClr val="000000"/>
                      </a:solidFill>
                      <a:prstDash val="solid"/>
                    </a:lnT>
                    <a:lnB w="24177">
                      <a:solidFill>
                        <a:srgbClr val="000000"/>
                      </a:solidFill>
                      <a:prstDash val="solid"/>
                    </a:lnB>
                  </a:tcPr>
                </a:tc>
                <a:extLst>
                  <a:ext uri="{0D108BD9-81ED-4DB2-BD59-A6C34878D82A}">
                    <a16:rowId xmlns:a16="http://schemas.microsoft.com/office/drawing/2014/main" val="10003"/>
                  </a:ext>
                </a:extLst>
              </a:tr>
              <a:tr h="407987">
                <a:tc>
                  <a:txBody>
                    <a:bodyPr/>
                    <a:lstStyle/>
                    <a:p>
                      <a:endParaRPr sz="2100">
                        <a:latin typeface="Arial"/>
                        <a:cs typeface="Arial"/>
                      </a:endParaRPr>
                    </a:p>
                  </a:txBody>
                  <a:tcPr marL="0" marR="0" marT="0" marB="0">
                    <a:lnR w="24177">
                      <a:solidFill>
                        <a:srgbClr val="000000"/>
                      </a:solidFill>
                      <a:prstDash val="solid"/>
                    </a:lnR>
                  </a:tcPr>
                </a:tc>
                <a:tc>
                  <a:txBody>
                    <a:bodyPr/>
                    <a:lstStyle/>
                    <a:p>
                      <a:pPr marL="147320">
                        <a:lnSpc>
                          <a:spcPct val="100000"/>
                        </a:lnSpc>
                        <a:spcBef>
                          <a:spcPts val="90"/>
                        </a:spcBef>
                      </a:pPr>
                      <a:r>
                        <a:rPr sz="2100" spc="-5" dirty="0">
                          <a:latin typeface="Arial"/>
                          <a:cs typeface="Arial"/>
                        </a:rPr>
                        <a:t>William.abstract</a:t>
                      </a:r>
                      <a:endParaRPr sz="2100" dirty="0">
                        <a:latin typeface="Arial"/>
                        <a:cs typeface="Arial"/>
                      </a:endParaRPr>
                    </a:p>
                  </a:txBody>
                  <a:tcPr marL="0" marR="0" marT="8037" marB="0">
                    <a:lnL w="24177">
                      <a:solidFill>
                        <a:srgbClr val="000000"/>
                      </a:solidFill>
                      <a:prstDash val="solid"/>
                    </a:lnL>
                    <a:lnR w="24177">
                      <a:solidFill>
                        <a:srgbClr val="000000"/>
                      </a:solidFill>
                      <a:prstDash val="solid"/>
                    </a:lnR>
                    <a:lnT w="24177">
                      <a:solidFill>
                        <a:srgbClr val="000000"/>
                      </a:solidFill>
                      <a:prstDash val="solid"/>
                    </a:lnT>
                    <a:lnB w="24177">
                      <a:solidFill>
                        <a:srgbClr val="000000"/>
                      </a:solidFill>
                      <a:prstDash val="solid"/>
                    </a:lnB>
                  </a:tcPr>
                </a:tc>
                <a:tc>
                  <a:txBody>
                    <a:bodyPr/>
                    <a:lstStyle/>
                    <a:p>
                      <a:endParaRPr sz="2100">
                        <a:latin typeface="Arial"/>
                        <a:cs typeface="Arial"/>
                      </a:endParaRPr>
                    </a:p>
                  </a:txBody>
                  <a:tcPr marL="0" marR="0" marT="0" marB="0">
                    <a:lnL w="24177">
                      <a:solidFill>
                        <a:srgbClr val="000000"/>
                      </a:solidFill>
                      <a:prstDash val="solid"/>
                    </a:lnL>
                  </a:tcPr>
                </a:tc>
                <a:tc>
                  <a:txBody>
                    <a:bodyPr/>
                    <a:lstStyle/>
                    <a:p>
                      <a:endParaRPr sz="2100">
                        <a:latin typeface="Arial"/>
                        <a:cs typeface="Arial"/>
                      </a:endParaRPr>
                    </a:p>
                  </a:txBody>
                  <a:tcPr marL="0" marR="0" marT="0" marB="0">
                    <a:lnR w="24177">
                      <a:solidFill>
                        <a:srgbClr val="000000"/>
                      </a:solidFill>
                      <a:prstDash val="solid"/>
                    </a:lnR>
                  </a:tcPr>
                </a:tc>
                <a:tc>
                  <a:txBody>
                    <a:bodyPr/>
                    <a:lstStyle/>
                    <a:p>
                      <a:pPr marL="278765">
                        <a:lnSpc>
                          <a:spcPct val="100000"/>
                        </a:lnSpc>
                        <a:spcBef>
                          <a:spcPts val="90"/>
                        </a:spcBef>
                      </a:pPr>
                      <a:r>
                        <a:rPr sz="2100" dirty="0">
                          <a:latin typeface="Arial"/>
                          <a:cs typeface="Arial"/>
                        </a:rPr>
                        <a:t>1</a:t>
                      </a:r>
                    </a:p>
                  </a:txBody>
                  <a:tcPr marL="0" marR="0" marT="8037" marB="0">
                    <a:lnL w="24177">
                      <a:solidFill>
                        <a:srgbClr val="000000"/>
                      </a:solidFill>
                      <a:prstDash val="solid"/>
                    </a:lnL>
                    <a:lnR w="24177">
                      <a:solidFill>
                        <a:srgbClr val="000000"/>
                      </a:solidFill>
                      <a:prstDash val="solid"/>
                    </a:lnR>
                    <a:lnT w="24177">
                      <a:solidFill>
                        <a:srgbClr val="000000"/>
                      </a:solidFill>
                      <a:prstDash val="solid"/>
                    </a:lnT>
                    <a:lnB w="24177">
                      <a:solidFill>
                        <a:srgbClr val="000000"/>
                      </a:solidFill>
                      <a:prstDash val="solid"/>
                    </a:lnB>
                  </a:tcPr>
                </a:tc>
                <a:tc>
                  <a:txBody>
                    <a:bodyPr/>
                    <a:lstStyle/>
                    <a:p>
                      <a:endParaRPr sz="2100">
                        <a:latin typeface="Arial"/>
                        <a:cs typeface="Arial"/>
                      </a:endParaRPr>
                    </a:p>
                  </a:txBody>
                  <a:tcPr marL="0" marR="0" marT="0" marB="0">
                    <a:lnL w="24177">
                      <a:solidFill>
                        <a:srgbClr val="000000"/>
                      </a:solidFill>
                      <a:prstDash val="solid"/>
                    </a:lnL>
                    <a:lnR w="24177">
                      <a:solidFill>
                        <a:srgbClr val="000000"/>
                      </a:solidFill>
                      <a:prstDash val="solid"/>
                    </a:lnR>
                  </a:tcPr>
                </a:tc>
                <a:tc>
                  <a:txBody>
                    <a:bodyPr/>
                    <a:lstStyle/>
                    <a:p>
                      <a:pPr marL="278765">
                        <a:lnSpc>
                          <a:spcPct val="100000"/>
                        </a:lnSpc>
                        <a:spcBef>
                          <a:spcPts val="90"/>
                        </a:spcBef>
                      </a:pPr>
                      <a:r>
                        <a:rPr sz="2100" dirty="0">
                          <a:latin typeface="Arial"/>
                          <a:cs typeface="Arial"/>
                        </a:rPr>
                        <a:t>3</a:t>
                      </a:r>
                      <a:endParaRPr sz="2100">
                        <a:latin typeface="Arial"/>
                        <a:cs typeface="Arial"/>
                      </a:endParaRPr>
                    </a:p>
                  </a:txBody>
                  <a:tcPr marL="0" marR="0" marT="8037" marB="0">
                    <a:lnL w="24177">
                      <a:solidFill>
                        <a:srgbClr val="000000"/>
                      </a:solidFill>
                      <a:prstDash val="solid"/>
                    </a:lnL>
                    <a:lnR w="24177">
                      <a:solidFill>
                        <a:srgbClr val="000000"/>
                      </a:solidFill>
                      <a:prstDash val="solid"/>
                    </a:lnR>
                    <a:lnT w="24177">
                      <a:solidFill>
                        <a:srgbClr val="000000"/>
                      </a:solidFill>
                      <a:prstDash val="solid"/>
                    </a:lnT>
                    <a:lnB w="24177">
                      <a:solidFill>
                        <a:srgbClr val="000000"/>
                      </a:solidFill>
                      <a:prstDash val="solid"/>
                    </a:lnB>
                  </a:tcPr>
                </a:tc>
                <a:tc>
                  <a:txBody>
                    <a:bodyPr/>
                    <a:lstStyle/>
                    <a:p>
                      <a:endParaRPr sz="2100">
                        <a:latin typeface="Arial"/>
                        <a:cs typeface="Arial"/>
                      </a:endParaRPr>
                    </a:p>
                  </a:txBody>
                  <a:tcPr marL="0" marR="0" marT="0" marB="0">
                    <a:lnL w="24177">
                      <a:solidFill>
                        <a:srgbClr val="000000"/>
                      </a:solidFill>
                      <a:prstDash val="solid"/>
                    </a:lnL>
                    <a:lnR w="24177">
                      <a:solidFill>
                        <a:srgbClr val="000000"/>
                      </a:solidFill>
                      <a:prstDash val="solid"/>
                    </a:lnR>
                  </a:tcPr>
                </a:tc>
                <a:tc>
                  <a:txBody>
                    <a:bodyPr/>
                    <a:lstStyle/>
                    <a:p>
                      <a:pPr marL="278765">
                        <a:lnSpc>
                          <a:spcPct val="100000"/>
                        </a:lnSpc>
                        <a:spcBef>
                          <a:spcPts val="90"/>
                        </a:spcBef>
                      </a:pPr>
                      <a:r>
                        <a:rPr sz="2100" dirty="0">
                          <a:latin typeface="Arial"/>
                          <a:cs typeface="Arial"/>
                        </a:rPr>
                        <a:t>5</a:t>
                      </a:r>
                      <a:endParaRPr sz="2100">
                        <a:latin typeface="Arial"/>
                        <a:cs typeface="Arial"/>
                      </a:endParaRPr>
                    </a:p>
                  </a:txBody>
                  <a:tcPr marL="0" marR="0" marT="8037" marB="0">
                    <a:lnL w="24177">
                      <a:solidFill>
                        <a:srgbClr val="000000"/>
                      </a:solidFill>
                      <a:prstDash val="solid"/>
                    </a:lnL>
                    <a:lnR w="24177">
                      <a:solidFill>
                        <a:srgbClr val="000000"/>
                      </a:solidFill>
                      <a:prstDash val="solid"/>
                    </a:lnR>
                    <a:lnT w="24177">
                      <a:solidFill>
                        <a:srgbClr val="000000"/>
                      </a:solidFill>
                      <a:prstDash val="solid"/>
                    </a:lnT>
                    <a:lnB w="24177">
                      <a:solidFill>
                        <a:srgbClr val="000000"/>
                      </a:solidFill>
                      <a:prstDash val="solid"/>
                    </a:lnB>
                  </a:tcPr>
                </a:tc>
                <a:tc>
                  <a:txBody>
                    <a:bodyPr/>
                    <a:lstStyle/>
                    <a:p>
                      <a:endParaRPr sz="2100">
                        <a:latin typeface="Arial"/>
                        <a:cs typeface="Arial"/>
                      </a:endParaRPr>
                    </a:p>
                  </a:txBody>
                  <a:tcPr marL="0" marR="0" marT="0" marB="0">
                    <a:lnL w="24177">
                      <a:solidFill>
                        <a:srgbClr val="000000"/>
                      </a:solidFill>
                      <a:prstDash val="solid"/>
                    </a:lnL>
                    <a:lnR w="24177">
                      <a:solidFill>
                        <a:srgbClr val="000000"/>
                      </a:solidFill>
                      <a:prstDash val="solid"/>
                    </a:lnR>
                  </a:tcPr>
                </a:tc>
                <a:tc>
                  <a:txBody>
                    <a:bodyPr/>
                    <a:lstStyle/>
                    <a:p>
                      <a:pPr marR="16510" algn="ctr">
                        <a:lnSpc>
                          <a:spcPct val="100000"/>
                        </a:lnSpc>
                        <a:spcBef>
                          <a:spcPts val="90"/>
                        </a:spcBef>
                      </a:pPr>
                      <a:r>
                        <a:rPr sz="2100" dirty="0">
                          <a:latin typeface="Arial"/>
                          <a:cs typeface="Arial"/>
                        </a:rPr>
                        <a:t>7</a:t>
                      </a:r>
                      <a:endParaRPr sz="2100">
                        <a:latin typeface="Arial"/>
                        <a:cs typeface="Arial"/>
                      </a:endParaRPr>
                    </a:p>
                  </a:txBody>
                  <a:tcPr marL="0" marR="0" marT="8037" marB="0">
                    <a:lnL w="24177">
                      <a:solidFill>
                        <a:srgbClr val="000000"/>
                      </a:solidFill>
                      <a:prstDash val="solid"/>
                    </a:lnL>
                    <a:lnR w="24177">
                      <a:solidFill>
                        <a:srgbClr val="000000"/>
                      </a:solidFill>
                      <a:prstDash val="solid"/>
                    </a:lnR>
                    <a:lnT w="24177">
                      <a:solidFill>
                        <a:srgbClr val="000000"/>
                      </a:solidFill>
                      <a:prstDash val="solid"/>
                    </a:lnT>
                    <a:lnB w="24177">
                      <a:solidFill>
                        <a:srgbClr val="000000"/>
                      </a:solidFill>
                      <a:prstDash val="solid"/>
                    </a:lnB>
                  </a:tcPr>
                </a:tc>
                <a:tc>
                  <a:txBody>
                    <a:bodyPr/>
                    <a:lstStyle/>
                    <a:p>
                      <a:endParaRPr sz="2100">
                        <a:latin typeface="Arial"/>
                        <a:cs typeface="Arial"/>
                      </a:endParaRPr>
                    </a:p>
                  </a:txBody>
                  <a:tcPr marL="0" marR="0" marT="0" marB="0">
                    <a:lnL w="24177">
                      <a:solidFill>
                        <a:srgbClr val="000000"/>
                      </a:solidFill>
                      <a:prstDash val="solid"/>
                    </a:lnL>
                    <a:lnR w="24177">
                      <a:solidFill>
                        <a:srgbClr val="000000"/>
                      </a:solidFill>
                      <a:prstDash val="solid"/>
                    </a:lnR>
                  </a:tcPr>
                </a:tc>
                <a:tc>
                  <a:txBody>
                    <a:bodyPr/>
                    <a:lstStyle/>
                    <a:p>
                      <a:pPr marR="16510" algn="ctr">
                        <a:lnSpc>
                          <a:spcPct val="100000"/>
                        </a:lnSpc>
                        <a:spcBef>
                          <a:spcPts val="90"/>
                        </a:spcBef>
                      </a:pPr>
                      <a:r>
                        <a:rPr sz="2100" dirty="0">
                          <a:latin typeface="Arial"/>
                          <a:cs typeface="Arial"/>
                        </a:rPr>
                        <a:t>9</a:t>
                      </a:r>
                      <a:endParaRPr sz="2100">
                        <a:latin typeface="Arial"/>
                        <a:cs typeface="Arial"/>
                      </a:endParaRPr>
                    </a:p>
                  </a:txBody>
                  <a:tcPr marL="0" marR="0" marT="8037" marB="0">
                    <a:lnL w="24177">
                      <a:solidFill>
                        <a:srgbClr val="000000"/>
                      </a:solidFill>
                      <a:prstDash val="solid"/>
                    </a:lnL>
                    <a:lnR w="24177">
                      <a:solidFill>
                        <a:srgbClr val="000000"/>
                      </a:solidFill>
                      <a:prstDash val="solid"/>
                    </a:lnR>
                    <a:lnT w="24177">
                      <a:solidFill>
                        <a:srgbClr val="000000"/>
                      </a:solidFill>
                      <a:prstDash val="solid"/>
                    </a:lnT>
                    <a:lnB w="24177">
                      <a:solidFill>
                        <a:srgbClr val="000000"/>
                      </a:solidFill>
                      <a:prstDash val="solid"/>
                    </a:lnB>
                  </a:tcPr>
                </a:tc>
                <a:tc>
                  <a:txBody>
                    <a:bodyPr/>
                    <a:lstStyle/>
                    <a:p>
                      <a:endParaRPr sz="2100">
                        <a:latin typeface="Arial"/>
                        <a:cs typeface="Arial"/>
                      </a:endParaRPr>
                    </a:p>
                  </a:txBody>
                  <a:tcPr marL="0" marR="0" marT="0" marB="0">
                    <a:lnL w="24177">
                      <a:solidFill>
                        <a:srgbClr val="000000"/>
                      </a:solidFill>
                      <a:prstDash val="solid"/>
                    </a:lnL>
                    <a:lnR w="24177">
                      <a:solidFill>
                        <a:srgbClr val="000000"/>
                      </a:solidFill>
                      <a:prstDash val="solid"/>
                    </a:lnR>
                  </a:tcPr>
                </a:tc>
                <a:tc>
                  <a:txBody>
                    <a:bodyPr/>
                    <a:lstStyle/>
                    <a:p>
                      <a:pPr marL="185420">
                        <a:lnSpc>
                          <a:spcPct val="100000"/>
                        </a:lnSpc>
                        <a:spcBef>
                          <a:spcPts val="90"/>
                        </a:spcBef>
                      </a:pPr>
                      <a:r>
                        <a:rPr sz="2100" spc="-114" dirty="0">
                          <a:latin typeface="Arial"/>
                          <a:cs typeface="Arial"/>
                        </a:rPr>
                        <a:t>11</a:t>
                      </a:r>
                      <a:endParaRPr sz="2100" dirty="0">
                        <a:latin typeface="Arial"/>
                        <a:cs typeface="Arial"/>
                      </a:endParaRPr>
                    </a:p>
                  </a:txBody>
                  <a:tcPr marL="0" marR="0" marT="8037" marB="0">
                    <a:lnL w="24177">
                      <a:solidFill>
                        <a:srgbClr val="000000"/>
                      </a:solidFill>
                      <a:prstDash val="solid"/>
                    </a:lnL>
                    <a:lnR w="24177">
                      <a:solidFill>
                        <a:srgbClr val="000000"/>
                      </a:solidFill>
                      <a:prstDash val="solid"/>
                    </a:lnR>
                    <a:lnT w="24177">
                      <a:solidFill>
                        <a:srgbClr val="000000"/>
                      </a:solidFill>
                      <a:prstDash val="solid"/>
                    </a:lnT>
                    <a:lnB w="24177">
                      <a:solidFill>
                        <a:srgbClr val="000000"/>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54603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本讲内容</a:t>
            </a:r>
            <a:endParaRPr lang="zh-CN" altLang="en-US" dirty="0"/>
          </a:p>
        </p:txBody>
      </p:sp>
      <p:sp>
        <p:nvSpPr>
          <p:cNvPr id="3" name="内容占位符 2"/>
          <p:cNvSpPr>
            <a:spLocks noGrp="1"/>
          </p:cNvSpPr>
          <p:nvPr>
            <p:ph idx="1"/>
          </p:nvPr>
        </p:nvSpPr>
        <p:spPr/>
        <p:txBody>
          <a:bodyPr/>
          <a:lstStyle/>
          <a:p>
            <a:r>
              <a:rPr lang="zh-CN" altLang="en-US" dirty="0"/>
              <a:t>信息检索的评价指标</a:t>
            </a:r>
            <a:endParaRPr lang="en-US" altLang="zh-CN" dirty="0"/>
          </a:p>
          <a:p>
            <a:pPr lvl="1"/>
            <a:r>
              <a:rPr lang="zh-CN" altLang="en-US" dirty="0"/>
              <a:t>不考虑序的检索评价指标</a:t>
            </a:r>
            <a:r>
              <a:rPr lang="en-US" altLang="zh-CN" dirty="0"/>
              <a:t>(</a:t>
            </a:r>
            <a:r>
              <a:rPr lang="zh-CN" altLang="en-US" dirty="0"/>
              <a:t>即基于集合</a:t>
            </a:r>
            <a:r>
              <a:rPr lang="en-US" altLang="zh-CN" dirty="0"/>
              <a:t>)</a:t>
            </a:r>
          </a:p>
          <a:p>
            <a:pPr lvl="1"/>
            <a:endParaRPr lang="en-US" altLang="zh-CN" dirty="0"/>
          </a:p>
          <a:p>
            <a:pPr lvl="1"/>
            <a:r>
              <a:rPr lang="zh-CN" altLang="en-US" dirty="0"/>
              <a:t>考虑序的评价指标</a:t>
            </a:r>
            <a:endParaRPr lang="en-US" altLang="zh-CN" dirty="0"/>
          </a:p>
          <a:p>
            <a:pPr lvl="1"/>
            <a:endParaRPr lang="en-US" altLang="zh-CN" dirty="0"/>
          </a:p>
          <a:p>
            <a:r>
              <a:rPr lang="zh-CN" altLang="en-US" dirty="0"/>
              <a:t>信息检索评测语料及会议</a:t>
            </a:r>
            <a:endParaRPr lang="en-US" altLang="zh-CN" dirty="0"/>
          </a:p>
          <a:p>
            <a:endParaRPr lang="en-US" altLang="zh-CN" dirty="0"/>
          </a:p>
          <a:p>
            <a:r>
              <a:rPr lang="zh-CN" altLang="en-US" dirty="0"/>
              <a:t>检索结果的摘要</a:t>
            </a:r>
            <a:endParaRPr lang="en-US" altLang="zh-CN" dirty="0"/>
          </a:p>
        </p:txBody>
      </p:sp>
      <p:sp>
        <p:nvSpPr>
          <p:cNvPr id="4" name="灯片编号占位符 3"/>
          <p:cNvSpPr>
            <a:spLocks noGrp="1"/>
          </p:cNvSpPr>
          <p:nvPr>
            <p:ph type="sldNum" sz="quarter" idx="12"/>
          </p:nvPr>
        </p:nvSpPr>
        <p:spPr/>
        <p:txBody>
          <a:bodyPr/>
          <a:lstStyle/>
          <a:p>
            <a:fld id="{DB3EC566-48E6-4552-87D6-CB322A8F192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18</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BDD3E9"/>
                </a:solidFill>
                <a:latin typeface="Calibri" charset="0"/>
                <a:ea typeface="黑体" pitchFamily="49" charset="-122"/>
              </a:rPr>
              <a:t>上一讲回顾</a:t>
            </a:r>
            <a:r>
              <a:rPr lang="en-US" sz="3200" dirty="0">
                <a:solidFill>
                  <a:srgbClr val="BDD3E9"/>
                </a:solidFill>
                <a:latin typeface="Calibri" charset="0"/>
                <a:ea typeface="黑体" pitchFamily="49" charset="-122"/>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有关检索评价</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评价指标</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相关评测</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结果摘要</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zh-CN" altLang="en-US" dirty="0"/>
              <a:t>关于评价</a:t>
            </a:r>
          </a:p>
        </p:txBody>
      </p:sp>
      <p:sp>
        <p:nvSpPr>
          <p:cNvPr id="228355" name="Rectangle 3"/>
          <p:cNvSpPr>
            <a:spLocks noGrp="1" noChangeArrowheads="1"/>
          </p:cNvSpPr>
          <p:nvPr>
            <p:ph idx="1"/>
          </p:nvPr>
        </p:nvSpPr>
        <p:spPr>
          <a:xfrm>
            <a:off x="486368" y="1820963"/>
            <a:ext cx="7844408" cy="4248472"/>
          </a:xfrm>
        </p:spPr>
        <p:txBody>
          <a:bodyPr/>
          <a:lstStyle/>
          <a:p>
            <a:r>
              <a:rPr lang="zh-CN" altLang="en-US" dirty="0"/>
              <a:t>评价无处不在，既重要也很必要</a:t>
            </a:r>
          </a:p>
          <a:p>
            <a:pPr lvl="1"/>
            <a:r>
              <a:rPr lang="zh-CN" altLang="en-US" dirty="0"/>
              <a:t>工作、生活、娱乐、找对象、招生</a:t>
            </a:r>
          </a:p>
          <a:p>
            <a:r>
              <a:rPr lang="zh-CN" altLang="en-US" dirty="0"/>
              <a:t>评价很难，但是似乎又很容易</a:t>
            </a:r>
          </a:p>
          <a:p>
            <a:pPr lvl="1"/>
            <a:r>
              <a:rPr lang="zh-CN" altLang="en-US" dirty="0"/>
              <a:t>人的因素、标准、场景</a:t>
            </a:r>
          </a:p>
          <a:p>
            <a:r>
              <a:rPr lang="zh-CN" altLang="en-US" dirty="0"/>
              <a:t>评价是检验学术进步的唯一标准，也是杜绝学术腐败的有力武器</a:t>
            </a:r>
          </a:p>
        </p:txBody>
      </p:sp>
      <p:sp>
        <p:nvSpPr>
          <p:cNvPr id="6" name="灯片编号占位符 5"/>
          <p:cNvSpPr>
            <a:spLocks noGrp="1"/>
          </p:cNvSpPr>
          <p:nvPr>
            <p:ph type="sldNum" sz="quarter" idx="12"/>
          </p:nvPr>
        </p:nvSpPr>
        <p:spPr/>
        <p:txBody>
          <a:bodyPr/>
          <a:lstStyle/>
          <a:p>
            <a:fld id="{E6A59608-634D-4D6D-98AC-AD864DFC1BBA}" type="slidenum">
              <a:rPr lang="en-US" altLang="zh-CN"/>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2</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上一讲回顾</a:t>
            </a:r>
            <a:r>
              <a:rPr lang="en-US" sz="3200" dirty="0">
                <a:solidFill>
                  <a:srgbClr val="336699"/>
                </a:solidFill>
                <a:latin typeface="Calibri" charset="0"/>
                <a:ea typeface="黑体" pitchFamily="49" charset="-122"/>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有关检索评价</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评价指标</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相关评测</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结果摘要</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dirty="0">
                <a:latin typeface="Times New Roman" pitchFamily="18" charset="0"/>
              </a:rPr>
              <a:t>为什么要</a:t>
            </a:r>
            <a:r>
              <a:rPr lang="zh-CN" altLang="en-US" dirty="0"/>
              <a:t>评价</a:t>
            </a:r>
            <a:r>
              <a:rPr lang="en-US" altLang="zh-CN" dirty="0">
                <a:latin typeface="Times New Roman" pitchFamily="18" charset="0"/>
              </a:rPr>
              <a:t>IR</a:t>
            </a:r>
            <a:r>
              <a:rPr lang="zh-CN" altLang="en-US" dirty="0">
                <a:latin typeface="Times New Roman" pitchFamily="18" charset="0"/>
              </a:rPr>
              <a:t>？</a:t>
            </a:r>
          </a:p>
        </p:txBody>
      </p:sp>
      <p:sp>
        <p:nvSpPr>
          <p:cNvPr id="61443" name="Rectangle 3"/>
          <p:cNvSpPr>
            <a:spLocks noGrp="1" noChangeArrowheads="1"/>
          </p:cNvSpPr>
          <p:nvPr>
            <p:ph idx="1"/>
          </p:nvPr>
        </p:nvSpPr>
        <p:spPr>
          <a:xfrm>
            <a:off x="755576" y="1772816"/>
            <a:ext cx="7772400" cy="3617912"/>
          </a:xfrm>
        </p:spPr>
        <p:txBody>
          <a:bodyPr/>
          <a:lstStyle/>
          <a:p>
            <a:r>
              <a:rPr lang="zh-CN" altLang="en-US" dirty="0">
                <a:latin typeface="Times New Roman" pitchFamily="18" charset="0"/>
              </a:rPr>
              <a:t>通过评估可以评价不同技术的优劣，不同因素对系统的影响，从而促进本领域研究水平的不断提高</a:t>
            </a:r>
          </a:p>
          <a:p>
            <a:pPr lvl="1"/>
            <a:r>
              <a:rPr lang="zh-CN" altLang="en-US" dirty="0">
                <a:latin typeface="Times New Roman" pitchFamily="18" charset="0"/>
              </a:rPr>
              <a:t>类比：</a:t>
            </a:r>
            <a:r>
              <a:rPr lang="en-US" altLang="zh-CN" dirty="0">
                <a:latin typeface="Times New Roman" pitchFamily="18" charset="0"/>
              </a:rPr>
              <a:t>110</a:t>
            </a:r>
            <a:r>
              <a:rPr lang="zh-CN" altLang="en-US" dirty="0">
                <a:latin typeface="Times New Roman" pitchFamily="18" charset="0"/>
              </a:rPr>
              <a:t>米栏各项技术</a:t>
            </a:r>
            <a:r>
              <a:rPr lang="en-US" altLang="zh-CN" dirty="0">
                <a:latin typeface="Times New Roman" pitchFamily="18" charset="0"/>
              </a:rPr>
              <a:t>---</a:t>
            </a:r>
            <a:r>
              <a:rPr lang="zh-CN" altLang="en-US" dirty="0">
                <a:latin typeface="Times New Roman" pitchFamily="18" charset="0"/>
              </a:rPr>
              <a:t>起跑、途中跑、跨栏、步频、冲刺等等</a:t>
            </a:r>
          </a:p>
          <a:p>
            <a:r>
              <a:rPr lang="zh-CN" altLang="en-US" dirty="0">
                <a:latin typeface="Times New Roman" pitchFamily="18" charset="0"/>
              </a:rPr>
              <a:t>信息检索系统的目标是</a:t>
            </a:r>
            <a:r>
              <a:rPr lang="zh-CN" altLang="en-US" dirty="0">
                <a:solidFill>
                  <a:schemeClr val="hlink"/>
                </a:solidFill>
                <a:latin typeface="Times New Roman" pitchFamily="18" charset="0"/>
              </a:rPr>
              <a:t>较少消耗</a:t>
            </a:r>
            <a:r>
              <a:rPr lang="zh-CN" altLang="en-US" dirty="0">
                <a:latin typeface="Times New Roman" pitchFamily="18" charset="0"/>
              </a:rPr>
              <a:t>情况下</a:t>
            </a:r>
            <a:r>
              <a:rPr lang="zh-CN" altLang="en-US" dirty="0">
                <a:solidFill>
                  <a:schemeClr val="hlink"/>
                </a:solidFill>
                <a:latin typeface="Times New Roman" pitchFamily="18" charset="0"/>
              </a:rPr>
              <a:t>尽快、全面</a:t>
            </a:r>
            <a:r>
              <a:rPr lang="zh-CN" altLang="en-US" dirty="0">
                <a:latin typeface="Times New Roman" pitchFamily="18" charset="0"/>
              </a:rPr>
              <a:t>返回</a:t>
            </a:r>
            <a:r>
              <a:rPr lang="zh-CN" altLang="en-US" dirty="0">
                <a:solidFill>
                  <a:schemeClr val="hlink"/>
                </a:solidFill>
                <a:latin typeface="Times New Roman" pitchFamily="18" charset="0"/>
              </a:rPr>
              <a:t>准确</a:t>
            </a:r>
            <a:r>
              <a:rPr lang="zh-CN" altLang="en-US" dirty="0">
                <a:latin typeface="Times New Roman" pitchFamily="18" charset="0"/>
              </a:rPr>
              <a:t>的结果。</a:t>
            </a:r>
          </a:p>
        </p:txBody>
      </p:sp>
      <p:sp>
        <p:nvSpPr>
          <p:cNvPr id="6" name="灯片编号占位符 5"/>
          <p:cNvSpPr>
            <a:spLocks noGrp="1"/>
          </p:cNvSpPr>
          <p:nvPr>
            <p:ph type="sldNum" sz="quarter" idx="12"/>
          </p:nvPr>
        </p:nvSpPr>
        <p:spPr/>
        <p:txBody>
          <a:bodyPr/>
          <a:lstStyle/>
          <a:p>
            <a:fld id="{855C07C2-C07F-49FA-B97F-CABC896076F9}" type="slidenum">
              <a:rPr lang="en-US" altLang="zh-CN"/>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哪个搜索引擎更好：</a:t>
            </a:r>
            <a:r>
              <a:rPr lang="en-US" dirty="0"/>
              <a:t>Bing </a:t>
            </a:r>
            <a:r>
              <a:rPr lang="en-US" altLang="zh-CN" dirty="0"/>
              <a:t>vs. </a:t>
            </a:r>
            <a:r>
              <a:rPr lang="en-US" dirty="0"/>
              <a:t>Google?</a:t>
            </a:r>
          </a:p>
        </p:txBody>
      </p:sp>
      <p:sp>
        <p:nvSpPr>
          <p:cNvPr id="3" name="Content Placeholder 2"/>
          <p:cNvSpPr>
            <a:spLocks noGrp="1"/>
          </p:cNvSpPr>
          <p:nvPr>
            <p:ph idx="1"/>
          </p:nvPr>
        </p:nvSpPr>
        <p:spPr/>
        <p:txBody>
          <a:bodyPr/>
          <a:lstStyle/>
          <a:p>
            <a:r>
              <a:rPr lang="zh-CN" altLang="en-US" dirty="0"/>
              <a:t>评价标准是什么</a:t>
            </a:r>
            <a:r>
              <a:rPr lang="en-US" dirty="0"/>
              <a:t>?</a:t>
            </a:r>
          </a:p>
          <a:p>
            <a:pPr lvl="1"/>
            <a:r>
              <a:rPr lang="zh-CN" altLang="en-US" dirty="0"/>
              <a:t>查询请求的响应时间是否足够快</a:t>
            </a:r>
            <a:r>
              <a:rPr lang="en-US" dirty="0"/>
              <a:t>?</a:t>
            </a:r>
          </a:p>
          <a:p>
            <a:pPr lvl="1"/>
            <a:endParaRPr lang="en-US" dirty="0"/>
          </a:p>
          <a:p>
            <a:pPr lvl="1"/>
            <a:endParaRPr lang="en-US" dirty="0"/>
          </a:p>
          <a:p>
            <a:pPr lvl="1"/>
            <a:endParaRPr lang="en-US" dirty="0"/>
          </a:p>
          <a:p>
            <a:pPr lvl="1"/>
            <a:endParaRPr lang="en-US" dirty="0"/>
          </a:p>
          <a:p>
            <a:pPr lvl="1"/>
            <a:r>
              <a:rPr lang="zh-CN" altLang="en-US" dirty="0"/>
              <a:t>返回文档数的多少？（或索引的文档数更多？）</a:t>
            </a:r>
            <a:endParaRPr lang="en-US" dirty="0"/>
          </a:p>
          <a:p>
            <a:pPr lvl="1"/>
            <a:endParaRPr lang="en-US" dirty="0"/>
          </a:p>
          <a:p>
            <a:pPr lvl="2"/>
            <a:endParaRPr lang="en-US" dirty="0"/>
          </a:p>
        </p:txBody>
      </p:sp>
      <p:grpSp>
        <p:nvGrpSpPr>
          <p:cNvPr id="9" name="Group 8"/>
          <p:cNvGrpSpPr/>
          <p:nvPr/>
        </p:nvGrpSpPr>
        <p:grpSpPr>
          <a:xfrm>
            <a:off x="876300" y="2743200"/>
            <a:ext cx="7391400" cy="1371600"/>
            <a:chOff x="876300" y="2743200"/>
            <a:chExt cx="7391400" cy="137160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2743200"/>
              <a:ext cx="7391400" cy="1371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581400" y="3886200"/>
              <a:ext cx="914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338262" y="4963964"/>
            <a:ext cx="6315075" cy="1104900"/>
            <a:chOff x="990600" y="4800600"/>
            <a:chExt cx="6315075" cy="1104900"/>
          </a:xfrm>
        </p:grpSpPr>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800600"/>
              <a:ext cx="6315075" cy="11049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2057400" y="5676900"/>
              <a:ext cx="1295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9CE97C17-00E4-4C2A-BCAF-F5B311E737FD}" type="slidenum">
              <a:rPr lang="en-US" smtClean="0"/>
              <a:t>21</a:t>
            </a:fld>
            <a:endParaRPr lang="en-US"/>
          </a:p>
        </p:txBody>
      </p:sp>
    </p:spTree>
    <p:extLst>
      <p:ext uri="{BB962C8B-B14F-4D97-AF65-F5344CB8AC3E}">
        <p14:creationId xmlns:p14="http://schemas.microsoft.com/office/powerpoint/2010/main" val="56531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dirty="0"/>
              <a:t>哪个搜索引擎更好：</a:t>
            </a:r>
            <a:r>
              <a:rPr lang="en-US" altLang="zh-CN" sz="3600" dirty="0"/>
              <a:t>Bing vs. Google?</a:t>
            </a:r>
            <a:endParaRPr lang="en-US" sz="3600" dirty="0"/>
          </a:p>
        </p:txBody>
      </p:sp>
      <p:sp>
        <p:nvSpPr>
          <p:cNvPr id="3" name="Content Placeholder 2"/>
          <p:cNvSpPr>
            <a:spLocks noGrp="1"/>
          </p:cNvSpPr>
          <p:nvPr>
            <p:ph idx="1"/>
          </p:nvPr>
        </p:nvSpPr>
        <p:spPr/>
        <p:txBody>
          <a:bodyPr/>
          <a:lstStyle/>
          <a:p>
            <a:r>
              <a:rPr lang="zh-CN" altLang="en-US" dirty="0"/>
              <a:t>评价标准是什么</a:t>
            </a:r>
            <a:r>
              <a:rPr lang="en-US" altLang="zh-CN" dirty="0"/>
              <a:t>?</a:t>
            </a:r>
          </a:p>
          <a:p>
            <a:pPr lvl="1"/>
            <a:r>
              <a:rPr lang="zh-CN" altLang="en-US" dirty="0"/>
              <a:t>是否能对输入的拼写错误进行校正？</a:t>
            </a:r>
            <a:endParaRPr lang="en-US" altLang="zh-CN" dirty="0"/>
          </a:p>
          <a:p>
            <a:pPr lvl="1"/>
            <a:endParaRPr lang="en-US" dirty="0"/>
          </a:p>
          <a:p>
            <a:pPr lvl="1"/>
            <a:endParaRPr lang="en-US" dirty="0"/>
          </a:p>
          <a:p>
            <a:pPr lvl="1"/>
            <a:endParaRPr lang="en-US" sz="2400" dirty="0"/>
          </a:p>
          <a:p>
            <a:pPr lvl="1"/>
            <a:endParaRPr lang="en-US" sz="2000" dirty="0"/>
          </a:p>
          <a:p>
            <a:pPr lvl="1"/>
            <a:endParaRPr lang="en-US" dirty="0"/>
          </a:p>
          <a:p>
            <a:pPr lvl="1"/>
            <a:r>
              <a:rPr lang="zh-CN" altLang="en-US" dirty="0"/>
              <a:t>是否能推荐好的相关查询？</a:t>
            </a:r>
            <a:endParaRPr lang="en-US" dirty="0"/>
          </a:p>
          <a:p>
            <a:pPr lvl="1"/>
            <a:endParaRPr lang="en-US" dirty="0"/>
          </a:p>
          <a:p>
            <a:pPr lvl="1"/>
            <a:endParaRPr lang="en-US" dirty="0"/>
          </a:p>
          <a:p>
            <a:pPr lvl="1"/>
            <a:endParaRPr lang="en-US" dirty="0"/>
          </a:p>
          <a:p>
            <a:pPr lvl="1"/>
            <a:endParaRPr lang="en-US" dirty="0"/>
          </a:p>
          <a:p>
            <a:pPr lvl="2"/>
            <a:endParaRPr lang="en-US" dirty="0"/>
          </a:p>
        </p:txBody>
      </p:sp>
      <p:grpSp>
        <p:nvGrpSpPr>
          <p:cNvPr id="7" name="Group 6"/>
          <p:cNvGrpSpPr/>
          <p:nvPr/>
        </p:nvGrpSpPr>
        <p:grpSpPr>
          <a:xfrm>
            <a:off x="889635" y="2667000"/>
            <a:ext cx="7334250" cy="1828800"/>
            <a:chOff x="889635" y="2667000"/>
            <a:chExt cx="7334250" cy="182880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635" y="2667000"/>
              <a:ext cx="7334250" cy="17716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057400" y="4210050"/>
              <a:ext cx="1752600" cy="2857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5105400"/>
            <a:ext cx="2895600" cy="1352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5"/>
          <p:cNvSpPr>
            <a:spLocks noGrp="1"/>
          </p:cNvSpPr>
          <p:nvPr>
            <p:ph type="sldNum" sz="quarter" idx="12"/>
          </p:nvPr>
        </p:nvSpPr>
        <p:spPr/>
        <p:txBody>
          <a:bodyPr/>
          <a:lstStyle/>
          <a:p>
            <a:fld id="{9CE97C17-00E4-4C2A-BCAF-F5B311E737FD}" type="slidenum">
              <a:rPr lang="en-US" smtClean="0"/>
              <a:t>22</a:t>
            </a:fld>
            <a:endParaRPr lang="en-US"/>
          </a:p>
        </p:txBody>
      </p:sp>
    </p:spTree>
    <p:extLst>
      <p:ext uri="{BB962C8B-B14F-4D97-AF65-F5344CB8AC3E}">
        <p14:creationId xmlns:p14="http://schemas.microsoft.com/office/powerpoint/2010/main" val="217634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a:latin typeface="Times New Roman" pitchFamily="18" charset="0"/>
              </a:rPr>
              <a:t>IR</a:t>
            </a:r>
            <a:r>
              <a:rPr lang="zh-CN" altLang="en-US">
                <a:latin typeface="Times New Roman" pitchFamily="18" charset="0"/>
              </a:rPr>
              <a:t>中评价什么？</a:t>
            </a:r>
          </a:p>
        </p:txBody>
      </p:sp>
      <p:sp>
        <p:nvSpPr>
          <p:cNvPr id="23555" name="Rectangle 3"/>
          <p:cNvSpPr>
            <a:spLocks noGrp="1" noChangeArrowheads="1"/>
          </p:cNvSpPr>
          <p:nvPr>
            <p:ph idx="1"/>
          </p:nvPr>
        </p:nvSpPr>
        <p:spPr>
          <a:xfrm>
            <a:off x="683568" y="1844824"/>
            <a:ext cx="7848600" cy="4248150"/>
          </a:xfrm>
        </p:spPr>
        <p:txBody>
          <a:bodyPr/>
          <a:lstStyle/>
          <a:p>
            <a:pPr>
              <a:lnSpc>
                <a:spcPct val="90000"/>
              </a:lnSpc>
            </a:pPr>
            <a:r>
              <a:rPr lang="zh-CN" altLang="en-US" sz="2400" dirty="0">
                <a:latin typeface="Times New Roman" pitchFamily="18" charset="0"/>
              </a:rPr>
              <a:t>效率 </a:t>
            </a:r>
            <a:r>
              <a:rPr lang="en-US" altLang="zh-CN" sz="2400" dirty="0">
                <a:latin typeface="Times New Roman" pitchFamily="18" charset="0"/>
              </a:rPr>
              <a:t>(Efficiency)—</a:t>
            </a:r>
            <a:r>
              <a:rPr lang="zh-CN" altLang="en-US" sz="2400" dirty="0">
                <a:latin typeface="Times New Roman" pitchFamily="18" charset="0"/>
              </a:rPr>
              <a:t>可以采用通常的评价方法</a:t>
            </a:r>
          </a:p>
          <a:p>
            <a:pPr lvl="1">
              <a:lnSpc>
                <a:spcPct val="90000"/>
              </a:lnSpc>
            </a:pPr>
            <a:r>
              <a:rPr lang="zh-CN" altLang="en-US" sz="2000" dirty="0">
                <a:latin typeface="Times New Roman" pitchFamily="18" charset="0"/>
              </a:rPr>
              <a:t>时间开销</a:t>
            </a:r>
          </a:p>
          <a:p>
            <a:pPr lvl="1">
              <a:lnSpc>
                <a:spcPct val="90000"/>
              </a:lnSpc>
            </a:pPr>
            <a:r>
              <a:rPr lang="zh-CN" altLang="en-US" sz="2000" dirty="0">
                <a:latin typeface="Times New Roman" pitchFamily="18" charset="0"/>
              </a:rPr>
              <a:t>空间开销</a:t>
            </a:r>
          </a:p>
          <a:p>
            <a:pPr lvl="1">
              <a:lnSpc>
                <a:spcPct val="90000"/>
              </a:lnSpc>
            </a:pPr>
            <a:r>
              <a:rPr lang="zh-CN" altLang="en-US" sz="2000" dirty="0">
                <a:latin typeface="Times New Roman" pitchFamily="18" charset="0"/>
              </a:rPr>
              <a:t>响应速度</a:t>
            </a:r>
          </a:p>
          <a:p>
            <a:pPr>
              <a:lnSpc>
                <a:spcPct val="90000"/>
              </a:lnSpc>
            </a:pPr>
            <a:r>
              <a:rPr lang="zh-CN" altLang="en-US" sz="2400" dirty="0">
                <a:latin typeface="Times New Roman" pitchFamily="18" charset="0"/>
              </a:rPr>
              <a:t>效果 </a:t>
            </a:r>
            <a:r>
              <a:rPr lang="en-US" altLang="zh-CN" sz="2400" dirty="0">
                <a:latin typeface="Times New Roman" pitchFamily="18" charset="0"/>
              </a:rPr>
              <a:t>(Effectiveness)</a:t>
            </a:r>
          </a:p>
          <a:p>
            <a:pPr lvl="1">
              <a:lnSpc>
                <a:spcPct val="90000"/>
              </a:lnSpc>
            </a:pPr>
            <a:r>
              <a:rPr lang="zh-CN" altLang="en-US" sz="2000" dirty="0">
                <a:latin typeface="Times New Roman" pitchFamily="18" charset="0"/>
              </a:rPr>
              <a:t>返回的文档中有多少相关文档</a:t>
            </a:r>
          </a:p>
          <a:p>
            <a:pPr lvl="1">
              <a:lnSpc>
                <a:spcPct val="90000"/>
              </a:lnSpc>
            </a:pPr>
            <a:r>
              <a:rPr lang="zh-CN" altLang="en-US" sz="2000" dirty="0">
                <a:latin typeface="Times New Roman" pitchFamily="18" charset="0"/>
              </a:rPr>
              <a:t>所有相关文档中返回了多少</a:t>
            </a:r>
          </a:p>
          <a:p>
            <a:pPr lvl="1">
              <a:lnSpc>
                <a:spcPct val="90000"/>
              </a:lnSpc>
            </a:pPr>
            <a:r>
              <a:rPr lang="zh-CN" altLang="en-US" sz="2000" dirty="0">
                <a:latin typeface="Times New Roman" pitchFamily="18" charset="0"/>
              </a:rPr>
              <a:t>返回得靠不靠前</a:t>
            </a:r>
          </a:p>
          <a:p>
            <a:pPr>
              <a:lnSpc>
                <a:spcPct val="90000"/>
              </a:lnSpc>
            </a:pPr>
            <a:r>
              <a:rPr lang="zh-CN" altLang="en-US" sz="2400" dirty="0">
                <a:latin typeface="Times New Roman" pitchFamily="18" charset="0"/>
              </a:rPr>
              <a:t>其他指标</a:t>
            </a:r>
          </a:p>
          <a:p>
            <a:pPr lvl="1">
              <a:lnSpc>
                <a:spcPct val="90000"/>
              </a:lnSpc>
            </a:pPr>
            <a:r>
              <a:rPr lang="zh-CN" altLang="en-US" sz="2000" dirty="0">
                <a:latin typeface="Times New Roman" pitchFamily="18" charset="0"/>
              </a:rPr>
              <a:t>覆盖率</a:t>
            </a:r>
            <a:r>
              <a:rPr lang="en-US" altLang="zh-CN" sz="2000" dirty="0">
                <a:latin typeface="Times New Roman" pitchFamily="18" charset="0"/>
              </a:rPr>
              <a:t>(Coverage)</a:t>
            </a:r>
          </a:p>
          <a:p>
            <a:pPr lvl="1">
              <a:lnSpc>
                <a:spcPct val="90000"/>
              </a:lnSpc>
            </a:pPr>
            <a:r>
              <a:rPr lang="zh-CN" altLang="en-US" sz="2000" dirty="0">
                <a:latin typeface="Times New Roman" pitchFamily="18" charset="0"/>
              </a:rPr>
              <a:t>访问量</a:t>
            </a:r>
          </a:p>
          <a:p>
            <a:pPr lvl="1">
              <a:lnSpc>
                <a:spcPct val="90000"/>
              </a:lnSpc>
            </a:pPr>
            <a:r>
              <a:rPr lang="zh-CN" altLang="en-US" sz="2000" dirty="0">
                <a:latin typeface="Times New Roman" pitchFamily="18" charset="0"/>
              </a:rPr>
              <a:t>数据更新速度</a:t>
            </a:r>
          </a:p>
        </p:txBody>
      </p:sp>
      <p:sp>
        <p:nvSpPr>
          <p:cNvPr id="6" name="灯片编号占位符 5"/>
          <p:cNvSpPr>
            <a:spLocks noGrp="1"/>
          </p:cNvSpPr>
          <p:nvPr>
            <p:ph type="sldNum" sz="quarter" idx="12"/>
          </p:nvPr>
        </p:nvSpPr>
        <p:spPr/>
        <p:txBody>
          <a:bodyPr/>
          <a:lstStyle/>
          <a:p>
            <a:fld id="{FB87C03C-B0EE-42C0-869C-FF25DE0D5A02}" type="slidenum">
              <a:rPr lang="en-US" altLang="zh-CN"/>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FB6C8-76C4-4EB8-AC43-74B41B182ADB}"/>
              </a:ext>
            </a:extLst>
          </p:cNvPr>
          <p:cNvSpPr>
            <a:spLocks noGrp="1"/>
          </p:cNvSpPr>
          <p:nvPr>
            <p:ph type="title"/>
          </p:nvPr>
        </p:nvSpPr>
        <p:spPr/>
        <p:txBody>
          <a:bodyPr/>
          <a:lstStyle/>
          <a:p>
            <a:r>
              <a:rPr lang="en-US" altLang="zh-CN" dirty="0"/>
              <a:t>IR</a:t>
            </a:r>
            <a:r>
              <a:rPr lang="zh-CN" altLang="en-US" dirty="0"/>
              <a:t>中评价什么？</a:t>
            </a:r>
          </a:p>
        </p:txBody>
      </p:sp>
      <p:sp>
        <p:nvSpPr>
          <p:cNvPr id="3" name="内容占位符 2">
            <a:extLst>
              <a:ext uri="{FF2B5EF4-FFF2-40B4-BE49-F238E27FC236}">
                <a16:creationId xmlns:a16="http://schemas.microsoft.com/office/drawing/2014/main" id="{C89FAD60-2B9D-46EE-AE72-86E7474BFFF5}"/>
              </a:ext>
            </a:extLst>
          </p:cNvPr>
          <p:cNvSpPr>
            <a:spLocks noGrp="1"/>
          </p:cNvSpPr>
          <p:nvPr>
            <p:ph idx="1"/>
          </p:nvPr>
        </p:nvSpPr>
        <p:spPr/>
        <p:txBody>
          <a:bodyPr/>
          <a:lstStyle/>
          <a:p>
            <a:r>
              <a:rPr lang="en-US" altLang="zh-CN" i="1" dirty="0"/>
              <a:t>“how well a system meets </a:t>
            </a:r>
            <a:r>
              <a:rPr lang="en-US" altLang="zh-CN" b="1" i="1" u="sng" dirty="0"/>
              <a:t>the information needs </a:t>
            </a:r>
            <a:r>
              <a:rPr lang="en-US" altLang="zh-CN" i="1" dirty="0"/>
              <a:t>of its users.” – wiki</a:t>
            </a:r>
          </a:p>
          <a:p>
            <a:r>
              <a:rPr lang="zh-CN" altLang="en-US" dirty="0"/>
              <a:t>用户的满意度的体现</a:t>
            </a:r>
            <a:endParaRPr lang="en-US" altLang="zh-CN" dirty="0"/>
          </a:p>
          <a:p>
            <a:pPr lvl="1"/>
            <a:r>
              <a:rPr lang="zh-CN" altLang="en-US" dirty="0"/>
              <a:t>结果页面的点击量增加</a:t>
            </a:r>
            <a:endParaRPr lang="en-US" altLang="zh-CN" dirty="0"/>
          </a:p>
          <a:p>
            <a:pPr lvl="1"/>
            <a:r>
              <a:rPr lang="zh-CN" altLang="en-US" dirty="0"/>
              <a:t>结果页面的访问量</a:t>
            </a:r>
            <a:r>
              <a:rPr lang="en-US" altLang="zh-CN" dirty="0"/>
              <a:t>/</a:t>
            </a:r>
            <a:r>
              <a:rPr lang="zh-CN" altLang="en-US" dirty="0"/>
              <a:t>下单量增加</a:t>
            </a:r>
            <a:endParaRPr lang="en-US" altLang="zh-CN" dirty="0"/>
          </a:p>
          <a:p>
            <a:pPr lvl="1"/>
            <a:r>
              <a:rPr lang="zh-CN" altLang="en-US" u="sng" dirty="0"/>
              <a:t>返回结果与需求的相关性</a:t>
            </a:r>
            <a:endParaRPr lang="en-US" altLang="zh-CN" u="sng" dirty="0"/>
          </a:p>
          <a:p>
            <a:endParaRPr lang="zh-CN" altLang="en-US" dirty="0"/>
          </a:p>
        </p:txBody>
      </p:sp>
      <p:sp>
        <p:nvSpPr>
          <p:cNvPr id="4" name="灯片编号占位符 3">
            <a:extLst>
              <a:ext uri="{FF2B5EF4-FFF2-40B4-BE49-F238E27FC236}">
                <a16:creationId xmlns:a16="http://schemas.microsoft.com/office/drawing/2014/main" id="{0004C227-79C4-4911-A20A-96CA7A2E2E8E}"/>
              </a:ext>
            </a:extLst>
          </p:cNvPr>
          <p:cNvSpPr>
            <a:spLocks noGrp="1"/>
          </p:cNvSpPr>
          <p:nvPr>
            <p:ph type="sldNum" sz="quarter" idx="12"/>
          </p:nvPr>
        </p:nvSpPr>
        <p:spPr/>
        <p:txBody>
          <a:bodyPr/>
          <a:lstStyle/>
          <a:p>
            <a:pPr>
              <a:defRPr/>
            </a:pPr>
            <a:fld id="{DB3EC566-48E6-4552-87D6-CB322A8F1925}" type="slidenum">
              <a:rPr lang="en-US" smtClean="0"/>
              <a:pPr>
                <a:defRPr/>
              </a:pPr>
              <a:t>24</a:t>
            </a:fld>
            <a:endParaRPr lang="en-US"/>
          </a:p>
        </p:txBody>
      </p:sp>
    </p:spTree>
    <p:extLst>
      <p:ext uri="{BB962C8B-B14F-4D97-AF65-F5344CB8AC3E}">
        <p14:creationId xmlns:p14="http://schemas.microsoft.com/office/powerpoint/2010/main" val="2177777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03237" y="500973"/>
            <a:ext cx="7957195" cy="779462"/>
          </a:xfrm>
        </p:spPr>
        <p:txBody>
          <a:bodyPr/>
          <a:lstStyle/>
          <a:p>
            <a:r>
              <a:rPr lang="zh-CN" altLang="en-US" dirty="0"/>
              <a:t>如何评价效果</a:t>
            </a:r>
            <a:r>
              <a:rPr lang="en-US" altLang="zh-CN" dirty="0"/>
              <a:t>/</a:t>
            </a:r>
            <a:r>
              <a:rPr lang="zh-CN" altLang="en-US" dirty="0"/>
              <a:t>相关性？</a:t>
            </a:r>
          </a:p>
        </p:txBody>
      </p:sp>
      <p:sp>
        <p:nvSpPr>
          <p:cNvPr id="25603" name="Rectangle 3"/>
          <p:cNvSpPr>
            <a:spLocks noGrp="1" noChangeArrowheads="1"/>
          </p:cNvSpPr>
          <p:nvPr>
            <p:ph idx="1"/>
          </p:nvPr>
        </p:nvSpPr>
        <p:spPr>
          <a:xfrm>
            <a:off x="503237" y="1772816"/>
            <a:ext cx="8137525" cy="4391025"/>
          </a:xfrm>
        </p:spPr>
        <p:txBody>
          <a:bodyPr/>
          <a:lstStyle/>
          <a:p>
            <a:pPr>
              <a:lnSpc>
                <a:spcPct val="90000"/>
              </a:lnSpc>
            </a:pPr>
            <a:r>
              <a:rPr lang="zh-CN" altLang="en-US" sz="2400" dirty="0">
                <a:latin typeface="Times New Roman" pitchFamily="18" charset="0"/>
              </a:rPr>
              <a:t>相关性评价需要的</a:t>
            </a:r>
            <a:r>
              <a:rPr lang="en-US" altLang="zh-CN" sz="2400" dirty="0">
                <a:latin typeface="Times New Roman" pitchFamily="18" charset="0"/>
              </a:rPr>
              <a:t>3</a:t>
            </a:r>
            <a:r>
              <a:rPr lang="zh-CN" altLang="en-US" sz="2400" dirty="0">
                <a:latin typeface="Times New Roman" pitchFamily="18" charset="0"/>
              </a:rPr>
              <a:t>个要素</a:t>
            </a:r>
            <a:endParaRPr lang="en-US" altLang="zh-CN" sz="2400" dirty="0">
              <a:latin typeface="Times New Roman" pitchFamily="18" charset="0"/>
            </a:endParaRPr>
          </a:p>
          <a:p>
            <a:pPr lvl="1">
              <a:lnSpc>
                <a:spcPct val="90000"/>
              </a:lnSpc>
            </a:pPr>
            <a:r>
              <a:rPr lang="zh-CN" altLang="en-US" sz="2000" dirty="0">
                <a:latin typeface="Times New Roman" pitchFamily="18" charset="0"/>
              </a:rPr>
              <a:t>一个文档集</a:t>
            </a:r>
            <a:endParaRPr lang="en-US" altLang="zh-CN" sz="2000" dirty="0">
              <a:latin typeface="Times New Roman" pitchFamily="18" charset="0"/>
            </a:endParaRPr>
          </a:p>
          <a:p>
            <a:pPr lvl="1">
              <a:lnSpc>
                <a:spcPct val="90000"/>
              </a:lnSpc>
            </a:pPr>
            <a:r>
              <a:rPr lang="zh-CN" altLang="en-US" sz="2000" dirty="0"/>
              <a:t>一组用于测试信息需求的集合，通常表示为查询请求</a:t>
            </a:r>
            <a:endParaRPr lang="en-US" altLang="zh-CN" sz="2000" dirty="0"/>
          </a:p>
          <a:p>
            <a:pPr lvl="1">
              <a:lnSpc>
                <a:spcPct val="90000"/>
              </a:lnSpc>
            </a:pPr>
            <a:r>
              <a:rPr lang="zh-CN" altLang="en-US" sz="2000" dirty="0">
                <a:latin typeface="Times New Roman" pitchFamily="18" charset="0"/>
              </a:rPr>
              <a:t>一组相关性判定结果，</a:t>
            </a:r>
            <a:r>
              <a:rPr lang="zh-CN" altLang="en-US" sz="2000" dirty="0"/>
              <a:t>说明</a:t>
            </a:r>
            <a:r>
              <a:rPr lang="zh-CN" altLang="en-US" sz="2000" dirty="0">
                <a:latin typeface="Times New Roman" pitchFamily="18" charset="0"/>
              </a:rPr>
              <a:t>每个文档和查询请求的关系</a:t>
            </a:r>
            <a:endParaRPr lang="en-US" altLang="zh-CN" sz="2000" dirty="0">
              <a:latin typeface="Times New Roman" pitchFamily="18" charset="0"/>
            </a:endParaRPr>
          </a:p>
          <a:p>
            <a:pPr lvl="2">
              <a:lnSpc>
                <a:spcPct val="90000"/>
              </a:lnSpc>
            </a:pPr>
            <a:r>
              <a:rPr lang="zh-CN" altLang="en-US" sz="1600" dirty="0">
                <a:latin typeface="Times New Roman" pitchFamily="18" charset="0"/>
              </a:rPr>
              <a:t>相关 </a:t>
            </a:r>
            <a:r>
              <a:rPr lang="en-US" altLang="zh-CN" sz="1600" dirty="0">
                <a:latin typeface="Times New Roman" pitchFamily="18" charset="0"/>
              </a:rPr>
              <a:t>or </a:t>
            </a:r>
            <a:r>
              <a:rPr lang="zh-CN" altLang="en-US" sz="1600" dirty="0">
                <a:latin typeface="Times New Roman" pitchFamily="18" charset="0"/>
              </a:rPr>
              <a:t>不相关</a:t>
            </a:r>
            <a:endParaRPr lang="en-US" altLang="zh-CN" sz="1600" dirty="0">
              <a:latin typeface="Times New Roman" pitchFamily="18" charset="0"/>
            </a:endParaRPr>
          </a:p>
          <a:p>
            <a:pPr lvl="1">
              <a:lnSpc>
                <a:spcPct val="90000"/>
              </a:lnSpc>
            </a:pPr>
            <a:endParaRPr lang="en-US" altLang="zh-CN" sz="2000" dirty="0"/>
          </a:p>
          <a:p>
            <a:pPr>
              <a:lnSpc>
                <a:spcPct val="90000"/>
              </a:lnSpc>
            </a:pPr>
            <a:r>
              <a:rPr lang="zh-CN" altLang="en-US" sz="2400" dirty="0"/>
              <a:t>相同的文档集合，相同的查询主题集合，相同的评价指标，不同的检索系统进行比较</a:t>
            </a:r>
            <a:endParaRPr lang="en-US" altLang="zh-CN" sz="2400" dirty="0"/>
          </a:p>
          <a:p>
            <a:pPr lvl="1">
              <a:lnSpc>
                <a:spcPct val="90000"/>
              </a:lnSpc>
            </a:pPr>
            <a:r>
              <a:rPr lang="en-US" altLang="zh-CN" sz="2000" b="1" dirty="0"/>
              <a:t>The Cranfield Experiments</a:t>
            </a:r>
            <a:r>
              <a:rPr lang="en-US" altLang="zh-CN" sz="2000" dirty="0"/>
              <a:t>, Cyril W. </a:t>
            </a:r>
            <a:r>
              <a:rPr lang="en-US" altLang="zh-CN" sz="2000" dirty="0" err="1"/>
              <a:t>Cleverdon</a:t>
            </a:r>
            <a:r>
              <a:rPr lang="en-US" altLang="zh-CN" sz="2000" dirty="0"/>
              <a:t>,  1957 –1968 (</a:t>
            </a:r>
            <a:r>
              <a:rPr lang="zh-CN" altLang="en-US" sz="2000" dirty="0"/>
              <a:t>上百篇文档集合</a:t>
            </a:r>
            <a:r>
              <a:rPr lang="en-US" altLang="zh-CN" sz="2000" dirty="0"/>
              <a:t>)</a:t>
            </a:r>
          </a:p>
          <a:p>
            <a:pPr lvl="1">
              <a:lnSpc>
                <a:spcPct val="90000"/>
              </a:lnSpc>
            </a:pPr>
            <a:r>
              <a:rPr lang="en-US" altLang="zh-CN" sz="2000" dirty="0"/>
              <a:t> </a:t>
            </a:r>
            <a:r>
              <a:rPr lang="en-US" altLang="zh-CN" sz="2000" b="1" dirty="0"/>
              <a:t>SMART System,</a:t>
            </a:r>
            <a:r>
              <a:rPr lang="en-US" altLang="zh-CN" sz="2000" b="1" dirty="0">
                <a:solidFill>
                  <a:srgbClr val="0000CC"/>
                </a:solidFill>
              </a:rPr>
              <a:t> </a:t>
            </a:r>
            <a:r>
              <a:rPr lang="en-US" altLang="zh-CN" sz="2000" dirty="0"/>
              <a:t>Gerald Salton, 1964-1988 (</a:t>
            </a:r>
            <a:r>
              <a:rPr lang="zh-CN" altLang="en-US" sz="2000" dirty="0"/>
              <a:t>数千篇文档集合</a:t>
            </a:r>
            <a:r>
              <a:rPr lang="en-US" altLang="zh-CN" sz="2000" dirty="0"/>
              <a:t>)</a:t>
            </a:r>
          </a:p>
          <a:p>
            <a:pPr lvl="1">
              <a:lnSpc>
                <a:spcPct val="90000"/>
              </a:lnSpc>
            </a:pPr>
            <a:r>
              <a:rPr lang="en-US" altLang="zh-CN" sz="2000" b="1" dirty="0"/>
              <a:t>TREC(Text </a:t>
            </a:r>
            <a:r>
              <a:rPr lang="en-US" altLang="zh-CN" sz="2000" b="1" dirty="0" err="1"/>
              <a:t>REtrieval</a:t>
            </a:r>
            <a:r>
              <a:rPr lang="en-US" altLang="zh-CN" sz="2000" b="1" dirty="0"/>
              <a:t> Conference)</a:t>
            </a:r>
            <a:r>
              <a:rPr lang="en-US" altLang="zh-CN" sz="2000" dirty="0"/>
              <a:t>, Donna Harman, </a:t>
            </a:r>
            <a:r>
              <a:rPr lang="zh-CN" altLang="en-US" sz="2000" dirty="0"/>
              <a:t>美国标准技术研究所</a:t>
            </a:r>
            <a:r>
              <a:rPr lang="en-US" altLang="zh-CN" sz="2000" dirty="0"/>
              <a:t>, 1992 -  (</a:t>
            </a:r>
            <a:r>
              <a:rPr lang="zh-CN" altLang="en-US" sz="2000" dirty="0"/>
              <a:t>上百万篇文档</a:t>
            </a:r>
            <a:r>
              <a:rPr lang="en-US" altLang="zh-CN" sz="2000" dirty="0"/>
              <a:t>)</a:t>
            </a:r>
            <a:r>
              <a:rPr lang="zh-CN" altLang="en-US" sz="2000" dirty="0"/>
              <a:t>，信息检索的“奥运会”</a:t>
            </a:r>
            <a:endParaRPr lang="en-US" altLang="zh-CN" sz="2000" dirty="0"/>
          </a:p>
          <a:p>
            <a:pPr lvl="1">
              <a:lnSpc>
                <a:spcPct val="90000"/>
              </a:lnSpc>
            </a:pPr>
            <a:endParaRPr lang="en-US" altLang="zh-CN" sz="2000" dirty="0"/>
          </a:p>
          <a:p>
            <a:pPr>
              <a:lnSpc>
                <a:spcPct val="90000"/>
              </a:lnSpc>
            </a:pPr>
            <a:endParaRPr lang="zh-CN" altLang="en-US" sz="2400" dirty="0">
              <a:latin typeface="Times New Roman" pitchFamily="18" charset="0"/>
            </a:endParaRPr>
          </a:p>
        </p:txBody>
      </p:sp>
      <p:sp>
        <p:nvSpPr>
          <p:cNvPr id="6" name="灯片编号占位符 5"/>
          <p:cNvSpPr>
            <a:spLocks noGrp="1"/>
          </p:cNvSpPr>
          <p:nvPr>
            <p:ph type="sldNum" sz="quarter" idx="12"/>
          </p:nvPr>
        </p:nvSpPr>
        <p:spPr/>
        <p:txBody>
          <a:bodyPr/>
          <a:lstStyle/>
          <a:p>
            <a:fld id="{4272CEE2-EA09-4530-9401-87F81C1E35A6}" type="slidenum">
              <a:rPr lang="en-US" altLang="zh-CN"/>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zh-CN" altLang="en-US" dirty="0"/>
              <a:t>评价任务的例子</a:t>
            </a:r>
          </a:p>
        </p:txBody>
      </p:sp>
      <p:graphicFrame>
        <p:nvGraphicFramePr>
          <p:cNvPr id="204872" name="Group 72"/>
          <p:cNvGraphicFramePr>
            <a:graphicFrameLocks noGrp="1"/>
          </p:cNvGraphicFramePr>
          <p:nvPr>
            <p:ph idx="1"/>
            <p:extLst>
              <p:ext uri="{D42A27DB-BD31-4B8C-83A1-F6EECF244321}">
                <p14:modId xmlns:p14="http://schemas.microsoft.com/office/powerpoint/2010/main" val="1906644199"/>
              </p:ext>
            </p:extLst>
          </p:nvPr>
        </p:nvGraphicFramePr>
        <p:xfrm>
          <a:off x="457200" y="3430488"/>
          <a:ext cx="8229601" cy="2590800"/>
        </p:xfrm>
        <a:graphic>
          <a:graphicData uri="http://schemas.openxmlformats.org/drawingml/2006/table">
            <a:tbl>
              <a:tblPr/>
              <a:tblGrid>
                <a:gridCol w="3007819">
                  <a:extLst>
                    <a:ext uri="{9D8B030D-6E8A-4147-A177-3AD203B41FA5}">
                      <a16:colId xmlns:a16="http://schemas.microsoft.com/office/drawing/2014/main" val="20000"/>
                    </a:ext>
                  </a:extLst>
                </a:gridCol>
                <a:gridCol w="897005">
                  <a:extLst>
                    <a:ext uri="{9D8B030D-6E8A-4147-A177-3AD203B41FA5}">
                      <a16:colId xmlns:a16="http://schemas.microsoft.com/office/drawing/2014/main" val="20001"/>
                    </a:ext>
                  </a:extLst>
                </a:gridCol>
                <a:gridCol w="941209">
                  <a:extLst>
                    <a:ext uri="{9D8B030D-6E8A-4147-A177-3AD203B41FA5}">
                      <a16:colId xmlns:a16="http://schemas.microsoft.com/office/drawing/2014/main" val="20002"/>
                    </a:ext>
                  </a:extLst>
                </a:gridCol>
                <a:gridCol w="1003835">
                  <a:extLst>
                    <a:ext uri="{9D8B030D-6E8A-4147-A177-3AD203B41FA5}">
                      <a16:colId xmlns:a16="http://schemas.microsoft.com/office/drawing/2014/main" val="20003"/>
                    </a:ext>
                  </a:extLst>
                </a:gridCol>
                <a:gridCol w="1007518">
                  <a:extLst>
                    <a:ext uri="{9D8B030D-6E8A-4147-A177-3AD203B41FA5}">
                      <a16:colId xmlns:a16="http://schemas.microsoft.com/office/drawing/2014/main" val="20004"/>
                    </a:ext>
                  </a:extLst>
                </a:gridCol>
                <a:gridCol w="1372215">
                  <a:extLst>
                    <a:ext uri="{9D8B030D-6E8A-4147-A177-3AD203B41FA5}">
                      <a16:colId xmlns:a16="http://schemas.microsoft.com/office/drawing/2014/main" val="20005"/>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imes New Roman" pitchFamily="18" charset="0"/>
                          <a:ea typeface="宋体" charset="-122"/>
                        </a:rPr>
                        <a:t>系统</a:t>
                      </a:r>
                      <a:r>
                        <a:rPr kumimoji="1" lang="en-US" altLang="zh-CN" sz="2800" b="0" i="0" u="none" strike="noStrike" cap="none" normalizeH="0" baseline="0" dirty="0">
                          <a:ln>
                            <a:noFill/>
                          </a:ln>
                          <a:solidFill>
                            <a:schemeClr val="tx1"/>
                          </a:solidFill>
                          <a:effectLst/>
                          <a:latin typeface="Times New Roman" pitchFamily="18" charset="0"/>
                          <a:ea typeface="宋体" charset="-122"/>
                        </a:rPr>
                        <a:t>&amp;</a:t>
                      </a:r>
                      <a:r>
                        <a:rPr kumimoji="1" lang="zh-CN" altLang="en-US" sz="2800" b="0" i="0" u="none" strike="noStrike" cap="none" normalizeH="0" baseline="0" dirty="0">
                          <a:ln>
                            <a:noFill/>
                          </a:ln>
                          <a:solidFill>
                            <a:schemeClr val="tx1"/>
                          </a:solidFill>
                          <a:effectLst/>
                          <a:latin typeface="Times New Roman" pitchFamily="18" charset="0"/>
                          <a:ea typeface="宋体" charset="-122"/>
                        </a:rPr>
                        <a:t>查询</a:t>
                      </a:r>
                    </a:p>
                  </a:txBody>
                  <a:tcPr marL="106093" marR="106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1</a:t>
                      </a:r>
                    </a:p>
                  </a:txBody>
                  <a:tcPr marL="106093" marR="1060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2</a:t>
                      </a:r>
                    </a:p>
                  </a:txBody>
                  <a:tcPr marL="106093" marR="1060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3</a:t>
                      </a:r>
                    </a:p>
                  </a:txBody>
                  <a:tcPr marL="106093" marR="1060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4</a:t>
                      </a:r>
                    </a:p>
                  </a:txBody>
                  <a:tcPr marL="106093" marR="1060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a:t>
                      </a:r>
                    </a:p>
                  </a:txBody>
                  <a:tcPr marL="106093" marR="106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imes New Roman" pitchFamily="18" charset="0"/>
                          <a:ea typeface="宋体" charset="-122"/>
                        </a:rPr>
                        <a:t>系统</a:t>
                      </a:r>
                      <a:r>
                        <a:rPr kumimoji="1" lang="en-US" altLang="zh-CN" sz="2800" b="0" i="0" u="none" strike="noStrike" cap="none" normalizeH="0" baseline="0">
                          <a:ln>
                            <a:noFill/>
                          </a:ln>
                          <a:solidFill>
                            <a:schemeClr val="tx1"/>
                          </a:solidFill>
                          <a:effectLst/>
                          <a:latin typeface="Times New Roman" pitchFamily="18" charset="0"/>
                          <a:ea typeface="宋体" charset="-122"/>
                        </a:rPr>
                        <a:t>1</a:t>
                      </a:r>
                      <a:r>
                        <a:rPr kumimoji="1" lang="zh-CN" altLang="en-US" sz="2800" b="0" i="0" u="none" strike="noStrike" cap="none" normalizeH="0" baseline="0">
                          <a:ln>
                            <a:noFill/>
                          </a:ln>
                          <a:solidFill>
                            <a:schemeClr val="tx1"/>
                          </a:solidFill>
                          <a:effectLst/>
                          <a:latin typeface="Times New Roman" pitchFamily="18" charset="0"/>
                          <a:ea typeface="宋体" charset="-122"/>
                        </a:rPr>
                        <a:t>，查询</a:t>
                      </a:r>
                      <a:r>
                        <a:rPr kumimoji="1" lang="en-US" altLang="zh-CN" sz="2800" b="0" i="0" u="none" strike="noStrike" cap="none" normalizeH="0" baseline="0">
                          <a:ln>
                            <a:noFill/>
                          </a:ln>
                          <a:solidFill>
                            <a:schemeClr val="tx1"/>
                          </a:solidFill>
                          <a:effectLst/>
                          <a:latin typeface="Times New Roman" pitchFamily="18" charset="0"/>
                          <a:ea typeface="宋体" charset="-122"/>
                        </a:rPr>
                        <a:t>1</a:t>
                      </a:r>
                    </a:p>
                  </a:txBody>
                  <a:tcPr marL="106093" marR="106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d3</a:t>
                      </a:r>
                    </a:p>
                  </a:txBody>
                  <a:tcPr marL="106093" marR="1060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d6</a:t>
                      </a:r>
                    </a:p>
                  </a:txBody>
                  <a:tcPr marL="106093" marR="1060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d8</a:t>
                      </a:r>
                    </a:p>
                  </a:txBody>
                  <a:tcPr marL="106093" marR="1060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d10</a:t>
                      </a:r>
                    </a:p>
                  </a:txBody>
                  <a:tcPr marL="106093" marR="1060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charset="-122"/>
                      </a:endParaRPr>
                    </a:p>
                  </a:txBody>
                  <a:tcPr marL="106093" marR="106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60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imes New Roman" pitchFamily="18" charset="0"/>
                          <a:ea typeface="宋体" charset="-122"/>
                        </a:rPr>
                        <a:t>系统</a:t>
                      </a:r>
                      <a:r>
                        <a:rPr kumimoji="1" lang="en-US" altLang="zh-CN" sz="2800" b="0" i="0" u="none" strike="noStrike" cap="none" normalizeH="0" baseline="0">
                          <a:ln>
                            <a:noFill/>
                          </a:ln>
                          <a:solidFill>
                            <a:schemeClr val="tx1"/>
                          </a:solidFill>
                          <a:effectLst/>
                          <a:latin typeface="Times New Roman" pitchFamily="18" charset="0"/>
                          <a:ea typeface="宋体" charset="-122"/>
                        </a:rPr>
                        <a:t>1</a:t>
                      </a:r>
                      <a:r>
                        <a:rPr kumimoji="1" lang="zh-CN" altLang="en-US" sz="2800" b="0" i="0" u="none" strike="noStrike" cap="none" normalizeH="0" baseline="0">
                          <a:ln>
                            <a:noFill/>
                          </a:ln>
                          <a:solidFill>
                            <a:schemeClr val="tx1"/>
                          </a:solidFill>
                          <a:effectLst/>
                          <a:latin typeface="Times New Roman" pitchFamily="18" charset="0"/>
                          <a:ea typeface="宋体" charset="-122"/>
                        </a:rPr>
                        <a:t>，查询</a:t>
                      </a:r>
                      <a:r>
                        <a:rPr kumimoji="1" lang="en-US" altLang="zh-CN" sz="2800" b="0" i="0" u="none" strike="noStrike" cap="none" normalizeH="0" baseline="0">
                          <a:ln>
                            <a:noFill/>
                          </a:ln>
                          <a:solidFill>
                            <a:schemeClr val="tx1"/>
                          </a:solidFill>
                          <a:effectLst/>
                          <a:latin typeface="Times New Roman" pitchFamily="18" charset="0"/>
                          <a:ea typeface="宋体" charset="-122"/>
                        </a:rPr>
                        <a:t>2</a:t>
                      </a:r>
                    </a:p>
                  </a:txBody>
                  <a:tcPr marL="106093" marR="106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d1</a:t>
                      </a:r>
                    </a:p>
                  </a:txBody>
                  <a:tcPr marL="106093" marR="1060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d4</a:t>
                      </a:r>
                    </a:p>
                  </a:txBody>
                  <a:tcPr marL="106093" marR="1060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d7</a:t>
                      </a:r>
                    </a:p>
                  </a:txBody>
                  <a:tcPr marL="106093" marR="1060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d11</a:t>
                      </a:r>
                    </a:p>
                  </a:txBody>
                  <a:tcPr marL="106093" marR="1060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charset="-122"/>
                      </a:endParaRPr>
                    </a:p>
                  </a:txBody>
                  <a:tcPr marL="106093" marR="106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imes New Roman" pitchFamily="18" charset="0"/>
                          <a:ea typeface="宋体" charset="-122"/>
                        </a:rPr>
                        <a:t>系统</a:t>
                      </a:r>
                      <a:r>
                        <a:rPr kumimoji="1" lang="en-US" altLang="zh-CN" sz="2800" b="0" i="0" u="none" strike="noStrike" cap="none" normalizeH="0" baseline="0">
                          <a:ln>
                            <a:noFill/>
                          </a:ln>
                          <a:solidFill>
                            <a:schemeClr val="tx1"/>
                          </a:solidFill>
                          <a:effectLst/>
                          <a:latin typeface="Times New Roman" pitchFamily="18" charset="0"/>
                          <a:ea typeface="宋体" charset="-122"/>
                        </a:rPr>
                        <a:t>2</a:t>
                      </a:r>
                      <a:r>
                        <a:rPr kumimoji="1" lang="zh-CN" altLang="en-US" sz="2800" b="0" i="0" u="none" strike="noStrike" cap="none" normalizeH="0" baseline="0">
                          <a:ln>
                            <a:noFill/>
                          </a:ln>
                          <a:solidFill>
                            <a:schemeClr val="tx1"/>
                          </a:solidFill>
                          <a:effectLst/>
                          <a:latin typeface="Times New Roman" pitchFamily="18" charset="0"/>
                          <a:ea typeface="宋体" charset="-122"/>
                        </a:rPr>
                        <a:t>，查询</a:t>
                      </a:r>
                      <a:r>
                        <a:rPr kumimoji="1" lang="en-US" altLang="zh-CN" sz="2800" b="0" i="0" u="none" strike="noStrike" cap="none" normalizeH="0" baseline="0">
                          <a:ln>
                            <a:noFill/>
                          </a:ln>
                          <a:solidFill>
                            <a:schemeClr val="tx1"/>
                          </a:solidFill>
                          <a:effectLst/>
                          <a:latin typeface="Times New Roman" pitchFamily="18" charset="0"/>
                          <a:ea typeface="宋体" charset="-122"/>
                        </a:rPr>
                        <a:t>1</a:t>
                      </a:r>
                    </a:p>
                  </a:txBody>
                  <a:tcPr marL="106093" marR="106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d6</a:t>
                      </a:r>
                    </a:p>
                  </a:txBody>
                  <a:tcPr marL="106093" marR="1060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d7</a:t>
                      </a:r>
                    </a:p>
                  </a:txBody>
                  <a:tcPr marL="106093" marR="1060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d3</a:t>
                      </a:r>
                    </a:p>
                  </a:txBody>
                  <a:tcPr marL="106093" marR="1060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d9</a:t>
                      </a:r>
                    </a:p>
                  </a:txBody>
                  <a:tcPr marL="106093" marR="1060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charset="-122"/>
                      </a:endParaRPr>
                    </a:p>
                  </a:txBody>
                  <a:tcPr marL="106093" marR="106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imes New Roman" pitchFamily="18" charset="0"/>
                          <a:ea typeface="宋体" charset="-122"/>
                        </a:rPr>
                        <a:t>系统</a:t>
                      </a:r>
                      <a:r>
                        <a:rPr kumimoji="1" lang="en-US" altLang="zh-CN" sz="2800" b="0" i="0" u="none" strike="noStrike" cap="none" normalizeH="0" baseline="0" dirty="0">
                          <a:ln>
                            <a:noFill/>
                          </a:ln>
                          <a:solidFill>
                            <a:schemeClr val="tx1"/>
                          </a:solidFill>
                          <a:effectLst/>
                          <a:latin typeface="Times New Roman" pitchFamily="18" charset="0"/>
                          <a:ea typeface="宋体" charset="-122"/>
                        </a:rPr>
                        <a:t>2</a:t>
                      </a:r>
                      <a:r>
                        <a:rPr kumimoji="1" lang="zh-CN" altLang="en-US" sz="2800" b="0" i="0" u="none" strike="noStrike" cap="none" normalizeH="0" baseline="0" dirty="0">
                          <a:ln>
                            <a:noFill/>
                          </a:ln>
                          <a:solidFill>
                            <a:schemeClr val="tx1"/>
                          </a:solidFill>
                          <a:effectLst/>
                          <a:latin typeface="Times New Roman" pitchFamily="18" charset="0"/>
                          <a:ea typeface="宋体" charset="-122"/>
                        </a:rPr>
                        <a:t>，查询</a:t>
                      </a:r>
                      <a:r>
                        <a:rPr kumimoji="1" lang="en-US" altLang="zh-CN" sz="2800" b="0" i="0" u="none" strike="noStrike" cap="none" normalizeH="0" baseline="0" dirty="0">
                          <a:ln>
                            <a:noFill/>
                          </a:ln>
                          <a:solidFill>
                            <a:schemeClr val="tx1"/>
                          </a:solidFill>
                          <a:effectLst/>
                          <a:latin typeface="Times New Roman" pitchFamily="18" charset="0"/>
                          <a:ea typeface="宋体" charset="-122"/>
                        </a:rPr>
                        <a:t>2</a:t>
                      </a:r>
                    </a:p>
                  </a:txBody>
                  <a:tcPr marL="106093" marR="1060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d1</a:t>
                      </a:r>
                    </a:p>
                  </a:txBody>
                  <a:tcPr marL="106093" marR="1060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d2</a:t>
                      </a:r>
                    </a:p>
                  </a:txBody>
                  <a:tcPr marL="106093" marR="1060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d4</a:t>
                      </a:r>
                    </a:p>
                  </a:txBody>
                  <a:tcPr marL="106093" marR="1060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d13</a:t>
                      </a:r>
                    </a:p>
                  </a:txBody>
                  <a:tcPr marL="106093" marR="1060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800" b="0" i="0" u="none" strike="noStrike" cap="none" normalizeH="0" baseline="0" dirty="0">
                        <a:ln>
                          <a:noFill/>
                        </a:ln>
                        <a:solidFill>
                          <a:schemeClr val="tx1"/>
                        </a:solidFill>
                        <a:effectLst/>
                        <a:latin typeface="Times New Roman" pitchFamily="18" charset="0"/>
                        <a:ea typeface="宋体" charset="-122"/>
                      </a:endParaRPr>
                    </a:p>
                  </a:txBody>
                  <a:tcPr marL="106093" marR="1060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0" name="灯片编号占位符 6"/>
          <p:cNvSpPr>
            <a:spLocks noGrp="1"/>
          </p:cNvSpPr>
          <p:nvPr>
            <p:ph type="sldNum" sz="quarter" idx="12"/>
          </p:nvPr>
        </p:nvSpPr>
        <p:spPr/>
        <p:txBody>
          <a:bodyPr/>
          <a:lstStyle/>
          <a:p>
            <a:fld id="{E3570707-7125-42DD-A124-F55C42431665}" type="slidenum">
              <a:rPr lang="en-US" altLang="zh-CN"/>
              <a:pPr/>
              <a:t>26</a:t>
            </a:fld>
            <a:endParaRPr lang="en-US" altLang="zh-CN"/>
          </a:p>
        </p:txBody>
      </p:sp>
      <p:sp>
        <p:nvSpPr>
          <p:cNvPr id="204803" name="Rectangle 3"/>
          <p:cNvSpPr>
            <a:spLocks noGrp="1" noChangeArrowheads="1"/>
          </p:cNvSpPr>
          <p:nvPr>
            <p:ph type="body" sz="half" idx="4294967295"/>
          </p:nvPr>
        </p:nvSpPr>
        <p:spPr>
          <a:xfrm>
            <a:off x="427827" y="1873350"/>
            <a:ext cx="8032605" cy="3617913"/>
          </a:xfrm>
        </p:spPr>
        <p:txBody>
          <a:bodyPr/>
          <a:lstStyle/>
          <a:p>
            <a:r>
              <a:rPr lang="zh-CN" altLang="en-US" sz="2800" dirty="0"/>
              <a:t>两个系统，一批查询，对每个查询每个系统分别得到一些结果。目标：哪个系统好？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72"/>
                                        </p:tgtEl>
                                        <p:attrNameLst>
                                          <p:attrName>style.visibility</p:attrName>
                                        </p:attrNameLst>
                                      </p:cBhvr>
                                      <p:to>
                                        <p:strVal val="visible"/>
                                      </p:to>
                                    </p:set>
                                    <p:animEffect transition="in" filter="blinds(horizontal)">
                                      <p:cBhvr>
                                        <p:cTn id="7" dur="500"/>
                                        <p:tgtEl>
                                          <p:spTgt spid="204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评价的关键环节</a:t>
            </a:r>
          </a:p>
        </p:txBody>
      </p:sp>
      <p:sp>
        <p:nvSpPr>
          <p:cNvPr id="3" name="内容占位符 2"/>
          <p:cNvSpPr>
            <a:spLocks noGrp="1"/>
          </p:cNvSpPr>
          <p:nvPr>
            <p:ph idx="1"/>
          </p:nvPr>
        </p:nvSpPr>
        <p:spPr/>
        <p:txBody>
          <a:bodyPr/>
          <a:lstStyle/>
          <a:p>
            <a:r>
              <a:rPr lang="zh-CN" altLang="en-US" dirty="0"/>
              <a:t>评价指标：某个或某几个可衡量、可比较的值</a:t>
            </a:r>
            <a:endParaRPr lang="en-US" altLang="zh-CN" dirty="0"/>
          </a:p>
          <a:p>
            <a:endParaRPr lang="en-US" altLang="zh-CN" dirty="0"/>
          </a:p>
          <a:p>
            <a:r>
              <a:rPr lang="zh-CN" altLang="en-US" dirty="0"/>
              <a:t>评价过程：设计上保证公平、合理</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28</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chemeClr val="accent1">
                    <a:lumMod val="20000"/>
                    <a:lumOff val="80000"/>
                  </a:schemeClr>
                </a:solidFill>
                <a:latin typeface="Calibri" charset="0"/>
                <a:ea typeface="黑体" pitchFamily="49" charset="-122"/>
              </a:rPr>
              <a:t>上一讲回顾</a:t>
            </a:r>
            <a:r>
              <a:rPr lang="en-US" sz="3200" dirty="0">
                <a:solidFill>
                  <a:schemeClr val="accent1">
                    <a:lumMod val="20000"/>
                    <a:lumOff val="80000"/>
                  </a:schemeClr>
                </a:solidFill>
                <a:latin typeface="Calibri" charset="0"/>
                <a:ea typeface="黑体" pitchFamily="49" charset="-122"/>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accent1">
                    <a:lumMod val="20000"/>
                    <a:lumOff val="80000"/>
                  </a:schemeClr>
                </a:solidFill>
                <a:latin typeface="Calibri" charset="0"/>
                <a:ea typeface="黑体" pitchFamily="49" charset="-122"/>
              </a:rPr>
              <a:t> </a:t>
            </a:r>
            <a:r>
              <a:rPr lang="zh-CN" altLang="en-US" sz="3200" dirty="0">
                <a:solidFill>
                  <a:schemeClr val="accent1">
                    <a:lumMod val="20000"/>
                    <a:lumOff val="80000"/>
                  </a:schemeClr>
                </a:solidFill>
                <a:latin typeface="Calibri" charset="0"/>
                <a:ea typeface="黑体" pitchFamily="49" charset="-122"/>
              </a:rPr>
              <a:t>有关检索评价</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评价指标</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chemeClr val="accent1">
                    <a:lumMod val="20000"/>
                    <a:lumOff val="80000"/>
                  </a:schemeClr>
                </a:solidFill>
                <a:latin typeface="Calibri" charset="0"/>
                <a:ea typeface="黑体" pitchFamily="49" charset="-122"/>
              </a:rPr>
              <a:t>相关评测</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accent1">
                    <a:lumMod val="20000"/>
                    <a:lumOff val="80000"/>
                  </a:schemeClr>
                </a:solidFill>
                <a:latin typeface="Calibri" charset="0"/>
                <a:ea typeface="黑体" pitchFamily="49" charset="-122"/>
              </a:rPr>
              <a:t> </a:t>
            </a:r>
            <a:r>
              <a:rPr lang="zh-CN" altLang="en-US" sz="3200" dirty="0">
                <a:solidFill>
                  <a:schemeClr val="accent1">
                    <a:lumMod val="20000"/>
                    <a:lumOff val="80000"/>
                  </a:schemeClr>
                </a:solidFill>
                <a:latin typeface="Calibri" charset="0"/>
                <a:ea typeface="黑体" pitchFamily="49" charset="-122"/>
              </a:rPr>
              <a:t>结果摘要</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a:t>评价指标分类</a:t>
            </a:r>
          </a:p>
        </p:txBody>
      </p:sp>
      <p:sp>
        <p:nvSpPr>
          <p:cNvPr id="84995" name="Rectangle 3"/>
          <p:cNvSpPr>
            <a:spLocks noGrp="1" noChangeArrowheads="1"/>
          </p:cNvSpPr>
          <p:nvPr>
            <p:ph idx="1"/>
          </p:nvPr>
        </p:nvSpPr>
        <p:spPr>
          <a:xfrm>
            <a:off x="683568" y="1844824"/>
            <a:ext cx="7772400" cy="3240088"/>
          </a:xfrm>
        </p:spPr>
        <p:txBody>
          <a:bodyPr/>
          <a:lstStyle/>
          <a:p>
            <a:r>
              <a:rPr lang="zh-CN" altLang="en-US" dirty="0"/>
              <a:t>对单个查询进行评估的指标</a:t>
            </a:r>
          </a:p>
          <a:p>
            <a:pPr lvl="1"/>
            <a:r>
              <a:rPr lang="zh-CN" altLang="en-US" dirty="0"/>
              <a:t>在单个查询上检索系统的得分</a:t>
            </a:r>
          </a:p>
          <a:p>
            <a:endParaRPr lang="en-US" altLang="zh-CN" dirty="0"/>
          </a:p>
          <a:p>
            <a:endParaRPr lang="en-US" altLang="zh-CN" dirty="0"/>
          </a:p>
          <a:p>
            <a:r>
              <a:rPr lang="zh-CN" altLang="en-US" dirty="0"/>
              <a:t>对多个查询进行评估的指标</a:t>
            </a:r>
          </a:p>
          <a:p>
            <a:pPr lvl="1"/>
            <a:r>
              <a:rPr lang="zh-CN" altLang="en-US" dirty="0"/>
              <a:t>在多个查询上检索系统的得分</a:t>
            </a:r>
          </a:p>
        </p:txBody>
      </p:sp>
      <p:sp>
        <p:nvSpPr>
          <p:cNvPr id="6" name="灯片编号占位符 5"/>
          <p:cNvSpPr>
            <a:spLocks noGrp="1"/>
          </p:cNvSpPr>
          <p:nvPr>
            <p:ph type="sldNum" sz="quarter" idx="12"/>
          </p:nvPr>
        </p:nvSpPr>
        <p:spPr/>
        <p:txBody>
          <a:bodyPr/>
          <a:lstStyle/>
          <a:p>
            <a:fld id="{8C7A808C-D22C-479F-A412-96E6AE52E9BE}" type="slidenum">
              <a:rPr lang="en-US" altLang="zh-CN"/>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3</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上一讲回顾</a:t>
            </a:r>
            <a:r>
              <a:rPr lang="en-US" sz="3200" dirty="0">
                <a:solidFill>
                  <a:srgbClr val="336699"/>
                </a:solidFill>
                <a:latin typeface="Calibri"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BDD3E9"/>
                </a:solidFill>
                <a:latin typeface="Calibri" charset="0"/>
                <a:ea typeface="黑体" pitchFamily="49" charset="-122"/>
              </a:rPr>
              <a:t>有关检索评价</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评价指标</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相关评测</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结果摘要</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200" dirty="0">
              <a:solidFill>
                <a:srgbClr val="336699"/>
              </a:solidFill>
              <a:latin typeface="Calibri" charset="0"/>
              <a:ea typeface="黑体"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dirty="0"/>
              <a:t>评价指标分类</a:t>
            </a:r>
          </a:p>
        </p:txBody>
      </p:sp>
      <p:sp>
        <p:nvSpPr>
          <p:cNvPr id="87043" name="Rectangle 3"/>
          <p:cNvSpPr>
            <a:spLocks noGrp="1" noChangeArrowheads="1"/>
          </p:cNvSpPr>
          <p:nvPr>
            <p:ph idx="1"/>
          </p:nvPr>
        </p:nvSpPr>
        <p:spPr>
          <a:xfrm>
            <a:off x="611560" y="1844824"/>
            <a:ext cx="7884813" cy="3617913"/>
          </a:xfrm>
        </p:spPr>
        <p:txBody>
          <a:bodyPr/>
          <a:lstStyle/>
          <a:p>
            <a:r>
              <a:rPr lang="zh-CN" altLang="en-US" dirty="0">
                <a:solidFill>
                  <a:schemeClr val="hlink"/>
                </a:solidFill>
              </a:rPr>
              <a:t>对单个查询进行评估的指标</a:t>
            </a:r>
            <a:r>
              <a:rPr lang="zh-CN" altLang="en-US" dirty="0">
                <a:solidFill>
                  <a:schemeClr val="hlink"/>
                </a:solidFill>
                <a:sym typeface="Wingdings" pitchFamily="2" charset="2"/>
              </a:rPr>
              <a:t></a:t>
            </a:r>
            <a:endParaRPr lang="zh-CN" altLang="en-US" dirty="0">
              <a:solidFill>
                <a:schemeClr val="hlink"/>
              </a:solidFill>
            </a:endParaRPr>
          </a:p>
          <a:p>
            <a:pPr lvl="1"/>
            <a:r>
              <a:rPr lang="zh-CN" altLang="en-US" dirty="0"/>
              <a:t>在单个查询上检索系统的得分</a:t>
            </a:r>
          </a:p>
          <a:p>
            <a:endParaRPr lang="en-US" altLang="zh-CN" dirty="0"/>
          </a:p>
          <a:p>
            <a:endParaRPr lang="en-US" altLang="zh-CN" dirty="0"/>
          </a:p>
          <a:p>
            <a:r>
              <a:rPr lang="zh-CN" altLang="en-US" dirty="0"/>
              <a:t>对多个查询进行评估的指标</a:t>
            </a:r>
          </a:p>
          <a:p>
            <a:pPr lvl="1"/>
            <a:r>
              <a:rPr lang="zh-CN" altLang="en-US" dirty="0"/>
              <a:t>在多个查询上检索系统的得分</a:t>
            </a:r>
          </a:p>
        </p:txBody>
      </p:sp>
      <p:sp>
        <p:nvSpPr>
          <p:cNvPr id="6" name="灯片编号占位符 5"/>
          <p:cNvSpPr>
            <a:spLocks noGrp="1"/>
          </p:cNvSpPr>
          <p:nvPr>
            <p:ph type="sldNum" sz="quarter" idx="12"/>
          </p:nvPr>
        </p:nvSpPr>
        <p:spPr/>
        <p:txBody>
          <a:bodyPr/>
          <a:lstStyle/>
          <a:p>
            <a:fld id="{48EE2C43-03FF-4454-A000-BB138A010B65}" type="slidenum">
              <a:rPr lang="en-US" altLang="zh-CN"/>
              <a:pPr/>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zh-CN" altLang="en-US" dirty="0"/>
              <a:t>回到例子</a:t>
            </a:r>
          </a:p>
        </p:txBody>
      </p:sp>
      <p:sp>
        <p:nvSpPr>
          <p:cNvPr id="55" name="灯片编号占位符 5"/>
          <p:cNvSpPr>
            <a:spLocks noGrp="1"/>
          </p:cNvSpPr>
          <p:nvPr>
            <p:ph type="sldNum" sz="quarter" idx="12"/>
          </p:nvPr>
        </p:nvSpPr>
        <p:spPr/>
        <p:txBody>
          <a:bodyPr/>
          <a:lstStyle/>
          <a:p>
            <a:fld id="{94921501-7585-4FC2-A0E1-3AC7008E3335}" type="slidenum">
              <a:rPr lang="en-US" altLang="zh-CN"/>
              <a:pPr/>
              <a:t>31</a:t>
            </a:fld>
            <a:endParaRPr lang="en-US" altLang="zh-CN"/>
          </a:p>
        </p:txBody>
      </p:sp>
      <p:sp>
        <p:nvSpPr>
          <p:cNvPr id="206990" name="Text Box 142"/>
          <p:cNvSpPr txBox="1">
            <a:spLocks noChangeArrowheads="1"/>
          </p:cNvSpPr>
          <p:nvPr/>
        </p:nvSpPr>
        <p:spPr bwMode="auto">
          <a:xfrm>
            <a:off x="1116013" y="5229225"/>
            <a:ext cx="7632700"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的标准答案集合 </a:t>
            </a:r>
            <a:r>
              <a:rPr lang="en-US" altLang="zh-CN" dirty="0">
                <a:solidFill>
                  <a:schemeClr val="tx1"/>
                </a:solidFill>
                <a:latin typeface="Times New Roman" pitchFamily="18" charset="0"/>
                <a:ea typeface="黑体" pitchFamily="49" charset="-122"/>
              </a:rPr>
              <a:t>{d3,d4,d6,d9}</a:t>
            </a:r>
          </a:p>
        </p:txBody>
      </p:sp>
      <p:graphicFrame>
        <p:nvGraphicFramePr>
          <p:cNvPr id="13" name="Group 158">
            <a:extLst>
              <a:ext uri="{FF2B5EF4-FFF2-40B4-BE49-F238E27FC236}">
                <a16:creationId xmlns:a16="http://schemas.microsoft.com/office/drawing/2014/main" id="{254714DF-BE59-4C24-9DB8-F759500DC5C0}"/>
              </a:ext>
            </a:extLst>
          </p:cNvPr>
          <p:cNvGraphicFramePr>
            <a:graphicFrameLocks/>
          </p:cNvGraphicFramePr>
          <p:nvPr>
            <p:extLst>
              <p:ext uri="{D42A27DB-BD31-4B8C-83A1-F6EECF244321}">
                <p14:modId xmlns:p14="http://schemas.microsoft.com/office/powerpoint/2010/main" val="1065262414"/>
              </p:ext>
            </p:extLst>
          </p:nvPr>
        </p:nvGraphicFramePr>
        <p:xfrm>
          <a:off x="827732" y="2276475"/>
          <a:ext cx="7632700" cy="2346960"/>
        </p:xfrm>
        <a:graphic>
          <a:graphicData uri="http://schemas.openxmlformats.org/drawingml/2006/table">
            <a:tbl>
              <a:tblPr/>
              <a:tblGrid>
                <a:gridCol w="2789237">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873125">
                  <a:extLst>
                    <a:ext uri="{9D8B030D-6E8A-4147-A177-3AD203B41FA5}">
                      <a16:colId xmlns:a16="http://schemas.microsoft.com/office/drawing/2014/main" val="20002"/>
                    </a:ext>
                  </a:extLst>
                </a:gridCol>
                <a:gridCol w="930275">
                  <a:extLst>
                    <a:ext uri="{9D8B030D-6E8A-4147-A177-3AD203B41FA5}">
                      <a16:colId xmlns:a16="http://schemas.microsoft.com/office/drawing/2014/main" val="20003"/>
                    </a:ext>
                  </a:extLst>
                </a:gridCol>
                <a:gridCol w="1009650">
                  <a:extLst>
                    <a:ext uri="{9D8B030D-6E8A-4147-A177-3AD203B41FA5}">
                      <a16:colId xmlns:a16="http://schemas.microsoft.com/office/drawing/2014/main" val="20004"/>
                    </a:ext>
                  </a:extLst>
                </a:gridCol>
                <a:gridCol w="1198563">
                  <a:extLst>
                    <a:ext uri="{9D8B030D-6E8A-4147-A177-3AD203B41FA5}">
                      <a16:colId xmlns:a16="http://schemas.microsoft.com/office/drawing/2014/main" val="20005"/>
                    </a:ext>
                  </a:extLst>
                </a:gridCol>
              </a:tblGrid>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imes New Roman" pitchFamily="18" charset="0"/>
                          <a:ea typeface="宋体" charset="-122"/>
                        </a:rPr>
                        <a:t>系统</a:t>
                      </a:r>
                      <a:r>
                        <a:rPr kumimoji="1" lang="en-US" altLang="zh-CN" sz="2800" b="0" i="0" u="none" strike="noStrike" cap="none" normalizeH="0" baseline="0" dirty="0">
                          <a:ln>
                            <a:noFill/>
                          </a:ln>
                          <a:solidFill>
                            <a:schemeClr val="tx1"/>
                          </a:solidFill>
                          <a:effectLst/>
                          <a:latin typeface="Times New Roman" pitchFamily="18" charset="0"/>
                          <a:ea typeface="宋体" charset="-122"/>
                        </a:rPr>
                        <a:t>&amp;</a:t>
                      </a:r>
                      <a:r>
                        <a:rPr kumimoji="1" lang="zh-CN" altLang="en-US" sz="2800" b="0" i="0" u="none" strike="noStrike" cap="none" normalizeH="0" baseline="0" dirty="0">
                          <a:ln>
                            <a:noFill/>
                          </a:ln>
                          <a:solidFill>
                            <a:schemeClr val="tx1"/>
                          </a:solidFill>
                          <a:effectLst/>
                          <a:latin typeface="Times New Roman" pitchFamily="18" charset="0"/>
                          <a:ea typeface="宋体"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hlink"/>
                          </a:solidFill>
                          <a:effectLst/>
                          <a:latin typeface="Times New Roman" pitchFamily="18" charset="0"/>
                          <a:ea typeface="宋体" charset="-122"/>
                        </a:rPr>
                        <a:t>系统</a:t>
                      </a:r>
                      <a:r>
                        <a:rPr kumimoji="1" lang="en-US" altLang="zh-CN" sz="2400" b="0" i="0" u="none" strike="noStrike" cap="none" normalizeH="0" baseline="0">
                          <a:ln>
                            <a:noFill/>
                          </a:ln>
                          <a:solidFill>
                            <a:schemeClr val="hlink"/>
                          </a:solidFill>
                          <a:effectLst/>
                          <a:latin typeface="Times New Roman" pitchFamily="18" charset="0"/>
                          <a:ea typeface="宋体" charset="-122"/>
                        </a:rPr>
                        <a:t>1</a:t>
                      </a:r>
                      <a:r>
                        <a:rPr kumimoji="1" lang="zh-CN" altLang="en-US" sz="2400" b="0" i="0" u="none" strike="noStrike" cap="none" normalizeH="0" baseline="0">
                          <a:ln>
                            <a:noFill/>
                          </a:ln>
                          <a:solidFill>
                            <a:schemeClr val="hlink"/>
                          </a:solidFill>
                          <a:effectLst/>
                          <a:latin typeface="Times New Roman" pitchFamily="18" charset="0"/>
                          <a:ea typeface="宋体" charset="-122"/>
                        </a:rPr>
                        <a:t>，查询</a:t>
                      </a:r>
                      <a:r>
                        <a:rPr kumimoji="1" lang="en-US" altLang="zh-CN" sz="2400" b="0" i="0" u="none" strike="noStrike" cap="none" normalizeH="0" baseline="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d3</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d6</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d10</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hlink"/>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charset="-122"/>
                        </a:rPr>
                        <a:t>系统</a:t>
                      </a:r>
                      <a:r>
                        <a:rPr kumimoji="1" lang="en-US" altLang="zh-CN" sz="2400" b="0" i="0" u="none" strike="noStrike" cap="none" normalizeH="0" baseline="0">
                          <a:ln>
                            <a:noFill/>
                          </a:ln>
                          <a:solidFill>
                            <a:schemeClr val="tx1"/>
                          </a:solidFill>
                          <a:effectLst/>
                          <a:latin typeface="Times New Roman" pitchFamily="18" charset="0"/>
                          <a:ea typeface="宋体" charset="-122"/>
                        </a:rPr>
                        <a:t>1</a:t>
                      </a:r>
                      <a:r>
                        <a:rPr kumimoji="1" lang="zh-CN" altLang="en-US" sz="2400" b="0" i="0" u="none" strike="noStrike" cap="none" normalizeH="0" baseline="0">
                          <a:ln>
                            <a:noFill/>
                          </a:ln>
                          <a:solidFill>
                            <a:schemeClr val="tx1"/>
                          </a:solidFill>
                          <a:effectLst/>
                          <a:latin typeface="Times New Roman" pitchFamily="18" charset="0"/>
                          <a:ea typeface="宋体" charset="-122"/>
                        </a:rPr>
                        <a:t>，查询</a:t>
                      </a:r>
                      <a:r>
                        <a:rPr kumimoji="1" lang="en-US" altLang="zh-CN" sz="2400" b="0"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d4</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hlink"/>
                          </a:solidFill>
                          <a:effectLst/>
                          <a:latin typeface="Times New Roman" pitchFamily="18" charset="0"/>
                          <a:ea typeface="宋体" charset="-122"/>
                        </a:rPr>
                        <a:t>系统</a:t>
                      </a:r>
                      <a:r>
                        <a:rPr kumimoji="1" lang="en-US" altLang="zh-CN" sz="2400" b="0" i="0" u="none" strike="noStrike" cap="none" normalizeH="0" baseline="0">
                          <a:ln>
                            <a:noFill/>
                          </a:ln>
                          <a:solidFill>
                            <a:schemeClr val="hlink"/>
                          </a:solidFill>
                          <a:effectLst/>
                          <a:latin typeface="Times New Roman" pitchFamily="18" charset="0"/>
                          <a:ea typeface="宋体" charset="-122"/>
                        </a:rPr>
                        <a:t>2</a:t>
                      </a:r>
                      <a:r>
                        <a:rPr kumimoji="1" lang="zh-CN" altLang="en-US" sz="2400" b="0" i="0" u="none" strike="noStrike" cap="none" normalizeH="0" baseline="0">
                          <a:ln>
                            <a:noFill/>
                          </a:ln>
                          <a:solidFill>
                            <a:schemeClr val="hlink"/>
                          </a:solidFill>
                          <a:effectLst/>
                          <a:latin typeface="Times New Roman" pitchFamily="18" charset="0"/>
                          <a:ea typeface="宋体" charset="-122"/>
                        </a:rPr>
                        <a:t>，查询</a:t>
                      </a:r>
                      <a:r>
                        <a:rPr kumimoji="1" lang="en-US" altLang="zh-CN" sz="2400" b="0" i="0" u="none" strike="noStrike" cap="none" normalizeH="0" baseline="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d6</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d2 </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hlink"/>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charset="-122"/>
                        </a:rPr>
                        <a:t>系统</a:t>
                      </a:r>
                      <a:r>
                        <a:rPr kumimoji="1" lang="en-US" altLang="zh-CN" sz="2400" b="0" i="0" u="none" strike="noStrike" cap="none" normalizeH="0" baseline="0">
                          <a:ln>
                            <a:noFill/>
                          </a:ln>
                          <a:solidFill>
                            <a:schemeClr val="tx1"/>
                          </a:solidFill>
                          <a:effectLst/>
                          <a:latin typeface="Times New Roman" pitchFamily="18" charset="0"/>
                          <a:ea typeface="宋体" charset="-122"/>
                        </a:rPr>
                        <a:t>2</a:t>
                      </a:r>
                      <a:r>
                        <a:rPr kumimoji="1" lang="zh-CN" altLang="en-US" sz="2400" b="0" i="0" u="none" strike="noStrike" cap="none" normalizeH="0" baseline="0">
                          <a:ln>
                            <a:noFill/>
                          </a:ln>
                          <a:solidFill>
                            <a:schemeClr val="tx1"/>
                          </a:solidFill>
                          <a:effectLst/>
                          <a:latin typeface="Times New Roman" pitchFamily="18" charset="0"/>
                          <a:ea typeface="宋体" charset="-122"/>
                        </a:rPr>
                        <a:t>，查询</a:t>
                      </a:r>
                      <a:r>
                        <a:rPr kumimoji="1" lang="en-US" altLang="zh-CN" sz="2400" b="0"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dirty="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 name="Rectangle 154">
            <a:extLst>
              <a:ext uri="{FF2B5EF4-FFF2-40B4-BE49-F238E27FC236}">
                <a16:creationId xmlns:a16="http://schemas.microsoft.com/office/drawing/2014/main" id="{0AA8E087-F07E-4A1C-90B3-24133C068140}"/>
              </a:ext>
            </a:extLst>
          </p:cNvPr>
          <p:cNvSpPr>
            <a:spLocks noChangeArrowheads="1"/>
          </p:cNvSpPr>
          <p:nvPr/>
        </p:nvSpPr>
        <p:spPr bwMode="auto">
          <a:xfrm>
            <a:off x="4069407" y="36449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15" name="Rectangle 155">
            <a:extLst>
              <a:ext uri="{FF2B5EF4-FFF2-40B4-BE49-F238E27FC236}">
                <a16:creationId xmlns:a16="http://schemas.microsoft.com/office/drawing/2014/main" id="{F4388945-FB1D-4999-A525-F618C6DACB30}"/>
              </a:ext>
            </a:extLst>
          </p:cNvPr>
          <p:cNvSpPr>
            <a:spLocks noChangeArrowheads="1"/>
          </p:cNvSpPr>
          <p:nvPr/>
        </p:nvSpPr>
        <p:spPr bwMode="auto">
          <a:xfrm>
            <a:off x="4069407" y="27813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16" name="Rectangle 156">
            <a:extLst>
              <a:ext uri="{FF2B5EF4-FFF2-40B4-BE49-F238E27FC236}">
                <a16:creationId xmlns:a16="http://schemas.microsoft.com/office/drawing/2014/main" id="{E9D8D949-8969-49CD-93EB-ABFD89BA0FB9}"/>
              </a:ext>
            </a:extLst>
          </p:cNvPr>
          <p:cNvSpPr>
            <a:spLocks noChangeArrowheads="1"/>
          </p:cNvSpPr>
          <p:nvPr/>
        </p:nvSpPr>
        <p:spPr bwMode="auto">
          <a:xfrm>
            <a:off x="6733232" y="3716338"/>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17" name="Rectangle 157">
            <a:extLst>
              <a:ext uri="{FF2B5EF4-FFF2-40B4-BE49-F238E27FC236}">
                <a16:creationId xmlns:a16="http://schemas.microsoft.com/office/drawing/2014/main" id="{A655049D-8376-45CE-A8A1-2299EDFCE97B}"/>
              </a:ext>
            </a:extLst>
          </p:cNvPr>
          <p:cNvSpPr>
            <a:spLocks noChangeArrowheads="1"/>
          </p:cNvSpPr>
          <p:nvPr/>
        </p:nvSpPr>
        <p:spPr bwMode="auto">
          <a:xfrm>
            <a:off x="4933007" y="27813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990"/>
                                        </p:tgtEl>
                                        <p:attrNameLst>
                                          <p:attrName>style.visibility</p:attrName>
                                        </p:attrNameLst>
                                      </p:cBhvr>
                                      <p:to>
                                        <p:strVal val="visible"/>
                                      </p:to>
                                    </p:set>
                                    <p:animEffect transition="in" filter="blinds(horizontal)">
                                      <p:cBhvr>
                                        <p:cTn id="7" dur="500"/>
                                        <p:tgtEl>
                                          <p:spTgt spid="2069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linds(horizontal)">
                                      <p:cBhvr>
                                        <p:cTn id="18" dur="500"/>
                                        <p:tgtEl>
                                          <p:spTgt spid="1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linds(horizontal)">
                                      <p:cBhvr>
                                        <p:cTn id="2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990" grpId="0"/>
      <p:bldP spid="14" grpId="0"/>
      <p:bldP spid="15" grpId="0"/>
      <p:bldP spid="16"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dirty="0"/>
              <a:t>整个文档集合的划分</a:t>
            </a:r>
            <a:endParaRPr lang="zh-CN" altLang="en-US" dirty="0">
              <a:latin typeface="Times New Roman" pitchFamily="18" charset="0"/>
            </a:endParaRPr>
          </a:p>
        </p:txBody>
      </p:sp>
      <p:sp>
        <p:nvSpPr>
          <p:cNvPr id="21" name="灯片编号占位符 4"/>
          <p:cNvSpPr>
            <a:spLocks noGrp="1"/>
          </p:cNvSpPr>
          <p:nvPr>
            <p:ph type="sldNum" sz="quarter" idx="12"/>
          </p:nvPr>
        </p:nvSpPr>
        <p:spPr/>
        <p:txBody>
          <a:bodyPr/>
          <a:lstStyle/>
          <a:p>
            <a:fld id="{383B42B8-EC42-49B2-978D-9AE5A88F723C}" type="slidenum">
              <a:rPr lang="en-US" altLang="zh-CN"/>
              <a:pPr/>
              <a:t>32</a:t>
            </a:fld>
            <a:endParaRPr lang="en-US" altLang="zh-CN"/>
          </a:p>
        </p:txBody>
      </p:sp>
      <p:sp>
        <p:nvSpPr>
          <p:cNvPr id="27651" name="Freeform 3"/>
          <p:cNvSpPr>
            <a:spLocks/>
          </p:cNvSpPr>
          <p:nvPr/>
        </p:nvSpPr>
        <p:spPr bwMode="auto">
          <a:xfrm>
            <a:off x="2438400" y="2362200"/>
            <a:ext cx="4038600" cy="3810000"/>
          </a:xfrm>
          <a:custGeom>
            <a:avLst/>
            <a:gdLst/>
            <a:ahLst/>
            <a:cxnLst>
              <a:cxn ang="0">
                <a:pos x="96" y="408"/>
              </a:cxn>
              <a:cxn ang="0">
                <a:pos x="432" y="120"/>
              </a:cxn>
              <a:cxn ang="0">
                <a:pos x="768" y="72"/>
              </a:cxn>
              <a:cxn ang="0">
                <a:pos x="1152" y="24"/>
              </a:cxn>
              <a:cxn ang="0">
                <a:pos x="1632" y="216"/>
              </a:cxn>
              <a:cxn ang="0">
                <a:pos x="1920" y="600"/>
              </a:cxn>
              <a:cxn ang="0">
                <a:pos x="1872" y="1272"/>
              </a:cxn>
              <a:cxn ang="0">
                <a:pos x="1440" y="1560"/>
              </a:cxn>
              <a:cxn ang="0">
                <a:pos x="672" y="1416"/>
              </a:cxn>
              <a:cxn ang="0">
                <a:pos x="432" y="1176"/>
              </a:cxn>
              <a:cxn ang="0">
                <a:pos x="96" y="1032"/>
              </a:cxn>
              <a:cxn ang="0">
                <a:pos x="0" y="600"/>
              </a:cxn>
              <a:cxn ang="0">
                <a:pos x="96" y="408"/>
              </a:cxn>
            </a:cxnLst>
            <a:rect l="0" t="0" r="r" b="b"/>
            <a:pathLst>
              <a:path w="1960" h="1584">
                <a:moveTo>
                  <a:pt x="96" y="408"/>
                </a:moveTo>
                <a:cubicBezTo>
                  <a:pt x="168" y="328"/>
                  <a:pt x="320" y="176"/>
                  <a:pt x="432" y="120"/>
                </a:cubicBezTo>
                <a:cubicBezTo>
                  <a:pt x="544" y="64"/>
                  <a:pt x="648" y="88"/>
                  <a:pt x="768" y="72"/>
                </a:cubicBezTo>
                <a:cubicBezTo>
                  <a:pt x="888" y="56"/>
                  <a:pt x="1008" y="0"/>
                  <a:pt x="1152" y="24"/>
                </a:cubicBezTo>
                <a:cubicBezTo>
                  <a:pt x="1296" y="48"/>
                  <a:pt x="1504" y="120"/>
                  <a:pt x="1632" y="216"/>
                </a:cubicBezTo>
                <a:cubicBezTo>
                  <a:pt x="1760" y="312"/>
                  <a:pt x="1880" y="424"/>
                  <a:pt x="1920" y="600"/>
                </a:cubicBezTo>
                <a:cubicBezTo>
                  <a:pt x="1960" y="776"/>
                  <a:pt x="1952" y="1112"/>
                  <a:pt x="1872" y="1272"/>
                </a:cubicBezTo>
                <a:cubicBezTo>
                  <a:pt x="1792" y="1432"/>
                  <a:pt x="1640" y="1536"/>
                  <a:pt x="1440" y="1560"/>
                </a:cubicBezTo>
                <a:cubicBezTo>
                  <a:pt x="1240" y="1584"/>
                  <a:pt x="840" y="1480"/>
                  <a:pt x="672" y="1416"/>
                </a:cubicBezTo>
                <a:cubicBezTo>
                  <a:pt x="504" y="1352"/>
                  <a:pt x="528" y="1240"/>
                  <a:pt x="432" y="1176"/>
                </a:cubicBezTo>
                <a:cubicBezTo>
                  <a:pt x="336" y="1112"/>
                  <a:pt x="168" y="1128"/>
                  <a:pt x="96" y="1032"/>
                </a:cubicBezTo>
                <a:cubicBezTo>
                  <a:pt x="24" y="936"/>
                  <a:pt x="0" y="704"/>
                  <a:pt x="0" y="600"/>
                </a:cubicBezTo>
                <a:cubicBezTo>
                  <a:pt x="0" y="496"/>
                  <a:pt x="24" y="488"/>
                  <a:pt x="96" y="408"/>
                </a:cubicBezTo>
                <a:close/>
              </a:path>
            </a:pathLst>
          </a:custGeom>
          <a:solidFill>
            <a:srgbClr val="DDDDDD"/>
          </a:solid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27652" name="Line 4"/>
          <p:cNvSpPr>
            <a:spLocks noChangeShapeType="1"/>
          </p:cNvSpPr>
          <p:nvPr/>
        </p:nvSpPr>
        <p:spPr bwMode="auto">
          <a:xfrm>
            <a:off x="827584" y="2276872"/>
            <a:ext cx="6324600" cy="4191000"/>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27653" name="Line 5"/>
          <p:cNvSpPr>
            <a:spLocks noChangeShapeType="1"/>
          </p:cNvSpPr>
          <p:nvPr/>
        </p:nvSpPr>
        <p:spPr bwMode="auto">
          <a:xfrm flipV="1">
            <a:off x="1792560" y="2276872"/>
            <a:ext cx="7099920" cy="4305672"/>
          </a:xfrm>
          <a:prstGeom prst="line">
            <a:avLst/>
          </a:prstGeom>
          <a:noFill/>
          <a:ln w="9525">
            <a:solidFill>
              <a:schemeClr val="tx1"/>
            </a:solidFill>
            <a:round/>
            <a:headEnd/>
            <a:tailEnd/>
          </a:ln>
          <a:effectLst/>
        </p:spPr>
        <p:txBody>
          <a:bodyPr/>
          <a:lstStyle/>
          <a:p>
            <a:endParaRPr lang="zh-CN" altLang="en-US" dirty="0">
              <a:latin typeface="Times New Roman" pitchFamily="18" charset="0"/>
              <a:ea typeface="黑体" pitchFamily="49" charset="-122"/>
            </a:endParaRPr>
          </a:p>
        </p:txBody>
      </p:sp>
      <p:sp>
        <p:nvSpPr>
          <p:cNvPr id="27654" name="Text Box 6"/>
          <p:cNvSpPr txBox="1">
            <a:spLocks noChangeArrowheads="1"/>
          </p:cNvSpPr>
          <p:nvPr/>
        </p:nvSpPr>
        <p:spPr bwMode="auto">
          <a:xfrm>
            <a:off x="4427984" y="5445224"/>
            <a:ext cx="838200" cy="457200"/>
          </a:xfrm>
          <a:prstGeom prst="rect">
            <a:avLst/>
          </a:prstGeom>
          <a:noFill/>
          <a:ln w="9525">
            <a:noFill/>
            <a:miter lim="800000"/>
            <a:headEnd/>
            <a:tailEnd/>
          </a:ln>
          <a:effectLst/>
        </p:spPr>
        <p:txBody>
          <a:bodyPr>
            <a:spAutoFit/>
          </a:bodyPr>
          <a:lstStyle/>
          <a:p>
            <a:pPr eaLnBrk="0" hangingPunct="0">
              <a:spcBef>
                <a:spcPct val="50000"/>
              </a:spcBef>
            </a:pPr>
            <a:r>
              <a:rPr kumimoji="0" lang="en-US" altLang="zh-CN" dirty="0">
                <a:solidFill>
                  <a:schemeClr val="tx1"/>
                </a:solidFill>
                <a:latin typeface="Times New Roman" pitchFamily="18" charset="0"/>
                <a:ea typeface="黑体" pitchFamily="49" charset="-122"/>
                <a:cs typeface="Times New Roman" pitchFamily="18" charset="0"/>
              </a:rPr>
              <a:t>RR</a:t>
            </a:r>
          </a:p>
        </p:txBody>
      </p:sp>
      <p:sp>
        <p:nvSpPr>
          <p:cNvPr id="27655" name="Text Box 7"/>
          <p:cNvSpPr txBox="1">
            <a:spLocks noChangeArrowheads="1"/>
          </p:cNvSpPr>
          <p:nvPr/>
        </p:nvSpPr>
        <p:spPr bwMode="auto">
          <a:xfrm>
            <a:off x="3810000" y="3048000"/>
            <a:ext cx="685800" cy="457200"/>
          </a:xfrm>
          <a:prstGeom prst="rect">
            <a:avLst/>
          </a:prstGeom>
          <a:noFill/>
          <a:ln w="9525">
            <a:noFill/>
            <a:miter lim="800000"/>
            <a:headEnd/>
            <a:tailEnd/>
          </a:ln>
          <a:effectLst/>
        </p:spPr>
        <p:txBody>
          <a:bodyPr>
            <a:spAutoFit/>
          </a:bodyPr>
          <a:lstStyle/>
          <a:p>
            <a:pPr eaLnBrk="0" hangingPunct="0">
              <a:spcBef>
                <a:spcPct val="50000"/>
              </a:spcBef>
            </a:pPr>
            <a:r>
              <a:rPr kumimoji="0" lang="en-US" altLang="zh-CN" dirty="0">
                <a:solidFill>
                  <a:schemeClr val="tx1"/>
                </a:solidFill>
                <a:latin typeface="Times New Roman" pitchFamily="18" charset="0"/>
                <a:ea typeface="黑体" pitchFamily="49" charset="-122"/>
                <a:cs typeface="Times New Roman" pitchFamily="18" charset="0"/>
              </a:rPr>
              <a:t>NN</a:t>
            </a:r>
          </a:p>
        </p:txBody>
      </p:sp>
      <p:sp>
        <p:nvSpPr>
          <p:cNvPr id="27656" name="Text Box 8"/>
          <p:cNvSpPr txBox="1">
            <a:spLocks noChangeArrowheads="1"/>
          </p:cNvSpPr>
          <p:nvPr/>
        </p:nvSpPr>
        <p:spPr bwMode="auto">
          <a:xfrm>
            <a:off x="2843808" y="4365104"/>
            <a:ext cx="685800" cy="457200"/>
          </a:xfrm>
          <a:prstGeom prst="rect">
            <a:avLst/>
          </a:prstGeom>
          <a:noFill/>
          <a:ln w="9525">
            <a:noFill/>
            <a:miter lim="800000"/>
            <a:headEnd/>
            <a:tailEnd/>
          </a:ln>
          <a:effectLst/>
        </p:spPr>
        <p:txBody>
          <a:bodyPr>
            <a:spAutoFit/>
          </a:bodyPr>
          <a:lstStyle/>
          <a:p>
            <a:pPr eaLnBrk="0" hangingPunct="0">
              <a:spcBef>
                <a:spcPct val="50000"/>
              </a:spcBef>
            </a:pPr>
            <a:r>
              <a:rPr kumimoji="0" lang="en-US" altLang="zh-CN" dirty="0">
                <a:solidFill>
                  <a:schemeClr val="tx1"/>
                </a:solidFill>
                <a:latin typeface="Times New Roman" pitchFamily="18" charset="0"/>
                <a:ea typeface="黑体" pitchFamily="49" charset="-122"/>
                <a:cs typeface="Times New Roman" pitchFamily="18" charset="0"/>
              </a:rPr>
              <a:t>RN</a:t>
            </a:r>
          </a:p>
        </p:txBody>
      </p:sp>
      <p:sp>
        <p:nvSpPr>
          <p:cNvPr id="27657" name="Text Box 9"/>
          <p:cNvSpPr txBox="1">
            <a:spLocks noChangeArrowheads="1"/>
          </p:cNvSpPr>
          <p:nvPr/>
        </p:nvSpPr>
        <p:spPr bwMode="auto">
          <a:xfrm>
            <a:off x="5652120" y="4581128"/>
            <a:ext cx="612668" cy="461665"/>
          </a:xfrm>
          <a:prstGeom prst="rect">
            <a:avLst/>
          </a:prstGeom>
          <a:noFill/>
          <a:ln w="9525">
            <a:noFill/>
            <a:miter lim="800000"/>
            <a:headEnd/>
            <a:tailEnd/>
          </a:ln>
          <a:effectLst/>
        </p:spPr>
        <p:txBody>
          <a:bodyPr wrap="none">
            <a:spAutoFit/>
          </a:bodyPr>
          <a:lstStyle/>
          <a:p>
            <a:pPr eaLnBrk="0" hangingPunct="0"/>
            <a:r>
              <a:rPr kumimoji="0" lang="en-US" altLang="zh-CN" dirty="0">
                <a:solidFill>
                  <a:schemeClr val="tx1"/>
                </a:solidFill>
                <a:latin typeface="Times New Roman" pitchFamily="18" charset="0"/>
                <a:ea typeface="黑体" pitchFamily="49" charset="-122"/>
                <a:cs typeface="Times New Roman" pitchFamily="18" charset="0"/>
              </a:rPr>
              <a:t>NR</a:t>
            </a:r>
          </a:p>
        </p:txBody>
      </p:sp>
      <p:sp>
        <p:nvSpPr>
          <p:cNvPr id="27659" name="Text Box 11"/>
          <p:cNvSpPr txBox="1">
            <a:spLocks noChangeArrowheads="1"/>
          </p:cNvSpPr>
          <p:nvPr/>
        </p:nvSpPr>
        <p:spPr bwMode="auto">
          <a:xfrm>
            <a:off x="6553200" y="3733800"/>
            <a:ext cx="2195513" cy="830997"/>
          </a:xfrm>
          <a:prstGeom prst="rect">
            <a:avLst/>
          </a:prstGeom>
          <a:noFill/>
          <a:ln w="9525">
            <a:noFill/>
            <a:miter lim="800000"/>
            <a:headEnd/>
            <a:tailEnd/>
          </a:ln>
          <a:effectLst/>
        </p:spPr>
        <p:txBody>
          <a:bodyPr>
            <a:spAutoFit/>
          </a:bodyPr>
          <a:lstStyle/>
          <a:p>
            <a:pPr eaLnBrk="0" hangingPunct="0">
              <a:spcBef>
                <a:spcPct val="50000"/>
              </a:spcBef>
            </a:pPr>
            <a:r>
              <a:rPr kumimoji="0" lang="zh-CN" altLang="en-US" dirty="0">
                <a:latin typeface="Times New Roman" pitchFamily="18" charset="0"/>
                <a:ea typeface="黑体" pitchFamily="49" charset="-122"/>
                <a:cs typeface="Times New Roman" pitchFamily="18" charset="0"/>
              </a:rPr>
              <a:t>检索出的不相关文档</a:t>
            </a:r>
          </a:p>
        </p:txBody>
      </p:sp>
      <p:sp>
        <p:nvSpPr>
          <p:cNvPr id="27660" name="Text Box 12"/>
          <p:cNvSpPr txBox="1">
            <a:spLocks noChangeArrowheads="1"/>
          </p:cNvSpPr>
          <p:nvPr/>
        </p:nvSpPr>
        <p:spPr bwMode="auto">
          <a:xfrm>
            <a:off x="2339975" y="5661025"/>
            <a:ext cx="1676400" cy="830997"/>
          </a:xfrm>
          <a:prstGeom prst="rect">
            <a:avLst/>
          </a:prstGeom>
          <a:noFill/>
          <a:ln w="9525">
            <a:noFill/>
            <a:miter lim="800000"/>
            <a:headEnd/>
            <a:tailEnd/>
          </a:ln>
          <a:effectLst/>
        </p:spPr>
        <p:txBody>
          <a:bodyPr>
            <a:spAutoFit/>
          </a:bodyPr>
          <a:lstStyle/>
          <a:p>
            <a:pPr eaLnBrk="0" hangingPunct="0">
              <a:spcBef>
                <a:spcPct val="50000"/>
              </a:spcBef>
            </a:pPr>
            <a:r>
              <a:rPr kumimoji="0" lang="zh-CN" altLang="en-US" dirty="0">
                <a:latin typeface="Times New Roman" pitchFamily="18" charset="0"/>
                <a:ea typeface="黑体" pitchFamily="49" charset="-122"/>
                <a:cs typeface="Times New Roman" pitchFamily="18" charset="0"/>
              </a:rPr>
              <a:t>检索出的相关文档</a:t>
            </a:r>
          </a:p>
        </p:txBody>
      </p:sp>
      <p:sp>
        <p:nvSpPr>
          <p:cNvPr id="27661" name="Text Box 13"/>
          <p:cNvSpPr txBox="1">
            <a:spLocks noChangeArrowheads="1"/>
          </p:cNvSpPr>
          <p:nvPr/>
        </p:nvSpPr>
        <p:spPr bwMode="auto">
          <a:xfrm>
            <a:off x="533400" y="3733800"/>
            <a:ext cx="1981200" cy="830997"/>
          </a:xfrm>
          <a:prstGeom prst="rect">
            <a:avLst/>
          </a:prstGeom>
          <a:noFill/>
          <a:ln w="9525">
            <a:noFill/>
            <a:miter lim="800000"/>
            <a:headEnd/>
            <a:tailEnd/>
          </a:ln>
          <a:effectLst/>
        </p:spPr>
        <p:txBody>
          <a:bodyPr>
            <a:spAutoFit/>
          </a:bodyPr>
          <a:lstStyle/>
          <a:p>
            <a:pPr eaLnBrk="0" hangingPunct="0">
              <a:spcBef>
                <a:spcPct val="50000"/>
              </a:spcBef>
            </a:pPr>
            <a:r>
              <a:rPr kumimoji="0" lang="zh-CN" altLang="en-US" dirty="0">
                <a:latin typeface="Times New Roman" pitchFamily="18" charset="0"/>
                <a:ea typeface="黑体" pitchFamily="49" charset="-122"/>
                <a:cs typeface="Times New Roman" pitchFamily="18" charset="0"/>
              </a:rPr>
              <a:t>未检索出的相关文档</a:t>
            </a:r>
          </a:p>
        </p:txBody>
      </p:sp>
      <p:sp>
        <p:nvSpPr>
          <p:cNvPr id="27662" name="Text Box 14"/>
          <p:cNvSpPr txBox="1">
            <a:spLocks noChangeArrowheads="1"/>
          </p:cNvSpPr>
          <p:nvPr/>
        </p:nvSpPr>
        <p:spPr bwMode="auto">
          <a:xfrm rot="-1905533">
            <a:off x="6326181" y="3237921"/>
            <a:ext cx="2481262" cy="461665"/>
          </a:xfrm>
          <a:prstGeom prst="rect">
            <a:avLst/>
          </a:prstGeom>
          <a:noFill/>
          <a:ln w="9525">
            <a:noFill/>
            <a:miter lim="800000"/>
            <a:headEnd/>
            <a:tailEnd/>
          </a:ln>
          <a:effectLst/>
        </p:spPr>
        <p:txBody>
          <a:bodyPr>
            <a:spAutoFit/>
          </a:bodyPr>
          <a:lstStyle/>
          <a:p>
            <a:pPr eaLnBrk="0" hangingPunct="0">
              <a:spcBef>
                <a:spcPct val="50000"/>
              </a:spcBef>
            </a:pPr>
            <a:r>
              <a:rPr lang="zh-CN" altLang="en-US" i="1" dirty="0">
                <a:solidFill>
                  <a:srgbClr val="0000CC"/>
                </a:solidFill>
                <a:latin typeface="Times New Roman" pitchFamily="18" charset="0"/>
                <a:ea typeface="黑体" pitchFamily="49" charset="-122"/>
                <a:cs typeface="Times New Roman" pitchFamily="18" charset="0"/>
              </a:rPr>
              <a:t>相关</a:t>
            </a:r>
            <a:r>
              <a:rPr kumimoji="0" lang="en-US" altLang="zh-CN" i="1" dirty="0">
                <a:solidFill>
                  <a:srgbClr val="0000CC"/>
                </a:solidFill>
                <a:latin typeface="Times New Roman" pitchFamily="18" charset="0"/>
                <a:ea typeface="黑体" pitchFamily="49" charset="-122"/>
                <a:cs typeface="Times New Roman" pitchFamily="18" charset="0"/>
              </a:rPr>
              <a:t>(Relevant)</a:t>
            </a:r>
          </a:p>
        </p:txBody>
      </p:sp>
      <p:sp>
        <p:nvSpPr>
          <p:cNvPr id="27663" name="Text Box 15"/>
          <p:cNvSpPr txBox="1">
            <a:spLocks noChangeArrowheads="1"/>
          </p:cNvSpPr>
          <p:nvPr/>
        </p:nvSpPr>
        <p:spPr bwMode="auto">
          <a:xfrm rot="-1905533">
            <a:off x="5889618" y="2547359"/>
            <a:ext cx="3348038" cy="461665"/>
          </a:xfrm>
          <a:prstGeom prst="rect">
            <a:avLst/>
          </a:prstGeom>
          <a:noFill/>
          <a:ln w="9525">
            <a:noFill/>
            <a:miter lim="800000"/>
            <a:headEnd/>
            <a:tailEnd/>
          </a:ln>
          <a:effectLst/>
        </p:spPr>
        <p:txBody>
          <a:bodyPr>
            <a:spAutoFit/>
          </a:bodyPr>
          <a:lstStyle/>
          <a:p>
            <a:pPr eaLnBrk="0" hangingPunct="0">
              <a:spcBef>
                <a:spcPct val="50000"/>
              </a:spcBef>
            </a:pPr>
            <a:r>
              <a:rPr lang="zh-CN" altLang="en-US" i="1" dirty="0">
                <a:solidFill>
                  <a:srgbClr val="0000CC"/>
                </a:solidFill>
                <a:latin typeface="Times New Roman" pitchFamily="18" charset="0"/>
                <a:ea typeface="黑体" pitchFamily="49" charset="-122"/>
                <a:cs typeface="Times New Roman" pitchFamily="18" charset="0"/>
              </a:rPr>
              <a:t>不相关</a:t>
            </a:r>
            <a:r>
              <a:rPr kumimoji="0" lang="en-US" altLang="zh-CN" i="1" dirty="0">
                <a:solidFill>
                  <a:srgbClr val="0000CC"/>
                </a:solidFill>
                <a:latin typeface="Times New Roman" pitchFamily="18" charset="0"/>
                <a:ea typeface="黑体" pitchFamily="49" charset="-122"/>
                <a:cs typeface="Times New Roman" pitchFamily="18" charset="0"/>
              </a:rPr>
              <a:t>(Not Relevant)</a:t>
            </a:r>
          </a:p>
        </p:txBody>
      </p:sp>
      <p:sp>
        <p:nvSpPr>
          <p:cNvPr id="27664" name="Text Box 16"/>
          <p:cNvSpPr txBox="1">
            <a:spLocks noChangeArrowheads="1"/>
          </p:cNvSpPr>
          <p:nvPr/>
        </p:nvSpPr>
        <p:spPr bwMode="auto">
          <a:xfrm rot="2079176">
            <a:off x="673990" y="2639010"/>
            <a:ext cx="3197225" cy="461665"/>
          </a:xfrm>
          <a:prstGeom prst="rect">
            <a:avLst/>
          </a:prstGeom>
          <a:noFill/>
          <a:ln w="9525">
            <a:noFill/>
            <a:miter lim="800000"/>
            <a:headEnd/>
            <a:tailEnd/>
          </a:ln>
          <a:effectLst/>
        </p:spPr>
        <p:txBody>
          <a:bodyPr>
            <a:spAutoFit/>
          </a:bodyPr>
          <a:lstStyle/>
          <a:p>
            <a:pPr eaLnBrk="0" hangingPunct="0">
              <a:spcBef>
                <a:spcPct val="50000"/>
              </a:spcBef>
            </a:pPr>
            <a:r>
              <a:rPr lang="zh-CN" altLang="en-US" i="1" dirty="0">
                <a:solidFill>
                  <a:srgbClr val="0000CC"/>
                </a:solidFill>
                <a:latin typeface="Times New Roman" pitchFamily="18" charset="0"/>
                <a:ea typeface="黑体" pitchFamily="49" charset="-122"/>
                <a:cs typeface="Times New Roman" pitchFamily="18" charset="0"/>
              </a:rPr>
              <a:t>未检索出</a:t>
            </a:r>
            <a:r>
              <a:rPr kumimoji="0" lang="en-US" altLang="zh-CN" i="1" dirty="0">
                <a:solidFill>
                  <a:srgbClr val="0000CC"/>
                </a:solidFill>
                <a:latin typeface="Times New Roman" pitchFamily="18" charset="0"/>
                <a:ea typeface="黑体" pitchFamily="49" charset="-122"/>
                <a:cs typeface="Times New Roman" pitchFamily="18" charset="0"/>
              </a:rPr>
              <a:t>(Not Retrieved</a:t>
            </a:r>
          </a:p>
        </p:txBody>
      </p:sp>
      <p:sp>
        <p:nvSpPr>
          <p:cNvPr id="27665" name="Text Box 17"/>
          <p:cNvSpPr txBox="1">
            <a:spLocks noChangeArrowheads="1"/>
          </p:cNvSpPr>
          <p:nvPr/>
        </p:nvSpPr>
        <p:spPr bwMode="auto">
          <a:xfrm rot="2065323">
            <a:off x="406018" y="3167318"/>
            <a:ext cx="3002200" cy="461665"/>
          </a:xfrm>
          <a:prstGeom prst="rect">
            <a:avLst/>
          </a:prstGeom>
          <a:noFill/>
          <a:ln w="9525">
            <a:noFill/>
            <a:miter lim="800000"/>
            <a:headEnd/>
            <a:tailEnd/>
          </a:ln>
          <a:effectLst/>
        </p:spPr>
        <p:txBody>
          <a:bodyPr wrap="square">
            <a:spAutoFit/>
          </a:bodyPr>
          <a:lstStyle/>
          <a:p>
            <a:pPr eaLnBrk="0" hangingPunct="0">
              <a:spcBef>
                <a:spcPct val="50000"/>
              </a:spcBef>
            </a:pPr>
            <a:r>
              <a:rPr lang="zh-CN" altLang="en-US" i="1" dirty="0">
                <a:solidFill>
                  <a:srgbClr val="0000CC"/>
                </a:solidFill>
                <a:latin typeface="Times New Roman" pitchFamily="18" charset="0"/>
                <a:ea typeface="黑体" pitchFamily="49" charset="-122"/>
                <a:cs typeface="Times New Roman" pitchFamily="18" charset="0"/>
              </a:rPr>
              <a:t>检索出</a:t>
            </a:r>
            <a:r>
              <a:rPr kumimoji="0" lang="en-US" altLang="zh-CN" i="1" dirty="0">
                <a:solidFill>
                  <a:srgbClr val="0000CC"/>
                </a:solidFill>
                <a:latin typeface="Times New Roman" pitchFamily="18" charset="0"/>
                <a:ea typeface="黑体" pitchFamily="49" charset="-122"/>
                <a:cs typeface="Times New Roman" pitchFamily="18" charset="0"/>
              </a:rPr>
              <a:t>(Retrieved)</a:t>
            </a:r>
          </a:p>
        </p:txBody>
      </p:sp>
      <p:sp>
        <p:nvSpPr>
          <p:cNvPr id="27666" name="Text Box 18"/>
          <p:cNvSpPr txBox="1">
            <a:spLocks noChangeArrowheads="1"/>
          </p:cNvSpPr>
          <p:nvPr/>
        </p:nvSpPr>
        <p:spPr bwMode="auto">
          <a:xfrm>
            <a:off x="3491880" y="4149080"/>
            <a:ext cx="2016125" cy="457200"/>
          </a:xfrm>
          <a:prstGeom prst="rect">
            <a:avLst/>
          </a:prstGeom>
          <a:noFill/>
          <a:ln w="9525">
            <a:noFill/>
            <a:miter lim="800000"/>
            <a:headEnd/>
            <a:tailEnd/>
          </a:ln>
          <a:effectLst/>
        </p:spPr>
        <p:txBody>
          <a:bodyPr>
            <a:spAutoFit/>
          </a:bodyPr>
          <a:lstStyle/>
          <a:p>
            <a:pPr>
              <a:spcBef>
                <a:spcPct val="50000"/>
              </a:spcBef>
            </a:pPr>
            <a:r>
              <a:rPr kumimoji="0" lang="zh-CN" altLang="en-US" dirty="0">
                <a:solidFill>
                  <a:schemeClr val="tx1"/>
                </a:solidFill>
                <a:latin typeface="Times New Roman" pitchFamily="18" charset="0"/>
                <a:ea typeface="黑体" pitchFamily="49" charset="-122"/>
                <a:cs typeface="Times New Roman" pitchFamily="18" charset="0"/>
              </a:rPr>
              <a:t>整个文档集合</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linds(horizontal)">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66"/>
                                        </p:tgtEl>
                                        <p:attrNameLst>
                                          <p:attrName>style.visibility</p:attrName>
                                        </p:attrNameLst>
                                      </p:cBhvr>
                                      <p:to>
                                        <p:strVal val="visible"/>
                                      </p:to>
                                    </p:set>
                                    <p:animEffect transition="in" filter="blinds(horizontal)">
                                      <p:cBhvr>
                                        <p:cTn id="12" dur="500"/>
                                        <p:tgtEl>
                                          <p:spTgt spid="2766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7652"/>
                                        </p:tgtEl>
                                        <p:attrNameLst>
                                          <p:attrName>style.visibility</p:attrName>
                                        </p:attrNameLst>
                                      </p:cBhvr>
                                      <p:to>
                                        <p:strVal val="visible"/>
                                      </p:to>
                                    </p:set>
                                    <p:anim calcmode="lin" valueType="num">
                                      <p:cBhvr additive="base">
                                        <p:cTn id="17" dur="500" fill="hold"/>
                                        <p:tgtEl>
                                          <p:spTgt spid="27652"/>
                                        </p:tgtEl>
                                        <p:attrNameLst>
                                          <p:attrName>ppt_x</p:attrName>
                                        </p:attrNameLst>
                                      </p:cBhvr>
                                      <p:tavLst>
                                        <p:tav tm="0">
                                          <p:val>
                                            <p:strVal val="#ppt_x"/>
                                          </p:val>
                                        </p:tav>
                                        <p:tav tm="100000">
                                          <p:val>
                                            <p:strVal val="#ppt_x"/>
                                          </p:val>
                                        </p:tav>
                                      </p:tavLst>
                                    </p:anim>
                                    <p:anim calcmode="lin" valueType="num">
                                      <p:cBhvr additive="base">
                                        <p:cTn id="18"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665"/>
                                        </p:tgtEl>
                                        <p:attrNameLst>
                                          <p:attrName>style.visibility</p:attrName>
                                        </p:attrNameLst>
                                      </p:cBhvr>
                                      <p:to>
                                        <p:strVal val="visible"/>
                                      </p:to>
                                    </p:set>
                                    <p:animEffect transition="in" filter="blinds(horizontal)">
                                      <p:cBhvr>
                                        <p:cTn id="23" dur="500"/>
                                        <p:tgtEl>
                                          <p:spTgt spid="2766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7664"/>
                                        </p:tgtEl>
                                        <p:attrNameLst>
                                          <p:attrName>style.visibility</p:attrName>
                                        </p:attrNameLst>
                                      </p:cBhvr>
                                      <p:to>
                                        <p:strVal val="visible"/>
                                      </p:to>
                                    </p:set>
                                    <p:animEffect transition="in" filter="blinds(horizontal)">
                                      <p:cBhvr>
                                        <p:cTn id="28" dur="500"/>
                                        <p:tgtEl>
                                          <p:spTgt spid="2766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7653"/>
                                        </p:tgtEl>
                                        <p:attrNameLst>
                                          <p:attrName>style.visibility</p:attrName>
                                        </p:attrNameLst>
                                      </p:cBhvr>
                                      <p:to>
                                        <p:strVal val="visible"/>
                                      </p:to>
                                    </p:set>
                                    <p:anim calcmode="lin" valueType="num">
                                      <p:cBhvr additive="base">
                                        <p:cTn id="33" dur="500" fill="hold"/>
                                        <p:tgtEl>
                                          <p:spTgt spid="27653"/>
                                        </p:tgtEl>
                                        <p:attrNameLst>
                                          <p:attrName>ppt_x</p:attrName>
                                        </p:attrNameLst>
                                      </p:cBhvr>
                                      <p:tavLst>
                                        <p:tav tm="0">
                                          <p:val>
                                            <p:strVal val="#ppt_x"/>
                                          </p:val>
                                        </p:tav>
                                        <p:tav tm="100000">
                                          <p:val>
                                            <p:strVal val="#ppt_x"/>
                                          </p:val>
                                        </p:tav>
                                      </p:tavLst>
                                    </p:anim>
                                    <p:anim calcmode="lin" valueType="num">
                                      <p:cBhvr additive="base">
                                        <p:cTn id="34" dur="500" fill="hold"/>
                                        <p:tgtEl>
                                          <p:spTgt spid="2765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662">
                                            <p:txEl>
                                              <p:pRg st="0" end="0"/>
                                            </p:txEl>
                                          </p:spTgt>
                                        </p:tgtEl>
                                        <p:attrNameLst>
                                          <p:attrName>style.visibility</p:attrName>
                                        </p:attrNameLst>
                                      </p:cBhvr>
                                      <p:to>
                                        <p:strVal val="visible"/>
                                      </p:to>
                                    </p:set>
                                    <p:animEffect transition="in" filter="blinds(horizontal)">
                                      <p:cBhvr>
                                        <p:cTn id="39" dur="500"/>
                                        <p:tgtEl>
                                          <p:spTgt spid="27662">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7663">
                                            <p:txEl>
                                              <p:pRg st="0" end="0"/>
                                            </p:txEl>
                                          </p:spTgt>
                                        </p:tgtEl>
                                        <p:attrNameLst>
                                          <p:attrName>style.visibility</p:attrName>
                                        </p:attrNameLst>
                                      </p:cBhvr>
                                      <p:to>
                                        <p:strVal val="visible"/>
                                      </p:to>
                                    </p:set>
                                    <p:animEffect transition="in" filter="blinds(horizontal)">
                                      <p:cBhvr>
                                        <p:cTn id="44" dur="500"/>
                                        <p:tgtEl>
                                          <p:spTgt spid="27663">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7660"/>
                                        </p:tgtEl>
                                        <p:attrNameLst>
                                          <p:attrName>style.visibility</p:attrName>
                                        </p:attrNameLst>
                                      </p:cBhvr>
                                      <p:to>
                                        <p:strVal val="visible"/>
                                      </p:to>
                                    </p:set>
                                    <p:animEffect transition="in" filter="blinds(horizontal)">
                                      <p:cBhvr>
                                        <p:cTn id="49" dur="500"/>
                                        <p:tgtEl>
                                          <p:spTgt spid="27660"/>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7654"/>
                                        </p:tgtEl>
                                        <p:attrNameLst>
                                          <p:attrName>style.visibility</p:attrName>
                                        </p:attrNameLst>
                                      </p:cBhvr>
                                      <p:to>
                                        <p:strVal val="visible"/>
                                      </p:to>
                                    </p:set>
                                    <p:animEffect transition="in" filter="blinds(horizontal)">
                                      <p:cBhvr>
                                        <p:cTn id="54" dur="500"/>
                                        <p:tgtEl>
                                          <p:spTgt spid="27654"/>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7659"/>
                                        </p:tgtEl>
                                        <p:attrNameLst>
                                          <p:attrName>style.visibility</p:attrName>
                                        </p:attrNameLst>
                                      </p:cBhvr>
                                      <p:to>
                                        <p:strVal val="visible"/>
                                      </p:to>
                                    </p:set>
                                    <p:animEffect transition="in" filter="blinds(horizontal)">
                                      <p:cBhvr>
                                        <p:cTn id="59" dur="500"/>
                                        <p:tgtEl>
                                          <p:spTgt spid="27659"/>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7657"/>
                                        </p:tgtEl>
                                        <p:attrNameLst>
                                          <p:attrName>style.visibility</p:attrName>
                                        </p:attrNameLst>
                                      </p:cBhvr>
                                      <p:to>
                                        <p:strVal val="visible"/>
                                      </p:to>
                                    </p:set>
                                    <p:animEffect transition="in" filter="blinds(horizontal)">
                                      <p:cBhvr>
                                        <p:cTn id="64" dur="500"/>
                                        <p:tgtEl>
                                          <p:spTgt spid="27657"/>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7661"/>
                                        </p:tgtEl>
                                        <p:attrNameLst>
                                          <p:attrName>style.visibility</p:attrName>
                                        </p:attrNameLst>
                                      </p:cBhvr>
                                      <p:to>
                                        <p:strVal val="visible"/>
                                      </p:to>
                                    </p:set>
                                    <p:animEffect transition="in" filter="blinds(horizontal)">
                                      <p:cBhvr>
                                        <p:cTn id="69" dur="500"/>
                                        <p:tgtEl>
                                          <p:spTgt spid="27661"/>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7656"/>
                                        </p:tgtEl>
                                        <p:attrNameLst>
                                          <p:attrName>style.visibility</p:attrName>
                                        </p:attrNameLst>
                                      </p:cBhvr>
                                      <p:to>
                                        <p:strVal val="visible"/>
                                      </p:to>
                                    </p:set>
                                    <p:animEffect transition="in" filter="blinds(horizontal)">
                                      <p:cBhvr>
                                        <p:cTn id="74" dur="500"/>
                                        <p:tgtEl>
                                          <p:spTgt spid="27656"/>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27655"/>
                                        </p:tgtEl>
                                        <p:attrNameLst>
                                          <p:attrName>style.visibility</p:attrName>
                                        </p:attrNameLst>
                                      </p:cBhvr>
                                      <p:to>
                                        <p:strVal val="visible"/>
                                      </p:to>
                                    </p:set>
                                    <p:animEffect transition="in" filter="blinds(horizontal)">
                                      <p:cBhvr>
                                        <p:cTn id="79"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nimBg="1"/>
      <p:bldP spid="27652" grpId="0" animBg="1"/>
      <p:bldP spid="27653" grpId="0" animBg="1"/>
      <p:bldP spid="27654" grpId="0"/>
      <p:bldP spid="27655" grpId="0"/>
      <p:bldP spid="27656" grpId="0"/>
      <p:bldP spid="27657" grpId="0"/>
      <p:bldP spid="27659" grpId="0"/>
      <p:bldP spid="27660" grpId="0"/>
      <p:bldP spid="27661" grpId="0"/>
      <p:bldP spid="27664" grpId="0"/>
      <p:bldP spid="27665" grpId="0"/>
      <p:bldP spid="2766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latin typeface="Times New Roman" pitchFamily="18" charset="0"/>
              </a:rPr>
              <a:t>评价指标</a:t>
            </a:r>
          </a:p>
        </p:txBody>
      </p:sp>
      <p:sp>
        <p:nvSpPr>
          <p:cNvPr id="29699" name="Rectangle 3"/>
          <p:cNvSpPr>
            <a:spLocks noGrp="1" noChangeArrowheads="1"/>
          </p:cNvSpPr>
          <p:nvPr>
            <p:ph idx="1"/>
          </p:nvPr>
        </p:nvSpPr>
        <p:spPr>
          <a:xfrm>
            <a:off x="539552" y="1894681"/>
            <a:ext cx="7772400" cy="4105275"/>
          </a:xfrm>
        </p:spPr>
        <p:txBody>
          <a:bodyPr/>
          <a:lstStyle/>
          <a:p>
            <a:pPr>
              <a:lnSpc>
                <a:spcPct val="90000"/>
              </a:lnSpc>
            </a:pPr>
            <a:r>
              <a:rPr lang="zh-CN" altLang="en-US" sz="2800" b="1" dirty="0">
                <a:latin typeface="Times New Roman" pitchFamily="18" charset="0"/>
              </a:rPr>
              <a:t>召回率</a:t>
            </a:r>
            <a:r>
              <a:rPr lang="en-US" altLang="zh-CN" sz="2800" dirty="0">
                <a:latin typeface="Times New Roman" pitchFamily="18" charset="0"/>
              </a:rPr>
              <a:t>(Recall): RR/(RR + NR)</a:t>
            </a:r>
            <a:r>
              <a:rPr lang="zh-CN" altLang="en-US" sz="2800" dirty="0">
                <a:latin typeface="Times New Roman" pitchFamily="18" charset="0"/>
              </a:rPr>
              <a:t>，返回的相关结果数占实际相关结果总数的比率，也称为</a:t>
            </a:r>
            <a:r>
              <a:rPr lang="zh-CN" altLang="en-US" sz="2800" b="1" dirty="0">
                <a:latin typeface="Times New Roman" pitchFamily="18" charset="0"/>
              </a:rPr>
              <a:t>查全率</a:t>
            </a:r>
            <a:r>
              <a:rPr lang="zh-CN" altLang="en-US" sz="2800" dirty="0">
                <a:latin typeface="Times New Roman" pitchFamily="18" charset="0"/>
              </a:rPr>
              <a:t>，</a:t>
            </a:r>
            <a:r>
              <a:rPr lang="en-US" altLang="zh-CN" sz="2800" dirty="0">
                <a:latin typeface="Times New Roman" pitchFamily="18" charset="0"/>
              </a:rPr>
              <a:t>R</a:t>
            </a:r>
            <a:r>
              <a:rPr lang="en-US" altLang="zh-CN" sz="2800" dirty="0"/>
              <a:t>∈</a:t>
            </a:r>
            <a:r>
              <a:rPr lang="en-US" altLang="zh-CN" sz="2800" dirty="0">
                <a:latin typeface="Times New Roman" pitchFamily="18" charset="0"/>
              </a:rPr>
              <a:t> [0,1]</a:t>
            </a:r>
          </a:p>
          <a:p>
            <a:pPr>
              <a:lnSpc>
                <a:spcPct val="90000"/>
              </a:lnSpc>
            </a:pPr>
            <a:r>
              <a:rPr lang="zh-CN" altLang="en-US" sz="2800" b="1" dirty="0">
                <a:latin typeface="Times New Roman" pitchFamily="18" charset="0"/>
              </a:rPr>
              <a:t>正确率</a:t>
            </a:r>
            <a:r>
              <a:rPr lang="en-US" altLang="zh-CN" sz="2800" dirty="0">
                <a:latin typeface="Times New Roman" pitchFamily="18" charset="0"/>
              </a:rPr>
              <a:t>(Precision): RR/(RR + RN)</a:t>
            </a:r>
            <a:r>
              <a:rPr lang="zh-CN" altLang="en-US" sz="2800" dirty="0">
                <a:latin typeface="Times New Roman" pitchFamily="18" charset="0"/>
              </a:rPr>
              <a:t>，返回的结果中真正相关结果的比率，也称为</a:t>
            </a:r>
            <a:r>
              <a:rPr lang="zh-CN" altLang="en-US" sz="2800" b="1" dirty="0">
                <a:latin typeface="Times New Roman" pitchFamily="18" charset="0"/>
              </a:rPr>
              <a:t>查准率</a:t>
            </a:r>
            <a:r>
              <a:rPr lang="zh-CN" altLang="en-US" sz="2800" dirty="0">
                <a:latin typeface="Times New Roman" pitchFamily="18" charset="0"/>
              </a:rPr>
              <a:t>， </a:t>
            </a:r>
            <a:r>
              <a:rPr lang="en-US" altLang="zh-CN" sz="2800" dirty="0">
                <a:latin typeface="Times New Roman" pitchFamily="18" charset="0"/>
              </a:rPr>
              <a:t>P</a:t>
            </a:r>
            <a:r>
              <a:rPr lang="en-US" altLang="zh-CN" sz="2800" dirty="0"/>
              <a:t>∈</a:t>
            </a:r>
            <a:r>
              <a:rPr lang="en-US" altLang="zh-CN" sz="2800" dirty="0">
                <a:latin typeface="Times New Roman" pitchFamily="18" charset="0"/>
              </a:rPr>
              <a:t> [0,1]</a:t>
            </a:r>
          </a:p>
          <a:p>
            <a:pPr>
              <a:lnSpc>
                <a:spcPct val="90000"/>
              </a:lnSpc>
            </a:pPr>
            <a:r>
              <a:rPr lang="zh-CN" altLang="en-US" sz="2800" dirty="0">
                <a:latin typeface="Times New Roman" pitchFamily="18" charset="0"/>
              </a:rPr>
              <a:t>两个指标分别度量检索效果的某个方面，忽略任何一个方面都有失偏颇。两个极端情况：返回有把握的</a:t>
            </a:r>
            <a:r>
              <a:rPr lang="en-US" altLang="zh-CN" sz="2800" dirty="0">
                <a:latin typeface="Times New Roman" pitchFamily="18" charset="0"/>
              </a:rPr>
              <a:t>1</a:t>
            </a:r>
            <a:r>
              <a:rPr lang="zh-CN" altLang="en-US" sz="2800" dirty="0">
                <a:latin typeface="Times New Roman" pitchFamily="18" charset="0"/>
              </a:rPr>
              <a:t>篇，</a:t>
            </a:r>
            <a:r>
              <a:rPr lang="en-US" altLang="zh-CN" sz="2800" dirty="0">
                <a:latin typeface="Times New Roman" pitchFamily="18" charset="0"/>
              </a:rPr>
              <a:t>P=100%</a:t>
            </a:r>
            <a:r>
              <a:rPr lang="zh-CN" altLang="en-US" sz="2800" dirty="0">
                <a:latin typeface="Times New Roman" pitchFamily="18" charset="0"/>
              </a:rPr>
              <a:t>，但</a:t>
            </a:r>
            <a:r>
              <a:rPr lang="en-US" altLang="zh-CN" sz="2800" dirty="0">
                <a:latin typeface="Times New Roman" pitchFamily="18" charset="0"/>
              </a:rPr>
              <a:t>R</a:t>
            </a:r>
            <a:r>
              <a:rPr lang="zh-CN" altLang="en-US" sz="2800" dirty="0">
                <a:latin typeface="Times New Roman" pitchFamily="18" charset="0"/>
              </a:rPr>
              <a:t>极低；全部文档都返回，</a:t>
            </a:r>
            <a:r>
              <a:rPr lang="en-US" altLang="zh-CN" sz="2800" dirty="0">
                <a:latin typeface="Times New Roman" pitchFamily="18" charset="0"/>
              </a:rPr>
              <a:t>R</a:t>
            </a:r>
            <a:r>
              <a:rPr lang="zh-CN" altLang="en-US" sz="2800" dirty="0">
                <a:latin typeface="Times New Roman" pitchFamily="18" charset="0"/>
              </a:rPr>
              <a:t>＝</a:t>
            </a:r>
            <a:r>
              <a:rPr lang="en-US" altLang="zh-CN" sz="2800" dirty="0">
                <a:latin typeface="Times New Roman" pitchFamily="18" charset="0"/>
              </a:rPr>
              <a:t>1</a:t>
            </a:r>
            <a:r>
              <a:rPr lang="zh-CN" altLang="en-US" sz="2800" dirty="0">
                <a:latin typeface="Times New Roman" pitchFamily="18" charset="0"/>
              </a:rPr>
              <a:t>，但</a:t>
            </a:r>
            <a:r>
              <a:rPr lang="en-US" altLang="zh-CN" sz="2800" dirty="0">
                <a:latin typeface="Times New Roman" pitchFamily="18" charset="0"/>
              </a:rPr>
              <a:t>P</a:t>
            </a:r>
            <a:r>
              <a:rPr lang="zh-CN" altLang="en-US" sz="2800" dirty="0">
                <a:latin typeface="Times New Roman" pitchFamily="18" charset="0"/>
              </a:rPr>
              <a:t>极低</a:t>
            </a:r>
          </a:p>
        </p:txBody>
      </p:sp>
      <p:sp>
        <p:nvSpPr>
          <p:cNvPr id="6" name="灯片编号占位符 5"/>
          <p:cNvSpPr>
            <a:spLocks noGrp="1"/>
          </p:cNvSpPr>
          <p:nvPr>
            <p:ph type="sldNum" sz="quarter" idx="12"/>
          </p:nvPr>
        </p:nvSpPr>
        <p:spPr/>
        <p:txBody>
          <a:bodyPr/>
          <a:lstStyle/>
          <a:p>
            <a:fld id="{CC025C75-5439-4ECC-847E-2CC557689AF9}" type="slidenum">
              <a:rPr lang="en-US" altLang="zh-CN"/>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56" name="Rectangle 16"/>
          <p:cNvSpPr>
            <a:spLocks noGrp="1" noChangeArrowheads="1"/>
          </p:cNvSpPr>
          <p:nvPr>
            <p:ph type="title"/>
          </p:nvPr>
        </p:nvSpPr>
        <p:spPr/>
        <p:txBody>
          <a:bodyPr/>
          <a:lstStyle/>
          <a:p>
            <a:r>
              <a:rPr lang="zh-CN" altLang="en-US" dirty="0"/>
              <a:t>四种关系的矩阵表示</a:t>
            </a:r>
          </a:p>
        </p:txBody>
      </p:sp>
      <p:sp>
        <p:nvSpPr>
          <p:cNvPr id="26" name="灯片编号占位符 5"/>
          <p:cNvSpPr>
            <a:spLocks noGrp="1"/>
          </p:cNvSpPr>
          <p:nvPr>
            <p:ph type="sldNum" sz="quarter" idx="12"/>
          </p:nvPr>
        </p:nvSpPr>
        <p:spPr/>
        <p:txBody>
          <a:bodyPr/>
          <a:lstStyle/>
          <a:p>
            <a:fld id="{2434185D-C3DE-4C6F-B2FB-AF8DBB1576E8}" type="slidenum">
              <a:rPr lang="en-US" altLang="zh-CN"/>
              <a:pPr/>
              <a:t>34</a:t>
            </a:fld>
            <a:endParaRPr lang="en-US" altLang="zh-CN"/>
          </a:p>
        </p:txBody>
      </p:sp>
      <p:graphicFrame>
        <p:nvGraphicFramePr>
          <p:cNvPr id="15" name="Group 28">
            <a:extLst>
              <a:ext uri="{FF2B5EF4-FFF2-40B4-BE49-F238E27FC236}">
                <a16:creationId xmlns:a16="http://schemas.microsoft.com/office/drawing/2014/main" id="{DD295600-601A-40EC-BEE3-475349F452E5}"/>
              </a:ext>
            </a:extLst>
          </p:cNvPr>
          <p:cNvGraphicFramePr>
            <a:graphicFrameLocks/>
          </p:cNvGraphicFramePr>
          <p:nvPr>
            <p:extLst>
              <p:ext uri="{D42A27DB-BD31-4B8C-83A1-F6EECF244321}">
                <p14:modId xmlns:p14="http://schemas.microsoft.com/office/powerpoint/2010/main" val="1754285467"/>
              </p:ext>
            </p:extLst>
          </p:nvPr>
        </p:nvGraphicFramePr>
        <p:xfrm>
          <a:off x="2483644" y="2924175"/>
          <a:ext cx="4681537" cy="2546350"/>
        </p:xfrm>
        <a:graphic>
          <a:graphicData uri="http://schemas.openxmlformats.org/drawingml/2006/table">
            <a:tbl>
              <a:tblPr/>
              <a:tblGrid>
                <a:gridCol w="2376487">
                  <a:extLst>
                    <a:ext uri="{9D8B030D-6E8A-4147-A177-3AD203B41FA5}">
                      <a16:colId xmlns:a16="http://schemas.microsoft.com/office/drawing/2014/main" val="20000"/>
                    </a:ext>
                  </a:extLst>
                </a:gridCol>
                <a:gridCol w="2305050">
                  <a:extLst>
                    <a:ext uri="{9D8B030D-6E8A-4147-A177-3AD203B41FA5}">
                      <a16:colId xmlns:a16="http://schemas.microsoft.com/office/drawing/2014/main" val="20001"/>
                    </a:ext>
                  </a:extLst>
                </a:gridCol>
              </a:tblGrid>
              <a:tr h="1225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pitchFamily="18" charset="0"/>
                          <a:ea typeface="宋体" charset="-122"/>
                        </a:rPr>
                        <a:t>RR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RN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20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NR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pitchFamily="18" charset="0"/>
                          <a:ea typeface="宋体" charset="-122"/>
                        </a:rPr>
                        <a:t>NN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6" name="Text Box 19">
            <a:extLst>
              <a:ext uri="{FF2B5EF4-FFF2-40B4-BE49-F238E27FC236}">
                <a16:creationId xmlns:a16="http://schemas.microsoft.com/office/drawing/2014/main" id="{E4367BEF-BC70-46CB-A3CA-DAC8EDD96802}"/>
              </a:ext>
            </a:extLst>
          </p:cNvPr>
          <p:cNvSpPr txBox="1">
            <a:spLocks noChangeArrowheads="1"/>
          </p:cNvSpPr>
          <p:nvPr/>
        </p:nvSpPr>
        <p:spPr bwMode="auto">
          <a:xfrm>
            <a:off x="2267744" y="2205038"/>
            <a:ext cx="2879725" cy="3968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真正相关文档 </a:t>
            </a:r>
            <a:r>
              <a:rPr lang="en-US" altLang="zh-CN" sz="2000" dirty="0">
                <a:solidFill>
                  <a:schemeClr val="tx1"/>
                </a:solidFill>
                <a:latin typeface="Times New Roman" pitchFamily="18" charset="0"/>
                <a:ea typeface="黑体" pitchFamily="49" charset="-122"/>
              </a:rPr>
              <a:t>RR+NR</a:t>
            </a:r>
          </a:p>
        </p:txBody>
      </p:sp>
      <p:sp>
        <p:nvSpPr>
          <p:cNvPr id="17" name="Text Box 20">
            <a:extLst>
              <a:ext uri="{FF2B5EF4-FFF2-40B4-BE49-F238E27FC236}">
                <a16:creationId xmlns:a16="http://schemas.microsoft.com/office/drawing/2014/main" id="{E2A5AB61-04A7-4ED9-B885-8A11ADB5BD67}"/>
              </a:ext>
            </a:extLst>
          </p:cNvPr>
          <p:cNvSpPr txBox="1">
            <a:spLocks noChangeArrowheads="1"/>
          </p:cNvSpPr>
          <p:nvPr/>
        </p:nvSpPr>
        <p:spPr bwMode="auto">
          <a:xfrm>
            <a:off x="4933156" y="2205038"/>
            <a:ext cx="3024188" cy="3968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真正不相关文档</a:t>
            </a:r>
          </a:p>
        </p:txBody>
      </p:sp>
      <p:sp>
        <p:nvSpPr>
          <p:cNvPr id="18" name="Text Box 21">
            <a:extLst>
              <a:ext uri="{FF2B5EF4-FFF2-40B4-BE49-F238E27FC236}">
                <a16:creationId xmlns:a16="http://schemas.microsoft.com/office/drawing/2014/main" id="{5E3D2070-AD8D-4DB5-8801-E7EB8694C897}"/>
              </a:ext>
            </a:extLst>
          </p:cNvPr>
          <p:cNvSpPr txBox="1">
            <a:spLocks noChangeArrowheads="1"/>
          </p:cNvSpPr>
          <p:nvPr/>
        </p:nvSpPr>
        <p:spPr bwMode="auto">
          <a:xfrm>
            <a:off x="179388" y="2997200"/>
            <a:ext cx="2087562" cy="701675"/>
          </a:xfrm>
          <a:prstGeom prst="rect">
            <a:avLst/>
          </a:prstGeom>
          <a:noFill/>
          <a:ln w="9525">
            <a:noFill/>
            <a:miter lim="800000"/>
            <a:headEnd/>
            <a:tailEnd/>
          </a:ln>
          <a:effectLst/>
        </p:spPr>
        <p:txBody>
          <a:bodyPr wrap="square">
            <a:spAutoFit/>
          </a:bodyPr>
          <a:lstStyle/>
          <a:p>
            <a:pPr>
              <a:spcBef>
                <a:spcPct val="50000"/>
              </a:spcBef>
            </a:pPr>
            <a:r>
              <a:rPr lang="zh-CN" altLang="en-US" sz="2000" dirty="0">
                <a:solidFill>
                  <a:schemeClr val="tx1"/>
                </a:solidFill>
                <a:latin typeface="Times New Roman" pitchFamily="18" charset="0"/>
                <a:ea typeface="黑体" pitchFamily="49" charset="-122"/>
              </a:rPr>
              <a:t>系统判定相关 </a:t>
            </a:r>
            <a:r>
              <a:rPr lang="en-US" altLang="zh-CN" sz="2000" dirty="0">
                <a:solidFill>
                  <a:schemeClr val="tx1"/>
                </a:solidFill>
                <a:latin typeface="Times New Roman" pitchFamily="18" charset="0"/>
                <a:ea typeface="黑体" pitchFamily="49" charset="-122"/>
              </a:rPr>
              <a:t>RR+RN (</a:t>
            </a:r>
            <a:r>
              <a:rPr lang="zh-CN" altLang="en-US" sz="2000" dirty="0">
                <a:solidFill>
                  <a:schemeClr val="tx1"/>
                </a:solidFill>
                <a:latin typeface="Times New Roman" pitchFamily="18" charset="0"/>
                <a:ea typeface="黑体" pitchFamily="49" charset="-122"/>
              </a:rPr>
              <a:t>检索出</a:t>
            </a:r>
            <a:r>
              <a:rPr lang="en-US" altLang="zh-CN" sz="2000" dirty="0">
                <a:solidFill>
                  <a:schemeClr val="tx1"/>
                </a:solidFill>
                <a:latin typeface="Times New Roman" pitchFamily="18" charset="0"/>
                <a:ea typeface="黑体" pitchFamily="49" charset="-122"/>
              </a:rPr>
              <a:t>)</a:t>
            </a:r>
          </a:p>
        </p:txBody>
      </p:sp>
      <p:sp>
        <p:nvSpPr>
          <p:cNvPr id="19" name="Text Box 24">
            <a:extLst>
              <a:ext uri="{FF2B5EF4-FFF2-40B4-BE49-F238E27FC236}">
                <a16:creationId xmlns:a16="http://schemas.microsoft.com/office/drawing/2014/main" id="{0C3FCC90-F42C-47F6-9910-C99CB29DAC0A}"/>
              </a:ext>
            </a:extLst>
          </p:cNvPr>
          <p:cNvSpPr txBox="1">
            <a:spLocks noChangeArrowheads="1"/>
          </p:cNvSpPr>
          <p:nvPr/>
        </p:nvSpPr>
        <p:spPr bwMode="auto">
          <a:xfrm>
            <a:off x="250825" y="4437063"/>
            <a:ext cx="2016125" cy="7016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系统判定不相关</a:t>
            </a:r>
            <a:br>
              <a:rPr lang="zh-CN" altLang="en-US" sz="2000" dirty="0">
                <a:solidFill>
                  <a:schemeClr val="tx1"/>
                </a:solidFill>
                <a:latin typeface="Times New Roman" pitchFamily="18" charset="0"/>
                <a:ea typeface="黑体" pitchFamily="49" charset="-122"/>
              </a:rPr>
            </a:br>
            <a:r>
              <a:rPr lang="en-US" altLang="zh-CN" sz="2000" dirty="0">
                <a:solidFill>
                  <a:schemeClr val="tx1"/>
                </a:solidFill>
                <a:latin typeface="Times New Roman" pitchFamily="18" charset="0"/>
                <a:ea typeface="黑体" pitchFamily="49" charset="-122"/>
              </a:rPr>
              <a:t>(</a:t>
            </a:r>
            <a:r>
              <a:rPr lang="zh-CN" altLang="en-US" sz="2000" dirty="0">
                <a:solidFill>
                  <a:schemeClr val="tx1"/>
                </a:solidFill>
                <a:latin typeface="Times New Roman" pitchFamily="18" charset="0"/>
                <a:ea typeface="黑体" pitchFamily="49" charset="-122"/>
              </a:rPr>
              <a:t>未检索出</a:t>
            </a:r>
            <a:r>
              <a:rPr lang="en-US" altLang="zh-CN" sz="2000" dirty="0">
                <a:solidFill>
                  <a:schemeClr val="tx1"/>
                </a:solidFill>
                <a:latin typeface="Times New Roman" pitchFamily="18" charset="0"/>
                <a:ea typeface="黑体" pitchFamily="49" charset="-122"/>
              </a:rPr>
              <a:t>)</a:t>
            </a:r>
          </a:p>
        </p:txBody>
      </p:sp>
      <p:sp>
        <p:nvSpPr>
          <p:cNvPr id="20" name="Line 29">
            <a:extLst>
              <a:ext uri="{FF2B5EF4-FFF2-40B4-BE49-F238E27FC236}">
                <a16:creationId xmlns:a16="http://schemas.microsoft.com/office/drawing/2014/main" id="{75F2B453-B701-4C14-834A-78D03B6FAD33}"/>
              </a:ext>
            </a:extLst>
          </p:cNvPr>
          <p:cNvSpPr>
            <a:spLocks noChangeShapeType="1"/>
          </p:cNvSpPr>
          <p:nvPr/>
        </p:nvSpPr>
        <p:spPr bwMode="auto">
          <a:xfrm>
            <a:off x="4283869" y="3141663"/>
            <a:ext cx="0" cy="2592387"/>
          </a:xfrm>
          <a:prstGeom prst="line">
            <a:avLst/>
          </a:prstGeom>
          <a:noFill/>
          <a:ln w="28575">
            <a:solidFill>
              <a:schemeClr val="hlink"/>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1" name="Text Box 30">
            <a:extLst>
              <a:ext uri="{FF2B5EF4-FFF2-40B4-BE49-F238E27FC236}">
                <a16:creationId xmlns:a16="http://schemas.microsoft.com/office/drawing/2014/main" id="{C8BD7B87-0C76-44D1-A521-0EC2257391DC}"/>
              </a:ext>
            </a:extLst>
          </p:cNvPr>
          <p:cNvSpPr txBox="1">
            <a:spLocks noChangeArrowheads="1"/>
          </p:cNvSpPr>
          <p:nvPr/>
        </p:nvSpPr>
        <p:spPr bwMode="auto">
          <a:xfrm>
            <a:off x="3636169" y="5661025"/>
            <a:ext cx="1512887" cy="457200"/>
          </a:xfrm>
          <a:prstGeom prst="rect">
            <a:avLst/>
          </a:prstGeom>
          <a:noFill/>
          <a:ln w="9525">
            <a:noFill/>
            <a:miter lim="800000"/>
            <a:headEnd/>
            <a:tailEnd/>
          </a:ln>
          <a:effectLst/>
        </p:spPr>
        <p:txBody>
          <a:bodyPr>
            <a:spAutoFit/>
          </a:bodyPr>
          <a:lstStyle/>
          <a:p>
            <a:pPr>
              <a:spcBef>
                <a:spcPct val="50000"/>
              </a:spcBef>
            </a:pPr>
            <a:r>
              <a:rPr lang="en-US" altLang="zh-CN" dirty="0">
                <a:solidFill>
                  <a:schemeClr val="hlink"/>
                </a:solidFill>
                <a:latin typeface="Times New Roman" pitchFamily="18" charset="0"/>
                <a:ea typeface="黑体" pitchFamily="49" charset="-122"/>
              </a:rPr>
              <a:t>Recall</a:t>
            </a:r>
          </a:p>
        </p:txBody>
      </p:sp>
      <p:sp>
        <p:nvSpPr>
          <p:cNvPr id="22" name="Line 31">
            <a:extLst>
              <a:ext uri="{FF2B5EF4-FFF2-40B4-BE49-F238E27FC236}">
                <a16:creationId xmlns:a16="http://schemas.microsoft.com/office/drawing/2014/main" id="{E266B123-6991-4FE3-9410-9A56258AB12E}"/>
              </a:ext>
            </a:extLst>
          </p:cNvPr>
          <p:cNvSpPr>
            <a:spLocks noChangeShapeType="1"/>
          </p:cNvSpPr>
          <p:nvPr/>
        </p:nvSpPr>
        <p:spPr bwMode="auto">
          <a:xfrm>
            <a:off x="3276203" y="3573463"/>
            <a:ext cx="4176713" cy="0"/>
          </a:xfrm>
          <a:prstGeom prst="line">
            <a:avLst/>
          </a:prstGeom>
          <a:noFill/>
          <a:ln w="28575">
            <a:solidFill>
              <a:schemeClr val="hlink"/>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3" name="Text Box 32">
            <a:extLst>
              <a:ext uri="{FF2B5EF4-FFF2-40B4-BE49-F238E27FC236}">
                <a16:creationId xmlns:a16="http://schemas.microsoft.com/office/drawing/2014/main" id="{CF775FDC-2F4F-47B3-955B-387809980BB1}"/>
              </a:ext>
            </a:extLst>
          </p:cNvPr>
          <p:cNvSpPr txBox="1">
            <a:spLocks noChangeArrowheads="1"/>
          </p:cNvSpPr>
          <p:nvPr/>
        </p:nvSpPr>
        <p:spPr bwMode="auto">
          <a:xfrm>
            <a:off x="7452667" y="3284538"/>
            <a:ext cx="1547664" cy="457200"/>
          </a:xfrm>
          <a:prstGeom prst="rect">
            <a:avLst/>
          </a:prstGeom>
          <a:noFill/>
          <a:ln w="9525">
            <a:noFill/>
            <a:miter lim="800000"/>
            <a:headEnd/>
            <a:tailEnd/>
          </a:ln>
          <a:effectLst/>
        </p:spPr>
        <p:txBody>
          <a:bodyPr wrap="square">
            <a:spAutoFit/>
          </a:bodyPr>
          <a:lstStyle/>
          <a:p>
            <a:pPr>
              <a:spcBef>
                <a:spcPct val="50000"/>
              </a:spcBef>
            </a:pPr>
            <a:r>
              <a:rPr lang="en-US" altLang="zh-CN" dirty="0">
                <a:solidFill>
                  <a:schemeClr val="hlink"/>
                </a:solidFill>
                <a:latin typeface="Times New Roman" pitchFamily="18" charset="0"/>
                <a:ea typeface="黑体" pitchFamily="49" charset="-122"/>
              </a:rPr>
              <a:t>Precision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zh-CN" altLang="en-US" dirty="0"/>
              <a:t>基于集合的图表示</a:t>
            </a:r>
          </a:p>
        </p:txBody>
      </p:sp>
      <p:sp>
        <p:nvSpPr>
          <p:cNvPr id="17" name="灯片编号占位符 5"/>
          <p:cNvSpPr>
            <a:spLocks noGrp="1"/>
          </p:cNvSpPr>
          <p:nvPr>
            <p:ph type="sldNum" sz="quarter" idx="12"/>
          </p:nvPr>
        </p:nvSpPr>
        <p:spPr/>
        <p:txBody>
          <a:bodyPr/>
          <a:lstStyle/>
          <a:p>
            <a:fld id="{5D4E00A4-5EB2-499B-8B32-7F142232D2E4}" type="slidenum">
              <a:rPr lang="en-US" altLang="zh-CN"/>
              <a:pPr/>
              <a:t>35</a:t>
            </a:fld>
            <a:endParaRPr lang="en-US" altLang="zh-CN"/>
          </a:p>
        </p:txBody>
      </p:sp>
      <p:sp>
        <p:nvSpPr>
          <p:cNvPr id="210948" name="Oval 4"/>
          <p:cNvSpPr>
            <a:spLocks noChangeArrowheads="1"/>
          </p:cNvSpPr>
          <p:nvPr/>
        </p:nvSpPr>
        <p:spPr bwMode="auto">
          <a:xfrm>
            <a:off x="3997325" y="2997200"/>
            <a:ext cx="4319588" cy="2232025"/>
          </a:xfrm>
          <a:prstGeom prst="ellipse">
            <a:avLst/>
          </a:prstGeom>
          <a:solidFill>
            <a:schemeClr val="hlink">
              <a:alpha val="47000"/>
            </a:schemeClr>
          </a:solidFill>
          <a:ln w="9525">
            <a:solidFill>
              <a:schemeClr val="tx1"/>
            </a:solidFill>
            <a:miter lim="800000"/>
            <a:headEnd/>
            <a:tailEnd/>
          </a:ln>
          <a:effectLst/>
        </p:spPr>
        <p:txBody>
          <a:bodyPr wrap="none" anchor="ctr"/>
          <a:lstStyle/>
          <a:p>
            <a:pPr algn="ctr"/>
            <a:endParaRPr lang="zh-CN" altLang="zh-CN" dirty="0">
              <a:latin typeface="Times New Roman" pitchFamily="18" charset="0"/>
              <a:ea typeface="黑体" pitchFamily="49" charset="-122"/>
            </a:endParaRPr>
          </a:p>
        </p:txBody>
      </p:sp>
      <p:sp>
        <p:nvSpPr>
          <p:cNvPr id="210949" name="Oval 5"/>
          <p:cNvSpPr>
            <a:spLocks noChangeArrowheads="1"/>
          </p:cNvSpPr>
          <p:nvPr/>
        </p:nvSpPr>
        <p:spPr bwMode="auto">
          <a:xfrm>
            <a:off x="1692275" y="2924175"/>
            <a:ext cx="4103688" cy="2376488"/>
          </a:xfrm>
          <a:prstGeom prst="ellipse">
            <a:avLst/>
          </a:prstGeom>
          <a:solidFill>
            <a:schemeClr val="accent1">
              <a:alpha val="50999"/>
            </a:schemeClr>
          </a:solidFill>
          <a:ln w="9525">
            <a:solidFill>
              <a:schemeClr val="tx1"/>
            </a:solidFill>
            <a:miter lim="800000"/>
            <a:headEnd/>
            <a:tailEnd/>
          </a:ln>
          <a:effectLst/>
        </p:spPr>
        <p:txBody>
          <a:bodyPr wrap="none" anchor="ctr"/>
          <a:lstStyle/>
          <a:p>
            <a:pPr algn="ctr"/>
            <a:endParaRPr lang="zh-CN" altLang="zh-CN" dirty="0">
              <a:latin typeface="Times New Roman" pitchFamily="18" charset="0"/>
              <a:ea typeface="黑体" pitchFamily="49" charset="-122"/>
            </a:endParaRPr>
          </a:p>
        </p:txBody>
      </p:sp>
      <p:sp>
        <p:nvSpPr>
          <p:cNvPr id="210950" name="Text Box 6"/>
          <p:cNvSpPr txBox="1">
            <a:spLocks noChangeArrowheads="1"/>
          </p:cNvSpPr>
          <p:nvPr/>
        </p:nvSpPr>
        <p:spPr bwMode="auto">
          <a:xfrm>
            <a:off x="-396875" y="4005263"/>
            <a:ext cx="1728788" cy="457200"/>
          </a:xfrm>
          <a:prstGeom prst="rect">
            <a:avLst/>
          </a:prstGeom>
          <a:noFill/>
          <a:ln w="9525">
            <a:noFill/>
            <a:miter lim="800000"/>
            <a:headEnd/>
            <a:tailEnd/>
          </a:ln>
          <a:effectLst/>
        </p:spPr>
        <p:txBody>
          <a:bodyPr>
            <a:spAutoFit/>
          </a:bodyPr>
          <a:lstStyle/>
          <a:p>
            <a:pPr>
              <a:spcBef>
                <a:spcPct val="50000"/>
              </a:spcBef>
            </a:pPr>
            <a:endParaRPr lang="zh-CN" altLang="zh-CN" dirty="0">
              <a:latin typeface="Times New Roman" pitchFamily="18" charset="0"/>
              <a:ea typeface="黑体" pitchFamily="49" charset="-122"/>
            </a:endParaRPr>
          </a:p>
        </p:txBody>
      </p:sp>
      <p:sp>
        <p:nvSpPr>
          <p:cNvPr id="210951" name="Text Box 7"/>
          <p:cNvSpPr txBox="1">
            <a:spLocks noChangeArrowheads="1"/>
          </p:cNvSpPr>
          <p:nvPr/>
        </p:nvSpPr>
        <p:spPr bwMode="auto">
          <a:xfrm>
            <a:off x="4500563" y="3860800"/>
            <a:ext cx="936625"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RR</a:t>
            </a:r>
          </a:p>
        </p:txBody>
      </p:sp>
      <p:sp>
        <p:nvSpPr>
          <p:cNvPr id="210952" name="Text Box 8"/>
          <p:cNvSpPr txBox="1">
            <a:spLocks noChangeArrowheads="1"/>
          </p:cNvSpPr>
          <p:nvPr/>
        </p:nvSpPr>
        <p:spPr bwMode="auto">
          <a:xfrm>
            <a:off x="5364163" y="5516563"/>
            <a:ext cx="2592387"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hlink"/>
                </a:solidFill>
                <a:latin typeface="Times New Roman" pitchFamily="18" charset="0"/>
                <a:ea typeface="黑体" pitchFamily="49" charset="-122"/>
              </a:rPr>
              <a:t>标准答案</a:t>
            </a:r>
            <a:r>
              <a:rPr lang="en-US" altLang="zh-CN" dirty="0" err="1">
                <a:solidFill>
                  <a:schemeClr val="hlink"/>
                </a:solidFill>
                <a:latin typeface="Times New Roman" pitchFamily="18" charset="0"/>
                <a:ea typeface="黑体" pitchFamily="49" charset="-122"/>
              </a:rPr>
              <a:t>Ans</a:t>
            </a:r>
            <a:endParaRPr lang="en-US" altLang="zh-CN" dirty="0">
              <a:solidFill>
                <a:schemeClr val="hlink"/>
              </a:solidFill>
              <a:latin typeface="Times New Roman" pitchFamily="18" charset="0"/>
              <a:ea typeface="黑体" pitchFamily="49" charset="-122"/>
            </a:endParaRPr>
          </a:p>
        </p:txBody>
      </p:sp>
      <p:sp>
        <p:nvSpPr>
          <p:cNvPr id="210953" name="Text Box 9"/>
          <p:cNvSpPr txBox="1">
            <a:spLocks noChangeArrowheads="1"/>
          </p:cNvSpPr>
          <p:nvPr/>
        </p:nvSpPr>
        <p:spPr bwMode="auto">
          <a:xfrm>
            <a:off x="2627313" y="5516563"/>
            <a:ext cx="2592387"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accent1"/>
                </a:solidFill>
                <a:latin typeface="Times New Roman" pitchFamily="18" charset="0"/>
                <a:ea typeface="黑体" pitchFamily="49" charset="-122"/>
              </a:rPr>
              <a:t>返回结果</a:t>
            </a:r>
            <a:r>
              <a:rPr lang="en-US" altLang="zh-CN" dirty="0">
                <a:solidFill>
                  <a:schemeClr val="accent1"/>
                </a:solidFill>
                <a:latin typeface="Times New Roman" pitchFamily="18" charset="0"/>
                <a:ea typeface="黑体" pitchFamily="49" charset="-122"/>
              </a:rPr>
              <a:t>Ret</a:t>
            </a:r>
          </a:p>
        </p:txBody>
      </p:sp>
      <p:sp>
        <p:nvSpPr>
          <p:cNvPr id="210954" name="Text Box 10"/>
          <p:cNvSpPr txBox="1">
            <a:spLocks noChangeArrowheads="1"/>
          </p:cNvSpPr>
          <p:nvPr/>
        </p:nvSpPr>
        <p:spPr bwMode="auto">
          <a:xfrm>
            <a:off x="2411413" y="3933825"/>
            <a:ext cx="1584325"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RN</a:t>
            </a:r>
          </a:p>
        </p:txBody>
      </p:sp>
      <p:sp>
        <p:nvSpPr>
          <p:cNvPr id="210955" name="Text Box 11"/>
          <p:cNvSpPr txBox="1">
            <a:spLocks noChangeArrowheads="1"/>
          </p:cNvSpPr>
          <p:nvPr/>
        </p:nvSpPr>
        <p:spPr bwMode="auto">
          <a:xfrm>
            <a:off x="6372225" y="3860800"/>
            <a:ext cx="1584325"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NR</a:t>
            </a:r>
          </a:p>
        </p:txBody>
      </p:sp>
      <p:sp>
        <p:nvSpPr>
          <p:cNvPr id="210958" name="Text Box 14"/>
          <p:cNvSpPr txBox="1">
            <a:spLocks noChangeArrowheads="1"/>
          </p:cNvSpPr>
          <p:nvPr/>
        </p:nvSpPr>
        <p:spPr bwMode="auto">
          <a:xfrm>
            <a:off x="3059113" y="4581525"/>
            <a:ext cx="1873250"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Precision</a:t>
            </a:r>
          </a:p>
        </p:txBody>
      </p:sp>
      <p:sp>
        <p:nvSpPr>
          <p:cNvPr id="210959" name="Text Box 15"/>
          <p:cNvSpPr txBox="1">
            <a:spLocks noChangeArrowheads="1"/>
          </p:cNvSpPr>
          <p:nvPr/>
        </p:nvSpPr>
        <p:spPr bwMode="auto">
          <a:xfrm>
            <a:off x="5580063" y="4581525"/>
            <a:ext cx="1873250"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Recall</a:t>
            </a:r>
          </a:p>
        </p:txBody>
      </p:sp>
      <p:sp>
        <p:nvSpPr>
          <p:cNvPr id="210960" name="Line 16"/>
          <p:cNvSpPr>
            <a:spLocks noChangeShapeType="1"/>
          </p:cNvSpPr>
          <p:nvPr/>
        </p:nvSpPr>
        <p:spPr bwMode="auto">
          <a:xfrm flipH="1">
            <a:off x="3276600" y="4437063"/>
            <a:ext cx="1366838" cy="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10961" name="Line 17"/>
          <p:cNvSpPr>
            <a:spLocks noChangeShapeType="1"/>
          </p:cNvSpPr>
          <p:nvPr/>
        </p:nvSpPr>
        <p:spPr bwMode="auto">
          <a:xfrm>
            <a:off x="5076825" y="4437063"/>
            <a:ext cx="1439863" cy="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49"/>
                                        </p:tgtEl>
                                        <p:attrNameLst>
                                          <p:attrName>style.visibility</p:attrName>
                                        </p:attrNameLst>
                                      </p:cBhvr>
                                      <p:to>
                                        <p:strVal val="visible"/>
                                      </p:to>
                                    </p:set>
                                    <p:anim calcmode="lin" valueType="num">
                                      <p:cBhvr additive="base">
                                        <p:cTn id="7" dur="500" fill="hold"/>
                                        <p:tgtEl>
                                          <p:spTgt spid="210949"/>
                                        </p:tgtEl>
                                        <p:attrNameLst>
                                          <p:attrName>ppt_x</p:attrName>
                                        </p:attrNameLst>
                                      </p:cBhvr>
                                      <p:tavLst>
                                        <p:tav tm="0">
                                          <p:val>
                                            <p:strVal val="0-#ppt_w/2"/>
                                          </p:val>
                                        </p:tav>
                                        <p:tav tm="100000">
                                          <p:val>
                                            <p:strVal val="#ppt_x"/>
                                          </p:val>
                                        </p:tav>
                                      </p:tavLst>
                                    </p:anim>
                                    <p:anim calcmode="lin" valueType="num">
                                      <p:cBhvr additive="base">
                                        <p:cTn id="8" dur="500" fill="hold"/>
                                        <p:tgtEl>
                                          <p:spTgt spid="2109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10953"/>
                                        </p:tgtEl>
                                        <p:attrNameLst>
                                          <p:attrName>style.visibility</p:attrName>
                                        </p:attrNameLst>
                                      </p:cBhvr>
                                      <p:to>
                                        <p:strVal val="visible"/>
                                      </p:to>
                                    </p:set>
                                    <p:animEffect transition="in" filter="blinds(horizontal)">
                                      <p:cBhvr>
                                        <p:cTn id="13" dur="500"/>
                                        <p:tgtEl>
                                          <p:spTgt spid="21095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210948"/>
                                        </p:tgtEl>
                                        <p:attrNameLst>
                                          <p:attrName>style.visibility</p:attrName>
                                        </p:attrNameLst>
                                      </p:cBhvr>
                                      <p:to>
                                        <p:strVal val="visible"/>
                                      </p:to>
                                    </p:set>
                                    <p:anim calcmode="lin" valueType="num">
                                      <p:cBhvr additive="base">
                                        <p:cTn id="18" dur="500" fill="hold"/>
                                        <p:tgtEl>
                                          <p:spTgt spid="210948"/>
                                        </p:tgtEl>
                                        <p:attrNameLst>
                                          <p:attrName>ppt_x</p:attrName>
                                        </p:attrNameLst>
                                      </p:cBhvr>
                                      <p:tavLst>
                                        <p:tav tm="0">
                                          <p:val>
                                            <p:strVal val="1+#ppt_w/2"/>
                                          </p:val>
                                        </p:tav>
                                        <p:tav tm="100000">
                                          <p:val>
                                            <p:strVal val="#ppt_x"/>
                                          </p:val>
                                        </p:tav>
                                      </p:tavLst>
                                    </p:anim>
                                    <p:anim calcmode="lin" valueType="num">
                                      <p:cBhvr additive="base">
                                        <p:cTn id="19" dur="500" fill="hold"/>
                                        <p:tgtEl>
                                          <p:spTgt spid="21094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10952"/>
                                        </p:tgtEl>
                                        <p:attrNameLst>
                                          <p:attrName>style.visibility</p:attrName>
                                        </p:attrNameLst>
                                      </p:cBhvr>
                                      <p:to>
                                        <p:strVal val="visible"/>
                                      </p:to>
                                    </p:set>
                                    <p:animEffect transition="in" filter="blinds(horizontal)">
                                      <p:cBhvr>
                                        <p:cTn id="24" dur="500"/>
                                        <p:tgtEl>
                                          <p:spTgt spid="21095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10951"/>
                                        </p:tgtEl>
                                        <p:attrNameLst>
                                          <p:attrName>style.visibility</p:attrName>
                                        </p:attrNameLst>
                                      </p:cBhvr>
                                      <p:to>
                                        <p:strVal val="visible"/>
                                      </p:to>
                                    </p:set>
                                    <p:animEffect transition="in" filter="blinds(horizontal)">
                                      <p:cBhvr>
                                        <p:cTn id="29" dur="500"/>
                                        <p:tgtEl>
                                          <p:spTgt spid="21095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10954"/>
                                        </p:tgtEl>
                                        <p:attrNameLst>
                                          <p:attrName>style.visibility</p:attrName>
                                        </p:attrNameLst>
                                      </p:cBhvr>
                                      <p:to>
                                        <p:strVal val="visible"/>
                                      </p:to>
                                    </p:set>
                                    <p:animEffect transition="in" filter="blinds(horizontal)">
                                      <p:cBhvr>
                                        <p:cTn id="34" dur="500"/>
                                        <p:tgtEl>
                                          <p:spTgt spid="21095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10955"/>
                                        </p:tgtEl>
                                        <p:attrNameLst>
                                          <p:attrName>style.visibility</p:attrName>
                                        </p:attrNameLst>
                                      </p:cBhvr>
                                      <p:to>
                                        <p:strVal val="visible"/>
                                      </p:to>
                                    </p:set>
                                    <p:animEffect transition="in" filter="blinds(horizontal)">
                                      <p:cBhvr>
                                        <p:cTn id="39" dur="500"/>
                                        <p:tgtEl>
                                          <p:spTgt spid="210955"/>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10960"/>
                                        </p:tgtEl>
                                        <p:attrNameLst>
                                          <p:attrName>style.visibility</p:attrName>
                                        </p:attrNameLst>
                                      </p:cBhvr>
                                      <p:to>
                                        <p:strVal val="visible"/>
                                      </p:to>
                                    </p:set>
                                    <p:anim calcmode="lin" valueType="num">
                                      <p:cBhvr additive="base">
                                        <p:cTn id="44" dur="500" fill="hold"/>
                                        <p:tgtEl>
                                          <p:spTgt spid="210960"/>
                                        </p:tgtEl>
                                        <p:attrNameLst>
                                          <p:attrName>ppt_x</p:attrName>
                                        </p:attrNameLst>
                                      </p:cBhvr>
                                      <p:tavLst>
                                        <p:tav tm="0">
                                          <p:val>
                                            <p:strVal val="#ppt_x"/>
                                          </p:val>
                                        </p:tav>
                                        <p:tav tm="100000">
                                          <p:val>
                                            <p:strVal val="#ppt_x"/>
                                          </p:val>
                                        </p:tav>
                                      </p:tavLst>
                                    </p:anim>
                                    <p:anim calcmode="lin" valueType="num">
                                      <p:cBhvr additive="base">
                                        <p:cTn id="45" dur="500" fill="hold"/>
                                        <p:tgtEl>
                                          <p:spTgt spid="21096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10958"/>
                                        </p:tgtEl>
                                        <p:attrNameLst>
                                          <p:attrName>style.visibility</p:attrName>
                                        </p:attrNameLst>
                                      </p:cBhvr>
                                      <p:to>
                                        <p:strVal val="visible"/>
                                      </p:to>
                                    </p:set>
                                    <p:animEffect transition="in" filter="blinds(horizontal)">
                                      <p:cBhvr>
                                        <p:cTn id="50" dur="500"/>
                                        <p:tgtEl>
                                          <p:spTgt spid="210958"/>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10961"/>
                                        </p:tgtEl>
                                        <p:attrNameLst>
                                          <p:attrName>style.visibility</p:attrName>
                                        </p:attrNameLst>
                                      </p:cBhvr>
                                      <p:to>
                                        <p:strVal val="visible"/>
                                      </p:to>
                                    </p:set>
                                    <p:anim calcmode="lin" valueType="num">
                                      <p:cBhvr additive="base">
                                        <p:cTn id="55" dur="500" fill="hold"/>
                                        <p:tgtEl>
                                          <p:spTgt spid="210961"/>
                                        </p:tgtEl>
                                        <p:attrNameLst>
                                          <p:attrName>ppt_x</p:attrName>
                                        </p:attrNameLst>
                                      </p:cBhvr>
                                      <p:tavLst>
                                        <p:tav tm="0">
                                          <p:val>
                                            <p:strVal val="#ppt_x"/>
                                          </p:val>
                                        </p:tav>
                                        <p:tav tm="100000">
                                          <p:val>
                                            <p:strVal val="#ppt_x"/>
                                          </p:val>
                                        </p:tav>
                                      </p:tavLst>
                                    </p:anim>
                                    <p:anim calcmode="lin" valueType="num">
                                      <p:cBhvr additive="base">
                                        <p:cTn id="56" dur="500" fill="hold"/>
                                        <p:tgtEl>
                                          <p:spTgt spid="21096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10959"/>
                                        </p:tgtEl>
                                        <p:attrNameLst>
                                          <p:attrName>style.visibility</p:attrName>
                                        </p:attrNameLst>
                                      </p:cBhvr>
                                      <p:to>
                                        <p:strVal val="visible"/>
                                      </p:to>
                                    </p:set>
                                    <p:animEffect transition="in" filter="blinds(horizontal)">
                                      <p:cBhvr>
                                        <p:cTn id="61" dur="500"/>
                                        <p:tgtEl>
                                          <p:spTgt spid="210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animBg="1"/>
      <p:bldP spid="210949" grpId="0" animBg="1"/>
      <p:bldP spid="210951" grpId="0"/>
      <p:bldP spid="210952" grpId="0"/>
      <p:bldP spid="210953" grpId="0"/>
      <p:bldP spid="210954" grpId="0"/>
      <p:bldP spid="210955" grpId="0"/>
      <p:bldP spid="210958" grpId="0"/>
      <p:bldP spid="210959" grpId="0"/>
      <p:bldP spid="210960" grpId="0" animBg="1"/>
      <p:bldP spid="21096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1017866" y="583902"/>
            <a:ext cx="6886575" cy="1143000"/>
          </a:xfrm>
        </p:spPr>
        <p:txBody>
          <a:bodyPr/>
          <a:lstStyle/>
          <a:p>
            <a:r>
              <a:rPr lang="zh-CN" altLang="en-US" dirty="0"/>
              <a:t>回到例子</a:t>
            </a:r>
          </a:p>
        </p:txBody>
      </p:sp>
      <p:graphicFrame>
        <p:nvGraphicFramePr>
          <p:cNvPr id="211971" name="Group 3"/>
          <p:cNvGraphicFramePr>
            <a:graphicFrameLocks noGrp="1"/>
          </p:cNvGraphicFramePr>
          <p:nvPr>
            <p:ph type="tbl" idx="1"/>
          </p:nvPr>
        </p:nvGraphicFramePr>
        <p:xfrm>
          <a:off x="1042988" y="2276475"/>
          <a:ext cx="7632700" cy="2346960"/>
        </p:xfrm>
        <a:graphic>
          <a:graphicData uri="http://schemas.openxmlformats.org/drawingml/2006/table">
            <a:tbl>
              <a:tblPr/>
              <a:tblGrid>
                <a:gridCol w="2789237">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873125">
                  <a:extLst>
                    <a:ext uri="{9D8B030D-6E8A-4147-A177-3AD203B41FA5}">
                      <a16:colId xmlns:a16="http://schemas.microsoft.com/office/drawing/2014/main" val="20002"/>
                    </a:ext>
                  </a:extLst>
                </a:gridCol>
                <a:gridCol w="930275">
                  <a:extLst>
                    <a:ext uri="{9D8B030D-6E8A-4147-A177-3AD203B41FA5}">
                      <a16:colId xmlns:a16="http://schemas.microsoft.com/office/drawing/2014/main" val="20003"/>
                    </a:ext>
                  </a:extLst>
                </a:gridCol>
                <a:gridCol w="1009650">
                  <a:extLst>
                    <a:ext uri="{9D8B030D-6E8A-4147-A177-3AD203B41FA5}">
                      <a16:colId xmlns:a16="http://schemas.microsoft.com/office/drawing/2014/main" val="20004"/>
                    </a:ext>
                  </a:extLst>
                </a:gridCol>
                <a:gridCol w="1198563">
                  <a:extLst>
                    <a:ext uri="{9D8B030D-6E8A-4147-A177-3AD203B41FA5}">
                      <a16:colId xmlns:a16="http://schemas.microsoft.com/office/drawing/2014/main" val="20005"/>
                    </a:ext>
                  </a:extLst>
                </a:gridCol>
              </a:tblGrid>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a:ln>
                            <a:noFill/>
                          </a:ln>
                          <a:solidFill>
                            <a:schemeClr val="tx1"/>
                          </a:solidFill>
                          <a:effectLst/>
                          <a:latin typeface="Times New Roman" pitchFamily="18" charset="0"/>
                          <a:ea typeface="宋体" charset="-122"/>
                        </a:rPr>
                        <a:t>系统</a:t>
                      </a:r>
                      <a:r>
                        <a:rPr kumimoji="1" lang="en-US" altLang="zh-CN" sz="2800" b="0" i="0" u="none" strike="noStrike" cap="none" normalizeH="0" baseline="0">
                          <a:ln>
                            <a:noFill/>
                          </a:ln>
                          <a:solidFill>
                            <a:schemeClr val="tx1"/>
                          </a:solidFill>
                          <a:effectLst/>
                          <a:latin typeface="Times New Roman" pitchFamily="18" charset="0"/>
                          <a:ea typeface="宋体" charset="-122"/>
                        </a:rPr>
                        <a:t>&amp;</a:t>
                      </a:r>
                      <a:r>
                        <a:rPr kumimoji="1" lang="zh-CN" altLang="en-US" sz="2800" b="0" i="0" u="none" strike="noStrike" cap="none" normalizeH="0" baseline="0">
                          <a:ln>
                            <a:noFill/>
                          </a:ln>
                          <a:solidFill>
                            <a:schemeClr val="tx1"/>
                          </a:solidFill>
                          <a:effectLst/>
                          <a:latin typeface="Times New Roman" pitchFamily="18" charset="0"/>
                          <a:ea typeface="宋体"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hlink"/>
                          </a:solidFill>
                          <a:effectLst/>
                          <a:latin typeface="Times New Roman" pitchFamily="18" charset="0"/>
                          <a:ea typeface="宋体" charset="-122"/>
                        </a:rPr>
                        <a:t>系统</a:t>
                      </a:r>
                      <a:r>
                        <a:rPr kumimoji="1" lang="en-US" altLang="zh-CN" sz="2400" b="0" i="0" u="none" strike="noStrike" cap="none" normalizeH="0" baseline="0">
                          <a:ln>
                            <a:noFill/>
                          </a:ln>
                          <a:solidFill>
                            <a:schemeClr val="hlink"/>
                          </a:solidFill>
                          <a:effectLst/>
                          <a:latin typeface="Times New Roman" pitchFamily="18" charset="0"/>
                          <a:ea typeface="宋体" charset="-122"/>
                        </a:rPr>
                        <a:t>1</a:t>
                      </a:r>
                      <a:r>
                        <a:rPr kumimoji="1" lang="zh-CN" altLang="en-US" sz="2400" b="0" i="0" u="none" strike="noStrike" cap="none" normalizeH="0" baseline="0">
                          <a:ln>
                            <a:noFill/>
                          </a:ln>
                          <a:solidFill>
                            <a:schemeClr val="hlink"/>
                          </a:solidFill>
                          <a:effectLst/>
                          <a:latin typeface="Times New Roman" pitchFamily="18" charset="0"/>
                          <a:ea typeface="宋体" charset="-122"/>
                        </a:rPr>
                        <a:t>，查询</a:t>
                      </a:r>
                      <a:r>
                        <a:rPr kumimoji="1" lang="en-US" altLang="zh-CN" sz="2400" b="0" i="0" u="none" strike="noStrike" cap="none" normalizeH="0" baseline="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d3</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d6</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d10</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charset="-122"/>
                        </a:rPr>
                        <a:t>系统</a:t>
                      </a:r>
                      <a:r>
                        <a:rPr kumimoji="1" lang="en-US" altLang="zh-CN" sz="2400" b="0" i="0" u="none" strike="noStrike" cap="none" normalizeH="0" baseline="0">
                          <a:ln>
                            <a:noFill/>
                          </a:ln>
                          <a:solidFill>
                            <a:schemeClr val="tx1"/>
                          </a:solidFill>
                          <a:effectLst/>
                          <a:latin typeface="Times New Roman" pitchFamily="18" charset="0"/>
                          <a:ea typeface="宋体" charset="-122"/>
                        </a:rPr>
                        <a:t>1</a:t>
                      </a:r>
                      <a:r>
                        <a:rPr kumimoji="1" lang="zh-CN" altLang="en-US" sz="2400" b="0" i="0" u="none" strike="noStrike" cap="none" normalizeH="0" baseline="0">
                          <a:ln>
                            <a:noFill/>
                          </a:ln>
                          <a:solidFill>
                            <a:schemeClr val="tx1"/>
                          </a:solidFill>
                          <a:effectLst/>
                          <a:latin typeface="Times New Roman" pitchFamily="18" charset="0"/>
                          <a:ea typeface="宋体" charset="-122"/>
                        </a:rPr>
                        <a:t>，查询</a:t>
                      </a:r>
                      <a:r>
                        <a:rPr kumimoji="1" lang="en-US" altLang="zh-CN" sz="2400" b="0"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d4</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hlink"/>
                          </a:solidFill>
                          <a:effectLst/>
                          <a:latin typeface="Times New Roman" pitchFamily="18" charset="0"/>
                          <a:ea typeface="宋体" charset="-122"/>
                        </a:rPr>
                        <a:t>系统</a:t>
                      </a:r>
                      <a:r>
                        <a:rPr kumimoji="1" lang="en-US" altLang="zh-CN" sz="2400" b="0" i="0" u="none" strike="noStrike" cap="none" normalizeH="0" baseline="0">
                          <a:ln>
                            <a:noFill/>
                          </a:ln>
                          <a:solidFill>
                            <a:schemeClr val="hlink"/>
                          </a:solidFill>
                          <a:effectLst/>
                          <a:latin typeface="Times New Roman" pitchFamily="18" charset="0"/>
                          <a:ea typeface="宋体" charset="-122"/>
                        </a:rPr>
                        <a:t>2</a:t>
                      </a:r>
                      <a:r>
                        <a:rPr kumimoji="1" lang="zh-CN" altLang="en-US" sz="2400" b="0" i="0" u="none" strike="noStrike" cap="none" normalizeH="0" baseline="0">
                          <a:ln>
                            <a:noFill/>
                          </a:ln>
                          <a:solidFill>
                            <a:schemeClr val="hlink"/>
                          </a:solidFill>
                          <a:effectLst/>
                          <a:latin typeface="Times New Roman" pitchFamily="18" charset="0"/>
                          <a:ea typeface="宋体" charset="-122"/>
                        </a:rPr>
                        <a:t>，查询</a:t>
                      </a:r>
                      <a:r>
                        <a:rPr kumimoji="1" lang="en-US" altLang="zh-CN" sz="2400" b="0" i="0" u="none" strike="noStrike" cap="none" normalizeH="0" baseline="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d6</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d2 </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hlink"/>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charset="-122"/>
                        </a:rPr>
                        <a:t>系统</a:t>
                      </a:r>
                      <a:r>
                        <a:rPr kumimoji="1" lang="en-US" altLang="zh-CN" sz="2400" b="0" i="0" u="none" strike="noStrike" cap="none" normalizeH="0" baseline="0">
                          <a:ln>
                            <a:noFill/>
                          </a:ln>
                          <a:solidFill>
                            <a:schemeClr val="tx1"/>
                          </a:solidFill>
                          <a:effectLst/>
                          <a:latin typeface="Times New Roman" pitchFamily="18" charset="0"/>
                          <a:ea typeface="宋体" charset="-122"/>
                        </a:rPr>
                        <a:t>2</a:t>
                      </a:r>
                      <a:r>
                        <a:rPr kumimoji="1" lang="zh-CN" altLang="en-US" sz="2400" b="0" i="0" u="none" strike="noStrike" cap="none" normalizeH="0" baseline="0">
                          <a:ln>
                            <a:noFill/>
                          </a:ln>
                          <a:solidFill>
                            <a:schemeClr val="tx1"/>
                          </a:solidFill>
                          <a:effectLst/>
                          <a:latin typeface="Times New Roman" pitchFamily="18" charset="0"/>
                          <a:ea typeface="宋体" charset="-122"/>
                        </a:rPr>
                        <a:t>，查询</a:t>
                      </a:r>
                      <a:r>
                        <a:rPr kumimoji="1" lang="en-US" altLang="zh-CN" sz="2400" b="0"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8" name="灯片编号占位符 5"/>
          <p:cNvSpPr>
            <a:spLocks noGrp="1"/>
          </p:cNvSpPr>
          <p:nvPr>
            <p:ph type="sldNum" sz="quarter" idx="12"/>
          </p:nvPr>
        </p:nvSpPr>
        <p:spPr/>
        <p:txBody>
          <a:bodyPr/>
          <a:lstStyle/>
          <a:p>
            <a:fld id="{EB1C94D1-F975-4CBE-955F-1CCA64977118}" type="slidenum">
              <a:rPr lang="en-US" altLang="zh-CN"/>
              <a:pPr/>
              <a:t>36</a:t>
            </a:fld>
            <a:endParaRPr lang="en-US" altLang="zh-CN"/>
          </a:p>
        </p:txBody>
      </p:sp>
      <p:sp>
        <p:nvSpPr>
          <p:cNvPr id="212015" name="Text Box 47"/>
          <p:cNvSpPr txBox="1">
            <a:spLocks noChangeArrowheads="1"/>
          </p:cNvSpPr>
          <p:nvPr/>
        </p:nvSpPr>
        <p:spPr bwMode="auto">
          <a:xfrm>
            <a:off x="1116013" y="4868863"/>
            <a:ext cx="7632700"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对于查询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的标准答案集合 </a:t>
            </a:r>
            <a:r>
              <a:rPr lang="en-US" altLang="zh-CN" dirty="0">
                <a:solidFill>
                  <a:schemeClr val="tx1"/>
                </a:solidFill>
                <a:latin typeface="Times New Roman" pitchFamily="18" charset="0"/>
                <a:ea typeface="黑体" pitchFamily="49" charset="-122"/>
              </a:rPr>
              <a:t>{d3,d4,d6,d9}</a:t>
            </a:r>
          </a:p>
        </p:txBody>
      </p:sp>
      <p:sp>
        <p:nvSpPr>
          <p:cNvPr id="212016" name="Text Box 48"/>
          <p:cNvSpPr txBox="1">
            <a:spLocks noChangeArrowheads="1"/>
          </p:cNvSpPr>
          <p:nvPr/>
        </p:nvSpPr>
        <p:spPr bwMode="auto">
          <a:xfrm>
            <a:off x="3778250" y="4941888"/>
            <a:ext cx="504825" cy="457200"/>
          </a:xfrm>
          <a:prstGeom prst="rect">
            <a:avLst/>
          </a:prstGeom>
          <a:noFill/>
          <a:ln w="9525">
            <a:noFill/>
            <a:miter lim="800000"/>
            <a:headEnd/>
            <a:tailEnd/>
          </a:ln>
          <a:effectLst/>
        </p:spPr>
        <p:txBody>
          <a:bodyPr>
            <a:spAutoFit/>
          </a:bodyPr>
          <a:lstStyle/>
          <a:p>
            <a:pPr>
              <a:spcBef>
                <a:spcPct val="50000"/>
              </a:spcBef>
            </a:pPr>
            <a:endParaRPr lang="zh-CN" altLang="zh-CN" dirty="0">
              <a:latin typeface="Times New Roman" pitchFamily="18" charset="0"/>
              <a:ea typeface="黑体" pitchFamily="49" charset="-122"/>
            </a:endParaRPr>
          </a:p>
        </p:txBody>
      </p:sp>
      <p:sp>
        <p:nvSpPr>
          <p:cNvPr id="212017" name="Rectangle 49"/>
          <p:cNvSpPr>
            <a:spLocks noChangeArrowheads="1"/>
          </p:cNvSpPr>
          <p:nvPr/>
        </p:nvSpPr>
        <p:spPr bwMode="auto">
          <a:xfrm>
            <a:off x="4284663" y="36449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2018" name="Rectangle 50"/>
          <p:cNvSpPr>
            <a:spLocks noChangeArrowheads="1"/>
          </p:cNvSpPr>
          <p:nvPr/>
        </p:nvSpPr>
        <p:spPr bwMode="auto">
          <a:xfrm>
            <a:off x="4284663" y="27813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2019" name="Rectangle 51"/>
          <p:cNvSpPr>
            <a:spLocks noChangeArrowheads="1"/>
          </p:cNvSpPr>
          <p:nvPr/>
        </p:nvSpPr>
        <p:spPr bwMode="auto">
          <a:xfrm>
            <a:off x="6948488" y="3716338"/>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2020" name="Rectangle 52"/>
          <p:cNvSpPr>
            <a:spLocks noChangeArrowheads="1"/>
          </p:cNvSpPr>
          <p:nvPr/>
        </p:nvSpPr>
        <p:spPr bwMode="auto">
          <a:xfrm>
            <a:off x="5148263" y="2781300"/>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2021" name="Line 53"/>
          <p:cNvSpPr>
            <a:spLocks noChangeShapeType="1"/>
          </p:cNvSpPr>
          <p:nvPr/>
        </p:nvSpPr>
        <p:spPr bwMode="auto">
          <a:xfrm flipH="1">
            <a:off x="7596188" y="3789363"/>
            <a:ext cx="431800" cy="360362"/>
          </a:xfrm>
          <a:prstGeom prst="line">
            <a:avLst/>
          </a:prstGeom>
          <a:noFill/>
          <a:ln w="9525">
            <a:solidFill>
              <a:schemeClr val="tx1"/>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212022" name="Text Box 54"/>
          <p:cNvSpPr txBox="1">
            <a:spLocks noChangeArrowheads="1"/>
          </p:cNvSpPr>
          <p:nvPr/>
        </p:nvSpPr>
        <p:spPr bwMode="auto">
          <a:xfrm>
            <a:off x="1114425" y="5373688"/>
            <a:ext cx="6553200"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对于系统</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，正确率</a:t>
            </a:r>
            <a:r>
              <a:rPr lang="en-US" altLang="zh-CN" dirty="0">
                <a:solidFill>
                  <a:schemeClr val="tx1"/>
                </a:solidFill>
                <a:latin typeface="Times New Roman" pitchFamily="18" charset="0"/>
                <a:ea typeface="黑体" pitchFamily="49" charset="-122"/>
              </a:rPr>
              <a:t>2/5</a:t>
            </a:r>
            <a:r>
              <a:rPr lang="zh-CN" altLang="en-US" dirty="0">
                <a:solidFill>
                  <a:schemeClr val="tx1"/>
                </a:solidFill>
                <a:latin typeface="Times New Roman" pitchFamily="18" charset="0"/>
                <a:ea typeface="黑体" pitchFamily="49" charset="-122"/>
              </a:rPr>
              <a:t>，召回率</a:t>
            </a:r>
            <a:r>
              <a:rPr lang="en-US" altLang="zh-CN" dirty="0">
                <a:solidFill>
                  <a:schemeClr val="tx1"/>
                </a:solidFill>
                <a:latin typeface="Times New Roman" pitchFamily="18" charset="0"/>
                <a:ea typeface="黑体" pitchFamily="49" charset="-122"/>
              </a:rPr>
              <a:t>2/4</a:t>
            </a:r>
          </a:p>
        </p:txBody>
      </p:sp>
      <p:sp>
        <p:nvSpPr>
          <p:cNvPr id="212023" name="Rectangle 55"/>
          <p:cNvSpPr>
            <a:spLocks noChangeArrowheads="1"/>
          </p:cNvSpPr>
          <p:nvPr/>
        </p:nvSpPr>
        <p:spPr bwMode="auto">
          <a:xfrm>
            <a:off x="1108075" y="5876925"/>
            <a:ext cx="5894562" cy="461665"/>
          </a:xfrm>
          <a:prstGeom prst="rect">
            <a:avLst/>
          </a:prstGeom>
          <a:noFill/>
          <a:ln w="9525">
            <a:noFill/>
            <a:miter lim="800000"/>
            <a:headEnd/>
            <a:tailEnd/>
          </a:ln>
          <a:effectLst/>
        </p:spPr>
        <p:txBody>
          <a:bodyPr wrap="none">
            <a:spAutoFit/>
          </a:bodyPr>
          <a:lstStyle/>
          <a:p>
            <a:pPr>
              <a:spcBef>
                <a:spcPct val="50000"/>
              </a:spcBef>
            </a:pPr>
            <a:r>
              <a:rPr lang="zh-CN" altLang="en-US" dirty="0">
                <a:solidFill>
                  <a:schemeClr val="tx1"/>
                </a:solidFill>
                <a:latin typeface="Times New Roman" pitchFamily="18" charset="0"/>
                <a:ea typeface="黑体" pitchFamily="49" charset="-122"/>
              </a:rPr>
              <a:t>对于系统</a:t>
            </a:r>
            <a:r>
              <a:rPr lang="en-US" altLang="zh-CN" dirty="0">
                <a:solidFill>
                  <a:schemeClr val="tx1"/>
                </a:solidFill>
                <a:latin typeface="Times New Roman" pitchFamily="18" charset="0"/>
                <a:ea typeface="黑体" pitchFamily="49" charset="-122"/>
              </a:rPr>
              <a:t>2</a:t>
            </a: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，正确率</a:t>
            </a:r>
            <a:r>
              <a:rPr lang="en-US" altLang="zh-CN" dirty="0">
                <a:solidFill>
                  <a:schemeClr val="tx1"/>
                </a:solidFill>
                <a:latin typeface="Times New Roman" pitchFamily="18" charset="0"/>
                <a:ea typeface="黑体" pitchFamily="49" charset="-122"/>
              </a:rPr>
              <a:t>2/4</a:t>
            </a:r>
            <a:r>
              <a:rPr lang="zh-CN" altLang="en-US" dirty="0">
                <a:solidFill>
                  <a:schemeClr val="tx1"/>
                </a:solidFill>
                <a:latin typeface="Times New Roman" pitchFamily="18" charset="0"/>
                <a:ea typeface="黑体" pitchFamily="49" charset="-122"/>
              </a:rPr>
              <a:t>，召回率</a:t>
            </a:r>
            <a:r>
              <a:rPr lang="en-US" altLang="zh-CN" dirty="0">
                <a:solidFill>
                  <a:schemeClr val="tx1"/>
                </a:solidFill>
                <a:latin typeface="Times New Roman" pitchFamily="18" charset="0"/>
                <a:ea typeface="黑体" pitchFamily="49" charset="-122"/>
              </a:rPr>
              <a:t>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2022"/>
                                        </p:tgtEl>
                                        <p:attrNameLst>
                                          <p:attrName>style.visibility</p:attrName>
                                        </p:attrNameLst>
                                      </p:cBhvr>
                                      <p:to>
                                        <p:strVal val="visible"/>
                                      </p:to>
                                    </p:set>
                                    <p:animEffect transition="in" filter="blinds(horizontal)">
                                      <p:cBhvr>
                                        <p:cTn id="7" dur="500"/>
                                        <p:tgtEl>
                                          <p:spTgt spid="2120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2023"/>
                                        </p:tgtEl>
                                        <p:attrNameLst>
                                          <p:attrName>style.visibility</p:attrName>
                                        </p:attrNameLst>
                                      </p:cBhvr>
                                      <p:to>
                                        <p:strVal val="visible"/>
                                      </p:to>
                                    </p:set>
                                    <p:animEffect transition="in" filter="blinds(horizontal)">
                                      <p:cBhvr>
                                        <p:cTn id="12" dur="500"/>
                                        <p:tgtEl>
                                          <p:spTgt spid="212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22" grpId="0"/>
      <p:bldP spid="2120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467544" y="274638"/>
            <a:ext cx="8568952" cy="1143000"/>
          </a:xfrm>
        </p:spPr>
        <p:txBody>
          <a:bodyPr/>
          <a:lstStyle/>
          <a:p>
            <a:r>
              <a:rPr lang="zh-CN" altLang="en-US" dirty="0"/>
              <a:t>课堂提问：另一个计算例子</a:t>
            </a:r>
          </a:p>
        </p:txBody>
      </p:sp>
      <p:sp>
        <p:nvSpPr>
          <p:cNvPr id="136195" name="Rectangle 3"/>
          <p:cNvSpPr>
            <a:spLocks noGrp="1" noChangeArrowheads="1"/>
          </p:cNvSpPr>
          <p:nvPr>
            <p:ph idx="1"/>
          </p:nvPr>
        </p:nvSpPr>
        <p:spPr>
          <a:xfrm>
            <a:off x="683568" y="1772816"/>
            <a:ext cx="7772400" cy="3617913"/>
          </a:xfrm>
        </p:spPr>
        <p:txBody>
          <a:bodyPr/>
          <a:lstStyle/>
          <a:p>
            <a:r>
              <a:rPr lang="zh-CN" altLang="en-US" dirty="0">
                <a:latin typeface="Times New Roman" pitchFamily="18" charset="0"/>
              </a:rPr>
              <a:t>查询</a:t>
            </a:r>
            <a:r>
              <a:rPr lang="en-US" altLang="zh-CN" dirty="0">
                <a:latin typeface="Times New Roman" pitchFamily="18" charset="0"/>
              </a:rPr>
              <a:t>Q</a:t>
            </a:r>
            <a:r>
              <a:rPr lang="zh-CN" altLang="en-US" dirty="0">
                <a:latin typeface="Times New Roman" pitchFamily="18" charset="0"/>
              </a:rPr>
              <a:t>，本应该有</a:t>
            </a:r>
            <a:r>
              <a:rPr lang="en-US" altLang="zh-CN" dirty="0">
                <a:latin typeface="Times New Roman" pitchFamily="18" charset="0"/>
              </a:rPr>
              <a:t>100</a:t>
            </a:r>
            <a:r>
              <a:rPr lang="zh-CN" altLang="en-US" dirty="0">
                <a:latin typeface="Times New Roman" pitchFamily="18" charset="0"/>
              </a:rPr>
              <a:t>篇相关文档，某个系统返回</a:t>
            </a:r>
            <a:r>
              <a:rPr lang="en-US" altLang="zh-CN" dirty="0">
                <a:latin typeface="Times New Roman" pitchFamily="18" charset="0"/>
              </a:rPr>
              <a:t>200</a:t>
            </a:r>
            <a:r>
              <a:rPr lang="zh-CN" altLang="en-US" dirty="0">
                <a:latin typeface="Times New Roman" pitchFamily="18" charset="0"/>
              </a:rPr>
              <a:t>篇文档，其中</a:t>
            </a:r>
            <a:r>
              <a:rPr lang="en-US" altLang="zh-CN" dirty="0">
                <a:latin typeface="Times New Roman" pitchFamily="18" charset="0"/>
              </a:rPr>
              <a:t>80</a:t>
            </a:r>
            <a:r>
              <a:rPr lang="zh-CN" altLang="en-US" dirty="0">
                <a:latin typeface="Times New Roman" pitchFamily="18" charset="0"/>
              </a:rPr>
              <a:t>篇是真正相关的文档</a:t>
            </a:r>
          </a:p>
          <a:p>
            <a:pPr lvl="1"/>
            <a:r>
              <a:rPr lang="en-US" altLang="zh-CN" dirty="0">
                <a:latin typeface="Times New Roman" pitchFamily="18" charset="0"/>
              </a:rPr>
              <a:t>Recall=80/100=0.8</a:t>
            </a:r>
          </a:p>
          <a:p>
            <a:pPr lvl="1"/>
            <a:r>
              <a:rPr lang="en-US" altLang="zh-CN" dirty="0">
                <a:latin typeface="Times New Roman" pitchFamily="18" charset="0"/>
              </a:rPr>
              <a:t>Precision=80/200=0.4</a:t>
            </a:r>
          </a:p>
          <a:p>
            <a:pPr lvl="1"/>
            <a:r>
              <a:rPr lang="zh-CN" altLang="en-US" dirty="0">
                <a:latin typeface="Times New Roman" pitchFamily="18" charset="0"/>
              </a:rPr>
              <a:t>结论：召回率较高，但是正确率较低</a:t>
            </a:r>
            <a:endParaRPr lang="zh-CN" altLang="en-US" dirty="0"/>
          </a:p>
        </p:txBody>
      </p:sp>
      <p:sp>
        <p:nvSpPr>
          <p:cNvPr id="6" name="灯片编号占位符 5"/>
          <p:cNvSpPr>
            <a:spLocks noGrp="1"/>
          </p:cNvSpPr>
          <p:nvPr>
            <p:ph type="sldNum" sz="quarter" idx="12"/>
          </p:nvPr>
        </p:nvSpPr>
        <p:spPr/>
        <p:txBody>
          <a:bodyPr/>
          <a:lstStyle/>
          <a:p>
            <a:fld id="{7714B7EE-C6A7-43DC-A4F1-CB1597C4CA91}" type="slidenum">
              <a:rPr lang="en-US" altLang="zh-CN"/>
              <a:pPr/>
              <a:t>37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blinds(horizontal)">
                                      <p:cBhvr>
                                        <p:cTn id="7" dur="500"/>
                                        <p:tgtEl>
                                          <p:spTgt spid="136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136195">
                                            <p:txEl>
                                              <p:pRg st="1" end="1"/>
                                            </p:txEl>
                                          </p:spTgt>
                                        </p:tgtEl>
                                        <p:attrNameLst>
                                          <p:attrName>style.visibility</p:attrName>
                                        </p:attrNameLst>
                                      </p:cBhvr>
                                      <p:to>
                                        <p:strVal val="visible"/>
                                      </p:to>
                                    </p:set>
                                    <p:anim calcmode="discrete" valueType="clr">
                                      <p:cBhvr override="childStyle">
                                        <p:cTn id="12" dur="80"/>
                                        <p:tgtEl>
                                          <p:spTgt spid="13619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36195">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136195">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136195">
                                            <p:txEl>
                                              <p:pRg st="2" end="2"/>
                                            </p:txEl>
                                          </p:spTgt>
                                        </p:tgtEl>
                                        <p:attrNameLst>
                                          <p:attrName>style.visibility</p:attrName>
                                        </p:attrNameLst>
                                      </p:cBhvr>
                                      <p:to>
                                        <p:strVal val="visible"/>
                                      </p:to>
                                    </p:set>
                                    <p:anim calcmode="discrete" valueType="clr">
                                      <p:cBhvr override="childStyle">
                                        <p:cTn id="19" dur="80"/>
                                        <p:tgtEl>
                                          <p:spTgt spid="13619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36195">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136195">
                                            <p:txEl>
                                              <p:pRg st="2" end="2"/>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136195">
                                            <p:txEl>
                                              <p:pRg st="3" end="3"/>
                                            </p:txEl>
                                          </p:spTgt>
                                        </p:tgtEl>
                                        <p:attrNameLst>
                                          <p:attrName>style.visibility</p:attrName>
                                        </p:attrNameLst>
                                      </p:cBhvr>
                                      <p:to>
                                        <p:strVal val="visible"/>
                                      </p:to>
                                    </p:set>
                                    <p:anim calcmode="discrete" valueType="clr">
                                      <p:cBhvr override="childStyle">
                                        <p:cTn id="26" dur="80"/>
                                        <p:tgtEl>
                                          <p:spTgt spid="13619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136195">
                                            <p:txEl>
                                              <p:pRg st="3" end="3"/>
                                            </p:txEl>
                                          </p:spTgt>
                                        </p:tgtEl>
                                        <p:attrNameLst>
                                          <p:attrName>fillcolor</p:attrName>
                                        </p:attrNameLst>
                                      </p:cBhvr>
                                      <p:tavLst>
                                        <p:tav tm="0">
                                          <p:val>
                                            <p:clrVal>
                                              <a:schemeClr val="accent2"/>
                                            </p:clrVal>
                                          </p:val>
                                        </p:tav>
                                        <p:tav tm="50000">
                                          <p:val>
                                            <p:clrVal>
                                              <a:schemeClr val="hlink"/>
                                            </p:clrVal>
                                          </p:val>
                                        </p:tav>
                                      </p:tavLst>
                                    </p:anim>
                                    <p:set>
                                      <p:cBhvr>
                                        <p:cTn id="28" dur="80"/>
                                        <p:tgtEl>
                                          <p:spTgt spid="136195">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395536" y="260648"/>
            <a:ext cx="8722706" cy="1143000"/>
          </a:xfrm>
        </p:spPr>
        <p:txBody>
          <a:bodyPr/>
          <a:lstStyle/>
          <a:p>
            <a:r>
              <a:rPr lang="zh-CN" altLang="en-US" dirty="0"/>
              <a:t>正确率和召回率的应用领域</a:t>
            </a:r>
          </a:p>
        </p:txBody>
      </p:sp>
      <p:sp>
        <p:nvSpPr>
          <p:cNvPr id="212995" name="Rectangle 3"/>
          <p:cNvSpPr>
            <a:spLocks noGrp="1" noChangeArrowheads="1"/>
          </p:cNvSpPr>
          <p:nvPr>
            <p:ph idx="1"/>
          </p:nvPr>
        </p:nvSpPr>
        <p:spPr>
          <a:xfrm>
            <a:off x="914400" y="1700808"/>
            <a:ext cx="7772400" cy="3617912"/>
          </a:xfrm>
        </p:spPr>
        <p:txBody>
          <a:bodyPr/>
          <a:lstStyle/>
          <a:p>
            <a:r>
              <a:rPr lang="zh-CN" altLang="en-US" dirty="0"/>
              <a:t>拼写校对</a:t>
            </a:r>
          </a:p>
          <a:p>
            <a:r>
              <a:rPr lang="zh-CN" altLang="en-US" dirty="0"/>
              <a:t>中文分词</a:t>
            </a:r>
          </a:p>
          <a:p>
            <a:r>
              <a:rPr lang="zh-CN" altLang="en-US" dirty="0"/>
              <a:t>文本分类</a:t>
            </a:r>
          </a:p>
          <a:p>
            <a:r>
              <a:rPr lang="zh-CN" altLang="en-US" dirty="0"/>
              <a:t>人脸识别</a:t>
            </a:r>
          </a:p>
          <a:p>
            <a:r>
              <a:rPr lang="en-US" altLang="zh-CN" dirty="0">
                <a:latin typeface="Times New Roman"/>
              </a:rPr>
              <a:t>……</a:t>
            </a:r>
            <a:endParaRPr lang="en-US" altLang="zh-CN" dirty="0"/>
          </a:p>
          <a:p>
            <a:endParaRPr lang="en-US" altLang="zh-CN" dirty="0"/>
          </a:p>
        </p:txBody>
      </p:sp>
      <p:sp>
        <p:nvSpPr>
          <p:cNvPr id="6" name="灯片编号占位符 5"/>
          <p:cNvSpPr>
            <a:spLocks noGrp="1"/>
          </p:cNvSpPr>
          <p:nvPr>
            <p:ph type="sldNum" sz="quarter" idx="12"/>
          </p:nvPr>
        </p:nvSpPr>
        <p:spPr/>
        <p:txBody>
          <a:bodyPr/>
          <a:lstStyle/>
          <a:p>
            <a:fld id="{DCC8FB11-8E40-43E2-ADB3-5058A6F0A62E}" type="slidenum">
              <a:rPr lang="en-US" altLang="zh-CN"/>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9553" y="620688"/>
            <a:ext cx="7344816" cy="779463"/>
          </a:xfrm>
        </p:spPr>
        <p:txBody>
          <a:bodyPr/>
          <a:lstStyle/>
          <a:p>
            <a:r>
              <a:rPr lang="zh-CN" altLang="en-US" dirty="0"/>
              <a:t>关于正确率和召回率的讨论</a:t>
            </a:r>
            <a:r>
              <a:rPr lang="en-US" altLang="zh-CN" dirty="0">
                <a:latin typeface="Times New Roman" pitchFamily="18" charset="0"/>
              </a:rPr>
              <a:t>(1)</a:t>
            </a:r>
          </a:p>
        </p:txBody>
      </p:sp>
      <p:sp>
        <p:nvSpPr>
          <p:cNvPr id="33795" name="Rectangle 3"/>
          <p:cNvSpPr>
            <a:spLocks noGrp="1" noChangeArrowheads="1"/>
          </p:cNvSpPr>
          <p:nvPr>
            <p:ph idx="1"/>
          </p:nvPr>
        </p:nvSpPr>
        <p:spPr>
          <a:xfrm>
            <a:off x="683568" y="1827312"/>
            <a:ext cx="7772400" cy="3617912"/>
          </a:xfrm>
        </p:spPr>
        <p:txBody>
          <a:bodyPr/>
          <a:lstStyle/>
          <a:p>
            <a:r>
              <a:rPr lang="en-US" altLang="zh-CN" dirty="0">
                <a:latin typeface="Times New Roman"/>
              </a:rPr>
              <a:t>“</a:t>
            </a:r>
            <a:r>
              <a:rPr lang="zh-CN" altLang="en-US" dirty="0"/>
              <a:t>宁可错杀一千，不可放过一人</a:t>
            </a:r>
            <a:r>
              <a:rPr lang="zh-CN" altLang="en-US" dirty="0">
                <a:latin typeface="Times New Roman"/>
              </a:rPr>
              <a:t>”</a:t>
            </a:r>
            <a:r>
              <a:rPr lang="zh-CN" altLang="en-US" dirty="0">
                <a:sym typeface="Wingdings" pitchFamily="2" charset="2"/>
              </a:rPr>
              <a:t>偏重召回率，忽视正确率。冤杀太多。</a:t>
            </a:r>
          </a:p>
          <a:p>
            <a:r>
              <a:rPr lang="zh-CN" altLang="en-US" dirty="0">
                <a:sym typeface="Wingdings" pitchFamily="2" charset="2"/>
              </a:rPr>
              <a:t>判断是否有罪：</a:t>
            </a:r>
          </a:p>
          <a:p>
            <a:pPr lvl="1"/>
            <a:r>
              <a:rPr lang="zh-CN" altLang="en-US" dirty="0"/>
              <a:t>如果没有证据证明你无罪，那么判定你有罪。</a:t>
            </a:r>
            <a:r>
              <a:rPr lang="zh-CN" altLang="en-US" dirty="0">
                <a:sym typeface="Wingdings" pitchFamily="2" charset="2"/>
              </a:rPr>
              <a:t>召回率高，有些人受冤枉</a:t>
            </a:r>
            <a:endParaRPr lang="zh-CN" altLang="en-US" dirty="0"/>
          </a:p>
          <a:p>
            <a:pPr lvl="1"/>
            <a:r>
              <a:rPr lang="zh-CN" altLang="en-US" dirty="0"/>
              <a:t>如果没有证据证明你有罪，那么判定你无罪。</a:t>
            </a:r>
            <a:r>
              <a:rPr lang="zh-CN" altLang="en-US" dirty="0">
                <a:sym typeface="Wingdings" pitchFamily="2" charset="2"/>
              </a:rPr>
              <a:t>召回率低，有些人逍遥法外</a:t>
            </a:r>
            <a:endParaRPr lang="zh-CN" altLang="en-US" dirty="0"/>
          </a:p>
        </p:txBody>
      </p:sp>
      <p:sp>
        <p:nvSpPr>
          <p:cNvPr id="6" name="灯片编号占位符 5"/>
          <p:cNvSpPr>
            <a:spLocks noGrp="1"/>
          </p:cNvSpPr>
          <p:nvPr>
            <p:ph type="sldNum" sz="quarter" idx="12"/>
          </p:nvPr>
        </p:nvSpPr>
        <p:spPr/>
        <p:txBody>
          <a:bodyPr/>
          <a:lstStyle/>
          <a:p>
            <a:fld id="{42E9118D-ABAA-4E54-BBB5-EB4744A72B65}" type="slidenum">
              <a:rPr lang="en-US" altLang="zh-CN"/>
              <a:pPr/>
              <a:t>39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7" dur="500"/>
                                        <p:tgtEl>
                                          <p:spTgt spid="337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12"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235413"/>
            <a:ext cx="8229600" cy="1143000"/>
          </a:xfrm>
        </p:spPr>
        <p:txBody>
          <a:bodyPr/>
          <a:lstStyle/>
          <a:p>
            <a:r>
              <a:rPr lang="zh-CN" altLang="en-US" dirty="0"/>
              <a:t>结果显示顺序对行为的影响</a:t>
            </a:r>
          </a:p>
        </p:txBody>
      </p:sp>
      <p:pic>
        <p:nvPicPr>
          <p:cNvPr id="5" name="Picture 8" descr="719.png"/>
          <p:cNvPicPr>
            <a:picLocks noGrp="1" noChangeAspect="1"/>
          </p:cNvPicPr>
          <p:nvPr>
            <p:ph idx="1"/>
          </p:nvPr>
        </p:nvPicPr>
        <p:blipFill>
          <a:blip r:embed="rId2" cstate="print"/>
          <a:stretch>
            <a:fillRect/>
          </a:stretch>
        </p:blipFill>
        <p:spPr>
          <a:xfrm>
            <a:off x="1115615" y="1659644"/>
            <a:ext cx="6838127" cy="5081724"/>
          </a:xfrm>
        </p:spPr>
      </p:pic>
      <p:sp>
        <p:nvSpPr>
          <p:cNvPr id="4" name="灯片编号占位符 3"/>
          <p:cNvSpPr>
            <a:spLocks noGrp="1"/>
          </p:cNvSpPr>
          <p:nvPr>
            <p:ph type="sldNum" sz="quarter" idx="12"/>
          </p:nvPr>
        </p:nvSpPr>
        <p:spPr/>
        <p:txBody>
          <a:bodyPr/>
          <a:lstStyle/>
          <a:p>
            <a:fld id="{DB3EC566-48E6-4552-87D6-CB322A8F1925}"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67544" y="188640"/>
            <a:ext cx="7306509" cy="1143000"/>
          </a:xfrm>
        </p:spPr>
        <p:txBody>
          <a:bodyPr/>
          <a:lstStyle/>
          <a:p>
            <a:r>
              <a:rPr lang="zh-CN" altLang="en-US" dirty="0"/>
              <a:t>关于正确率和召回率的讨论</a:t>
            </a:r>
            <a:r>
              <a:rPr lang="en-US" altLang="zh-CN" dirty="0">
                <a:latin typeface="Times New Roman" pitchFamily="18" charset="0"/>
              </a:rPr>
              <a:t>(2)</a:t>
            </a:r>
          </a:p>
        </p:txBody>
      </p:sp>
      <p:sp>
        <p:nvSpPr>
          <p:cNvPr id="141315" name="Rectangle 3"/>
          <p:cNvSpPr>
            <a:spLocks noGrp="1" noChangeArrowheads="1"/>
          </p:cNvSpPr>
          <p:nvPr>
            <p:ph idx="1"/>
          </p:nvPr>
        </p:nvSpPr>
        <p:spPr>
          <a:xfrm>
            <a:off x="486620" y="1700808"/>
            <a:ext cx="8333852" cy="3617913"/>
          </a:xfrm>
        </p:spPr>
        <p:txBody>
          <a:bodyPr/>
          <a:lstStyle/>
          <a:p>
            <a:r>
              <a:rPr lang="zh-CN" altLang="en-US" sz="2800" dirty="0">
                <a:latin typeface="Times New Roman" pitchFamily="18" charset="0"/>
              </a:rPr>
              <a:t>虽然</a:t>
            </a:r>
            <a:r>
              <a:rPr lang="en-US" altLang="zh-CN" sz="2800" dirty="0">
                <a:latin typeface="Times New Roman" pitchFamily="18" charset="0"/>
              </a:rPr>
              <a:t>Precision</a:t>
            </a:r>
            <a:r>
              <a:rPr lang="zh-CN" altLang="en-US" sz="2800" dirty="0">
                <a:latin typeface="Times New Roman" pitchFamily="18" charset="0"/>
              </a:rPr>
              <a:t>和</a:t>
            </a:r>
            <a:r>
              <a:rPr lang="en-US" altLang="zh-CN" sz="2800" dirty="0">
                <a:latin typeface="Times New Roman" pitchFamily="18" charset="0"/>
              </a:rPr>
              <a:t>Recall</a:t>
            </a:r>
            <a:r>
              <a:rPr lang="zh-CN" altLang="en-US" sz="2800" dirty="0">
                <a:latin typeface="Times New Roman" pitchFamily="18" charset="0"/>
              </a:rPr>
              <a:t>都很重要，但是不同的应用、不用的用户可能会对两者的要求不一样。因此，实际应用中应该考虑这点。</a:t>
            </a:r>
          </a:p>
          <a:p>
            <a:pPr lvl="1"/>
            <a:r>
              <a:rPr lang="zh-CN" altLang="en-US" sz="2400" dirty="0">
                <a:latin typeface="Times New Roman" pitchFamily="18" charset="0"/>
              </a:rPr>
              <a:t>垃圾邮件过滤：宁愿漏掉一些垃圾邮件，但是尽量少将正常邮件判定成垃圾邮件。</a:t>
            </a:r>
          </a:p>
          <a:p>
            <a:pPr lvl="1"/>
            <a:r>
              <a:rPr lang="zh-CN" altLang="en-US" sz="2400" dirty="0">
                <a:latin typeface="Times New Roman" pitchFamily="18" charset="0"/>
              </a:rPr>
              <a:t>有些用户希望返回的结果全一点，他有时间挑选；有些用户希望返回结果准一点，他不需要结果很全就能完成任务。</a:t>
            </a:r>
          </a:p>
        </p:txBody>
      </p:sp>
      <p:sp>
        <p:nvSpPr>
          <p:cNvPr id="6" name="灯片编号占位符 5"/>
          <p:cNvSpPr>
            <a:spLocks noGrp="1"/>
          </p:cNvSpPr>
          <p:nvPr>
            <p:ph type="sldNum" sz="quarter" idx="12"/>
          </p:nvPr>
        </p:nvSpPr>
        <p:spPr/>
        <p:txBody>
          <a:bodyPr/>
          <a:lstStyle/>
          <a:p>
            <a:fld id="{026C3B6E-2943-4EB9-BF3B-6117DBE55BA2}" type="slidenum">
              <a:rPr lang="en-US" altLang="zh-CN"/>
              <a:pPr/>
              <a:t>40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animEffect transition="in" filter="blinds(horizontal)">
                                      <p:cBhvr>
                                        <p:cTn id="7" dur="500"/>
                                        <p:tgtEl>
                                          <p:spTgt spid="141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1315">
                                            <p:txEl>
                                              <p:pRg st="2" end="2"/>
                                            </p:txEl>
                                          </p:spTgt>
                                        </p:tgtEl>
                                        <p:attrNameLst>
                                          <p:attrName>style.visibility</p:attrName>
                                        </p:attrNameLst>
                                      </p:cBhvr>
                                      <p:to>
                                        <p:strVal val="visible"/>
                                      </p:to>
                                    </p:set>
                                    <p:animEffect transition="in" filter="blinds(horizontal)">
                                      <p:cBhvr>
                                        <p:cTn id="12" dur="500"/>
                                        <p:tgtEl>
                                          <p:spTgt spid="141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zh-CN" altLang="en-US" dirty="0"/>
              <a:t>课堂提问：</a:t>
            </a:r>
          </a:p>
        </p:txBody>
      </p:sp>
      <p:sp>
        <p:nvSpPr>
          <p:cNvPr id="214019" name="Rectangle 3"/>
          <p:cNvSpPr>
            <a:spLocks noGrp="1" noChangeArrowheads="1"/>
          </p:cNvSpPr>
          <p:nvPr>
            <p:ph idx="1"/>
          </p:nvPr>
        </p:nvSpPr>
        <p:spPr>
          <a:xfrm>
            <a:off x="612775" y="1730375"/>
            <a:ext cx="7772400" cy="3617912"/>
          </a:xfrm>
        </p:spPr>
        <p:txBody>
          <a:bodyPr/>
          <a:lstStyle/>
          <a:p>
            <a:r>
              <a:rPr lang="zh-CN" altLang="en-US" sz="2800" dirty="0"/>
              <a:t>正确率和召回率的定义或者计算有什么问题或不足？</a:t>
            </a:r>
          </a:p>
        </p:txBody>
      </p:sp>
      <p:sp>
        <p:nvSpPr>
          <p:cNvPr id="59" name="灯片编号占位符 5"/>
          <p:cNvSpPr>
            <a:spLocks noGrp="1"/>
          </p:cNvSpPr>
          <p:nvPr>
            <p:ph type="sldNum" sz="quarter" idx="12"/>
          </p:nvPr>
        </p:nvSpPr>
        <p:spPr/>
        <p:txBody>
          <a:bodyPr/>
          <a:lstStyle/>
          <a:p>
            <a:fld id="{BB3401E1-BD3F-4968-8390-B2B38FF9FE40}" type="slidenum">
              <a:rPr lang="en-US" altLang="zh-CN"/>
              <a:pPr/>
              <a:t>41</a:t>
            </a:fld>
            <a:endParaRPr lang="en-US" altLang="zh-CN"/>
          </a:p>
        </p:txBody>
      </p:sp>
      <p:graphicFrame>
        <p:nvGraphicFramePr>
          <p:cNvPr id="214020" name="Group 4"/>
          <p:cNvGraphicFramePr>
            <a:graphicFrameLocks noGrp="1"/>
          </p:cNvGraphicFramePr>
          <p:nvPr>
            <p:extLst>
              <p:ext uri="{D42A27DB-BD31-4B8C-83A1-F6EECF244321}">
                <p14:modId xmlns:p14="http://schemas.microsoft.com/office/powerpoint/2010/main" val="193354256"/>
              </p:ext>
            </p:extLst>
          </p:nvPr>
        </p:nvGraphicFramePr>
        <p:xfrm>
          <a:off x="755650" y="2787810"/>
          <a:ext cx="7632700" cy="2346960"/>
        </p:xfrm>
        <a:graphic>
          <a:graphicData uri="http://schemas.openxmlformats.org/drawingml/2006/table">
            <a:tbl>
              <a:tblPr/>
              <a:tblGrid>
                <a:gridCol w="2789237">
                  <a:extLst>
                    <a:ext uri="{9D8B030D-6E8A-4147-A177-3AD203B41FA5}">
                      <a16:colId xmlns:a16="http://schemas.microsoft.com/office/drawing/2014/main" val="20000"/>
                    </a:ext>
                  </a:extLst>
                </a:gridCol>
                <a:gridCol w="831850">
                  <a:extLst>
                    <a:ext uri="{9D8B030D-6E8A-4147-A177-3AD203B41FA5}">
                      <a16:colId xmlns:a16="http://schemas.microsoft.com/office/drawing/2014/main" val="20001"/>
                    </a:ext>
                  </a:extLst>
                </a:gridCol>
                <a:gridCol w="873125">
                  <a:extLst>
                    <a:ext uri="{9D8B030D-6E8A-4147-A177-3AD203B41FA5}">
                      <a16:colId xmlns:a16="http://schemas.microsoft.com/office/drawing/2014/main" val="20002"/>
                    </a:ext>
                  </a:extLst>
                </a:gridCol>
                <a:gridCol w="930275">
                  <a:extLst>
                    <a:ext uri="{9D8B030D-6E8A-4147-A177-3AD203B41FA5}">
                      <a16:colId xmlns:a16="http://schemas.microsoft.com/office/drawing/2014/main" val="20003"/>
                    </a:ext>
                  </a:extLst>
                </a:gridCol>
                <a:gridCol w="1009650">
                  <a:extLst>
                    <a:ext uri="{9D8B030D-6E8A-4147-A177-3AD203B41FA5}">
                      <a16:colId xmlns:a16="http://schemas.microsoft.com/office/drawing/2014/main" val="20004"/>
                    </a:ext>
                  </a:extLst>
                </a:gridCol>
                <a:gridCol w="1198563">
                  <a:extLst>
                    <a:ext uri="{9D8B030D-6E8A-4147-A177-3AD203B41FA5}">
                      <a16:colId xmlns:a16="http://schemas.microsoft.com/office/drawing/2014/main" val="20005"/>
                    </a:ext>
                  </a:extLst>
                </a:gridCol>
              </a:tblGrid>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800" b="0" i="0" u="none" strike="noStrike" cap="none" normalizeH="0" baseline="0" dirty="0">
                          <a:ln>
                            <a:noFill/>
                          </a:ln>
                          <a:solidFill>
                            <a:schemeClr val="tx1"/>
                          </a:solidFill>
                          <a:effectLst/>
                          <a:latin typeface="Times New Roman" pitchFamily="18" charset="0"/>
                          <a:ea typeface="宋体" charset="-122"/>
                        </a:rPr>
                        <a:t>系统</a:t>
                      </a:r>
                      <a:r>
                        <a:rPr kumimoji="1" lang="en-US" altLang="zh-CN" sz="2800" b="0" i="0" u="none" strike="noStrike" cap="none" normalizeH="0" baseline="0" dirty="0">
                          <a:ln>
                            <a:noFill/>
                          </a:ln>
                          <a:solidFill>
                            <a:schemeClr val="tx1"/>
                          </a:solidFill>
                          <a:effectLst/>
                          <a:latin typeface="Times New Roman" pitchFamily="18" charset="0"/>
                          <a:ea typeface="宋体" charset="-122"/>
                        </a:rPr>
                        <a:t>&amp;</a:t>
                      </a:r>
                      <a:r>
                        <a:rPr kumimoji="1" lang="zh-CN" altLang="en-US" sz="2800" b="0" i="0" u="none" strike="noStrike" cap="none" normalizeH="0" baseline="0" dirty="0">
                          <a:ln>
                            <a:noFill/>
                          </a:ln>
                          <a:solidFill>
                            <a:schemeClr val="tx1"/>
                          </a:solidFill>
                          <a:effectLst/>
                          <a:latin typeface="Times New Roman" pitchFamily="18" charset="0"/>
                          <a:ea typeface="宋体"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hlink"/>
                          </a:solidFill>
                          <a:effectLst/>
                          <a:latin typeface="Times New Roman" pitchFamily="18" charset="0"/>
                          <a:ea typeface="宋体" charset="-122"/>
                        </a:rPr>
                        <a:t>系统</a:t>
                      </a:r>
                      <a:r>
                        <a:rPr kumimoji="1" lang="en-US" altLang="zh-CN" sz="2400" b="0" i="0" u="none" strike="noStrike" cap="none" normalizeH="0" baseline="0">
                          <a:ln>
                            <a:noFill/>
                          </a:ln>
                          <a:solidFill>
                            <a:schemeClr val="hlink"/>
                          </a:solidFill>
                          <a:effectLst/>
                          <a:latin typeface="Times New Roman" pitchFamily="18" charset="0"/>
                          <a:ea typeface="宋体" charset="-122"/>
                        </a:rPr>
                        <a:t>1</a:t>
                      </a:r>
                      <a:r>
                        <a:rPr kumimoji="1" lang="zh-CN" altLang="en-US" sz="2400" b="0" i="0" u="none" strike="noStrike" cap="none" normalizeH="0" baseline="0">
                          <a:ln>
                            <a:noFill/>
                          </a:ln>
                          <a:solidFill>
                            <a:schemeClr val="hlink"/>
                          </a:solidFill>
                          <a:effectLst/>
                          <a:latin typeface="Times New Roman" pitchFamily="18" charset="0"/>
                          <a:ea typeface="宋体" charset="-122"/>
                        </a:rPr>
                        <a:t>，查询</a:t>
                      </a:r>
                      <a:r>
                        <a:rPr kumimoji="1" lang="en-US" altLang="zh-CN" sz="2400" b="0" i="0" u="none" strike="noStrike" cap="none" normalizeH="0" baseline="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d3</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hlink"/>
                          </a:solidFill>
                          <a:effectLst/>
                          <a:latin typeface="Times New Roman" pitchFamily="18" charset="0"/>
                          <a:ea typeface="宋体" charset="-122"/>
                        </a:rPr>
                        <a:t>d6</a:t>
                      </a:r>
                      <a:endParaRPr kumimoji="1" lang="en-US" altLang="zh-CN" sz="2400" b="0" i="0" u="none" strike="noStrike" cap="none" normalizeH="0" baseline="0" dirty="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d10</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charset="-122"/>
                        </a:rPr>
                        <a:t>系统</a:t>
                      </a:r>
                      <a:r>
                        <a:rPr kumimoji="1" lang="en-US" altLang="zh-CN" sz="2400" b="0" i="0" u="none" strike="noStrike" cap="none" normalizeH="0" baseline="0">
                          <a:ln>
                            <a:noFill/>
                          </a:ln>
                          <a:solidFill>
                            <a:schemeClr val="tx1"/>
                          </a:solidFill>
                          <a:effectLst/>
                          <a:latin typeface="Times New Roman" pitchFamily="18" charset="0"/>
                          <a:ea typeface="宋体" charset="-122"/>
                        </a:rPr>
                        <a:t>1</a:t>
                      </a:r>
                      <a:r>
                        <a:rPr kumimoji="1" lang="zh-CN" altLang="en-US" sz="2400" b="0" i="0" u="none" strike="noStrike" cap="none" normalizeH="0" baseline="0">
                          <a:ln>
                            <a:noFill/>
                          </a:ln>
                          <a:solidFill>
                            <a:schemeClr val="tx1"/>
                          </a:solidFill>
                          <a:effectLst/>
                          <a:latin typeface="Times New Roman" pitchFamily="18" charset="0"/>
                          <a:ea typeface="宋体" charset="-122"/>
                        </a:rPr>
                        <a:t>，查询</a:t>
                      </a:r>
                      <a:r>
                        <a:rPr kumimoji="1" lang="en-US" altLang="zh-CN" sz="2400" b="0"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d4</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hlink"/>
                          </a:solidFill>
                          <a:effectLst/>
                          <a:latin typeface="Times New Roman" pitchFamily="18" charset="0"/>
                          <a:ea typeface="宋体" charset="-122"/>
                        </a:rPr>
                        <a:t>系统</a:t>
                      </a:r>
                      <a:r>
                        <a:rPr kumimoji="1" lang="en-US" altLang="zh-CN" sz="2400" b="0" i="0" u="none" strike="noStrike" cap="none" normalizeH="0" baseline="0">
                          <a:ln>
                            <a:noFill/>
                          </a:ln>
                          <a:solidFill>
                            <a:schemeClr val="hlink"/>
                          </a:solidFill>
                          <a:effectLst/>
                          <a:latin typeface="Times New Roman" pitchFamily="18" charset="0"/>
                          <a:ea typeface="宋体" charset="-122"/>
                        </a:rPr>
                        <a:t>2</a:t>
                      </a:r>
                      <a:r>
                        <a:rPr kumimoji="1" lang="zh-CN" altLang="en-US" sz="2400" b="0" i="0" u="none" strike="noStrike" cap="none" normalizeH="0" baseline="0">
                          <a:ln>
                            <a:noFill/>
                          </a:ln>
                          <a:solidFill>
                            <a:schemeClr val="hlink"/>
                          </a:solidFill>
                          <a:effectLst/>
                          <a:latin typeface="Times New Roman" pitchFamily="18" charset="0"/>
                          <a:ea typeface="宋体" charset="-122"/>
                        </a:rPr>
                        <a:t>，查询</a:t>
                      </a:r>
                      <a:r>
                        <a:rPr kumimoji="1" lang="en-US" altLang="zh-CN" sz="2400" b="0" i="0" u="none" strike="noStrike" cap="none" normalizeH="0" baseline="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d6</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d2 </a:t>
                      </a:r>
                      <a:endParaRPr kumimoji="1" lang="en-US" altLang="zh-CN" sz="24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hlink"/>
                          </a:solidFill>
                          <a:effectLst/>
                          <a:latin typeface="Times New Roman" pitchFamily="18" charset="0"/>
                          <a:ea typeface="宋体" charset="-122"/>
                        </a:rPr>
                        <a:t>d9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2400" b="0" i="0" u="none" strike="noStrike" cap="none" normalizeH="0" baseline="0">
                        <a:ln>
                          <a:noFill/>
                        </a:ln>
                        <a:solidFill>
                          <a:schemeClr val="hlink"/>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charset="-122"/>
                        </a:rPr>
                        <a:t>系统</a:t>
                      </a:r>
                      <a:r>
                        <a:rPr kumimoji="1" lang="en-US" altLang="zh-CN" sz="2400" b="0" i="0" u="none" strike="noStrike" cap="none" normalizeH="0" baseline="0">
                          <a:ln>
                            <a:noFill/>
                          </a:ln>
                          <a:solidFill>
                            <a:schemeClr val="tx1"/>
                          </a:solidFill>
                          <a:effectLst/>
                          <a:latin typeface="Times New Roman" pitchFamily="18" charset="0"/>
                          <a:ea typeface="宋体" charset="-122"/>
                        </a:rPr>
                        <a:t>2</a:t>
                      </a:r>
                      <a:r>
                        <a:rPr kumimoji="1" lang="zh-CN" altLang="en-US" sz="2400" b="0" i="0" u="none" strike="noStrike" cap="none" normalizeH="0" baseline="0">
                          <a:ln>
                            <a:noFill/>
                          </a:ln>
                          <a:solidFill>
                            <a:schemeClr val="tx1"/>
                          </a:solidFill>
                          <a:effectLst/>
                          <a:latin typeface="Times New Roman" pitchFamily="18" charset="0"/>
                          <a:ea typeface="宋体" charset="-122"/>
                        </a:rPr>
                        <a:t>，查询</a:t>
                      </a:r>
                      <a:r>
                        <a:rPr kumimoji="1" lang="en-US" altLang="zh-CN" sz="2400" b="0"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charset="-122"/>
                        </a:rPr>
                        <a:t>d13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dirty="0">
                          <a:ln>
                            <a:noFill/>
                          </a:ln>
                          <a:solidFill>
                            <a:schemeClr val="tx1"/>
                          </a:solidFill>
                          <a:effectLst/>
                          <a:latin typeface="Times New Roman" pitchFamily="18" charset="0"/>
                          <a:ea typeface="宋体" charset="-122"/>
                        </a:rPr>
                        <a:t>d14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14064" name="Text Box 48"/>
          <p:cNvSpPr txBox="1">
            <a:spLocks noChangeArrowheads="1"/>
          </p:cNvSpPr>
          <p:nvPr/>
        </p:nvSpPr>
        <p:spPr bwMode="auto">
          <a:xfrm>
            <a:off x="892732" y="5197339"/>
            <a:ext cx="7632700"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对于查询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的标准答案集合 </a:t>
            </a:r>
            <a:r>
              <a:rPr lang="en-US" altLang="zh-CN" dirty="0">
                <a:solidFill>
                  <a:schemeClr val="tx1"/>
                </a:solidFill>
                <a:latin typeface="Times New Roman" pitchFamily="18" charset="0"/>
                <a:ea typeface="黑体" pitchFamily="49" charset="-122"/>
              </a:rPr>
              <a:t>{d3,d4,d6,d9}</a:t>
            </a:r>
          </a:p>
        </p:txBody>
      </p:sp>
      <p:sp>
        <p:nvSpPr>
          <p:cNvPr id="214065" name="Text Box 49"/>
          <p:cNvSpPr txBox="1">
            <a:spLocks noChangeArrowheads="1"/>
          </p:cNvSpPr>
          <p:nvPr/>
        </p:nvSpPr>
        <p:spPr bwMode="auto">
          <a:xfrm>
            <a:off x="3994150" y="5157788"/>
            <a:ext cx="504825" cy="457200"/>
          </a:xfrm>
          <a:prstGeom prst="rect">
            <a:avLst/>
          </a:prstGeom>
          <a:noFill/>
          <a:ln w="9525">
            <a:noFill/>
            <a:miter lim="800000"/>
            <a:headEnd/>
            <a:tailEnd/>
          </a:ln>
          <a:effectLst/>
        </p:spPr>
        <p:txBody>
          <a:bodyPr>
            <a:spAutoFit/>
          </a:bodyPr>
          <a:lstStyle/>
          <a:p>
            <a:pPr>
              <a:spcBef>
                <a:spcPct val="50000"/>
              </a:spcBef>
            </a:pPr>
            <a:endParaRPr lang="zh-CN" altLang="zh-CN" dirty="0">
              <a:latin typeface="Times New Roman" pitchFamily="18" charset="0"/>
              <a:ea typeface="黑体" pitchFamily="49" charset="-122"/>
            </a:endParaRPr>
          </a:p>
        </p:txBody>
      </p:sp>
      <p:sp>
        <p:nvSpPr>
          <p:cNvPr id="214066" name="Rectangle 50"/>
          <p:cNvSpPr>
            <a:spLocks noChangeArrowheads="1"/>
          </p:cNvSpPr>
          <p:nvPr/>
        </p:nvSpPr>
        <p:spPr bwMode="auto">
          <a:xfrm>
            <a:off x="3995936" y="4293096"/>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4067" name="Rectangle 51"/>
          <p:cNvSpPr>
            <a:spLocks noChangeArrowheads="1"/>
          </p:cNvSpPr>
          <p:nvPr/>
        </p:nvSpPr>
        <p:spPr bwMode="auto">
          <a:xfrm>
            <a:off x="3995936" y="3356992"/>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4068" name="Rectangle 52"/>
          <p:cNvSpPr>
            <a:spLocks noChangeArrowheads="1"/>
          </p:cNvSpPr>
          <p:nvPr/>
        </p:nvSpPr>
        <p:spPr bwMode="auto">
          <a:xfrm>
            <a:off x="6660232" y="4263479"/>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4069" name="Rectangle 53"/>
          <p:cNvSpPr>
            <a:spLocks noChangeArrowheads="1"/>
          </p:cNvSpPr>
          <p:nvPr/>
        </p:nvSpPr>
        <p:spPr bwMode="auto">
          <a:xfrm>
            <a:off x="4860032" y="3356992"/>
            <a:ext cx="352982" cy="461665"/>
          </a:xfrm>
          <a:prstGeom prst="rect">
            <a:avLst/>
          </a:prstGeom>
          <a:noFill/>
          <a:ln w="9525">
            <a:noFill/>
            <a:miter lim="800000"/>
            <a:headEnd/>
            <a:tailEnd/>
          </a:ln>
          <a:effectLst/>
        </p:spPr>
        <p:txBody>
          <a:bodyPr wrap="none">
            <a:spAutoFit/>
          </a:bodyPr>
          <a:lstStyle/>
          <a:p>
            <a:pPr>
              <a:spcBef>
                <a:spcPct val="20000"/>
              </a:spcBef>
              <a:buClr>
                <a:schemeClr val="folHlink"/>
              </a:buClr>
              <a:buSzPct val="60000"/>
              <a:buFont typeface="Wingdings" pitchFamily="2" charset="2"/>
              <a:buNone/>
            </a:pPr>
            <a:r>
              <a:rPr lang="en-US" altLang="zh-CN" dirty="0">
                <a:solidFill>
                  <a:schemeClr val="hlink"/>
                </a:solidFill>
                <a:latin typeface="Times New Roman" pitchFamily="18" charset="0"/>
                <a:ea typeface="黑体" pitchFamily="49" charset="-122"/>
              </a:rPr>
              <a:t>√</a:t>
            </a:r>
          </a:p>
        </p:txBody>
      </p:sp>
      <p:sp>
        <p:nvSpPr>
          <p:cNvPr id="214070" name="Line 54"/>
          <p:cNvSpPr>
            <a:spLocks noChangeShapeType="1"/>
          </p:cNvSpPr>
          <p:nvPr/>
        </p:nvSpPr>
        <p:spPr bwMode="auto">
          <a:xfrm flipH="1">
            <a:off x="7596336" y="4292773"/>
            <a:ext cx="431800" cy="360363"/>
          </a:xfrm>
          <a:prstGeom prst="line">
            <a:avLst/>
          </a:prstGeom>
          <a:noFill/>
          <a:ln w="9525">
            <a:solidFill>
              <a:schemeClr val="tx1"/>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214071" name="Text Box 55"/>
          <p:cNvSpPr txBox="1">
            <a:spLocks noChangeArrowheads="1"/>
          </p:cNvSpPr>
          <p:nvPr/>
        </p:nvSpPr>
        <p:spPr bwMode="auto">
          <a:xfrm>
            <a:off x="1331913" y="5661025"/>
            <a:ext cx="6553200"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对于系统</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，正确率</a:t>
            </a:r>
            <a:r>
              <a:rPr lang="en-US" altLang="zh-CN" dirty="0">
                <a:solidFill>
                  <a:schemeClr val="tx1"/>
                </a:solidFill>
                <a:latin typeface="Times New Roman" pitchFamily="18" charset="0"/>
                <a:ea typeface="黑体" pitchFamily="49" charset="-122"/>
              </a:rPr>
              <a:t>2/5</a:t>
            </a:r>
            <a:r>
              <a:rPr lang="zh-CN" altLang="en-US" dirty="0">
                <a:solidFill>
                  <a:schemeClr val="tx1"/>
                </a:solidFill>
                <a:latin typeface="Times New Roman" pitchFamily="18" charset="0"/>
                <a:ea typeface="黑体" pitchFamily="49" charset="-122"/>
              </a:rPr>
              <a:t>，召回率</a:t>
            </a:r>
            <a:r>
              <a:rPr lang="en-US" altLang="zh-CN" dirty="0">
                <a:solidFill>
                  <a:schemeClr val="tx1"/>
                </a:solidFill>
                <a:latin typeface="Times New Roman" pitchFamily="18" charset="0"/>
                <a:ea typeface="黑体" pitchFamily="49" charset="-122"/>
              </a:rPr>
              <a:t>2/4</a:t>
            </a:r>
          </a:p>
        </p:txBody>
      </p:sp>
      <p:sp>
        <p:nvSpPr>
          <p:cNvPr id="214072" name="Rectangle 56"/>
          <p:cNvSpPr>
            <a:spLocks noChangeArrowheads="1"/>
          </p:cNvSpPr>
          <p:nvPr/>
        </p:nvSpPr>
        <p:spPr bwMode="auto">
          <a:xfrm>
            <a:off x="1323975" y="6092825"/>
            <a:ext cx="5894562" cy="461665"/>
          </a:xfrm>
          <a:prstGeom prst="rect">
            <a:avLst/>
          </a:prstGeom>
          <a:noFill/>
          <a:ln w="9525">
            <a:noFill/>
            <a:miter lim="800000"/>
            <a:headEnd/>
            <a:tailEnd/>
          </a:ln>
          <a:effectLst/>
        </p:spPr>
        <p:txBody>
          <a:bodyPr wrap="none">
            <a:spAutoFit/>
          </a:bodyPr>
          <a:lstStyle/>
          <a:p>
            <a:pPr>
              <a:spcBef>
                <a:spcPct val="50000"/>
              </a:spcBef>
            </a:pPr>
            <a:r>
              <a:rPr lang="zh-CN" altLang="en-US" dirty="0">
                <a:solidFill>
                  <a:schemeClr val="tx1"/>
                </a:solidFill>
                <a:latin typeface="Times New Roman" pitchFamily="18" charset="0"/>
                <a:ea typeface="黑体" pitchFamily="49" charset="-122"/>
              </a:rPr>
              <a:t>对于系统</a:t>
            </a:r>
            <a:r>
              <a:rPr lang="en-US" altLang="zh-CN" dirty="0">
                <a:solidFill>
                  <a:schemeClr val="tx1"/>
                </a:solidFill>
                <a:latin typeface="Times New Roman" pitchFamily="18" charset="0"/>
                <a:ea typeface="黑体" pitchFamily="49" charset="-122"/>
              </a:rPr>
              <a:t>2</a:t>
            </a: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，正确率</a:t>
            </a:r>
            <a:r>
              <a:rPr lang="en-US" altLang="zh-CN" dirty="0">
                <a:solidFill>
                  <a:schemeClr val="tx1"/>
                </a:solidFill>
                <a:latin typeface="Times New Roman" pitchFamily="18" charset="0"/>
                <a:ea typeface="黑体" pitchFamily="49" charset="-122"/>
              </a:rPr>
              <a:t>2/4</a:t>
            </a:r>
            <a:r>
              <a:rPr lang="zh-CN" altLang="en-US" dirty="0">
                <a:solidFill>
                  <a:schemeClr val="tx1"/>
                </a:solidFill>
                <a:latin typeface="Times New Roman" pitchFamily="18" charset="0"/>
                <a:ea typeface="黑体" pitchFamily="49" charset="-122"/>
              </a:rPr>
              <a:t>，召回率</a:t>
            </a:r>
            <a:r>
              <a:rPr lang="en-US" altLang="zh-CN" dirty="0">
                <a:solidFill>
                  <a:schemeClr val="tx1"/>
                </a:solidFill>
                <a:latin typeface="Times New Roman" pitchFamily="18" charset="0"/>
                <a:ea typeface="黑体" pitchFamily="49" charset="-122"/>
              </a:rPr>
              <a:t>2/4</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11560" y="633313"/>
            <a:ext cx="6043290" cy="779463"/>
          </a:xfrm>
        </p:spPr>
        <p:txBody>
          <a:bodyPr/>
          <a:lstStyle/>
          <a:p>
            <a:r>
              <a:rPr lang="zh-CN" altLang="en-US" dirty="0"/>
              <a:t>正确率和召回率的问题</a:t>
            </a:r>
          </a:p>
        </p:txBody>
      </p:sp>
      <p:sp>
        <p:nvSpPr>
          <p:cNvPr id="89091" name="Rectangle 3"/>
          <p:cNvSpPr>
            <a:spLocks noGrp="1" noChangeArrowheads="1"/>
          </p:cNvSpPr>
          <p:nvPr>
            <p:ph idx="1"/>
          </p:nvPr>
        </p:nvSpPr>
        <p:spPr>
          <a:xfrm>
            <a:off x="395536" y="1700808"/>
            <a:ext cx="8279447" cy="4105275"/>
          </a:xfrm>
        </p:spPr>
        <p:txBody>
          <a:bodyPr/>
          <a:lstStyle/>
          <a:p>
            <a:r>
              <a:rPr lang="zh-CN" altLang="en-US" sz="2400" dirty="0">
                <a:latin typeface="Times New Roman" pitchFamily="18" charset="0"/>
              </a:rPr>
              <a:t>召回率难以计算</a:t>
            </a:r>
          </a:p>
          <a:p>
            <a:pPr lvl="1"/>
            <a:r>
              <a:rPr lang="zh-CN" altLang="en-US" sz="2000" dirty="0">
                <a:latin typeface="Times New Roman" pitchFamily="18" charset="0"/>
              </a:rPr>
              <a:t>解决方法：</a:t>
            </a:r>
            <a:r>
              <a:rPr lang="en-US" altLang="zh-CN" sz="2000" dirty="0">
                <a:latin typeface="Times New Roman" pitchFamily="18" charset="0"/>
              </a:rPr>
              <a:t>Pooling</a:t>
            </a:r>
            <a:r>
              <a:rPr lang="zh-CN" altLang="en-US" sz="2000" dirty="0">
                <a:latin typeface="Times New Roman" pitchFamily="18" charset="0"/>
              </a:rPr>
              <a:t>方法，或者不考虑召回率</a:t>
            </a:r>
          </a:p>
          <a:p>
            <a:r>
              <a:rPr lang="zh-CN" altLang="en-US" sz="2400" dirty="0">
                <a:latin typeface="Times New Roman" pitchFamily="18" charset="0"/>
              </a:rPr>
              <a:t>两个指标分别衡量了系统的某个方面，但是也为比较带来了难度，究竟哪个系统好？大学最终排名也只有一个指标。</a:t>
            </a:r>
          </a:p>
          <a:p>
            <a:pPr lvl="1"/>
            <a:r>
              <a:rPr lang="zh-CN" altLang="en-US" sz="2000" dirty="0">
                <a:latin typeface="Times New Roman" pitchFamily="18" charset="0"/>
              </a:rPr>
              <a:t>解决方法：单一指标，将两个指标融成一个指标</a:t>
            </a:r>
          </a:p>
          <a:p>
            <a:r>
              <a:rPr lang="zh-CN" altLang="en-US" sz="2400" dirty="0">
                <a:latin typeface="Times New Roman" pitchFamily="18" charset="0"/>
              </a:rPr>
              <a:t>两个指标都是基于</a:t>
            </a:r>
            <a:r>
              <a:rPr lang="en-US" altLang="zh-CN" sz="2400" dirty="0">
                <a:latin typeface="Times New Roman" pitchFamily="18" charset="0"/>
              </a:rPr>
              <a:t>(</a:t>
            </a:r>
            <a:r>
              <a:rPr lang="zh-CN" altLang="en-US" sz="2400" dirty="0">
                <a:latin typeface="Times New Roman" pitchFamily="18" charset="0"/>
              </a:rPr>
              <a:t>无序</a:t>
            </a:r>
            <a:r>
              <a:rPr lang="en-US" altLang="zh-CN" sz="2400" dirty="0">
                <a:latin typeface="Times New Roman" pitchFamily="18" charset="0"/>
              </a:rPr>
              <a:t>)</a:t>
            </a:r>
            <a:r>
              <a:rPr lang="zh-CN" altLang="en-US" sz="2400" dirty="0">
                <a:latin typeface="Times New Roman" pitchFamily="18" charset="0"/>
              </a:rPr>
              <a:t>集合进行计算，并没有考虑序的作用</a:t>
            </a:r>
          </a:p>
          <a:p>
            <a:pPr lvl="1"/>
            <a:r>
              <a:rPr lang="zh-CN" altLang="en-US" sz="2000" dirty="0">
                <a:latin typeface="Times New Roman" pitchFamily="18" charset="0"/>
              </a:rPr>
              <a:t>举例：两个系统，对某个查询，返回的相关文档数目一样都是</a:t>
            </a:r>
            <a:r>
              <a:rPr lang="en-US" altLang="zh-CN" sz="2000" dirty="0">
                <a:latin typeface="Times New Roman" pitchFamily="18" charset="0"/>
              </a:rPr>
              <a:t>10</a:t>
            </a:r>
            <a:r>
              <a:rPr lang="zh-CN" altLang="en-US" sz="2000" dirty="0">
                <a:latin typeface="Times New Roman" pitchFamily="18" charset="0"/>
              </a:rPr>
              <a:t>，但是第一个系统是前</a:t>
            </a:r>
            <a:r>
              <a:rPr lang="en-US" altLang="zh-CN" sz="2000" dirty="0">
                <a:latin typeface="Times New Roman" pitchFamily="18" charset="0"/>
              </a:rPr>
              <a:t>10</a:t>
            </a:r>
            <a:r>
              <a:rPr lang="zh-CN" altLang="en-US" sz="2000" dirty="0">
                <a:latin typeface="Times New Roman" pitchFamily="18" charset="0"/>
              </a:rPr>
              <a:t>条结果，后一个系统是最后</a:t>
            </a:r>
            <a:r>
              <a:rPr lang="en-US" altLang="zh-CN" sz="2000" dirty="0">
                <a:latin typeface="Times New Roman" pitchFamily="18" charset="0"/>
              </a:rPr>
              <a:t>10</a:t>
            </a:r>
            <a:r>
              <a:rPr lang="zh-CN" altLang="en-US" sz="2000" dirty="0">
                <a:latin typeface="Times New Roman" pitchFamily="18" charset="0"/>
              </a:rPr>
              <a:t>条结果。显然，第一个系统优。但是根据上面基于集合的计算，显然两者指标一样。</a:t>
            </a:r>
          </a:p>
          <a:p>
            <a:pPr lvl="1"/>
            <a:r>
              <a:rPr lang="zh-CN" altLang="en-US" sz="2000" dirty="0">
                <a:latin typeface="Times New Roman" pitchFamily="18" charset="0"/>
              </a:rPr>
              <a:t>解决方法：引入序的作用</a:t>
            </a:r>
          </a:p>
        </p:txBody>
      </p:sp>
      <p:sp>
        <p:nvSpPr>
          <p:cNvPr id="6" name="灯片编号占位符 5"/>
          <p:cNvSpPr>
            <a:spLocks noGrp="1"/>
          </p:cNvSpPr>
          <p:nvPr>
            <p:ph type="sldNum" sz="quarter" idx="12"/>
          </p:nvPr>
        </p:nvSpPr>
        <p:spPr/>
        <p:txBody>
          <a:bodyPr/>
          <a:lstStyle/>
          <a:p>
            <a:fld id="{9A887207-785F-4716-8C26-ED5C348AB9BF}" type="slidenum">
              <a:rPr lang="en-US" altLang="zh-CN"/>
              <a:pPr/>
              <a:t>42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blinds(horizontal)">
                                      <p:cBhvr>
                                        <p:cTn id="7" dur="500"/>
                                        <p:tgtEl>
                                          <p:spTgt spid="89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blinds(horizontal)">
                                      <p:cBhvr>
                                        <p:cTn id="12" dur="500"/>
                                        <p:tgtEl>
                                          <p:spTgt spid="89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blinds(horizontal)">
                                      <p:cBhvr>
                                        <p:cTn id="17" dur="500"/>
                                        <p:tgtEl>
                                          <p:spTgt spid="89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9091">
                                            <p:txEl>
                                              <p:pRg st="3" end="3"/>
                                            </p:txEl>
                                          </p:spTgt>
                                        </p:tgtEl>
                                        <p:attrNameLst>
                                          <p:attrName>style.visibility</p:attrName>
                                        </p:attrNameLst>
                                      </p:cBhvr>
                                      <p:to>
                                        <p:strVal val="visible"/>
                                      </p:to>
                                    </p:set>
                                    <p:animEffect transition="in" filter="blinds(horizontal)">
                                      <p:cBhvr>
                                        <p:cTn id="22" dur="500"/>
                                        <p:tgtEl>
                                          <p:spTgt spid="890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9091">
                                            <p:txEl>
                                              <p:pRg st="4" end="4"/>
                                            </p:txEl>
                                          </p:spTgt>
                                        </p:tgtEl>
                                        <p:attrNameLst>
                                          <p:attrName>style.visibility</p:attrName>
                                        </p:attrNameLst>
                                      </p:cBhvr>
                                      <p:to>
                                        <p:strVal val="visible"/>
                                      </p:to>
                                    </p:set>
                                    <p:animEffect transition="in" filter="blinds(horizontal)">
                                      <p:cBhvr>
                                        <p:cTn id="27" dur="500"/>
                                        <p:tgtEl>
                                          <p:spTgt spid="890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9091">
                                            <p:txEl>
                                              <p:pRg st="5" end="5"/>
                                            </p:txEl>
                                          </p:spTgt>
                                        </p:tgtEl>
                                        <p:attrNameLst>
                                          <p:attrName>style.visibility</p:attrName>
                                        </p:attrNameLst>
                                      </p:cBhvr>
                                      <p:to>
                                        <p:strVal val="visible"/>
                                      </p:to>
                                    </p:set>
                                    <p:animEffect transition="in" filter="blinds(horizontal)">
                                      <p:cBhvr>
                                        <p:cTn id="32" dur="500"/>
                                        <p:tgtEl>
                                          <p:spTgt spid="890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9091">
                                            <p:txEl>
                                              <p:pRg st="6" end="6"/>
                                            </p:txEl>
                                          </p:spTgt>
                                        </p:tgtEl>
                                        <p:attrNameLst>
                                          <p:attrName>style.visibility</p:attrName>
                                        </p:attrNameLst>
                                      </p:cBhvr>
                                      <p:to>
                                        <p:strVal val="visible"/>
                                      </p:to>
                                    </p:set>
                                    <p:animEffect transition="in" filter="blinds(horizontal)">
                                      <p:cBhvr>
                                        <p:cTn id="37" dur="500"/>
                                        <p:tgtEl>
                                          <p:spTgt spid="890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dirty="0"/>
              <a:t>问题一：召回率难以计算</a:t>
            </a:r>
          </a:p>
        </p:txBody>
      </p:sp>
      <p:sp>
        <p:nvSpPr>
          <p:cNvPr id="71683" name="Rectangle 3"/>
          <p:cNvSpPr>
            <a:spLocks noGrp="1" noChangeArrowheads="1"/>
          </p:cNvSpPr>
          <p:nvPr>
            <p:ph idx="1"/>
          </p:nvPr>
        </p:nvSpPr>
        <p:spPr>
          <a:xfrm>
            <a:off x="611560" y="1700808"/>
            <a:ext cx="7777162" cy="4248150"/>
          </a:xfrm>
        </p:spPr>
        <p:txBody>
          <a:bodyPr/>
          <a:lstStyle/>
          <a:p>
            <a:pPr>
              <a:lnSpc>
                <a:spcPct val="90000"/>
              </a:lnSpc>
            </a:pPr>
            <a:r>
              <a:rPr lang="zh-CN" altLang="en-US" dirty="0"/>
              <a:t>对于大规模语料集合，列举每个查询的所有相关文档是不可能的事情，因此，这种情况几乎不可能准确地计算召回率</a:t>
            </a:r>
          </a:p>
          <a:p>
            <a:pPr>
              <a:lnSpc>
                <a:spcPct val="90000"/>
              </a:lnSpc>
            </a:pPr>
            <a:endParaRPr lang="en-US" altLang="zh-CN" dirty="0">
              <a:latin typeface="Times New Roman" pitchFamily="18" charset="0"/>
            </a:endParaRPr>
          </a:p>
          <a:p>
            <a:pPr>
              <a:lnSpc>
                <a:spcPct val="90000"/>
              </a:lnSpc>
            </a:pPr>
            <a:r>
              <a:rPr lang="zh-CN" altLang="en-US" dirty="0">
                <a:latin typeface="Times New Roman" pitchFamily="18" charset="0"/>
              </a:rPr>
              <a:t>缓冲池</a:t>
            </a:r>
            <a:r>
              <a:rPr lang="en-US" altLang="zh-CN" dirty="0">
                <a:latin typeface="Times New Roman" pitchFamily="18" charset="0"/>
              </a:rPr>
              <a:t>(Pooling)</a:t>
            </a:r>
            <a:r>
              <a:rPr lang="zh-CN" altLang="en-US" dirty="0">
                <a:latin typeface="Times New Roman" pitchFamily="18" charset="0"/>
              </a:rPr>
              <a:t>方法：对多个检索系统的</a:t>
            </a:r>
            <a:r>
              <a:rPr lang="en-US" altLang="zh-CN" dirty="0">
                <a:latin typeface="Times New Roman" pitchFamily="18" charset="0"/>
              </a:rPr>
              <a:t>Top </a:t>
            </a:r>
            <a:r>
              <a:rPr lang="en-US" altLang="zh-CN" i="1" dirty="0">
                <a:latin typeface="Times New Roman" pitchFamily="18" charset="0"/>
              </a:rPr>
              <a:t>k</a:t>
            </a:r>
            <a:r>
              <a:rPr lang="zh-CN" altLang="en-US" dirty="0">
                <a:latin typeface="Times New Roman" pitchFamily="18" charset="0"/>
              </a:rPr>
              <a:t>个结果组成的集合</a:t>
            </a:r>
            <a:r>
              <a:rPr lang="en-US" altLang="zh-CN" dirty="0">
                <a:latin typeface="Times New Roman" pitchFamily="18" charset="0"/>
              </a:rPr>
              <a:t>(</a:t>
            </a:r>
            <a:r>
              <a:rPr lang="zh-CN" altLang="en-US" dirty="0">
                <a:latin typeface="Times New Roman" pitchFamily="18" charset="0"/>
              </a:rPr>
              <a:t>并集</a:t>
            </a:r>
            <a:r>
              <a:rPr lang="en-US" altLang="zh-CN" dirty="0">
                <a:latin typeface="Times New Roman" pitchFamily="18" charset="0"/>
              </a:rPr>
              <a:t>)</a:t>
            </a:r>
            <a:r>
              <a:rPr lang="zh-CN" altLang="en-US" dirty="0">
                <a:latin typeface="Times New Roman" pitchFamily="18" charset="0"/>
              </a:rPr>
              <a:t>进行人工标注，标注出的相关文档集合作为整个相关文档集合。这种做法被验证是可行的</a:t>
            </a:r>
            <a:r>
              <a:rPr lang="en-US" altLang="zh-CN" dirty="0">
                <a:latin typeface="Times New Roman" pitchFamily="18" charset="0"/>
              </a:rPr>
              <a:t>(</a:t>
            </a:r>
            <a:r>
              <a:rPr lang="zh-CN" altLang="en-US" dirty="0">
                <a:latin typeface="Times New Roman" pitchFamily="18" charset="0"/>
              </a:rPr>
              <a:t>可以比较不同系统的相对效果</a:t>
            </a:r>
            <a:r>
              <a:rPr lang="en-US" altLang="zh-CN" dirty="0">
                <a:latin typeface="Times New Roman" pitchFamily="18" charset="0"/>
              </a:rPr>
              <a:t>)</a:t>
            </a:r>
            <a:r>
              <a:rPr lang="zh-CN" altLang="en-US" dirty="0">
                <a:latin typeface="Times New Roman" pitchFamily="18" charset="0"/>
              </a:rPr>
              <a:t>，在</a:t>
            </a:r>
            <a:r>
              <a:rPr lang="en-US" altLang="zh-CN" dirty="0">
                <a:latin typeface="Times New Roman" pitchFamily="18" charset="0"/>
              </a:rPr>
              <a:t>TREC</a:t>
            </a:r>
            <a:r>
              <a:rPr lang="zh-CN" altLang="en-US" dirty="0">
                <a:latin typeface="Times New Roman" pitchFamily="18" charset="0"/>
              </a:rPr>
              <a:t>会议中被广泛采用。</a:t>
            </a:r>
          </a:p>
        </p:txBody>
      </p:sp>
      <p:sp>
        <p:nvSpPr>
          <p:cNvPr id="6" name="灯片编号占位符 5"/>
          <p:cNvSpPr>
            <a:spLocks noGrp="1"/>
          </p:cNvSpPr>
          <p:nvPr>
            <p:ph type="sldNum" sz="quarter" idx="12"/>
          </p:nvPr>
        </p:nvSpPr>
        <p:spPr/>
        <p:txBody>
          <a:bodyPr/>
          <a:lstStyle/>
          <a:p>
            <a:fld id="{64B89A41-1706-4CED-81E0-9F48894286FB}" type="slidenum">
              <a:rPr lang="en-US" altLang="zh-CN"/>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D156FD-3A4F-4832-930C-743463EEC59E}"/>
              </a:ext>
            </a:extLst>
          </p:cNvPr>
          <p:cNvSpPr>
            <a:spLocks noGrp="1"/>
          </p:cNvSpPr>
          <p:nvPr>
            <p:ph type="title"/>
          </p:nvPr>
        </p:nvSpPr>
        <p:spPr/>
        <p:txBody>
          <a:bodyPr/>
          <a:lstStyle/>
          <a:p>
            <a:r>
              <a:rPr lang="en-US" altLang="zh-CN" dirty="0"/>
              <a:t>4</a:t>
            </a:r>
            <a:r>
              <a:rPr lang="zh-CN" altLang="en-US" dirty="0"/>
              <a:t>个系统的</a:t>
            </a:r>
            <a:r>
              <a:rPr lang="en-US" altLang="zh-CN" dirty="0"/>
              <a:t>Pooling</a:t>
            </a:r>
            <a:endParaRPr lang="zh-CN" altLang="en-US" dirty="0"/>
          </a:p>
        </p:txBody>
      </p:sp>
      <p:sp>
        <p:nvSpPr>
          <p:cNvPr id="4" name="灯片编号占位符 3">
            <a:extLst>
              <a:ext uri="{FF2B5EF4-FFF2-40B4-BE49-F238E27FC236}">
                <a16:creationId xmlns:a16="http://schemas.microsoft.com/office/drawing/2014/main" id="{AE7C0435-878F-4062-82DF-3FFC619E3CBB}"/>
              </a:ext>
            </a:extLst>
          </p:cNvPr>
          <p:cNvSpPr>
            <a:spLocks noGrp="1"/>
          </p:cNvSpPr>
          <p:nvPr>
            <p:ph type="sldNum" sz="quarter" idx="12"/>
          </p:nvPr>
        </p:nvSpPr>
        <p:spPr/>
        <p:txBody>
          <a:bodyPr/>
          <a:lstStyle/>
          <a:p>
            <a:pPr>
              <a:defRPr/>
            </a:pPr>
            <a:fld id="{DB3EC566-48E6-4552-87D6-CB322A8F1925}" type="slidenum">
              <a:rPr lang="en-US" smtClean="0"/>
              <a:pPr>
                <a:defRPr/>
              </a:pPr>
              <a:t>44</a:t>
            </a:fld>
            <a:endParaRPr lang="en-US"/>
          </a:p>
        </p:txBody>
      </p:sp>
      <p:sp>
        <p:nvSpPr>
          <p:cNvPr id="5" name="Rectangle 16">
            <a:extLst>
              <a:ext uri="{FF2B5EF4-FFF2-40B4-BE49-F238E27FC236}">
                <a16:creationId xmlns:a16="http://schemas.microsoft.com/office/drawing/2014/main" id="{3EE96719-B98A-4EDB-A31B-BB85DC8D779F}"/>
              </a:ext>
            </a:extLst>
          </p:cNvPr>
          <p:cNvSpPr>
            <a:spLocks noChangeArrowheads="1"/>
          </p:cNvSpPr>
          <p:nvPr/>
        </p:nvSpPr>
        <p:spPr bwMode="auto">
          <a:xfrm>
            <a:off x="1821371" y="1997763"/>
            <a:ext cx="5499966" cy="4032250"/>
          </a:xfrm>
          <a:prstGeom prst="rect">
            <a:avLst/>
          </a:prstGeom>
          <a:solidFill>
            <a:srgbClr val="CCCCFF">
              <a:alpha val="42999"/>
            </a:srgbClr>
          </a:solidFill>
          <a:ln w="9525">
            <a:solidFill>
              <a:schemeClr val="tx1"/>
            </a:solidFill>
            <a:miter lim="800000"/>
            <a:headEnd/>
            <a:tailEnd/>
          </a:ln>
          <a:effectLst/>
        </p:spPr>
        <p:txBody>
          <a:bodyPr wrap="none" anchor="ctr"/>
          <a:lstStyle/>
          <a:p>
            <a:pPr algn="ctr"/>
            <a:endParaRPr lang="zh-CN" altLang="zh-CN" dirty="0">
              <a:latin typeface="Times New Roman" pitchFamily="18" charset="0"/>
              <a:ea typeface="黑体" pitchFamily="49" charset="-122"/>
            </a:endParaRPr>
          </a:p>
        </p:txBody>
      </p:sp>
      <p:sp>
        <p:nvSpPr>
          <p:cNvPr id="6" name="Freeform 8">
            <a:extLst>
              <a:ext uri="{FF2B5EF4-FFF2-40B4-BE49-F238E27FC236}">
                <a16:creationId xmlns:a16="http://schemas.microsoft.com/office/drawing/2014/main" id="{1D8D4DC7-6523-479D-AEB8-34CBA9070471}"/>
              </a:ext>
            </a:extLst>
          </p:cNvPr>
          <p:cNvSpPr>
            <a:spLocks/>
          </p:cNvSpPr>
          <p:nvPr/>
        </p:nvSpPr>
        <p:spPr bwMode="auto">
          <a:xfrm>
            <a:off x="2568575" y="2641600"/>
            <a:ext cx="1974850" cy="1492250"/>
          </a:xfrm>
          <a:prstGeom prst="ellipse">
            <a:avLst/>
          </a:prstGeom>
          <a:solidFill>
            <a:schemeClr val="accent2">
              <a:alpha val="50999"/>
            </a:schemeClr>
          </a:solidFill>
          <a:ln w="9525" cap="flat" cmpd="sng">
            <a:noFill/>
            <a:prstDash val="solid"/>
            <a:miter lim="800000"/>
            <a:headEnd type="none" w="med" len="med"/>
            <a:tailEnd type="none" w="med" len="med"/>
          </a:ln>
          <a:effectLst/>
        </p:spPr>
        <p:txBody>
          <a:bodyPr wrap="none"/>
          <a:lstStyle/>
          <a:p>
            <a:endParaRPr lang="zh-CN" altLang="en-US" dirty="0">
              <a:latin typeface="Times New Roman" pitchFamily="18" charset="0"/>
              <a:ea typeface="黑体" pitchFamily="49" charset="-122"/>
            </a:endParaRPr>
          </a:p>
        </p:txBody>
      </p:sp>
      <p:sp>
        <p:nvSpPr>
          <p:cNvPr id="7" name="Freeform 9">
            <a:extLst>
              <a:ext uri="{FF2B5EF4-FFF2-40B4-BE49-F238E27FC236}">
                <a16:creationId xmlns:a16="http://schemas.microsoft.com/office/drawing/2014/main" id="{BFF54748-2BA2-4B51-8E18-1ADB63012B80}"/>
              </a:ext>
            </a:extLst>
          </p:cNvPr>
          <p:cNvSpPr>
            <a:spLocks/>
          </p:cNvSpPr>
          <p:nvPr/>
        </p:nvSpPr>
        <p:spPr bwMode="auto">
          <a:xfrm>
            <a:off x="3629025" y="2336800"/>
            <a:ext cx="2306638" cy="2376488"/>
          </a:xfrm>
          <a:prstGeom prst="ellipse">
            <a:avLst/>
          </a:prstGeom>
          <a:solidFill>
            <a:schemeClr val="accent1">
              <a:alpha val="53000"/>
            </a:schemeClr>
          </a:solidFill>
          <a:ln w="9525" cap="flat" cmpd="sng">
            <a:noFill/>
            <a:prstDash val="solid"/>
            <a:miter lim="800000"/>
            <a:headEnd type="none" w="med" len="med"/>
            <a:tailEnd type="none" w="med" len="med"/>
          </a:ln>
          <a:effectLst/>
        </p:spPr>
        <p:txBody>
          <a:bodyPr wrap="none"/>
          <a:lstStyle/>
          <a:p>
            <a:endParaRPr lang="zh-CN" altLang="en-US" dirty="0">
              <a:latin typeface="Times New Roman" pitchFamily="18" charset="0"/>
              <a:ea typeface="黑体" pitchFamily="49" charset="-122"/>
            </a:endParaRPr>
          </a:p>
        </p:txBody>
      </p:sp>
      <p:sp>
        <p:nvSpPr>
          <p:cNvPr id="8" name="Freeform 10">
            <a:extLst>
              <a:ext uri="{FF2B5EF4-FFF2-40B4-BE49-F238E27FC236}">
                <a16:creationId xmlns:a16="http://schemas.microsoft.com/office/drawing/2014/main" id="{70CEE238-01E5-4808-95D5-E139BE5A1F1F}"/>
              </a:ext>
            </a:extLst>
          </p:cNvPr>
          <p:cNvSpPr>
            <a:spLocks/>
          </p:cNvSpPr>
          <p:nvPr/>
        </p:nvSpPr>
        <p:spPr bwMode="auto">
          <a:xfrm>
            <a:off x="2987675" y="3500438"/>
            <a:ext cx="1770063" cy="2192337"/>
          </a:xfrm>
          <a:prstGeom prst="ellipse">
            <a:avLst/>
          </a:prstGeom>
          <a:solidFill>
            <a:srgbClr val="993366">
              <a:alpha val="50999"/>
            </a:srgbClr>
          </a:solidFill>
          <a:ln w="9525" cap="flat" cmpd="sng">
            <a:noFill/>
            <a:prstDash val="solid"/>
            <a:miter lim="800000"/>
            <a:headEnd type="none" w="med" len="med"/>
            <a:tailEnd type="none" w="med" len="med"/>
          </a:ln>
          <a:effectLst/>
        </p:spPr>
        <p:txBody>
          <a:bodyPr wrap="none"/>
          <a:lstStyle/>
          <a:p>
            <a:endParaRPr lang="zh-CN" altLang="en-US" dirty="0">
              <a:latin typeface="Times New Roman" pitchFamily="18" charset="0"/>
              <a:ea typeface="黑体" pitchFamily="49" charset="-122"/>
            </a:endParaRPr>
          </a:p>
        </p:txBody>
      </p:sp>
      <p:sp>
        <p:nvSpPr>
          <p:cNvPr id="9" name="Freeform 11">
            <a:extLst>
              <a:ext uri="{FF2B5EF4-FFF2-40B4-BE49-F238E27FC236}">
                <a16:creationId xmlns:a16="http://schemas.microsoft.com/office/drawing/2014/main" id="{46771FDB-207F-4951-AA57-C662F36EF79B}"/>
              </a:ext>
            </a:extLst>
          </p:cNvPr>
          <p:cNvSpPr>
            <a:spLocks/>
          </p:cNvSpPr>
          <p:nvPr/>
        </p:nvSpPr>
        <p:spPr bwMode="auto">
          <a:xfrm>
            <a:off x="3874939" y="3532188"/>
            <a:ext cx="2281237" cy="1649412"/>
          </a:xfrm>
          <a:prstGeom prst="ellipse">
            <a:avLst/>
          </a:prstGeom>
          <a:solidFill>
            <a:srgbClr val="FF00FF">
              <a:alpha val="50999"/>
            </a:srgbClr>
          </a:solidFill>
          <a:ln w="9525" cap="flat" cmpd="sng">
            <a:noFill/>
            <a:prstDash val="solid"/>
            <a:miter lim="800000"/>
            <a:headEnd type="none" w="med" len="med"/>
            <a:tailEnd type="none" w="med" len="med"/>
          </a:ln>
          <a:effectLst/>
        </p:spPr>
        <p:txBody>
          <a:bodyPr wrap="none"/>
          <a:lstStyle/>
          <a:p>
            <a:endParaRPr lang="zh-CN" altLang="en-US" dirty="0">
              <a:latin typeface="Times New Roman" pitchFamily="18" charset="0"/>
              <a:ea typeface="黑体" pitchFamily="49" charset="-122"/>
            </a:endParaRPr>
          </a:p>
        </p:txBody>
      </p:sp>
      <p:sp>
        <p:nvSpPr>
          <p:cNvPr id="10" name="Text Box 12">
            <a:extLst>
              <a:ext uri="{FF2B5EF4-FFF2-40B4-BE49-F238E27FC236}">
                <a16:creationId xmlns:a16="http://schemas.microsoft.com/office/drawing/2014/main" id="{16744396-0B4D-46A4-A3A4-78A5519763F7}"/>
              </a:ext>
            </a:extLst>
          </p:cNvPr>
          <p:cNvSpPr txBox="1">
            <a:spLocks noChangeArrowheads="1"/>
          </p:cNvSpPr>
          <p:nvPr/>
        </p:nvSpPr>
        <p:spPr bwMode="auto">
          <a:xfrm>
            <a:off x="2843213" y="3141663"/>
            <a:ext cx="1079500" cy="276999"/>
          </a:xfrm>
          <a:prstGeom prst="rect">
            <a:avLst/>
          </a:prstGeom>
          <a:noFill/>
          <a:ln w="9525">
            <a:noFill/>
            <a:miter lim="800000"/>
            <a:headEnd/>
            <a:tailEnd/>
          </a:ln>
          <a:effectLst/>
        </p:spPr>
        <p:txBody>
          <a:bodyPr>
            <a:spAutoFit/>
          </a:bodyPr>
          <a:lstStyle/>
          <a:p>
            <a:pPr>
              <a:spcBef>
                <a:spcPct val="50000"/>
              </a:spcBef>
            </a:pPr>
            <a:r>
              <a:rPr lang="zh-CN" altLang="en-US" sz="1200" dirty="0">
                <a:solidFill>
                  <a:schemeClr val="tx1"/>
                </a:solidFill>
                <a:latin typeface="Times New Roman" pitchFamily="18" charset="0"/>
                <a:ea typeface="黑体" pitchFamily="49" charset="-122"/>
              </a:rPr>
              <a:t>系统</a:t>
            </a:r>
            <a:r>
              <a:rPr lang="en-US" altLang="zh-CN" sz="1200" dirty="0">
                <a:solidFill>
                  <a:schemeClr val="tx1"/>
                </a:solidFill>
                <a:latin typeface="Times New Roman" pitchFamily="18" charset="0"/>
                <a:ea typeface="黑体" pitchFamily="49" charset="-122"/>
              </a:rPr>
              <a:t>1 Top </a:t>
            </a:r>
            <a:r>
              <a:rPr lang="en-US" altLang="zh-CN" sz="1200" i="1" dirty="0">
                <a:solidFill>
                  <a:schemeClr val="tx1"/>
                </a:solidFill>
                <a:latin typeface="Times New Roman" pitchFamily="18" charset="0"/>
                <a:ea typeface="黑体" pitchFamily="49" charset="-122"/>
              </a:rPr>
              <a:t>k</a:t>
            </a:r>
          </a:p>
        </p:txBody>
      </p:sp>
      <p:sp>
        <p:nvSpPr>
          <p:cNvPr id="11" name="Text Box 13">
            <a:extLst>
              <a:ext uri="{FF2B5EF4-FFF2-40B4-BE49-F238E27FC236}">
                <a16:creationId xmlns:a16="http://schemas.microsoft.com/office/drawing/2014/main" id="{D56317AD-962C-4FE8-B076-8117D7276F4C}"/>
              </a:ext>
            </a:extLst>
          </p:cNvPr>
          <p:cNvSpPr txBox="1">
            <a:spLocks noChangeArrowheads="1"/>
          </p:cNvSpPr>
          <p:nvPr/>
        </p:nvSpPr>
        <p:spPr bwMode="auto">
          <a:xfrm>
            <a:off x="4356100" y="3141663"/>
            <a:ext cx="1079500" cy="276999"/>
          </a:xfrm>
          <a:prstGeom prst="rect">
            <a:avLst/>
          </a:prstGeom>
          <a:noFill/>
          <a:ln w="9525">
            <a:noFill/>
            <a:miter lim="800000"/>
            <a:headEnd/>
            <a:tailEnd/>
          </a:ln>
          <a:effectLst/>
        </p:spPr>
        <p:txBody>
          <a:bodyPr>
            <a:spAutoFit/>
          </a:bodyPr>
          <a:lstStyle/>
          <a:p>
            <a:pPr>
              <a:spcBef>
                <a:spcPct val="50000"/>
              </a:spcBef>
            </a:pPr>
            <a:r>
              <a:rPr lang="zh-CN" altLang="en-US" sz="1200" dirty="0">
                <a:solidFill>
                  <a:schemeClr val="tx1"/>
                </a:solidFill>
                <a:latin typeface="Times New Roman" pitchFamily="18" charset="0"/>
                <a:ea typeface="黑体" pitchFamily="49" charset="-122"/>
              </a:rPr>
              <a:t>系统</a:t>
            </a:r>
            <a:r>
              <a:rPr lang="en-US" altLang="zh-CN" sz="1200" dirty="0">
                <a:solidFill>
                  <a:schemeClr val="tx1"/>
                </a:solidFill>
                <a:latin typeface="Times New Roman" pitchFamily="18" charset="0"/>
                <a:ea typeface="黑体" pitchFamily="49" charset="-122"/>
              </a:rPr>
              <a:t>2 Top </a:t>
            </a:r>
            <a:r>
              <a:rPr lang="en-US" altLang="zh-CN" sz="1200" i="1" dirty="0">
                <a:solidFill>
                  <a:schemeClr val="tx1"/>
                </a:solidFill>
                <a:latin typeface="Times New Roman" pitchFamily="18" charset="0"/>
                <a:ea typeface="黑体" pitchFamily="49" charset="-122"/>
              </a:rPr>
              <a:t>k</a:t>
            </a:r>
          </a:p>
        </p:txBody>
      </p:sp>
      <p:sp>
        <p:nvSpPr>
          <p:cNvPr id="12" name="Text Box 14">
            <a:extLst>
              <a:ext uri="{FF2B5EF4-FFF2-40B4-BE49-F238E27FC236}">
                <a16:creationId xmlns:a16="http://schemas.microsoft.com/office/drawing/2014/main" id="{70AD9511-C9F9-45F3-ABEB-986371C35114}"/>
              </a:ext>
            </a:extLst>
          </p:cNvPr>
          <p:cNvSpPr txBox="1">
            <a:spLocks noChangeArrowheads="1"/>
          </p:cNvSpPr>
          <p:nvPr/>
        </p:nvSpPr>
        <p:spPr bwMode="auto">
          <a:xfrm>
            <a:off x="4543425" y="4314808"/>
            <a:ext cx="1079500" cy="276999"/>
          </a:xfrm>
          <a:prstGeom prst="rect">
            <a:avLst/>
          </a:prstGeom>
          <a:noFill/>
          <a:ln w="9525">
            <a:noFill/>
            <a:miter lim="800000"/>
            <a:headEnd/>
            <a:tailEnd/>
          </a:ln>
          <a:effectLst/>
        </p:spPr>
        <p:txBody>
          <a:bodyPr>
            <a:spAutoFit/>
          </a:bodyPr>
          <a:lstStyle/>
          <a:p>
            <a:pPr>
              <a:spcBef>
                <a:spcPct val="50000"/>
              </a:spcBef>
            </a:pPr>
            <a:r>
              <a:rPr lang="zh-CN" altLang="en-US" sz="1200" dirty="0">
                <a:solidFill>
                  <a:schemeClr val="tx1"/>
                </a:solidFill>
                <a:latin typeface="Times New Roman" pitchFamily="18" charset="0"/>
                <a:ea typeface="黑体" pitchFamily="49" charset="-122"/>
              </a:rPr>
              <a:t>系统</a:t>
            </a:r>
            <a:r>
              <a:rPr lang="en-US" altLang="zh-CN" sz="1200" dirty="0">
                <a:solidFill>
                  <a:schemeClr val="tx1"/>
                </a:solidFill>
                <a:latin typeface="Times New Roman" pitchFamily="18" charset="0"/>
                <a:ea typeface="黑体" pitchFamily="49" charset="-122"/>
              </a:rPr>
              <a:t>3 Top </a:t>
            </a:r>
            <a:r>
              <a:rPr lang="en-US" altLang="zh-CN" sz="1200" i="1" dirty="0">
                <a:solidFill>
                  <a:schemeClr val="tx1"/>
                </a:solidFill>
                <a:latin typeface="Times New Roman" pitchFamily="18" charset="0"/>
                <a:ea typeface="黑体" pitchFamily="49" charset="-122"/>
              </a:rPr>
              <a:t>k</a:t>
            </a:r>
          </a:p>
        </p:txBody>
      </p:sp>
      <p:sp>
        <p:nvSpPr>
          <p:cNvPr id="13" name="Text Box 15">
            <a:extLst>
              <a:ext uri="{FF2B5EF4-FFF2-40B4-BE49-F238E27FC236}">
                <a16:creationId xmlns:a16="http://schemas.microsoft.com/office/drawing/2014/main" id="{3895338A-B01B-4DEB-B896-25DC818597F0}"/>
              </a:ext>
            </a:extLst>
          </p:cNvPr>
          <p:cNvSpPr txBox="1">
            <a:spLocks noChangeArrowheads="1"/>
          </p:cNvSpPr>
          <p:nvPr/>
        </p:nvSpPr>
        <p:spPr bwMode="auto">
          <a:xfrm>
            <a:off x="3348038" y="4365625"/>
            <a:ext cx="1079500" cy="276999"/>
          </a:xfrm>
          <a:prstGeom prst="rect">
            <a:avLst/>
          </a:prstGeom>
          <a:noFill/>
          <a:ln w="9525">
            <a:noFill/>
            <a:miter lim="800000"/>
            <a:headEnd/>
            <a:tailEnd/>
          </a:ln>
          <a:effectLst/>
        </p:spPr>
        <p:txBody>
          <a:bodyPr>
            <a:spAutoFit/>
          </a:bodyPr>
          <a:lstStyle/>
          <a:p>
            <a:pPr>
              <a:spcBef>
                <a:spcPct val="50000"/>
              </a:spcBef>
            </a:pPr>
            <a:r>
              <a:rPr lang="zh-CN" altLang="en-US" sz="1200" dirty="0">
                <a:solidFill>
                  <a:schemeClr val="tx1"/>
                </a:solidFill>
                <a:latin typeface="Times New Roman" pitchFamily="18" charset="0"/>
                <a:ea typeface="黑体" pitchFamily="49" charset="-122"/>
              </a:rPr>
              <a:t>系统</a:t>
            </a:r>
            <a:r>
              <a:rPr lang="en-US" altLang="zh-CN" sz="1200" dirty="0">
                <a:solidFill>
                  <a:schemeClr val="tx1"/>
                </a:solidFill>
                <a:latin typeface="Times New Roman" pitchFamily="18" charset="0"/>
                <a:ea typeface="黑体" pitchFamily="49" charset="-122"/>
              </a:rPr>
              <a:t>4 Top </a:t>
            </a:r>
            <a:r>
              <a:rPr lang="en-US" altLang="zh-CN" sz="1200" i="1" dirty="0">
                <a:solidFill>
                  <a:schemeClr val="tx1"/>
                </a:solidFill>
                <a:latin typeface="Times New Roman" pitchFamily="18" charset="0"/>
                <a:ea typeface="黑体" pitchFamily="49" charset="-122"/>
              </a:rPr>
              <a:t>k</a:t>
            </a:r>
          </a:p>
        </p:txBody>
      </p:sp>
      <p:sp>
        <p:nvSpPr>
          <p:cNvPr id="14" name="Text Box 17">
            <a:extLst>
              <a:ext uri="{FF2B5EF4-FFF2-40B4-BE49-F238E27FC236}">
                <a16:creationId xmlns:a16="http://schemas.microsoft.com/office/drawing/2014/main" id="{D11401F1-60E7-4A6D-8465-90425CC8D2B5}"/>
              </a:ext>
            </a:extLst>
          </p:cNvPr>
          <p:cNvSpPr txBox="1">
            <a:spLocks noChangeArrowheads="1"/>
          </p:cNvSpPr>
          <p:nvPr/>
        </p:nvSpPr>
        <p:spPr bwMode="auto">
          <a:xfrm>
            <a:off x="5867400" y="2420938"/>
            <a:ext cx="1441450" cy="366712"/>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tx1"/>
                </a:solidFill>
                <a:latin typeface="Times New Roman" pitchFamily="18" charset="0"/>
                <a:ea typeface="黑体" pitchFamily="49" charset="-122"/>
              </a:rPr>
              <a:t>全部文档</a:t>
            </a:r>
          </a:p>
        </p:txBody>
      </p:sp>
      <p:sp>
        <p:nvSpPr>
          <p:cNvPr id="15" name="Text Box 18">
            <a:extLst>
              <a:ext uri="{FF2B5EF4-FFF2-40B4-BE49-F238E27FC236}">
                <a16:creationId xmlns:a16="http://schemas.microsoft.com/office/drawing/2014/main" id="{BA2959EB-D76E-4DC9-A4E1-612F10786B53}"/>
              </a:ext>
            </a:extLst>
          </p:cNvPr>
          <p:cNvSpPr txBox="1">
            <a:spLocks noChangeArrowheads="1"/>
          </p:cNvSpPr>
          <p:nvPr/>
        </p:nvSpPr>
        <p:spPr bwMode="auto">
          <a:xfrm>
            <a:off x="3851275" y="3500438"/>
            <a:ext cx="1439863" cy="457200"/>
          </a:xfrm>
          <a:prstGeom prst="rect">
            <a:avLst/>
          </a:prstGeom>
          <a:noFill/>
          <a:ln w="9525">
            <a:noFill/>
            <a:miter lim="800000"/>
            <a:headEnd/>
            <a:tailEnd/>
          </a:ln>
          <a:effectLst/>
        </p:spPr>
        <p:txBody>
          <a:bodyPr>
            <a:spAutoFit/>
          </a:bodyPr>
          <a:lstStyle/>
          <a:p>
            <a:pPr>
              <a:spcBef>
                <a:spcPct val="50000"/>
              </a:spcBef>
            </a:pPr>
            <a:r>
              <a:rPr lang="en-US" altLang="zh-CN" dirty="0">
                <a:latin typeface="Times New Roman" pitchFamily="18" charset="0"/>
                <a:ea typeface="黑体" pitchFamily="49" charset="-122"/>
              </a:rPr>
              <a:t>Pool</a:t>
            </a:r>
          </a:p>
        </p:txBody>
      </p:sp>
    </p:spTree>
    <p:extLst>
      <p:ext uri="{BB962C8B-B14F-4D97-AF65-F5344CB8AC3E}">
        <p14:creationId xmlns:p14="http://schemas.microsoft.com/office/powerpoint/2010/main" val="261037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mph" presetSubtype="2" fill="hold" nodeType="clickEffect">
                                  <p:stCondLst>
                                    <p:cond delay="0"/>
                                  </p:stCondLst>
                                  <p:childTnLst>
                                    <p:animClr clrSpc="rgb" dir="cw">
                                      <p:cBhvr>
                                        <p:cTn id="38" dur="2000" fill="hold"/>
                                        <p:tgtEl>
                                          <p:spTgt spid="6"/>
                                        </p:tgtEl>
                                        <p:attrNameLst>
                                          <p:attrName>fillcolor</p:attrName>
                                        </p:attrNameLst>
                                      </p:cBhvr>
                                      <p:to>
                                        <a:schemeClr val="folHlink"/>
                                      </p:to>
                                    </p:animClr>
                                    <p:set>
                                      <p:cBhvr>
                                        <p:cTn id="39" dur="2000" fill="hold"/>
                                        <p:tgtEl>
                                          <p:spTgt spid="6"/>
                                        </p:tgtEl>
                                        <p:attrNameLst>
                                          <p:attrName>fill.type</p:attrName>
                                        </p:attrNameLst>
                                      </p:cBhvr>
                                      <p:to>
                                        <p:strVal val="solid"/>
                                      </p:to>
                                    </p:set>
                                    <p:set>
                                      <p:cBhvr>
                                        <p:cTn id="40" dur="2000" fill="hold"/>
                                        <p:tgtEl>
                                          <p:spTgt spid="6"/>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000" fill="hold"/>
                                        <p:tgtEl>
                                          <p:spTgt spid="7"/>
                                        </p:tgtEl>
                                        <p:attrNameLst>
                                          <p:attrName>fillcolor</p:attrName>
                                        </p:attrNameLst>
                                      </p:cBhvr>
                                      <p:to>
                                        <a:schemeClr val="folHlink"/>
                                      </p:to>
                                    </p:animClr>
                                    <p:set>
                                      <p:cBhvr>
                                        <p:cTn id="43" dur="2000" fill="hold"/>
                                        <p:tgtEl>
                                          <p:spTgt spid="7"/>
                                        </p:tgtEl>
                                        <p:attrNameLst>
                                          <p:attrName>fill.type</p:attrName>
                                        </p:attrNameLst>
                                      </p:cBhvr>
                                      <p:to>
                                        <p:strVal val="solid"/>
                                      </p:to>
                                    </p:set>
                                    <p:set>
                                      <p:cBhvr>
                                        <p:cTn id="44" dur="2000" fill="hold"/>
                                        <p:tgtEl>
                                          <p:spTgt spid="7"/>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2000" fill="hold"/>
                                        <p:tgtEl>
                                          <p:spTgt spid="9"/>
                                        </p:tgtEl>
                                        <p:attrNameLst>
                                          <p:attrName>fillcolor</p:attrName>
                                        </p:attrNameLst>
                                      </p:cBhvr>
                                      <p:to>
                                        <a:schemeClr val="folHlink"/>
                                      </p:to>
                                    </p:animClr>
                                    <p:set>
                                      <p:cBhvr>
                                        <p:cTn id="47" dur="2000" fill="hold"/>
                                        <p:tgtEl>
                                          <p:spTgt spid="9"/>
                                        </p:tgtEl>
                                        <p:attrNameLst>
                                          <p:attrName>fill.type</p:attrName>
                                        </p:attrNameLst>
                                      </p:cBhvr>
                                      <p:to>
                                        <p:strVal val="solid"/>
                                      </p:to>
                                    </p:set>
                                    <p:set>
                                      <p:cBhvr>
                                        <p:cTn id="48" dur="2000" fill="hold"/>
                                        <p:tgtEl>
                                          <p:spTgt spid="9"/>
                                        </p:tgtEl>
                                        <p:attrNameLst>
                                          <p:attrName>fill.on</p:attrName>
                                        </p:attrNameLst>
                                      </p:cBhvr>
                                      <p:to>
                                        <p:strVal val="true"/>
                                      </p:to>
                                    </p:set>
                                  </p:childTnLst>
                                </p:cTn>
                              </p:par>
                              <p:par>
                                <p:cTn id="49" presetID="1" presetClass="emph" presetSubtype="2" fill="hold" nodeType="withEffect">
                                  <p:stCondLst>
                                    <p:cond delay="0"/>
                                  </p:stCondLst>
                                  <p:childTnLst>
                                    <p:animClr clrSpc="rgb" dir="cw">
                                      <p:cBhvr>
                                        <p:cTn id="50" dur="2000" fill="hold"/>
                                        <p:tgtEl>
                                          <p:spTgt spid="8"/>
                                        </p:tgtEl>
                                        <p:attrNameLst>
                                          <p:attrName>fillcolor</p:attrName>
                                        </p:attrNameLst>
                                      </p:cBhvr>
                                      <p:to>
                                        <a:schemeClr val="folHlink"/>
                                      </p:to>
                                    </p:animClr>
                                    <p:set>
                                      <p:cBhvr>
                                        <p:cTn id="51" dur="2000" fill="hold"/>
                                        <p:tgtEl>
                                          <p:spTgt spid="8"/>
                                        </p:tgtEl>
                                        <p:attrNameLst>
                                          <p:attrName>fill.type</p:attrName>
                                        </p:attrNameLst>
                                      </p:cBhvr>
                                      <p:to>
                                        <p:strVal val="solid"/>
                                      </p:to>
                                    </p:set>
                                    <p:set>
                                      <p:cBhvr>
                                        <p:cTn id="52" dur="2000" fill="hold"/>
                                        <p:tgtEl>
                                          <p:spTgt spid="8"/>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p:bldP spid="13" grpId="0"/>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41222" y="185837"/>
            <a:ext cx="8229600" cy="1143000"/>
          </a:xfrm>
        </p:spPr>
        <p:txBody>
          <a:bodyPr/>
          <a:lstStyle/>
          <a:p>
            <a:r>
              <a:rPr lang="zh-CN" altLang="en-US" sz="3600" dirty="0">
                <a:latin typeface="Times New Roman" pitchFamily="18" charset="0"/>
              </a:rPr>
              <a:t>课堂提问</a:t>
            </a:r>
          </a:p>
        </p:txBody>
      </p:sp>
      <p:sp>
        <p:nvSpPr>
          <p:cNvPr id="225283" name="Rectangle 3"/>
          <p:cNvSpPr>
            <a:spLocks noGrp="1" noChangeArrowheads="1"/>
          </p:cNvSpPr>
          <p:nvPr>
            <p:ph idx="1"/>
          </p:nvPr>
        </p:nvSpPr>
        <p:spPr>
          <a:xfrm>
            <a:off x="611560" y="1700808"/>
            <a:ext cx="8075240" cy="4608512"/>
          </a:xfrm>
        </p:spPr>
        <p:txBody>
          <a:bodyPr/>
          <a:lstStyle/>
          <a:p>
            <a:r>
              <a:rPr lang="en-US" altLang="zh-CN" sz="2400" dirty="0">
                <a:latin typeface="Times New Roman" pitchFamily="18" charset="0"/>
              </a:rPr>
              <a:t>(</a:t>
            </a:r>
            <a:r>
              <a:rPr lang="zh-CN" altLang="en-US" sz="2400" dirty="0">
                <a:latin typeface="Times New Roman" pitchFamily="18" charset="0"/>
              </a:rPr>
              <a:t>某个系统的某个查询</a:t>
            </a:r>
            <a:r>
              <a:rPr lang="en-US" altLang="zh-CN" sz="2400" dirty="0">
                <a:latin typeface="Times New Roman" pitchFamily="18" charset="0"/>
              </a:rPr>
              <a:t>)</a:t>
            </a:r>
            <a:r>
              <a:rPr lang="zh-CN" altLang="en-US" sz="2400" dirty="0">
                <a:latin typeface="Times New Roman" pitchFamily="18" charset="0"/>
              </a:rPr>
              <a:t>通过</a:t>
            </a:r>
            <a:r>
              <a:rPr lang="en-US" altLang="zh-CN" sz="2400" dirty="0">
                <a:latin typeface="Times New Roman" pitchFamily="18" charset="0"/>
              </a:rPr>
              <a:t>Pooling</a:t>
            </a:r>
            <a:r>
              <a:rPr lang="zh-CN" altLang="en-US" sz="2400" dirty="0">
                <a:latin typeface="Times New Roman" pitchFamily="18" charset="0"/>
              </a:rPr>
              <a:t>计算出的召回率、正确率和真正的召回率、正确率的大小之间有什么关系？</a:t>
            </a:r>
          </a:p>
          <a:p>
            <a:r>
              <a:rPr lang="zh-CN" altLang="en-US" sz="2400" dirty="0">
                <a:latin typeface="Times New Roman" pitchFamily="18" charset="0"/>
              </a:rPr>
              <a:t>情况</a:t>
            </a:r>
            <a:r>
              <a:rPr lang="en-US" altLang="zh-CN" sz="2400" dirty="0">
                <a:latin typeface="Times New Roman" pitchFamily="18" charset="0"/>
              </a:rPr>
              <a:t>1(</a:t>
            </a:r>
            <a:r>
              <a:rPr lang="zh-CN" altLang="en-US" sz="2400" dirty="0">
                <a:latin typeface="Times New Roman" pitchFamily="18" charset="0"/>
              </a:rPr>
              <a:t>常见情况</a:t>
            </a:r>
            <a:r>
              <a:rPr lang="en-US" altLang="zh-CN" sz="2400" dirty="0">
                <a:latin typeface="Times New Roman" pitchFamily="18" charset="0"/>
              </a:rPr>
              <a:t>)</a:t>
            </a:r>
            <a:r>
              <a:rPr lang="zh-CN" altLang="en-US" sz="2400" dirty="0">
                <a:latin typeface="Times New Roman" pitchFamily="18" charset="0"/>
              </a:rPr>
              <a:t>：如果只有部分结果进行了</a:t>
            </a:r>
            <a:r>
              <a:rPr lang="en-US" altLang="zh-CN" sz="2400" dirty="0">
                <a:latin typeface="Times New Roman" pitchFamily="18" charset="0"/>
              </a:rPr>
              <a:t>Pooling</a:t>
            </a:r>
            <a:r>
              <a:rPr lang="zh-CN" altLang="en-US" sz="2400" dirty="0">
                <a:latin typeface="Times New Roman" pitchFamily="18" charset="0"/>
              </a:rPr>
              <a:t>操作</a:t>
            </a:r>
            <a:endParaRPr lang="en-US" altLang="zh-CN" sz="2400" dirty="0">
              <a:latin typeface="Times New Roman" pitchFamily="18" charset="0"/>
            </a:endParaRPr>
          </a:p>
          <a:p>
            <a:pPr lvl="1"/>
            <a:r>
              <a:rPr lang="zh-CN" altLang="en-US" sz="2000" dirty="0">
                <a:latin typeface="Times New Roman" pitchFamily="18" charset="0"/>
              </a:rPr>
              <a:t>计算正确率时有 </a:t>
            </a:r>
            <a:r>
              <a:rPr lang="en-US" altLang="zh-CN" sz="2000" dirty="0">
                <a:latin typeface="Times New Roman" pitchFamily="18" charset="0"/>
              </a:rPr>
              <a:t>RR</a:t>
            </a:r>
            <a:r>
              <a:rPr lang="en-US" altLang="zh-CN" sz="2000" baseline="-25000" dirty="0">
                <a:latin typeface="Times New Roman" pitchFamily="18" charset="0"/>
              </a:rPr>
              <a:t>P</a:t>
            </a:r>
            <a:r>
              <a:rPr lang="en-US" altLang="zh-CN" sz="2000" dirty="0">
                <a:latin typeface="Times New Roman" pitchFamily="18" charset="0"/>
              </a:rPr>
              <a:t>&lt;=RR</a:t>
            </a:r>
            <a:r>
              <a:rPr lang="zh-CN" altLang="en-US" sz="2000" dirty="0">
                <a:latin typeface="Times New Roman" pitchFamily="18" charset="0"/>
              </a:rPr>
              <a:t>，分母都是</a:t>
            </a:r>
            <a:r>
              <a:rPr lang="en-US" altLang="zh-CN" sz="2000" dirty="0">
                <a:latin typeface="Times New Roman" pitchFamily="18" charset="0"/>
              </a:rPr>
              <a:t>Ret</a:t>
            </a:r>
            <a:r>
              <a:rPr lang="zh-CN" altLang="en-US" sz="2000" dirty="0">
                <a:latin typeface="Times New Roman" pitchFamily="18" charset="0"/>
              </a:rPr>
              <a:t>不变，此时计算出来的正确率会小于真实的正确率</a:t>
            </a:r>
            <a:endParaRPr lang="en-US" altLang="zh-CN" sz="2000" dirty="0">
              <a:latin typeface="Times New Roman" pitchFamily="18" charset="0"/>
            </a:endParaRPr>
          </a:p>
          <a:p>
            <a:pPr lvl="1"/>
            <a:r>
              <a:rPr lang="zh-CN" altLang="en-US" sz="2000" dirty="0">
                <a:latin typeface="Times New Roman" pitchFamily="18" charset="0"/>
              </a:rPr>
              <a:t>而对于召回率，计算中的分子分母都变小，所以结果不一定</a:t>
            </a:r>
          </a:p>
          <a:p>
            <a:r>
              <a:rPr lang="zh-CN" altLang="en-US" sz="2400" dirty="0">
                <a:latin typeface="Times New Roman" pitchFamily="18" charset="0"/>
              </a:rPr>
              <a:t>情况</a:t>
            </a:r>
            <a:r>
              <a:rPr lang="en-US" altLang="zh-CN" sz="2400" dirty="0">
                <a:latin typeface="Times New Roman" pitchFamily="18" charset="0"/>
              </a:rPr>
              <a:t>2</a:t>
            </a:r>
            <a:r>
              <a:rPr lang="zh-CN" altLang="en-US" sz="2400" dirty="0">
                <a:latin typeface="Times New Roman" pitchFamily="18" charset="0"/>
              </a:rPr>
              <a:t>：如果所有的结果都进行了</a:t>
            </a:r>
            <a:r>
              <a:rPr lang="en-US" altLang="zh-CN" sz="2400" dirty="0">
                <a:latin typeface="Times New Roman" pitchFamily="18" charset="0"/>
              </a:rPr>
              <a:t>Pooling</a:t>
            </a:r>
            <a:endParaRPr lang="en-US" altLang="zh-CN" sz="2400" dirty="0"/>
          </a:p>
          <a:p>
            <a:pPr lvl="1"/>
            <a:r>
              <a:rPr lang="zh-CN" altLang="en-US" sz="2000" dirty="0">
                <a:latin typeface="Times New Roman" pitchFamily="18" charset="0"/>
              </a:rPr>
              <a:t>那么正确率计算时的分子分母都不变，此时计算出的正确率等于真实的正确率</a:t>
            </a:r>
            <a:endParaRPr lang="en-US" altLang="zh-CN" sz="2000" dirty="0">
              <a:latin typeface="Times New Roman" pitchFamily="18" charset="0"/>
            </a:endParaRPr>
          </a:p>
          <a:p>
            <a:pPr lvl="1"/>
            <a:r>
              <a:rPr lang="zh-CN" altLang="en-US" sz="2000" dirty="0">
                <a:latin typeface="Times New Roman" pitchFamily="18" charset="0"/>
              </a:rPr>
              <a:t>由于分子不变，而分母显然小于真实的相关文档总数，所以计算出来的召回率大于真实的召回率。</a:t>
            </a:r>
          </a:p>
        </p:txBody>
      </p:sp>
      <p:sp>
        <p:nvSpPr>
          <p:cNvPr id="6" name="灯片编号占位符 5"/>
          <p:cNvSpPr>
            <a:spLocks noGrp="1"/>
          </p:cNvSpPr>
          <p:nvPr>
            <p:ph type="sldNum" sz="quarter" idx="12"/>
          </p:nvPr>
        </p:nvSpPr>
        <p:spPr/>
        <p:txBody>
          <a:bodyPr/>
          <a:lstStyle/>
          <a:p>
            <a:fld id="{4E995360-8F79-4C64-963D-BE09C5F870B4}" type="slidenum">
              <a:rPr lang="en-US" altLang="zh-CN"/>
              <a:pPr/>
              <a:t>45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283">
                                            <p:txEl>
                                              <p:pRg st="1" end="1"/>
                                            </p:txEl>
                                          </p:spTgt>
                                        </p:tgtEl>
                                        <p:attrNameLst>
                                          <p:attrName>style.visibility</p:attrName>
                                        </p:attrNameLst>
                                      </p:cBhvr>
                                      <p:to>
                                        <p:strVal val="visible"/>
                                      </p:to>
                                    </p:set>
                                    <p:animEffect transition="in" filter="blinds(horizontal)">
                                      <p:cBhvr>
                                        <p:cTn id="7" dur="500"/>
                                        <p:tgtEl>
                                          <p:spTgt spid="2252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283">
                                            <p:txEl>
                                              <p:pRg st="2" end="2"/>
                                            </p:txEl>
                                          </p:spTgt>
                                        </p:tgtEl>
                                        <p:attrNameLst>
                                          <p:attrName>style.visibility</p:attrName>
                                        </p:attrNameLst>
                                      </p:cBhvr>
                                      <p:to>
                                        <p:strVal val="visible"/>
                                      </p:to>
                                    </p:set>
                                    <p:animEffect transition="in" filter="blinds(horizontal)">
                                      <p:cBhvr>
                                        <p:cTn id="12" dur="500"/>
                                        <p:tgtEl>
                                          <p:spTgt spid="2252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5283">
                                            <p:txEl>
                                              <p:pRg st="3" end="3"/>
                                            </p:txEl>
                                          </p:spTgt>
                                        </p:tgtEl>
                                        <p:attrNameLst>
                                          <p:attrName>style.visibility</p:attrName>
                                        </p:attrNameLst>
                                      </p:cBhvr>
                                      <p:to>
                                        <p:strVal val="visible"/>
                                      </p:to>
                                    </p:set>
                                    <p:animEffect transition="in" filter="blinds(horizontal)">
                                      <p:cBhvr>
                                        <p:cTn id="17" dur="500"/>
                                        <p:tgtEl>
                                          <p:spTgt spid="2252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5283">
                                            <p:txEl>
                                              <p:pRg st="4" end="4"/>
                                            </p:txEl>
                                          </p:spTgt>
                                        </p:tgtEl>
                                        <p:attrNameLst>
                                          <p:attrName>style.visibility</p:attrName>
                                        </p:attrNameLst>
                                      </p:cBhvr>
                                      <p:to>
                                        <p:strVal val="visible"/>
                                      </p:to>
                                    </p:set>
                                    <p:animEffect transition="in" filter="blinds(horizontal)">
                                      <p:cBhvr>
                                        <p:cTn id="22" dur="500"/>
                                        <p:tgtEl>
                                          <p:spTgt spid="2252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5283">
                                            <p:txEl>
                                              <p:pRg st="5" end="5"/>
                                            </p:txEl>
                                          </p:spTgt>
                                        </p:tgtEl>
                                        <p:attrNameLst>
                                          <p:attrName>style.visibility</p:attrName>
                                        </p:attrNameLst>
                                      </p:cBhvr>
                                      <p:to>
                                        <p:strVal val="visible"/>
                                      </p:to>
                                    </p:set>
                                    <p:animEffect transition="in" filter="blinds(horizontal)">
                                      <p:cBhvr>
                                        <p:cTn id="27" dur="500"/>
                                        <p:tgtEl>
                                          <p:spTgt spid="22528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25283">
                                            <p:txEl>
                                              <p:pRg st="6" end="6"/>
                                            </p:txEl>
                                          </p:spTgt>
                                        </p:tgtEl>
                                        <p:attrNameLst>
                                          <p:attrName>style.visibility</p:attrName>
                                        </p:attrNameLst>
                                      </p:cBhvr>
                                      <p:to>
                                        <p:strVal val="visible"/>
                                      </p:to>
                                    </p:set>
                                    <p:animEffect transition="in" filter="blinds(horizontal)">
                                      <p:cBhvr>
                                        <p:cTn id="32" dur="500"/>
                                        <p:tgtEl>
                                          <p:spTgt spid="2252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dirty="0">
                <a:latin typeface="Times New Roman" pitchFamily="18" charset="0"/>
              </a:rPr>
              <a:t>问题二：</a:t>
            </a:r>
            <a:r>
              <a:rPr lang="en-US" altLang="zh-CN" dirty="0">
                <a:latin typeface="Times New Roman" pitchFamily="18" charset="0"/>
              </a:rPr>
              <a:t>P</a:t>
            </a:r>
            <a:r>
              <a:rPr lang="zh-CN" altLang="en-US" dirty="0">
                <a:latin typeface="Times New Roman" pitchFamily="18" charset="0"/>
              </a:rPr>
              <a:t>和</a:t>
            </a:r>
            <a:r>
              <a:rPr lang="en-US" altLang="zh-CN" dirty="0">
                <a:latin typeface="Times New Roman" pitchFamily="18" charset="0"/>
              </a:rPr>
              <a:t>R</a:t>
            </a:r>
            <a:r>
              <a:rPr lang="zh-CN" altLang="en-US" dirty="0">
                <a:latin typeface="Times New Roman" pitchFamily="18" charset="0"/>
              </a:rPr>
              <a:t>需要融合</a:t>
            </a:r>
          </a:p>
        </p:txBody>
      </p:sp>
      <p:sp>
        <p:nvSpPr>
          <p:cNvPr id="64515" name="Rectangle 3"/>
          <p:cNvSpPr>
            <a:spLocks noGrp="1" noChangeArrowheads="1"/>
          </p:cNvSpPr>
          <p:nvPr>
            <p:ph idx="1"/>
          </p:nvPr>
        </p:nvSpPr>
        <p:spPr/>
        <p:txBody>
          <a:bodyPr/>
          <a:lstStyle/>
          <a:p>
            <a:pPr>
              <a:lnSpc>
                <a:spcPct val="90000"/>
              </a:lnSpc>
            </a:pPr>
            <a:r>
              <a:rPr lang="en-US" altLang="zh-CN" sz="2400" dirty="0">
                <a:latin typeface="Times New Roman" pitchFamily="18" charset="0"/>
              </a:rPr>
              <a:t>F</a:t>
            </a:r>
            <a:r>
              <a:rPr lang="zh-CN" altLang="en-US" sz="2400" dirty="0">
                <a:latin typeface="Times New Roman" pitchFamily="18" charset="0"/>
              </a:rPr>
              <a:t>值</a:t>
            </a:r>
            <a:r>
              <a:rPr lang="en-US" altLang="zh-CN" sz="2400" dirty="0">
                <a:latin typeface="Times New Roman" pitchFamily="18" charset="0"/>
              </a:rPr>
              <a:t>(F-measure)</a:t>
            </a:r>
            <a:r>
              <a:rPr lang="zh-CN" altLang="en-US" sz="2400" dirty="0">
                <a:latin typeface="Times New Roman" pitchFamily="18" charset="0"/>
              </a:rPr>
              <a:t>：召回率</a:t>
            </a:r>
            <a:r>
              <a:rPr lang="en-US" altLang="zh-CN" sz="2400" dirty="0">
                <a:latin typeface="Times New Roman" pitchFamily="18" charset="0"/>
              </a:rPr>
              <a:t>R</a:t>
            </a:r>
            <a:r>
              <a:rPr lang="zh-CN" altLang="en-US" sz="2400" dirty="0">
                <a:latin typeface="Times New Roman" pitchFamily="18" charset="0"/>
              </a:rPr>
              <a:t>和正确率</a:t>
            </a:r>
            <a:r>
              <a:rPr lang="en-US" altLang="zh-CN" sz="2400" dirty="0">
                <a:latin typeface="Times New Roman" pitchFamily="18" charset="0"/>
              </a:rPr>
              <a:t>P</a:t>
            </a:r>
            <a:r>
              <a:rPr lang="zh-CN" altLang="en-US" sz="2400" dirty="0">
                <a:latin typeface="Times New Roman" pitchFamily="18" charset="0"/>
              </a:rPr>
              <a:t>的调和平均值，</a:t>
            </a:r>
            <a:r>
              <a:rPr lang="en-US" altLang="zh-CN" sz="2400" dirty="0">
                <a:latin typeface="Times New Roman" pitchFamily="18" charset="0"/>
              </a:rPr>
              <a:t>if P=0 or R=0, then F=0, else </a:t>
            </a:r>
            <a:r>
              <a:rPr lang="zh-CN" altLang="en-US" sz="2400" dirty="0">
                <a:latin typeface="Times New Roman" pitchFamily="18" charset="0"/>
              </a:rPr>
              <a:t>采用下式计算：</a:t>
            </a:r>
          </a:p>
          <a:p>
            <a:pPr lvl="1">
              <a:lnSpc>
                <a:spcPct val="90000"/>
              </a:lnSpc>
            </a:pPr>
            <a:endParaRPr lang="zh-CN" altLang="en-US" sz="2000" dirty="0">
              <a:latin typeface="Times New Roman" pitchFamily="18" charset="0"/>
            </a:endParaRPr>
          </a:p>
          <a:p>
            <a:pPr lvl="1">
              <a:lnSpc>
                <a:spcPct val="90000"/>
              </a:lnSpc>
            </a:pPr>
            <a:endParaRPr lang="zh-CN" altLang="en-US" sz="2000" dirty="0">
              <a:latin typeface="Times New Roman" pitchFamily="18" charset="0"/>
            </a:endParaRPr>
          </a:p>
          <a:p>
            <a:pPr>
              <a:lnSpc>
                <a:spcPct val="90000"/>
              </a:lnSpc>
            </a:pPr>
            <a:r>
              <a:rPr lang="en-US" altLang="zh-CN" sz="2400" i="1" dirty="0">
                <a:latin typeface="Times New Roman" pitchFamily="18" charset="0"/>
              </a:rPr>
              <a:t>F</a:t>
            </a:r>
            <a:r>
              <a:rPr lang="en-US" altLang="zh-CN" sz="2400" i="1" baseline="-25000" dirty="0">
                <a:latin typeface="Times New Roman" pitchFamily="18" charset="0"/>
              </a:rPr>
              <a:t>β</a:t>
            </a:r>
            <a:r>
              <a:rPr lang="zh-CN" altLang="en-US" sz="2400" dirty="0">
                <a:latin typeface="Times New Roman" pitchFamily="18" charset="0"/>
              </a:rPr>
              <a:t>：表示召回率的重要程度是正确率的</a:t>
            </a:r>
            <a:r>
              <a:rPr lang="en-US" altLang="zh-CN" sz="2400" i="1" dirty="0">
                <a:latin typeface="Times New Roman" pitchFamily="18" charset="0"/>
              </a:rPr>
              <a:t>β</a:t>
            </a:r>
            <a:r>
              <a:rPr lang="en-US" altLang="zh-CN" sz="2400" dirty="0">
                <a:latin typeface="Times New Roman" pitchFamily="18" charset="0"/>
              </a:rPr>
              <a:t>(&gt;=0)</a:t>
            </a:r>
            <a:r>
              <a:rPr lang="zh-CN" altLang="en-US" sz="2400" dirty="0">
                <a:latin typeface="Times New Roman" pitchFamily="18" charset="0"/>
              </a:rPr>
              <a:t>倍， </a:t>
            </a:r>
            <a:r>
              <a:rPr lang="en-US" altLang="zh-CN" sz="2400" i="1" dirty="0">
                <a:latin typeface="Times New Roman" pitchFamily="18" charset="0"/>
              </a:rPr>
              <a:t>β&gt;</a:t>
            </a:r>
            <a:r>
              <a:rPr lang="en-US" altLang="zh-CN" sz="2400" dirty="0">
                <a:latin typeface="Times New Roman" pitchFamily="18" charset="0"/>
              </a:rPr>
              <a:t>1</a:t>
            </a:r>
            <a:r>
              <a:rPr lang="zh-CN" altLang="en-US" sz="2400" dirty="0">
                <a:latin typeface="Times New Roman" pitchFamily="18" charset="0"/>
              </a:rPr>
              <a:t>更重视召回率，</a:t>
            </a:r>
            <a:r>
              <a:rPr lang="zh-CN" altLang="en-US" sz="2400" i="1" dirty="0">
                <a:latin typeface="Times New Roman" pitchFamily="18" charset="0"/>
              </a:rPr>
              <a:t> </a:t>
            </a:r>
            <a:r>
              <a:rPr lang="en-US" altLang="zh-CN" sz="2400" i="1" dirty="0">
                <a:latin typeface="Times New Roman" pitchFamily="18" charset="0"/>
              </a:rPr>
              <a:t>β&lt;</a:t>
            </a:r>
            <a:r>
              <a:rPr lang="en-US" altLang="zh-CN" sz="2400" dirty="0">
                <a:latin typeface="Times New Roman" pitchFamily="18" charset="0"/>
              </a:rPr>
              <a:t>1</a:t>
            </a:r>
            <a:r>
              <a:rPr lang="zh-CN" altLang="en-US" sz="2400" dirty="0">
                <a:latin typeface="Times New Roman" pitchFamily="18" charset="0"/>
              </a:rPr>
              <a:t>更重视正确率</a:t>
            </a:r>
          </a:p>
          <a:p>
            <a:pPr>
              <a:lnSpc>
                <a:spcPct val="90000"/>
              </a:lnSpc>
              <a:buFont typeface="Wingdings" pitchFamily="2" charset="2"/>
              <a:buNone/>
            </a:pP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a:lnSpc>
                <a:spcPct val="90000"/>
              </a:lnSpc>
            </a:pPr>
            <a:r>
              <a:rPr lang="en-US" altLang="zh-CN" sz="2400" dirty="0">
                <a:latin typeface="Times New Roman" pitchFamily="18" charset="0"/>
              </a:rPr>
              <a:t>E(Effectiveness)</a:t>
            </a:r>
            <a:r>
              <a:rPr lang="zh-CN" altLang="en-US" sz="2400" dirty="0">
                <a:latin typeface="Times New Roman" pitchFamily="18" charset="0"/>
              </a:rPr>
              <a:t>值：召回率</a:t>
            </a:r>
            <a:r>
              <a:rPr lang="en-US" altLang="zh-CN" sz="2400" dirty="0">
                <a:latin typeface="Times New Roman" pitchFamily="18" charset="0"/>
              </a:rPr>
              <a:t>R</a:t>
            </a:r>
            <a:r>
              <a:rPr lang="zh-CN" altLang="en-US" sz="2400" dirty="0">
                <a:latin typeface="Times New Roman" pitchFamily="18" charset="0"/>
              </a:rPr>
              <a:t>和正确率</a:t>
            </a:r>
            <a:r>
              <a:rPr lang="en-US" altLang="zh-CN" sz="2400" dirty="0">
                <a:latin typeface="Times New Roman" pitchFamily="18" charset="0"/>
              </a:rPr>
              <a:t>P</a:t>
            </a:r>
            <a:r>
              <a:rPr lang="zh-CN" altLang="en-US" sz="2400" dirty="0">
                <a:latin typeface="Times New Roman" pitchFamily="18" charset="0"/>
              </a:rPr>
              <a:t>的加权平均值，</a:t>
            </a:r>
            <a:r>
              <a:rPr lang="en-US" altLang="zh-CN" sz="2400" i="1" dirty="0">
                <a:latin typeface="Times New Roman" pitchFamily="18" charset="0"/>
              </a:rPr>
              <a:t>b</a:t>
            </a:r>
            <a:r>
              <a:rPr lang="en-US" altLang="zh-CN" sz="2400" dirty="0">
                <a:latin typeface="Times New Roman" pitchFamily="18" charset="0"/>
              </a:rPr>
              <a:t>&gt;1</a:t>
            </a:r>
            <a:r>
              <a:rPr lang="zh-CN" altLang="en-US" sz="2400" dirty="0">
                <a:latin typeface="Times New Roman" pitchFamily="18" charset="0"/>
              </a:rPr>
              <a:t>表示更重视</a:t>
            </a:r>
            <a:r>
              <a:rPr lang="en-US" altLang="zh-CN" sz="2400" dirty="0">
                <a:latin typeface="Times New Roman" pitchFamily="18" charset="0"/>
              </a:rPr>
              <a:t>P</a:t>
            </a:r>
            <a:r>
              <a:rPr lang="zh-CN" altLang="en-US" sz="2400" dirty="0">
                <a:latin typeface="Times New Roman" pitchFamily="18" charset="0"/>
              </a:rPr>
              <a:t>，</a:t>
            </a:r>
            <a:r>
              <a:rPr lang="en-US" altLang="zh-CN" sz="2400" dirty="0">
                <a:latin typeface="Times New Roman" pitchFamily="18" charset="0"/>
              </a:rPr>
              <a:t>E=1- </a:t>
            </a:r>
            <a:r>
              <a:rPr lang="en-US" altLang="zh-CN" sz="2400" i="1" dirty="0">
                <a:latin typeface="Times New Roman" pitchFamily="18" charset="0"/>
              </a:rPr>
              <a:t>F</a:t>
            </a:r>
            <a:r>
              <a:rPr lang="en-US" altLang="zh-CN" sz="2400" i="1" baseline="-25000" dirty="0">
                <a:latin typeface="Times New Roman" pitchFamily="18" charset="0"/>
              </a:rPr>
              <a:t>β,</a:t>
            </a:r>
            <a:r>
              <a:rPr lang="en-US" altLang="zh-CN" sz="2400" i="1" dirty="0">
                <a:latin typeface="Times New Roman" pitchFamily="18" charset="0"/>
              </a:rPr>
              <a:t> , b</a:t>
            </a:r>
            <a:r>
              <a:rPr lang="en-US" altLang="zh-CN" sz="2400" i="1" baseline="30000" dirty="0">
                <a:latin typeface="Times New Roman" pitchFamily="18" charset="0"/>
              </a:rPr>
              <a:t>2</a:t>
            </a:r>
            <a:r>
              <a:rPr lang="en-US" altLang="zh-CN" sz="2400" i="1" dirty="0">
                <a:latin typeface="Times New Roman" pitchFamily="18" charset="0"/>
              </a:rPr>
              <a:t>=1/β</a:t>
            </a:r>
            <a:r>
              <a:rPr lang="en-US" altLang="zh-CN" sz="2400" i="1" baseline="30000" dirty="0">
                <a:latin typeface="Times New Roman" pitchFamily="18" charset="0"/>
              </a:rPr>
              <a:t>2</a:t>
            </a:r>
            <a:endParaRPr lang="en-US" altLang="zh-CN" sz="2400" baseline="30000" dirty="0">
              <a:latin typeface="Times New Roman" pitchFamily="18" charset="0"/>
            </a:endParaRPr>
          </a:p>
          <a:p>
            <a:pPr lvl="1">
              <a:lnSpc>
                <a:spcPct val="90000"/>
              </a:lnSpc>
            </a:pPr>
            <a:endParaRPr lang="en-US" altLang="zh-CN" sz="2000" dirty="0">
              <a:latin typeface="Times New Roman" pitchFamily="18" charset="0"/>
            </a:endParaRPr>
          </a:p>
          <a:p>
            <a:pPr lvl="1">
              <a:lnSpc>
                <a:spcPct val="90000"/>
              </a:lnSpc>
            </a:pPr>
            <a:endParaRPr lang="en-US" altLang="zh-CN" sz="2000" dirty="0">
              <a:latin typeface="Times New Roman" pitchFamily="18" charset="0"/>
            </a:endParaRPr>
          </a:p>
        </p:txBody>
      </p:sp>
      <p:sp>
        <p:nvSpPr>
          <p:cNvPr id="9" name="灯片编号占位符 7"/>
          <p:cNvSpPr>
            <a:spLocks noGrp="1"/>
          </p:cNvSpPr>
          <p:nvPr>
            <p:ph type="sldNum" sz="quarter" idx="12"/>
          </p:nvPr>
        </p:nvSpPr>
        <p:spPr/>
        <p:txBody>
          <a:bodyPr/>
          <a:lstStyle/>
          <a:p>
            <a:fld id="{ACCE0AE3-8C2B-4A9A-9736-17E1E4B2D230}" type="slidenum">
              <a:rPr lang="en-US" altLang="zh-CN"/>
              <a:pPr/>
              <a:t>46</a:t>
            </a:fld>
            <a:endParaRPr lang="en-US" altLang="zh-CN"/>
          </a:p>
        </p:txBody>
      </p:sp>
      <p:graphicFrame>
        <p:nvGraphicFramePr>
          <p:cNvPr id="10" name="Object 4">
            <a:extLst>
              <a:ext uri="{FF2B5EF4-FFF2-40B4-BE49-F238E27FC236}">
                <a16:creationId xmlns:a16="http://schemas.microsoft.com/office/drawing/2014/main" id="{D97E454A-5C14-435E-ACCA-0E5019F95B28}"/>
              </a:ext>
            </a:extLst>
          </p:cNvPr>
          <p:cNvGraphicFramePr>
            <a:graphicFrameLocks noChangeAspect="1"/>
          </p:cNvGraphicFramePr>
          <p:nvPr>
            <p:extLst>
              <p:ext uri="{D42A27DB-BD31-4B8C-83A1-F6EECF244321}">
                <p14:modId xmlns:p14="http://schemas.microsoft.com/office/powerpoint/2010/main" val="2762085927"/>
              </p:ext>
            </p:extLst>
          </p:nvPr>
        </p:nvGraphicFramePr>
        <p:xfrm>
          <a:off x="2987675" y="2276872"/>
          <a:ext cx="2665413" cy="742950"/>
        </p:xfrm>
        <a:graphic>
          <a:graphicData uri="http://schemas.openxmlformats.org/presentationml/2006/ole">
            <mc:AlternateContent xmlns:mc="http://schemas.openxmlformats.org/markup-compatibility/2006">
              <mc:Choice xmlns:v="urn:schemas-microsoft-com:vml" Requires="v">
                <p:oleObj spid="_x0000_s89288" name="Equation" r:id="rId4" imgW="2095200" imgH="583920" progId="Equation.DSMT4">
                  <p:embed/>
                </p:oleObj>
              </mc:Choice>
              <mc:Fallback>
                <p:oleObj name="Equation" r:id="rId4" imgW="2095200" imgH="583920" progId="Equation.DSMT4">
                  <p:embed/>
                  <p:pic>
                    <p:nvPicPr>
                      <p:cNvPr id="6451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2276872"/>
                        <a:ext cx="2665413" cy="74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6">
            <a:extLst>
              <a:ext uri="{FF2B5EF4-FFF2-40B4-BE49-F238E27FC236}">
                <a16:creationId xmlns:a16="http://schemas.microsoft.com/office/drawing/2014/main" id="{921E8115-1F00-47A4-97D7-5FFF4C3BD8C5}"/>
              </a:ext>
            </a:extLst>
          </p:cNvPr>
          <p:cNvGraphicFramePr>
            <a:graphicFrameLocks noChangeAspect="1"/>
          </p:cNvGraphicFramePr>
          <p:nvPr>
            <p:extLst>
              <p:ext uri="{D42A27DB-BD31-4B8C-83A1-F6EECF244321}">
                <p14:modId xmlns:p14="http://schemas.microsoft.com/office/powerpoint/2010/main" val="2803734003"/>
              </p:ext>
            </p:extLst>
          </p:nvPr>
        </p:nvGraphicFramePr>
        <p:xfrm>
          <a:off x="2987675" y="5517232"/>
          <a:ext cx="2881313" cy="981075"/>
        </p:xfrm>
        <a:graphic>
          <a:graphicData uri="http://schemas.openxmlformats.org/presentationml/2006/ole">
            <mc:AlternateContent xmlns:mc="http://schemas.openxmlformats.org/markup-compatibility/2006">
              <mc:Choice xmlns:v="urn:schemas-microsoft-com:vml" Requires="v">
                <p:oleObj spid="_x0000_s89289" name="Equation" r:id="rId6" imgW="1828800" imgH="622080" progId="Equation.DSMT4">
                  <p:embed/>
                </p:oleObj>
              </mc:Choice>
              <mc:Fallback>
                <p:oleObj name="Equation" r:id="rId6" imgW="1828800" imgH="622080" progId="Equation.DSMT4">
                  <p:embed/>
                  <p:pic>
                    <p:nvPicPr>
                      <p:cNvPr id="6451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675" y="5517232"/>
                        <a:ext cx="2881313"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8">
            <a:extLst>
              <a:ext uri="{FF2B5EF4-FFF2-40B4-BE49-F238E27FC236}">
                <a16:creationId xmlns:a16="http://schemas.microsoft.com/office/drawing/2014/main" id="{521BE46D-9F2C-45CF-AA8F-6122F26FCD48}"/>
              </a:ext>
            </a:extLst>
          </p:cNvPr>
          <p:cNvGraphicFramePr>
            <a:graphicFrameLocks noChangeAspect="1"/>
          </p:cNvGraphicFramePr>
          <p:nvPr>
            <p:extLst>
              <p:ext uri="{D42A27DB-BD31-4B8C-83A1-F6EECF244321}">
                <p14:modId xmlns:p14="http://schemas.microsoft.com/office/powerpoint/2010/main" val="957936104"/>
              </p:ext>
            </p:extLst>
          </p:nvPr>
        </p:nvGraphicFramePr>
        <p:xfrm>
          <a:off x="2578100" y="3789759"/>
          <a:ext cx="3198813" cy="679450"/>
        </p:xfrm>
        <a:graphic>
          <a:graphicData uri="http://schemas.openxmlformats.org/presentationml/2006/ole">
            <mc:AlternateContent xmlns:mc="http://schemas.openxmlformats.org/markup-compatibility/2006">
              <mc:Choice xmlns:v="urn:schemas-microsoft-com:vml" Requires="v">
                <p:oleObj spid="_x0000_s89290" name="Equation" r:id="rId8" imgW="1981080" imgH="444240" progId="Equation.DSMT4">
                  <p:embed/>
                </p:oleObj>
              </mc:Choice>
              <mc:Fallback>
                <p:oleObj name="Equation" r:id="rId8" imgW="1981080" imgH="444240" progId="Equation.DSMT4">
                  <p:embed/>
                  <p:pic>
                    <p:nvPicPr>
                      <p:cNvPr id="6452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78100" y="3789759"/>
                        <a:ext cx="3198813" cy="679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47</a:t>
            </a:fld>
            <a:endParaRPr lang="en-US" sz="1200" dirty="0">
              <a:solidFill>
                <a:srgbClr val="898989"/>
              </a:solidFill>
              <a:latin typeface="Calibri"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2" name="标题 1">
            <a:extLst>
              <a:ext uri="{FF2B5EF4-FFF2-40B4-BE49-F238E27FC236}">
                <a16:creationId xmlns:a16="http://schemas.microsoft.com/office/drawing/2014/main" id="{00191B03-5708-4E78-ACD4-7151F5D1B25E}"/>
              </a:ext>
            </a:extLst>
          </p:cNvPr>
          <p:cNvSpPr>
            <a:spLocks noGrp="1"/>
          </p:cNvSpPr>
          <p:nvPr>
            <p:ph type="title"/>
          </p:nvPr>
        </p:nvSpPr>
        <p:spPr/>
        <p:txBody>
          <a:bodyPr/>
          <a:lstStyle/>
          <a:p>
            <a:r>
              <a:rPr lang="zh-CN" altLang="en-US" dirty="0"/>
              <a:t>为什么使用调和平均计算</a:t>
            </a:r>
            <a:r>
              <a:rPr lang="de-DE" altLang="zh-CN" dirty="0"/>
              <a:t>F</a:t>
            </a:r>
            <a:r>
              <a:rPr lang="zh-CN" altLang="en-US" dirty="0"/>
              <a:t>值</a:t>
            </a:r>
          </a:p>
        </p:txBody>
      </p:sp>
      <p:sp>
        <p:nvSpPr>
          <p:cNvPr id="4" name="内容占位符 3">
            <a:extLst>
              <a:ext uri="{FF2B5EF4-FFF2-40B4-BE49-F238E27FC236}">
                <a16:creationId xmlns:a16="http://schemas.microsoft.com/office/drawing/2014/main" id="{695A1B9F-B19E-4B57-819E-6C14977007B4}"/>
              </a:ext>
            </a:extLst>
          </p:cNvPr>
          <p:cNvSpPr>
            <a:spLocks noGrp="1"/>
          </p:cNvSpPr>
          <p:nvPr>
            <p:ph idx="1"/>
          </p:nvPr>
        </p:nvSpPr>
        <p:spPr/>
        <p:txBody>
          <a:bodyPr/>
          <a:lstStyle/>
          <a:p>
            <a:pPr>
              <a:spcBef>
                <a:spcPts val="700"/>
              </a:spcBef>
              <a:buClr>
                <a:srgbClr val="336699"/>
              </a:buClr>
            </a:pPr>
            <a:r>
              <a:rPr lang="zh-CN" altLang="en-US" dirty="0">
                <a:latin typeface="+mj-ea"/>
              </a:rPr>
              <a:t>为什么不使用其他平均来计算</a:t>
            </a:r>
            <a:r>
              <a:rPr lang="en-US" altLang="zh-CN" dirty="0">
                <a:latin typeface="+mj-ea"/>
              </a:rPr>
              <a:t>F</a:t>
            </a:r>
            <a:r>
              <a:rPr lang="zh-CN" altLang="en-US" dirty="0">
                <a:latin typeface="+mj-ea"/>
              </a:rPr>
              <a:t>，比如算术平均</a:t>
            </a:r>
            <a:endParaRPr lang="en-US" altLang="zh-CN" dirty="0">
              <a:latin typeface="+mj-ea"/>
            </a:endParaRPr>
          </a:p>
          <a:p>
            <a:pPr lvl="1">
              <a:spcBef>
                <a:spcPts val="700"/>
              </a:spcBef>
              <a:buClr>
                <a:srgbClr val="336699"/>
              </a:buClr>
            </a:pPr>
            <a:r>
              <a:rPr lang="zh-CN" altLang="en-US" dirty="0">
                <a:latin typeface="+mj-ea"/>
              </a:rPr>
              <a:t>调和平均、几何平均、算术平均</a:t>
            </a:r>
            <a:endParaRPr lang="en-US" altLang="zh-CN" dirty="0">
              <a:latin typeface="+mj-ea"/>
            </a:endParaRPr>
          </a:p>
          <a:p>
            <a:pPr>
              <a:spcBef>
                <a:spcPts val="700"/>
              </a:spcBef>
              <a:buClr>
                <a:srgbClr val="336699"/>
              </a:buClr>
            </a:pPr>
            <a:r>
              <a:rPr lang="zh-CN" altLang="en-US" dirty="0">
                <a:latin typeface="+mj-ea"/>
              </a:rPr>
              <a:t>如果采用算术平均计算</a:t>
            </a:r>
            <a:r>
              <a:rPr lang="en-US" altLang="zh-CN" dirty="0">
                <a:latin typeface="+mj-ea"/>
              </a:rPr>
              <a:t>F</a:t>
            </a:r>
            <a:r>
              <a:rPr lang="zh-CN" altLang="en-US" dirty="0">
                <a:latin typeface="+mj-ea"/>
              </a:rPr>
              <a:t>值，那么一个返回全部文档的搜索引擎的</a:t>
            </a:r>
            <a:r>
              <a:rPr lang="en-US" altLang="zh-CN" dirty="0">
                <a:latin typeface="+mj-ea"/>
              </a:rPr>
              <a:t>F</a:t>
            </a:r>
            <a:r>
              <a:rPr lang="zh-CN" altLang="en-US" dirty="0">
                <a:latin typeface="+mj-ea"/>
              </a:rPr>
              <a:t>值就不低于</a:t>
            </a:r>
            <a:r>
              <a:rPr lang="en-US" altLang="zh-CN" dirty="0">
                <a:latin typeface="+mj-ea"/>
              </a:rPr>
              <a:t>50%</a:t>
            </a:r>
            <a:r>
              <a:rPr lang="zh-CN" altLang="en-US" dirty="0">
                <a:latin typeface="+mj-ea"/>
              </a:rPr>
              <a:t>，明显过高</a:t>
            </a:r>
            <a:endParaRPr lang="en-US" altLang="zh-CN" dirty="0">
              <a:latin typeface="+mj-ea"/>
            </a:endParaRPr>
          </a:p>
          <a:p>
            <a:pPr lvl="1">
              <a:spcBef>
                <a:spcPts val="700"/>
              </a:spcBef>
              <a:buClr>
                <a:srgbClr val="336699"/>
              </a:buClr>
            </a:pPr>
            <a:r>
              <a:rPr lang="zh-CN" altLang="en-US" dirty="0">
                <a:latin typeface="+mj-ea"/>
              </a:rPr>
              <a:t>做法：不管是</a:t>
            </a:r>
            <a:r>
              <a:rPr lang="en-US" altLang="zh-CN" dirty="0">
                <a:latin typeface="+mj-ea"/>
              </a:rPr>
              <a:t>P</a:t>
            </a:r>
            <a:r>
              <a:rPr lang="zh-CN" altLang="en-US" dirty="0">
                <a:latin typeface="+mj-ea"/>
              </a:rPr>
              <a:t>还是</a:t>
            </a:r>
            <a:r>
              <a:rPr lang="en-US" altLang="zh-CN" dirty="0">
                <a:latin typeface="+mj-ea"/>
              </a:rPr>
              <a:t>R</a:t>
            </a:r>
            <a:r>
              <a:rPr lang="zh-CN" altLang="en-US" dirty="0">
                <a:latin typeface="+mj-ea"/>
              </a:rPr>
              <a:t>，如果十分低，那么结果应该表现出来，即这样的情形下最终的</a:t>
            </a:r>
            <a:r>
              <a:rPr lang="en-US" altLang="zh-CN" dirty="0">
                <a:latin typeface="+mj-ea"/>
              </a:rPr>
              <a:t>F</a:t>
            </a:r>
            <a:r>
              <a:rPr lang="zh-CN" altLang="en-US" dirty="0">
                <a:latin typeface="+mj-ea"/>
              </a:rPr>
              <a:t>值应该有所惩罚</a:t>
            </a:r>
            <a:endParaRPr lang="de-DE" altLang="zh-CN" dirty="0">
              <a:latin typeface="+mj-ea"/>
            </a:endParaRPr>
          </a:p>
          <a:p>
            <a:pPr lvl="1">
              <a:spcBef>
                <a:spcPts val="700"/>
              </a:spcBef>
              <a:buClr>
                <a:srgbClr val="336699"/>
              </a:buClr>
            </a:pPr>
            <a:r>
              <a:rPr lang="zh-CN" altLang="en-US" dirty="0">
                <a:latin typeface="+mj-ea"/>
              </a:rPr>
              <a:t>采用</a:t>
            </a:r>
            <a:r>
              <a:rPr lang="en-US" altLang="zh-CN" dirty="0">
                <a:latin typeface="+mj-ea"/>
              </a:rPr>
              <a:t>P</a:t>
            </a:r>
            <a:r>
              <a:rPr lang="zh-CN" altLang="en-US" dirty="0">
                <a:latin typeface="+mj-ea"/>
              </a:rPr>
              <a:t>和</a:t>
            </a:r>
            <a:r>
              <a:rPr lang="en-US" altLang="zh-CN" dirty="0">
                <a:latin typeface="+mj-ea"/>
              </a:rPr>
              <a:t>R</a:t>
            </a:r>
            <a:r>
              <a:rPr lang="zh-CN" altLang="en-US" dirty="0">
                <a:latin typeface="+mj-ea"/>
              </a:rPr>
              <a:t>中的最小值可能达到上述目的</a:t>
            </a:r>
            <a:endParaRPr lang="en-US" altLang="zh-CN" dirty="0">
              <a:latin typeface="+mj-ea"/>
            </a:endParaRPr>
          </a:p>
          <a:p>
            <a:pPr lvl="1">
              <a:spcBef>
                <a:spcPts val="700"/>
              </a:spcBef>
              <a:buClr>
                <a:srgbClr val="336699"/>
              </a:buClr>
            </a:pPr>
            <a:r>
              <a:rPr lang="zh-CN" altLang="en-US" dirty="0">
                <a:latin typeface="+mj-ea"/>
              </a:rPr>
              <a:t>但是最小值方法不平滑而且不易加权</a:t>
            </a:r>
            <a:endParaRPr lang="en-US" altLang="zh-CN" dirty="0">
              <a:latin typeface="+mj-ea"/>
            </a:endParaRPr>
          </a:p>
          <a:p>
            <a:pPr>
              <a:spcBef>
                <a:spcPts val="700"/>
              </a:spcBef>
              <a:buClr>
                <a:srgbClr val="336699"/>
              </a:buClr>
            </a:pPr>
            <a:r>
              <a:rPr lang="zh-CN" altLang="en-US" dirty="0">
                <a:latin typeface="+mj-ea"/>
              </a:rPr>
              <a:t>基于调和平均计算出的</a:t>
            </a:r>
            <a:r>
              <a:rPr lang="en-US" altLang="zh-CN" dirty="0">
                <a:latin typeface="+mj-ea"/>
              </a:rPr>
              <a:t>F</a:t>
            </a:r>
            <a:r>
              <a:rPr lang="zh-CN" altLang="en-US" dirty="0">
                <a:latin typeface="+mj-ea"/>
              </a:rPr>
              <a:t>值可以看成是平滑的最小值函数</a:t>
            </a:r>
            <a:endParaRPr lang="zh-CN" altLang="en-US" dirty="0"/>
          </a:p>
        </p:txBody>
      </p:sp>
      <p:sp>
        <p:nvSpPr>
          <p:cNvPr id="7" name="Slide Number Placeholder 6"/>
          <p:cNvSpPr>
            <a:spLocks noGrp="1"/>
          </p:cNvSpPr>
          <p:nvPr>
            <p:ph type="sldNum" sz="quarter" idx="12"/>
          </p:nvPr>
        </p:nvSpPr>
        <p:spPr/>
        <p:txBody>
          <a:bodyPr/>
          <a:lstStyle/>
          <a:p>
            <a:fld id="{74BF2C0F-05D6-4882-A325-BE394602789D}" type="slidenum">
              <a:rPr lang="en-US" smtClean="0"/>
              <a:pPr/>
              <a:t>47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48</a:t>
            </a:fld>
            <a:endParaRPr lang="en-US" sz="1200" dirty="0">
              <a:solidFill>
                <a:srgbClr val="898989"/>
              </a:solidFill>
              <a:latin typeface="Calibri"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4" name="标题 3">
            <a:extLst>
              <a:ext uri="{FF2B5EF4-FFF2-40B4-BE49-F238E27FC236}">
                <a16:creationId xmlns:a16="http://schemas.microsoft.com/office/drawing/2014/main" id="{3728525E-1DA3-4792-8439-B87DCD34CDD2}"/>
              </a:ext>
            </a:extLst>
          </p:cNvPr>
          <p:cNvSpPr>
            <a:spLocks noGrp="1"/>
          </p:cNvSpPr>
          <p:nvPr>
            <p:ph type="title"/>
          </p:nvPr>
        </p:nvSpPr>
        <p:spPr/>
        <p:txBody>
          <a:bodyPr/>
          <a:lstStyle/>
          <a:p>
            <a:r>
              <a:rPr lang="de-DE" altLang="zh-CN" i="1" dirty="0"/>
              <a:t>F</a:t>
            </a:r>
            <a:r>
              <a:rPr lang="de-DE" altLang="zh-CN" baseline="-25000" dirty="0"/>
              <a:t>1</a:t>
            </a:r>
            <a:r>
              <a:rPr lang="de-DE" altLang="zh-CN" dirty="0"/>
              <a:t> </a:t>
            </a:r>
            <a:r>
              <a:rPr lang="zh-CN" altLang="en-US" dirty="0"/>
              <a:t>及其他平均计算方法</a:t>
            </a:r>
          </a:p>
        </p:txBody>
      </p:sp>
      <p:sp>
        <p:nvSpPr>
          <p:cNvPr id="5" name="内容占位符 4">
            <a:extLst>
              <a:ext uri="{FF2B5EF4-FFF2-40B4-BE49-F238E27FC236}">
                <a16:creationId xmlns:a16="http://schemas.microsoft.com/office/drawing/2014/main" id="{98563D07-F8BA-4A91-90F1-C6E4C9983AEC}"/>
              </a:ext>
            </a:extLst>
          </p:cNvPr>
          <p:cNvSpPr>
            <a:spLocks noGrp="1"/>
          </p:cNvSpPr>
          <p:nvPr>
            <p:ph idx="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BF2C0F-05D6-4882-A325-BE394602789D}" type="slidenum">
              <a:rPr lang="en-US" smtClean="0"/>
              <a:pPr/>
              <a:t>48</a:t>
            </a:fld>
            <a:endParaRPr lang="en-US"/>
          </a:p>
        </p:txBody>
      </p:sp>
      <p:pic>
        <p:nvPicPr>
          <p:cNvPr id="8" name="Picture 7" descr="2708.png"/>
          <p:cNvPicPr>
            <a:picLocks noChangeAspect="1"/>
          </p:cNvPicPr>
          <p:nvPr/>
        </p:nvPicPr>
        <p:blipFill>
          <a:blip r:embed="rId3" cstate="print"/>
          <a:stretch>
            <a:fillRect/>
          </a:stretch>
        </p:blipFill>
        <p:spPr>
          <a:xfrm>
            <a:off x="1223628" y="1737122"/>
            <a:ext cx="6696744" cy="4607471"/>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49</a:t>
            </a:fld>
            <a:endParaRPr lang="en-US" sz="1200" dirty="0">
              <a:solidFill>
                <a:srgbClr val="898989"/>
              </a:solidFill>
              <a:latin typeface="Calibri"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4" name="标题 3">
            <a:extLst>
              <a:ext uri="{FF2B5EF4-FFF2-40B4-BE49-F238E27FC236}">
                <a16:creationId xmlns:a16="http://schemas.microsoft.com/office/drawing/2014/main" id="{634152D5-BD3F-43B5-8A70-2397148F2B08}"/>
              </a:ext>
            </a:extLst>
          </p:cNvPr>
          <p:cNvSpPr>
            <a:spLocks noGrp="1"/>
          </p:cNvSpPr>
          <p:nvPr>
            <p:ph type="title"/>
          </p:nvPr>
        </p:nvSpPr>
        <p:spPr/>
        <p:txBody>
          <a:bodyPr/>
          <a:lstStyle/>
          <a:p>
            <a:r>
              <a:rPr lang="zh-CN" altLang="en-US" dirty="0"/>
              <a:t>精确率</a:t>
            </a:r>
            <a:r>
              <a:rPr lang="en-US" altLang="zh-CN" dirty="0"/>
              <a:t>(Accuracy)</a:t>
            </a:r>
            <a:endParaRPr lang="zh-CN" altLang="en-US" dirty="0"/>
          </a:p>
        </p:txBody>
      </p:sp>
      <p:sp>
        <p:nvSpPr>
          <p:cNvPr id="5" name="内容占位符 4">
            <a:extLst>
              <a:ext uri="{FF2B5EF4-FFF2-40B4-BE49-F238E27FC236}">
                <a16:creationId xmlns:a16="http://schemas.microsoft.com/office/drawing/2014/main" id="{C9FF9827-B1E9-4928-B8F1-1AC6DEF6D781}"/>
              </a:ext>
            </a:extLst>
          </p:cNvPr>
          <p:cNvSpPr>
            <a:spLocks noGrp="1"/>
          </p:cNvSpPr>
          <p:nvPr>
            <p:ph idx="1"/>
          </p:nvPr>
        </p:nvSpPr>
        <p:spPr/>
        <p:txBody>
          <a:bodyPr/>
          <a:lstStyle/>
          <a:p>
            <a:pPr>
              <a:spcBef>
                <a:spcPts val="700"/>
              </a:spcBef>
              <a:buClr>
                <a:srgbClr val="336699"/>
              </a:buClr>
            </a:pPr>
            <a:r>
              <a:rPr lang="zh-CN" altLang="en-US" sz="3200" dirty="0">
                <a:latin typeface="+mn-ea"/>
              </a:rPr>
              <a:t>精确率是所有判定中正确的比率</a:t>
            </a:r>
            <a:endParaRPr lang="en-US" altLang="zh-CN" sz="3200" dirty="0">
              <a:latin typeface="+mn-ea"/>
            </a:endParaRPr>
          </a:p>
          <a:p>
            <a:pPr>
              <a:spcBef>
                <a:spcPts val="700"/>
              </a:spcBef>
              <a:buClr>
                <a:srgbClr val="336699"/>
              </a:buClr>
            </a:pPr>
            <a:endParaRPr lang="en-US" altLang="zh-CN" dirty="0">
              <a:ea typeface="黑体" pitchFamily="49" charset="-122"/>
            </a:endParaRPr>
          </a:p>
          <a:p>
            <a:pPr lvl="1">
              <a:spcBef>
                <a:spcPts val="700"/>
              </a:spcBef>
              <a:buClr>
                <a:srgbClr val="336699"/>
              </a:buClr>
            </a:pPr>
            <a:r>
              <a:rPr lang="en-US" altLang="zh-CN" sz="2800" dirty="0">
                <a:ea typeface="黑体" pitchFamily="49" charset="-122"/>
              </a:rPr>
              <a:t>accuracy = (RR+NN)/(RN + RR + NR + NN)</a:t>
            </a:r>
            <a:r>
              <a:rPr lang="en-US" altLang="zh-CN" sz="2800" i="1" dirty="0">
                <a:ea typeface="黑体" pitchFamily="49" charset="-122"/>
              </a:rPr>
              <a:t> </a:t>
            </a:r>
          </a:p>
          <a:p>
            <a:pPr>
              <a:spcBef>
                <a:spcPts val="700"/>
              </a:spcBef>
              <a:buClr>
                <a:srgbClr val="336699"/>
              </a:buClr>
            </a:pPr>
            <a:endParaRPr lang="en-US" altLang="zh-CN" i="1" dirty="0">
              <a:ea typeface="黑体" pitchFamily="49" charset="-122"/>
            </a:endParaRPr>
          </a:p>
          <a:p>
            <a:pPr>
              <a:spcBef>
                <a:spcPts val="700"/>
              </a:spcBef>
              <a:buClr>
                <a:srgbClr val="336699"/>
              </a:buClr>
            </a:pPr>
            <a:r>
              <a:rPr lang="zh-CN" altLang="en-US" sz="3200" dirty="0">
                <a:latin typeface="+mn-ea"/>
              </a:rPr>
              <a:t>为什么通常使用</a:t>
            </a:r>
            <a:r>
              <a:rPr lang="en-US" altLang="zh-CN" sz="3200" dirty="0">
                <a:latin typeface="+mn-ea"/>
              </a:rPr>
              <a:t>P</a:t>
            </a:r>
            <a:r>
              <a:rPr lang="zh-CN" altLang="en-US" sz="3200" dirty="0">
                <a:latin typeface="+mn-ea"/>
              </a:rPr>
              <a:t>、</a:t>
            </a:r>
            <a:r>
              <a:rPr lang="en-US" altLang="zh-CN" sz="3200" dirty="0">
                <a:latin typeface="+mn-ea"/>
              </a:rPr>
              <a:t>R</a:t>
            </a:r>
            <a:r>
              <a:rPr lang="zh-CN" altLang="en-US" sz="3200" dirty="0">
                <a:latin typeface="+mn-ea"/>
              </a:rPr>
              <a:t>、</a:t>
            </a:r>
            <a:r>
              <a:rPr lang="en-US" altLang="zh-CN" sz="3200" dirty="0">
                <a:latin typeface="+mn-ea"/>
              </a:rPr>
              <a:t>F</a:t>
            </a:r>
            <a:r>
              <a:rPr lang="zh-CN" altLang="en-US" sz="3200" dirty="0">
                <a:latin typeface="+mn-ea"/>
              </a:rPr>
              <a:t>而不使用精确率？</a:t>
            </a:r>
            <a:endParaRPr lang="en-US" altLang="zh-CN" sz="3200" dirty="0">
              <a:latin typeface="+mn-ea"/>
            </a:endParaRPr>
          </a:p>
          <a:p>
            <a:pPr>
              <a:spcBef>
                <a:spcPts val="700"/>
              </a:spcBef>
              <a:buClr>
                <a:srgbClr val="336699"/>
              </a:buClr>
            </a:pPr>
            <a:endParaRPr lang="en-US" altLang="zh-CN" sz="3200" dirty="0">
              <a:latin typeface="黑体" pitchFamily="49" charset="-122"/>
              <a:ea typeface="黑体" pitchFamily="49" charset="-122"/>
            </a:endParaRPr>
          </a:p>
          <a:p>
            <a:pPr>
              <a:spcBef>
                <a:spcPts val="700"/>
              </a:spcBef>
              <a:buClr>
                <a:srgbClr val="336699"/>
              </a:buClr>
            </a:pPr>
            <a:r>
              <a:rPr lang="en-US" altLang="zh-CN" sz="3200" dirty="0">
                <a:latin typeface="+mn-ea"/>
              </a:rPr>
              <a:t>Web</a:t>
            </a:r>
            <a:r>
              <a:rPr lang="zh-CN" altLang="en-US" sz="3200" dirty="0">
                <a:latin typeface="+mn-ea"/>
              </a:rPr>
              <a:t>信息检索当中精确率为什么不可用？ </a:t>
            </a:r>
            <a:endParaRPr lang="de-DE" altLang="zh-CN" sz="3200" dirty="0">
              <a:latin typeface="黑体" pitchFamily="49" charset="-122"/>
              <a:ea typeface="黑体" pitchFamily="49" charset="-122"/>
            </a:endParaRPr>
          </a:p>
          <a:p>
            <a:endParaRPr lang="zh-CN" altLang="en-US" dirty="0"/>
          </a:p>
        </p:txBody>
      </p:sp>
      <p:sp>
        <p:nvSpPr>
          <p:cNvPr id="7" name="Slide Number Placeholder 6"/>
          <p:cNvSpPr>
            <a:spLocks noGrp="1"/>
          </p:cNvSpPr>
          <p:nvPr>
            <p:ph type="sldNum" sz="quarter" idx="12"/>
          </p:nvPr>
        </p:nvSpPr>
        <p:spPr/>
        <p:txBody>
          <a:bodyPr/>
          <a:lstStyle/>
          <a:p>
            <a:fld id="{74BF2C0F-05D6-4882-A325-BE394602789D}" type="slidenum">
              <a:rPr lang="en-US" smtClean="0"/>
              <a:pPr/>
              <a:t>49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排序的重要性</a:t>
            </a:r>
            <a:r>
              <a:rPr lang="de-DE" altLang="zh-CN"/>
              <a:t>: </a:t>
            </a:r>
            <a:r>
              <a:rPr lang="zh-CN" altLang="en-US"/>
              <a:t>小结</a:t>
            </a:r>
            <a:endParaRPr lang="zh-CN" altLang="en-US" dirty="0"/>
          </a:p>
        </p:txBody>
      </p:sp>
      <p:sp>
        <p:nvSpPr>
          <p:cNvPr id="4" name="内容占位符 3"/>
          <p:cNvSpPr>
            <a:spLocks noGrp="1"/>
          </p:cNvSpPr>
          <p:nvPr>
            <p:ph idx="1"/>
          </p:nvPr>
        </p:nvSpPr>
        <p:spPr/>
        <p:txBody>
          <a:bodyPr/>
          <a:lstStyle/>
          <a:p>
            <a:r>
              <a:rPr lang="zh-CN" altLang="en-US" dirty="0"/>
              <a:t>摘要阅读</a:t>
            </a:r>
            <a:r>
              <a:rPr lang="en-US" altLang="zh-CN" dirty="0"/>
              <a:t>(Viewing abstracts): </a:t>
            </a:r>
            <a:r>
              <a:rPr lang="zh-CN" altLang="en-US" dirty="0"/>
              <a:t>用户更可能阅读前几篇</a:t>
            </a:r>
            <a:r>
              <a:rPr lang="en-US" altLang="zh-CN" dirty="0"/>
              <a:t>(1, 2, 3, 4)</a:t>
            </a:r>
            <a:r>
              <a:rPr lang="zh-CN" altLang="en-US" dirty="0"/>
              <a:t>结果的摘要</a:t>
            </a:r>
            <a:endParaRPr lang="en-US" altLang="zh-CN" dirty="0"/>
          </a:p>
          <a:p>
            <a:r>
              <a:rPr lang="zh-CN" altLang="en-US" dirty="0"/>
              <a:t>点击</a:t>
            </a:r>
            <a:r>
              <a:rPr lang="en-US" altLang="zh-CN" dirty="0"/>
              <a:t>(Clicking): </a:t>
            </a:r>
            <a:r>
              <a:rPr lang="zh-CN" altLang="en-US" dirty="0"/>
              <a:t>点击的分布甚至更有偏向性</a:t>
            </a:r>
            <a:endParaRPr lang="en-US" altLang="zh-CN" dirty="0"/>
          </a:p>
          <a:p>
            <a:pPr lvl="1"/>
            <a:r>
              <a:rPr lang="zh-CN" altLang="en-US" dirty="0"/>
              <a:t>一半情况下，用户点击排名最高的页面</a:t>
            </a:r>
            <a:endParaRPr lang="en-US" altLang="zh-CN" dirty="0"/>
          </a:p>
          <a:p>
            <a:pPr lvl="1"/>
            <a:r>
              <a:rPr lang="zh-CN" altLang="en-US" dirty="0"/>
              <a:t>即使排名最高的页面不相关，仍然有</a:t>
            </a:r>
            <a:r>
              <a:rPr lang="en-US" altLang="zh-CN" dirty="0"/>
              <a:t>30%</a:t>
            </a:r>
            <a:r>
              <a:rPr lang="zh-CN" altLang="en-US" dirty="0"/>
              <a:t>的用户会点击它。</a:t>
            </a:r>
            <a:endParaRPr lang="en-US" altLang="zh-CN" dirty="0"/>
          </a:p>
          <a:p>
            <a:r>
              <a:rPr lang="en-US" altLang="zh-CN" dirty="0"/>
              <a:t>→ </a:t>
            </a:r>
            <a:r>
              <a:rPr lang="zh-CN" altLang="en-US" dirty="0"/>
              <a:t>正确排序相当重要</a:t>
            </a:r>
            <a:endParaRPr lang="en-US" altLang="zh-CN" dirty="0"/>
          </a:p>
          <a:p>
            <a:r>
              <a:rPr lang="en-US" altLang="zh-CN" dirty="0"/>
              <a:t>→ </a:t>
            </a:r>
            <a:r>
              <a:rPr lang="zh-CN" altLang="en-US" dirty="0"/>
              <a:t>排对最高的页面非常重要</a:t>
            </a:r>
            <a:endParaRPr lang="en-US" altLang="zh-CN" dirty="0"/>
          </a:p>
          <a:p>
            <a:endParaRPr lang="zh-CN" altLang="en-US" dirty="0"/>
          </a:p>
        </p:txBody>
      </p:sp>
      <p:sp>
        <p:nvSpPr>
          <p:cNvPr id="2" name="灯片编号占位符 1"/>
          <p:cNvSpPr>
            <a:spLocks noGrp="1"/>
          </p:cNvSpPr>
          <p:nvPr>
            <p:ph type="sldNum" sz="quarter" idx="12"/>
          </p:nvPr>
        </p:nvSpPr>
        <p:spPr/>
        <p:txBody>
          <a:bodyPr/>
          <a:lstStyle/>
          <a:p>
            <a:fld id="{DB3EC566-48E6-4552-87D6-CB322A8F1925}"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50</a:t>
            </a:fld>
            <a:endParaRPr lang="en-US" sz="1200" dirty="0">
              <a:solidFill>
                <a:srgbClr val="898989"/>
              </a:solidFill>
              <a:latin typeface="Calibri" charset="0"/>
              <a:ea typeface="黑体" pitchFamily="49" charset="-122"/>
            </a:endParaRPr>
          </a:p>
        </p:txBody>
      </p:sp>
      <p:sp>
        <p:nvSpPr>
          <p:cNvPr id="84996" name="Text Box 3"/>
          <p:cNvSpPr txBox="1">
            <a:spLocks noChangeArrowheads="1"/>
          </p:cNvSpPr>
          <p:nvPr/>
        </p:nvSpPr>
        <p:spPr bwMode="auto">
          <a:xfrm>
            <a:off x="179512" y="1428736"/>
            <a:ext cx="8643998" cy="5429264"/>
          </a:xfrm>
          <a:prstGeom prst="rect">
            <a:avLst/>
          </a:prstGeom>
          <a:noFill/>
          <a:ln w="9525">
            <a:noFill/>
            <a:round/>
            <a:headEnd/>
            <a:tailEnd/>
          </a:ln>
        </p:spPr>
        <p:txBody>
          <a:bodyPr/>
          <a:lstStyle/>
          <a:p>
            <a:pPr lvl="1">
              <a:buClr>
                <a:srgbClr val="336699"/>
              </a:buClr>
              <a:buFont typeface="Wingdings" pitchFamily="2" charset="2"/>
              <a:buChar char="§"/>
            </a:pPr>
            <a:r>
              <a:rPr lang="zh-CN" altLang="en-US" dirty="0">
                <a:solidFill>
                  <a:schemeClr val="tx1"/>
                </a:solidFill>
                <a:latin typeface="Times New Roman" panose="02020603050405020304" pitchFamily="18" charset="0"/>
                <a:ea typeface="+mn-ea"/>
                <a:cs typeface="Times New Roman" panose="02020603050405020304" pitchFamily="18" charset="0"/>
              </a:rPr>
              <a:t>计算</a:t>
            </a:r>
            <a:r>
              <a:rPr lang="en-US" altLang="zh-CN" dirty="0">
                <a:solidFill>
                  <a:schemeClr val="tx1"/>
                </a:solidFill>
                <a:latin typeface="Times New Roman" panose="02020603050405020304" pitchFamily="18" charset="0"/>
                <a:ea typeface="+mn-ea"/>
                <a:cs typeface="Times New Roman" panose="02020603050405020304" pitchFamily="18" charset="0"/>
              </a:rPr>
              <a:t>P</a:t>
            </a:r>
            <a:r>
              <a:rPr lang="zh-CN" altLang="en-US" dirty="0">
                <a:solidFill>
                  <a:schemeClr val="tx1"/>
                </a:solidFill>
                <a:latin typeface="Times New Roman" panose="02020603050405020304" pitchFamily="18" charset="0"/>
                <a:ea typeface="+mn-ea"/>
                <a:cs typeface="Times New Roman" panose="02020603050405020304" pitchFamily="18" charset="0"/>
              </a:rPr>
              <a:t>、</a:t>
            </a:r>
            <a:r>
              <a:rPr lang="en-US" altLang="zh-CN" dirty="0">
                <a:solidFill>
                  <a:schemeClr val="tx1"/>
                </a:solidFill>
                <a:latin typeface="Times New Roman" panose="02020603050405020304" pitchFamily="18" charset="0"/>
                <a:ea typeface="+mn-ea"/>
                <a:cs typeface="Times New Roman" panose="02020603050405020304" pitchFamily="18" charset="0"/>
              </a:rPr>
              <a:t>R</a:t>
            </a:r>
            <a:r>
              <a:rPr lang="zh-CN" altLang="en-US" dirty="0">
                <a:solidFill>
                  <a:schemeClr val="tx1"/>
                </a:solidFill>
                <a:latin typeface="Times New Roman" panose="02020603050405020304" pitchFamily="18" charset="0"/>
                <a:ea typeface="+mn-ea"/>
                <a:cs typeface="Times New Roman" panose="02020603050405020304" pitchFamily="18" charset="0"/>
              </a:rPr>
              <a:t>、</a:t>
            </a:r>
            <a:r>
              <a:rPr lang="en-US" altLang="zh-CN" dirty="0">
                <a:solidFill>
                  <a:schemeClr val="tx1"/>
                </a:solidFill>
                <a:latin typeface="Times New Roman" panose="02020603050405020304" pitchFamily="18" charset="0"/>
                <a:ea typeface="+mn-ea"/>
                <a:cs typeface="Times New Roman" panose="02020603050405020304" pitchFamily="18" charset="0"/>
              </a:rPr>
              <a:t>F1</a:t>
            </a:r>
            <a:endParaRPr lang="en-US" dirty="0">
              <a:solidFill>
                <a:schemeClr val="tx1"/>
              </a:solidFill>
              <a:latin typeface="Times New Roman" panose="02020603050405020304" pitchFamily="18" charset="0"/>
              <a:ea typeface="+mn-ea"/>
              <a:cs typeface="Times New Roman" panose="02020603050405020304" pitchFamily="18" charset="0"/>
            </a:endParaRPr>
          </a:p>
          <a:p>
            <a:endParaRPr lang="en-US" dirty="0">
              <a:solidFill>
                <a:schemeClr val="tx1"/>
              </a:solidFill>
              <a:latin typeface="+mj-lt"/>
              <a:ea typeface="黑体" pitchFamily="49" charset="-122"/>
            </a:endParaRPr>
          </a:p>
          <a:p>
            <a:endParaRPr lang="en-US" dirty="0">
              <a:solidFill>
                <a:schemeClr val="tx1"/>
              </a:solidFill>
              <a:latin typeface="+mj-lt"/>
              <a:ea typeface="黑体" pitchFamily="49" charset="-122"/>
            </a:endParaRPr>
          </a:p>
          <a:p>
            <a:endParaRPr lang="en-US"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pPr lvl="1">
              <a:buClr>
                <a:srgbClr val="336699"/>
              </a:buClr>
              <a:buFont typeface="Wingdings" pitchFamily="2" charset="2"/>
              <a:buChar char="§"/>
            </a:pPr>
            <a:r>
              <a:rPr lang="zh-CN" altLang="en-US" dirty="0">
                <a:solidFill>
                  <a:schemeClr val="tx1"/>
                </a:solidFill>
                <a:latin typeface="+mj-ea"/>
                <a:ea typeface="+mj-ea"/>
              </a:rPr>
              <a:t>下面的一个搜索引擎无论对于什么查询都返回</a:t>
            </a:r>
            <a:r>
              <a:rPr lang="en-US" altLang="zh-CN" dirty="0">
                <a:solidFill>
                  <a:schemeClr val="tx1"/>
                </a:solidFill>
                <a:latin typeface="+mj-ea"/>
                <a:ea typeface="+mj-ea"/>
              </a:rPr>
              <a:t>0</a:t>
            </a:r>
            <a:r>
              <a:rPr lang="zh-CN" altLang="en-US" dirty="0">
                <a:solidFill>
                  <a:schemeClr val="tx1"/>
                </a:solidFill>
                <a:latin typeface="+mj-ea"/>
                <a:ea typeface="+mj-ea"/>
              </a:rPr>
              <a:t>结果，为什么该引擎例子表明使用精确率是不合适的？</a:t>
            </a:r>
            <a:endParaRPr lang="de-DE" dirty="0">
              <a:solidFill>
                <a:schemeClr val="tx1"/>
              </a:solidFill>
              <a:latin typeface="+mj-ea"/>
              <a:ea typeface="+mj-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4" name="标题 3">
            <a:extLst>
              <a:ext uri="{FF2B5EF4-FFF2-40B4-BE49-F238E27FC236}">
                <a16:creationId xmlns:a16="http://schemas.microsoft.com/office/drawing/2014/main" id="{9CCEDBC1-6A7D-4F21-A1BE-64734B136441}"/>
              </a:ext>
            </a:extLst>
          </p:cNvPr>
          <p:cNvSpPr>
            <a:spLocks noGrp="1"/>
          </p:cNvSpPr>
          <p:nvPr>
            <p:ph type="title"/>
          </p:nvPr>
        </p:nvSpPr>
        <p:spPr/>
        <p:txBody>
          <a:bodyPr/>
          <a:lstStyle/>
          <a:p>
            <a:r>
              <a:rPr lang="zh-CN" altLang="en-US" dirty="0"/>
              <a:t>课堂练习</a:t>
            </a:r>
          </a:p>
        </p:txBody>
      </p:sp>
      <p:sp>
        <p:nvSpPr>
          <p:cNvPr id="7" name="Slide Number Placeholder 6"/>
          <p:cNvSpPr>
            <a:spLocks noGrp="1"/>
          </p:cNvSpPr>
          <p:nvPr>
            <p:ph type="sldNum" sz="quarter" idx="12"/>
          </p:nvPr>
        </p:nvSpPr>
        <p:spPr/>
        <p:txBody>
          <a:bodyPr/>
          <a:lstStyle/>
          <a:p>
            <a:fld id="{74BF2C0F-05D6-4882-A325-BE394602789D}" type="slidenum">
              <a:rPr lang="en-US" smtClean="0"/>
              <a:pPr/>
              <a:t>50</a:t>
            </a:fld>
            <a:endParaRPr lang="en-US"/>
          </a:p>
        </p:txBody>
      </p:sp>
      <p:graphicFrame>
        <p:nvGraphicFramePr>
          <p:cNvPr id="8" name="Table 7"/>
          <p:cNvGraphicFramePr>
            <a:graphicFrameLocks noGrp="1"/>
          </p:cNvGraphicFramePr>
          <p:nvPr/>
        </p:nvGraphicFramePr>
        <p:xfrm>
          <a:off x="1214414" y="1857364"/>
          <a:ext cx="6096000" cy="1371600"/>
        </p:xfrm>
        <a:graphic>
          <a:graphicData uri="http://schemas.openxmlformats.org/drawingml/2006/table">
            <a:tbl>
              <a:tblPr firstRow="1" bandRow="1">
                <a:tableStyleId>{C083E6E3-FA7D-4D7B-A595-EF9225AFEA82}</a:tableStyleId>
              </a:tblPr>
              <a:tblGrid>
                <a:gridCol w="1928826">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2881290">
                  <a:extLst>
                    <a:ext uri="{9D8B030D-6E8A-4147-A177-3AD203B41FA5}">
                      <a16:colId xmlns:a16="http://schemas.microsoft.com/office/drawing/2014/main" val="20002"/>
                    </a:ext>
                  </a:extLst>
                </a:gridCol>
              </a:tblGrid>
              <a:tr h="370840">
                <a:tc>
                  <a:txBody>
                    <a:bodyPr/>
                    <a:lstStyle/>
                    <a:p>
                      <a:endParaRPr lang="de-DE" sz="2400" b="0" dirty="0"/>
                    </a:p>
                  </a:txBody>
                  <a:tcPr/>
                </a:tc>
                <a:tc>
                  <a:txBody>
                    <a:bodyPr/>
                    <a:lstStyle/>
                    <a:p>
                      <a:r>
                        <a:rPr lang="zh-CN" altLang="en-US" sz="2400" b="0" dirty="0"/>
                        <a:t>相关</a:t>
                      </a:r>
                      <a:endParaRPr lang="de-DE" sz="2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dirty="0">
                          <a:solidFill>
                            <a:schemeClr val="tx1"/>
                          </a:solidFill>
                          <a:latin typeface="+mn-lt"/>
                          <a:ea typeface="+mn-ea"/>
                          <a:cs typeface="+mn-cs"/>
                        </a:rPr>
                        <a:t>不相关</a:t>
                      </a:r>
                      <a:endParaRPr lang="de-DE" sz="2400" b="0" kern="1200" dirty="0">
                        <a:solidFill>
                          <a:schemeClr val="tx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zh-CN" altLang="en-US" sz="2400" dirty="0"/>
                        <a:t>返回</a:t>
                      </a:r>
                      <a:endParaRPr lang="de-DE" sz="2400" dirty="0"/>
                    </a:p>
                  </a:txBody>
                  <a:tcPr/>
                </a:tc>
                <a:tc>
                  <a:txBody>
                    <a:bodyPr/>
                    <a:lstStyle/>
                    <a:p>
                      <a:r>
                        <a:rPr lang="de-DE" sz="2400" dirty="0"/>
                        <a:t>18</a:t>
                      </a:r>
                    </a:p>
                  </a:txBody>
                  <a:tcPr/>
                </a:tc>
                <a:tc>
                  <a:txBody>
                    <a:bodyPr/>
                    <a:lstStyle/>
                    <a:p>
                      <a:r>
                        <a:rPr lang="de-DE" sz="2400" dirty="0"/>
                        <a:t>2</a:t>
                      </a:r>
                    </a:p>
                  </a:txBody>
                  <a:tcPr/>
                </a:tc>
                <a:extLst>
                  <a:ext uri="{0D108BD9-81ED-4DB2-BD59-A6C34878D82A}">
                    <a16:rowId xmlns:a16="http://schemas.microsoft.com/office/drawing/2014/main" val="10001"/>
                  </a:ext>
                </a:extLst>
              </a:tr>
              <a:tr h="370840">
                <a:tc>
                  <a:txBody>
                    <a:bodyPr/>
                    <a:lstStyle/>
                    <a:p>
                      <a:r>
                        <a:rPr lang="zh-CN" altLang="en-US" sz="2400" dirty="0"/>
                        <a:t>未返回</a:t>
                      </a:r>
                      <a:endParaRPr lang="de-DE" sz="2400" dirty="0"/>
                    </a:p>
                  </a:txBody>
                  <a:tcPr/>
                </a:tc>
                <a:tc>
                  <a:txBody>
                    <a:bodyPr/>
                    <a:lstStyle/>
                    <a:p>
                      <a:r>
                        <a:rPr lang="de-DE" sz="2400" dirty="0"/>
                        <a:t>82</a:t>
                      </a:r>
                    </a:p>
                  </a:txBody>
                  <a:tcPr/>
                </a:tc>
                <a:tc>
                  <a:txBody>
                    <a:bodyPr/>
                    <a:lstStyle/>
                    <a:p>
                      <a:r>
                        <a:rPr lang="de-DE" sz="2400" kern="1200" dirty="0"/>
                        <a:t>1,000,000,000</a:t>
                      </a:r>
                      <a:endParaRPr lang="de-DE" sz="2400" dirty="0"/>
                    </a:p>
                  </a:txBody>
                  <a:tcPr/>
                </a:tc>
                <a:extLst>
                  <a:ext uri="{0D108BD9-81ED-4DB2-BD59-A6C34878D82A}">
                    <a16:rowId xmlns:a16="http://schemas.microsoft.com/office/drawing/2014/main" val="10002"/>
                  </a:ext>
                </a:extLst>
              </a:tr>
            </a:tbl>
          </a:graphicData>
        </a:graphic>
      </p:graphicFrame>
      <p:pic>
        <p:nvPicPr>
          <p:cNvPr id="9" name="Picture 8" descr="2408.png"/>
          <p:cNvPicPr>
            <a:picLocks noChangeAspect="1"/>
          </p:cNvPicPr>
          <p:nvPr/>
        </p:nvPicPr>
        <p:blipFill>
          <a:blip r:embed="rId3" cstate="print"/>
          <a:stretch>
            <a:fillRect/>
          </a:stretch>
        </p:blipFill>
        <p:spPr>
          <a:xfrm>
            <a:off x="1331640" y="4437112"/>
            <a:ext cx="3798726" cy="1857388"/>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51</a:t>
            </a:fld>
            <a:endParaRPr lang="en-US" sz="1200" dirty="0">
              <a:solidFill>
                <a:srgbClr val="898989"/>
              </a:solidFill>
              <a:latin typeface="Calibri" charset="0"/>
              <a:ea typeface="黑体" pitchFamily="49" charset="-122"/>
            </a:endParaRPr>
          </a:p>
        </p:txBody>
      </p:sp>
      <p:sp>
        <p:nvSpPr>
          <p:cNvPr id="84996" name="Text Box 3"/>
          <p:cNvSpPr txBox="1">
            <a:spLocks noChangeArrowheads="1"/>
          </p:cNvSpPr>
          <p:nvPr/>
        </p:nvSpPr>
        <p:spPr bwMode="auto">
          <a:xfrm>
            <a:off x="250001" y="1772816"/>
            <a:ext cx="8643998" cy="459651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ea"/>
                <a:ea typeface="+mj-ea"/>
              </a:rPr>
              <a:t>由于和查询相关毕竟占文档集的极少数，所以即使什么都不返回也会得到很高的精确率</a:t>
            </a:r>
            <a:endParaRPr lang="de-DE"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什么都不返回可能对大部分查询来说可以得到</a:t>
            </a:r>
            <a:r>
              <a:rPr lang="en-US" dirty="0">
                <a:solidFill>
                  <a:schemeClr val="tx1"/>
                </a:solidFill>
                <a:latin typeface="+mj-ea"/>
                <a:ea typeface="+mj-ea"/>
              </a:rPr>
              <a:t> 99.99%</a:t>
            </a:r>
            <a:r>
              <a:rPr lang="zh-CN" altLang="en-US" dirty="0">
                <a:solidFill>
                  <a:schemeClr val="tx1"/>
                </a:solidFill>
                <a:latin typeface="+mj-ea"/>
                <a:ea typeface="+mj-ea"/>
              </a:rPr>
              <a:t>以上的精确率</a:t>
            </a:r>
            <a:r>
              <a:rPr lang="en-US" altLang="zh-CN" dirty="0">
                <a:solidFill>
                  <a:schemeClr val="tx1"/>
                </a:solidFill>
                <a:latin typeface="+mj-ea"/>
                <a:ea typeface="+mj-ea"/>
              </a:rPr>
              <a:t>(</a:t>
            </a:r>
            <a:r>
              <a:rPr lang="zh-CN" altLang="en-US" dirty="0">
                <a:solidFill>
                  <a:schemeClr val="tx1"/>
                </a:solidFill>
                <a:latin typeface="+mj-ea"/>
                <a:ea typeface="+mj-ea"/>
              </a:rPr>
              <a:t>非均衡问题！</a:t>
            </a:r>
            <a:r>
              <a:rPr lang="en-US" altLang="zh-CN" dirty="0">
                <a:solidFill>
                  <a:schemeClr val="tx1"/>
                </a:solidFill>
                <a:latin typeface="+mj-ea"/>
                <a:ea typeface="+mj-ea"/>
              </a:rPr>
              <a:t>)</a:t>
            </a:r>
          </a:p>
          <a:p>
            <a:pPr lvl="1">
              <a:spcBef>
                <a:spcPts val="700"/>
              </a:spcBef>
              <a:buClr>
                <a:srgbClr val="336699"/>
              </a:buClr>
              <a:buFont typeface="Wingdings" pitchFamily="2" charset="2"/>
              <a:buChar char="§"/>
            </a:pPr>
            <a:endParaRPr lang="en-US"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信息检索用户希望找到某些文档并且能够容忍结果中有一定的不相关性</a:t>
            </a:r>
            <a:endParaRPr lang="en-US" altLang="zh-CN"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返回一些即使不好的文档也比不返回任何文档强</a:t>
            </a:r>
            <a:endParaRPr lang="en-US" altLang="zh-CN" dirty="0">
              <a:solidFill>
                <a:schemeClr val="tx1"/>
              </a:solidFill>
              <a:latin typeface="+mj-ea"/>
              <a:ea typeface="+mj-ea"/>
            </a:endParaRPr>
          </a:p>
          <a:p>
            <a:pPr lvl="1">
              <a:spcBef>
                <a:spcPts val="700"/>
              </a:spcBef>
              <a:buClr>
                <a:srgbClr val="336699"/>
              </a:buClr>
              <a:buFont typeface="Wingdings" pitchFamily="2" charset="2"/>
              <a:buChar char="§"/>
            </a:pPr>
            <a:endParaRPr lang="en-US"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因此，实际中常常使用</a:t>
            </a:r>
            <a:r>
              <a:rPr lang="en-US" altLang="zh-CN" dirty="0">
                <a:solidFill>
                  <a:schemeClr val="tx1"/>
                </a:solidFill>
                <a:latin typeface="+mj-ea"/>
                <a:ea typeface="+mj-ea"/>
              </a:rPr>
              <a:t>P</a:t>
            </a:r>
            <a:r>
              <a:rPr lang="zh-CN" altLang="en-US" dirty="0">
                <a:solidFill>
                  <a:schemeClr val="tx1"/>
                </a:solidFill>
                <a:latin typeface="+mj-ea"/>
                <a:ea typeface="+mj-ea"/>
              </a:rPr>
              <a:t>、</a:t>
            </a:r>
            <a:r>
              <a:rPr lang="en-US" altLang="zh-CN" dirty="0">
                <a:solidFill>
                  <a:schemeClr val="tx1"/>
                </a:solidFill>
                <a:latin typeface="+mj-ea"/>
                <a:ea typeface="+mj-ea"/>
              </a:rPr>
              <a:t>R</a:t>
            </a:r>
            <a:r>
              <a:rPr lang="zh-CN" altLang="en-US" dirty="0">
                <a:solidFill>
                  <a:schemeClr val="tx1"/>
                </a:solidFill>
                <a:latin typeface="+mj-ea"/>
                <a:ea typeface="+mj-ea"/>
              </a:rPr>
              <a:t>和</a:t>
            </a:r>
            <a:r>
              <a:rPr lang="en-US" altLang="zh-CN" dirty="0">
                <a:solidFill>
                  <a:schemeClr val="tx1"/>
                </a:solidFill>
                <a:latin typeface="+mj-ea"/>
                <a:ea typeface="+mj-ea"/>
              </a:rPr>
              <a:t>F1</a:t>
            </a:r>
            <a:r>
              <a:rPr lang="zh-CN" altLang="en-US" dirty="0">
                <a:solidFill>
                  <a:schemeClr val="tx1"/>
                </a:solidFill>
                <a:latin typeface="+mj-ea"/>
                <a:ea typeface="+mj-ea"/>
              </a:rPr>
              <a:t>，而不使用精确率</a:t>
            </a:r>
            <a:endParaRPr lang="en-US" dirty="0">
              <a:solidFill>
                <a:schemeClr val="tx1"/>
              </a:solidFill>
              <a:latin typeface="+mj-ea"/>
              <a:ea typeface="+mj-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4" name="标题 3">
            <a:extLst>
              <a:ext uri="{FF2B5EF4-FFF2-40B4-BE49-F238E27FC236}">
                <a16:creationId xmlns:a16="http://schemas.microsoft.com/office/drawing/2014/main" id="{DD1764B5-2B75-4E35-A88F-609F4AB9097B}"/>
              </a:ext>
            </a:extLst>
          </p:cNvPr>
          <p:cNvSpPr>
            <a:spLocks noGrp="1"/>
          </p:cNvSpPr>
          <p:nvPr>
            <p:ph type="title"/>
          </p:nvPr>
        </p:nvSpPr>
        <p:spPr/>
        <p:txBody>
          <a:bodyPr/>
          <a:lstStyle/>
          <a:p>
            <a:r>
              <a:rPr lang="zh-CN" altLang="en-US" dirty="0"/>
              <a:t>精确率不适合</a:t>
            </a:r>
            <a:r>
              <a:rPr lang="en-US" altLang="zh-CN" dirty="0"/>
              <a:t>IR</a:t>
            </a:r>
            <a:r>
              <a:rPr lang="zh-CN" altLang="en-US" dirty="0"/>
              <a:t>的原因</a:t>
            </a:r>
          </a:p>
        </p:txBody>
      </p:sp>
      <p:sp>
        <p:nvSpPr>
          <p:cNvPr id="7" name="Slide Number Placeholder 6"/>
          <p:cNvSpPr>
            <a:spLocks noGrp="1"/>
          </p:cNvSpPr>
          <p:nvPr>
            <p:ph type="sldNum" sz="quarter" idx="12"/>
          </p:nvPr>
        </p:nvSpPr>
        <p:spPr/>
        <p:txBody>
          <a:bodyPr/>
          <a:lstStyle/>
          <a:p>
            <a:fld id="{74BF2C0F-05D6-4882-A325-BE394602789D}" type="slidenum">
              <a:rPr lang="en-US" smtClean="0"/>
              <a:pPr/>
              <a:t>51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67544" y="332656"/>
            <a:ext cx="8064896" cy="995363"/>
          </a:xfrm>
        </p:spPr>
        <p:txBody>
          <a:bodyPr/>
          <a:lstStyle/>
          <a:p>
            <a:r>
              <a:rPr lang="zh-CN" altLang="en-US" dirty="0">
                <a:latin typeface="Times New Roman" pitchFamily="18" charset="0"/>
              </a:rPr>
              <a:t>问题三：</a:t>
            </a:r>
            <a:r>
              <a:rPr lang="en-US" altLang="zh-CN" dirty="0">
                <a:latin typeface="Times New Roman" pitchFamily="18" charset="0"/>
              </a:rPr>
              <a:t>P</a:t>
            </a:r>
            <a:r>
              <a:rPr lang="zh-CN" altLang="en-US" dirty="0">
                <a:latin typeface="Times New Roman" pitchFamily="18" charset="0"/>
              </a:rPr>
              <a:t>、</a:t>
            </a:r>
            <a:r>
              <a:rPr lang="en-US" altLang="zh-CN" dirty="0">
                <a:latin typeface="Times New Roman" pitchFamily="18" charset="0"/>
              </a:rPr>
              <a:t>R</a:t>
            </a:r>
            <a:r>
              <a:rPr lang="zh-CN" altLang="en-US" dirty="0">
                <a:latin typeface="Times New Roman" pitchFamily="18" charset="0"/>
              </a:rPr>
              <a:t>没有考虑结果的序</a:t>
            </a:r>
            <a:endParaRPr lang="en-US" altLang="zh-CN" dirty="0">
              <a:latin typeface="Times New Roman" pitchFamily="18" charset="0"/>
            </a:endParaRPr>
          </a:p>
        </p:txBody>
      </p:sp>
      <p:sp>
        <p:nvSpPr>
          <p:cNvPr id="92163" name="Rectangle 3"/>
          <p:cNvSpPr>
            <a:spLocks noGrp="1" noChangeArrowheads="1"/>
          </p:cNvSpPr>
          <p:nvPr>
            <p:ph idx="1"/>
          </p:nvPr>
        </p:nvSpPr>
        <p:spPr>
          <a:xfrm>
            <a:off x="395536" y="1804194"/>
            <a:ext cx="8278403" cy="3617913"/>
          </a:xfrm>
        </p:spPr>
        <p:txBody>
          <a:bodyPr/>
          <a:lstStyle/>
          <a:p>
            <a:r>
              <a:rPr lang="en-US" altLang="zh-CN" sz="2800" dirty="0">
                <a:latin typeface="Times New Roman" pitchFamily="18" charset="0"/>
              </a:rPr>
              <a:t>R-Precision</a:t>
            </a:r>
            <a:r>
              <a:rPr lang="zh-CN" altLang="en-US" sz="2800" dirty="0">
                <a:latin typeface="Times New Roman" pitchFamily="18" charset="0"/>
              </a:rPr>
              <a:t>：检索结果中，在所有相关文档总数位置上的准确率，如某个查询的相关文档总数为</a:t>
            </a:r>
            <a:r>
              <a:rPr lang="en-US" altLang="zh-CN" sz="2800" dirty="0">
                <a:latin typeface="Times New Roman" pitchFamily="18" charset="0"/>
              </a:rPr>
              <a:t>80</a:t>
            </a:r>
            <a:r>
              <a:rPr lang="zh-CN" altLang="en-US" sz="2800" dirty="0">
                <a:latin typeface="Times New Roman" pitchFamily="18" charset="0"/>
              </a:rPr>
              <a:t>，则计算检索结果中在前</a:t>
            </a:r>
            <a:r>
              <a:rPr lang="en-US" altLang="zh-CN" sz="2800" dirty="0">
                <a:latin typeface="Times New Roman" pitchFamily="18" charset="0"/>
              </a:rPr>
              <a:t>80</a:t>
            </a:r>
            <a:r>
              <a:rPr lang="zh-CN" altLang="en-US" sz="2800" dirty="0">
                <a:latin typeface="Times New Roman" pitchFamily="18" charset="0"/>
              </a:rPr>
              <a:t>篇文档的正确率。</a:t>
            </a:r>
          </a:p>
        </p:txBody>
      </p:sp>
      <p:sp>
        <p:nvSpPr>
          <p:cNvPr id="10" name="灯片编号占位符 5"/>
          <p:cNvSpPr>
            <a:spLocks noGrp="1"/>
          </p:cNvSpPr>
          <p:nvPr>
            <p:ph type="sldNum" sz="quarter" idx="12"/>
          </p:nvPr>
        </p:nvSpPr>
        <p:spPr/>
        <p:txBody>
          <a:bodyPr/>
          <a:lstStyle/>
          <a:p>
            <a:fld id="{CD605F59-CB79-4B52-BC2F-57D8B7FFB919}" type="slidenum">
              <a:rPr lang="en-US" altLang="zh-CN"/>
              <a:pPr/>
              <a:t>52</a:t>
            </a:fld>
            <a:endParaRPr lang="en-US" altLang="zh-CN"/>
          </a:p>
        </p:txBody>
      </p:sp>
      <p:sp>
        <p:nvSpPr>
          <p:cNvPr id="92261" name="Rectangle 101"/>
          <p:cNvSpPr>
            <a:spLocks noChangeArrowheads="1"/>
          </p:cNvSpPr>
          <p:nvPr/>
        </p:nvSpPr>
        <p:spPr bwMode="auto">
          <a:xfrm>
            <a:off x="1330164" y="3918804"/>
            <a:ext cx="7343775" cy="830997"/>
          </a:xfrm>
          <a:prstGeom prst="rect">
            <a:avLst/>
          </a:prstGeom>
          <a:noFill/>
          <a:ln w="9525">
            <a:noFill/>
            <a:miter lim="800000"/>
            <a:headEnd/>
            <a:tailEnd/>
          </a:ln>
          <a:effectLst/>
        </p:spPr>
        <p:txBody>
          <a:bodyPr>
            <a:spAutoFit/>
          </a:bodyPr>
          <a:lstStyle/>
          <a:p>
            <a:r>
              <a:rPr lang="zh-CN" altLang="en-US" dirty="0">
                <a:solidFill>
                  <a:schemeClr val="tx1"/>
                </a:solidFill>
                <a:latin typeface="+mn-ea"/>
                <a:ea typeface="+mn-ea"/>
                <a:cs typeface="Times New Roman" panose="02020603050405020304" pitchFamily="18" charset="0"/>
              </a:rPr>
              <a:t>系统</a:t>
            </a:r>
            <a:r>
              <a:rPr lang="en-US" altLang="zh-CN" dirty="0">
                <a:solidFill>
                  <a:schemeClr val="tx1"/>
                </a:solidFill>
                <a:latin typeface="+mn-ea"/>
                <a:ea typeface="+mn-ea"/>
                <a:cs typeface="Times New Roman" panose="02020603050405020304" pitchFamily="18" charset="0"/>
              </a:rPr>
              <a:t>1</a:t>
            </a:r>
            <a:r>
              <a:rPr lang="zh-CN" altLang="en-US" dirty="0">
                <a:solidFill>
                  <a:schemeClr val="tx1"/>
                </a:solidFill>
                <a:latin typeface="+mn-ea"/>
                <a:ea typeface="+mn-ea"/>
                <a:cs typeface="Times New Roman" panose="02020603050405020304" pitchFamily="18" charset="0"/>
              </a:rPr>
              <a:t>，查询</a:t>
            </a:r>
            <a:r>
              <a:rPr lang="en-US" altLang="zh-CN" dirty="0">
                <a:solidFill>
                  <a:schemeClr val="tx1"/>
                </a:solidFill>
                <a:latin typeface="+mn-ea"/>
                <a:ea typeface="+mn-ea"/>
                <a:cs typeface="Times New Roman" pitchFamily="18" charset="0"/>
              </a:rPr>
              <a:t>1	</a:t>
            </a:r>
            <a:r>
              <a:rPr lang="en-US" altLang="zh-CN" dirty="0">
                <a:solidFill>
                  <a:schemeClr val="tx1"/>
                </a:solidFill>
                <a:latin typeface="Times New Roman" panose="02020603050405020304" pitchFamily="18" charset="0"/>
                <a:ea typeface="+mn-ea"/>
                <a:cs typeface="Times New Roman" panose="02020603050405020304" pitchFamily="18" charset="0"/>
              </a:rPr>
              <a:t>d3√	d6 √ 	d8	d10	d11</a:t>
            </a:r>
          </a:p>
          <a:p>
            <a:r>
              <a:rPr lang="zh-CN" altLang="en-US" dirty="0">
                <a:solidFill>
                  <a:schemeClr val="tx1"/>
                </a:solidFill>
                <a:latin typeface="Times New Roman" panose="02020603050405020304" pitchFamily="18" charset="0"/>
                <a:ea typeface="+mn-ea"/>
                <a:cs typeface="Times New Roman" panose="02020603050405020304" pitchFamily="18" charset="0"/>
              </a:rPr>
              <a:t>系统</a:t>
            </a:r>
            <a:r>
              <a:rPr lang="en-US" altLang="zh-CN" dirty="0">
                <a:solidFill>
                  <a:schemeClr val="tx1"/>
                </a:solidFill>
                <a:latin typeface="Times New Roman" panose="02020603050405020304" pitchFamily="18" charset="0"/>
                <a:ea typeface="+mn-ea"/>
                <a:cs typeface="Times New Roman" panose="02020603050405020304" pitchFamily="18" charset="0"/>
              </a:rPr>
              <a:t>2</a:t>
            </a:r>
            <a:r>
              <a:rPr lang="zh-CN" altLang="en-US" dirty="0">
                <a:solidFill>
                  <a:schemeClr val="tx1"/>
                </a:solidFill>
                <a:latin typeface="Times New Roman" panose="02020603050405020304" pitchFamily="18" charset="0"/>
                <a:ea typeface="+mn-ea"/>
                <a:cs typeface="Times New Roman" panose="02020603050405020304" pitchFamily="18" charset="0"/>
              </a:rPr>
              <a:t>，查询</a:t>
            </a:r>
            <a:r>
              <a:rPr lang="en-US" altLang="zh-CN" dirty="0">
                <a:solidFill>
                  <a:schemeClr val="tx1"/>
                </a:solidFill>
                <a:latin typeface="Times New Roman" panose="02020603050405020304" pitchFamily="18" charset="0"/>
                <a:ea typeface="+mn-ea"/>
                <a:cs typeface="Times New Roman" panose="02020603050405020304" pitchFamily="18" charset="0"/>
              </a:rPr>
              <a:t>1	d6 √ 	d7	      d2 	d9 √ </a:t>
            </a:r>
            <a:r>
              <a:rPr lang="en-US" altLang="zh-CN" dirty="0">
                <a:solidFill>
                  <a:schemeClr val="tx1"/>
                </a:solidFill>
                <a:latin typeface="Times New Roman" pitchFamily="18" charset="0"/>
                <a:ea typeface="黑体" pitchFamily="49" charset="-122"/>
                <a:cs typeface="Times New Roman" panose="02020603050405020304" pitchFamily="18" charset="0"/>
              </a:rPr>
              <a:t>	</a:t>
            </a:r>
          </a:p>
        </p:txBody>
      </p:sp>
      <p:sp>
        <p:nvSpPr>
          <p:cNvPr id="92262" name="Text Box 102"/>
          <p:cNvSpPr txBox="1">
            <a:spLocks noChangeArrowheads="1"/>
          </p:cNvSpPr>
          <p:nvPr/>
        </p:nvSpPr>
        <p:spPr bwMode="auto">
          <a:xfrm>
            <a:off x="1547813" y="5589588"/>
            <a:ext cx="2519362" cy="457200"/>
          </a:xfrm>
          <a:prstGeom prst="rect">
            <a:avLst/>
          </a:prstGeom>
          <a:noFill/>
          <a:ln w="9525">
            <a:noFill/>
            <a:miter lim="800000"/>
            <a:headEnd/>
            <a:tailEnd/>
          </a:ln>
          <a:effectLst/>
        </p:spPr>
        <p:txBody>
          <a:bodyPr>
            <a:spAutoFit/>
          </a:bodyPr>
          <a:lstStyle/>
          <a:p>
            <a:pPr>
              <a:spcBef>
                <a:spcPct val="50000"/>
              </a:spcBef>
            </a:pPr>
            <a:endParaRPr lang="zh-CN" altLang="zh-CN" dirty="0">
              <a:latin typeface="Times New Roman" pitchFamily="18" charset="0"/>
              <a:ea typeface="黑体" pitchFamily="49" charset="-122"/>
            </a:endParaRPr>
          </a:p>
        </p:txBody>
      </p:sp>
      <p:sp>
        <p:nvSpPr>
          <p:cNvPr id="92263" name="Text Box 103"/>
          <p:cNvSpPr txBox="1">
            <a:spLocks noChangeArrowheads="1"/>
          </p:cNvSpPr>
          <p:nvPr/>
        </p:nvSpPr>
        <p:spPr bwMode="auto">
          <a:xfrm>
            <a:off x="1343025" y="4978401"/>
            <a:ext cx="7632700"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anose="02020603050405020304" pitchFamily="18" charset="0"/>
                <a:ea typeface="+mn-ea"/>
                <a:cs typeface="Times New Roman" panose="02020603050405020304" pitchFamily="18" charset="0"/>
              </a:rPr>
              <a:t>对于查询</a:t>
            </a:r>
            <a:r>
              <a:rPr lang="en-US" altLang="zh-CN" dirty="0">
                <a:solidFill>
                  <a:schemeClr val="tx1"/>
                </a:solidFill>
                <a:latin typeface="Times New Roman" panose="02020603050405020304" pitchFamily="18" charset="0"/>
                <a:ea typeface="+mn-ea"/>
                <a:cs typeface="Times New Roman" panose="02020603050405020304" pitchFamily="18" charset="0"/>
              </a:rPr>
              <a:t>1</a:t>
            </a:r>
            <a:r>
              <a:rPr lang="zh-CN" altLang="en-US" dirty="0">
                <a:solidFill>
                  <a:schemeClr val="tx1"/>
                </a:solidFill>
                <a:latin typeface="Times New Roman" panose="02020603050405020304" pitchFamily="18" charset="0"/>
                <a:ea typeface="+mn-ea"/>
                <a:cs typeface="Times New Roman" panose="02020603050405020304" pitchFamily="18" charset="0"/>
              </a:rPr>
              <a:t>的标准答案集合 </a:t>
            </a:r>
            <a:r>
              <a:rPr lang="en-US" altLang="zh-CN" dirty="0">
                <a:solidFill>
                  <a:schemeClr val="tx1"/>
                </a:solidFill>
                <a:latin typeface="Times New Roman" panose="02020603050405020304" pitchFamily="18" charset="0"/>
                <a:ea typeface="+mn-ea"/>
                <a:cs typeface="Times New Roman" panose="02020603050405020304" pitchFamily="18" charset="0"/>
              </a:rPr>
              <a:t>{d3,d4,d6,d9}</a:t>
            </a:r>
          </a:p>
        </p:txBody>
      </p:sp>
      <p:sp>
        <p:nvSpPr>
          <p:cNvPr id="92264" name="Text Box 104"/>
          <p:cNvSpPr txBox="1">
            <a:spLocks noChangeArrowheads="1"/>
          </p:cNvSpPr>
          <p:nvPr/>
        </p:nvSpPr>
        <p:spPr bwMode="auto">
          <a:xfrm>
            <a:off x="1343025" y="5818188"/>
            <a:ext cx="7343775"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anose="02020603050405020304" pitchFamily="18" charset="0"/>
                <a:ea typeface="+mn-ea"/>
                <a:cs typeface="Times New Roman" panose="02020603050405020304" pitchFamily="18" charset="0"/>
              </a:rPr>
              <a:t>系统</a:t>
            </a:r>
            <a:r>
              <a:rPr lang="en-US" altLang="zh-CN" dirty="0">
                <a:solidFill>
                  <a:schemeClr val="tx1"/>
                </a:solidFill>
                <a:latin typeface="Times New Roman" panose="02020603050405020304" pitchFamily="18" charset="0"/>
                <a:ea typeface="+mn-ea"/>
                <a:cs typeface="Times New Roman" panose="02020603050405020304" pitchFamily="18" charset="0"/>
              </a:rPr>
              <a:t>1 R-Precision=2/4   </a:t>
            </a:r>
            <a:r>
              <a:rPr lang="zh-CN" altLang="en-US" dirty="0">
                <a:solidFill>
                  <a:schemeClr val="tx1"/>
                </a:solidFill>
                <a:latin typeface="Times New Roman" panose="02020603050405020304" pitchFamily="18" charset="0"/>
                <a:ea typeface="+mn-ea"/>
                <a:cs typeface="Times New Roman" panose="02020603050405020304" pitchFamily="18" charset="0"/>
              </a:rPr>
              <a:t>系统</a:t>
            </a:r>
            <a:r>
              <a:rPr lang="en-US" altLang="zh-CN" dirty="0">
                <a:solidFill>
                  <a:schemeClr val="tx1"/>
                </a:solidFill>
                <a:latin typeface="Times New Roman" panose="02020603050405020304" pitchFamily="18" charset="0"/>
                <a:ea typeface="+mn-ea"/>
                <a:cs typeface="Times New Roman" panose="02020603050405020304" pitchFamily="18" charset="0"/>
              </a:rPr>
              <a:t>2 R-Precision=2/4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61"/>
                                        </p:tgtEl>
                                        <p:attrNameLst>
                                          <p:attrName>style.visibility</p:attrName>
                                        </p:attrNameLst>
                                      </p:cBhvr>
                                      <p:to>
                                        <p:strVal val="visible"/>
                                      </p:to>
                                    </p:set>
                                    <p:animEffect transition="in" filter="blinds(horizontal)">
                                      <p:cBhvr>
                                        <p:cTn id="7" dur="500"/>
                                        <p:tgtEl>
                                          <p:spTgt spid="922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63"/>
                                        </p:tgtEl>
                                        <p:attrNameLst>
                                          <p:attrName>style.visibility</p:attrName>
                                        </p:attrNameLst>
                                      </p:cBhvr>
                                      <p:to>
                                        <p:strVal val="visible"/>
                                      </p:to>
                                    </p:set>
                                    <p:animEffect transition="in" filter="blinds(horizontal)">
                                      <p:cBhvr>
                                        <p:cTn id="12" dur="500"/>
                                        <p:tgtEl>
                                          <p:spTgt spid="922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264"/>
                                        </p:tgtEl>
                                        <p:attrNameLst>
                                          <p:attrName>style.visibility</p:attrName>
                                        </p:attrNameLst>
                                      </p:cBhvr>
                                      <p:to>
                                        <p:strVal val="visible"/>
                                      </p:to>
                                    </p:set>
                                    <p:animEffect transition="in" filter="blinds(horizontal)">
                                      <p:cBhvr>
                                        <p:cTn id="17" dur="500"/>
                                        <p:tgtEl>
                                          <p:spTgt spid="92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1" grpId="0"/>
      <p:bldP spid="92263" grpId="0"/>
      <p:bldP spid="9226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dirty="0">
                <a:latin typeface="Times New Roman" pitchFamily="18" charset="0"/>
              </a:rPr>
              <a:t>引入序的作用</a:t>
            </a:r>
            <a:endParaRPr lang="en-US" altLang="zh-CN" dirty="0">
              <a:latin typeface="Times New Roman" pitchFamily="18" charset="0"/>
            </a:endParaRPr>
          </a:p>
        </p:txBody>
      </p:sp>
      <p:sp>
        <p:nvSpPr>
          <p:cNvPr id="37891" name="Rectangle 3"/>
          <p:cNvSpPr>
            <a:spLocks noGrp="1" noChangeArrowheads="1"/>
          </p:cNvSpPr>
          <p:nvPr>
            <p:ph idx="1"/>
          </p:nvPr>
        </p:nvSpPr>
        <p:spPr>
          <a:xfrm>
            <a:off x="611560" y="1916832"/>
            <a:ext cx="7988424" cy="4103688"/>
          </a:xfrm>
        </p:spPr>
        <p:txBody>
          <a:bodyPr/>
          <a:lstStyle/>
          <a:p>
            <a:pPr>
              <a:lnSpc>
                <a:spcPct val="90000"/>
              </a:lnSpc>
            </a:pPr>
            <a:r>
              <a:rPr lang="zh-CN" altLang="en-US" dirty="0">
                <a:latin typeface="Times New Roman" pitchFamily="18" charset="0"/>
              </a:rPr>
              <a:t>正确率</a:t>
            </a:r>
            <a:r>
              <a:rPr lang="en-US" altLang="zh-CN" dirty="0">
                <a:latin typeface="Times New Roman" pitchFamily="18" charset="0"/>
              </a:rPr>
              <a:t>-</a:t>
            </a:r>
            <a:r>
              <a:rPr lang="zh-CN" altLang="en-US" dirty="0">
                <a:latin typeface="Times New Roman" pitchFamily="18" charset="0"/>
              </a:rPr>
              <a:t>召回率 曲线</a:t>
            </a:r>
            <a:r>
              <a:rPr lang="en-US" altLang="zh-CN" dirty="0">
                <a:latin typeface="Times New Roman" pitchFamily="18" charset="0"/>
              </a:rPr>
              <a:t>(precision versus recall curve)</a:t>
            </a:r>
          </a:p>
          <a:p>
            <a:pPr lvl="1">
              <a:lnSpc>
                <a:spcPct val="90000"/>
              </a:lnSpc>
            </a:pPr>
            <a:r>
              <a:rPr lang="zh-CN" altLang="en-US" dirty="0">
                <a:latin typeface="Times New Roman" pitchFamily="18" charset="0"/>
              </a:rPr>
              <a:t>检索结果以排序方式排列，用户不可能马上看到全部文档，因此，在用户观察的过程中，正确率和召回率在不断变化</a:t>
            </a:r>
            <a:r>
              <a:rPr lang="en-US" altLang="zh-CN" dirty="0">
                <a:latin typeface="Times New Roman" pitchFamily="18" charset="0"/>
              </a:rPr>
              <a:t>(vary)</a:t>
            </a:r>
            <a:endParaRPr lang="zh-CN" altLang="en-US" dirty="0">
              <a:latin typeface="Times New Roman" pitchFamily="18" charset="0"/>
            </a:endParaRPr>
          </a:p>
          <a:p>
            <a:pPr lvl="1">
              <a:lnSpc>
                <a:spcPct val="90000"/>
              </a:lnSpc>
            </a:pPr>
            <a:r>
              <a:rPr lang="zh-CN" altLang="en-US" dirty="0">
                <a:latin typeface="Times New Roman" pitchFamily="18" charset="0"/>
              </a:rPr>
              <a:t>可以求出在召回率分别为</a:t>
            </a:r>
            <a:r>
              <a:rPr lang="en-US" altLang="zh-CN" dirty="0">
                <a:latin typeface="Times New Roman" pitchFamily="18" charset="0"/>
              </a:rPr>
              <a:t>0%,10%,20%,30%,…, 90%,100%</a:t>
            </a:r>
            <a:r>
              <a:rPr lang="zh-CN" altLang="en-US" dirty="0">
                <a:latin typeface="Times New Roman" pitchFamily="18" charset="0"/>
              </a:rPr>
              <a:t>上对应的正确率，然后描出图像</a:t>
            </a:r>
          </a:p>
          <a:p>
            <a:pPr lvl="1">
              <a:lnSpc>
                <a:spcPct val="90000"/>
              </a:lnSpc>
            </a:pPr>
            <a:r>
              <a:rPr lang="zh-CN" altLang="en-US" dirty="0">
                <a:latin typeface="Times New Roman" pitchFamily="18" charset="0"/>
              </a:rPr>
              <a:t>在上面的曲线对应的系统结果更好</a:t>
            </a:r>
          </a:p>
        </p:txBody>
      </p:sp>
      <p:sp>
        <p:nvSpPr>
          <p:cNvPr id="6" name="灯片编号占位符 5"/>
          <p:cNvSpPr>
            <a:spLocks noGrp="1"/>
          </p:cNvSpPr>
          <p:nvPr>
            <p:ph type="sldNum" sz="quarter" idx="12"/>
          </p:nvPr>
        </p:nvSpPr>
        <p:spPr/>
        <p:txBody>
          <a:bodyPr/>
          <a:lstStyle/>
          <a:p>
            <a:fld id="{B0878141-171B-4738-95B5-CF4579836F58}" type="slidenum">
              <a:rPr lang="en-US" altLang="zh-CN"/>
              <a:pPr/>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dirty="0">
                <a:latin typeface="Times New Roman" pitchFamily="18" charset="0"/>
              </a:rPr>
              <a:t>P-R</a:t>
            </a:r>
            <a:r>
              <a:rPr lang="zh-CN" altLang="en-US" dirty="0">
                <a:latin typeface="Times New Roman" pitchFamily="18" charset="0"/>
              </a:rPr>
              <a:t>曲线的例子</a:t>
            </a:r>
          </a:p>
        </p:txBody>
      </p:sp>
      <p:graphicFrame>
        <p:nvGraphicFramePr>
          <p:cNvPr id="43066" name="Group 58"/>
          <p:cNvGraphicFramePr>
            <a:graphicFrameLocks noGrp="1"/>
          </p:cNvGraphicFramePr>
          <p:nvPr>
            <p:ph idx="1"/>
            <p:extLst>
              <p:ext uri="{D42A27DB-BD31-4B8C-83A1-F6EECF244321}">
                <p14:modId xmlns:p14="http://schemas.microsoft.com/office/powerpoint/2010/main" val="1538765027"/>
              </p:ext>
            </p:extLst>
          </p:nvPr>
        </p:nvGraphicFramePr>
        <p:xfrm>
          <a:off x="611560" y="3626912"/>
          <a:ext cx="8229599" cy="2068830"/>
        </p:xfrm>
        <a:graphic>
          <a:graphicData uri="http://schemas.openxmlformats.org/drawingml/2006/table">
            <a:tbl>
              <a:tblPr/>
              <a:tblGrid>
                <a:gridCol w="2743199">
                  <a:extLst>
                    <a:ext uri="{9D8B030D-6E8A-4147-A177-3AD203B41FA5}">
                      <a16:colId xmlns:a16="http://schemas.microsoft.com/office/drawing/2014/main" val="20000"/>
                    </a:ext>
                  </a:extLst>
                </a:gridCol>
                <a:gridCol w="2743201">
                  <a:extLst>
                    <a:ext uri="{9D8B030D-6E8A-4147-A177-3AD203B41FA5}">
                      <a16:colId xmlns:a16="http://schemas.microsoft.com/office/drawing/2014/main" val="20001"/>
                    </a:ext>
                  </a:extLst>
                </a:gridCol>
                <a:gridCol w="2743199">
                  <a:extLst>
                    <a:ext uri="{9D8B030D-6E8A-4147-A177-3AD203B41FA5}">
                      <a16:colId xmlns:a16="http://schemas.microsoft.com/office/drawing/2014/main" val="20002"/>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hlink"/>
                          </a:solidFill>
                          <a:effectLst/>
                          <a:latin typeface="Times New Roman" pitchFamily="18" charset="0"/>
                          <a:ea typeface="宋体" charset="-122"/>
                        </a:rPr>
                        <a:t>1. d123 R=0.1,P=1</a:t>
                      </a:r>
                    </a:p>
                  </a:txBody>
                  <a:tcPr marL="98081" marR="9808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6. </a:t>
                      </a:r>
                      <a:r>
                        <a:rPr kumimoji="1" lang="en-US" altLang="zh-CN" sz="2000" b="0" i="0" u="none" strike="noStrike" cap="none" normalizeH="0" baseline="0">
                          <a:ln>
                            <a:noFill/>
                          </a:ln>
                          <a:solidFill>
                            <a:schemeClr val="hlink"/>
                          </a:solidFill>
                          <a:effectLst/>
                          <a:latin typeface="Times New Roman" pitchFamily="18" charset="0"/>
                          <a:ea typeface="宋体" charset="-122"/>
                        </a:rPr>
                        <a:t>d9 R=0.3,P=0.5</a:t>
                      </a:r>
                    </a:p>
                  </a:txBody>
                  <a:tcPr marL="98081" marR="9808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11. d38</a:t>
                      </a:r>
                    </a:p>
                  </a:txBody>
                  <a:tcPr marL="98081" marR="9808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76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2. d84</a:t>
                      </a:r>
                    </a:p>
                  </a:txBody>
                  <a:tcPr marL="98081" marR="9808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7. d511</a:t>
                      </a:r>
                    </a:p>
                  </a:txBody>
                  <a:tcPr marL="98081" marR="9808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12. d48</a:t>
                      </a:r>
                    </a:p>
                  </a:txBody>
                  <a:tcPr marL="98081" marR="9808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hlink"/>
                          </a:solidFill>
                          <a:effectLst/>
                          <a:latin typeface="Times New Roman" pitchFamily="18" charset="0"/>
                          <a:ea typeface="宋体" charset="-122"/>
                        </a:rPr>
                        <a:t>3. d56 R=0.2,P=0.67</a:t>
                      </a:r>
                    </a:p>
                  </a:txBody>
                  <a:tcPr marL="98081" marR="9808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8. d129</a:t>
                      </a:r>
                    </a:p>
                  </a:txBody>
                  <a:tcPr marL="98081" marR="9808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13. d250</a:t>
                      </a:r>
                    </a:p>
                  </a:txBody>
                  <a:tcPr marL="98081" marR="9808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3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4. d6</a:t>
                      </a:r>
                    </a:p>
                  </a:txBody>
                  <a:tcPr marL="98081" marR="9808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9. d187</a:t>
                      </a:r>
                    </a:p>
                  </a:txBody>
                  <a:tcPr marL="98081" marR="9808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14. d113</a:t>
                      </a:r>
                    </a:p>
                  </a:txBody>
                  <a:tcPr marL="98081" marR="9808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5. d8</a:t>
                      </a:r>
                    </a:p>
                  </a:txBody>
                  <a:tcPr marL="98081" marR="9808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10. </a:t>
                      </a:r>
                      <a:r>
                        <a:rPr kumimoji="1" lang="en-US" altLang="zh-CN" sz="2000" b="0" i="0" u="none" strike="noStrike" cap="none" normalizeH="0" baseline="0">
                          <a:ln>
                            <a:noFill/>
                          </a:ln>
                          <a:solidFill>
                            <a:schemeClr val="hlink"/>
                          </a:solidFill>
                          <a:effectLst/>
                          <a:latin typeface="Times New Roman" pitchFamily="18" charset="0"/>
                          <a:ea typeface="宋体" charset="-122"/>
                        </a:rPr>
                        <a:t>d25 R=0.4,P=0.4</a:t>
                      </a:r>
                    </a:p>
                  </a:txBody>
                  <a:tcPr marL="98081" marR="9808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dirty="0">
                          <a:ln>
                            <a:noFill/>
                          </a:ln>
                          <a:solidFill>
                            <a:schemeClr val="tx1"/>
                          </a:solidFill>
                          <a:effectLst/>
                          <a:latin typeface="Times New Roman" pitchFamily="18" charset="0"/>
                          <a:ea typeface="宋体" charset="-122"/>
                        </a:rPr>
                        <a:t>15. </a:t>
                      </a:r>
                      <a:r>
                        <a:rPr kumimoji="1" lang="en-US" altLang="zh-CN" sz="2000" b="0" i="0" u="none" strike="noStrike" cap="none" normalizeH="0" baseline="0" dirty="0">
                          <a:ln>
                            <a:noFill/>
                          </a:ln>
                          <a:solidFill>
                            <a:schemeClr val="hlink"/>
                          </a:solidFill>
                          <a:effectLst/>
                          <a:latin typeface="Times New Roman" pitchFamily="18" charset="0"/>
                          <a:ea typeface="宋体" charset="-122"/>
                        </a:rPr>
                        <a:t>d3 R=0.5,P=0.33</a:t>
                      </a:r>
                    </a:p>
                  </a:txBody>
                  <a:tcPr marL="98081" marR="9808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2" name="灯片编号占位符 6"/>
          <p:cNvSpPr>
            <a:spLocks noGrp="1"/>
          </p:cNvSpPr>
          <p:nvPr>
            <p:ph type="sldNum" sz="quarter" idx="12"/>
          </p:nvPr>
        </p:nvSpPr>
        <p:spPr/>
        <p:txBody>
          <a:bodyPr/>
          <a:lstStyle/>
          <a:p>
            <a:fld id="{C8B2D3D1-71C9-486D-A7E8-DF3222573A1B}" type="slidenum">
              <a:rPr lang="en-US" altLang="zh-CN"/>
              <a:pPr/>
              <a:t>54</a:t>
            </a:fld>
            <a:endParaRPr lang="en-US" altLang="zh-CN"/>
          </a:p>
        </p:txBody>
      </p:sp>
      <p:sp>
        <p:nvSpPr>
          <p:cNvPr id="43011" name="Rectangle 3"/>
          <p:cNvSpPr>
            <a:spLocks noGrp="1" noChangeArrowheads="1"/>
          </p:cNvSpPr>
          <p:nvPr>
            <p:ph type="body" sz="half" idx="4294967295"/>
          </p:nvPr>
        </p:nvSpPr>
        <p:spPr>
          <a:xfrm>
            <a:off x="863600" y="1748736"/>
            <a:ext cx="7416800" cy="1511300"/>
          </a:xfrm>
        </p:spPr>
        <p:txBody>
          <a:bodyPr/>
          <a:lstStyle/>
          <a:p>
            <a:r>
              <a:rPr lang="zh-CN" altLang="en-US" sz="2800" dirty="0">
                <a:latin typeface="Times New Roman" pitchFamily="18" charset="0"/>
              </a:rPr>
              <a:t>某个查询</a:t>
            </a:r>
            <a:r>
              <a:rPr lang="en-US" altLang="zh-CN" sz="2800" dirty="0">
                <a:latin typeface="Times New Roman" pitchFamily="18" charset="0"/>
              </a:rPr>
              <a:t>q</a:t>
            </a:r>
            <a:r>
              <a:rPr lang="zh-CN" altLang="en-US" sz="2800" dirty="0">
                <a:latin typeface="Times New Roman" pitchFamily="18" charset="0"/>
              </a:rPr>
              <a:t>的标准答案集合为：</a:t>
            </a:r>
            <a:r>
              <a:rPr lang="en-US" altLang="zh-CN" sz="2800" dirty="0" err="1">
                <a:latin typeface="Times New Roman" pitchFamily="18" charset="0"/>
              </a:rPr>
              <a:t>Rq</a:t>
            </a:r>
            <a:r>
              <a:rPr lang="en-US" altLang="zh-CN" sz="2800" dirty="0">
                <a:latin typeface="Times New Roman" pitchFamily="18" charset="0"/>
              </a:rPr>
              <a:t>={d3,d5,d9,d25,d39,d44,d56,d71,d89,d123}</a:t>
            </a:r>
          </a:p>
          <a:p>
            <a:r>
              <a:rPr lang="zh-CN" altLang="en-US" sz="2800" dirty="0">
                <a:latin typeface="Times New Roman" pitchFamily="18" charset="0"/>
              </a:rPr>
              <a:t>某个</a:t>
            </a:r>
            <a:r>
              <a:rPr lang="en-US" altLang="zh-CN" sz="2800" dirty="0">
                <a:latin typeface="Times New Roman" pitchFamily="18" charset="0"/>
              </a:rPr>
              <a:t>IR</a:t>
            </a:r>
            <a:r>
              <a:rPr lang="zh-CN" altLang="en-US" sz="2800" dirty="0">
                <a:latin typeface="Times New Roman" pitchFamily="18" charset="0"/>
              </a:rPr>
              <a:t>系统对</a:t>
            </a:r>
            <a:r>
              <a:rPr lang="en-US" altLang="zh-CN" sz="2800" dirty="0">
                <a:latin typeface="Times New Roman" pitchFamily="18" charset="0"/>
              </a:rPr>
              <a:t>q</a:t>
            </a:r>
            <a:r>
              <a:rPr lang="zh-CN" altLang="en-US" sz="2800" dirty="0">
                <a:latin typeface="Times New Roman" pitchFamily="18" charset="0"/>
              </a:rPr>
              <a:t>的检索结果如下：</a:t>
            </a:r>
          </a:p>
          <a:p>
            <a:pPr>
              <a:buFont typeface="Wingdings" pitchFamily="2" charset="2"/>
              <a:buNone/>
            </a:pPr>
            <a:endParaRPr lang="en-US" altLang="zh-CN" sz="2800" dirty="0">
              <a:latin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5"/>
          <p:cNvSpPr>
            <a:spLocks noGrp="1" noChangeArrowheads="1"/>
          </p:cNvSpPr>
          <p:nvPr>
            <p:ph type="title"/>
          </p:nvPr>
        </p:nvSpPr>
        <p:spPr>
          <a:xfrm>
            <a:off x="611560" y="233895"/>
            <a:ext cx="8229600" cy="1143000"/>
          </a:xfrm>
        </p:spPr>
        <p:txBody>
          <a:bodyPr/>
          <a:lstStyle/>
          <a:p>
            <a:r>
              <a:rPr lang="en-US" altLang="zh-CN" dirty="0">
                <a:latin typeface="Times New Roman" pitchFamily="18" charset="0"/>
              </a:rPr>
              <a:t>P-R</a:t>
            </a:r>
            <a:r>
              <a:rPr lang="zh-CN" altLang="en-US" dirty="0">
                <a:latin typeface="Times New Roman" pitchFamily="18" charset="0"/>
              </a:rPr>
              <a:t>曲线</a:t>
            </a:r>
          </a:p>
        </p:txBody>
      </p:sp>
      <p:graphicFrame>
        <p:nvGraphicFramePr>
          <p:cNvPr id="39940" name="Object 4"/>
          <p:cNvGraphicFramePr>
            <a:graphicFrameLocks noGrp="1" noChangeAspect="1"/>
          </p:cNvGraphicFramePr>
          <p:nvPr>
            <p:ph idx="1"/>
            <p:extLst>
              <p:ext uri="{D42A27DB-BD31-4B8C-83A1-F6EECF244321}">
                <p14:modId xmlns:p14="http://schemas.microsoft.com/office/powerpoint/2010/main" val="3264236099"/>
              </p:ext>
            </p:extLst>
          </p:nvPr>
        </p:nvGraphicFramePr>
        <p:xfrm>
          <a:off x="1252538" y="1700808"/>
          <a:ext cx="6703838" cy="4750792"/>
        </p:xfrm>
        <a:graphic>
          <a:graphicData uri="http://schemas.openxmlformats.org/presentationml/2006/ole">
            <mc:AlternateContent xmlns:mc="http://schemas.openxmlformats.org/markup-compatibility/2006">
              <mc:Choice xmlns:v="urn:schemas-microsoft-com:vml" Requires="v">
                <p:oleObj spid="_x0000_s90181" name="SPW 9.0 Graph" r:id="rId4" imgW="5541120" imgH="4465800" progId="">
                  <p:embed/>
                </p:oleObj>
              </mc:Choice>
              <mc:Fallback>
                <p:oleObj name="SPW 9.0 Graph" r:id="rId4" imgW="5541120" imgH="44658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2538" y="1700808"/>
                        <a:ext cx="6703838" cy="4750792"/>
                      </a:xfrm>
                      <a:prstGeom prst="rect">
                        <a:avLst/>
                      </a:prstGeom>
                      <a:noFill/>
                    </p:spPr>
                  </p:pic>
                </p:oleObj>
              </mc:Fallback>
            </mc:AlternateContent>
          </a:graphicData>
        </a:graphic>
      </p:graphicFrame>
      <p:sp>
        <p:nvSpPr>
          <p:cNvPr id="6" name="灯片编号占位符 5"/>
          <p:cNvSpPr>
            <a:spLocks noGrp="1"/>
          </p:cNvSpPr>
          <p:nvPr>
            <p:ph type="sldNum" sz="quarter" idx="12"/>
          </p:nvPr>
        </p:nvSpPr>
        <p:spPr/>
        <p:txBody>
          <a:bodyPr/>
          <a:lstStyle/>
          <a:p>
            <a:fld id="{54DB7B2B-0532-42DD-B8E5-0F559A83536B}" type="slidenum">
              <a:rPr lang="en-US" altLang="zh-CN"/>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3568" y="476672"/>
            <a:ext cx="7174607" cy="852488"/>
          </a:xfrm>
        </p:spPr>
        <p:txBody>
          <a:bodyPr/>
          <a:lstStyle/>
          <a:p>
            <a:r>
              <a:rPr lang="en-US" altLang="zh-CN" dirty="0">
                <a:latin typeface="Times New Roman" pitchFamily="18" charset="0"/>
              </a:rPr>
              <a:t>P-R </a:t>
            </a:r>
            <a:r>
              <a:rPr lang="zh-CN" altLang="en-US" dirty="0">
                <a:latin typeface="Times New Roman" pitchFamily="18" charset="0"/>
              </a:rPr>
              <a:t>曲线的插值问题</a:t>
            </a:r>
          </a:p>
        </p:txBody>
      </p:sp>
      <p:sp>
        <p:nvSpPr>
          <p:cNvPr id="51203" name="Rectangle 3"/>
          <p:cNvSpPr>
            <a:spLocks noGrp="1" noChangeArrowheads="1"/>
          </p:cNvSpPr>
          <p:nvPr>
            <p:ph idx="1"/>
          </p:nvPr>
        </p:nvSpPr>
        <p:spPr>
          <a:xfrm>
            <a:off x="467544" y="1742840"/>
            <a:ext cx="8219256" cy="4320480"/>
          </a:xfrm>
        </p:spPr>
        <p:txBody>
          <a:bodyPr/>
          <a:lstStyle/>
          <a:p>
            <a:pPr>
              <a:lnSpc>
                <a:spcPct val="90000"/>
              </a:lnSpc>
            </a:pPr>
            <a:r>
              <a:rPr lang="zh-CN" altLang="en-US" sz="2800" dirty="0">
                <a:latin typeface="Times New Roman" pitchFamily="18" charset="0"/>
              </a:rPr>
              <a:t>对于前面的例子，假设</a:t>
            </a:r>
            <a:r>
              <a:rPr lang="en-US" altLang="zh-CN" sz="2800" dirty="0" err="1">
                <a:latin typeface="Times New Roman" pitchFamily="18" charset="0"/>
              </a:rPr>
              <a:t>Rq</a:t>
            </a:r>
            <a:r>
              <a:rPr lang="en-US" altLang="zh-CN" sz="2800" dirty="0">
                <a:latin typeface="Times New Roman" pitchFamily="18" charset="0"/>
              </a:rPr>
              <a:t>={d3,d56,d129}</a:t>
            </a:r>
          </a:p>
          <a:p>
            <a:pPr lvl="1">
              <a:lnSpc>
                <a:spcPct val="90000"/>
              </a:lnSpc>
            </a:pPr>
            <a:r>
              <a:rPr lang="en-US" altLang="zh-CN" sz="2000" dirty="0">
                <a:latin typeface="Times New Roman" pitchFamily="18" charset="0"/>
              </a:rPr>
              <a:t>3. d56 R=0.33,P=0.33</a:t>
            </a:r>
            <a:endParaRPr lang="en-US" altLang="zh-CN" sz="2000" dirty="0">
              <a:solidFill>
                <a:schemeClr val="hlink"/>
              </a:solidFill>
              <a:latin typeface="Times New Roman" pitchFamily="18" charset="0"/>
            </a:endParaRPr>
          </a:p>
          <a:p>
            <a:pPr lvl="1">
              <a:lnSpc>
                <a:spcPct val="90000"/>
              </a:lnSpc>
            </a:pPr>
            <a:r>
              <a:rPr lang="en-US" altLang="zh-CN" sz="2000" dirty="0">
                <a:latin typeface="Times New Roman" pitchFamily="18" charset="0"/>
              </a:rPr>
              <a:t>8. d129 R=0.66, P=0.25</a:t>
            </a:r>
          </a:p>
          <a:p>
            <a:pPr lvl="1">
              <a:lnSpc>
                <a:spcPct val="90000"/>
              </a:lnSpc>
            </a:pPr>
            <a:r>
              <a:rPr lang="en-US" altLang="zh-CN" sz="2000" dirty="0">
                <a:latin typeface="Times New Roman" pitchFamily="18" charset="0"/>
              </a:rPr>
              <a:t>15. d3 R=1,P=0.2</a:t>
            </a:r>
            <a:endParaRPr lang="en-US" altLang="zh-CN" sz="2800" dirty="0">
              <a:latin typeface="Times New Roman" pitchFamily="18" charset="0"/>
            </a:endParaRPr>
          </a:p>
          <a:p>
            <a:pPr>
              <a:lnSpc>
                <a:spcPct val="90000"/>
              </a:lnSpc>
            </a:pPr>
            <a:r>
              <a:rPr lang="zh-CN" altLang="en-US" sz="2800" dirty="0">
                <a:latin typeface="Times New Roman" pitchFamily="18" charset="0"/>
              </a:rPr>
              <a:t>不存在</a:t>
            </a:r>
            <a:r>
              <a:rPr lang="en-US" altLang="zh-CN" sz="2800" dirty="0">
                <a:latin typeface="Times New Roman" pitchFamily="18" charset="0"/>
              </a:rPr>
              <a:t>10%, 20%,…,90%</a:t>
            </a:r>
            <a:r>
              <a:rPr lang="zh-CN" altLang="en-US" sz="2800" dirty="0">
                <a:latin typeface="Times New Roman" pitchFamily="18" charset="0"/>
              </a:rPr>
              <a:t>的召回率点，而只存在 </a:t>
            </a:r>
            <a:r>
              <a:rPr lang="en-US" altLang="zh-CN" sz="2800" dirty="0">
                <a:latin typeface="Times New Roman" pitchFamily="18" charset="0"/>
              </a:rPr>
              <a:t>33.3%, 66.7%, 100%</a:t>
            </a:r>
            <a:r>
              <a:rPr lang="zh-CN" altLang="en-US" sz="2800" dirty="0">
                <a:latin typeface="Times New Roman" pitchFamily="18" charset="0"/>
              </a:rPr>
              <a:t>三个召回率点</a:t>
            </a:r>
          </a:p>
          <a:p>
            <a:pPr>
              <a:lnSpc>
                <a:spcPct val="90000"/>
              </a:lnSpc>
            </a:pPr>
            <a:r>
              <a:rPr lang="zh-CN" altLang="en-US" sz="2800" dirty="0">
                <a:latin typeface="Times New Roman" pitchFamily="18" charset="0"/>
              </a:rPr>
              <a:t>在这种情况下，需要利用存在的召回率点对不存在的召回率点进行插值</a:t>
            </a:r>
            <a:r>
              <a:rPr lang="en-US" altLang="zh-CN" sz="2800" dirty="0">
                <a:latin typeface="Times New Roman" pitchFamily="18" charset="0"/>
              </a:rPr>
              <a:t>(interpolate)</a:t>
            </a:r>
          </a:p>
          <a:p>
            <a:pPr>
              <a:lnSpc>
                <a:spcPct val="90000"/>
              </a:lnSpc>
            </a:pPr>
            <a:r>
              <a:rPr lang="zh-CN" altLang="en-US" sz="2800" dirty="0">
                <a:latin typeface="Times New Roman" pitchFamily="18" charset="0"/>
              </a:rPr>
              <a:t>对于召回率</a:t>
            </a:r>
            <a:r>
              <a:rPr lang="en-US" altLang="zh-CN" sz="2800" dirty="0">
                <a:latin typeface="Times New Roman" pitchFamily="18" charset="0"/>
              </a:rPr>
              <a:t>t%</a:t>
            </a:r>
            <a:r>
              <a:rPr lang="zh-CN" altLang="en-US" sz="2800" dirty="0">
                <a:latin typeface="Times New Roman" pitchFamily="18" charset="0"/>
              </a:rPr>
              <a:t>，如果不存在该召回率点，则定义</a:t>
            </a:r>
            <a:r>
              <a:rPr lang="en-US" altLang="zh-CN" sz="2800" dirty="0">
                <a:latin typeface="Times New Roman" pitchFamily="18" charset="0"/>
              </a:rPr>
              <a:t>t%</a:t>
            </a:r>
            <a:r>
              <a:rPr lang="zh-CN" altLang="en-US" sz="2800" dirty="0">
                <a:latin typeface="Times New Roman" pitchFamily="18" charset="0"/>
              </a:rPr>
              <a:t>为从</a:t>
            </a:r>
            <a:r>
              <a:rPr lang="en-US" altLang="zh-CN" sz="2800" dirty="0">
                <a:latin typeface="Times New Roman" pitchFamily="18" charset="0"/>
              </a:rPr>
              <a:t>t%</a:t>
            </a:r>
            <a:r>
              <a:rPr lang="zh-CN" altLang="en-US" sz="2800" dirty="0">
                <a:latin typeface="Times New Roman" pitchFamily="18" charset="0"/>
              </a:rPr>
              <a:t>到</a:t>
            </a:r>
            <a:r>
              <a:rPr lang="en-US" altLang="zh-CN" sz="2800" dirty="0">
                <a:latin typeface="Times New Roman" pitchFamily="18" charset="0"/>
              </a:rPr>
              <a:t>(t+10)%</a:t>
            </a:r>
            <a:r>
              <a:rPr lang="zh-CN" altLang="en-US" sz="2800" dirty="0">
                <a:latin typeface="Times New Roman" pitchFamily="18" charset="0"/>
              </a:rPr>
              <a:t>中最大的正确率值。</a:t>
            </a:r>
          </a:p>
          <a:p>
            <a:pPr>
              <a:lnSpc>
                <a:spcPct val="90000"/>
              </a:lnSpc>
            </a:pPr>
            <a:r>
              <a:rPr lang="zh-CN" altLang="en-US" sz="2800" dirty="0">
                <a:latin typeface="Times New Roman" pitchFamily="18" charset="0"/>
              </a:rPr>
              <a:t>对于上例，</a:t>
            </a:r>
            <a:r>
              <a:rPr lang="en-US" altLang="zh-CN" sz="2800" dirty="0">
                <a:latin typeface="Times New Roman" pitchFamily="18" charset="0"/>
              </a:rPr>
              <a:t>0%,10%,20%,30%</a:t>
            </a:r>
            <a:r>
              <a:rPr lang="zh-CN" altLang="en-US" sz="2800" dirty="0">
                <a:latin typeface="Times New Roman" pitchFamily="18" charset="0"/>
              </a:rPr>
              <a:t>上正确率为</a:t>
            </a:r>
            <a:r>
              <a:rPr lang="en-US" altLang="zh-CN" sz="2800" dirty="0">
                <a:latin typeface="Times New Roman" pitchFamily="18" charset="0"/>
              </a:rPr>
              <a:t>0.33</a:t>
            </a:r>
            <a:r>
              <a:rPr lang="zh-CN" altLang="en-US" sz="2800" dirty="0">
                <a:latin typeface="Times New Roman" pitchFamily="18" charset="0"/>
              </a:rPr>
              <a:t>，</a:t>
            </a:r>
            <a:r>
              <a:rPr lang="en-US" altLang="zh-CN" sz="2800" dirty="0">
                <a:latin typeface="Times New Roman" pitchFamily="18" charset="0"/>
              </a:rPr>
              <a:t>40%~60%</a:t>
            </a:r>
            <a:r>
              <a:rPr lang="zh-CN" altLang="en-US" sz="2800" dirty="0">
                <a:latin typeface="Times New Roman" pitchFamily="18" charset="0"/>
              </a:rPr>
              <a:t>对应</a:t>
            </a:r>
            <a:r>
              <a:rPr lang="en-US" altLang="zh-CN" sz="2800" dirty="0">
                <a:latin typeface="Times New Roman" pitchFamily="18" charset="0"/>
              </a:rPr>
              <a:t>0.25</a:t>
            </a:r>
            <a:r>
              <a:rPr lang="zh-CN" altLang="en-US" sz="2800" dirty="0">
                <a:latin typeface="Times New Roman" pitchFamily="18" charset="0"/>
              </a:rPr>
              <a:t>，</a:t>
            </a:r>
            <a:r>
              <a:rPr lang="en-US" altLang="zh-CN" sz="2800" dirty="0">
                <a:latin typeface="Times New Roman" pitchFamily="18" charset="0"/>
              </a:rPr>
              <a:t>70%</a:t>
            </a:r>
            <a:r>
              <a:rPr lang="zh-CN" altLang="en-US" sz="2800" dirty="0">
                <a:latin typeface="Times New Roman" pitchFamily="18" charset="0"/>
              </a:rPr>
              <a:t>以上对应</a:t>
            </a:r>
            <a:r>
              <a:rPr lang="en-US" altLang="zh-CN" sz="2800" dirty="0">
                <a:latin typeface="Times New Roman" pitchFamily="18" charset="0"/>
              </a:rPr>
              <a:t>0.2</a:t>
            </a:r>
          </a:p>
        </p:txBody>
      </p:sp>
      <p:sp>
        <p:nvSpPr>
          <p:cNvPr id="6" name="灯片编号占位符 5"/>
          <p:cNvSpPr>
            <a:spLocks noGrp="1"/>
          </p:cNvSpPr>
          <p:nvPr>
            <p:ph type="sldNum" sz="quarter" idx="12"/>
          </p:nvPr>
        </p:nvSpPr>
        <p:spPr/>
        <p:txBody>
          <a:bodyPr/>
          <a:lstStyle/>
          <a:p>
            <a:fld id="{992A6BD7-2872-4D00-9133-CBF4877A189C}" type="slidenum">
              <a:rPr lang="en-US" altLang="zh-CN"/>
              <a:pPr/>
              <a:t>56</a:t>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3" name="Rectangle 5"/>
          <p:cNvSpPr>
            <a:spLocks noGrp="1" noChangeArrowheads="1"/>
          </p:cNvSpPr>
          <p:nvPr>
            <p:ph type="title"/>
          </p:nvPr>
        </p:nvSpPr>
        <p:spPr>
          <a:xfrm>
            <a:off x="539552" y="188640"/>
            <a:ext cx="8517632" cy="1143000"/>
          </a:xfrm>
        </p:spPr>
        <p:txBody>
          <a:bodyPr/>
          <a:lstStyle/>
          <a:p>
            <a:r>
              <a:rPr lang="en-US" altLang="zh-CN" dirty="0">
                <a:latin typeface="Times New Roman" pitchFamily="18" charset="0"/>
              </a:rPr>
              <a:t>P-R</a:t>
            </a:r>
            <a:r>
              <a:rPr lang="zh-CN" altLang="en-US" dirty="0">
                <a:latin typeface="Times New Roman" pitchFamily="18" charset="0"/>
              </a:rPr>
              <a:t>曲线图</a:t>
            </a:r>
          </a:p>
        </p:txBody>
      </p:sp>
      <p:graphicFrame>
        <p:nvGraphicFramePr>
          <p:cNvPr id="217092" name="Object 4"/>
          <p:cNvGraphicFramePr>
            <a:graphicFrameLocks noGrp="1" noChangeAspect="1"/>
          </p:cNvGraphicFramePr>
          <p:nvPr>
            <p:ph idx="1"/>
            <p:extLst>
              <p:ext uri="{D42A27DB-BD31-4B8C-83A1-F6EECF244321}">
                <p14:modId xmlns:p14="http://schemas.microsoft.com/office/powerpoint/2010/main" val="695725565"/>
              </p:ext>
            </p:extLst>
          </p:nvPr>
        </p:nvGraphicFramePr>
        <p:xfrm>
          <a:off x="1547813" y="1916113"/>
          <a:ext cx="5472112" cy="4803775"/>
        </p:xfrm>
        <a:graphic>
          <a:graphicData uri="http://schemas.openxmlformats.org/presentationml/2006/ole">
            <mc:AlternateContent xmlns:mc="http://schemas.openxmlformats.org/markup-compatibility/2006">
              <mc:Choice xmlns:v="urn:schemas-microsoft-com:vml" Requires="v">
                <p:oleObj spid="_x0000_s91204" name="SPW 9.0 Graph" r:id="rId3" imgW="5554800" imgH="4876200" progId="">
                  <p:embed/>
                </p:oleObj>
              </mc:Choice>
              <mc:Fallback>
                <p:oleObj name="SPW 9.0 Graph" r:id="rId3" imgW="5554800" imgH="48762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916113"/>
                        <a:ext cx="5472112" cy="4803775"/>
                      </a:xfrm>
                      <a:prstGeom prst="rect">
                        <a:avLst/>
                      </a:prstGeom>
                      <a:noFill/>
                      <a:ln>
                        <a:noFill/>
                      </a:ln>
                      <a:effectLst/>
                    </p:spPr>
                  </p:pic>
                </p:oleObj>
              </mc:Fallback>
            </mc:AlternateContent>
          </a:graphicData>
        </a:graphic>
      </p:graphicFrame>
      <p:sp>
        <p:nvSpPr>
          <p:cNvPr id="6" name="灯片编号占位符 5"/>
          <p:cNvSpPr>
            <a:spLocks noGrp="1"/>
          </p:cNvSpPr>
          <p:nvPr>
            <p:ph type="sldNum" sz="quarter" idx="12"/>
          </p:nvPr>
        </p:nvSpPr>
        <p:spPr/>
        <p:txBody>
          <a:bodyPr/>
          <a:lstStyle/>
          <a:p>
            <a:fld id="{66F79708-2D9E-4C21-9CDC-C0CB60712C90}" type="slidenum">
              <a:rPr lang="en-US" altLang="zh-CN"/>
              <a:pPr/>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987C5-12D0-458A-9F9E-96AE559B7D5D}"/>
              </a:ext>
            </a:extLst>
          </p:cNvPr>
          <p:cNvSpPr>
            <a:spLocks noGrp="1"/>
          </p:cNvSpPr>
          <p:nvPr>
            <p:ph type="title"/>
          </p:nvPr>
        </p:nvSpPr>
        <p:spPr/>
        <p:txBody>
          <a:bodyPr/>
          <a:lstStyle/>
          <a:p>
            <a:r>
              <a:rPr lang="en-US" altLang="zh-CN" dirty="0"/>
              <a:t>P-R</a:t>
            </a:r>
            <a:r>
              <a:rPr lang="zh-CN" altLang="en-US" dirty="0"/>
              <a:t>曲线图</a:t>
            </a:r>
          </a:p>
        </p:txBody>
      </p:sp>
      <p:sp>
        <p:nvSpPr>
          <p:cNvPr id="3" name="内容占位符 2">
            <a:extLst>
              <a:ext uri="{FF2B5EF4-FFF2-40B4-BE49-F238E27FC236}">
                <a16:creationId xmlns:a16="http://schemas.microsoft.com/office/drawing/2014/main" id="{7776EE58-2F68-47CC-8281-FEC564E70A46}"/>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4E0E3882-C29A-4A43-A8CE-73B6DD83F7AE}"/>
              </a:ext>
            </a:extLst>
          </p:cNvPr>
          <p:cNvSpPr>
            <a:spLocks noGrp="1"/>
          </p:cNvSpPr>
          <p:nvPr>
            <p:ph type="sldNum" sz="quarter" idx="12"/>
          </p:nvPr>
        </p:nvSpPr>
        <p:spPr/>
        <p:txBody>
          <a:bodyPr/>
          <a:lstStyle/>
          <a:p>
            <a:pPr>
              <a:defRPr/>
            </a:pPr>
            <a:fld id="{DB3EC566-48E6-4552-87D6-CB322A8F1925}" type="slidenum">
              <a:rPr lang="en-US" smtClean="0"/>
              <a:pPr>
                <a:defRPr/>
              </a:pPr>
              <a:t>58</a:t>
            </a:fld>
            <a:endParaRPr lang="en-US"/>
          </a:p>
        </p:txBody>
      </p:sp>
      <p:pic>
        <p:nvPicPr>
          <p:cNvPr id="5" name="图片 4">
            <a:extLst>
              <a:ext uri="{FF2B5EF4-FFF2-40B4-BE49-F238E27FC236}">
                <a16:creationId xmlns:a16="http://schemas.microsoft.com/office/drawing/2014/main" id="{3EB3DE91-C454-41FE-8880-D6AA4F2BC87F}"/>
              </a:ext>
            </a:extLst>
          </p:cNvPr>
          <p:cNvPicPr>
            <a:picLocks noChangeAspect="1"/>
          </p:cNvPicPr>
          <p:nvPr/>
        </p:nvPicPr>
        <p:blipFill>
          <a:blip r:embed="rId2"/>
          <a:stretch>
            <a:fillRect/>
          </a:stretch>
        </p:blipFill>
        <p:spPr>
          <a:xfrm>
            <a:off x="899592" y="1814094"/>
            <a:ext cx="6408712" cy="4423218"/>
          </a:xfrm>
          <a:prstGeom prst="rect">
            <a:avLst/>
          </a:prstGeom>
        </p:spPr>
      </p:pic>
    </p:spTree>
    <p:extLst>
      <p:ext uri="{BB962C8B-B14F-4D97-AF65-F5344CB8AC3E}">
        <p14:creationId xmlns:p14="http://schemas.microsoft.com/office/powerpoint/2010/main" val="36245328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3568" y="260648"/>
            <a:ext cx="8229600" cy="1143000"/>
          </a:xfrm>
        </p:spPr>
        <p:txBody>
          <a:bodyPr/>
          <a:lstStyle/>
          <a:p>
            <a:r>
              <a:rPr lang="en-US" altLang="zh-CN" dirty="0">
                <a:latin typeface="Times New Roman" pitchFamily="18" charset="0"/>
              </a:rPr>
              <a:t>P-R</a:t>
            </a:r>
            <a:r>
              <a:rPr lang="zh-CN" altLang="en-US" dirty="0">
                <a:latin typeface="Times New Roman" pitchFamily="18" charset="0"/>
              </a:rPr>
              <a:t>曲线的优缺点</a:t>
            </a:r>
          </a:p>
        </p:txBody>
      </p:sp>
      <p:sp>
        <p:nvSpPr>
          <p:cNvPr id="53251" name="Rectangle 3"/>
          <p:cNvSpPr>
            <a:spLocks noGrp="1" noChangeArrowheads="1"/>
          </p:cNvSpPr>
          <p:nvPr>
            <p:ph idx="1"/>
          </p:nvPr>
        </p:nvSpPr>
        <p:spPr>
          <a:xfrm>
            <a:off x="683568" y="1628800"/>
            <a:ext cx="7772968" cy="3617913"/>
          </a:xfrm>
        </p:spPr>
        <p:txBody>
          <a:bodyPr/>
          <a:lstStyle/>
          <a:p>
            <a:r>
              <a:rPr lang="zh-CN" altLang="en-US" dirty="0">
                <a:latin typeface="Times New Roman" pitchFamily="18" charset="0"/>
              </a:rPr>
              <a:t>优点：</a:t>
            </a:r>
          </a:p>
          <a:p>
            <a:pPr lvl="1"/>
            <a:r>
              <a:rPr lang="zh-CN" altLang="en-US" dirty="0">
                <a:latin typeface="Times New Roman" pitchFamily="18" charset="0"/>
              </a:rPr>
              <a:t>简单直观</a:t>
            </a:r>
          </a:p>
          <a:p>
            <a:pPr lvl="1"/>
            <a:r>
              <a:rPr lang="zh-CN" altLang="en-US" dirty="0">
                <a:latin typeface="Times New Roman" pitchFamily="18" charset="0"/>
              </a:rPr>
              <a:t>既考虑了检索结果的覆盖度，又考虑了检索结果的排序情况</a:t>
            </a:r>
          </a:p>
          <a:p>
            <a:r>
              <a:rPr lang="zh-CN" altLang="en-US" dirty="0">
                <a:latin typeface="Times New Roman" pitchFamily="18" charset="0"/>
              </a:rPr>
              <a:t>缺点：</a:t>
            </a:r>
          </a:p>
          <a:p>
            <a:pPr lvl="1"/>
            <a:r>
              <a:rPr lang="zh-CN" altLang="en-US" dirty="0">
                <a:latin typeface="Times New Roman" pitchFamily="18" charset="0"/>
              </a:rPr>
              <a:t>单个查询的</a:t>
            </a:r>
            <a:r>
              <a:rPr lang="en-US" altLang="zh-CN" dirty="0">
                <a:latin typeface="Times New Roman" pitchFamily="18" charset="0"/>
              </a:rPr>
              <a:t>P-R</a:t>
            </a:r>
            <a:r>
              <a:rPr lang="zh-CN" altLang="en-US" dirty="0">
                <a:latin typeface="Times New Roman" pitchFamily="18" charset="0"/>
              </a:rPr>
              <a:t>曲线虽然直观，但是难以明确表示两个系统的优劣</a:t>
            </a:r>
          </a:p>
          <a:p>
            <a:pPr lvl="1"/>
            <a:endParaRPr lang="en-US" altLang="zh-CN" dirty="0">
              <a:latin typeface="Times New Roman" pitchFamily="18" charset="0"/>
            </a:endParaRPr>
          </a:p>
        </p:txBody>
      </p:sp>
      <p:sp>
        <p:nvSpPr>
          <p:cNvPr id="6" name="灯片编号占位符 5"/>
          <p:cNvSpPr>
            <a:spLocks noGrp="1"/>
          </p:cNvSpPr>
          <p:nvPr>
            <p:ph type="sldNum" sz="quarter" idx="12"/>
          </p:nvPr>
        </p:nvSpPr>
        <p:spPr/>
        <p:txBody>
          <a:bodyPr/>
          <a:lstStyle/>
          <a:p>
            <a:fld id="{10CABD35-9E17-4FED-BA30-AF253AAF020D}" type="slidenum">
              <a:rPr lang="en-US" altLang="zh-CN"/>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8" name="标题 7"/>
          <p:cNvSpPr>
            <a:spLocks noGrp="1"/>
          </p:cNvSpPr>
          <p:nvPr>
            <p:ph type="title"/>
          </p:nvPr>
        </p:nvSpPr>
        <p:spPr/>
        <p:txBody>
          <a:bodyPr/>
          <a:lstStyle/>
          <a:p>
            <a:r>
              <a:rPr lang="zh-CN" altLang="en-US" sz="3600" dirty="0"/>
              <a:t>预测相关性概率 </a:t>
            </a:r>
            <a:r>
              <a:rPr lang="en-US" altLang="zh-CN" sz="3600" dirty="0"/>
              <a:t>vs. </a:t>
            </a:r>
            <a:r>
              <a:rPr lang="zh-CN" altLang="en-US" sz="3600" dirty="0"/>
              <a:t>真实相关性概率</a:t>
            </a:r>
          </a:p>
        </p:txBody>
      </p:sp>
      <p:sp>
        <p:nvSpPr>
          <p:cNvPr id="7" name="Slide Number Placeholder 6"/>
          <p:cNvSpPr>
            <a:spLocks noGrp="1"/>
          </p:cNvSpPr>
          <p:nvPr>
            <p:ph type="sldNum" sz="quarter" idx="12"/>
          </p:nvPr>
        </p:nvSpPr>
        <p:spPr/>
        <p:txBody>
          <a:bodyPr/>
          <a:lstStyle/>
          <a:p>
            <a:fld id="{74BF2C0F-05D6-4882-A325-BE394602789D}" type="slidenum">
              <a:rPr lang="en-US" smtClean="0"/>
              <a:pPr/>
              <a:t>6</a:t>
            </a:fld>
            <a:endParaRPr lang="en-US" dirty="0"/>
          </a:p>
        </p:txBody>
      </p:sp>
      <p:pic>
        <p:nvPicPr>
          <p:cNvPr id="12" name="Picture 10" descr="725.png"/>
          <p:cNvPicPr>
            <a:picLocks noChangeAspect="1"/>
          </p:cNvPicPr>
          <p:nvPr/>
        </p:nvPicPr>
        <p:blipFill>
          <a:blip r:embed="rId3" cstate="print"/>
          <a:stretch>
            <a:fillRect/>
          </a:stretch>
        </p:blipFill>
        <p:spPr>
          <a:xfrm>
            <a:off x="921600" y="1733319"/>
            <a:ext cx="7300799" cy="4428000"/>
          </a:xfrm>
          <a:prstGeom prst="rect">
            <a:avLst/>
          </a:prstGeom>
        </p:spPr>
      </p:pic>
      <p:sp>
        <p:nvSpPr>
          <p:cNvPr id="9" name="Text Box 3">
            <a:extLst>
              <a:ext uri="{FF2B5EF4-FFF2-40B4-BE49-F238E27FC236}">
                <a16:creationId xmlns:a16="http://schemas.microsoft.com/office/drawing/2014/main" id="{18C13814-9D7F-48A8-B53B-920A6743BFDA}"/>
              </a:ext>
            </a:extLst>
          </p:cNvPr>
          <p:cNvSpPr txBox="1">
            <a:spLocks noChangeArrowheads="1"/>
          </p:cNvSpPr>
          <p:nvPr/>
        </p:nvSpPr>
        <p:spPr bwMode="auto">
          <a:xfrm>
            <a:off x="827584" y="6077974"/>
            <a:ext cx="6662544" cy="482372"/>
          </a:xfrm>
          <a:prstGeom prst="rect">
            <a:avLst/>
          </a:prstGeom>
          <a:noFill/>
          <a:ln w="9525">
            <a:noFill/>
            <a:round/>
            <a:headEnd/>
            <a:tailEnd/>
          </a:ln>
        </p:spPr>
        <p:txBody>
          <a:bodyPr/>
          <a:lstStyle/>
          <a:p>
            <a:pPr lvl="1" algn="ctr">
              <a:spcBef>
                <a:spcPts val="700"/>
              </a:spcBef>
              <a:buClr>
                <a:srgbClr val="336699"/>
              </a:buClr>
            </a:pPr>
            <a:r>
              <a:rPr lang="de-DE" dirty="0">
                <a:solidFill>
                  <a:schemeClr val="tx1"/>
                </a:solidFill>
                <a:latin typeface="+mj-lt"/>
                <a:ea typeface="黑体" pitchFamily="49" charset="-122"/>
              </a:rPr>
              <a:t>source: Lilian Lee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523478" y="476672"/>
            <a:ext cx="7772400" cy="852488"/>
          </a:xfrm>
        </p:spPr>
        <p:txBody>
          <a:bodyPr/>
          <a:lstStyle/>
          <a:p>
            <a:r>
              <a:rPr lang="zh-CN" altLang="en-US" dirty="0">
                <a:latin typeface="Times New Roman" pitchFamily="18" charset="0"/>
              </a:rPr>
              <a:t>基于</a:t>
            </a:r>
            <a:r>
              <a:rPr lang="en-US" altLang="zh-CN" dirty="0">
                <a:latin typeface="Times New Roman" pitchFamily="18" charset="0"/>
              </a:rPr>
              <a:t>P-R</a:t>
            </a:r>
            <a:r>
              <a:rPr lang="zh-CN" altLang="en-US" dirty="0">
                <a:latin typeface="Times New Roman" pitchFamily="18" charset="0"/>
              </a:rPr>
              <a:t>曲线的单一指标</a:t>
            </a:r>
          </a:p>
        </p:txBody>
      </p:sp>
      <p:sp>
        <p:nvSpPr>
          <p:cNvPr id="91139" name="Rectangle 3"/>
          <p:cNvSpPr>
            <a:spLocks noGrp="1" noChangeArrowheads="1"/>
          </p:cNvSpPr>
          <p:nvPr>
            <p:ph idx="1"/>
          </p:nvPr>
        </p:nvSpPr>
        <p:spPr>
          <a:xfrm>
            <a:off x="683568" y="1772816"/>
            <a:ext cx="7790736" cy="3617913"/>
          </a:xfrm>
        </p:spPr>
        <p:txBody>
          <a:bodyPr/>
          <a:lstStyle/>
          <a:p>
            <a:r>
              <a:rPr lang="en-US" altLang="zh-CN" dirty="0">
                <a:latin typeface="Times New Roman" pitchFamily="18" charset="0"/>
              </a:rPr>
              <a:t>Break Point</a:t>
            </a:r>
            <a:r>
              <a:rPr lang="zh-CN" altLang="en-US" dirty="0">
                <a:latin typeface="Times New Roman" pitchFamily="18" charset="0"/>
              </a:rPr>
              <a:t>：</a:t>
            </a:r>
            <a:r>
              <a:rPr lang="en-US" altLang="zh-CN" dirty="0">
                <a:latin typeface="Times New Roman" pitchFamily="18" charset="0"/>
              </a:rPr>
              <a:t>P-R</a:t>
            </a:r>
            <a:r>
              <a:rPr lang="zh-CN" altLang="en-US" dirty="0">
                <a:latin typeface="Times New Roman" pitchFamily="18" charset="0"/>
              </a:rPr>
              <a:t>曲线上 </a:t>
            </a:r>
            <a:r>
              <a:rPr lang="en-US" altLang="zh-CN" dirty="0">
                <a:latin typeface="Times New Roman" pitchFamily="18" charset="0"/>
              </a:rPr>
              <a:t>P=R</a:t>
            </a:r>
            <a:r>
              <a:rPr lang="zh-CN" altLang="en-US" dirty="0">
                <a:latin typeface="Times New Roman" pitchFamily="18" charset="0"/>
              </a:rPr>
              <a:t>的那个点</a:t>
            </a:r>
          </a:p>
          <a:p>
            <a:pPr lvl="1"/>
            <a:r>
              <a:rPr lang="zh-CN" altLang="en-US" dirty="0">
                <a:latin typeface="Times New Roman" pitchFamily="18" charset="0"/>
              </a:rPr>
              <a:t>这样可以直接进行单值比较</a:t>
            </a:r>
            <a:r>
              <a:rPr lang="zh-CN" altLang="en-US" dirty="0"/>
              <a:t>多个系统的优劣</a:t>
            </a:r>
            <a:endParaRPr lang="zh-CN" altLang="en-US" dirty="0">
              <a:latin typeface="Times New Roman" pitchFamily="18" charset="0"/>
            </a:endParaRPr>
          </a:p>
          <a:p>
            <a:endParaRPr lang="en-US" altLang="zh-CN" dirty="0">
              <a:latin typeface="Times New Roman" pitchFamily="18" charset="0"/>
            </a:endParaRPr>
          </a:p>
          <a:p>
            <a:r>
              <a:rPr lang="en-US" altLang="zh-CN" dirty="0">
                <a:latin typeface="Times New Roman" pitchFamily="18" charset="0"/>
              </a:rPr>
              <a:t>11</a:t>
            </a:r>
            <a:r>
              <a:rPr lang="zh-CN" altLang="en-US" dirty="0">
                <a:latin typeface="Times New Roman" pitchFamily="18" charset="0"/>
              </a:rPr>
              <a:t>点平均正确率</a:t>
            </a:r>
            <a:r>
              <a:rPr lang="en-US" altLang="zh-CN" dirty="0">
                <a:latin typeface="Times New Roman" pitchFamily="18" charset="0"/>
              </a:rPr>
              <a:t>(11 point average precision)</a:t>
            </a:r>
            <a:r>
              <a:rPr lang="zh-CN" altLang="en-US" dirty="0">
                <a:latin typeface="Times New Roman" pitchFamily="18" charset="0"/>
              </a:rPr>
              <a:t>：在召回率分别为</a:t>
            </a:r>
            <a:r>
              <a:rPr lang="en-US" altLang="zh-CN" dirty="0">
                <a:latin typeface="Times New Roman" pitchFamily="18" charset="0"/>
              </a:rPr>
              <a:t>0,0.1,0.2,…,1.0</a:t>
            </a:r>
            <a:r>
              <a:rPr lang="zh-CN" altLang="en-US" dirty="0">
                <a:latin typeface="Times New Roman" pitchFamily="18" charset="0"/>
              </a:rPr>
              <a:t>的十一个点上的正确率求平均，等价于插值的</a:t>
            </a:r>
            <a:r>
              <a:rPr lang="en-US" altLang="zh-CN" dirty="0">
                <a:latin typeface="Times New Roman" pitchFamily="18" charset="0"/>
              </a:rPr>
              <a:t>AP</a:t>
            </a:r>
            <a:endParaRPr lang="en-US" altLang="zh-CN" dirty="0"/>
          </a:p>
        </p:txBody>
      </p:sp>
      <p:sp>
        <p:nvSpPr>
          <p:cNvPr id="6" name="灯片编号占位符 5"/>
          <p:cNvSpPr>
            <a:spLocks noGrp="1"/>
          </p:cNvSpPr>
          <p:nvPr>
            <p:ph type="sldNum" sz="quarter" idx="12"/>
          </p:nvPr>
        </p:nvSpPr>
        <p:spPr/>
        <p:txBody>
          <a:bodyPr/>
          <a:lstStyle/>
          <a:p>
            <a:fld id="{5A8F3D6A-870E-4E1C-9CED-F671804095E2}" type="slidenum">
              <a:rPr lang="en-US" altLang="zh-CN"/>
              <a:pPr/>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67544" y="254001"/>
            <a:ext cx="8795147" cy="1143000"/>
          </a:xfrm>
        </p:spPr>
        <p:txBody>
          <a:bodyPr/>
          <a:lstStyle/>
          <a:p>
            <a:r>
              <a:rPr lang="en-US" altLang="zh-CN" dirty="0">
                <a:latin typeface="Times New Roman" pitchFamily="18" charset="0"/>
              </a:rPr>
              <a:t>P-R</a:t>
            </a:r>
            <a:r>
              <a:rPr lang="zh-CN" altLang="en-US" dirty="0">
                <a:latin typeface="Times New Roman" pitchFamily="18" charset="0"/>
              </a:rPr>
              <a:t>曲线中的</a:t>
            </a:r>
            <a:r>
              <a:rPr lang="en-US" altLang="zh-CN" dirty="0">
                <a:latin typeface="Times New Roman" pitchFamily="18" charset="0"/>
              </a:rPr>
              <a:t>break point</a:t>
            </a:r>
          </a:p>
        </p:txBody>
      </p:sp>
      <p:graphicFrame>
        <p:nvGraphicFramePr>
          <p:cNvPr id="124937" name="Object 9"/>
          <p:cNvGraphicFramePr>
            <a:graphicFrameLocks noGrp="1" noChangeAspect="1"/>
          </p:cNvGraphicFramePr>
          <p:nvPr>
            <p:ph idx="1"/>
            <p:extLst>
              <p:ext uri="{D42A27DB-BD31-4B8C-83A1-F6EECF244321}">
                <p14:modId xmlns:p14="http://schemas.microsoft.com/office/powerpoint/2010/main" val="3318658009"/>
              </p:ext>
            </p:extLst>
          </p:nvPr>
        </p:nvGraphicFramePr>
        <p:xfrm>
          <a:off x="467544" y="1692691"/>
          <a:ext cx="5281835" cy="4256589"/>
        </p:xfrm>
        <a:graphic>
          <a:graphicData uri="http://schemas.openxmlformats.org/presentationml/2006/ole">
            <mc:AlternateContent xmlns:mc="http://schemas.openxmlformats.org/markup-compatibility/2006">
              <mc:Choice xmlns:v="urn:schemas-microsoft-com:vml" Requires="v">
                <p:oleObj spid="_x0000_s92230" name="SPW 9.0 Graph" r:id="rId4" imgW="5541120" imgH="4465800" progId="">
                  <p:embed/>
                </p:oleObj>
              </mc:Choice>
              <mc:Fallback>
                <p:oleObj name="SPW 9.0 Graph" r:id="rId4" imgW="5541120" imgH="44658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692691"/>
                        <a:ext cx="5281835" cy="4256589"/>
                      </a:xfrm>
                      <a:prstGeom prst="rect">
                        <a:avLst/>
                      </a:prstGeom>
                      <a:noFill/>
                    </p:spPr>
                  </p:pic>
                </p:oleObj>
              </mc:Fallback>
            </mc:AlternateContent>
          </a:graphicData>
        </a:graphic>
      </p:graphicFrame>
      <p:sp>
        <p:nvSpPr>
          <p:cNvPr id="11" name="灯片编号占位符 5"/>
          <p:cNvSpPr>
            <a:spLocks noGrp="1"/>
          </p:cNvSpPr>
          <p:nvPr>
            <p:ph type="sldNum" sz="quarter" idx="12"/>
          </p:nvPr>
        </p:nvSpPr>
        <p:spPr/>
        <p:txBody>
          <a:bodyPr/>
          <a:lstStyle/>
          <a:p>
            <a:fld id="{959DA0F8-460D-48D1-8082-E8093ED98A37}" type="slidenum">
              <a:rPr lang="en-US" altLang="zh-CN"/>
              <a:pPr/>
              <a:t>61</a:t>
            </a:fld>
            <a:endParaRPr lang="en-US" altLang="zh-CN"/>
          </a:p>
        </p:txBody>
      </p:sp>
      <p:sp>
        <p:nvSpPr>
          <p:cNvPr id="124938" name="Line 10"/>
          <p:cNvSpPr>
            <a:spLocks noChangeShapeType="1"/>
          </p:cNvSpPr>
          <p:nvPr/>
        </p:nvSpPr>
        <p:spPr bwMode="auto">
          <a:xfrm flipV="1">
            <a:off x="1068860" y="2622971"/>
            <a:ext cx="4032448" cy="2808312"/>
          </a:xfrm>
          <a:prstGeom prst="line">
            <a:avLst/>
          </a:prstGeom>
          <a:noFill/>
          <a:ln w="9525">
            <a:solidFill>
              <a:schemeClr val="tx1"/>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124939" name="Oval 11"/>
          <p:cNvSpPr>
            <a:spLocks noChangeArrowheads="1"/>
          </p:cNvSpPr>
          <p:nvPr/>
        </p:nvSpPr>
        <p:spPr bwMode="auto">
          <a:xfrm>
            <a:off x="2365177" y="4279155"/>
            <a:ext cx="287337" cy="215900"/>
          </a:xfrm>
          <a:prstGeom prst="ellipse">
            <a:avLst/>
          </a:prstGeom>
          <a:no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24940" name="Text Box 12"/>
          <p:cNvSpPr txBox="1">
            <a:spLocks noChangeArrowheads="1"/>
          </p:cNvSpPr>
          <p:nvPr/>
        </p:nvSpPr>
        <p:spPr bwMode="auto">
          <a:xfrm>
            <a:off x="5317357" y="2407567"/>
            <a:ext cx="792163" cy="457200"/>
          </a:xfrm>
          <a:prstGeom prst="rect">
            <a:avLst/>
          </a:prstGeom>
          <a:noFill/>
          <a:ln w="9525">
            <a:noFill/>
            <a:miter lim="800000"/>
            <a:headEnd/>
            <a:tailEnd/>
          </a:ln>
          <a:effectLst/>
        </p:spPr>
        <p:txBody>
          <a:bodyPr>
            <a:spAutoFit/>
          </a:bodyPr>
          <a:lstStyle/>
          <a:p>
            <a:pPr>
              <a:spcBef>
                <a:spcPct val="50000"/>
              </a:spcBef>
            </a:pPr>
            <a:r>
              <a:rPr lang="en-US" altLang="zh-CN" dirty="0">
                <a:solidFill>
                  <a:schemeClr val="tx1"/>
                </a:solidFill>
                <a:latin typeface="Times New Roman" pitchFamily="18" charset="0"/>
                <a:ea typeface="黑体" pitchFamily="49" charset="-122"/>
              </a:rPr>
              <a:t>y=x</a:t>
            </a:r>
          </a:p>
        </p:txBody>
      </p:sp>
      <p:sp>
        <p:nvSpPr>
          <p:cNvPr id="124941" name="Text Box 13"/>
          <p:cNvSpPr txBox="1">
            <a:spLocks noChangeArrowheads="1"/>
          </p:cNvSpPr>
          <p:nvPr/>
        </p:nvSpPr>
        <p:spPr bwMode="auto">
          <a:xfrm>
            <a:off x="3085257" y="4135139"/>
            <a:ext cx="1223963" cy="304800"/>
          </a:xfrm>
          <a:prstGeom prst="rect">
            <a:avLst/>
          </a:prstGeom>
          <a:noFill/>
          <a:ln w="9525">
            <a:noFill/>
            <a:miter lim="800000"/>
            <a:headEnd/>
            <a:tailEnd/>
          </a:ln>
          <a:effectLst/>
        </p:spPr>
        <p:txBody>
          <a:bodyPr>
            <a:spAutoFit/>
          </a:bodyPr>
          <a:lstStyle/>
          <a:p>
            <a:pPr>
              <a:spcBef>
                <a:spcPct val="50000"/>
              </a:spcBef>
            </a:pPr>
            <a:r>
              <a:rPr lang="en-US" altLang="zh-CN" sz="1400" dirty="0">
                <a:solidFill>
                  <a:schemeClr val="tx1"/>
                </a:solidFill>
                <a:latin typeface="Times New Roman" pitchFamily="18" charset="0"/>
                <a:ea typeface="黑体" pitchFamily="49" charset="-122"/>
              </a:rPr>
              <a:t>Break  point</a:t>
            </a:r>
          </a:p>
        </p:txBody>
      </p:sp>
      <p:sp>
        <p:nvSpPr>
          <p:cNvPr id="124942" name="Line 14"/>
          <p:cNvSpPr>
            <a:spLocks noChangeShapeType="1"/>
          </p:cNvSpPr>
          <p:nvPr/>
        </p:nvSpPr>
        <p:spPr bwMode="auto">
          <a:xfrm flipV="1">
            <a:off x="2509193" y="4279153"/>
            <a:ext cx="504379" cy="144017"/>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pic>
        <p:nvPicPr>
          <p:cNvPr id="10" name="Picture 4">
            <a:extLst>
              <a:ext uri="{FF2B5EF4-FFF2-40B4-BE49-F238E27FC236}">
                <a16:creationId xmlns:a16="http://schemas.microsoft.com/office/drawing/2014/main" id="{72F0C692-E805-448C-82C4-CEAFF6283B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3294" y="3429000"/>
            <a:ext cx="3123899" cy="26766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4938"/>
                                        </p:tgtEl>
                                        <p:attrNameLst>
                                          <p:attrName>style.visibility</p:attrName>
                                        </p:attrNameLst>
                                      </p:cBhvr>
                                      <p:to>
                                        <p:strVal val="visible"/>
                                      </p:to>
                                    </p:set>
                                    <p:animEffect transition="in" filter="blinds(horizontal)">
                                      <p:cBhvr>
                                        <p:cTn id="7" dur="500"/>
                                        <p:tgtEl>
                                          <p:spTgt spid="1249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4940"/>
                                        </p:tgtEl>
                                        <p:attrNameLst>
                                          <p:attrName>style.visibility</p:attrName>
                                        </p:attrNameLst>
                                      </p:cBhvr>
                                      <p:to>
                                        <p:strVal val="visible"/>
                                      </p:to>
                                    </p:set>
                                    <p:animEffect transition="in" filter="blinds(horizontal)">
                                      <p:cBhvr>
                                        <p:cTn id="12" dur="500"/>
                                        <p:tgtEl>
                                          <p:spTgt spid="12494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4939"/>
                                        </p:tgtEl>
                                        <p:attrNameLst>
                                          <p:attrName>style.visibility</p:attrName>
                                        </p:attrNameLst>
                                      </p:cBhvr>
                                      <p:to>
                                        <p:strVal val="visible"/>
                                      </p:to>
                                    </p:set>
                                    <p:anim calcmode="lin" valueType="num">
                                      <p:cBhvr additive="base">
                                        <p:cTn id="17" dur="500" fill="hold"/>
                                        <p:tgtEl>
                                          <p:spTgt spid="124939"/>
                                        </p:tgtEl>
                                        <p:attrNameLst>
                                          <p:attrName>ppt_x</p:attrName>
                                        </p:attrNameLst>
                                      </p:cBhvr>
                                      <p:tavLst>
                                        <p:tav tm="0">
                                          <p:val>
                                            <p:strVal val="#ppt_x"/>
                                          </p:val>
                                        </p:tav>
                                        <p:tav tm="100000">
                                          <p:val>
                                            <p:strVal val="#ppt_x"/>
                                          </p:val>
                                        </p:tav>
                                      </p:tavLst>
                                    </p:anim>
                                    <p:anim calcmode="lin" valueType="num">
                                      <p:cBhvr additive="base">
                                        <p:cTn id="18" dur="500" fill="hold"/>
                                        <p:tgtEl>
                                          <p:spTgt spid="12493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grpId="1" nodeType="clickEffect">
                                  <p:stCondLst>
                                    <p:cond delay="0"/>
                                  </p:stCondLst>
                                  <p:childTnLst>
                                    <p:animScale>
                                      <p:cBhvr>
                                        <p:cTn id="22" dur="2000" fill="hold"/>
                                        <p:tgtEl>
                                          <p:spTgt spid="124939"/>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4942"/>
                                        </p:tgtEl>
                                        <p:attrNameLst>
                                          <p:attrName>style.visibility</p:attrName>
                                        </p:attrNameLst>
                                      </p:cBhvr>
                                      <p:to>
                                        <p:strVal val="visible"/>
                                      </p:to>
                                    </p:set>
                                    <p:animEffect transition="in" filter="blinds(horizontal)">
                                      <p:cBhvr>
                                        <p:cTn id="27" dur="500"/>
                                        <p:tgtEl>
                                          <p:spTgt spid="12494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4941"/>
                                        </p:tgtEl>
                                        <p:attrNameLst>
                                          <p:attrName>style.visibility</p:attrName>
                                        </p:attrNameLst>
                                      </p:cBhvr>
                                      <p:to>
                                        <p:strVal val="visible"/>
                                      </p:to>
                                    </p:set>
                                    <p:animEffect transition="in" filter="blinds(horizontal)">
                                      <p:cBhvr>
                                        <p:cTn id="32" dur="500"/>
                                        <p:tgtEl>
                                          <p:spTgt spid="124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8" grpId="0" animBg="1"/>
      <p:bldP spid="124939" grpId="0" animBg="1"/>
      <p:bldP spid="124939" grpId="1" animBg="1"/>
      <p:bldP spid="124940" grpId="0"/>
      <p:bldP spid="124941" grpId="0"/>
      <p:bldP spid="12494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13D90EC-1609-4C97-8736-1679B1BEE208}"/>
              </a:ext>
            </a:extLst>
          </p:cNvPr>
          <p:cNvSpPr>
            <a:spLocks noGrp="1"/>
          </p:cNvSpPr>
          <p:nvPr>
            <p:ph type="title"/>
          </p:nvPr>
        </p:nvSpPr>
        <p:spPr/>
        <p:txBody>
          <a:bodyPr/>
          <a:lstStyle/>
          <a:p>
            <a:r>
              <a:rPr lang="zh-CN" altLang="en-US" dirty="0"/>
              <a:t>平均正确率</a:t>
            </a:r>
          </a:p>
        </p:txBody>
      </p:sp>
      <p:sp>
        <p:nvSpPr>
          <p:cNvPr id="31747" name="Rectangle 3"/>
          <p:cNvSpPr>
            <a:spLocks noGrp="1" noChangeArrowheads="1"/>
          </p:cNvSpPr>
          <p:nvPr>
            <p:ph idx="1"/>
          </p:nvPr>
        </p:nvSpPr>
        <p:spPr/>
        <p:txBody>
          <a:bodyPr/>
          <a:lstStyle/>
          <a:p>
            <a:pPr>
              <a:lnSpc>
                <a:spcPct val="90000"/>
              </a:lnSpc>
            </a:pPr>
            <a:r>
              <a:rPr lang="zh-CN" altLang="en-US" sz="2800" dirty="0">
                <a:latin typeface="Times New Roman" pitchFamily="18" charset="0"/>
              </a:rPr>
              <a:t>平均正确率</a:t>
            </a:r>
            <a:r>
              <a:rPr lang="en-US" altLang="zh-CN" sz="2800" dirty="0">
                <a:latin typeface="Times New Roman" pitchFamily="18" charset="0"/>
              </a:rPr>
              <a:t>(Average Precision, AP)</a:t>
            </a:r>
            <a:r>
              <a:rPr lang="zh-CN" altLang="en-US" sz="2800" dirty="0">
                <a:latin typeface="Times New Roman" pitchFamily="18" charset="0"/>
              </a:rPr>
              <a:t>：对不同召回率点上的正确率进行平均</a:t>
            </a:r>
          </a:p>
          <a:p>
            <a:pPr lvl="1">
              <a:lnSpc>
                <a:spcPct val="90000"/>
              </a:lnSpc>
            </a:pPr>
            <a:r>
              <a:rPr lang="zh-CN" altLang="en-US" sz="2400" dirty="0">
                <a:latin typeface="Times New Roman" pitchFamily="18" charset="0"/>
              </a:rPr>
              <a:t>未插值的</a:t>
            </a:r>
            <a:r>
              <a:rPr lang="en-US" altLang="zh-CN" sz="2400" dirty="0">
                <a:latin typeface="Times New Roman" pitchFamily="18" charset="0"/>
              </a:rPr>
              <a:t>AP(</a:t>
            </a:r>
            <a:r>
              <a:rPr lang="zh-CN" altLang="en-US" sz="2400" dirty="0">
                <a:solidFill>
                  <a:srgbClr val="FF0000"/>
                </a:solidFill>
                <a:latin typeface="Times New Roman" pitchFamily="18" charset="0"/>
              </a:rPr>
              <a:t>常用</a:t>
            </a:r>
            <a:r>
              <a:rPr lang="en-US" altLang="zh-CN" sz="2400" dirty="0">
                <a:latin typeface="Times New Roman" pitchFamily="18" charset="0"/>
              </a:rPr>
              <a:t>): </a:t>
            </a:r>
            <a:r>
              <a:rPr lang="zh-CN" altLang="en-US" sz="2400" dirty="0">
                <a:latin typeface="Times New Roman" pitchFamily="18" charset="0"/>
              </a:rPr>
              <a:t>某个查询</a:t>
            </a:r>
            <a:r>
              <a:rPr lang="en-US" altLang="zh-CN" sz="2400" dirty="0">
                <a:latin typeface="Times New Roman" pitchFamily="18" charset="0"/>
              </a:rPr>
              <a:t>Q</a:t>
            </a:r>
            <a:r>
              <a:rPr lang="zh-CN" altLang="en-US" sz="2400" dirty="0">
                <a:latin typeface="Times New Roman" pitchFamily="18" charset="0"/>
              </a:rPr>
              <a:t>共有</a:t>
            </a:r>
            <a:r>
              <a:rPr lang="en-US" altLang="zh-CN" sz="2400" dirty="0">
                <a:latin typeface="Times New Roman" pitchFamily="18" charset="0"/>
              </a:rPr>
              <a:t>6</a:t>
            </a:r>
            <a:r>
              <a:rPr lang="zh-CN" altLang="en-US" sz="2400" dirty="0">
                <a:latin typeface="Times New Roman" pitchFamily="18" charset="0"/>
              </a:rPr>
              <a:t>个相关结果，某系统排序返回了</a:t>
            </a:r>
            <a:r>
              <a:rPr lang="en-US" altLang="zh-CN" sz="2400" dirty="0">
                <a:latin typeface="Times New Roman" pitchFamily="18" charset="0"/>
              </a:rPr>
              <a:t>5</a:t>
            </a:r>
            <a:r>
              <a:rPr lang="zh-CN" altLang="en-US" sz="2400" dirty="0">
                <a:latin typeface="Times New Roman" pitchFamily="18" charset="0"/>
              </a:rPr>
              <a:t>篇相关文档，其位置分别是第</a:t>
            </a:r>
            <a:r>
              <a:rPr lang="en-US" altLang="zh-CN" sz="2400" dirty="0">
                <a:latin typeface="Times New Roman" pitchFamily="18" charset="0"/>
              </a:rPr>
              <a:t>1</a:t>
            </a:r>
            <a:r>
              <a:rPr lang="zh-CN" altLang="en-US" sz="2400" dirty="0">
                <a:latin typeface="Times New Roman" pitchFamily="18" charset="0"/>
              </a:rPr>
              <a:t>，第</a:t>
            </a:r>
            <a:r>
              <a:rPr lang="en-US" altLang="zh-CN" sz="2400" dirty="0">
                <a:latin typeface="Times New Roman" pitchFamily="18" charset="0"/>
              </a:rPr>
              <a:t>2</a:t>
            </a:r>
            <a:r>
              <a:rPr lang="zh-CN" altLang="en-US" sz="2400" dirty="0">
                <a:latin typeface="Times New Roman" pitchFamily="18" charset="0"/>
              </a:rPr>
              <a:t>，第</a:t>
            </a:r>
            <a:r>
              <a:rPr lang="en-US" altLang="zh-CN" sz="2400" dirty="0">
                <a:latin typeface="Times New Roman" pitchFamily="18" charset="0"/>
              </a:rPr>
              <a:t>5</a:t>
            </a:r>
            <a:r>
              <a:rPr lang="zh-CN" altLang="en-US" sz="2400" dirty="0">
                <a:latin typeface="Times New Roman" pitchFamily="18" charset="0"/>
              </a:rPr>
              <a:t>，第</a:t>
            </a:r>
            <a:r>
              <a:rPr lang="en-US" altLang="zh-CN" sz="2400" dirty="0">
                <a:latin typeface="Times New Roman" pitchFamily="18" charset="0"/>
              </a:rPr>
              <a:t>10</a:t>
            </a:r>
            <a:r>
              <a:rPr lang="zh-CN" altLang="en-US" sz="2400" dirty="0">
                <a:latin typeface="Times New Roman" pitchFamily="18" charset="0"/>
              </a:rPr>
              <a:t>，第</a:t>
            </a:r>
            <a:r>
              <a:rPr lang="en-US" altLang="zh-CN" sz="2400" dirty="0">
                <a:latin typeface="Times New Roman" pitchFamily="18" charset="0"/>
              </a:rPr>
              <a:t>20</a:t>
            </a:r>
            <a:r>
              <a:rPr lang="zh-CN" altLang="en-US" sz="2400" dirty="0">
                <a:latin typeface="Times New Roman" pitchFamily="18" charset="0"/>
              </a:rPr>
              <a:t>位，则</a:t>
            </a:r>
            <a:r>
              <a:rPr lang="en-US" altLang="zh-CN" sz="2400" dirty="0">
                <a:latin typeface="Times New Roman" pitchFamily="18" charset="0"/>
              </a:rPr>
              <a:t>AP=(1/1+2/2+3/5+4/10+5/20+</a:t>
            </a:r>
            <a:r>
              <a:rPr lang="en-US" altLang="zh-CN" sz="2400" dirty="0">
                <a:solidFill>
                  <a:schemeClr val="hlink"/>
                </a:solidFill>
                <a:latin typeface="Times New Roman" pitchFamily="18" charset="0"/>
              </a:rPr>
              <a:t>0</a:t>
            </a:r>
            <a:r>
              <a:rPr lang="en-US" altLang="zh-CN" sz="2400" dirty="0">
                <a:latin typeface="Times New Roman" pitchFamily="18" charset="0"/>
              </a:rPr>
              <a:t>)/6</a:t>
            </a:r>
          </a:p>
          <a:p>
            <a:pPr lvl="1">
              <a:lnSpc>
                <a:spcPct val="90000"/>
              </a:lnSpc>
            </a:pPr>
            <a:r>
              <a:rPr lang="zh-CN" altLang="en-US" sz="2400" dirty="0">
                <a:latin typeface="Times New Roman" pitchFamily="18" charset="0"/>
              </a:rPr>
              <a:t>插值的</a:t>
            </a:r>
            <a:r>
              <a:rPr lang="en-US" altLang="zh-CN" sz="2400" dirty="0">
                <a:latin typeface="Times New Roman" pitchFamily="18" charset="0"/>
              </a:rPr>
              <a:t>AP:</a:t>
            </a:r>
            <a:r>
              <a:rPr lang="zh-CN" altLang="en-US" sz="2400" dirty="0">
                <a:latin typeface="Times New Roman" pitchFamily="18" charset="0"/>
              </a:rPr>
              <a:t>在召回率分别为</a:t>
            </a:r>
            <a:r>
              <a:rPr lang="en-US" altLang="zh-CN" sz="2400" dirty="0">
                <a:latin typeface="Times New Roman" pitchFamily="18" charset="0"/>
              </a:rPr>
              <a:t>0,0.1,0.2,…,1.0</a:t>
            </a:r>
            <a:r>
              <a:rPr lang="zh-CN" altLang="en-US" sz="2400" dirty="0">
                <a:latin typeface="Times New Roman" pitchFamily="18" charset="0"/>
              </a:rPr>
              <a:t>的十一个点上的正确率求平均，等价于</a:t>
            </a:r>
            <a:r>
              <a:rPr lang="en-US" altLang="zh-CN" sz="2400" dirty="0">
                <a:latin typeface="Times New Roman" pitchFamily="18" charset="0"/>
              </a:rPr>
              <a:t>11</a:t>
            </a:r>
            <a:r>
              <a:rPr lang="zh-CN" altLang="en-US" sz="2400" dirty="0">
                <a:latin typeface="Times New Roman" pitchFamily="18" charset="0"/>
              </a:rPr>
              <a:t>点平均</a:t>
            </a:r>
          </a:p>
          <a:p>
            <a:pPr lvl="1">
              <a:lnSpc>
                <a:spcPct val="90000"/>
              </a:lnSpc>
            </a:pPr>
            <a:r>
              <a:rPr lang="zh-CN" altLang="en-US" sz="2400" dirty="0">
                <a:latin typeface="Times New Roman" pitchFamily="18" charset="0"/>
              </a:rPr>
              <a:t>只对返回的相关文档进行计算的</a:t>
            </a:r>
            <a:r>
              <a:rPr lang="en-US" altLang="zh-CN" sz="2400" dirty="0">
                <a:latin typeface="Times New Roman" pitchFamily="18" charset="0"/>
              </a:rPr>
              <a:t>AP, AP=(1/1+2/2+3/5+4/10+5/20)/5</a:t>
            </a:r>
            <a:r>
              <a:rPr lang="zh-CN" altLang="en-US" sz="2400" dirty="0">
                <a:latin typeface="Times New Roman" pitchFamily="18" charset="0"/>
              </a:rPr>
              <a:t>，倾向那些快速返回结果的系统，</a:t>
            </a:r>
            <a:r>
              <a:rPr lang="zh-CN" altLang="en-US" sz="2400" dirty="0">
                <a:solidFill>
                  <a:schemeClr val="hlink"/>
                </a:solidFill>
                <a:latin typeface="Times New Roman" pitchFamily="18" charset="0"/>
              </a:rPr>
              <a:t>没有考虑召回率</a:t>
            </a:r>
          </a:p>
        </p:txBody>
      </p:sp>
      <p:sp>
        <p:nvSpPr>
          <p:cNvPr id="6" name="灯片编号占位符 7"/>
          <p:cNvSpPr>
            <a:spLocks noGrp="1"/>
          </p:cNvSpPr>
          <p:nvPr>
            <p:ph type="sldNum" sz="quarter" idx="12"/>
          </p:nvPr>
        </p:nvSpPr>
        <p:spPr/>
        <p:txBody>
          <a:bodyPr/>
          <a:lstStyle/>
          <a:p>
            <a:fld id="{3D62D707-B2DF-48F3-9897-8C5524D28F16}" type="slidenum">
              <a:rPr lang="en-US" altLang="zh-CN"/>
              <a:pPr/>
              <a:t>62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7" dur="500"/>
                                        <p:tgtEl>
                                          <p:spTgt spid="317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12" dur="500"/>
                                        <p:tgtEl>
                                          <p:spTgt spid="317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17" dur="500"/>
                                        <p:tgtEl>
                                          <p:spTgt spid="31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539552" y="269776"/>
            <a:ext cx="6192688" cy="1143000"/>
          </a:xfrm>
        </p:spPr>
        <p:txBody>
          <a:bodyPr/>
          <a:lstStyle/>
          <a:p>
            <a:r>
              <a:rPr lang="zh-CN" altLang="en-US" dirty="0"/>
              <a:t>不考虑召回率</a:t>
            </a:r>
          </a:p>
        </p:txBody>
      </p:sp>
      <p:sp>
        <p:nvSpPr>
          <p:cNvPr id="95235" name="Rectangle 3"/>
          <p:cNvSpPr>
            <a:spLocks noGrp="1" noChangeArrowheads="1"/>
          </p:cNvSpPr>
          <p:nvPr>
            <p:ph idx="1"/>
          </p:nvPr>
        </p:nvSpPr>
        <p:spPr>
          <a:xfrm>
            <a:off x="683568" y="1772816"/>
            <a:ext cx="7988424" cy="3617913"/>
          </a:xfrm>
        </p:spPr>
        <p:txBody>
          <a:bodyPr/>
          <a:lstStyle/>
          <a:p>
            <a:r>
              <a:rPr lang="en-US" altLang="zh-CN" dirty="0" err="1">
                <a:latin typeface="Times New Roman" pitchFamily="18" charset="0"/>
              </a:rPr>
              <a:t>Precision@N</a:t>
            </a:r>
            <a:r>
              <a:rPr lang="zh-CN" altLang="en-US" dirty="0">
                <a:latin typeface="Times New Roman" pitchFamily="18" charset="0"/>
              </a:rPr>
              <a:t>：在前</a:t>
            </a:r>
            <a:r>
              <a:rPr lang="en-US" altLang="zh-CN" dirty="0">
                <a:latin typeface="Times New Roman" pitchFamily="18" charset="0"/>
              </a:rPr>
              <a:t>N</a:t>
            </a:r>
            <a:r>
              <a:rPr lang="zh-CN" altLang="en-US" dirty="0">
                <a:latin typeface="Times New Roman" pitchFamily="18" charset="0"/>
              </a:rPr>
              <a:t>个结果上的正确率</a:t>
            </a:r>
            <a:endParaRPr lang="en-US" altLang="zh-CN" dirty="0">
              <a:latin typeface="Times New Roman" pitchFamily="18" charset="0"/>
            </a:endParaRPr>
          </a:p>
          <a:p>
            <a:pPr lvl="1"/>
            <a:r>
              <a:rPr lang="zh-CN" altLang="en-US" dirty="0">
                <a:latin typeface="Times New Roman" pitchFamily="18" charset="0"/>
              </a:rPr>
              <a:t>对于搜索引擎，大量统计数据表明，大部分搜索引擎用户只关注前一、两页的结果，因此，</a:t>
            </a:r>
            <a:r>
              <a:rPr lang="en-US" altLang="zh-CN" dirty="0">
                <a:latin typeface="Times New Roman" pitchFamily="18" charset="0"/>
              </a:rPr>
              <a:t>P@10, P@20</a:t>
            </a:r>
            <a:r>
              <a:rPr lang="zh-CN" altLang="en-US" dirty="0">
                <a:latin typeface="Times New Roman" pitchFamily="18" charset="0"/>
              </a:rPr>
              <a:t>对大规模搜索引擎来说是很好的评价指标</a:t>
            </a:r>
          </a:p>
          <a:p>
            <a:r>
              <a:rPr lang="en-US" altLang="zh-CN" dirty="0">
                <a:latin typeface="Times New Roman" pitchFamily="18" charset="0"/>
              </a:rPr>
              <a:t>NDCG</a:t>
            </a:r>
            <a:r>
              <a:rPr lang="zh-CN" altLang="en-US" dirty="0">
                <a:latin typeface="Times New Roman" pitchFamily="18" charset="0"/>
              </a:rPr>
              <a:t>：后面详细介绍</a:t>
            </a:r>
          </a:p>
        </p:txBody>
      </p:sp>
      <p:sp>
        <p:nvSpPr>
          <p:cNvPr id="6" name="灯片编号占位符 5"/>
          <p:cNvSpPr>
            <a:spLocks noGrp="1"/>
          </p:cNvSpPr>
          <p:nvPr>
            <p:ph type="sldNum" sz="quarter" idx="12"/>
          </p:nvPr>
        </p:nvSpPr>
        <p:spPr/>
        <p:txBody>
          <a:bodyPr/>
          <a:lstStyle/>
          <a:p>
            <a:fld id="{C18E9E60-B802-4239-A82D-2AD695150542}" type="slidenum">
              <a:rPr lang="en-US" altLang="zh-CN"/>
              <a:pPr/>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1043608" y="513294"/>
            <a:ext cx="6886575" cy="1143000"/>
          </a:xfrm>
        </p:spPr>
        <p:txBody>
          <a:bodyPr/>
          <a:lstStyle/>
          <a:p>
            <a:r>
              <a:rPr lang="zh-CN" altLang="en-US" dirty="0"/>
              <a:t>回到例子</a:t>
            </a:r>
          </a:p>
        </p:txBody>
      </p:sp>
      <p:graphicFrame>
        <p:nvGraphicFramePr>
          <p:cNvPr id="222211" name="Group 3"/>
          <p:cNvGraphicFramePr>
            <a:graphicFrameLocks noGrp="1"/>
          </p:cNvGraphicFramePr>
          <p:nvPr>
            <p:ph type="tbl" idx="1"/>
          </p:nvPr>
        </p:nvGraphicFramePr>
        <p:xfrm>
          <a:off x="1042988" y="2133600"/>
          <a:ext cx="7632700" cy="1981200"/>
        </p:xfrm>
        <a:graphic>
          <a:graphicData uri="http://schemas.openxmlformats.org/drawingml/2006/table">
            <a:tbl>
              <a:tblPr/>
              <a:tblGrid>
                <a:gridCol w="2376487">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887412">
                  <a:extLst>
                    <a:ext uri="{9D8B030D-6E8A-4147-A177-3AD203B41FA5}">
                      <a16:colId xmlns:a16="http://schemas.microsoft.com/office/drawing/2014/main" val="20003"/>
                    </a:ext>
                  </a:extLst>
                </a:gridCol>
                <a:gridCol w="1128713">
                  <a:extLst>
                    <a:ext uri="{9D8B030D-6E8A-4147-A177-3AD203B41FA5}">
                      <a16:colId xmlns:a16="http://schemas.microsoft.com/office/drawing/2014/main" val="20004"/>
                    </a:ext>
                  </a:extLst>
                </a:gridCol>
                <a:gridCol w="1079500">
                  <a:extLst>
                    <a:ext uri="{9D8B030D-6E8A-4147-A177-3AD203B41FA5}">
                      <a16:colId xmlns:a16="http://schemas.microsoft.com/office/drawing/2014/main" val="20005"/>
                    </a:ext>
                  </a:extLst>
                </a:gridCol>
              </a:tblGrid>
              <a:tr h="215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tx1"/>
                          </a:solidFill>
                          <a:effectLst/>
                          <a:latin typeface="Times New Roman" pitchFamily="18" charset="0"/>
                          <a:ea typeface="宋体" charset="-122"/>
                        </a:rPr>
                        <a:t>系统</a:t>
                      </a:r>
                      <a:r>
                        <a:rPr kumimoji="1" lang="en-US" altLang="zh-CN" sz="2000" b="0" i="0" u="none" strike="noStrike" cap="none" normalizeH="0" baseline="0">
                          <a:ln>
                            <a:noFill/>
                          </a:ln>
                          <a:solidFill>
                            <a:schemeClr val="tx1"/>
                          </a:solidFill>
                          <a:effectLst/>
                          <a:latin typeface="Times New Roman" pitchFamily="18" charset="0"/>
                          <a:ea typeface="宋体" charset="-122"/>
                        </a:rPr>
                        <a:t>&amp;</a:t>
                      </a:r>
                      <a:r>
                        <a:rPr kumimoji="1" lang="zh-CN" altLang="en-US" sz="2000" b="0" i="0" u="none" strike="noStrike" cap="none" normalizeH="0" baseline="0">
                          <a:ln>
                            <a:noFill/>
                          </a:ln>
                          <a:solidFill>
                            <a:schemeClr val="tx1"/>
                          </a:solidFill>
                          <a:effectLst/>
                          <a:latin typeface="Times New Roman" pitchFamily="18" charset="0"/>
                          <a:ea typeface="宋体"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hlink"/>
                          </a:solidFill>
                          <a:effectLst/>
                          <a:latin typeface="Times New Roman" pitchFamily="18" charset="0"/>
                          <a:ea typeface="宋体" charset="-122"/>
                        </a:rPr>
                        <a:t>系统</a:t>
                      </a:r>
                      <a:r>
                        <a:rPr kumimoji="1" lang="en-US" altLang="zh-CN" sz="1800" b="0" i="0" u="none" strike="noStrike" cap="none" normalizeH="0" baseline="0">
                          <a:ln>
                            <a:noFill/>
                          </a:ln>
                          <a:solidFill>
                            <a:schemeClr val="hlink"/>
                          </a:solidFill>
                          <a:effectLst/>
                          <a:latin typeface="Times New Roman" pitchFamily="18" charset="0"/>
                          <a:ea typeface="宋体" charset="-122"/>
                        </a:rPr>
                        <a:t>1</a:t>
                      </a:r>
                      <a:r>
                        <a:rPr kumimoji="1" lang="zh-CN" altLang="en-US" sz="1800" b="0" i="0" u="none" strike="noStrike" cap="none" normalizeH="0" baseline="0">
                          <a:ln>
                            <a:noFill/>
                          </a:ln>
                          <a:solidFill>
                            <a:schemeClr val="hlink"/>
                          </a:solidFill>
                          <a:effectLst/>
                          <a:latin typeface="Times New Roman" pitchFamily="18" charset="0"/>
                          <a:ea typeface="宋体" charset="-122"/>
                        </a:rPr>
                        <a:t>，查询</a:t>
                      </a:r>
                      <a:r>
                        <a:rPr kumimoji="1" lang="en-US" altLang="zh-CN" sz="1800" b="0" i="0" u="none" strike="noStrike" cap="none" normalizeH="0" baseline="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d3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d6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d10</a:t>
                      </a:r>
                      <a:endParaRPr kumimoji="1" lang="en-US" altLang="zh-CN" sz="18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系统</a:t>
                      </a:r>
                      <a:r>
                        <a:rPr kumimoji="1" lang="en-US" altLang="zh-CN" sz="1800" b="0" i="0" u="none" strike="noStrike" cap="none" normalizeH="0" baseline="0">
                          <a:ln>
                            <a:noFill/>
                          </a:ln>
                          <a:solidFill>
                            <a:schemeClr val="tx1"/>
                          </a:solidFill>
                          <a:effectLst/>
                          <a:latin typeface="Times New Roman" pitchFamily="18" charset="0"/>
                          <a:ea typeface="宋体" charset="-122"/>
                        </a:rPr>
                        <a:t>1</a:t>
                      </a:r>
                      <a:r>
                        <a:rPr kumimoji="1" lang="zh-CN" altLang="en-US" sz="1800" b="0" i="0" u="none" strike="noStrike" cap="none" normalizeH="0" baseline="0">
                          <a:ln>
                            <a:noFill/>
                          </a:ln>
                          <a:solidFill>
                            <a:schemeClr val="tx1"/>
                          </a:solidFill>
                          <a:effectLst/>
                          <a:latin typeface="Times New Roman" pitchFamily="18" charset="0"/>
                          <a:ea typeface="宋体" charset="-122"/>
                        </a:rPr>
                        <a:t>，查询</a:t>
                      </a:r>
                      <a:r>
                        <a:rPr kumimoji="1" lang="en-US" altLang="zh-CN" sz="1800" b="0"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d1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d4</a:t>
                      </a:r>
                      <a:endParaRPr kumimoji="1" lang="en-US" altLang="zh-CN" sz="18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d13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a:ln>
                            <a:noFill/>
                          </a:ln>
                          <a:solidFill>
                            <a:schemeClr val="hlink"/>
                          </a:solidFill>
                          <a:effectLst/>
                          <a:latin typeface="Times New Roman" pitchFamily="18" charset="0"/>
                          <a:ea typeface="宋体" charset="-122"/>
                        </a:rPr>
                        <a:t>系统</a:t>
                      </a:r>
                      <a:r>
                        <a:rPr kumimoji="1" lang="en-US" altLang="zh-CN" sz="1800" b="0" i="0" u="none" strike="noStrike" cap="none" normalizeH="0" baseline="0" dirty="0">
                          <a:ln>
                            <a:noFill/>
                          </a:ln>
                          <a:solidFill>
                            <a:schemeClr val="hlink"/>
                          </a:solidFill>
                          <a:effectLst/>
                          <a:latin typeface="Times New Roman" pitchFamily="18" charset="0"/>
                          <a:ea typeface="宋体" charset="-122"/>
                        </a:rPr>
                        <a:t>2</a:t>
                      </a:r>
                      <a:r>
                        <a:rPr kumimoji="1" lang="zh-CN" altLang="en-US" sz="1800" b="0" i="0" u="none" strike="noStrike" cap="none" normalizeH="0" baseline="0" dirty="0">
                          <a:ln>
                            <a:noFill/>
                          </a:ln>
                          <a:solidFill>
                            <a:schemeClr val="hlink"/>
                          </a:solidFill>
                          <a:effectLst/>
                          <a:latin typeface="Times New Roman" pitchFamily="18" charset="0"/>
                          <a:ea typeface="宋体" charset="-122"/>
                        </a:rPr>
                        <a:t>，查询</a:t>
                      </a:r>
                      <a:r>
                        <a:rPr kumimoji="1" lang="en-US" altLang="zh-CN" sz="1800" b="0" i="0" u="none" strike="noStrike" cap="none" normalizeH="0" baseline="0" dirty="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d6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d2 </a:t>
                      </a:r>
                      <a:endParaRPr kumimoji="1" lang="en-US" altLang="zh-CN" sz="18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d9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hlink"/>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系统</a:t>
                      </a:r>
                      <a:r>
                        <a:rPr kumimoji="1" lang="en-US" altLang="zh-CN" sz="1800" b="0" i="0" u="none" strike="noStrike" cap="none" normalizeH="0" baseline="0">
                          <a:ln>
                            <a:noFill/>
                          </a:ln>
                          <a:solidFill>
                            <a:schemeClr val="tx1"/>
                          </a:solidFill>
                          <a:effectLst/>
                          <a:latin typeface="Times New Roman" pitchFamily="18" charset="0"/>
                          <a:ea typeface="宋体" charset="-122"/>
                        </a:rPr>
                        <a:t>2</a:t>
                      </a:r>
                      <a:r>
                        <a:rPr kumimoji="1" lang="zh-CN" altLang="en-US" sz="1800" b="0" i="0" u="none" strike="noStrike" cap="none" normalizeH="0" baseline="0">
                          <a:ln>
                            <a:noFill/>
                          </a:ln>
                          <a:solidFill>
                            <a:schemeClr val="tx1"/>
                          </a:solidFill>
                          <a:effectLst/>
                          <a:latin typeface="Times New Roman" pitchFamily="18" charset="0"/>
                          <a:ea typeface="宋体" charset="-122"/>
                        </a:rPr>
                        <a:t>，查询</a:t>
                      </a:r>
                      <a:r>
                        <a:rPr kumimoji="1" lang="en-US" altLang="zh-CN" sz="1800" b="0"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d1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d2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d13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rPr>
                        <a:t>d14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2" name="灯片编号占位符 5"/>
          <p:cNvSpPr>
            <a:spLocks noGrp="1"/>
          </p:cNvSpPr>
          <p:nvPr>
            <p:ph type="sldNum" sz="quarter" idx="12"/>
          </p:nvPr>
        </p:nvSpPr>
        <p:spPr/>
        <p:txBody>
          <a:bodyPr/>
          <a:lstStyle/>
          <a:p>
            <a:fld id="{F20B936F-2DFC-47C7-9A72-E188E0EF132A}" type="slidenum">
              <a:rPr lang="en-US" altLang="zh-CN"/>
              <a:pPr/>
              <a:t>64</a:t>
            </a:fld>
            <a:endParaRPr lang="en-US" altLang="zh-CN"/>
          </a:p>
        </p:txBody>
      </p:sp>
      <p:sp>
        <p:nvSpPr>
          <p:cNvPr id="222255" name="Text Box 47"/>
          <p:cNvSpPr txBox="1">
            <a:spLocks noChangeArrowheads="1"/>
          </p:cNvSpPr>
          <p:nvPr/>
        </p:nvSpPr>
        <p:spPr bwMode="auto">
          <a:xfrm>
            <a:off x="395288" y="4221163"/>
            <a:ext cx="8532812" cy="366712"/>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及查询</a:t>
            </a:r>
            <a:r>
              <a:rPr lang="en-US" altLang="zh-CN" sz="1800" dirty="0">
                <a:solidFill>
                  <a:schemeClr val="tx1"/>
                </a:solidFill>
                <a:latin typeface="Times New Roman" pitchFamily="18" charset="0"/>
                <a:ea typeface="黑体" pitchFamily="49" charset="-122"/>
              </a:rPr>
              <a:t>2</a:t>
            </a:r>
            <a:r>
              <a:rPr lang="zh-CN" altLang="en-US" sz="1800" dirty="0">
                <a:solidFill>
                  <a:schemeClr val="tx1"/>
                </a:solidFill>
                <a:latin typeface="Times New Roman" pitchFamily="18" charset="0"/>
                <a:ea typeface="黑体" pitchFamily="49" charset="-122"/>
              </a:rPr>
              <a:t>的标准答案集合分别为 </a:t>
            </a:r>
            <a:r>
              <a:rPr lang="en-US" altLang="zh-CN" sz="1800" dirty="0">
                <a:solidFill>
                  <a:schemeClr val="tx1"/>
                </a:solidFill>
                <a:latin typeface="Times New Roman" pitchFamily="18" charset="0"/>
                <a:ea typeface="黑体" pitchFamily="49" charset="-122"/>
              </a:rPr>
              <a:t>{d3,d4,d6,d9}{d1,d2,d13}</a:t>
            </a:r>
            <a:r>
              <a:rPr lang="zh-CN" altLang="en-US" sz="1800" dirty="0">
                <a:solidFill>
                  <a:schemeClr val="tx1"/>
                </a:solidFill>
                <a:latin typeface="Times New Roman" pitchFamily="18" charset="0"/>
                <a:ea typeface="黑体" pitchFamily="49" charset="-122"/>
              </a:rPr>
              <a:t>，求</a:t>
            </a:r>
            <a:r>
              <a:rPr lang="en-US" altLang="zh-CN" sz="1800" dirty="0">
                <a:solidFill>
                  <a:schemeClr val="tx1"/>
                </a:solidFill>
                <a:latin typeface="Times New Roman" pitchFamily="18" charset="0"/>
                <a:ea typeface="黑体" pitchFamily="49" charset="-122"/>
              </a:rPr>
              <a:t>P@2,P@5</a:t>
            </a:r>
          </a:p>
        </p:txBody>
      </p:sp>
      <p:sp>
        <p:nvSpPr>
          <p:cNvPr id="222256" name="Line 48"/>
          <p:cNvSpPr>
            <a:spLocks noChangeShapeType="1"/>
          </p:cNvSpPr>
          <p:nvPr/>
        </p:nvSpPr>
        <p:spPr bwMode="auto">
          <a:xfrm flipH="1">
            <a:off x="7812088" y="3357563"/>
            <a:ext cx="431800" cy="360362"/>
          </a:xfrm>
          <a:prstGeom prst="line">
            <a:avLst/>
          </a:prstGeom>
          <a:noFill/>
          <a:ln w="9525">
            <a:solidFill>
              <a:schemeClr val="tx1"/>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222257" name="Text Box 49"/>
          <p:cNvSpPr txBox="1">
            <a:spLocks noChangeArrowheads="1"/>
          </p:cNvSpPr>
          <p:nvPr/>
        </p:nvSpPr>
        <p:spPr bwMode="auto">
          <a:xfrm>
            <a:off x="1043608" y="4925219"/>
            <a:ext cx="7416824" cy="779462"/>
          </a:xfrm>
          <a:prstGeom prst="rect">
            <a:avLst/>
          </a:prstGeom>
          <a:noFill/>
          <a:ln w="9525">
            <a:noFill/>
            <a:miter lim="800000"/>
            <a:headEnd/>
            <a:tailEnd/>
          </a:ln>
          <a:effectLst/>
        </p:spPr>
        <p:txBody>
          <a:bodyPr wrap="square">
            <a:spAutoFit/>
          </a:bodyPr>
          <a:lstStyle/>
          <a:p>
            <a:pPr>
              <a:spcBef>
                <a:spcPct val="50000"/>
              </a:spcBef>
            </a:pP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1: P@2=1, P@5=2/5;     </a:t>
            </a: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2: P@2=1/2, P@5=2/5;</a:t>
            </a:r>
          </a:p>
          <a:p>
            <a:pPr>
              <a:spcBef>
                <a:spcPct val="50000"/>
              </a:spcBef>
            </a:pP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2</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1: P@2=1/2, P@5=2/5;  </a:t>
            </a: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2</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2: P@2=1, P@5=3/5</a:t>
            </a:r>
          </a:p>
        </p:txBody>
      </p:sp>
      <p:sp>
        <p:nvSpPr>
          <p:cNvPr id="8" name="Text Box 49">
            <a:extLst>
              <a:ext uri="{FF2B5EF4-FFF2-40B4-BE49-F238E27FC236}">
                <a16:creationId xmlns:a16="http://schemas.microsoft.com/office/drawing/2014/main" id="{B8B750E8-7FC1-46C4-BFEF-F71B7E79BC16}"/>
              </a:ext>
            </a:extLst>
          </p:cNvPr>
          <p:cNvSpPr txBox="1">
            <a:spLocks noChangeArrowheads="1"/>
          </p:cNvSpPr>
          <p:nvPr/>
        </p:nvSpPr>
        <p:spPr bwMode="auto">
          <a:xfrm>
            <a:off x="1043608" y="5900207"/>
            <a:ext cx="7416824" cy="779462"/>
          </a:xfrm>
          <a:prstGeom prst="rect">
            <a:avLst/>
          </a:prstGeom>
          <a:noFill/>
          <a:ln w="9525">
            <a:noFill/>
            <a:miter lim="800000"/>
            <a:headEnd/>
            <a:tailEnd/>
          </a:ln>
          <a:effectLst/>
        </p:spPr>
        <p:txBody>
          <a:bodyPr wrap="square">
            <a:spAutoFit/>
          </a:bodyPr>
          <a:lstStyle/>
          <a:p>
            <a:pPr>
              <a:spcBef>
                <a:spcPct val="50000"/>
              </a:spcBef>
            </a:pP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1: AP=?     </a:t>
            </a: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2: AP=?</a:t>
            </a:r>
          </a:p>
          <a:p>
            <a:pPr>
              <a:spcBef>
                <a:spcPct val="50000"/>
              </a:spcBef>
            </a:pP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2</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1: AP=?     </a:t>
            </a: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2</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2: AP=?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2257"/>
                                        </p:tgtEl>
                                        <p:attrNameLst>
                                          <p:attrName>style.visibility</p:attrName>
                                        </p:attrNameLst>
                                      </p:cBhvr>
                                      <p:to>
                                        <p:strVal val="visible"/>
                                      </p:to>
                                    </p:set>
                                    <p:animEffect transition="in" filter="blinds(horizontal)">
                                      <p:cBhvr>
                                        <p:cTn id="7" dur="500"/>
                                        <p:tgtEl>
                                          <p:spTgt spid="2222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57" grpId="0"/>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a:t>评价指标分类</a:t>
            </a:r>
          </a:p>
        </p:txBody>
      </p:sp>
      <p:sp>
        <p:nvSpPr>
          <p:cNvPr id="96259" name="Rectangle 3"/>
          <p:cNvSpPr>
            <a:spLocks noGrp="1" noChangeArrowheads="1"/>
          </p:cNvSpPr>
          <p:nvPr>
            <p:ph idx="1"/>
          </p:nvPr>
        </p:nvSpPr>
        <p:spPr>
          <a:xfrm>
            <a:off x="1116013" y="2133600"/>
            <a:ext cx="7772400" cy="3617913"/>
          </a:xfrm>
        </p:spPr>
        <p:txBody>
          <a:bodyPr/>
          <a:lstStyle/>
          <a:p>
            <a:r>
              <a:rPr lang="zh-CN" altLang="en-US" dirty="0"/>
              <a:t>对单个查询进行评估的指标</a:t>
            </a:r>
          </a:p>
          <a:p>
            <a:pPr lvl="1"/>
            <a:r>
              <a:rPr lang="zh-CN" altLang="en-US" dirty="0"/>
              <a:t>对单个查询得到一个结果</a:t>
            </a:r>
          </a:p>
          <a:p>
            <a:endParaRPr lang="en-US" altLang="zh-CN" dirty="0">
              <a:solidFill>
                <a:schemeClr val="hlink"/>
              </a:solidFill>
            </a:endParaRPr>
          </a:p>
          <a:p>
            <a:endParaRPr lang="en-US" altLang="zh-CN" dirty="0">
              <a:solidFill>
                <a:schemeClr val="hlink"/>
              </a:solidFill>
            </a:endParaRPr>
          </a:p>
          <a:p>
            <a:r>
              <a:rPr lang="zh-CN" altLang="en-US" dirty="0">
                <a:solidFill>
                  <a:schemeClr val="hlink"/>
                </a:solidFill>
              </a:rPr>
              <a:t>对多个查询进行评估的指标</a:t>
            </a:r>
            <a:r>
              <a:rPr lang="zh-CN" altLang="en-US" dirty="0">
                <a:solidFill>
                  <a:schemeClr val="hlink"/>
                </a:solidFill>
                <a:sym typeface="Wingdings" pitchFamily="2" charset="2"/>
              </a:rPr>
              <a:t></a:t>
            </a:r>
            <a:endParaRPr lang="zh-CN" altLang="en-US" dirty="0">
              <a:solidFill>
                <a:schemeClr val="hlink"/>
              </a:solidFill>
            </a:endParaRPr>
          </a:p>
          <a:p>
            <a:pPr lvl="1"/>
            <a:r>
              <a:rPr lang="zh-CN" altLang="en-US" dirty="0"/>
              <a:t>在多个查询上检索系统的得分求平均</a:t>
            </a:r>
          </a:p>
        </p:txBody>
      </p:sp>
      <p:sp>
        <p:nvSpPr>
          <p:cNvPr id="6" name="灯片编号占位符 5"/>
          <p:cNvSpPr>
            <a:spLocks noGrp="1"/>
          </p:cNvSpPr>
          <p:nvPr>
            <p:ph type="sldNum" sz="quarter" idx="12"/>
          </p:nvPr>
        </p:nvSpPr>
        <p:spPr/>
        <p:txBody>
          <a:bodyPr/>
          <a:lstStyle/>
          <a:p>
            <a:fld id="{8FF1E2B4-C3D9-4723-ABCF-AA01573D822A}" type="slidenum">
              <a:rPr lang="en-US" altLang="zh-CN"/>
              <a:pPr/>
              <a:t>65</a:t>
            </a:fld>
            <a:endParaRPr lang="en-US" altLang="zh-C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dirty="0">
                <a:latin typeface="Times New Roman" pitchFamily="18" charset="0"/>
              </a:rPr>
              <a:t>评价指标</a:t>
            </a:r>
            <a:endParaRPr lang="en-US" altLang="zh-CN" dirty="0">
              <a:latin typeface="Times New Roman" pitchFamily="18" charset="0"/>
            </a:endParaRPr>
          </a:p>
        </p:txBody>
      </p:sp>
      <p:sp>
        <p:nvSpPr>
          <p:cNvPr id="68611" name="Rectangle 3"/>
          <p:cNvSpPr>
            <a:spLocks noGrp="1" noChangeArrowheads="1"/>
          </p:cNvSpPr>
          <p:nvPr>
            <p:ph idx="1"/>
          </p:nvPr>
        </p:nvSpPr>
        <p:spPr>
          <a:xfrm>
            <a:off x="539552" y="1989138"/>
            <a:ext cx="8353623" cy="4104158"/>
          </a:xfrm>
        </p:spPr>
        <p:txBody>
          <a:bodyPr/>
          <a:lstStyle/>
          <a:p>
            <a:pPr>
              <a:lnSpc>
                <a:spcPct val="80000"/>
              </a:lnSpc>
            </a:pPr>
            <a:r>
              <a:rPr lang="zh-CN" altLang="en-US" dirty="0">
                <a:latin typeface="Times New Roman" pitchFamily="18" charset="0"/>
              </a:rPr>
              <a:t>平均的求法：</a:t>
            </a:r>
          </a:p>
          <a:p>
            <a:pPr lvl="1">
              <a:lnSpc>
                <a:spcPct val="80000"/>
              </a:lnSpc>
            </a:pPr>
            <a:r>
              <a:rPr lang="zh-CN" altLang="en-US" dirty="0">
                <a:latin typeface="Times New Roman" pitchFamily="18" charset="0"/>
              </a:rPr>
              <a:t>宏平均</a:t>
            </a:r>
            <a:r>
              <a:rPr lang="en-US" altLang="zh-CN" dirty="0">
                <a:latin typeface="Times New Roman" pitchFamily="18" charset="0"/>
              </a:rPr>
              <a:t>(Macro Average): </a:t>
            </a:r>
            <a:r>
              <a:rPr lang="zh-CN" altLang="en-US" dirty="0">
                <a:latin typeface="Times New Roman" pitchFamily="18" charset="0"/>
              </a:rPr>
              <a:t>对每个查询求出某个指标，然后对这些指标进行算术平均</a:t>
            </a:r>
          </a:p>
          <a:p>
            <a:pPr lvl="1">
              <a:lnSpc>
                <a:spcPct val="80000"/>
              </a:lnSpc>
            </a:pPr>
            <a:r>
              <a:rPr lang="zh-CN" altLang="en-US" dirty="0">
                <a:latin typeface="Times New Roman" pitchFamily="18" charset="0"/>
              </a:rPr>
              <a:t>微平均</a:t>
            </a:r>
            <a:r>
              <a:rPr lang="en-US" altLang="zh-CN" dirty="0">
                <a:latin typeface="Times New Roman" pitchFamily="18" charset="0"/>
              </a:rPr>
              <a:t>(Micro Average): </a:t>
            </a:r>
            <a:r>
              <a:rPr lang="zh-CN" altLang="en-US" dirty="0">
                <a:latin typeface="Times New Roman" pitchFamily="18" charset="0"/>
              </a:rPr>
              <a:t>将所有查询视为一个查询，将各种情况的文档总数求和，然后进行指标的计算</a:t>
            </a:r>
          </a:p>
          <a:p>
            <a:pPr lvl="2">
              <a:lnSpc>
                <a:spcPct val="80000"/>
              </a:lnSpc>
            </a:pPr>
            <a:r>
              <a:rPr lang="zh-CN" altLang="en-US" dirty="0">
                <a:latin typeface="Times New Roman" pitchFamily="18" charset="0"/>
              </a:rPr>
              <a:t>如：</a:t>
            </a:r>
            <a:r>
              <a:rPr lang="en-US" altLang="zh-CN" dirty="0">
                <a:latin typeface="Times New Roman" pitchFamily="18" charset="0"/>
              </a:rPr>
              <a:t>Micro Precision=(</a:t>
            </a:r>
            <a:r>
              <a:rPr lang="zh-CN" altLang="en-US" dirty="0">
                <a:latin typeface="Times New Roman" pitchFamily="18" charset="0"/>
              </a:rPr>
              <a:t>对所有查询检出的相关文档总数</a:t>
            </a:r>
            <a:r>
              <a:rPr lang="en-US" altLang="zh-CN" dirty="0">
                <a:latin typeface="Times New Roman" pitchFamily="18" charset="0"/>
              </a:rPr>
              <a:t>)/(</a:t>
            </a:r>
            <a:r>
              <a:rPr lang="zh-CN" altLang="en-US" dirty="0">
                <a:latin typeface="Times New Roman" pitchFamily="18" charset="0"/>
              </a:rPr>
              <a:t>对所有查询检出的文档总数</a:t>
            </a:r>
            <a:r>
              <a:rPr lang="en-US" altLang="zh-CN" dirty="0">
                <a:latin typeface="Times New Roman" pitchFamily="18" charset="0"/>
              </a:rPr>
              <a:t>)</a:t>
            </a:r>
          </a:p>
          <a:p>
            <a:pPr lvl="1">
              <a:lnSpc>
                <a:spcPct val="80000"/>
              </a:lnSpc>
            </a:pPr>
            <a:r>
              <a:rPr lang="zh-CN" altLang="en-US" dirty="0">
                <a:latin typeface="Times New Roman" pitchFamily="18" charset="0"/>
              </a:rPr>
              <a:t>宏平均对所有查询一视同仁，微平均受返回相关文档数目比较大的查询影响</a:t>
            </a:r>
            <a:r>
              <a:rPr lang="en-US" altLang="zh-CN" dirty="0">
                <a:latin typeface="Times New Roman" pitchFamily="18" charset="0"/>
              </a:rPr>
              <a:t>(</a:t>
            </a:r>
            <a:r>
              <a:rPr lang="zh-CN" altLang="en-US" dirty="0">
                <a:latin typeface="Times New Roman" pitchFamily="18" charset="0"/>
              </a:rPr>
              <a:t>宏平均保护弱者，类比：乒乓球参赛资格限制</a:t>
            </a:r>
            <a:r>
              <a:rPr lang="en-US" altLang="zh-CN" dirty="0">
                <a:latin typeface="Times New Roman" pitchFamily="18" charset="0"/>
              </a:rPr>
              <a:t>)</a:t>
            </a:r>
          </a:p>
          <a:p>
            <a:pPr>
              <a:lnSpc>
                <a:spcPct val="80000"/>
              </a:lnSpc>
            </a:pPr>
            <a:r>
              <a:rPr lang="en-US" altLang="zh-CN" dirty="0">
                <a:latin typeface="Times New Roman" pitchFamily="18" charset="0"/>
              </a:rPr>
              <a:t>MAP(Mean AP)</a:t>
            </a:r>
            <a:r>
              <a:rPr lang="zh-CN" altLang="en-US" dirty="0">
                <a:latin typeface="Times New Roman" pitchFamily="18" charset="0"/>
              </a:rPr>
              <a:t>：对所有查询的</a:t>
            </a:r>
            <a:r>
              <a:rPr lang="en-US" altLang="zh-CN" dirty="0">
                <a:latin typeface="Times New Roman" pitchFamily="18" charset="0"/>
              </a:rPr>
              <a:t>AP</a:t>
            </a:r>
            <a:r>
              <a:rPr lang="zh-CN" altLang="en-US" dirty="0">
                <a:latin typeface="Times New Roman" pitchFamily="18" charset="0"/>
              </a:rPr>
              <a:t>求宏平均</a:t>
            </a:r>
          </a:p>
        </p:txBody>
      </p:sp>
      <p:sp>
        <p:nvSpPr>
          <p:cNvPr id="6" name="灯片编号占位符 5"/>
          <p:cNvSpPr>
            <a:spLocks noGrp="1"/>
          </p:cNvSpPr>
          <p:nvPr>
            <p:ph type="sldNum" sz="quarter" idx="12"/>
          </p:nvPr>
        </p:nvSpPr>
        <p:spPr/>
        <p:txBody>
          <a:bodyPr/>
          <a:lstStyle/>
          <a:p>
            <a:fld id="{CE9B6D47-F6C1-46A2-BEE2-38053CCBCDE9}" type="slidenum">
              <a:rPr lang="en-US" altLang="zh-CN"/>
              <a:pPr/>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zh-CN" altLang="en-US" dirty="0"/>
              <a:t>回到例子</a:t>
            </a:r>
          </a:p>
        </p:txBody>
      </p:sp>
      <p:sp>
        <p:nvSpPr>
          <p:cNvPr id="53" name="灯片编号占位符 5"/>
          <p:cNvSpPr>
            <a:spLocks noGrp="1"/>
          </p:cNvSpPr>
          <p:nvPr>
            <p:ph type="sldNum" sz="quarter" idx="12"/>
          </p:nvPr>
        </p:nvSpPr>
        <p:spPr/>
        <p:txBody>
          <a:bodyPr/>
          <a:lstStyle/>
          <a:p>
            <a:fld id="{E82B6E0E-374D-49DD-B1F0-731AEFE2E398}" type="slidenum">
              <a:rPr lang="en-US" altLang="zh-CN"/>
              <a:pPr/>
              <a:t>67</a:t>
            </a:fld>
            <a:endParaRPr lang="en-US" altLang="zh-CN"/>
          </a:p>
        </p:txBody>
      </p:sp>
      <p:sp>
        <p:nvSpPr>
          <p:cNvPr id="220207" name="Text Box 47"/>
          <p:cNvSpPr txBox="1">
            <a:spLocks noChangeArrowheads="1"/>
          </p:cNvSpPr>
          <p:nvPr/>
        </p:nvSpPr>
        <p:spPr bwMode="auto">
          <a:xfrm>
            <a:off x="395536" y="4005064"/>
            <a:ext cx="8748464" cy="369332"/>
          </a:xfrm>
          <a:prstGeom prst="rect">
            <a:avLst/>
          </a:prstGeom>
          <a:noFill/>
          <a:ln w="9525">
            <a:noFill/>
            <a:miter lim="800000"/>
            <a:headEnd/>
            <a:tailEnd/>
          </a:ln>
          <a:effectLst/>
        </p:spPr>
        <p:txBody>
          <a:bodyPr wrap="square">
            <a:spAutoFit/>
          </a:bodyPr>
          <a:lstStyle/>
          <a:p>
            <a:pPr>
              <a:spcBef>
                <a:spcPct val="50000"/>
              </a:spcBef>
            </a:pP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及查询</a:t>
            </a:r>
            <a:r>
              <a:rPr lang="en-US" altLang="zh-CN" sz="1800" dirty="0">
                <a:solidFill>
                  <a:schemeClr val="tx1"/>
                </a:solidFill>
                <a:latin typeface="Times New Roman" pitchFamily="18" charset="0"/>
                <a:ea typeface="黑体" pitchFamily="49" charset="-122"/>
              </a:rPr>
              <a:t>2</a:t>
            </a:r>
            <a:r>
              <a:rPr lang="zh-CN" altLang="en-US" sz="1800" dirty="0">
                <a:solidFill>
                  <a:schemeClr val="tx1"/>
                </a:solidFill>
                <a:latin typeface="Times New Roman" pitchFamily="18" charset="0"/>
                <a:ea typeface="黑体" pitchFamily="49" charset="-122"/>
              </a:rPr>
              <a:t>的标准答案集合分别为 </a:t>
            </a:r>
            <a:r>
              <a:rPr lang="en-US" altLang="zh-CN" sz="1800" dirty="0">
                <a:solidFill>
                  <a:schemeClr val="tx1"/>
                </a:solidFill>
                <a:latin typeface="Times New Roman" pitchFamily="18" charset="0"/>
                <a:ea typeface="黑体" pitchFamily="49" charset="-122"/>
              </a:rPr>
              <a:t>{d3,d4,d6,d9}{d1,d2,d13},</a:t>
            </a:r>
            <a:r>
              <a:rPr lang="zh-CN" altLang="en-US" sz="1800" dirty="0">
                <a:solidFill>
                  <a:schemeClr val="tx1"/>
                </a:solidFill>
                <a:latin typeface="Times New Roman" pitchFamily="18" charset="0"/>
                <a:ea typeface="黑体" pitchFamily="49" charset="-122"/>
              </a:rPr>
              <a:t> 求宏平均</a:t>
            </a:r>
            <a:r>
              <a:rPr lang="en-US" altLang="zh-CN" sz="1800" dirty="0">
                <a:solidFill>
                  <a:schemeClr val="tx1"/>
                </a:solidFill>
                <a:latin typeface="Times New Roman" pitchFamily="18" charset="0"/>
                <a:ea typeface="黑体" pitchFamily="49" charset="-122"/>
              </a:rPr>
              <a:t>/</a:t>
            </a:r>
            <a:r>
              <a:rPr lang="zh-CN" altLang="en-US" sz="1800" dirty="0">
                <a:solidFill>
                  <a:schemeClr val="tx1"/>
                </a:solidFill>
                <a:latin typeface="Times New Roman" pitchFamily="18" charset="0"/>
                <a:ea typeface="黑体" pitchFamily="49" charset="-122"/>
              </a:rPr>
              <a:t>微平均</a:t>
            </a:r>
            <a:r>
              <a:rPr lang="en-US" altLang="zh-CN" sz="1800" dirty="0">
                <a:solidFill>
                  <a:schemeClr val="tx1"/>
                </a:solidFill>
                <a:latin typeface="Times New Roman" pitchFamily="18" charset="0"/>
                <a:ea typeface="黑体" pitchFamily="49" charset="-122"/>
              </a:rPr>
              <a:t>/MAP</a:t>
            </a:r>
          </a:p>
        </p:txBody>
      </p:sp>
      <p:sp>
        <p:nvSpPr>
          <p:cNvPr id="220237" name="Text Box 77"/>
          <p:cNvSpPr txBox="1">
            <a:spLocks noChangeArrowheads="1"/>
          </p:cNvSpPr>
          <p:nvPr/>
        </p:nvSpPr>
        <p:spPr bwMode="auto">
          <a:xfrm>
            <a:off x="395288" y="4437112"/>
            <a:ext cx="8748712" cy="784830"/>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1: P=2/5, R=2/4, F=4/9,AP=1/2;</a:t>
            </a: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2: P=2/5, R=2/3, F=1/2,AP=7/15;</a:t>
            </a:r>
            <a:endParaRPr lang="en-US" altLang="zh-CN" sz="1600" dirty="0">
              <a:solidFill>
                <a:schemeClr val="tx1"/>
              </a:solidFill>
              <a:latin typeface="Times New Roman" pitchFamily="18" charset="0"/>
              <a:ea typeface="黑体" pitchFamily="49" charset="-122"/>
            </a:endParaRPr>
          </a:p>
          <a:p>
            <a:pPr>
              <a:spcBef>
                <a:spcPct val="50000"/>
              </a:spcBef>
            </a:pP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2</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1: P=2/4, R=2/4, F=1/2,AP=3/8;</a:t>
            </a: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2</a:t>
            </a:r>
            <a:r>
              <a:rPr lang="zh-CN" altLang="en-US" sz="1800" dirty="0">
                <a:solidFill>
                  <a:schemeClr val="tx1"/>
                </a:solidFill>
                <a:latin typeface="Times New Roman" pitchFamily="18" charset="0"/>
                <a:ea typeface="黑体" pitchFamily="49" charset="-122"/>
              </a:rPr>
              <a:t>查询</a:t>
            </a:r>
            <a:r>
              <a:rPr lang="en-US" altLang="zh-CN" sz="1800" dirty="0">
                <a:solidFill>
                  <a:schemeClr val="tx1"/>
                </a:solidFill>
                <a:latin typeface="Times New Roman" pitchFamily="18" charset="0"/>
                <a:ea typeface="黑体" pitchFamily="49" charset="-122"/>
              </a:rPr>
              <a:t>2: P=3/5, R=3/3. F=3/4,AP=11/12;</a:t>
            </a:r>
          </a:p>
        </p:txBody>
      </p:sp>
      <p:sp>
        <p:nvSpPr>
          <p:cNvPr id="220257" name="Text Box 97"/>
          <p:cNvSpPr txBox="1">
            <a:spLocks noChangeArrowheads="1"/>
          </p:cNvSpPr>
          <p:nvPr/>
        </p:nvSpPr>
        <p:spPr bwMode="auto">
          <a:xfrm>
            <a:off x="469081" y="5340623"/>
            <a:ext cx="8207375" cy="1328737"/>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的</a:t>
            </a:r>
            <a:r>
              <a:rPr lang="en-US" altLang="zh-CN" sz="1800" dirty="0" err="1">
                <a:solidFill>
                  <a:schemeClr val="tx1"/>
                </a:solidFill>
                <a:latin typeface="Times New Roman" pitchFamily="18" charset="0"/>
                <a:ea typeface="黑体" pitchFamily="49" charset="-122"/>
              </a:rPr>
              <a:t>MacroP</a:t>
            </a:r>
            <a:r>
              <a:rPr lang="en-US" altLang="zh-CN" sz="1800" dirty="0">
                <a:solidFill>
                  <a:schemeClr val="tx1"/>
                </a:solidFill>
                <a:latin typeface="Times New Roman" pitchFamily="18" charset="0"/>
                <a:ea typeface="黑体" pitchFamily="49" charset="-122"/>
              </a:rPr>
              <a:t>=2/5, </a:t>
            </a:r>
            <a:r>
              <a:rPr lang="en-US" altLang="zh-CN" sz="1800" dirty="0" err="1">
                <a:solidFill>
                  <a:schemeClr val="tx1"/>
                </a:solidFill>
                <a:latin typeface="Times New Roman" pitchFamily="18" charset="0"/>
                <a:ea typeface="黑体" pitchFamily="49" charset="-122"/>
              </a:rPr>
              <a:t>MacroR</a:t>
            </a:r>
            <a:r>
              <a:rPr lang="en-US" altLang="zh-CN" sz="1800" dirty="0">
                <a:solidFill>
                  <a:schemeClr val="tx1"/>
                </a:solidFill>
                <a:latin typeface="Times New Roman" pitchFamily="18" charset="0"/>
                <a:ea typeface="黑体" pitchFamily="49" charset="-122"/>
              </a:rPr>
              <a:t>=7/12, </a:t>
            </a:r>
            <a:r>
              <a:rPr lang="en-US" altLang="zh-CN" sz="1800" dirty="0" err="1">
                <a:solidFill>
                  <a:schemeClr val="tx1"/>
                </a:solidFill>
                <a:latin typeface="Times New Roman" pitchFamily="18" charset="0"/>
                <a:ea typeface="黑体" pitchFamily="49" charset="-122"/>
              </a:rPr>
              <a:t>MacroF</a:t>
            </a:r>
            <a:r>
              <a:rPr lang="en-US" altLang="zh-CN" sz="1800" dirty="0">
                <a:solidFill>
                  <a:schemeClr val="tx1"/>
                </a:solidFill>
                <a:latin typeface="Times New Roman" pitchFamily="18" charset="0"/>
                <a:ea typeface="黑体" pitchFamily="49" charset="-122"/>
              </a:rPr>
              <a:t>=17/36, </a:t>
            </a:r>
            <a:r>
              <a:rPr lang="en-US" altLang="zh-CN" sz="1800" b="1" dirty="0">
                <a:solidFill>
                  <a:schemeClr val="tx1"/>
                </a:solidFill>
                <a:latin typeface="Times New Roman" pitchFamily="18" charset="0"/>
                <a:ea typeface="黑体" pitchFamily="49" charset="-122"/>
              </a:rPr>
              <a:t>MAP</a:t>
            </a:r>
            <a:r>
              <a:rPr lang="en-US" altLang="zh-CN" sz="1800" dirty="0">
                <a:solidFill>
                  <a:schemeClr val="tx1"/>
                </a:solidFill>
                <a:latin typeface="Times New Roman" pitchFamily="18" charset="0"/>
                <a:ea typeface="黑体" pitchFamily="49" charset="-122"/>
              </a:rPr>
              <a:t>=29/60, </a:t>
            </a:r>
            <a:r>
              <a:rPr lang="en-US" altLang="zh-CN" sz="1800" dirty="0" err="1">
                <a:solidFill>
                  <a:schemeClr val="tx1"/>
                </a:solidFill>
                <a:latin typeface="Times New Roman" pitchFamily="18" charset="0"/>
                <a:ea typeface="黑体" pitchFamily="49" charset="-122"/>
              </a:rPr>
              <a:t>MicroP</a:t>
            </a:r>
            <a:r>
              <a:rPr lang="en-US" altLang="zh-CN" sz="1800" dirty="0">
                <a:solidFill>
                  <a:schemeClr val="tx1"/>
                </a:solidFill>
                <a:latin typeface="Times New Roman" pitchFamily="18" charset="0"/>
                <a:ea typeface="黑体" pitchFamily="49" charset="-122"/>
              </a:rPr>
              <a:t>=4/10, </a:t>
            </a:r>
            <a:r>
              <a:rPr lang="en-US" altLang="zh-CN" sz="1800" dirty="0" err="1">
                <a:solidFill>
                  <a:schemeClr val="tx1"/>
                </a:solidFill>
                <a:latin typeface="Times New Roman" pitchFamily="18" charset="0"/>
                <a:ea typeface="黑体" pitchFamily="49" charset="-122"/>
              </a:rPr>
              <a:t>MicroR</a:t>
            </a:r>
            <a:r>
              <a:rPr lang="en-US" altLang="zh-CN" sz="1800" dirty="0">
                <a:solidFill>
                  <a:schemeClr val="tx1"/>
                </a:solidFill>
                <a:latin typeface="Times New Roman" pitchFamily="18" charset="0"/>
                <a:ea typeface="黑体" pitchFamily="49" charset="-122"/>
              </a:rPr>
              <a:t>=4/7, </a:t>
            </a:r>
            <a:r>
              <a:rPr lang="en-US" altLang="zh-CN" sz="1800" dirty="0" err="1">
                <a:solidFill>
                  <a:schemeClr val="tx1"/>
                </a:solidFill>
                <a:latin typeface="Times New Roman" pitchFamily="18" charset="0"/>
                <a:ea typeface="黑体" pitchFamily="49" charset="-122"/>
              </a:rPr>
              <a:t>MicroF</a:t>
            </a:r>
            <a:r>
              <a:rPr lang="en-US" altLang="zh-CN" sz="1800" dirty="0">
                <a:solidFill>
                  <a:schemeClr val="tx1"/>
                </a:solidFill>
                <a:latin typeface="Times New Roman" pitchFamily="18" charset="0"/>
                <a:ea typeface="黑体" pitchFamily="49" charset="-122"/>
              </a:rPr>
              <a:t>=8/17</a:t>
            </a:r>
          </a:p>
          <a:p>
            <a:pPr>
              <a:spcBef>
                <a:spcPct val="50000"/>
              </a:spcBef>
            </a:pPr>
            <a:r>
              <a:rPr lang="zh-CN" altLang="en-US" sz="1800" dirty="0">
                <a:solidFill>
                  <a:schemeClr val="tx1"/>
                </a:solidFill>
                <a:latin typeface="Times New Roman" pitchFamily="18" charset="0"/>
                <a:ea typeface="黑体" pitchFamily="49" charset="-122"/>
              </a:rPr>
              <a:t>系统</a:t>
            </a:r>
            <a:r>
              <a:rPr lang="en-US" altLang="zh-CN" sz="1800" dirty="0">
                <a:solidFill>
                  <a:schemeClr val="tx1"/>
                </a:solidFill>
                <a:latin typeface="Times New Roman" pitchFamily="18" charset="0"/>
                <a:ea typeface="黑体" pitchFamily="49" charset="-122"/>
              </a:rPr>
              <a:t>2</a:t>
            </a:r>
            <a:r>
              <a:rPr lang="zh-CN" altLang="en-US" sz="1800" dirty="0">
                <a:solidFill>
                  <a:schemeClr val="tx1"/>
                </a:solidFill>
                <a:latin typeface="Times New Roman" pitchFamily="18" charset="0"/>
                <a:ea typeface="黑体" pitchFamily="49" charset="-122"/>
              </a:rPr>
              <a:t>的</a:t>
            </a:r>
            <a:r>
              <a:rPr lang="en-US" altLang="zh-CN" sz="1800" dirty="0" err="1">
                <a:solidFill>
                  <a:schemeClr val="tx1"/>
                </a:solidFill>
                <a:latin typeface="Times New Roman" pitchFamily="18" charset="0"/>
                <a:ea typeface="黑体" pitchFamily="49" charset="-122"/>
              </a:rPr>
              <a:t>MacroP</a:t>
            </a:r>
            <a:r>
              <a:rPr lang="en-US" altLang="zh-CN" sz="1800" dirty="0">
                <a:solidFill>
                  <a:schemeClr val="tx1"/>
                </a:solidFill>
                <a:latin typeface="Times New Roman" pitchFamily="18" charset="0"/>
                <a:ea typeface="黑体" pitchFamily="49" charset="-122"/>
              </a:rPr>
              <a:t>=11/20, </a:t>
            </a:r>
            <a:r>
              <a:rPr lang="en-US" altLang="zh-CN" sz="1800" dirty="0" err="1">
                <a:solidFill>
                  <a:schemeClr val="tx1"/>
                </a:solidFill>
                <a:latin typeface="Times New Roman" pitchFamily="18" charset="0"/>
                <a:ea typeface="黑体" pitchFamily="49" charset="-122"/>
              </a:rPr>
              <a:t>MacroR</a:t>
            </a:r>
            <a:r>
              <a:rPr lang="en-US" altLang="zh-CN" sz="1800" dirty="0">
                <a:solidFill>
                  <a:schemeClr val="tx1"/>
                </a:solidFill>
                <a:latin typeface="Times New Roman" pitchFamily="18" charset="0"/>
                <a:ea typeface="黑体" pitchFamily="49" charset="-122"/>
              </a:rPr>
              <a:t>=3/4, </a:t>
            </a:r>
            <a:r>
              <a:rPr lang="en-US" altLang="zh-CN" sz="1800" dirty="0" err="1">
                <a:solidFill>
                  <a:schemeClr val="tx1"/>
                </a:solidFill>
                <a:latin typeface="Times New Roman" pitchFamily="18" charset="0"/>
                <a:ea typeface="黑体" pitchFamily="49" charset="-122"/>
              </a:rPr>
              <a:t>MacroF</a:t>
            </a:r>
            <a:r>
              <a:rPr lang="en-US" altLang="zh-CN" sz="1800" dirty="0">
                <a:solidFill>
                  <a:schemeClr val="tx1"/>
                </a:solidFill>
                <a:latin typeface="Times New Roman" pitchFamily="18" charset="0"/>
                <a:ea typeface="黑体" pitchFamily="49" charset="-122"/>
              </a:rPr>
              <a:t>=5/8, </a:t>
            </a:r>
            <a:r>
              <a:rPr lang="en-US" altLang="zh-CN" sz="1800" b="1" dirty="0">
                <a:solidFill>
                  <a:schemeClr val="tx1"/>
                </a:solidFill>
                <a:latin typeface="Times New Roman" pitchFamily="18" charset="0"/>
                <a:ea typeface="黑体" pitchFamily="49" charset="-122"/>
              </a:rPr>
              <a:t>MAP</a:t>
            </a:r>
            <a:r>
              <a:rPr lang="en-US" altLang="zh-CN" sz="1800" dirty="0">
                <a:solidFill>
                  <a:schemeClr val="tx1"/>
                </a:solidFill>
                <a:latin typeface="Times New Roman" pitchFamily="18" charset="0"/>
                <a:ea typeface="黑体" pitchFamily="49" charset="-122"/>
              </a:rPr>
              <a:t>=31/48, </a:t>
            </a:r>
            <a:r>
              <a:rPr lang="en-US" altLang="zh-CN" sz="1800" dirty="0" err="1">
                <a:solidFill>
                  <a:schemeClr val="tx1"/>
                </a:solidFill>
                <a:latin typeface="Times New Roman" pitchFamily="18" charset="0"/>
                <a:ea typeface="黑体" pitchFamily="49" charset="-122"/>
              </a:rPr>
              <a:t>MicroP</a:t>
            </a:r>
            <a:r>
              <a:rPr lang="en-US" altLang="zh-CN" sz="1800" dirty="0">
                <a:solidFill>
                  <a:schemeClr val="tx1"/>
                </a:solidFill>
                <a:latin typeface="Times New Roman" pitchFamily="18" charset="0"/>
                <a:ea typeface="黑体" pitchFamily="49" charset="-122"/>
              </a:rPr>
              <a:t>=5/9, </a:t>
            </a:r>
            <a:r>
              <a:rPr lang="en-US" altLang="zh-CN" sz="1800" dirty="0" err="1">
                <a:solidFill>
                  <a:schemeClr val="tx1"/>
                </a:solidFill>
                <a:latin typeface="Times New Roman" pitchFamily="18" charset="0"/>
                <a:ea typeface="黑体" pitchFamily="49" charset="-122"/>
              </a:rPr>
              <a:t>MicroR</a:t>
            </a:r>
            <a:r>
              <a:rPr lang="en-US" altLang="zh-CN" sz="1800" dirty="0">
                <a:solidFill>
                  <a:schemeClr val="tx1"/>
                </a:solidFill>
                <a:latin typeface="Times New Roman" pitchFamily="18" charset="0"/>
                <a:ea typeface="黑体" pitchFamily="49" charset="-122"/>
              </a:rPr>
              <a:t>=5/7, </a:t>
            </a:r>
            <a:r>
              <a:rPr lang="en-US" altLang="zh-CN" sz="1800" dirty="0" err="1">
                <a:solidFill>
                  <a:schemeClr val="tx1"/>
                </a:solidFill>
                <a:latin typeface="Times New Roman" pitchFamily="18" charset="0"/>
                <a:ea typeface="黑体" pitchFamily="49" charset="-122"/>
              </a:rPr>
              <a:t>MicroF</a:t>
            </a:r>
            <a:r>
              <a:rPr lang="en-US" altLang="zh-CN" sz="1800" dirty="0">
                <a:solidFill>
                  <a:schemeClr val="tx1"/>
                </a:solidFill>
                <a:latin typeface="Times New Roman" pitchFamily="18" charset="0"/>
                <a:ea typeface="黑体" pitchFamily="49" charset="-122"/>
              </a:rPr>
              <a:t>=5/8</a:t>
            </a:r>
            <a:endParaRPr lang="en-US" altLang="zh-CN" sz="1400" dirty="0">
              <a:solidFill>
                <a:schemeClr val="tx1"/>
              </a:solidFill>
              <a:latin typeface="Times New Roman" pitchFamily="18" charset="0"/>
              <a:ea typeface="黑体" pitchFamily="49" charset="-122"/>
            </a:endParaRPr>
          </a:p>
        </p:txBody>
      </p:sp>
      <p:graphicFrame>
        <p:nvGraphicFramePr>
          <p:cNvPr id="12" name="Group 106">
            <a:extLst>
              <a:ext uri="{FF2B5EF4-FFF2-40B4-BE49-F238E27FC236}">
                <a16:creationId xmlns:a16="http://schemas.microsoft.com/office/drawing/2014/main" id="{30CA554E-3A6E-4D67-9244-B5E29507CF6D}"/>
              </a:ext>
            </a:extLst>
          </p:cNvPr>
          <p:cNvGraphicFramePr>
            <a:graphicFrameLocks/>
          </p:cNvGraphicFramePr>
          <p:nvPr>
            <p:extLst>
              <p:ext uri="{D42A27DB-BD31-4B8C-83A1-F6EECF244321}">
                <p14:modId xmlns:p14="http://schemas.microsoft.com/office/powerpoint/2010/main" val="3296883212"/>
              </p:ext>
            </p:extLst>
          </p:nvPr>
        </p:nvGraphicFramePr>
        <p:xfrm>
          <a:off x="755576" y="1879848"/>
          <a:ext cx="7632700" cy="1981200"/>
        </p:xfrm>
        <a:graphic>
          <a:graphicData uri="http://schemas.openxmlformats.org/drawingml/2006/table">
            <a:tbl>
              <a:tblPr/>
              <a:tblGrid>
                <a:gridCol w="2376487">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887412">
                  <a:extLst>
                    <a:ext uri="{9D8B030D-6E8A-4147-A177-3AD203B41FA5}">
                      <a16:colId xmlns:a16="http://schemas.microsoft.com/office/drawing/2014/main" val="20003"/>
                    </a:ext>
                  </a:extLst>
                </a:gridCol>
                <a:gridCol w="1128713">
                  <a:extLst>
                    <a:ext uri="{9D8B030D-6E8A-4147-A177-3AD203B41FA5}">
                      <a16:colId xmlns:a16="http://schemas.microsoft.com/office/drawing/2014/main" val="20004"/>
                    </a:ext>
                  </a:extLst>
                </a:gridCol>
                <a:gridCol w="1079500">
                  <a:extLst>
                    <a:ext uri="{9D8B030D-6E8A-4147-A177-3AD203B41FA5}">
                      <a16:colId xmlns:a16="http://schemas.microsoft.com/office/drawing/2014/main" val="20005"/>
                    </a:ext>
                  </a:extLst>
                </a:gridCol>
              </a:tblGrid>
              <a:tr h="215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2000" b="0" i="0" u="none" strike="noStrike" cap="none" normalizeH="0" baseline="0">
                          <a:ln>
                            <a:noFill/>
                          </a:ln>
                          <a:solidFill>
                            <a:schemeClr val="tx1"/>
                          </a:solidFill>
                          <a:effectLst/>
                          <a:latin typeface="Times New Roman" pitchFamily="18" charset="0"/>
                          <a:ea typeface="宋体" charset="-122"/>
                        </a:rPr>
                        <a:t>系统</a:t>
                      </a:r>
                      <a:r>
                        <a:rPr kumimoji="1" lang="en-US" altLang="zh-CN" sz="2000" b="0" i="0" u="none" strike="noStrike" cap="none" normalizeH="0" baseline="0">
                          <a:ln>
                            <a:noFill/>
                          </a:ln>
                          <a:solidFill>
                            <a:schemeClr val="tx1"/>
                          </a:solidFill>
                          <a:effectLst/>
                          <a:latin typeface="Times New Roman" pitchFamily="18" charset="0"/>
                          <a:ea typeface="宋体" charset="-122"/>
                        </a:rPr>
                        <a:t>&amp;</a:t>
                      </a:r>
                      <a:r>
                        <a:rPr kumimoji="1" lang="zh-CN" altLang="en-US" sz="2000" b="0" i="0" u="none" strike="noStrike" cap="none" normalizeH="0" baseline="0">
                          <a:ln>
                            <a:noFill/>
                          </a:ln>
                          <a:solidFill>
                            <a:schemeClr val="tx1"/>
                          </a:solidFill>
                          <a:effectLst/>
                          <a:latin typeface="Times New Roman" pitchFamily="18" charset="0"/>
                          <a:ea typeface="宋体" charset="-122"/>
                        </a:rPr>
                        <a:t>查询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0" u="none" strike="noStrike" cap="none" normalizeH="0" baseline="0">
                          <a:ln>
                            <a:noFill/>
                          </a:ln>
                          <a:solidFill>
                            <a:schemeClr val="tx1"/>
                          </a:solidFill>
                          <a:effectLst/>
                          <a:latin typeface="Times New Roman" pitchFamily="18" charset="0"/>
                          <a:ea typeface="宋体"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hlink"/>
                          </a:solidFill>
                          <a:effectLst/>
                          <a:latin typeface="Times New Roman" pitchFamily="18" charset="0"/>
                          <a:ea typeface="宋体" charset="-122"/>
                        </a:rPr>
                        <a:t>系统</a:t>
                      </a:r>
                      <a:r>
                        <a:rPr kumimoji="1" lang="en-US" altLang="zh-CN" sz="1800" b="0" i="0" u="none" strike="noStrike" cap="none" normalizeH="0" baseline="0">
                          <a:ln>
                            <a:noFill/>
                          </a:ln>
                          <a:solidFill>
                            <a:schemeClr val="hlink"/>
                          </a:solidFill>
                          <a:effectLst/>
                          <a:latin typeface="Times New Roman" pitchFamily="18" charset="0"/>
                          <a:ea typeface="宋体" charset="-122"/>
                        </a:rPr>
                        <a:t>1</a:t>
                      </a:r>
                      <a:r>
                        <a:rPr kumimoji="1" lang="zh-CN" altLang="en-US" sz="1800" b="0" i="0" u="none" strike="noStrike" cap="none" normalizeH="0" baseline="0">
                          <a:ln>
                            <a:noFill/>
                          </a:ln>
                          <a:solidFill>
                            <a:schemeClr val="hlink"/>
                          </a:solidFill>
                          <a:effectLst/>
                          <a:latin typeface="Times New Roman" pitchFamily="18" charset="0"/>
                          <a:ea typeface="宋体" charset="-122"/>
                        </a:rPr>
                        <a:t>，查询</a:t>
                      </a:r>
                      <a:r>
                        <a:rPr kumimoji="1" lang="en-US" altLang="zh-CN" sz="1800" b="0" i="0" u="none" strike="noStrike" cap="none" normalizeH="0" baseline="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chemeClr val="hlink"/>
                          </a:solidFill>
                          <a:effectLst/>
                          <a:latin typeface="Times New Roman" pitchFamily="18" charset="0"/>
                          <a:ea typeface="宋体" charset="-122"/>
                        </a:rPr>
                        <a:t>d3 </a:t>
                      </a:r>
                      <a:r>
                        <a:rPr kumimoji="1" lang="en-US" altLang="zh-CN" sz="2000" b="0" i="0" u="none" strike="noStrike" cap="none" normalizeH="0" baseline="0" dirty="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chemeClr val="hlink"/>
                          </a:solidFill>
                          <a:effectLst/>
                          <a:latin typeface="Times New Roman" pitchFamily="18" charset="0"/>
                          <a:ea typeface="宋体" charset="-122"/>
                        </a:rPr>
                        <a:t>d6 </a:t>
                      </a:r>
                      <a:r>
                        <a:rPr kumimoji="1" lang="en-US" altLang="zh-CN" sz="2000" b="0" i="0" u="none" strike="noStrike" cap="none" normalizeH="0" baseline="0" dirty="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d10</a:t>
                      </a:r>
                      <a:endParaRPr kumimoji="1" lang="en-US" altLang="zh-CN" sz="18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tx1"/>
                          </a:solidFill>
                          <a:effectLst/>
                          <a:latin typeface="Times New Roman" pitchFamily="18" charset="0"/>
                          <a:ea typeface="宋体" charset="-122"/>
                        </a:rPr>
                        <a:t>系统</a:t>
                      </a:r>
                      <a:r>
                        <a:rPr kumimoji="1" lang="en-US" altLang="zh-CN" sz="1800" b="0" i="0" u="none" strike="noStrike" cap="none" normalizeH="0" baseline="0">
                          <a:ln>
                            <a:noFill/>
                          </a:ln>
                          <a:solidFill>
                            <a:schemeClr val="tx1"/>
                          </a:solidFill>
                          <a:effectLst/>
                          <a:latin typeface="Times New Roman" pitchFamily="18" charset="0"/>
                          <a:ea typeface="宋体" charset="-122"/>
                        </a:rPr>
                        <a:t>1</a:t>
                      </a:r>
                      <a:r>
                        <a:rPr kumimoji="1" lang="zh-CN" altLang="en-US" sz="1800" b="0" i="0" u="none" strike="noStrike" cap="none" normalizeH="0" baseline="0">
                          <a:ln>
                            <a:noFill/>
                          </a:ln>
                          <a:solidFill>
                            <a:schemeClr val="tx1"/>
                          </a:solidFill>
                          <a:effectLst/>
                          <a:latin typeface="Times New Roman" pitchFamily="18" charset="0"/>
                          <a:ea typeface="宋体" charset="-122"/>
                        </a:rPr>
                        <a:t>，查询</a:t>
                      </a:r>
                      <a:r>
                        <a:rPr kumimoji="1" lang="en-US" altLang="zh-CN" sz="1800" b="0"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rPr>
                        <a:t>d1 </a:t>
                      </a:r>
                      <a:r>
                        <a:rPr kumimoji="1" lang="en-US" altLang="zh-CN" sz="2000" b="0" i="0" u="none" strike="noStrike" cap="none" normalizeH="0" baseline="0" dirty="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d4</a:t>
                      </a:r>
                      <a:endParaRPr kumimoji="1" lang="en-US" altLang="zh-CN" sz="18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d13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a:ln>
                            <a:noFill/>
                          </a:ln>
                          <a:solidFill>
                            <a:schemeClr val="hlink"/>
                          </a:solidFill>
                          <a:effectLst/>
                          <a:latin typeface="Times New Roman" pitchFamily="18" charset="0"/>
                          <a:ea typeface="宋体" charset="-122"/>
                        </a:rPr>
                        <a:t>系统</a:t>
                      </a:r>
                      <a:r>
                        <a:rPr kumimoji="1" lang="en-US" altLang="zh-CN" sz="1800" b="0" i="0" u="none" strike="noStrike" cap="none" normalizeH="0" baseline="0">
                          <a:ln>
                            <a:noFill/>
                          </a:ln>
                          <a:solidFill>
                            <a:schemeClr val="hlink"/>
                          </a:solidFill>
                          <a:effectLst/>
                          <a:latin typeface="Times New Roman" pitchFamily="18" charset="0"/>
                          <a:ea typeface="宋体" charset="-122"/>
                        </a:rPr>
                        <a:t>2</a:t>
                      </a:r>
                      <a:r>
                        <a:rPr kumimoji="1" lang="zh-CN" altLang="en-US" sz="1800" b="0" i="0" u="none" strike="noStrike" cap="none" normalizeH="0" baseline="0">
                          <a:ln>
                            <a:noFill/>
                          </a:ln>
                          <a:solidFill>
                            <a:schemeClr val="hlink"/>
                          </a:solidFill>
                          <a:effectLst/>
                          <a:latin typeface="Times New Roman" pitchFamily="18" charset="0"/>
                          <a:ea typeface="宋体" charset="-122"/>
                        </a:rPr>
                        <a:t>，查询</a:t>
                      </a:r>
                      <a:r>
                        <a:rPr kumimoji="1" lang="en-US" altLang="zh-CN" sz="1800" b="0" i="0" u="none" strike="noStrike" cap="none" normalizeH="0" baseline="0">
                          <a:ln>
                            <a:noFill/>
                          </a:ln>
                          <a:solidFill>
                            <a:schemeClr val="hlink"/>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chemeClr val="hlink"/>
                          </a:solidFill>
                          <a:effectLst/>
                          <a:latin typeface="Times New Roman" pitchFamily="18" charset="0"/>
                          <a:ea typeface="宋体" charset="-122"/>
                        </a:rPr>
                        <a:t>d6 </a:t>
                      </a:r>
                      <a:r>
                        <a:rPr kumimoji="1" lang="en-US" altLang="zh-CN" sz="2000" b="0" i="0" u="none" strike="noStrike" cap="none" normalizeH="0" baseline="0" dirty="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hlink"/>
                          </a:solidFill>
                          <a:effectLst/>
                          <a:latin typeface="Times New Roman" pitchFamily="18" charset="0"/>
                          <a:ea typeface="宋体" charset="-122"/>
                        </a:rPr>
                        <a:t>d2 </a:t>
                      </a:r>
                      <a:endParaRPr kumimoji="1" lang="en-US" altLang="zh-CN" sz="1800" b="0" i="0" u="none" strike="noStrike" cap="none" normalizeH="0" baseline="0">
                        <a:ln>
                          <a:noFill/>
                        </a:ln>
                        <a:solidFill>
                          <a:schemeClr val="hlink"/>
                        </a:solidFill>
                        <a:effectLst/>
                        <a:latin typeface="Times New Roman" pitchFamily="18" charset="0"/>
                        <a:ea typeface="宋体" charset="-122"/>
                        <a:cs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chemeClr val="hlink"/>
                          </a:solidFill>
                          <a:effectLst/>
                          <a:latin typeface="Times New Roman" pitchFamily="18" charset="0"/>
                          <a:ea typeface="宋体" charset="-122"/>
                        </a:rPr>
                        <a:t>d9 </a:t>
                      </a:r>
                      <a:r>
                        <a:rPr kumimoji="1" lang="en-US" altLang="zh-CN" sz="2000" b="0" i="0" u="none" strike="noStrike" cap="none" normalizeH="0" baseline="0" dirty="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zh-CN" altLang="zh-CN" sz="1800" b="0" i="0" u="none" strike="noStrike" cap="none" normalizeH="0" baseline="0">
                        <a:ln>
                          <a:noFill/>
                        </a:ln>
                        <a:solidFill>
                          <a:schemeClr val="hlink"/>
                        </a:solidFill>
                        <a:effectLst/>
                        <a:latin typeface="Times New Roman" pitchFamily="18" charset="0"/>
                        <a:ea typeface="宋体"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a:ln>
                            <a:noFill/>
                          </a:ln>
                          <a:solidFill>
                            <a:schemeClr val="tx1"/>
                          </a:solidFill>
                          <a:effectLst/>
                          <a:latin typeface="Times New Roman" pitchFamily="18" charset="0"/>
                          <a:ea typeface="宋体" charset="-122"/>
                        </a:rPr>
                        <a:t>系统</a:t>
                      </a:r>
                      <a:r>
                        <a:rPr kumimoji="1" lang="en-US" altLang="zh-CN" sz="1800" b="0" i="0" u="none" strike="noStrike" cap="none" normalizeH="0" baseline="0" dirty="0">
                          <a:ln>
                            <a:noFill/>
                          </a:ln>
                          <a:solidFill>
                            <a:schemeClr val="tx1"/>
                          </a:solidFill>
                          <a:effectLst/>
                          <a:latin typeface="Times New Roman" pitchFamily="18" charset="0"/>
                          <a:ea typeface="宋体" charset="-122"/>
                        </a:rPr>
                        <a:t>2</a:t>
                      </a:r>
                      <a:r>
                        <a:rPr kumimoji="1" lang="zh-CN" altLang="en-US" sz="1800" b="0" i="0" u="none" strike="noStrike" cap="none" normalizeH="0" baseline="0" dirty="0">
                          <a:ln>
                            <a:noFill/>
                          </a:ln>
                          <a:solidFill>
                            <a:schemeClr val="tx1"/>
                          </a:solidFill>
                          <a:effectLst/>
                          <a:latin typeface="Times New Roman" pitchFamily="18" charset="0"/>
                          <a:ea typeface="宋体" charset="-122"/>
                        </a:rPr>
                        <a:t>，查询</a:t>
                      </a:r>
                      <a:r>
                        <a:rPr kumimoji="1" lang="en-US" altLang="zh-CN" sz="1800" b="0" i="0" u="none" strike="noStrike" cap="none" normalizeH="0" baseline="0" dirty="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rPr>
                        <a:t>d1 </a:t>
                      </a:r>
                      <a:r>
                        <a:rPr kumimoji="1" lang="en-US" altLang="zh-CN" sz="2000" b="0" i="0" u="none" strike="noStrike" cap="none" normalizeH="0" baseline="0" dirty="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d2 </a:t>
                      </a:r>
                      <a:r>
                        <a:rPr kumimoji="1" lang="en-US" altLang="zh-CN" sz="2000" b="0" i="0" u="none" strike="noStrike" cap="none" normalizeH="0" baseline="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a:ln>
                            <a:noFill/>
                          </a:ln>
                          <a:solidFill>
                            <a:schemeClr val="tx1"/>
                          </a:solidFill>
                          <a:effectLst/>
                          <a:latin typeface="Times New Roman" pitchFamily="18" charset="0"/>
                          <a:ea typeface="宋体" charset="-122"/>
                        </a:rPr>
                        <a:t>d4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rPr>
                        <a:t>d13 </a:t>
                      </a:r>
                      <a:r>
                        <a:rPr kumimoji="1" lang="en-US" altLang="zh-CN" sz="2000" b="0" i="0" u="none" strike="noStrike" cap="none" normalizeH="0" baseline="0" dirty="0">
                          <a:ln>
                            <a:noFill/>
                          </a:ln>
                          <a:solidFill>
                            <a:schemeClr val="hlink"/>
                          </a:solidFill>
                          <a:effectLst/>
                          <a:latin typeface="Tahoma" pitchFamily="34"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a:ln>
                            <a:noFill/>
                          </a:ln>
                          <a:solidFill>
                            <a:schemeClr val="tx1"/>
                          </a:solidFill>
                          <a:effectLst/>
                          <a:latin typeface="Times New Roman" pitchFamily="18" charset="0"/>
                          <a:ea typeface="宋体" charset="-122"/>
                        </a:rPr>
                        <a:t>d14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 name="Line 53">
            <a:extLst>
              <a:ext uri="{FF2B5EF4-FFF2-40B4-BE49-F238E27FC236}">
                <a16:creationId xmlns:a16="http://schemas.microsoft.com/office/drawing/2014/main" id="{080F9416-9320-4BB1-8C6E-009899D73B05}"/>
              </a:ext>
            </a:extLst>
          </p:cNvPr>
          <p:cNvSpPr>
            <a:spLocks noChangeShapeType="1"/>
          </p:cNvSpPr>
          <p:nvPr/>
        </p:nvSpPr>
        <p:spPr bwMode="auto">
          <a:xfrm flipH="1">
            <a:off x="7524676" y="3103811"/>
            <a:ext cx="431800" cy="360362"/>
          </a:xfrm>
          <a:prstGeom prst="line">
            <a:avLst/>
          </a:prstGeom>
          <a:noFill/>
          <a:ln w="9525">
            <a:solidFill>
              <a:schemeClr val="tx1"/>
            </a:solidFill>
            <a:miter lim="800000"/>
            <a:headEnd/>
            <a:tailEnd/>
          </a:ln>
          <a:effectLst/>
        </p:spPr>
        <p:txBody>
          <a:bodyPr wrap="none"/>
          <a:lstStyle/>
          <a:p>
            <a:endParaRPr lang="zh-CN" altLang="en-US" dirty="0">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0237"/>
                                        </p:tgtEl>
                                        <p:attrNameLst>
                                          <p:attrName>style.visibility</p:attrName>
                                        </p:attrNameLst>
                                      </p:cBhvr>
                                      <p:to>
                                        <p:strVal val="visible"/>
                                      </p:to>
                                    </p:set>
                                    <p:animEffect transition="in" filter="blinds(horizontal)">
                                      <p:cBhvr>
                                        <p:cTn id="7" dur="500"/>
                                        <p:tgtEl>
                                          <p:spTgt spid="2202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0257"/>
                                        </p:tgtEl>
                                        <p:attrNameLst>
                                          <p:attrName>style.visibility</p:attrName>
                                        </p:attrNameLst>
                                      </p:cBhvr>
                                      <p:to>
                                        <p:strVal val="visible"/>
                                      </p:to>
                                    </p:set>
                                    <p:animEffect transition="in" filter="blinds(horizontal)">
                                      <p:cBhvr>
                                        <p:cTn id="12" dur="500"/>
                                        <p:tgtEl>
                                          <p:spTgt spid="220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237" grpId="0"/>
      <p:bldP spid="22025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539552" y="317828"/>
            <a:ext cx="8229600" cy="1143000"/>
          </a:xfrm>
        </p:spPr>
        <p:txBody>
          <a:bodyPr/>
          <a:lstStyle/>
          <a:p>
            <a:r>
              <a:rPr lang="zh-CN" altLang="en-US" dirty="0">
                <a:latin typeface="Times New Roman" pitchFamily="18" charset="0"/>
              </a:rPr>
              <a:t>课堂提问</a:t>
            </a:r>
          </a:p>
        </p:txBody>
      </p:sp>
      <p:sp>
        <p:nvSpPr>
          <p:cNvPr id="130051" name="Rectangle 3"/>
          <p:cNvSpPr>
            <a:spLocks noGrp="1" noChangeArrowheads="1"/>
          </p:cNvSpPr>
          <p:nvPr>
            <p:ph idx="1"/>
          </p:nvPr>
        </p:nvSpPr>
        <p:spPr>
          <a:xfrm>
            <a:off x="484502" y="1916832"/>
            <a:ext cx="7772400" cy="2520950"/>
          </a:xfrm>
        </p:spPr>
        <p:txBody>
          <a:bodyPr/>
          <a:lstStyle/>
          <a:p>
            <a:pPr lvl="1">
              <a:lnSpc>
                <a:spcPct val="90000"/>
              </a:lnSpc>
            </a:pPr>
            <a:r>
              <a:rPr lang="zh-CN" altLang="en-US" dirty="0">
                <a:latin typeface="Times New Roman" pitchFamily="18" charset="0"/>
              </a:rPr>
              <a:t>两个查询</a:t>
            </a:r>
            <a:r>
              <a:rPr lang="en-US" altLang="zh-CN" dirty="0">
                <a:latin typeface="Times New Roman" pitchFamily="18" charset="0"/>
              </a:rPr>
              <a:t>q1</a:t>
            </a:r>
            <a:r>
              <a:rPr lang="zh-CN" altLang="en-US" dirty="0">
                <a:latin typeface="Times New Roman" pitchFamily="18" charset="0"/>
              </a:rPr>
              <a:t>、</a:t>
            </a:r>
            <a:r>
              <a:rPr lang="en-US" altLang="zh-CN" dirty="0">
                <a:latin typeface="Times New Roman" pitchFamily="18" charset="0"/>
              </a:rPr>
              <a:t>q2</a:t>
            </a:r>
            <a:r>
              <a:rPr lang="zh-CN" altLang="en-US" dirty="0">
                <a:latin typeface="Times New Roman" pitchFamily="18" charset="0"/>
              </a:rPr>
              <a:t>的标准答案数目分别为</a:t>
            </a:r>
            <a:r>
              <a:rPr lang="en-US" altLang="zh-CN" dirty="0">
                <a:latin typeface="Times New Roman" pitchFamily="18" charset="0"/>
              </a:rPr>
              <a:t>100</a:t>
            </a:r>
            <a:r>
              <a:rPr lang="zh-CN" altLang="en-US" dirty="0">
                <a:latin typeface="Times New Roman" pitchFamily="18" charset="0"/>
              </a:rPr>
              <a:t>个和</a:t>
            </a:r>
            <a:r>
              <a:rPr lang="en-US" altLang="zh-CN" dirty="0">
                <a:latin typeface="Times New Roman" pitchFamily="18" charset="0"/>
              </a:rPr>
              <a:t>50</a:t>
            </a:r>
            <a:r>
              <a:rPr lang="zh-CN" altLang="en-US" dirty="0">
                <a:latin typeface="Times New Roman" pitchFamily="18" charset="0"/>
              </a:rPr>
              <a:t>个，某系统对</a:t>
            </a:r>
            <a:r>
              <a:rPr lang="en-US" altLang="zh-CN" dirty="0">
                <a:latin typeface="Times New Roman" pitchFamily="18" charset="0"/>
              </a:rPr>
              <a:t>q1</a:t>
            </a:r>
            <a:r>
              <a:rPr lang="zh-CN" altLang="en-US" dirty="0">
                <a:latin typeface="Times New Roman" pitchFamily="18" charset="0"/>
              </a:rPr>
              <a:t>检索出</a:t>
            </a:r>
            <a:r>
              <a:rPr lang="en-US" altLang="zh-CN" dirty="0">
                <a:latin typeface="Times New Roman" pitchFamily="18" charset="0"/>
              </a:rPr>
              <a:t>80</a:t>
            </a:r>
            <a:r>
              <a:rPr lang="zh-CN" altLang="en-US" dirty="0">
                <a:latin typeface="Times New Roman" pitchFamily="18" charset="0"/>
              </a:rPr>
              <a:t>个结果，其中正确数目为</a:t>
            </a:r>
            <a:r>
              <a:rPr lang="en-US" altLang="zh-CN" dirty="0">
                <a:latin typeface="Times New Roman" pitchFamily="18" charset="0"/>
              </a:rPr>
              <a:t>40</a:t>
            </a:r>
            <a:r>
              <a:rPr lang="zh-CN" altLang="en-US" dirty="0">
                <a:latin typeface="Times New Roman" pitchFamily="18" charset="0"/>
              </a:rPr>
              <a:t>，系统对</a:t>
            </a:r>
            <a:r>
              <a:rPr lang="en-US" altLang="zh-CN" dirty="0">
                <a:latin typeface="Times New Roman" pitchFamily="18" charset="0"/>
              </a:rPr>
              <a:t>q2</a:t>
            </a:r>
            <a:r>
              <a:rPr lang="zh-CN" altLang="en-US" dirty="0">
                <a:latin typeface="Times New Roman" pitchFamily="18" charset="0"/>
              </a:rPr>
              <a:t>检索出</a:t>
            </a:r>
            <a:r>
              <a:rPr lang="en-US" altLang="zh-CN" dirty="0">
                <a:latin typeface="Times New Roman" pitchFamily="18" charset="0"/>
              </a:rPr>
              <a:t>30</a:t>
            </a:r>
            <a:r>
              <a:rPr lang="zh-CN" altLang="en-US" dirty="0">
                <a:latin typeface="Times New Roman" pitchFamily="18" charset="0"/>
              </a:rPr>
              <a:t>个结果，其中正确数目为</a:t>
            </a:r>
            <a:r>
              <a:rPr lang="en-US" altLang="zh-CN" dirty="0">
                <a:latin typeface="Times New Roman" pitchFamily="18" charset="0"/>
              </a:rPr>
              <a:t>24</a:t>
            </a:r>
            <a:r>
              <a:rPr lang="zh-CN" altLang="en-US" dirty="0">
                <a:latin typeface="Times New Roman" pitchFamily="18" charset="0"/>
              </a:rPr>
              <a:t>，求</a:t>
            </a:r>
            <a:r>
              <a:rPr lang="en-US" altLang="zh-CN" dirty="0" err="1">
                <a:latin typeface="Times New Roman" pitchFamily="18" charset="0"/>
              </a:rPr>
              <a:t>MacroP</a:t>
            </a:r>
            <a:r>
              <a:rPr lang="en-US" altLang="zh-CN" dirty="0">
                <a:latin typeface="Times New Roman" pitchFamily="18" charset="0"/>
              </a:rPr>
              <a:t>/</a:t>
            </a:r>
            <a:r>
              <a:rPr lang="en-US" altLang="zh-CN" dirty="0" err="1">
                <a:latin typeface="Times New Roman" pitchFamily="18" charset="0"/>
              </a:rPr>
              <a:t>MacroR</a:t>
            </a:r>
            <a:r>
              <a:rPr lang="en-US" altLang="zh-CN" dirty="0">
                <a:latin typeface="Times New Roman" pitchFamily="18" charset="0"/>
              </a:rPr>
              <a:t>/</a:t>
            </a:r>
            <a:r>
              <a:rPr lang="en-US" altLang="zh-CN" dirty="0" err="1">
                <a:latin typeface="Times New Roman" pitchFamily="18" charset="0"/>
              </a:rPr>
              <a:t>MicroP</a:t>
            </a:r>
            <a:r>
              <a:rPr lang="en-US" altLang="zh-CN" dirty="0">
                <a:latin typeface="Times New Roman" pitchFamily="18" charset="0"/>
              </a:rPr>
              <a:t>/</a:t>
            </a:r>
            <a:r>
              <a:rPr lang="en-US" altLang="zh-CN" dirty="0" err="1">
                <a:latin typeface="Times New Roman" pitchFamily="18" charset="0"/>
              </a:rPr>
              <a:t>MicroR</a:t>
            </a:r>
            <a:r>
              <a:rPr lang="zh-CN" altLang="en-US" dirty="0">
                <a:latin typeface="Times New Roman" pitchFamily="18" charset="0"/>
              </a:rPr>
              <a:t>：</a:t>
            </a:r>
          </a:p>
          <a:p>
            <a:pPr lvl="1">
              <a:lnSpc>
                <a:spcPct val="90000"/>
              </a:lnSpc>
              <a:buFont typeface="Wingdings" pitchFamily="2" charset="2"/>
              <a:buNone/>
            </a:pPr>
            <a:r>
              <a:rPr lang="zh-CN" altLang="en-US" dirty="0">
                <a:latin typeface="Times New Roman" pitchFamily="18" charset="0"/>
              </a:rPr>
              <a:t>   </a:t>
            </a:r>
          </a:p>
        </p:txBody>
      </p:sp>
      <p:sp>
        <p:nvSpPr>
          <p:cNvPr id="7" name="灯片编号占位符 5"/>
          <p:cNvSpPr>
            <a:spLocks noGrp="1"/>
          </p:cNvSpPr>
          <p:nvPr>
            <p:ph type="sldNum" sz="quarter" idx="12"/>
          </p:nvPr>
        </p:nvSpPr>
        <p:spPr/>
        <p:txBody>
          <a:bodyPr/>
          <a:lstStyle/>
          <a:p>
            <a:fld id="{2BE883BB-5D81-4C5D-BF1F-95055B26F61D}" type="slidenum">
              <a:rPr lang="en-US" altLang="zh-CN"/>
              <a:pPr/>
              <a:t>68</a:t>
            </a:fld>
            <a:endParaRPr lang="en-US" altLang="zh-CN"/>
          </a:p>
        </p:txBody>
      </p:sp>
      <p:sp>
        <p:nvSpPr>
          <p:cNvPr id="130052" name="Text Box 4"/>
          <p:cNvSpPr txBox="1">
            <a:spLocks noChangeArrowheads="1"/>
          </p:cNvSpPr>
          <p:nvPr/>
        </p:nvSpPr>
        <p:spPr bwMode="auto">
          <a:xfrm>
            <a:off x="1475656" y="3933056"/>
            <a:ext cx="6697662" cy="2308324"/>
          </a:xfrm>
          <a:prstGeom prst="rect">
            <a:avLst/>
          </a:prstGeom>
          <a:noFill/>
          <a:ln w="9525">
            <a:noFill/>
            <a:miter lim="800000"/>
            <a:headEnd/>
            <a:tailEnd/>
          </a:ln>
          <a:effectLst/>
        </p:spPr>
        <p:txBody>
          <a:bodyPr>
            <a:spAutoFit/>
          </a:bodyPr>
          <a:lstStyle/>
          <a:p>
            <a:pPr lvl="1"/>
            <a:r>
              <a:rPr lang="en-US" altLang="zh-CN" dirty="0">
                <a:solidFill>
                  <a:schemeClr val="tx1"/>
                </a:solidFill>
                <a:latin typeface="Times New Roman" pitchFamily="18" charset="0"/>
                <a:ea typeface="黑体" pitchFamily="49" charset="-122"/>
              </a:rPr>
              <a:t>P1=40/80=0.5, R1=40/100=0.4</a:t>
            </a:r>
          </a:p>
          <a:p>
            <a:pPr lvl="1"/>
            <a:r>
              <a:rPr lang="en-US" altLang="zh-CN" dirty="0">
                <a:solidFill>
                  <a:schemeClr val="tx1"/>
                </a:solidFill>
                <a:latin typeface="Times New Roman" pitchFamily="18" charset="0"/>
                <a:ea typeface="黑体" pitchFamily="49" charset="-122"/>
              </a:rPr>
              <a:t>P2=24/30=0.8, R2=24/50=0.48</a:t>
            </a:r>
          </a:p>
          <a:p>
            <a:pPr lvl="1"/>
            <a:r>
              <a:rPr lang="en-US" altLang="zh-CN" dirty="0" err="1">
                <a:solidFill>
                  <a:schemeClr val="tx1"/>
                </a:solidFill>
                <a:latin typeface="Times New Roman" pitchFamily="18" charset="0"/>
                <a:ea typeface="黑体" pitchFamily="49" charset="-122"/>
              </a:rPr>
              <a:t>MacroP</a:t>
            </a:r>
            <a:r>
              <a:rPr lang="en-US" altLang="zh-CN" dirty="0">
                <a:solidFill>
                  <a:schemeClr val="tx1"/>
                </a:solidFill>
                <a:latin typeface="Times New Roman" pitchFamily="18" charset="0"/>
                <a:ea typeface="黑体" pitchFamily="49" charset="-122"/>
              </a:rPr>
              <a:t>=(P1+P2)/2=0.65, </a:t>
            </a:r>
          </a:p>
          <a:p>
            <a:pPr lvl="1"/>
            <a:r>
              <a:rPr lang="en-US" altLang="zh-CN" dirty="0" err="1">
                <a:solidFill>
                  <a:schemeClr val="tx1"/>
                </a:solidFill>
                <a:latin typeface="Times New Roman" pitchFamily="18" charset="0"/>
                <a:ea typeface="黑体" pitchFamily="49" charset="-122"/>
              </a:rPr>
              <a:t>MacroR</a:t>
            </a:r>
            <a:r>
              <a:rPr lang="en-US" altLang="zh-CN" dirty="0">
                <a:solidFill>
                  <a:schemeClr val="tx1"/>
                </a:solidFill>
                <a:latin typeface="Times New Roman" pitchFamily="18" charset="0"/>
                <a:ea typeface="黑体" pitchFamily="49" charset="-122"/>
              </a:rPr>
              <a:t>=(R1+R2)/2=0.44</a:t>
            </a:r>
          </a:p>
          <a:p>
            <a:pPr lvl="1"/>
            <a:r>
              <a:rPr lang="en-US" altLang="zh-CN" dirty="0" err="1">
                <a:solidFill>
                  <a:schemeClr val="tx1"/>
                </a:solidFill>
                <a:latin typeface="Times New Roman" pitchFamily="18" charset="0"/>
                <a:ea typeface="黑体" pitchFamily="49" charset="-122"/>
              </a:rPr>
              <a:t>MicroP</a:t>
            </a:r>
            <a:r>
              <a:rPr lang="en-US" altLang="zh-CN" dirty="0">
                <a:solidFill>
                  <a:schemeClr val="tx1"/>
                </a:solidFill>
                <a:latin typeface="Times New Roman" pitchFamily="18" charset="0"/>
                <a:ea typeface="黑体" pitchFamily="49" charset="-122"/>
              </a:rPr>
              <a:t>=(40+24)/(80+30)=0.58</a:t>
            </a:r>
          </a:p>
          <a:p>
            <a:pPr lvl="1"/>
            <a:r>
              <a:rPr lang="en-US" altLang="zh-CN" dirty="0" err="1">
                <a:solidFill>
                  <a:schemeClr val="tx1"/>
                </a:solidFill>
                <a:latin typeface="Times New Roman" pitchFamily="18" charset="0"/>
                <a:ea typeface="黑体" pitchFamily="49" charset="-122"/>
              </a:rPr>
              <a:t>MicroR</a:t>
            </a:r>
            <a:r>
              <a:rPr lang="en-US" altLang="zh-CN" dirty="0">
                <a:solidFill>
                  <a:schemeClr val="tx1"/>
                </a:solidFill>
                <a:latin typeface="Times New Roman" pitchFamily="18" charset="0"/>
                <a:ea typeface="黑体" pitchFamily="49" charset="-122"/>
              </a:rPr>
              <a:t>=(40+24)/(100+50)=0.43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052"/>
                                        </p:tgtEl>
                                        <p:attrNameLst>
                                          <p:attrName>style.visibility</p:attrName>
                                        </p:attrNameLst>
                                      </p:cBhvr>
                                      <p:to>
                                        <p:strVal val="visible"/>
                                      </p:to>
                                    </p:set>
                                    <p:animEffect transition="in" filter="blinds(horizontal)">
                                      <p:cBhvr>
                                        <p:cTn id="7" dur="500"/>
                                        <p:tgtEl>
                                          <p:spTgt spid="130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39552" y="240975"/>
            <a:ext cx="8229600" cy="1143000"/>
          </a:xfrm>
        </p:spPr>
        <p:txBody>
          <a:bodyPr/>
          <a:lstStyle/>
          <a:p>
            <a:r>
              <a:rPr lang="zh-CN" altLang="en-US" dirty="0">
                <a:latin typeface="Times New Roman" pitchFamily="18" charset="0"/>
              </a:rPr>
              <a:t>整个</a:t>
            </a:r>
            <a:r>
              <a:rPr lang="en-US" altLang="zh-CN" dirty="0">
                <a:latin typeface="Times New Roman" pitchFamily="18" charset="0"/>
              </a:rPr>
              <a:t>IR</a:t>
            </a:r>
            <a:r>
              <a:rPr lang="zh-CN" altLang="en-US" dirty="0">
                <a:latin typeface="Times New Roman" pitchFamily="18" charset="0"/>
              </a:rPr>
              <a:t>系统的</a:t>
            </a:r>
            <a:r>
              <a:rPr lang="en-US" altLang="zh-CN" dirty="0">
                <a:latin typeface="Times New Roman" pitchFamily="18" charset="0"/>
              </a:rPr>
              <a:t>P-R</a:t>
            </a:r>
            <a:r>
              <a:rPr lang="zh-CN" altLang="en-US" dirty="0">
                <a:latin typeface="Times New Roman" pitchFamily="18" charset="0"/>
              </a:rPr>
              <a:t>曲线</a:t>
            </a:r>
          </a:p>
        </p:txBody>
      </p:sp>
      <p:sp>
        <p:nvSpPr>
          <p:cNvPr id="46083" name="Rectangle 3"/>
          <p:cNvSpPr>
            <a:spLocks noGrp="1" noChangeArrowheads="1"/>
          </p:cNvSpPr>
          <p:nvPr>
            <p:ph idx="1"/>
          </p:nvPr>
        </p:nvSpPr>
        <p:spPr>
          <a:xfrm>
            <a:off x="755576" y="1844824"/>
            <a:ext cx="7772400" cy="3617913"/>
          </a:xfrm>
        </p:spPr>
        <p:txBody>
          <a:bodyPr/>
          <a:lstStyle/>
          <a:p>
            <a:r>
              <a:rPr lang="zh-CN" altLang="en-US" dirty="0">
                <a:latin typeface="Times New Roman" pitchFamily="18" charset="0"/>
              </a:rPr>
              <a:t>在每个召回率点上，对所有的查询在此点上的正确率进行算术平均，得到系统在该点上的正确率的平均值</a:t>
            </a:r>
          </a:p>
          <a:p>
            <a:r>
              <a:rPr lang="zh-CN" altLang="en-US" dirty="0">
                <a:latin typeface="Times New Roman" pitchFamily="18" charset="0"/>
              </a:rPr>
              <a:t>两个检索系统可以通过</a:t>
            </a:r>
            <a:r>
              <a:rPr lang="en-US" altLang="zh-CN" dirty="0">
                <a:latin typeface="Times New Roman" pitchFamily="18" charset="0"/>
              </a:rPr>
              <a:t>P-R</a:t>
            </a:r>
            <a:r>
              <a:rPr lang="zh-CN" altLang="en-US" dirty="0">
                <a:latin typeface="Times New Roman" pitchFamily="18" charset="0"/>
              </a:rPr>
              <a:t>曲线进行比较</a:t>
            </a:r>
            <a:r>
              <a:rPr lang="zh-CN" altLang="en-US" dirty="0"/>
              <a:t>，</a:t>
            </a:r>
            <a:r>
              <a:rPr lang="zh-CN" altLang="en-US" dirty="0">
                <a:latin typeface="Times New Roman" pitchFamily="18" charset="0"/>
              </a:rPr>
              <a:t>位置在上面的曲线代表的系统性能占优</a:t>
            </a:r>
          </a:p>
        </p:txBody>
      </p:sp>
      <p:sp>
        <p:nvSpPr>
          <p:cNvPr id="6" name="灯片编号占位符 5"/>
          <p:cNvSpPr>
            <a:spLocks noGrp="1"/>
          </p:cNvSpPr>
          <p:nvPr>
            <p:ph type="sldNum" sz="quarter" idx="12"/>
          </p:nvPr>
        </p:nvSpPr>
        <p:spPr/>
        <p:txBody>
          <a:bodyPr/>
          <a:lstStyle/>
          <a:p>
            <a:fld id="{8C88085D-64CD-47F0-9E8B-F4AE65D03D0E}" type="slidenum">
              <a:rPr lang="en-US" altLang="zh-CN"/>
              <a:pPr/>
              <a:t>69</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2" name="标题 1">
            <a:extLst>
              <a:ext uri="{FF2B5EF4-FFF2-40B4-BE49-F238E27FC236}">
                <a16:creationId xmlns:a16="http://schemas.microsoft.com/office/drawing/2014/main" id="{AC72479C-08A8-49EE-B056-05C9A656C6AF}"/>
              </a:ext>
            </a:extLst>
          </p:cNvPr>
          <p:cNvSpPr>
            <a:spLocks noGrp="1"/>
          </p:cNvSpPr>
          <p:nvPr>
            <p:ph type="title"/>
          </p:nvPr>
        </p:nvSpPr>
        <p:spPr/>
        <p:txBody>
          <a:bodyPr/>
          <a:lstStyle/>
          <a:p>
            <a:r>
              <a:rPr lang="zh-CN" altLang="en-US" dirty="0"/>
              <a:t>倒排记录表文档排序方法</a:t>
            </a:r>
          </a:p>
        </p:txBody>
      </p:sp>
      <p:sp>
        <p:nvSpPr>
          <p:cNvPr id="3" name="内容占位符 2">
            <a:extLst>
              <a:ext uri="{FF2B5EF4-FFF2-40B4-BE49-F238E27FC236}">
                <a16:creationId xmlns:a16="http://schemas.microsoft.com/office/drawing/2014/main" id="{31AEC74F-9702-422F-BDD1-40E5AFF63818}"/>
              </a:ext>
            </a:extLst>
          </p:cNvPr>
          <p:cNvSpPr>
            <a:spLocks noGrp="1"/>
          </p:cNvSpPr>
          <p:nvPr>
            <p:ph idx="1"/>
          </p:nvPr>
        </p:nvSpPr>
        <p:spPr/>
        <p:txBody>
          <a:bodyPr/>
          <a:lstStyle/>
          <a:p>
            <a:r>
              <a:rPr lang="zh-CN" altLang="en-US" dirty="0"/>
              <a:t>按照</a:t>
            </a:r>
            <a:r>
              <a:rPr lang="en-US" altLang="zh-CN" dirty="0" err="1"/>
              <a:t>docID</a:t>
            </a:r>
            <a:r>
              <a:rPr lang="zh-CN" altLang="en-US" dirty="0"/>
              <a:t>排序</a:t>
            </a:r>
          </a:p>
          <a:p>
            <a:r>
              <a:rPr lang="zh-CN" altLang="en-US" dirty="0"/>
              <a:t>按与查询无关的静态得分（如</a:t>
            </a:r>
            <a:r>
              <a:rPr lang="en-US" altLang="zh-CN" dirty="0"/>
              <a:t>PageRank</a:t>
            </a:r>
            <a:r>
              <a:rPr lang="zh-CN" altLang="en-US" dirty="0"/>
              <a:t>）排序</a:t>
            </a:r>
          </a:p>
          <a:p>
            <a:pPr lvl="1"/>
            <a:r>
              <a:rPr lang="en-US" altLang="zh-CN" dirty="0"/>
              <a:t>net-score(q, d) = g(d) + cos(q, d)</a:t>
            </a:r>
          </a:p>
          <a:p>
            <a:r>
              <a:rPr lang="zh-CN" altLang="en-US" dirty="0"/>
              <a:t>按影响度排序</a:t>
            </a:r>
            <a:endParaRPr lang="en-US" altLang="zh-CN" dirty="0"/>
          </a:p>
          <a:p>
            <a:pPr lvl="1"/>
            <a:r>
              <a:rPr lang="zh-CN" altLang="en-US" dirty="0"/>
              <a:t>如对词频高的文档更感兴趣：按词频</a:t>
            </a:r>
            <a:r>
              <a:rPr lang="en-US" altLang="zh-CN" dirty="0"/>
              <a:t> </a:t>
            </a:r>
            <a:r>
              <a:rPr lang="en-US" altLang="zh-CN" dirty="0" err="1"/>
              <a:t>tf</a:t>
            </a:r>
            <a:r>
              <a:rPr lang="en-US" altLang="zh-CN" baseline="-25000" dirty="0" err="1"/>
              <a:t>t,d</a:t>
            </a:r>
            <a:r>
              <a:rPr lang="en-US" altLang="zh-CN" baseline="-25000" dirty="0"/>
              <a:t> </a:t>
            </a:r>
            <a:r>
              <a:rPr lang="zh-CN" altLang="en-US" dirty="0"/>
              <a:t>排序</a:t>
            </a:r>
            <a:endParaRPr lang="en-US" altLang="zh-CN" dirty="0"/>
          </a:p>
          <a:p>
            <a:endParaRPr lang="en-US" altLang="zh-CN" dirty="0"/>
          </a:p>
          <a:p>
            <a:r>
              <a:rPr lang="zh-CN" altLang="en-US" dirty="0"/>
              <a:t>问题：</a:t>
            </a:r>
            <a:endParaRPr lang="en-US" altLang="zh-CN" dirty="0"/>
          </a:p>
          <a:p>
            <a:pPr lvl="1"/>
            <a:r>
              <a:rPr lang="zh-CN" altLang="en-US" dirty="0"/>
              <a:t>对与上述不同排序方法，哪些能保证文档在倒排记录表中的排序是一致的？</a:t>
            </a:r>
          </a:p>
        </p:txBody>
      </p:sp>
      <p:sp>
        <p:nvSpPr>
          <p:cNvPr id="7" name="Slide Number Placeholder 6"/>
          <p:cNvSpPr>
            <a:spLocks noGrp="1"/>
          </p:cNvSpPr>
          <p:nvPr>
            <p:ph type="sldNum" sz="quarter" idx="12"/>
          </p:nvPr>
        </p:nvSpPr>
        <p:spPr/>
        <p:txBody>
          <a:bodyPr/>
          <a:lstStyle/>
          <a:p>
            <a:fld id="{74BF2C0F-05D6-4882-A325-BE394602789D}" type="slidenum">
              <a:rPr lang="en-US" smtClean="0"/>
              <a:pPr/>
              <a:t>7</a:t>
            </a:fld>
            <a:endParaRPr lang="en-US"/>
          </a:p>
        </p:txBody>
      </p:sp>
    </p:spTree>
    <p:extLst>
      <p:ext uri="{BB962C8B-B14F-4D97-AF65-F5344CB8AC3E}">
        <p14:creationId xmlns:p14="http://schemas.microsoft.com/office/powerpoint/2010/main" val="41798111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a:xfrm>
            <a:off x="539553" y="633313"/>
            <a:ext cx="6624735" cy="779463"/>
          </a:xfrm>
        </p:spPr>
        <p:txBody>
          <a:bodyPr/>
          <a:lstStyle/>
          <a:p>
            <a:r>
              <a:rPr lang="zh-CN" altLang="en-US" dirty="0">
                <a:latin typeface="Times New Roman" pitchFamily="18" charset="0"/>
              </a:rPr>
              <a:t>几个</a:t>
            </a:r>
            <a:r>
              <a:rPr lang="en-US" altLang="zh-CN" dirty="0">
                <a:latin typeface="Times New Roman" pitchFamily="18" charset="0"/>
              </a:rPr>
              <a:t>IR</a:t>
            </a:r>
            <a:r>
              <a:rPr lang="zh-CN" altLang="en-US" dirty="0">
                <a:latin typeface="Times New Roman" pitchFamily="18" charset="0"/>
              </a:rPr>
              <a:t>系统的</a:t>
            </a:r>
            <a:r>
              <a:rPr lang="en-US" altLang="zh-CN" dirty="0">
                <a:latin typeface="Times New Roman" pitchFamily="18" charset="0"/>
              </a:rPr>
              <a:t>P-R</a:t>
            </a:r>
            <a:r>
              <a:rPr lang="zh-CN" altLang="en-US" dirty="0">
                <a:latin typeface="Times New Roman" pitchFamily="18" charset="0"/>
              </a:rPr>
              <a:t>曲线比较</a:t>
            </a:r>
          </a:p>
        </p:txBody>
      </p:sp>
      <p:graphicFrame>
        <p:nvGraphicFramePr>
          <p:cNvPr id="48131" name="Object 3"/>
          <p:cNvGraphicFramePr>
            <a:graphicFrameLocks noGrp="1" noChangeAspect="1"/>
          </p:cNvGraphicFramePr>
          <p:nvPr>
            <p:ph idx="1"/>
            <p:extLst>
              <p:ext uri="{D42A27DB-BD31-4B8C-83A1-F6EECF244321}">
                <p14:modId xmlns:p14="http://schemas.microsoft.com/office/powerpoint/2010/main" val="282313372"/>
              </p:ext>
            </p:extLst>
          </p:nvPr>
        </p:nvGraphicFramePr>
        <p:xfrm>
          <a:off x="1547664" y="1794108"/>
          <a:ext cx="6624735" cy="4587220"/>
        </p:xfrm>
        <a:graphic>
          <a:graphicData uri="http://schemas.openxmlformats.org/presentationml/2006/ole">
            <mc:AlternateContent xmlns:mc="http://schemas.openxmlformats.org/markup-compatibility/2006">
              <mc:Choice xmlns:v="urn:schemas-microsoft-com:vml" Requires="v">
                <p:oleObj spid="_x0000_s93252" name="SPW 9.0 Graph" r:id="rId4" imgW="5541120" imgH="4465800" progId="">
                  <p:embed/>
                </p:oleObj>
              </mc:Choice>
              <mc:Fallback>
                <p:oleObj name="SPW 9.0 Graph" r:id="rId4" imgW="5541120" imgH="44658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1794108"/>
                        <a:ext cx="6624735" cy="4587220"/>
                      </a:xfrm>
                      <a:prstGeom prst="rect">
                        <a:avLst/>
                      </a:prstGeom>
                      <a:noFill/>
                    </p:spPr>
                  </p:pic>
                </p:oleObj>
              </mc:Fallback>
            </mc:AlternateContent>
          </a:graphicData>
        </a:graphic>
      </p:graphicFrame>
      <p:sp>
        <p:nvSpPr>
          <p:cNvPr id="6" name="灯片编号占位符 5"/>
          <p:cNvSpPr>
            <a:spLocks noGrp="1"/>
          </p:cNvSpPr>
          <p:nvPr>
            <p:ph type="sldNum" sz="quarter" idx="12"/>
          </p:nvPr>
        </p:nvSpPr>
        <p:spPr/>
        <p:txBody>
          <a:bodyPr/>
          <a:lstStyle/>
          <a:p>
            <a:fld id="{20A86AE2-3CC2-40D6-9D62-283169F907FD}" type="slidenum">
              <a:rPr lang="en-US" altLang="zh-CN"/>
              <a:pPr/>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11560" y="260648"/>
            <a:ext cx="7869560" cy="1143000"/>
          </a:xfrm>
        </p:spPr>
        <p:txBody>
          <a:bodyPr/>
          <a:lstStyle/>
          <a:p>
            <a:r>
              <a:rPr lang="zh-CN" altLang="en-US" dirty="0"/>
              <a:t>关于相关性</a:t>
            </a:r>
            <a:endParaRPr lang="en-US" altLang="zh-TW" dirty="0"/>
          </a:p>
        </p:txBody>
      </p:sp>
      <p:sp>
        <p:nvSpPr>
          <p:cNvPr id="64515" name="Rectangle 3"/>
          <p:cNvSpPr>
            <a:spLocks noGrp="1" noChangeArrowheads="1"/>
          </p:cNvSpPr>
          <p:nvPr>
            <p:ph idx="1"/>
          </p:nvPr>
        </p:nvSpPr>
        <p:spPr>
          <a:xfrm>
            <a:off x="611560" y="1556792"/>
            <a:ext cx="7772400" cy="4896544"/>
          </a:xfrm>
        </p:spPr>
        <p:txBody>
          <a:bodyPr/>
          <a:lstStyle/>
          <a:p>
            <a:pPr>
              <a:lnSpc>
                <a:spcPct val="90000"/>
              </a:lnSpc>
            </a:pPr>
            <a:r>
              <a:rPr lang="zh-CN" altLang="en-US" dirty="0"/>
              <a:t>相关性试图度量用户的满意程度，但是用户是否满意取决于很多因素</a:t>
            </a:r>
            <a:endParaRPr lang="en-US" altLang="zh-CN" dirty="0"/>
          </a:p>
          <a:p>
            <a:pPr marL="742950" lvl="2" indent="-342900">
              <a:lnSpc>
                <a:spcPct val="90000"/>
              </a:lnSpc>
              <a:buClr>
                <a:srgbClr val="437085"/>
              </a:buClr>
            </a:pPr>
            <a:r>
              <a:rPr lang="zh-CN" altLang="en-US" dirty="0">
                <a:cs typeface="ＭＳ Ｐゴシック" pitchFamily="-65" charset="-128"/>
              </a:rPr>
              <a:t>用户工作量：用户是否容易构建查询、进行搜索以及浏览返回结果</a:t>
            </a:r>
            <a:endParaRPr lang="en-US" altLang="zh-CN" dirty="0">
              <a:cs typeface="ＭＳ Ｐゴシック" pitchFamily="-65" charset="-128"/>
            </a:endParaRPr>
          </a:p>
          <a:p>
            <a:pPr marL="742950" lvl="2" indent="-342900">
              <a:lnSpc>
                <a:spcPct val="90000"/>
              </a:lnSpc>
              <a:buClr>
                <a:srgbClr val="437085"/>
              </a:buClr>
            </a:pPr>
            <a:r>
              <a:rPr lang="zh-CN" altLang="en-US" dirty="0">
                <a:cs typeface="ＭＳ Ｐゴシック" pitchFamily="-65" charset="-128"/>
              </a:rPr>
              <a:t>响应时间：输入到输入之间的等待时间</a:t>
            </a:r>
            <a:endParaRPr lang="en-US" altLang="zh-CN" dirty="0">
              <a:cs typeface="ＭＳ Ｐゴシック" pitchFamily="-65" charset="-128"/>
            </a:endParaRPr>
          </a:p>
          <a:p>
            <a:pPr marL="742950" lvl="2" indent="-342900">
              <a:lnSpc>
                <a:spcPct val="90000"/>
              </a:lnSpc>
              <a:buClr>
                <a:srgbClr val="437085"/>
              </a:buClr>
            </a:pPr>
            <a:r>
              <a:rPr lang="zh-CN" altLang="en-US" dirty="0">
                <a:cs typeface="ＭＳ Ｐゴシック" pitchFamily="-65" charset="-128"/>
              </a:rPr>
              <a:t>结果呈现方式：用户方便浏览获得答案</a:t>
            </a:r>
            <a:endParaRPr lang="en-US" altLang="zh-CN" dirty="0">
              <a:cs typeface="ＭＳ Ｐゴシック" pitchFamily="-65" charset="-128"/>
            </a:endParaRPr>
          </a:p>
          <a:p>
            <a:pPr marL="742950" lvl="2" indent="-342900">
              <a:lnSpc>
                <a:spcPct val="90000"/>
              </a:lnSpc>
              <a:buClr>
                <a:srgbClr val="437085"/>
              </a:buClr>
            </a:pPr>
            <a:r>
              <a:rPr lang="zh-CN" altLang="en-US" dirty="0">
                <a:cs typeface="ＭＳ Ｐゴシック" pitchFamily="-65" charset="-128"/>
              </a:rPr>
              <a:t>文档集覆盖度：文档集对相关文档的覆盖程度</a:t>
            </a:r>
            <a:endParaRPr lang="en-US" altLang="zh-TW" dirty="0">
              <a:cs typeface="ＭＳ Ｐゴシック" pitchFamily="-65" charset="-128"/>
            </a:endParaRPr>
          </a:p>
          <a:p>
            <a:pPr>
              <a:lnSpc>
                <a:spcPct val="90000"/>
              </a:lnSpc>
            </a:pPr>
            <a:endParaRPr lang="en-US" altLang="zh-CN" dirty="0"/>
          </a:p>
          <a:p>
            <a:pPr>
              <a:lnSpc>
                <a:spcPct val="90000"/>
              </a:lnSpc>
            </a:pPr>
            <a:r>
              <a:rPr lang="zh-CN" altLang="en-US" dirty="0"/>
              <a:t>搜索引擎往往还会考虑多样性</a:t>
            </a:r>
            <a:r>
              <a:rPr lang="en-US" altLang="zh-CN" dirty="0"/>
              <a:t>(diversity)</a:t>
            </a:r>
            <a:r>
              <a:rPr lang="zh-CN" altLang="en-US" dirty="0"/>
              <a:t>：结果的多样性，比如输入“苹果”，可以是公司、产品、操作系统、水果等等。</a:t>
            </a:r>
            <a:endParaRPr lang="en-US" altLang="zh-CN" dirty="0"/>
          </a:p>
        </p:txBody>
      </p:sp>
      <p:sp>
        <p:nvSpPr>
          <p:cNvPr id="64513" name="Slide Number Placeholder 4"/>
          <p:cNvSpPr>
            <a:spLocks noGrp="1"/>
          </p:cNvSpPr>
          <p:nvPr>
            <p:ph type="sldNum" sz="quarter" idx="12"/>
          </p:nvPr>
        </p:nvSpPr>
        <p:spPr>
          <a:noFill/>
        </p:spPr>
        <p:txBody>
          <a:bodyPr/>
          <a:lstStyle/>
          <a:p>
            <a:fld id="{C6344011-5F21-4B0B-B58F-339BDF70EEDD}" type="slidenum">
              <a:rPr lang="en-US" altLang="zh-CN"/>
              <a:pPr/>
              <a:t>71</a:t>
            </a:fld>
            <a:endParaRPr lang="en-US" altLang="zh-CN">
              <a:latin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a:t>面向用户的评价指标</a:t>
            </a:r>
          </a:p>
        </p:txBody>
      </p:sp>
      <p:sp>
        <p:nvSpPr>
          <p:cNvPr id="57347" name="Rectangle 3"/>
          <p:cNvSpPr>
            <a:spLocks noGrp="1" noChangeArrowheads="1"/>
          </p:cNvSpPr>
          <p:nvPr>
            <p:ph idx="1"/>
          </p:nvPr>
        </p:nvSpPr>
        <p:spPr>
          <a:xfrm>
            <a:off x="611560" y="1844824"/>
            <a:ext cx="7772400" cy="4248745"/>
          </a:xfrm>
        </p:spPr>
        <p:txBody>
          <a:bodyPr/>
          <a:lstStyle/>
          <a:p>
            <a:pPr>
              <a:lnSpc>
                <a:spcPct val="90000"/>
              </a:lnSpc>
            </a:pPr>
            <a:r>
              <a:rPr lang="zh-CN" altLang="en-US" dirty="0">
                <a:latin typeface="Times New Roman" pitchFamily="18" charset="0"/>
              </a:rPr>
              <a:t>前面的指标都没有考虑用户因素。而相关不相关由用户判定。</a:t>
            </a:r>
          </a:p>
          <a:p>
            <a:pPr>
              <a:lnSpc>
                <a:spcPct val="90000"/>
              </a:lnSpc>
            </a:pPr>
            <a:r>
              <a:rPr lang="zh-CN" altLang="en-US" dirty="0">
                <a:latin typeface="Times New Roman" pitchFamily="18" charset="0"/>
              </a:rPr>
              <a:t>假定用户已知的相关文档集合为</a:t>
            </a:r>
            <a:r>
              <a:rPr lang="en-US" altLang="zh-CN" dirty="0">
                <a:latin typeface="Times New Roman" pitchFamily="18" charset="0"/>
              </a:rPr>
              <a:t>U</a:t>
            </a:r>
            <a:r>
              <a:rPr lang="zh-CN" altLang="en-US" dirty="0">
                <a:latin typeface="Times New Roman" pitchFamily="18" charset="0"/>
              </a:rPr>
              <a:t>，检索结果和</a:t>
            </a:r>
            <a:r>
              <a:rPr lang="en-US" altLang="zh-CN" dirty="0">
                <a:latin typeface="Times New Roman" pitchFamily="18" charset="0"/>
              </a:rPr>
              <a:t>U</a:t>
            </a:r>
            <a:r>
              <a:rPr lang="zh-CN" altLang="en-US" dirty="0">
                <a:latin typeface="Times New Roman" pitchFamily="18" charset="0"/>
              </a:rPr>
              <a:t>的交集为</a:t>
            </a:r>
            <a:r>
              <a:rPr lang="en-US" altLang="zh-CN" dirty="0" err="1">
                <a:latin typeface="Times New Roman" pitchFamily="18" charset="0"/>
              </a:rPr>
              <a:t>Ru</a:t>
            </a:r>
            <a:r>
              <a:rPr lang="zh-CN" altLang="en-US" dirty="0">
                <a:latin typeface="Times New Roman" pitchFamily="18" charset="0"/>
              </a:rPr>
              <a:t>，则可以定义覆盖率</a:t>
            </a:r>
            <a:r>
              <a:rPr lang="en-US" altLang="zh-CN" dirty="0">
                <a:latin typeface="Times New Roman" pitchFamily="18" charset="0"/>
              </a:rPr>
              <a:t>(Coverage) C=|</a:t>
            </a:r>
            <a:r>
              <a:rPr lang="en-US" altLang="zh-CN" dirty="0" err="1">
                <a:latin typeface="Times New Roman" pitchFamily="18" charset="0"/>
              </a:rPr>
              <a:t>Ru</a:t>
            </a:r>
            <a:r>
              <a:rPr lang="en-US" altLang="zh-CN" dirty="0">
                <a:latin typeface="Times New Roman" pitchFamily="18" charset="0"/>
              </a:rPr>
              <a:t>|/|U|</a:t>
            </a:r>
            <a:r>
              <a:rPr lang="zh-CN" altLang="en-US" dirty="0">
                <a:latin typeface="Times New Roman" pitchFamily="18" charset="0"/>
              </a:rPr>
              <a:t>，表示系统找到的用户已知的相关文档比例。</a:t>
            </a:r>
          </a:p>
          <a:p>
            <a:pPr>
              <a:lnSpc>
                <a:spcPct val="90000"/>
              </a:lnSpc>
            </a:pPr>
            <a:r>
              <a:rPr lang="zh-CN" altLang="en-US" dirty="0">
                <a:latin typeface="Times New Roman" pitchFamily="18" charset="0"/>
              </a:rPr>
              <a:t>假定检索结果中返回一些用户以前未知的相关文档</a:t>
            </a:r>
            <a:r>
              <a:rPr lang="en-US" altLang="zh-CN" dirty="0" err="1">
                <a:latin typeface="Times New Roman" pitchFamily="18" charset="0"/>
              </a:rPr>
              <a:t>Rk</a:t>
            </a:r>
            <a:r>
              <a:rPr lang="zh-CN" altLang="en-US" dirty="0">
                <a:latin typeface="Times New Roman" pitchFamily="18" charset="0"/>
              </a:rPr>
              <a:t>，则可以定义出新率</a:t>
            </a:r>
            <a:r>
              <a:rPr lang="en-US" altLang="zh-CN" dirty="0">
                <a:latin typeface="Times New Roman" pitchFamily="18" charset="0"/>
              </a:rPr>
              <a:t>(Novelty Ratio) N=|</a:t>
            </a:r>
            <a:r>
              <a:rPr lang="en-US" altLang="zh-CN" dirty="0" err="1">
                <a:latin typeface="Times New Roman" pitchFamily="18" charset="0"/>
              </a:rPr>
              <a:t>Rk</a:t>
            </a:r>
            <a:r>
              <a:rPr lang="en-US" altLang="zh-CN" dirty="0">
                <a:latin typeface="Times New Roman" pitchFamily="18" charset="0"/>
              </a:rPr>
              <a:t>|/(|</a:t>
            </a:r>
            <a:r>
              <a:rPr lang="en-US" altLang="zh-CN" dirty="0" err="1">
                <a:latin typeface="Times New Roman" pitchFamily="18" charset="0"/>
              </a:rPr>
              <a:t>Ru</a:t>
            </a:r>
            <a:r>
              <a:rPr lang="en-US" altLang="zh-CN" dirty="0">
                <a:latin typeface="Times New Roman" pitchFamily="18" charset="0"/>
              </a:rPr>
              <a:t>|+|</a:t>
            </a:r>
            <a:r>
              <a:rPr lang="en-US" altLang="zh-CN" dirty="0" err="1">
                <a:latin typeface="Times New Roman" pitchFamily="18" charset="0"/>
              </a:rPr>
              <a:t>Rk</a:t>
            </a:r>
            <a:r>
              <a:rPr lang="en-US" altLang="zh-CN" dirty="0">
                <a:latin typeface="Times New Roman" pitchFamily="18" charset="0"/>
              </a:rPr>
              <a:t>|)</a:t>
            </a:r>
            <a:r>
              <a:rPr lang="zh-CN" altLang="en-US" dirty="0">
                <a:latin typeface="Times New Roman" pitchFamily="18" charset="0"/>
              </a:rPr>
              <a:t>，表示系统返回的新相关文档的比例。</a:t>
            </a:r>
          </a:p>
        </p:txBody>
      </p:sp>
      <p:sp>
        <p:nvSpPr>
          <p:cNvPr id="6" name="灯片编号占位符 5"/>
          <p:cNvSpPr>
            <a:spLocks noGrp="1"/>
          </p:cNvSpPr>
          <p:nvPr>
            <p:ph type="sldNum" sz="quarter" idx="12"/>
          </p:nvPr>
        </p:nvSpPr>
        <p:spPr/>
        <p:txBody>
          <a:bodyPr/>
          <a:lstStyle/>
          <a:p>
            <a:fld id="{E3713423-F324-44EE-A506-27D67BE1F242}" type="slidenum">
              <a:rPr lang="en-US" altLang="zh-CN"/>
              <a:pPr/>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dirty="0"/>
              <a:t>其他评价指标</a:t>
            </a:r>
          </a:p>
        </p:txBody>
      </p:sp>
      <p:sp>
        <p:nvSpPr>
          <p:cNvPr id="99331" name="Rectangle 3"/>
          <p:cNvSpPr>
            <a:spLocks noGrp="1" noChangeArrowheads="1"/>
          </p:cNvSpPr>
          <p:nvPr>
            <p:ph idx="1"/>
          </p:nvPr>
        </p:nvSpPr>
        <p:spPr>
          <a:xfrm>
            <a:off x="539552" y="1700808"/>
            <a:ext cx="8060432" cy="3617912"/>
          </a:xfrm>
        </p:spPr>
        <p:txBody>
          <a:bodyPr/>
          <a:lstStyle/>
          <a:p>
            <a:r>
              <a:rPr lang="zh-CN" altLang="en-US" sz="2800" dirty="0">
                <a:latin typeface="Times New Roman" pitchFamily="18" charset="0"/>
              </a:rPr>
              <a:t>不同的信息检索应用或者任务还会采用不同的评价指标</a:t>
            </a:r>
          </a:p>
          <a:p>
            <a:r>
              <a:rPr lang="zh-CN" altLang="en-US" sz="2800" dirty="0">
                <a:latin typeface="Times New Roman" pitchFamily="18" charset="0"/>
              </a:rPr>
              <a:t>平均倒数排序</a:t>
            </a:r>
            <a:r>
              <a:rPr lang="en-US" altLang="zh-CN" sz="2800" dirty="0">
                <a:latin typeface="Times New Roman" pitchFamily="18" charset="0"/>
              </a:rPr>
              <a:t>MRR(Mean Reciprocal Rank):</a:t>
            </a:r>
          </a:p>
          <a:p>
            <a:pPr lvl="1"/>
            <a:r>
              <a:rPr lang="zh-CN" altLang="en-US" dirty="0">
                <a:latin typeface="Times New Roman" pitchFamily="18" charset="0"/>
              </a:rPr>
              <a:t>对于某些</a:t>
            </a:r>
            <a:r>
              <a:rPr lang="en-US" altLang="zh-CN" dirty="0">
                <a:latin typeface="Times New Roman" pitchFamily="18" charset="0"/>
              </a:rPr>
              <a:t>IR</a:t>
            </a:r>
            <a:r>
              <a:rPr lang="zh-CN" altLang="en-US" dirty="0">
                <a:latin typeface="Times New Roman" pitchFamily="18" charset="0"/>
              </a:rPr>
              <a:t>系统</a:t>
            </a:r>
            <a:r>
              <a:rPr lang="en-US" altLang="zh-CN" dirty="0">
                <a:latin typeface="Times New Roman" pitchFamily="18" charset="0"/>
              </a:rPr>
              <a:t>(</a:t>
            </a:r>
            <a:r>
              <a:rPr lang="zh-CN" altLang="en-US" dirty="0">
                <a:latin typeface="Times New Roman" pitchFamily="18" charset="0"/>
              </a:rPr>
              <a:t>如问答系统或主页发现系统</a:t>
            </a:r>
            <a:r>
              <a:rPr lang="en-US" altLang="zh-CN" dirty="0">
                <a:latin typeface="Times New Roman" pitchFamily="18" charset="0"/>
              </a:rPr>
              <a:t>)</a:t>
            </a:r>
            <a:r>
              <a:rPr lang="zh-CN" altLang="en-US" dirty="0">
                <a:latin typeface="Times New Roman" pitchFamily="18" charset="0"/>
              </a:rPr>
              <a:t>，只关心第一个标准答案返回的位置</a:t>
            </a:r>
            <a:r>
              <a:rPr lang="en-US" altLang="zh-CN" dirty="0">
                <a:latin typeface="Times New Roman" pitchFamily="18" charset="0"/>
              </a:rPr>
              <a:t>(Rank)</a:t>
            </a:r>
            <a:r>
              <a:rPr lang="zh-CN" altLang="en-US" dirty="0">
                <a:latin typeface="Times New Roman" pitchFamily="18" charset="0"/>
              </a:rPr>
              <a:t>，越前越好，这个位置的倒数称为</a:t>
            </a:r>
            <a:r>
              <a:rPr lang="en-US" altLang="zh-CN" dirty="0">
                <a:latin typeface="Times New Roman" pitchFamily="18" charset="0"/>
              </a:rPr>
              <a:t>RR</a:t>
            </a:r>
            <a:r>
              <a:rPr lang="zh-CN" altLang="en-US" dirty="0">
                <a:latin typeface="Times New Roman" pitchFamily="18" charset="0"/>
              </a:rPr>
              <a:t>，对问题集合求平均，则得到</a:t>
            </a:r>
            <a:r>
              <a:rPr lang="en-US" altLang="zh-CN" dirty="0">
                <a:latin typeface="Times New Roman" pitchFamily="18" charset="0"/>
              </a:rPr>
              <a:t>MRR</a:t>
            </a:r>
          </a:p>
          <a:p>
            <a:pPr lvl="1"/>
            <a:r>
              <a:rPr lang="zh-CN" altLang="en-US" sz="2400" dirty="0">
                <a:latin typeface="Times New Roman" pitchFamily="18" charset="0"/>
              </a:rPr>
              <a:t>例子：两个问题，系统对第一个问题返回的标准答案的</a:t>
            </a:r>
            <a:r>
              <a:rPr lang="en-US" altLang="zh-CN" sz="2400" dirty="0">
                <a:latin typeface="Times New Roman" pitchFamily="18" charset="0"/>
              </a:rPr>
              <a:t>Rank</a:t>
            </a:r>
            <a:r>
              <a:rPr lang="zh-CN" altLang="en-US" sz="2400" dirty="0">
                <a:latin typeface="Times New Roman" pitchFamily="18" charset="0"/>
              </a:rPr>
              <a:t>是</a:t>
            </a:r>
            <a:r>
              <a:rPr lang="en-US" altLang="zh-CN" sz="2400" dirty="0">
                <a:latin typeface="Times New Roman" pitchFamily="18" charset="0"/>
              </a:rPr>
              <a:t>2</a:t>
            </a:r>
            <a:r>
              <a:rPr lang="zh-CN" altLang="en-US" sz="2400" dirty="0">
                <a:latin typeface="Times New Roman" pitchFamily="18" charset="0"/>
              </a:rPr>
              <a:t>，对第二个问题返回的标准答案的</a:t>
            </a:r>
            <a:r>
              <a:rPr lang="en-US" altLang="zh-CN" sz="2400" dirty="0">
                <a:latin typeface="Times New Roman" pitchFamily="18" charset="0"/>
              </a:rPr>
              <a:t>Rank</a:t>
            </a:r>
            <a:r>
              <a:rPr lang="zh-CN" altLang="en-US" sz="2400" dirty="0">
                <a:latin typeface="Times New Roman" pitchFamily="18" charset="0"/>
              </a:rPr>
              <a:t>是</a:t>
            </a:r>
            <a:r>
              <a:rPr lang="en-US" altLang="zh-CN" sz="2400" dirty="0">
                <a:latin typeface="Times New Roman" pitchFamily="18" charset="0"/>
              </a:rPr>
              <a:t>4</a:t>
            </a:r>
            <a:r>
              <a:rPr lang="zh-CN" altLang="en-US" sz="2400" dirty="0">
                <a:latin typeface="Times New Roman" pitchFamily="18" charset="0"/>
              </a:rPr>
              <a:t>，则系统的</a:t>
            </a:r>
            <a:r>
              <a:rPr lang="en-US" altLang="zh-CN" sz="2400" dirty="0">
                <a:latin typeface="Times New Roman" pitchFamily="18" charset="0"/>
              </a:rPr>
              <a:t>MRR</a:t>
            </a:r>
            <a:r>
              <a:rPr lang="zh-CN" altLang="en-US" sz="2400" dirty="0">
                <a:latin typeface="Times New Roman" pitchFamily="18" charset="0"/>
              </a:rPr>
              <a:t>为 </a:t>
            </a:r>
            <a:r>
              <a:rPr lang="en-US" altLang="zh-CN" sz="2400" dirty="0">
                <a:latin typeface="Times New Roman" pitchFamily="18" charset="0"/>
              </a:rPr>
              <a:t>(1/2+1/4)/2=3/8</a:t>
            </a:r>
          </a:p>
          <a:p>
            <a:pPr lvl="1"/>
            <a:endParaRPr lang="en-US" altLang="zh-CN" sz="2400" dirty="0">
              <a:latin typeface="Times New Roman" pitchFamily="18" charset="0"/>
            </a:endParaRPr>
          </a:p>
        </p:txBody>
      </p:sp>
      <p:sp>
        <p:nvSpPr>
          <p:cNvPr id="6" name="灯片编号占位符 5"/>
          <p:cNvSpPr>
            <a:spLocks noGrp="1"/>
          </p:cNvSpPr>
          <p:nvPr>
            <p:ph type="sldNum" sz="quarter" idx="12"/>
          </p:nvPr>
        </p:nvSpPr>
        <p:spPr/>
        <p:txBody>
          <a:bodyPr/>
          <a:lstStyle/>
          <a:p>
            <a:fld id="{F1BBCDBE-BB30-4A82-807F-158D10B189C6}" type="slidenum">
              <a:rPr lang="en-US" altLang="zh-CN"/>
              <a:pPr/>
              <a:t>73</a:t>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806896" y="274638"/>
            <a:ext cx="8229600" cy="1143000"/>
          </a:xfrm>
        </p:spPr>
        <p:txBody>
          <a:bodyPr/>
          <a:lstStyle/>
          <a:p>
            <a:r>
              <a:rPr lang="zh-CN" altLang="en-US" dirty="0"/>
              <a:t>近几年出现的新的评价指标</a:t>
            </a:r>
          </a:p>
        </p:txBody>
      </p:sp>
      <p:sp>
        <p:nvSpPr>
          <p:cNvPr id="182275" name="Rectangle 3"/>
          <p:cNvSpPr>
            <a:spLocks noGrp="1" noChangeArrowheads="1"/>
          </p:cNvSpPr>
          <p:nvPr>
            <p:ph idx="1"/>
          </p:nvPr>
        </p:nvSpPr>
        <p:spPr>
          <a:xfrm>
            <a:off x="806896" y="1682751"/>
            <a:ext cx="7772400" cy="3617913"/>
          </a:xfrm>
        </p:spPr>
        <p:txBody>
          <a:bodyPr/>
          <a:lstStyle/>
          <a:p>
            <a:r>
              <a:rPr lang="en-US" altLang="zh-CN" dirty="0">
                <a:latin typeface="Times New Roman" pitchFamily="18" charset="0"/>
              </a:rPr>
              <a:t>GMAP</a:t>
            </a:r>
          </a:p>
          <a:p>
            <a:r>
              <a:rPr lang="en-US" altLang="zh-CN" dirty="0">
                <a:latin typeface="Times New Roman" pitchFamily="18" charset="0"/>
              </a:rPr>
              <a:t>NDCG</a:t>
            </a:r>
          </a:p>
        </p:txBody>
      </p:sp>
      <p:sp>
        <p:nvSpPr>
          <p:cNvPr id="7" name="灯片编号占位符 5"/>
          <p:cNvSpPr>
            <a:spLocks noGrp="1"/>
          </p:cNvSpPr>
          <p:nvPr>
            <p:ph type="sldNum" sz="quarter" idx="12"/>
          </p:nvPr>
        </p:nvSpPr>
        <p:spPr/>
        <p:txBody>
          <a:bodyPr/>
          <a:lstStyle/>
          <a:p>
            <a:fld id="{3456E972-B9DC-46F6-988C-3FA45D463E8B}" type="slidenum">
              <a:rPr lang="en-US" altLang="zh-CN"/>
              <a:pPr/>
              <a:t>74</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zh-CN" dirty="0">
                <a:latin typeface="Times New Roman" pitchFamily="18" charset="0"/>
              </a:rPr>
              <a:t>GMAP</a:t>
            </a:r>
          </a:p>
        </p:txBody>
      </p:sp>
      <p:sp>
        <p:nvSpPr>
          <p:cNvPr id="65" name="灯片编号占位符 6"/>
          <p:cNvSpPr>
            <a:spLocks noGrp="1"/>
          </p:cNvSpPr>
          <p:nvPr>
            <p:ph type="sldNum" sz="quarter" idx="12"/>
          </p:nvPr>
        </p:nvSpPr>
        <p:spPr/>
        <p:txBody>
          <a:bodyPr/>
          <a:lstStyle/>
          <a:p>
            <a:fld id="{4057578D-5DE8-40CD-946A-AB8B8C93DDF2}" type="slidenum">
              <a:rPr lang="en-US" altLang="zh-CN"/>
              <a:pPr/>
              <a:t>75</a:t>
            </a:fld>
            <a:endParaRPr lang="en-US" altLang="zh-CN"/>
          </a:p>
        </p:txBody>
      </p:sp>
      <p:sp>
        <p:nvSpPr>
          <p:cNvPr id="157813" name="Text Box 117"/>
          <p:cNvSpPr txBox="1">
            <a:spLocks noChangeArrowheads="1"/>
          </p:cNvSpPr>
          <p:nvPr/>
        </p:nvSpPr>
        <p:spPr bwMode="auto">
          <a:xfrm>
            <a:off x="971550" y="5949950"/>
            <a:ext cx="7632700" cy="457200"/>
          </a:xfrm>
          <a:prstGeom prst="rect">
            <a:avLst/>
          </a:prstGeom>
          <a:noFill/>
          <a:ln w="9525">
            <a:noFill/>
            <a:miter lim="800000"/>
            <a:headEnd/>
            <a:tailEnd/>
          </a:ln>
          <a:effectLst/>
        </p:spPr>
        <p:txBody>
          <a:bodyPr>
            <a:spAutoFit/>
          </a:bodyPr>
          <a:lstStyle/>
          <a:p>
            <a:pPr>
              <a:spcBef>
                <a:spcPct val="50000"/>
              </a:spcBef>
            </a:pPr>
            <a:endParaRPr lang="zh-CN" altLang="zh-CN" dirty="0">
              <a:latin typeface="Times New Roman" pitchFamily="18" charset="0"/>
              <a:ea typeface="黑体" pitchFamily="49" charset="-122"/>
            </a:endParaRPr>
          </a:p>
        </p:txBody>
      </p:sp>
      <p:sp>
        <p:nvSpPr>
          <p:cNvPr id="2" name="内容占位符 1">
            <a:extLst>
              <a:ext uri="{FF2B5EF4-FFF2-40B4-BE49-F238E27FC236}">
                <a16:creationId xmlns:a16="http://schemas.microsoft.com/office/drawing/2014/main" id="{B5B76AAD-F8A8-47B5-887B-64D7F16BA32A}"/>
              </a:ext>
            </a:extLst>
          </p:cNvPr>
          <p:cNvSpPr>
            <a:spLocks noGrp="1"/>
          </p:cNvSpPr>
          <p:nvPr>
            <p:ph idx="1"/>
          </p:nvPr>
        </p:nvSpPr>
        <p:spPr/>
        <p:txBody>
          <a:bodyPr/>
          <a:lstStyle/>
          <a:p>
            <a:pPr>
              <a:lnSpc>
                <a:spcPct val="90000"/>
              </a:lnSpc>
            </a:pPr>
            <a:r>
              <a:rPr lang="en-US" altLang="zh-CN" sz="2400" dirty="0"/>
              <a:t>GMAP(Geometric MAP): TREC2004 Robust </a:t>
            </a:r>
            <a:r>
              <a:rPr lang="zh-CN" altLang="en-US" sz="2400" dirty="0"/>
              <a:t>任务引进</a:t>
            </a:r>
          </a:p>
          <a:p>
            <a:pPr>
              <a:lnSpc>
                <a:spcPct val="90000"/>
              </a:lnSpc>
            </a:pPr>
            <a:r>
              <a:rPr lang="zh-CN" altLang="en-US" sz="2400" dirty="0"/>
              <a:t>先看一个例子</a:t>
            </a:r>
          </a:p>
          <a:p>
            <a:pPr>
              <a:lnSpc>
                <a:spcPct val="90000"/>
              </a:lnSpc>
            </a:pPr>
            <a:endParaRPr lang="zh-CN" altLang="en-US" sz="2400" dirty="0"/>
          </a:p>
          <a:p>
            <a:pPr>
              <a:lnSpc>
                <a:spcPct val="90000"/>
              </a:lnSpc>
            </a:pPr>
            <a:endParaRPr lang="zh-CN" altLang="en-US" sz="2400" dirty="0"/>
          </a:p>
          <a:p>
            <a:pPr>
              <a:lnSpc>
                <a:spcPct val="90000"/>
              </a:lnSpc>
            </a:pPr>
            <a:endParaRPr lang="zh-CN" altLang="en-US" sz="2400" dirty="0"/>
          </a:p>
          <a:p>
            <a:pPr>
              <a:lnSpc>
                <a:spcPct val="90000"/>
              </a:lnSpc>
            </a:pPr>
            <a:endParaRPr lang="zh-CN" altLang="en-US" sz="2400" dirty="0"/>
          </a:p>
          <a:p>
            <a:pPr>
              <a:lnSpc>
                <a:spcPct val="90000"/>
              </a:lnSpc>
            </a:pPr>
            <a:endParaRPr lang="zh-CN" altLang="en-US" sz="2400" dirty="0"/>
          </a:p>
          <a:p>
            <a:pPr>
              <a:lnSpc>
                <a:spcPct val="90000"/>
              </a:lnSpc>
            </a:pPr>
            <a:endParaRPr lang="zh-CN" altLang="en-US" sz="2400" dirty="0"/>
          </a:p>
          <a:p>
            <a:pPr>
              <a:lnSpc>
                <a:spcPct val="90000"/>
              </a:lnSpc>
            </a:pPr>
            <a:endParaRPr lang="zh-CN" altLang="en-US" sz="2400" dirty="0"/>
          </a:p>
          <a:p>
            <a:pPr>
              <a:lnSpc>
                <a:spcPct val="90000"/>
              </a:lnSpc>
            </a:pPr>
            <a:r>
              <a:rPr lang="zh-CN" altLang="en-US" sz="2400" dirty="0"/>
              <a:t>从</a:t>
            </a:r>
            <a:r>
              <a:rPr lang="en-US" altLang="zh-CN" sz="2400" dirty="0"/>
              <a:t>MAP</a:t>
            </a:r>
            <a:r>
              <a:rPr lang="zh-CN" altLang="en-US" sz="2400" dirty="0"/>
              <a:t>来看，系统</a:t>
            </a:r>
            <a:r>
              <a:rPr lang="en-US" altLang="zh-CN" sz="2400" dirty="0"/>
              <a:t>A</a:t>
            </a:r>
            <a:r>
              <a:rPr lang="zh-CN" altLang="en-US" sz="2400" dirty="0"/>
              <a:t>好于系统</a:t>
            </a:r>
            <a:r>
              <a:rPr lang="en-US" altLang="zh-CN" sz="2400" dirty="0"/>
              <a:t>B</a:t>
            </a:r>
            <a:r>
              <a:rPr lang="zh-CN" altLang="en-US" sz="2400" dirty="0"/>
              <a:t>，但是从每个查询来看，</a:t>
            </a:r>
            <a:r>
              <a:rPr lang="en-US" altLang="zh-CN" sz="2400" dirty="0"/>
              <a:t>3</a:t>
            </a:r>
            <a:r>
              <a:rPr lang="zh-CN" altLang="en-US" sz="2400" dirty="0"/>
              <a:t>个查询中有</a:t>
            </a:r>
            <a:r>
              <a:rPr lang="en-US" altLang="zh-CN" sz="2400" dirty="0"/>
              <a:t>2</a:t>
            </a:r>
            <a:r>
              <a:rPr lang="zh-CN" altLang="en-US" sz="2400" dirty="0"/>
              <a:t>个</a:t>
            </a:r>
            <a:r>
              <a:rPr lang="en-US" altLang="zh-CN" sz="2400" dirty="0"/>
              <a:t>Topic B</a:t>
            </a:r>
            <a:r>
              <a:rPr lang="zh-CN" altLang="en-US" sz="2400" dirty="0"/>
              <a:t>比</a:t>
            </a:r>
            <a:r>
              <a:rPr lang="en-US" altLang="zh-CN" sz="2400" dirty="0"/>
              <a:t>A</a:t>
            </a:r>
            <a:r>
              <a:rPr lang="zh-CN" altLang="en-US" sz="2400" dirty="0"/>
              <a:t>有提高，其中一个提高的幅度达到</a:t>
            </a:r>
            <a:r>
              <a:rPr lang="en-US" altLang="zh-CN" sz="2400" dirty="0"/>
              <a:t>300%</a:t>
            </a:r>
          </a:p>
        </p:txBody>
      </p:sp>
      <p:graphicFrame>
        <p:nvGraphicFramePr>
          <p:cNvPr id="9" name="Group 116">
            <a:extLst>
              <a:ext uri="{FF2B5EF4-FFF2-40B4-BE49-F238E27FC236}">
                <a16:creationId xmlns:a16="http://schemas.microsoft.com/office/drawing/2014/main" id="{A44F08CA-8A08-4CA9-9EDE-9CF8B3C48089}"/>
              </a:ext>
            </a:extLst>
          </p:cNvPr>
          <p:cNvGraphicFramePr>
            <a:graphicFrameLocks/>
          </p:cNvGraphicFramePr>
          <p:nvPr>
            <p:extLst>
              <p:ext uri="{D42A27DB-BD31-4B8C-83A1-F6EECF244321}">
                <p14:modId xmlns:p14="http://schemas.microsoft.com/office/powerpoint/2010/main" val="1084854810"/>
              </p:ext>
            </p:extLst>
          </p:nvPr>
        </p:nvGraphicFramePr>
        <p:xfrm>
          <a:off x="590871" y="2492896"/>
          <a:ext cx="8229601" cy="2433956"/>
        </p:xfrm>
        <a:graphic>
          <a:graphicData uri="http://schemas.openxmlformats.org/drawingml/2006/table">
            <a:tbl>
              <a:tblPr/>
              <a:tblGrid>
                <a:gridCol w="1648512">
                  <a:extLst>
                    <a:ext uri="{9D8B030D-6E8A-4147-A177-3AD203B41FA5}">
                      <a16:colId xmlns:a16="http://schemas.microsoft.com/office/drawing/2014/main" val="20000"/>
                    </a:ext>
                  </a:extLst>
                </a:gridCol>
                <a:gridCol w="1643328">
                  <a:extLst>
                    <a:ext uri="{9D8B030D-6E8A-4147-A177-3AD203B41FA5}">
                      <a16:colId xmlns:a16="http://schemas.microsoft.com/office/drawing/2014/main" val="20001"/>
                    </a:ext>
                  </a:extLst>
                </a:gridCol>
                <a:gridCol w="1410048">
                  <a:extLst>
                    <a:ext uri="{9D8B030D-6E8A-4147-A177-3AD203B41FA5}">
                      <a16:colId xmlns:a16="http://schemas.microsoft.com/office/drawing/2014/main" val="20002"/>
                    </a:ext>
                  </a:extLst>
                </a:gridCol>
                <a:gridCol w="1881792">
                  <a:extLst>
                    <a:ext uri="{9D8B030D-6E8A-4147-A177-3AD203B41FA5}">
                      <a16:colId xmlns:a16="http://schemas.microsoft.com/office/drawing/2014/main" val="20003"/>
                    </a:ext>
                  </a:extLst>
                </a:gridCol>
                <a:gridCol w="1645921">
                  <a:extLst>
                    <a:ext uri="{9D8B030D-6E8A-4147-A177-3AD203B41FA5}">
                      <a16:colId xmlns:a16="http://schemas.microsoft.com/office/drawing/2014/main" val="20004"/>
                    </a:ext>
                  </a:extLst>
                </a:gridCol>
              </a:tblGrid>
              <a:tr h="3508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系统</a:t>
                      </a:r>
                    </a:p>
                  </a:txBody>
                  <a:tcPr marL="149299" marR="14929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Topic</a:t>
                      </a:r>
                    </a:p>
                  </a:txBody>
                  <a:tcPr marL="149299" marR="14929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AP</a:t>
                      </a:r>
                    </a:p>
                  </a:txBody>
                  <a:tcPr marL="149299" marR="14929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Increase</a:t>
                      </a:r>
                    </a:p>
                  </a:txBody>
                  <a:tcPr marL="149299" marR="14929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MAP</a:t>
                      </a:r>
                    </a:p>
                  </a:txBody>
                  <a:tcPr marL="149299" marR="14929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9250">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1600" b="0" i="0" u="none" strike="noStrike" cap="none" normalizeH="0" baseline="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系统</a:t>
                      </a:r>
                      <a:r>
                        <a:rPr kumimoji="1" lang="en-US" altLang="zh-CN" sz="1600" b="0" i="0" u="none" strike="noStrike" cap="none" normalizeH="0" baseline="0">
                          <a:ln>
                            <a:noFill/>
                          </a:ln>
                          <a:solidFill>
                            <a:schemeClr val="tx1"/>
                          </a:solidFill>
                          <a:effectLst/>
                          <a:latin typeface="Times New Roman" pitchFamily="18" charset="0"/>
                          <a:ea typeface="宋体" charset="-122"/>
                        </a:rPr>
                        <a:t>A</a:t>
                      </a:r>
                    </a:p>
                  </a:txBody>
                  <a:tcPr marL="149299" marR="14929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Topic 1</a:t>
                      </a:r>
                    </a:p>
                  </a:txBody>
                  <a:tcPr marL="149299" marR="14929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0.02</a:t>
                      </a:r>
                    </a:p>
                  </a:txBody>
                  <a:tcPr marL="149299" marR="14929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a:t>
                      </a:r>
                    </a:p>
                  </a:txBody>
                  <a:tcPr marL="149299" marR="14929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1600" b="0" i="0" u="none" strike="noStrike" cap="none" normalizeH="0" baseline="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0.113</a:t>
                      </a:r>
                    </a:p>
                  </a:txBody>
                  <a:tcPr marL="149299" marR="14929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2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Topic 2</a:t>
                      </a:r>
                    </a:p>
                  </a:txBody>
                  <a:tcPr marL="149299" marR="14929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0.03</a:t>
                      </a:r>
                    </a:p>
                  </a:txBody>
                  <a:tcPr marL="149299" marR="14929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a:t>
                      </a:r>
                    </a:p>
                  </a:txBody>
                  <a:tcPr marL="149299" marR="14929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3508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Topic 3</a:t>
                      </a:r>
                    </a:p>
                  </a:txBody>
                  <a:tcPr marL="149299" marR="14929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0.29</a:t>
                      </a:r>
                    </a:p>
                  </a:txBody>
                  <a:tcPr marL="149299" marR="14929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a:t>
                      </a:r>
                    </a:p>
                  </a:txBody>
                  <a:tcPr marL="149299" marR="14929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r h="349250">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1600" b="0" i="0" u="none" strike="noStrike" cap="none" normalizeH="0" baseline="0" dirty="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600" b="0" i="0" u="none" strike="noStrike" cap="none" normalizeH="0" baseline="0" dirty="0">
                          <a:ln>
                            <a:noFill/>
                          </a:ln>
                          <a:solidFill>
                            <a:schemeClr val="tx1"/>
                          </a:solidFill>
                          <a:effectLst/>
                          <a:latin typeface="Times New Roman" pitchFamily="18" charset="0"/>
                          <a:ea typeface="宋体" charset="-122"/>
                        </a:rPr>
                        <a:t>系统</a:t>
                      </a:r>
                      <a:r>
                        <a:rPr kumimoji="1" lang="en-US" altLang="zh-CN" sz="1600" b="0" i="0" u="none" strike="noStrike" cap="none" normalizeH="0" baseline="0" dirty="0">
                          <a:ln>
                            <a:noFill/>
                          </a:ln>
                          <a:solidFill>
                            <a:schemeClr val="tx1"/>
                          </a:solidFill>
                          <a:effectLst/>
                          <a:latin typeface="Times New Roman" pitchFamily="18" charset="0"/>
                          <a:ea typeface="宋体" charset="-122"/>
                        </a:rPr>
                        <a:t>B</a:t>
                      </a:r>
                    </a:p>
                  </a:txBody>
                  <a:tcPr marL="149299" marR="14929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Topic 1</a:t>
                      </a:r>
                    </a:p>
                  </a:txBody>
                  <a:tcPr marL="149299" marR="14929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0.08</a:t>
                      </a:r>
                    </a:p>
                  </a:txBody>
                  <a:tcPr marL="149299" marR="14929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+300%</a:t>
                      </a:r>
                    </a:p>
                  </a:txBody>
                  <a:tcPr marL="149299" marR="14929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en-US" altLang="zh-CN" sz="1600" b="0" i="0" u="none" strike="noStrike" cap="none" normalizeH="0" baseline="0">
                        <a:ln>
                          <a:noFill/>
                        </a:ln>
                        <a:solidFill>
                          <a:schemeClr val="tx1"/>
                        </a:solidFill>
                        <a:effectLst/>
                        <a:latin typeface="Times New Roman" pitchFamily="18" charset="0"/>
                        <a:ea typeface="宋体"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0.107</a:t>
                      </a:r>
                    </a:p>
                  </a:txBody>
                  <a:tcPr marL="149299" marR="14929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9250">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Topic 2</a:t>
                      </a:r>
                    </a:p>
                  </a:txBody>
                  <a:tcPr marL="149299" marR="14929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0.04</a:t>
                      </a:r>
                    </a:p>
                  </a:txBody>
                  <a:tcPr marL="149299" marR="14929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+33.3%</a:t>
                      </a:r>
                    </a:p>
                  </a:txBody>
                  <a:tcPr marL="149299" marR="14929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5"/>
                  </a:ext>
                </a:extLst>
              </a:tr>
              <a:tr h="20478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Topic 3 </a:t>
                      </a:r>
                    </a:p>
                  </a:txBody>
                  <a:tcPr marL="149299" marR="14929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0.20</a:t>
                      </a:r>
                    </a:p>
                  </a:txBody>
                  <a:tcPr marL="149299" marR="14929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-31%</a:t>
                      </a:r>
                    </a:p>
                  </a:txBody>
                  <a:tcPr marL="149299" marR="14929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zh-CN" dirty="0">
                <a:latin typeface="Times New Roman" pitchFamily="18" charset="0"/>
              </a:rPr>
              <a:t>GMAP</a:t>
            </a:r>
          </a:p>
        </p:txBody>
      </p:sp>
      <p:sp>
        <p:nvSpPr>
          <p:cNvPr id="162819" name="Rectangle 3"/>
          <p:cNvSpPr>
            <a:spLocks noGrp="1" noChangeArrowheads="1"/>
          </p:cNvSpPr>
          <p:nvPr>
            <p:ph idx="1"/>
          </p:nvPr>
        </p:nvSpPr>
        <p:spPr/>
        <p:txBody>
          <a:bodyPr/>
          <a:lstStyle/>
          <a:p>
            <a:r>
              <a:rPr lang="zh-CN" altLang="en-US" sz="2400" dirty="0"/>
              <a:t>几何平均值</a:t>
            </a:r>
          </a:p>
          <a:p>
            <a:endParaRPr lang="zh-CN" altLang="en-US" sz="2400" dirty="0"/>
          </a:p>
          <a:p>
            <a:endParaRPr lang="zh-CN" altLang="en-US" sz="2400" dirty="0"/>
          </a:p>
          <a:p>
            <a:endParaRPr lang="zh-CN" altLang="en-US" sz="2400" dirty="0"/>
          </a:p>
          <a:p>
            <a:r>
              <a:rPr lang="zh-CN" altLang="en-US" sz="2400" dirty="0"/>
              <a:t>上面那个例子 </a:t>
            </a:r>
            <a:r>
              <a:rPr lang="en-US" altLang="zh-CN" sz="2400" dirty="0" err="1">
                <a:latin typeface="Times New Roman" pitchFamily="18" charset="0"/>
              </a:rPr>
              <a:t>GMAP</a:t>
            </a:r>
            <a:r>
              <a:rPr lang="en-US" altLang="zh-CN" sz="2400" baseline="-25000" dirty="0" err="1">
                <a:latin typeface="Times New Roman" pitchFamily="18" charset="0"/>
              </a:rPr>
              <a:t>a</a:t>
            </a:r>
            <a:r>
              <a:rPr lang="en-US" altLang="zh-CN" sz="2400" dirty="0">
                <a:latin typeface="Times New Roman" pitchFamily="18" charset="0"/>
              </a:rPr>
              <a:t>=0.056, </a:t>
            </a:r>
            <a:r>
              <a:rPr lang="en-US" altLang="zh-CN" sz="2400" dirty="0" err="1">
                <a:latin typeface="Times New Roman" pitchFamily="18" charset="0"/>
              </a:rPr>
              <a:t>GMAP</a:t>
            </a:r>
            <a:r>
              <a:rPr lang="en-US" altLang="zh-CN" sz="2400" baseline="-25000" dirty="0" err="1">
                <a:latin typeface="Times New Roman" pitchFamily="18" charset="0"/>
              </a:rPr>
              <a:t>b</a:t>
            </a:r>
            <a:r>
              <a:rPr lang="en-US" altLang="zh-CN" sz="2400" dirty="0">
                <a:latin typeface="Times New Roman" pitchFamily="18" charset="0"/>
              </a:rPr>
              <a:t>=0.086</a:t>
            </a:r>
          </a:p>
          <a:p>
            <a:r>
              <a:rPr lang="en-US" altLang="zh-CN" sz="2400" dirty="0" err="1">
                <a:latin typeface="Times New Roman" pitchFamily="18" charset="0"/>
              </a:rPr>
              <a:t>GMAP</a:t>
            </a:r>
            <a:r>
              <a:rPr lang="en-US" altLang="zh-CN" sz="2400" baseline="-25000" dirty="0" err="1">
                <a:latin typeface="Times New Roman" pitchFamily="18" charset="0"/>
              </a:rPr>
              <a:t>a</a:t>
            </a:r>
            <a:r>
              <a:rPr lang="en-US" altLang="zh-CN" sz="2400" dirty="0">
                <a:latin typeface="Times New Roman" pitchFamily="18" charset="0"/>
              </a:rPr>
              <a:t>&lt;</a:t>
            </a:r>
            <a:r>
              <a:rPr lang="en-US" altLang="zh-CN" sz="2400" dirty="0" err="1">
                <a:latin typeface="Times New Roman" pitchFamily="18" charset="0"/>
              </a:rPr>
              <a:t>GMAP</a:t>
            </a:r>
            <a:r>
              <a:rPr lang="en-US" altLang="zh-CN" sz="2400" baseline="-25000" dirty="0" err="1">
                <a:latin typeface="Times New Roman" pitchFamily="18" charset="0"/>
              </a:rPr>
              <a:t>b</a:t>
            </a:r>
            <a:endParaRPr lang="en-US" altLang="zh-CN" sz="2400" baseline="-25000" dirty="0">
              <a:latin typeface="Times New Roman" pitchFamily="18" charset="0"/>
            </a:endParaRPr>
          </a:p>
          <a:p>
            <a:r>
              <a:rPr lang="en-US" altLang="zh-CN" sz="2400" dirty="0">
                <a:latin typeface="Times New Roman" pitchFamily="18" charset="0"/>
              </a:rPr>
              <a:t>GMAP</a:t>
            </a:r>
            <a:r>
              <a:rPr lang="zh-CN" altLang="en-US" sz="2400" dirty="0">
                <a:latin typeface="Times New Roman" pitchFamily="18" charset="0"/>
              </a:rPr>
              <a:t>和</a:t>
            </a:r>
            <a:r>
              <a:rPr lang="en-US" altLang="zh-CN" sz="2400" dirty="0">
                <a:latin typeface="Times New Roman" pitchFamily="18" charset="0"/>
              </a:rPr>
              <a:t>MAP</a:t>
            </a:r>
            <a:r>
              <a:rPr lang="zh-CN" altLang="en-US" sz="2400" dirty="0">
                <a:latin typeface="Times New Roman" pitchFamily="18" charset="0"/>
              </a:rPr>
              <a:t>各有利弊，可以配合使用，如果存在难</a:t>
            </a:r>
            <a:r>
              <a:rPr lang="en-US" altLang="zh-CN" sz="2400" dirty="0">
                <a:latin typeface="Times New Roman" pitchFamily="18" charset="0"/>
              </a:rPr>
              <a:t>Topic</a:t>
            </a:r>
            <a:r>
              <a:rPr lang="zh-CN" altLang="en-US" sz="2400" dirty="0">
                <a:latin typeface="Times New Roman" pitchFamily="18" charset="0"/>
              </a:rPr>
              <a:t>时，</a:t>
            </a:r>
            <a:r>
              <a:rPr lang="en-US" altLang="zh-CN" sz="2400" dirty="0">
                <a:latin typeface="Times New Roman" pitchFamily="18" charset="0"/>
              </a:rPr>
              <a:t>GMAP</a:t>
            </a:r>
            <a:r>
              <a:rPr lang="zh-CN" altLang="en-US" sz="2400" dirty="0">
                <a:latin typeface="Times New Roman" pitchFamily="18" charset="0"/>
              </a:rPr>
              <a:t>更能体现细微差别</a:t>
            </a:r>
          </a:p>
          <a:p>
            <a:pPr>
              <a:buFont typeface="Wingdings" pitchFamily="2" charset="2"/>
              <a:buNone/>
            </a:pPr>
            <a:endParaRPr lang="en-US" altLang="zh-CN" sz="2400" dirty="0">
              <a:latin typeface="Times New Roman" pitchFamily="18" charset="0"/>
            </a:endParaRPr>
          </a:p>
        </p:txBody>
      </p:sp>
      <p:sp>
        <p:nvSpPr>
          <p:cNvPr id="7" name="灯片编号占位符 6"/>
          <p:cNvSpPr>
            <a:spLocks noGrp="1"/>
          </p:cNvSpPr>
          <p:nvPr>
            <p:ph type="sldNum" sz="quarter" idx="12"/>
          </p:nvPr>
        </p:nvSpPr>
        <p:spPr/>
        <p:txBody>
          <a:bodyPr/>
          <a:lstStyle/>
          <a:p>
            <a:fld id="{3CF87E0B-7C0F-4FFC-A6D1-8E6A0343A01D}" type="slidenum">
              <a:rPr lang="en-US" altLang="zh-CN"/>
              <a:pPr/>
              <a:t>76</a:t>
            </a:fld>
            <a:endParaRPr lang="en-US" altLang="zh-CN"/>
          </a:p>
        </p:txBody>
      </p:sp>
      <p:graphicFrame>
        <p:nvGraphicFramePr>
          <p:cNvPr id="8" name="Object 4">
            <a:extLst>
              <a:ext uri="{FF2B5EF4-FFF2-40B4-BE49-F238E27FC236}">
                <a16:creationId xmlns:a16="http://schemas.microsoft.com/office/drawing/2014/main" id="{771476CF-606F-459B-9DD9-8794E63272E3}"/>
              </a:ext>
            </a:extLst>
          </p:cNvPr>
          <p:cNvGraphicFramePr>
            <a:graphicFrameLocks noChangeAspect="1"/>
          </p:cNvGraphicFramePr>
          <p:nvPr>
            <p:extLst>
              <p:ext uri="{D42A27DB-BD31-4B8C-83A1-F6EECF244321}">
                <p14:modId xmlns:p14="http://schemas.microsoft.com/office/powerpoint/2010/main" val="746127520"/>
              </p:ext>
            </p:extLst>
          </p:nvPr>
        </p:nvGraphicFramePr>
        <p:xfrm>
          <a:off x="2267744" y="2204864"/>
          <a:ext cx="3954463" cy="830262"/>
        </p:xfrm>
        <a:graphic>
          <a:graphicData uri="http://schemas.openxmlformats.org/presentationml/2006/ole">
            <mc:AlternateContent xmlns:mc="http://schemas.openxmlformats.org/markup-compatibility/2006">
              <mc:Choice xmlns:v="urn:schemas-microsoft-com:vml" Requires="v">
                <p:oleObj spid="_x0000_s97348" name="Equation" r:id="rId4" imgW="2298600" imgH="482400" progId="Equation.DSMT4">
                  <p:embed/>
                </p:oleObj>
              </mc:Choice>
              <mc:Fallback>
                <p:oleObj name="Equation" r:id="rId4" imgW="2298600" imgH="482400" progId="Equation.DSMT4">
                  <p:embed/>
                  <p:pic>
                    <p:nvPicPr>
                      <p:cNvPr id="16282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2204864"/>
                        <a:ext cx="3954463"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zh-CN">
                <a:latin typeface="Times New Roman" pitchFamily="18" charset="0"/>
              </a:rPr>
              <a:t>NDCG</a:t>
            </a:r>
          </a:p>
        </p:txBody>
      </p:sp>
      <p:sp>
        <p:nvSpPr>
          <p:cNvPr id="169987" name="Rectangle 3"/>
          <p:cNvSpPr>
            <a:spLocks noGrp="1" noChangeArrowheads="1"/>
          </p:cNvSpPr>
          <p:nvPr>
            <p:ph idx="1"/>
          </p:nvPr>
        </p:nvSpPr>
        <p:spPr>
          <a:xfrm>
            <a:off x="760040" y="1883393"/>
            <a:ext cx="7772400" cy="3617912"/>
          </a:xfrm>
        </p:spPr>
        <p:txBody>
          <a:bodyPr/>
          <a:lstStyle/>
          <a:p>
            <a:r>
              <a:rPr lang="zh-CN" altLang="en-US" dirty="0"/>
              <a:t>每个文档不仅仅只有相关和不相关两种情况，而是有相关度级别，比如</a:t>
            </a:r>
            <a:r>
              <a:rPr lang="en-US" altLang="zh-CN" dirty="0">
                <a:latin typeface="Times New Roman" pitchFamily="18" charset="0"/>
              </a:rPr>
              <a:t>0,1,2,3</a:t>
            </a:r>
            <a:r>
              <a:rPr lang="zh-CN" altLang="en-US" dirty="0"/>
              <a:t>。我们可以假设，对于返回结果：</a:t>
            </a:r>
          </a:p>
          <a:p>
            <a:pPr lvl="1"/>
            <a:r>
              <a:rPr lang="zh-CN" altLang="en-US" dirty="0"/>
              <a:t>相关度级别越高的结果越多越好</a:t>
            </a:r>
          </a:p>
          <a:p>
            <a:pPr lvl="1"/>
            <a:r>
              <a:rPr lang="zh-CN" altLang="en-US" dirty="0"/>
              <a:t>相关度级别越高的结果越靠前越好</a:t>
            </a:r>
          </a:p>
          <a:p>
            <a:pPr lvl="1"/>
            <a:endParaRPr lang="en-US" altLang="zh-CN" dirty="0"/>
          </a:p>
        </p:txBody>
      </p:sp>
      <p:sp>
        <p:nvSpPr>
          <p:cNvPr id="7" name="灯片编号占位符 5"/>
          <p:cNvSpPr>
            <a:spLocks noGrp="1"/>
          </p:cNvSpPr>
          <p:nvPr>
            <p:ph type="sldNum" sz="quarter" idx="12"/>
          </p:nvPr>
        </p:nvSpPr>
        <p:spPr/>
        <p:txBody>
          <a:bodyPr/>
          <a:lstStyle/>
          <a:p>
            <a:fld id="{04BB4988-0E64-4803-AEFE-C3EA0E2A7828}" type="slidenum">
              <a:rPr lang="en-US" altLang="zh-CN"/>
              <a:pPr/>
              <a:t>77</a:t>
            </a:fld>
            <a:endParaRPr lang="en-US" altLang="zh-CN"/>
          </a:p>
        </p:txBody>
      </p:sp>
      <p:sp>
        <p:nvSpPr>
          <p:cNvPr id="169988" name="Text Box 4"/>
          <p:cNvSpPr txBox="1">
            <a:spLocks noChangeArrowheads="1"/>
          </p:cNvSpPr>
          <p:nvPr/>
        </p:nvSpPr>
        <p:spPr bwMode="auto">
          <a:xfrm>
            <a:off x="1258888" y="5516563"/>
            <a:ext cx="7272337" cy="646331"/>
          </a:xfrm>
          <a:prstGeom prst="rect">
            <a:avLst/>
          </a:prstGeom>
          <a:noFill/>
          <a:ln w="9525">
            <a:noFill/>
            <a:miter lim="800000"/>
            <a:headEnd/>
            <a:tailEnd/>
          </a:ln>
          <a:effectLst/>
        </p:spPr>
        <p:txBody>
          <a:bodyPr>
            <a:spAutoFit/>
          </a:bodyPr>
          <a:lstStyle/>
          <a:p>
            <a:r>
              <a:rPr lang="en-US" altLang="zh-CN" sz="1800" dirty="0">
                <a:solidFill>
                  <a:schemeClr val="tx1"/>
                </a:solidFill>
                <a:latin typeface="Times New Roman" pitchFamily="18" charset="0"/>
                <a:ea typeface="黑体" pitchFamily="49" charset="-122"/>
              </a:rPr>
              <a:t>*</a:t>
            </a:r>
            <a:r>
              <a:rPr lang="en-US" altLang="zh-CN" sz="1800" dirty="0" err="1">
                <a:solidFill>
                  <a:schemeClr val="tx1"/>
                </a:solidFill>
                <a:latin typeface="Times New Roman" pitchFamily="18" charset="0"/>
                <a:ea typeface="黑体" pitchFamily="49" charset="-122"/>
              </a:rPr>
              <a:t>Jarvelin</a:t>
            </a:r>
            <a:r>
              <a:rPr lang="en-US" altLang="zh-CN" sz="1800" dirty="0">
                <a:solidFill>
                  <a:schemeClr val="tx1"/>
                </a:solidFill>
                <a:latin typeface="Times New Roman" pitchFamily="18" charset="0"/>
                <a:ea typeface="黑体" pitchFamily="49" charset="-122"/>
              </a:rPr>
              <a:t>, K. &amp; </a:t>
            </a:r>
            <a:r>
              <a:rPr lang="en-US" altLang="zh-CN" sz="1800" dirty="0" err="1">
                <a:solidFill>
                  <a:schemeClr val="tx1"/>
                </a:solidFill>
                <a:latin typeface="Times New Roman" pitchFamily="18" charset="0"/>
                <a:ea typeface="黑体" pitchFamily="49" charset="-122"/>
              </a:rPr>
              <a:t>Kekalainen</a:t>
            </a:r>
            <a:r>
              <a:rPr lang="en-US" altLang="zh-CN" sz="1800" dirty="0">
                <a:solidFill>
                  <a:schemeClr val="tx1"/>
                </a:solidFill>
                <a:latin typeface="Times New Roman" pitchFamily="18" charset="0"/>
                <a:ea typeface="黑体" pitchFamily="49" charset="-122"/>
              </a:rPr>
              <a:t>, J. Cumulated Gain-based Evaluation of IR Techniques. </a:t>
            </a:r>
            <a:r>
              <a:rPr lang="en-US" altLang="zh-CN" sz="1800" i="1" dirty="0">
                <a:solidFill>
                  <a:schemeClr val="tx1"/>
                </a:solidFill>
                <a:latin typeface="Times New Roman" pitchFamily="18" charset="0"/>
                <a:ea typeface="黑体" pitchFamily="49" charset="-122"/>
              </a:rPr>
              <a:t>ACM Transactions on Information Systems, </a:t>
            </a:r>
            <a:r>
              <a:rPr lang="en-US" altLang="zh-CN" sz="1800" b="1" dirty="0">
                <a:solidFill>
                  <a:schemeClr val="tx1"/>
                </a:solidFill>
                <a:latin typeface="Times New Roman" pitchFamily="18" charset="0"/>
                <a:ea typeface="黑体" pitchFamily="49" charset="-122"/>
              </a:rPr>
              <a:t>2002</a:t>
            </a:r>
            <a:r>
              <a:rPr lang="en-US" altLang="zh-CN" sz="1800" i="1" dirty="0">
                <a:solidFill>
                  <a:schemeClr val="tx1"/>
                </a:solidFill>
                <a:latin typeface="Times New Roman" pitchFamily="18" charset="0"/>
                <a:ea typeface="黑体" pitchFamily="49" charset="-122"/>
              </a:rPr>
              <a:t>, 20</a:t>
            </a:r>
            <a:r>
              <a:rPr lang="en-US" altLang="zh-CN" sz="1800" dirty="0">
                <a:solidFill>
                  <a:schemeClr val="tx1"/>
                </a:solidFill>
                <a:latin typeface="Times New Roman" pitchFamily="18" charset="0"/>
                <a:ea typeface="黑体" pitchFamily="49" charset="-122"/>
              </a:rPr>
              <a:t>, 422-446</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zh-CN">
                <a:latin typeface="Times New Roman" pitchFamily="18" charset="0"/>
              </a:rPr>
              <a:t>NDCG</a:t>
            </a:r>
          </a:p>
        </p:txBody>
      </p:sp>
      <p:sp>
        <p:nvSpPr>
          <p:cNvPr id="172035" name="Rectangle 3"/>
          <p:cNvSpPr>
            <a:spLocks noGrp="1" noChangeArrowheads="1"/>
          </p:cNvSpPr>
          <p:nvPr>
            <p:ph idx="1"/>
          </p:nvPr>
        </p:nvSpPr>
        <p:spPr>
          <a:xfrm>
            <a:off x="1042988" y="2060575"/>
            <a:ext cx="7772400" cy="4660900"/>
          </a:xfrm>
        </p:spPr>
        <p:txBody>
          <a:bodyPr/>
          <a:lstStyle/>
          <a:p>
            <a:r>
              <a:rPr lang="zh-CN" altLang="en-US" sz="2400" dirty="0"/>
              <a:t>对某个查询</a:t>
            </a:r>
            <a:r>
              <a:rPr lang="en-US" altLang="zh-CN" sz="2400" i="1" dirty="0"/>
              <a:t>q</a:t>
            </a:r>
            <a:r>
              <a:rPr lang="zh-CN" altLang="en-US" sz="2400" dirty="0"/>
              <a:t>，</a:t>
            </a:r>
            <a:r>
              <a:rPr lang="en-US" altLang="zh-CN" sz="2400" dirty="0">
                <a:latin typeface="Times New Roman" pitchFamily="18" charset="0"/>
              </a:rPr>
              <a:t>Directed </a:t>
            </a:r>
            <a:r>
              <a:rPr lang="en-US" altLang="zh-CN" sz="2400" b="1" dirty="0">
                <a:solidFill>
                  <a:srgbClr val="FF0000"/>
                </a:solidFill>
                <a:latin typeface="Times New Roman" pitchFamily="18" charset="0"/>
              </a:rPr>
              <a:t>G</a:t>
            </a:r>
            <a:r>
              <a:rPr lang="en-US" altLang="zh-CN" sz="2400" dirty="0">
                <a:latin typeface="Times New Roman" pitchFamily="18" charset="0"/>
              </a:rPr>
              <a:t>ain</a:t>
            </a:r>
          </a:p>
          <a:p>
            <a:endParaRPr lang="en-US" altLang="zh-CN" sz="2400" dirty="0">
              <a:latin typeface="Times New Roman" pitchFamily="18" charset="0"/>
            </a:endParaRPr>
          </a:p>
          <a:p>
            <a:r>
              <a:rPr lang="en-US" altLang="zh-CN" sz="2400" dirty="0">
                <a:latin typeface="Times New Roman" pitchFamily="18" charset="0"/>
              </a:rPr>
              <a:t>Cumulated Gain(</a:t>
            </a:r>
            <a:r>
              <a:rPr lang="en-US" altLang="zh-CN" sz="2400" b="1" dirty="0">
                <a:solidFill>
                  <a:srgbClr val="FF0000"/>
                </a:solidFill>
                <a:latin typeface="Times New Roman" pitchFamily="18" charset="0"/>
              </a:rPr>
              <a:t>CG</a:t>
            </a:r>
            <a:r>
              <a:rPr lang="en-US" altLang="zh-CN" sz="2400" dirty="0">
                <a:latin typeface="Times New Roman" pitchFamily="18" charset="0"/>
              </a:rPr>
              <a:t>) vector</a:t>
            </a:r>
          </a:p>
          <a:p>
            <a:endParaRPr lang="en-US" altLang="zh-CN" sz="2400" dirty="0">
              <a:latin typeface="Times New Roman" pitchFamily="18" charset="0"/>
            </a:endParaRPr>
          </a:p>
          <a:p>
            <a:endParaRPr lang="en-US" altLang="zh-CN" sz="2400" dirty="0">
              <a:latin typeface="Times New Roman" pitchFamily="18" charset="0"/>
            </a:endParaRPr>
          </a:p>
          <a:p>
            <a:r>
              <a:rPr lang="en-US" altLang="zh-CN" sz="2400" b="1" dirty="0">
                <a:solidFill>
                  <a:srgbClr val="FF0000"/>
                </a:solidFill>
                <a:latin typeface="Times New Roman" pitchFamily="18" charset="0"/>
              </a:rPr>
              <a:t>Discounted CG</a:t>
            </a:r>
            <a:r>
              <a:rPr lang="en-US" altLang="zh-CN" sz="2400" dirty="0">
                <a:latin typeface="Times New Roman" pitchFamily="18" charset="0"/>
              </a:rPr>
              <a:t> vector(</a:t>
            </a:r>
            <a:r>
              <a:rPr lang="en-US" altLang="zh-CN" sz="2400" i="1" baseline="30000" dirty="0" err="1">
                <a:latin typeface="Times New Roman" pitchFamily="18" charset="0"/>
              </a:rPr>
              <a:t>b</a:t>
            </a:r>
            <a:r>
              <a:rPr lang="en-US" altLang="zh-CN" sz="2400" dirty="0" err="1">
                <a:latin typeface="Times New Roman" pitchFamily="18" charset="0"/>
              </a:rPr>
              <a:t>log</a:t>
            </a:r>
            <a:r>
              <a:rPr lang="en-US" altLang="zh-CN" sz="2400" i="1" dirty="0" err="1">
                <a:latin typeface="Times New Roman" pitchFamily="18" charset="0"/>
              </a:rPr>
              <a:t>i</a:t>
            </a:r>
            <a:r>
              <a:rPr lang="zh-CN" altLang="en-US" sz="2400" dirty="0">
                <a:latin typeface="Times New Roman" pitchFamily="18" charset="0"/>
              </a:rPr>
              <a:t>表示以</a:t>
            </a:r>
            <a:r>
              <a:rPr lang="en-US" altLang="zh-CN" sz="2400" i="1" dirty="0">
                <a:latin typeface="Times New Roman" pitchFamily="18" charset="0"/>
              </a:rPr>
              <a:t>b</a:t>
            </a:r>
            <a:r>
              <a:rPr lang="zh-CN" altLang="en-US" sz="2400" dirty="0">
                <a:latin typeface="Times New Roman" pitchFamily="18" charset="0"/>
              </a:rPr>
              <a:t>为底对</a:t>
            </a:r>
            <a:r>
              <a:rPr lang="en-US" altLang="zh-CN" sz="2400" i="1" dirty="0" err="1">
                <a:latin typeface="Times New Roman" pitchFamily="18" charset="0"/>
              </a:rPr>
              <a:t>i</a:t>
            </a:r>
            <a:r>
              <a:rPr lang="zh-CN" altLang="en-US" sz="2400" dirty="0">
                <a:latin typeface="Times New Roman" pitchFamily="18" charset="0"/>
              </a:rPr>
              <a:t>取对数</a:t>
            </a:r>
            <a:r>
              <a:rPr lang="en-US" altLang="zh-CN" sz="2400" dirty="0">
                <a:latin typeface="Times New Roman" pitchFamily="18" charset="0"/>
              </a:rPr>
              <a:t>)</a:t>
            </a:r>
          </a:p>
          <a:p>
            <a:pPr>
              <a:buFont typeface="Wingdings" pitchFamily="2" charset="2"/>
              <a:buNone/>
            </a:pPr>
            <a:endParaRPr lang="en-US" altLang="zh-CN" sz="2400" dirty="0">
              <a:latin typeface="Times New Roman" pitchFamily="18" charset="0"/>
            </a:endParaRPr>
          </a:p>
        </p:txBody>
      </p:sp>
      <p:sp>
        <p:nvSpPr>
          <p:cNvPr id="12" name="灯片编号占位符 5"/>
          <p:cNvSpPr>
            <a:spLocks noGrp="1"/>
          </p:cNvSpPr>
          <p:nvPr>
            <p:ph type="sldNum" sz="quarter" idx="12"/>
          </p:nvPr>
        </p:nvSpPr>
        <p:spPr/>
        <p:txBody>
          <a:bodyPr/>
          <a:lstStyle/>
          <a:p>
            <a:fld id="{000299FA-E7D3-4896-B292-70FAEB6A74E3}" type="slidenum">
              <a:rPr lang="en-US" altLang="zh-CN"/>
              <a:pPr/>
              <a:t>78</a:t>
            </a:fld>
            <a:endParaRPr lang="en-US" altLang="zh-CN"/>
          </a:p>
        </p:txBody>
      </p:sp>
      <p:pic>
        <p:nvPicPr>
          <p:cNvPr id="172036" name="Picture 4"/>
          <p:cNvPicPr>
            <a:picLocks noChangeAspect="1" noChangeArrowheads="1"/>
          </p:cNvPicPr>
          <p:nvPr/>
        </p:nvPicPr>
        <p:blipFill>
          <a:blip r:embed="rId3" cstate="print"/>
          <a:srcRect/>
          <a:stretch>
            <a:fillRect/>
          </a:stretch>
        </p:blipFill>
        <p:spPr bwMode="auto">
          <a:xfrm>
            <a:off x="2339975" y="2565400"/>
            <a:ext cx="3671888" cy="382588"/>
          </a:xfrm>
          <a:prstGeom prst="rect">
            <a:avLst/>
          </a:prstGeom>
          <a:noFill/>
          <a:ln w="9525">
            <a:noFill/>
            <a:miter lim="800000"/>
            <a:headEnd/>
            <a:tailEnd/>
          </a:ln>
          <a:effectLst/>
        </p:spPr>
      </p:pic>
      <p:pic>
        <p:nvPicPr>
          <p:cNvPr id="172037" name="Picture 5"/>
          <p:cNvPicPr>
            <a:picLocks noChangeAspect="1" noChangeArrowheads="1"/>
          </p:cNvPicPr>
          <p:nvPr/>
        </p:nvPicPr>
        <p:blipFill rotWithShape="1">
          <a:blip r:embed="rId4" cstate="print"/>
          <a:srcRect r="6174"/>
          <a:stretch/>
        </p:blipFill>
        <p:spPr bwMode="auto">
          <a:xfrm>
            <a:off x="2484438" y="3284538"/>
            <a:ext cx="5471938" cy="647700"/>
          </a:xfrm>
          <a:prstGeom prst="rect">
            <a:avLst/>
          </a:prstGeom>
          <a:noFill/>
          <a:ln w="9525">
            <a:noFill/>
            <a:miter lim="800000"/>
            <a:headEnd/>
            <a:tailEnd/>
          </a:ln>
          <a:effectLst/>
        </p:spPr>
      </p:pic>
      <p:pic>
        <p:nvPicPr>
          <p:cNvPr id="172038" name="Picture 6"/>
          <p:cNvPicPr>
            <a:picLocks noChangeAspect="1" noChangeArrowheads="1"/>
          </p:cNvPicPr>
          <p:nvPr/>
        </p:nvPicPr>
        <p:blipFill>
          <a:blip r:embed="rId5" cstate="print"/>
          <a:srcRect/>
          <a:stretch>
            <a:fillRect/>
          </a:stretch>
        </p:blipFill>
        <p:spPr bwMode="auto">
          <a:xfrm>
            <a:off x="2555875" y="4005263"/>
            <a:ext cx="3887788" cy="322262"/>
          </a:xfrm>
          <a:prstGeom prst="rect">
            <a:avLst/>
          </a:prstGeom>
          <a:noFill/>
          <a:ln w="9525">
            <a:noFill/>
            <a:miter lim="800000"/>
            <a:headEnd/>
            <a:tailEnd/>
          </a:ln>
          <a:effectLst/>
        </p:spPr>
      </p:pic>
      <p:pic>
        <p:nvPicPr>
          <p:cNvPr id="172039" name="Picture 7"/>
          <p:cNvPicPr>
            <a:picLocks noChangeAspect="1" noChangeArrowheads="1"/>
          </p:cNvPicPr>
          <p:nvPr/>
        </p:nvPicPr>
        <p:blipFill rotWithShape="1">
          <a:blip r:embed="rId6" cstate="print"/>
          <a:srcRect r="8152"/>
          <a:stretch/>
        </p:blipFill>
        <p:spPr bwMode="auto">
          <a:xfrm>
            <a:off x="2484439" y="4724400"/>
            <a:ext cx="5687962" cy="728663"/>
          </a:xfrm>
          <a:prstGeom prst="rect">
            <a:avLst/>
          </a:prstGeom>
          <a:noFill/>
          <a:ln w="9525">
            <a:noFill/>
            <a:miter lim="800000"/>
            <a:headEnd/>
            <a:tailEnd/>
          </a:ln>
          <a:effectLst/>
        </p:spPr>
      </p:pic>
      <p:pic>
        <p:nvPicPr>
          <p:cNvPr id="172041" name="Picture 9"/>
          <p:cNvPicPr>
            <a:picLocks noChangeAspect="1" noChangeArrowheads="1"/>
          </p:cNvPicPr>
          <p:nvPr/>
        </p:nvPicPr>
        <p:blipFill>
          <a:blip r:embed="rId7" cstate="print"/>
          <a:srcRect/>
          <a:stretch>
            <a:fillRect/>
          </a:stretch>
        </p:blipFill>
        <p:spPr bwMode="auto">
          <a:xfrm>
            <a:off x="2555875" y="5949950"/>
            <a:ext cx="5761038" cy="261938"/>
          </a:xfrm>
          <a:prstGeom prst="rect">
            <a:avLst/>
          </a:prstGeom>
          <a:noFill/>
          <a:ln w="9525">
            <a:noFill/>
            <a:miter lim="800000"/>
            <a:headEnd/>
            <a:tailEnd/>
          </a:ln>
          <a:effectLst/>
        </p:spPr>
      </p:pic>
      <p:sp>
        <p:nvSpPr>
          <p:cNvPr id="172042" name="Text Box 10"/>
          <p:cNvSpPr txBox="1">
            <a:spLocks noChangeArrowheads="1"/>
          </p:cNvSpPr>
          <p:nvPr/>
        </p:nvSpPr>
        <p:spPr bwMode="auto">
          <a:xfrm>
            <a:off x="1547813" y="5805488"/>
            <a:ext cx="792162" cy="461665"/>
          </a:xfrm>
          <a:prstGeom prst="rect">
            <a:avLst/>
          </a:prstGeom>
          <a:noFill/>
          <a:ln w="9525">
            <a:noFill/>
            <a:miter lim="800000"/>
            <a:headEnd/>
            <a:tailEnd/>
          </a:ln>
          <a:effectLst/>
        </p:spPr>
        <p:txBody>
          <a:bodyPr>
            <a:spAutoFit/>
          </a:bodyPr>
          <a:lstStyle/>
          <a:p>
            <a:pPr>
              <a:spcBef>
                <a:spcPct val="50000"/>
              </a:spcBef>
            </a:pPr>
            <a:r>
              <a:rPr lang="en-US" altLang="zh-CN" i="1" dirty="0">
                <a:latin typeface="Times New Roman" pitchFamily="18" charset="0"/>
                <a:ea typeface="黑体" pitchFamily="49" charset="-122"/>
              </a:rPr>
              <a:t>b</a:t>
            </a:r>
            <a:r>
              <a:rPr lang="en-US" altLang="zh-CN" dirty="0">
                <a:latin typeface="Times New Roman" pitchFamily="18" charset="0"/>
                <a:ea typeface="黑体" pitchFamily="49" charset="-122"/>
              </a:rPr>
              <a:t>=2,</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zh-CN">
                <a:latin typeface="Times New Roman" pitchFamily="18" charset="0"/>
              </a:rPr>
              <a:t>NDCG</a:t>
            </a:r>
          </a:p>
        </p:txBody>
      </p:sp>
      <p:sp>
        <p:nvSpPr>
          <p:cNvPr id="174083" name="Rectangle 3"/>
          <p:cNvSpPr>
            <a:spLocks noGrp="1" noChangeArrowheads="1"/>
          </p:cNvSpPr>
          <p:nvPr>
            <p:ph idx="1"/>
          </p:nvPr>
        </p:nvSpPr>
        <p:spPr>
          <a:xfrm>
            <a:off x="683568" y="1673680"/>
            <a:ext cx="7772400" cy="3617912"/>
          </a:xfrm>
        </p:spPr>
        <p:txBody>
          <a:bodyPr/>
          <a:lstStyle/>
          <a:p>
            <a:r>
              <a:rPr lang="en-US" altLang="zh-CN" dirty="0">
                <a:latin typeface="Times New Roman" pitchFamily="18" charset="0"/>
              </a:rPr>
              <a:t>BV(Best Vector)</a:t>
            </a:r>
            <a:r>
              <a:rPr lang="zh-CN" altLang="en-US" dirty="0">
                <a:latin typeface="Times New Roman" pitchFamily="18" charset="0"/>
              </a:rPr>
              <a:t>：假定</a:t>
            </a:r>
            <a:r>
              <a:rPr lang="en-US" altLang="zh-CN" i="1" dirty="0">
                <a:latin typeface="Times New Roman" pitchFamily="18" charset="0"/>
              </a:rPr>
              <a:t>m</a:t>
            </a:r>
            <a:r>
              <a:rPr lang="zh-CN" altLang="en-US" dirty="0">
                <a:latin typeface="Times New Roman" pitchFamily="18" charset="0"/>
              </a:rPr>
              <a:t>个</a:t>
            </a:r>
            <a:r>
              <a:rPr lang="en-US" altLang="zh-CN" dirty="0">
                <a:latin typeface="Times New Roman" pitchFamily="18" charset="0"/>
              </a:rPr>
              <a:t>3</a:t>
            </a:r>
            <a:r>
              <a:rPr lang="zh-CN" altLang="en-US" dirty="0">
                <a:latin typeface="Times New Roman" pitchFamily="18" charset="0"/>
              </a:rPr>
              <a:t>，</a:t>
            </a:r>
            <a:r>
              <a:rPr lang="en-US" altLang="zh-CN" i="1" dirty="0">
                <a:latin typeface="Times New Roman" pitchFamily="18" charset="0"/>
              </a:rPr>
              <a:t>l</a:t>
            </a:r>
            <a:r>
              <a:rPr lang="zh-CN" altLang="en-US" dirty="0">
                <a:latin typeface="Times New Roman" pitchFamily="18" charset="0"/>
              </a:rPr>
              <a:t>个</a:t>
            </a:r>
            <a:r>
              <a:rPr lang="en-US" altLang="zh-CN" dirty="0">
                <a:latin typeface="Times New Roman" pitchFamily="18" charset="0"/>
              </a:rPr>
              <a:t>2</a:t>
            </a:r>
            <a:r>
              <a:rPr lang="zh-CN" altLang="en-US" dirty="0">
                <a:latin typeface="Times New Roman" pitchFamily="18" charset="0"/>
              </a:rPr>
              <a:t>，</a:t>
            </a:r>
            <a:r>
              <a:rPr lang="en-US" altLang="zh-CN" i="1" dirty="0">
                <a:latin typeface="Times New Roman" pitchFamily="18" charset="0"/>
              </a:rPr>
              <a:t>k</a:t>
            </a:r>
            <a:r>
              <a:rPr lang="zh-CN" altLang="en-US" dirty="0">
                <a:latin typeface="Times New Roman" pitchFamily="18" charset="0"/>
              </a:rPr>
              <a:t>个</a:t>
            </a:r>
            <a:r>
              <a:rPr lang="en-US" altLang="zh-CN" dirty="0">
                <a:latin typeface="Times New Roman" pitchFamily="18" charset="0"/>
              </a:rPr>
              <a:t>1</a:t>
            </a:r>
            <a:r>
              <a:rPr lang="zh-CN" altLang="en-US" dirty="0">
                <a:latin typeface="Times New Roman" pitchFamily="18" charset="0"/>
              </a:rPr>
              <a:t>，其他都是</a:t>
            </a:r>
            <a:r>
              <a:rPr lang="en-US" altLang="zh-CN" dirty="0">
                <a:latin typeface="Times New Roman" pitchFamily="18" charset="0"/>
              </a:rPr>
              <a:t>0</a:t>
            </a:r>
          </a:p>
          <a:p>
            <a:endParaRPr lang="en-US" altLang="zh-CN" dirty="0">
              <a:latin typeface="Times New Roman" pitchFamily="18" charset="0"/>
            </a:endParaRPr>
          </a:p>
          <a:p>
            <a:endParaRPr lang="en-US" altLang="zh-CN" dirty="0"/>
          </a:p>
          <a:p>
            <a:endParaRPr lang="en-US" altLang="zh-CN" dirty="0"/>
          </a:p>
        </p:txBody>
      </p:sp>
      <p:sp>
        <p:nvSpPr>
          <p:cNvPr id="9" name="灯片编号占位符 5"/>
          <p:cNvSpPr>
            <a:spLocks noGrp="1"/>
          </p:cNvSpPr>
          <p:nvPr>
            <p:ph type="sldNum" sz="quarter" idx="12"/>
          </p:nvPr>
        </p:nvSpPr>
        <p:spPr/>
        <p:txBody>
          <a:bodyPr/>
          <a:lstStyle/>
          <a:p>
            <a:fld id="{A31A73A8-B4B1-46D5-A5C6-C51928206AFD}" type="slidenum">
              <a:rPr lang="en-US" altLang="zh-CN"/>
              <a:pPr/>
              <a:t>79</a:t>
            </a:fld>
            <a:endParaRPr lang="en-US" altLang="zh-CN"/>
          </a:p>
        </p:txBody>
      </p:sp>
      <p:pic>
        <p:nvPicPr>
          <p:cNvPr id="174084" name="Picture 4"/>
          <p:cNvPicPr>
            <a:picLocks noChangeAspect="1" noChangeArrowheads="1"/>
          </p:cNvPicPr>
          <p:nvPr/>
        </p:nvPicPr>
        <p:blipFill rotWithShape="1">
          <a:blip r:embed="rId3" cstate="print"/>
          <a:srcRect r="6978"/>
          <a:stretch/>
        </p:blipFill>
        <p:spPr bwMode="auto">
          <a:xfrm>
            <a:off x="1475581" y="2818267"/>
            <a:ext cx="5760715" cy="1328737"/>
          </a:xfrm>
          <a:prstGeom prst="rect">
            <a:avLst/>
          </a:prstGeom>
          <a:noFill/>
          <a:ln w="9525">
            <a:noFill/>
            <a:miter lim="800000"/>
            <a:headEnd/>
            <a:tailEnd/>
          </a:ln>
          <a:effectLst/>
        </p:spPr>
      </p:pic>
      <p:pic>
        <p:nvPicPr>
          <p:cNvPr id="174085" name="Picture 5"/>
          <p:cNvPicPr>
            <a:picLocks noChangeAspect="1" noChangeArrowheads="1"/>
          </p:cNvPicPr>
          <p:nvPr/>
        </p:nvPicPr>
        <p:blipFill>
          <a:blip r:embed="rId4" cstate="print"/>
          <a:srcRect/>
          <a:stretch>
            <a:fillRect/>
          </a:stretch>
        </p:blipFill>
        <p:spPr bwMode="auto">
          <a:xfrm>
            <a:off x="1677823" y="4699000"/>
            <a:ext cx="4751387" cy="458787"/>
          </a:xfrm>
          <a:prstGeom prst="rect">
            <a:avLst/>
          </a:prstGeom>
          <a:noFill/>
          <a:ln w="9525">
            <a:noFill/>
            <a:miter lim="800000"/>
            <a:headEnd/>
            <a:tailEnd/>
          </a:ln>
          <a:effectLst/>
        </p:spPr>
      </p:pic>
      <p:pic>
        <p:nvPicPr>
          <p:cNvPr id="174086" name="Picture 6"/>
          <p:cNvPicPr>
            <a:picLocks noChangeAspect="1" noChangeArrowheads="1"/>
          </p:cNvPicPr>
          <p:nvPr/>
        </p:nvPicPr>
        <p:blipFill>
          <a:blip r:embed="rId5" cstate="print"/>
          <a:srcRect/>
          <a:stretch>
            <a:fillRect/>
          </a:stretch>
        </p:blipFill>
        <p:spPr bwMode="auto">
          <a:xfrm>
            <a:off x="1677823" y="5675085"/>
            <a:ext cx="7164387" cy="6000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Calibri" charset="0"/>
              <a:ea typeface="黑体" pitchFamily="49" charset="-122"/>
            </a:endParaRPr>
          </a:p>
        </p:txBody>
      </p:sp>
      <p:sp>
        <p:nvSpPr>
          <p:cNvPr id="84996" name="Text Box 3"/>
          <p:cNvSpPr txBox="1">
            <a:spLocks noChangeArrowheads="1"/>
          </p:cNvSpPr>
          <p:nvPr/>
        </p:nvSpPr>
        <p:spPr bwMode="auto">
          <a:xfrm>
            <a:off x="389648" y="1643074"/>
            <a:ext cx="8286808" cy="5429264"/>
          </a:xfrm>
          <a:prstGeom prst="rect">
            <a:avLst/>
          </a:prstGeom>
          <a:noFill/>
          <a:ln w="9525">
            <a:noFill/>
            <a:round/>
            <a:headEnd/>
            <a:tailEnd/>
          </a:ln>
        </p:spPr>
        <p:txBody>
          <a:bodyPr/>
          <a:lstStyle/>
          <a:p>
            <a:pPr>
              <a:spcBef>
                <a:spcPts val="0"/>
              </a:spcBef>
              <a:buClr>
                <a:srgbClr val="336699"/>
              </a:buClr>
              <a:buFont typeface="Wingdings" pitchFamily="2" charset="2"/>
              <a:buChar char="§"/>
            </a:pPr>
            <a:r>
              <a:rPr lang="zh-CN" altLang="en-US" sz="3200" dirty="0">
                <a:solidFill>
                  <a:schemeClr val="tx1"/>
                </a:solidFill>
                <a:latin typeface="Times New Roman" panose="02020603050405020304" pitchFamily="18" charset="0"/>
                <a:ea typeface="+mn-ea"/>
                <a:cs typeface="Times New Roman" panose="02020603050405020304" pitchFamily="18" charset="0"/>
              </a:rPr>
              <a:t>以文档为单位</a:t>
            </a:r>
            <a:r>
              <a:rPr lang="en-US" altLang="zh-CN" sz="3200" dirty="0">
                <a:solidFill>
                  <a:schemeClr val="tx1"/>
                </a:solidFill>
                <a:latin typeface="Times New Roman" panose="02020603050405020304" pitchFamily="18" charset="0"/>
                <a:ea typeface="+mn-ea"/>
                <a:cs typeface="Times New Roman" panose="02020603050405020304" pitchFamily="18" charset="0"/>
              </a:rPr>
              <a:t>(</a:t>
            </a:r>
            <a:r>
              <a:rPr lang="de-DE" altLang="zh-CN" sz="3200" dirty="0">
                <a:solidFill>
                  <a:schemeClr val="tx1"/>
                </a:solidFill>
                <a:latin typeface="Times New Roman" panose="02020603050405020304" pitchFamily="18" charset="0"/>
                <a:ea typeface="+mn-ea"/>
                <a:cs typeface="Times New Roman" panose="02020603050405020304" pitchFamily="18" charset="0"/>
              </a:rPr>
              <a:t>Document-at-a-time</a:t>
            </a:r>
            <a:r>
              <a:rPr lang="zh-CN" altLang="en-US" sz="3200" dirty="0">
                <a:solidFill>
                  <a:schemeClr val="tx1"/>
                </a:solidFill>
                <a:latin typeface="Times New Roman" panose="02020603050405020304" pitchFamily="18" charset="0"/>
                <a:ea typeface="+mn-ea"/>
                <a:cs typeface="Times New Roman" panose="02020603050405020304" pitchFamily="18" charset="0"/>
              </a:rPr>
              <a:t>）的处理</a:t>
            </a:r>
            <a:r>
              <a:rPr lang="de-DE" sz="3200" dirty="0">
                <a:solidFill>
                  <a:schemeClr val="tx1"/>
                </a:solidFill>
                <a:latin typeface="Times New Roman" panose="02020603050405020304" pitchFamily="18" charset="0"/>
                <a:ea typeface="+mn-ea"/>
                <a:cs typeface="Times New Roman" panose="02020603050405020304" pitchFamily="18" charset="0"/>
              </a:rPr>
              <a:t> </a:t>
            </a:r>
          </a:p>
          <a:p>
            <a:pPr lvl="1">
              <a:spcBef>
                <a:spcPts val="0"/>
              </a:spcBef>
              <a:buClr>
                <a:srgbClr val="336699"/>
              </a:buClr>
              <a:buFont typeface="Wingdings" pitchFamily="2" charset="2"/>
              <a:buChar char="§"/>
            </a:pPr>
            <a:r>
              <a:rPr lang="zh-CN" altLang="en-US" sz="2800" dirty="0">
                <a:solidFill>
                  <a:schemeClr val="tx1"/>
                </a:solidFill>
                <a:latin typeface="Times New Roman" panose="02020603050405020304" pitchFamily="18" charset="0"/>
                <a:ea typeface="+mn-ea"/>
                <a:cs typeface="Times New Roman" panose="02020603050405020304" pitchFamily="18" charset="0"/>
              </a:rPr>
              <a:t>计算查询</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zh-CN" altLang="en-US" sz="2800" dirty="0">
                <a:solidFill>
                  <a:schemeClr val="tx1"/>
                </a:solidFill>
                <a:latin typeface="Times New Roman" panose="02020603050405020304" pitchFamily="18" charset="0"/>
                <a:ea typeface="+mn-ea"/>
                <a:cs typeface="Times New Roman" panose="02020603050405020304" pitchFamily="18" charset="0"/>
              </a:rPr>
              <a:t>文档相似度时，先计算完文档</a:t>
            </a:r>
            <a:r>
              <a:rPr lang="en-US" sz="2800" dirty="0">
                <a:solidFill>
                  <a:schemeClr val="tx1"/>
                </a:solidFill>
                <a:latin typeface="Times New Roman" panose="02020603050405020304" pitchFamily="18" charset="0"/>
                <a:ea typeface="+mn-ea"/>
                <a:cs typeface="Times New Roman" panose="02020603050405020304" pitchFamily="18" charset="0"/>
              </a:rPr>
              <a:t> </a:t>
            </a:r>
            <a:r>
              <a:rPr lang="en-US" sz="2800" i="1" dirty="0" err="1">
                <a:solidFill>
                  <a:schemeClr val="tx1"/>
                </a:solidFill>
                <a:latin typeface="Times New Roman" panose="02020603050405020304" pitchFamily="18" charset="0"/>
                <a:ea typeface="+mn-ea"/>
                <a:cs typeface="Times New Roman" panose="02020603050405020304" pitchFamily="18" charset="0"/>
              </a:rPr>
              <a:t>d</a:t>
            </a:r>
            <a:r>
              <a:rPr lang="en-US" sz="2800" i="1" baseline="-25000" dirty="0" err="1">
                <a:solidFill>
                  <a:schemeClr val="tx1"/>
                </a:solidFill>
                <a:latin typeface="Times New Roman" panose="02020603050405020304" pitchFamily="18" charset="0"/>
                <a:ea typeface="+mn-ea"/>
                <a:cs typeface="Times New Roman" panose="02020603050405020304" pitchFamily="18" charset="0"/>
              </a:rPr>
              <a:t>i</a:t>
            </a:r>
            <a:r>
              <a:rPr lang="en-US" sz="2800" i="1" dirty="0">
                <a:solidFill>
                  <a:schemeClr val="tx1"/>
                </a:solidFill>
                <a:latin typeface="Times New Roman" panose="02020603050405020304" pitchFamily="18" charset="0"/>
                <a:ea typeface="+mn-ea"/>
                <a:cs typeface="Times New Roman" panose="02020603050405020304" pitchFamily="18" charset="0"/>
              </a:rPr>
              <a:t> </a:t>
            </a:r>
            <a:r>
              <a:rPr lang="zh-CN" altLang="en-US" sz="2800" dirty="0">
                <a:solidFill>
                  <a:schemeClr val="tx1"/>
                </a:solidFill>
                <a:latin typeface="Times New Roman" panose="02020603050405020304" pitchFamily="18" charset="0"/>
                <a:ea typeface="+mn-ea"/>
                <a:cs typeface="Times New Roman" panose="02020603050405020304" pitchFamily="18" charset="0"/>
              </a:rPr>
              <a:t>的得分，再开始文档</a:t>
            </a:r>
            <a:r>
              <a:rPr lang="de-DE" sz="2800" dirty="0">
                <a:solidFill>
                  <a:schemeClr val="tx1"/>
                </a:solidFill>
                <a:latin typeface="Times New Roman" panose="02020603050405020304" pitchFamily="18" charset="0"/>
                <a:ea typeface="+mn-ea"/>
                <a:cs typeface="Times New Roman" panose="02020603050405020304" pitchFamily="18" charset="0"/>
              </a:rPr>
              <a:t> </a:t>
            </a:r>
            <a:r>
              <a:rPr lang="de-DE" sz="2800" i="1" dirty="0">
                <a:solidFill>
                  <a:schemeClr val="tx1"/>
                </a:solidFill>
                <a:latin typeface="Times New Roman" panose="02020603050405020304" pitchFamily="18" charset="0"/>
                <a:ea typeface="+mn-ea"/>
                <a:cs typeface="Times New Roman" panose="02020603050405020304" pitchFamily="18" charset="0"/>
              </a:rPr>
              <a:t>d</a:t>
            </a:r>
            <a:r>
              <a:rPr lang="de-DE" sz="2800" i="1" baseline="-25000" dirty="0">
                <a:solidFill>
                  <a:schemeClr val="tx1"/>
                </a:solidFill>
                <a:latin typeface="Times New Roman" panose="02020603050405020304" pitchFamily="18" charset="0"/>
                <a:ea typeface="+mn-ea"/>
                <a:cs typeface="Times New Roman" panose="02020603050405020304" pitchFamily="18" charset="0"/>
              </a:rPr>
              <a:t>i</a:t>
            </a:r>
            <a:r>
              <a:rPr lang="de-DE" sz="2800" baseline="-25000" dirty="0">
                <a:solidFill>
                  <a:schemeClr val="tx1"/>
                </a:solidFill>
                <a:latin typeface="Times New Roman" panose="02020603050405020304" pitchFamily="18" charset="0"/>
                <a:ea typeface="+mn-ea"/>
                <a:cs typeface="Times New Roman" panose="02020603050405020304" pitchFamily="18" charset="0"/>
              </a:rPr>
              <a:t>+1</a:t>
            </a:r>
            <a:r>
              <a:rPr lang="zh-CN" altLang="en-US" sz="2800" dirty="0">
                <a:solidFill>
                  <a:schemeClr val="tx1"/>
                </a:solidFill>
                <a:latin typeface="Times New Roman" panose="02020603050405020304" pitchFamily="18" charset="0"/>
                <a:ea typeface="+mn-ea"/>
                <a:cs typeface="Times New Roman" panose="02020603050405020304" pitchFamily="18" charset="0"/>
              </a:rPr>
              <a:t>的计算</a:t>
            </a:r>
            <a:endParaRPr lang="de-DE" sz="2800" dirty="0">
              <a:solidFill>
                <a:schemeClr val="tx1"/>
              </a:solidFill>
              <a:latin typeface="Times New Roman" panose="02020603050405020304" pitchFamily="18" charset="0"/>
              <a:ea typeface="+mn-ea"/>
              <a:cs typeface="Times New Roman" panose="02020603050405020304" pitchFamily="18" charset="0"/>
            </a:endParaRPr>
          </a:p>
          <a:p>
            <a:pPr lvl="1">
              <a:spcBef>
                <a:spcPts val="0"/>
              </a:spcBef>
              <a:buClr>
                <a:srgbClr val="336699"/>
              </a:buClr>
              <a:buFont typeface="Wingdings" pitchFamily="2" charset="2"/>
              <a:buChar char="§"/>
            </a:pPr>
            <a:r>
              <a:rPr lang="zh-CN" altLang="en-US" sz="2800" dirty="0">
                <a:solidFill>
                  <a:schemeClr val="tx1"/>
                </a:solidFill>
                <a:latin typeface="Times New Roman" panose="02020603050405020304" pitchFamily="18" charset="0"/>
                <a:ea typeface="+mn-ea"/>
                <a:cs typeface="Times New Roman" panose="02020603050405020304" pitchFamily="18" charset="0"/>
              </a:rPr>
              <a:t>文档在所有倒排记录表中的顺序应该保持一致</a:t>
            </a:r>
            <a:endParaRPr lang="en-US" altLang="zh-CN" sz="2800" dirty="0">
              <a:solidFill>
                <a:schemeClr val="tx1"/>
              </a:solidFill>
              <a:latin typeface="Times New Roman" panose="02020603050405020304" pitchFamily="18" charset="0"/>
              <a:ea typeface="+mn-ea"/>
              <a:cs typeface="Times New Roman" panose="02020603050405020304" pitchFamily="18" charset="0"/>
            </a:endParaRPr>
          </a:p>
          <a:p>
            <a:pPr lvl="1">
              <a:spcBef>
                <a:spcPts val="0"/>
              </a:spcBef>
              <a:buClr>
                <a:srgbClr val="336699"/>
              </a:buClr>
              <a:buFont typeface="Wingdings" pitchFamily="2" charset="2"/>
              <a:buChar char="§"/>
            </a:pPr>
            <a:endParaRPr lang="de-DE" sz="2800" dirty="0">
              <a:solidFill>
                <a:schemeClr val="tx1"/>
              </a:solidFill>
              <a:latin typeface="Times New Roman" panose="02020603050405020304" pitchFamily="18" charset="0"/>
              <a:ea typeface="+mn-ea"/>
              <a:cs typeface="Times New Roman" panose="02020603050405020304" pitchFamily="18" charset="0"/>
            </a:endParaRPr>
          </a:p>
          <a:p>
            <a:pPr>
              <a:spcBef>
                <a:spcPts val="0"/>
              </a:spcBef>
              <a:buClr>
                <a:srgbClr val="336699"/>
              </a:buClr>
              <a:buFont typeface="Wingdings" pitchFamily="2" charset="2"/>
              <a:buChar char="§"/>
            </a:pPr>
            <a:r>
              <a:rPr lang="zh-CN" altLang="en-US" sz="3200" dirty="0">
                <a:solidFill>
                  <a:schemeClr val="tx1"/>
                </a:solidFill>
                <a:latin typeface="Times New Roman" panose="02020603050405020304" pitchFamily="18" charset="0"/>
                <a:ea typeface="+mn-ea"/>
                <a:cs typeface="Times New Roman" panose="02020603050405020304" pitchFamily="18" charset="0"/>
              </a:rPr>
              <a:t>以词项为单位</a:t>
            </a:r>
            <a:r>
              <a:rPr lang="en-US" altLang="zh-CN" sz="3200" dirty="0">
                <a:solidFill>
                  <a:schemeClr val="tx1"/>
                </a:solidFill>
                <a:latin typeface="Times New Roman" panose="02020603050405020304" pitchFamily="18" charset="0"/>
                <a:ea typeface="+mn-ea"/>
                <a:cs typeface="Times New Roman" panose="02020603050405020304" pitchFamily="18" charset="0"/>
              </a:rPr>
              <a:t>(</a:t>
            </a:r>
            <a:r>
              <a:rPr lang="de-DE" sz="3200" dirty="0">
                <a:solidFill>
                  <a:schemeClr val="tx1"/>
                </a:solidFill>
                <a:latin typeface="Times New Roman" panose="02020603050405020304" pitchFamily="18" charset="0"/>
                <a:ea typeface="+mn-ea"/>
                <a:cs typeface="Times New Roman" panose="02020603050405020304" pitchFamily="18" charset="0"/>
              </a:rPr>
              <a:t>Term-at-a-time)</a:t>
            </a:r>
            <a:r>
              <a:rPr lang="zh-CN" altLang="en-US" sz="3200" dirty="0">
                <a:solidFill>
                  <a:schemeClr val="tx1"/>
                </a:solidFill>
                <a:latin typeface="Times New Roman" panose="02020603050405020304" pitchFamily="18" charset="0"/>
                <a:ea typeface="+mn-ea"/>
                <a:cs typeface="Times New Roman" panose="02020603050405020304" pitchFamily="18" charset="0"/>
              </a:rPr>
              <a:t>的处理</a:t>
            </a:r>
            <a:endParaRPr lang="de-DE" sz="3200" dirty="0">
              <a:solidFill>
                <a:schemeClr val="tx1"/>
              </a:solidFill>
              <a:latin typeface="Times New Roman" panose="02020603050405020304" pitchFamily="18" charset="0"/>
              <a:ea typeface="+mn-ea"/>
              <a:cs typeface="Times New Roman" panose="02020603050405020304" pitchFamily="18" charset="0"/>
            </a:endParaRPr>
          </a:p>
          <a:p>
            <a:pPr lvl="1">
              <a:spcBef>
                <a:spcPts val="0"/>
              </a:spcBef>
              <a:buClr>
                <a:srgbClr val="336699"/>
              </a:buClr>
              <a:buFont typeface="Wingdings" pitchFamily="2" charset="2"/>
              <a:buChar char="§"/>
            </a:pPr>
            <a:r>
              <a:rPr lang="zh-CN" altLang="en-US" sz="2800" dirty="0">
                <a:solidFill>
                  <a:schemeClr val="tx1"/>
                </a:solidFill>
                <a:latin typeface="Times New Roman" panose="02020603050405020304" pitchFamily="18" charset="0"/>
                <a:ea typeface="+mn-ea"/>
                <a:cs typeface="Times New Roman" panose="02020603050405020304" pitchFamily="18" charset="0"/>
              </a:rPr>
              <a:t>计算查询</a:t>
            </a:r>
            <a:r>
              <a:rPr lang="en-US" altLang="zh-CN" sz="2800" dirty="0">
                <a:solidFill>
                  <a:schemeClr val="tx1"/>
                </a:solidFill>
                <a:latin typeface="Times New Roman" panose="02020603050405020304" pitchFamily="18" charset="0"/>
                <a:ea typeface="+mn-ea"/>
                <a:cs typeface="Times New Roman" panose="02020603050405020304" pitchFamily="18" charset="0"/>
              </a:rPr>
              <a:t>-</a:t>
            </a:r>
            <a:r>
              <a:rPr lang="zh-CN" altLang="en-US" sz="2800" dirty="0">
                <a:solidFill>
                  <a:schemeClr val="tx1"/>
                </a:solidFill>
                <a:latin typeface="Times New Roman" panose="02020603050405020304" pitchFamily="18" charset="0"/>
                <a:ea typeface="+mn-ea"/>
                <a:cs typeface="Times New Roman" panose="02020603050405020304" pitchFamily="18" charset="0"/>
              </a:rPr>
              <a:t>文档相似度时，先处理完词项</a:t>
            </a:r>
            <a:r>
              <a:rPr lang="en-US" altLang="zh-CN" sz="2800" dirty="0">
                <a:solidFill>
                  <a:schemeClr val="tx1"/>
                </a:solidFill>
                <a:latin typeface="Times New Roman" panose="02020603050405020304" pitchFamily="18" charset="0"/>
                <a:ea typeface="+mn-ea"/>
                <a:cs typeface="Times New Roman" panose="02020603050405020304" pitchFamily="18" charset="0"/>
              </a:rPr>
              <a:t> </a:t>
            </a:r>
            <a:r>
              <a:rPr lang="en-US" altLang="zh-CN" sz="2800" i="1" dirty="0" err="1">
                <a:solidFill>
                  <a:schemeClr val="tx1"/>
                </a:solidFill>
                <a:latin typeface="Times New Roman" panose="02020603050405020304" pitchFamily="18" charset="0"/>
                <a:ea typeface="+mn-ea"/>
                <a:cs typeface="Times New Roman" panose="02020603050405020304" pitchFamily="18" charset="0"/>
              </a:rPr>
              <a:t>t</a:t>
            </a:r>
            <a:r>
              <a:rPr lang="en-US" altLang="zh-CN" sz="2800" i="1" baseline="-25000" dirty="0" err="1">
                <a:solidFill>
                  <a:schemeClr val="tx1"/>
                </a:solidFill>
                <a:latin typeface="Times New Roman" panose="02020603050405020304" pitchFamily="18" charset="0"/>
                <a:ea typeface="+mn-ea"/>
                <a:cs typeface="Times New Roman" panose="02020603050405020304" pitchFamily="18" charset="0"/>
              </a:rPr>
              <a:t>i</a:t>
            </a:r>
            <a:r>
              <a:rPr lang="en-US" altLang="zh-CN" sz="2800" dirty="0">
                <a:solidFill>
                  <a:schemeClr val="tx1"/>
                </a:solidFill>
                <a:latin typeface="Times New Roman" panose="02020603050405020304" pitchFamily="18" charset="0"/>
                <a:ea typeface="+mn-ea"/>
                <a:cs typeface="Times New Roman" panose="02020603050405020304" pitchFamily="18" charset="0"/>
              </a:rPr>
              <a:t> </a:t>
            </a:r>
            <a:r>
              <a:rPr lang="zh-CN" altLang="en-US" sz="2800" dirty="0">
                <a:solidFill>
                  <a:schemeClr val="tx1"/>
                </a:solidFill>
                <a:latin typeface="Times New Roman" panose="02020603050405020304" pitchFamily="18" charset="0"/>
                <a:ea typeface="+mn-ea"/>
                <a:cs typeface="Times New Roman" panose="02020603050405020304" pitchFamily="18" charset="0"/>
              </a:rPr>
              <a:t>的倒排记录表，再处理词项</a:t>
            </a:r>
            <a:r>
              <a:rPr lang="en-US" altLang="zh-CN" sz="2800" i="1" dirty="0">
                <a:solidFill>
                  <a:schemeClr val="tx1"/>
                </a:solidFill>
                <a:latin typeface="Times New Roman" panose="02020603050405020304" pitchFamily="18" charset="0"/>
                <a:ea typeface="+mn-ea"/>
                <a:cs typeface="Times New Roman" panose="02020603050405020304" pitchFamily="18" charset="0"/>
              </a:rPr>
              <a:t>t</a:t>
            </a:r>
            <a:r>
              <a:rPr lang="de-DE" altLang="zh-CN" sz="2800" i="1" baseline="-25000" dirty="0">
                <a:solidFill>
                  <a:schemeClr val="tx1"/>
                </a:solidFill>
                <a:latin typeface="Times New Roman" panose="02020603050405020304" pitchFamily="18" charset="0"/>
                <a:ea typeface="+mn-ea"/>
                <a:cs typeface="Times New Roman" panose="02020603050405020304" pitchFamily="18" charset="0"/>
              </a:rPr>
              <a:t>i</a:t>
            </a:r>
            <a:r>
              <a:rPr lang="de-DE" altLang="zh-CN" sz="2800" baseline="-25000" dirty="0">
                <a:solidFill>
                  <a:schemeClr val="tx1"/>
                </a:solidFill>
                <a:latin typeface="Times New Roman" panose="02020603050405020304" pitchFamily="18" charset="0"/>
                <a:ea typeface="+mn-ea"/>
                <a:cs typeface="Times New Roman" panose="02020603050405020304" pitchFamily="18" charset="0"/>
              </a:rPr>
              <a:t>+1</a:t>
            </a:r>
            <a:r>
              <a:rPr lang="zh-CN" altLang="en-US" sz="2800" dirty="0">
                <a:solidFill>
                  <a:schemeClr val="tx1"/>
                </a:solidFill>
                <a:latin typeface="Times New Roman" panose="02020603050405020304" pitchFamily="18" charset="0"/>
                <a:ea typeface="+mn-ea"/>
                <a:cs typeface="Times New Roman" panose="02020603050405020304" pitchFamily="18" charset="0"/>
              </a:rPr>
              <a:t>的倒排记录表</a:t>
            </a:r>
            <a:endParaRPr lang="de-DE" altLang="zh-CN" sz="2800" dirty="0">
              <a:solidFill>
                <a:schemeClr val="tx1"/>
              </a:solidFill>
              <a:latin typeface="Times New Roman" panose="02020603050405020304" pitchFamily="18" charset="0"/>
              <a:ea typeface="+mn-ea"/>
              <a:cs typeface="Times New Roman" panose="02020603050405020304" pitchFamily="18" charset="0"/>
            </a:endParaRPr>
          </a:p>
          <a:p>
            <a:pPr lvl="1">
              <a:spcBef>
                <a:spcPts val="0"/>
              </a:spcBef>
              <a:buClr>
                <a:srgbClr val="336699"/>
              </a:buClr>
              <a:buFont typeface="Wingdings" pitchFamily="2" charset="2"/>
              <a:buChar char="§"/>
            </a:pPr>
            <a:r>
              <a:rPr lang="zh-CN" altLang="en-US" sz="2800" dirty="0">
                <a:solidFill>
                  <a:schemeClr val="tx1"/>
                </a:solidFill>
                <a:latin typeface="Times New Roman" panose="02020603050405020304" pitchFamily="18" charset="0"/>
                <a:ea typeface="+mn-ea"/>
                <a:cs typeface="Times New Roman" panose="02020603050405020304" pitchFamily="18" charset="0"/>
              </a:rPr>
              <a:t>需要对每个未处理完的文档建立一个累加器</a:t>
            </a:r>
            <a:endParaRPr lang="en-US" altLang="zh-CN" sz="2800" dirty="0">
              <a:solidFill>
                <a:schemeClr val="tx1"/>
              </a:solidFill>
              <a:latin typeface="Times New Roman" panose="02020603050405020304" pitchFamily="18" charset="0"/>
              <a:ea typeface="+mn-ea"/>
              <a:cs typeface="Times New Roman" panose="02020603050405020304" pitchFamily="18" charset="0"/>
            </a:endParaRPr>
          </a:p>
          <a:p>
            <a:pPr lvl="1">
              <a:spcBef>
                <a:spcPts val="0"/>
              </a:spcBef>
              <a:buClr>
                <a:srgbClr val="336699"/>
              </a:buClr>
              <a:buFont typeface="Wingdings" pitchFamily="2" charset="2"/>
              <a:buChar char="§"/>
            </a:pPr>
            <a:endParaRPr lang="en-US" sz="2800" dirty="0">
              <a:solidFill>
                <a:schemeClr val="tx1"/>
              </a:solidFill>
              <a:latin typeface="Times New Roman" panose="02020603050405020304" pitchFamily="18" charset="0"/>
              <a:ea typeface="+mn-ea"/>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2" name="标题 1">
            <a:extLst>
              <a:ext uri="{FF2B5EF4-FFF2-40B4-BE49-F238E27FC236}">
                <a16:creationId xmlns:a16="http://schemas.microsoft.com/office/drawing/2014/main" id="{B27E00A6-E5C5-4A75-88C7-5F17D542CF7C}"/>
              </a:ext>
            </a:extLst>
          </p:cNvPr>
          <p:cNvSpPr>
            <a:spLocks noGrp="1"/>
          </p:cNvSpPr>
          <p:nvPr>
            <p:ph type="title"/>
          </p:nvPr>
        </p:nvSpPr>
        <p:spPr/>
        <p:txBody>
          <a:bodyPr/>
          <a:lstStyle/>
          <a:p>
            <a:r>
              <a:rPr lang="zh-CN" altLang="en-US" dirty="0"/>
              <a:t>快速返回</a:t>
            </a:r>
            <a:r>
              <a:rPr lang="en-US" altLang="zh-CN" dirty="0"/>
              <a:t>top </a:t>
            </a:r>
            <a:r>
              <a:rPr lang="en-US" altLang="zh-CN" i="1" dirty="0"/>
              <a:t>K</a:t>
            </a:r>
            <a:r>
              <a:rPr lang="zh-CN" altLang="en-US" dirty="0"/>
              <a:t>结果的启发式方法</a:t>
            </a:r>
          </a:p>
        </p:txBody>
      </p:sp>
      <p:sp>
        <p:nvSpPr>
          <p:cNvPr id="7" name="Slide Number Placeholder 6"/>
          <p:cNvSpPr>
            <a:spLocks noGrp="1"/>
          </p:cNvSpPr>
          <p:nvPr>
            <p:ph type="sldNum" sz="quarter" idx="12"/>
          </p:nvPr>
        </p:nvSpPr>
        <p:spPr/>
        <p:txBody>
          <a:bodyPr/>
          <a:lstStyle/>
          <a:p>
            <a:fld id="{74BF2C0F-05D6-4882-A325-BE394602789D}" type="slidenum">
              <a:rPr lang="en-US" smtClean="0"/>
              <a:pPr/>
              <a:t>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a:latin typeface="Times New Roman" pitchFamily="18" charset="0"/>
              </a:rPr>
              <a:t>NDCG</a:t>
            </a:r>
          </a:p>
        </p:txBody>
      </p:sp>
      <p:sp>
        <p:nvSpPr>
          <p:cNvPr id="176131" name="Rectangle 3"/>
          <p:cNvSpPr>
            <a:spLocks noGrp="1" noChangeArrowheads="1"/>
          </p:cNvSpPr>
          <p:nvPr>
            <p:ph idx="1"/>
          </p:nvPr>
        </p:nvSpPr>
        <p:spPr>
          <a:xfrm>
            <a:off x="1187450" y="2205038"/>
            <a:ext cx="7772400" cy="3617912"/>
          </a:xfrm>
        </p:spPr>
        <p:txBody>
          <a:bodyPr/>
          <a:lstStyle/>
          <a:p>
            <a:r>
              <a:rPr lang="en-US" altLang="zh-CN" b="1" dirty="0">
                <a:solidFill>
                  <a:srgbClr val="FF0000"/>
                </a:solidFill>
                <a:latin typeface="Times New Roman" pitchFamily="18" charset="0"/>
              </a:rPr>
              <a:t>N</a:t>
            </a:r>
            <a:r>
              <a:rPr lang="en-US" altLang="zh-CN" dirty="0">
                <a:latin typeface="Times New Roman" pitchFamily="18" charset="0"/>
              </a:rPr>
              <a:t>ormalized (</a:t>
            </a:r>
            <a:r>
              <a:rPr lang="en-US" altLang="zh-CN" b="1" dirty="0">
                <a:solidFill>
                  <a:srgbClr val="FF0000"/>
                </a:solidFill>
                <a:latin typeface="Times New Roman" pitchFamily="18" charset="0"/>
              </a:rPr>
              <a:t>D</a:t>
            </a:r>
            <a:r>
              <a:rPr lang="en-US" altLang="zh-CN" dirty="0">
                <a:latin typeface="Times New Roman" pitchFamily="18" charset="0"/>
              </a:rPr>
              <a:t>)</a:t>
            </a:r>
            <a:r>
              <a:rPr lang="en-US" altLang="zh-CN" b="1" dirty="0">
                <a:solidFill>
                  <a:srgbClr val="FF0000"/>
                </a:solidFill>
                <a:latin typeface="Times New Roman" pitchFamily="18" charset="0"/>
              </a:rPr>
              <a:t>CG</a:t>
            </a:r>
          </a:p>
          <a:p>
            <a:endParaRPr lang="en-US" altLang="zh-CN" dirty="0"/>
          </a:p>
          <a:p>
            <a:endParaRPr lang="en-US" altLang="zh-CN" dirty="0">
              <a:latin typeface="Times New Roman" pitchFamily="18" charset="0"/>
            </a:endParaRPr>
          </a:p>
          <a:p>
            <a:endParaRPr lang="en-US" altLang="zh-CN" dirty="0"/>
          </a:p>
          <a:p>
            <a:endParaRPr lang="en-US" altLang="zh-CN" dirty="0">
              <a:latin typeface="Times New Roman" pitchFamily="18" charset="0"/>
            </a:endParaRPr>
          </a:p>
          <a:p>
            <a:r>
              <a:rPr lang="en-US" altLang="zh-CN" dirty="0"/>
              <a:t>N(D)</a:t>
            </a:r>
            <a:r>
              <a:rPr lang="en-US" altLang="zh-CN" dirty="0" err="1"/>
              <a:t>CG@</a:t>
            </a:r>
            <a:r>
              <a:rPr lang="en-US" altLang="zh-CN" i="1" dirty="0" err="1"/>
              <a:t>k</a:t>
            </a:r>
            <a:r>
              <a:rPr lang="zh-CN" altLang="en-US" dirty="0"/>
              <a:t>：表示第</a:t>
            </a:r>
            <a:r>
              <a:rPr lang="en-US" altLang="zh-CN" i="1" dirty="0"/>
              <a:t>k</a:t>
            </a:r>
            <a:r>
              <a:rPr lang="zh-CN" altLang="en-US" dirty="0"/>
              <a:t>个位置上的</a:t>
            </a:r>
            <a:r>
              <a:rPr lang="en-US" altLang="zh-CN" dirty="0"/>
              <a:t>N(D)CG</a:t>
            </a:r>
            <a:r>
              <a:rPr lang="zh-CN" altLang="en-US" dirty="0"/>
              <a:t>值</a:t>
            </a:r>
            <a:endParaRPr lang="en-US" altLang="zh-CN" dirty="0">
              <a:latin typeface="Times New Roman" pitchFamily="18" charset="0"/>
            </a:endParaRPr>
          </a:p>
        </p:txBody>
      </p:sp>
      <p:sp>
        <p:nvSpPr>
          <p:cNvPr id="8" name="灯片编号占位符 5"/>
          <p:cNvSpPr>
            <a:spLocks noGrp="1"/>
          </p:cNvSpPr>
          <p:nvPr>
            <p:ph type="sldNum" sz="quarter" idx="12"/>
          </p:nvPr>
        </p:nvSpPr>
        <p:spPr/>
        <p:txBody>
          <a:bodyPr/>
          <a:lstStyle/>
          <a:p>
            <a:fld id="{2414026C-5502-4D02-A825-A9E7DA75D16B}" type="slidenum">
              <a:rPr lang="en-US" altLang="zh-CN"/>
              <a:pPr/>
              <a:t>80</a:t>
            </a:fld>
            <a:endParaRPr lang="en-US" altLang="zh-CN"/>
          </a:p>
        </p:txBody>
      </p:sp>
      <p:pic>
        <p:nvPicPr>
          <p:cNvPr id="176132" name="Picture 4"/>
          <p:cNvPicPr>
            <a:picLocks noChangeAspect="1" noChangeArrowheads="1"/>
          </p:cNvPicPr>
          <p:nvPr/>
        </p:nvPicPr>
        <p:blipFill rotWithShape="1">
          <a:blip r:embed="rId3" cstate="print"/>
          <a:srcRect r="5747" b="-3310"/>
          <a:stretch/>
        </p:blipFill>
        <p:spPr bwMode="auto">
          <a:xfrm>
            <a:off x="1763713" y="2924174"/>
            <a:ext cx="5904631" cy="360809"/>
          </a:xfrm>
          <a:prstGeom prst="rect">
            <a:avLst/>
          </a:prstGeom>
          <a:noFill/>
          <a:ln w="9525">
            <a:noFill/>
            <a:miter lim="800000"/>
            <a:headEnd/>
            <a:tailEnd/>
          </a:ln>
          <a:effectLst/>
        </p:spPr>
      </p:pic>
      <p:pic>
        <p:nvPicPr>
          <p:cNvPr id="176133" name="Picture 5"/>
          <p:cNvPicPr>
            <a:picLocks noChangeAspect="1" noChangeArrowheads="1"/>
          </p:cNvPicPr>
          <p:nvPr/>
        </p:nvPicPr>
        <p:blipFill>
          <a:blip r:embed="rId4" cstate="print"/>
          <a:srcRect/>
          <a:stretch>
            <a:fillRect/>
          </a:stretch>
        </p:blipFill>
        <p:spPr bwMode="auto">
          <a:xfrm>
            <a:off x="1836738" y="3765550"/>
            <a:ext cx="6264275" cy="671513"/>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611560" y="509944"/>
            <a:ext cx="6984776" cy="852488"/>
          </a:xfrm>
        </p:spPr>
        <p:txBody>
          <a:bodyPr/>
          <a:lstStyle/>
          <a:p>
            <a:r>
              <a:rPr lang="zh-CN" altLang="en-US" dirty="0">
                <a:latin typeface="Times New Roman" pitchFamily="18" charset="0"/>
              </a:rPr>
              <a:t>上述</a:t>
            </a:r>
            <a:r>
              <a:rPr lang="en-US" altLang="zh-CN" dirty="0">
                <a:latin typeface="Times New Roman" pitchFamily="18" charset="0"/>
              </a:rPr>
              <a:t>NDCG</a:t>
            </a:r>
            <a:r>
              <a:rPr lang="zh-CN" altLang="en-US" dirty="0"/>
              <a:t>公式的另一种写法</a:t>
            </a:r>
            <a:endParaRPr lang="en-US" altLang="zh-CN" dirty="0">
              <a:latin typeface="Times New Roman" pitchFamily="18" charset="0"/>
            </a:endParaRPr>
          </a:p>
        </p:txBody>
      </p:sp>
      <p:sp>
        <p:nvSpPr>
          <p:cNvPr id="10" name="Rectangle 3"/>
          <p:cNvSpPr>
            <a:spLocks noGrp="1" noChangeArrowheads="1"/>
          </p:cNvSpPr>
          <p:nvPr>
            <p:ph idx="1"/>
          </p:nvPr>
        </p:nvSpPr>
        <p:spPr>
          <a:xfrm>
            <a:off x="949198" y="3123724"/>
            <a:ext cx="7772400" cy="3007009"/>
          </a:xfrm>
        </p:spPr>
        <p:txBody>
          <a:bodyPr/>
          <a:lstStyle/>
          <a:p>
            <a:r>
              <a:rPr lang="zh-CN" altLang="en-US" sz="2000" dirty="0"/>
              <a:t>上述公式中，令</a:t>
            </a:r>
            <a:r>
              <a:rPr lang="en-US" altLang="zh-CN" sz="2000" i="1" dirty="0"/>
              <a:t>b</a:t>
            </a:r>
            <a:r>
              <a:rPr lang="en-US" altLang="zh-CN" sz="2000" dirty="0"/>
              <a:t>=2</a:t>
            </a:r>
          </a:p>
          <a:p>
            <a:endParaRPr lang="en-US" altLang="zh-CN" sz="2000" dirty="0"/>
          </a:p>
          <a:p>
            <a:endParaRPr lang="en-US" altLang="zh-CN" sz="2000" dirty="0"/>
          </a:p>
        </p:txBody>
      </p:sp>
      <p:sp>
        <p:nvSpPr>
          <p:cNvPr id="7" name="灯片编号占位符 5"/>
          <p:cNvSpPr>
            <a:spLocks noGrp="1"/>
          </p:cNvSpPr>
          <p:nvPr>
            <p:ph type="sldNum" sz="quarter" idx="12"/>
          </p:nvPr>
        </p:nvSpPr>
        <p:spPr/>
        <p:txBody>
          <a:bodyPr/>
          <a:lstStyle/>
          <a:p>
            <a:fld id="{A9F77221-B53C-44BC-84BE-C94FB419847D}" type="slidenum">
              <a:rPr lang="en-US" altLang="zh-CN"/>
              <a:pPr/>
              <a:t>81</a:t>
            </a:fld>
            <a:endParaRPr lang="en-US" altLang="zh-CN" dirty="0"/>
          </a:p>
        </p:txBody>
      </p:sp>
      <p:pic>
        <p:nvPicPr>
          <p:cNvPr id="6" name="Picture 5"/>
          <p:cNvPicPr>
            <a:picLocks noChangeAspect="1" noChangeArrowheads="1"/>
          </p:cNvPicPr>
          <p:nvPr/>
        </p:nvPicPr>
        <p:blipFill rotWithShape="1">
          <a:blip r:embed="rId4" cstate="print"/>
          <a:srcRect r="7141"/>
          <a:stretch/>
        </p:blipFill>
        <p:spPr bwMode="auto">
          <a:xfrm>
            <a:off x="1471613" y="1582593"/>
            <a:ext cx="5548659" cy="647700"/>
          </a:xfrm>
          <a:prstGeom prst="rect">
            <a:avLst/>
          </a:prstGeom>
          <a:noFill/>
          <a:ln w="9525">
            <a:noFill/>
            <a:miter lim="800000"/>
            <a:headEnd/>
            <a:tailEnd/>
          </a:ln>
          <a:effectLst/>
        </p:spPr>
      </p:pic>
      <p:pic>
        <p:nvPicPr>
          <p:cNvPr id="8" name="Picture 7"/>
          <p:cNvPicPr>
            <a:picLocks noChangeAspect="1" noChangeArrowheads="1"/>
          </p:cNvPicPr>
          <p:nvPr/>
        </p:nvPicPr>
        <p:blipFill rotWithShape="1">
          <a:blip r:embed="rId5" cstate="print"/>
          <a:srcRect r="6961"/>
          <a:stretch/>
        </p:blipFill>
        <p:spPr bwMode="auto">
          <a:xfrm>
            <a:off x="1474565" y="2296074"/>
            <a:ext cx="5761731" cy="728663"/>
          </a:xfrm>
          <a:prstGeom prst="rect">
            <a:avLst/>
          </a:prstGeom>
          <a:noFill/>
          <a:ln w="9525">
            <a:noFill/>
            <a:miter lim="800000"/>
            <a:headEnd/>
            <a:tailEnd/>
          </a:ln>
          <a:effectLst/>
        </p:spPr>
      </p:pic>
      <p:graphicFrame>
        <p:nvGraphicFramePr>
          <p:cNvPr id="3" name="对象 2"/>
          <p:cNvGraphicFramePr>
            <a:graphicFrameLocks noChangeAspect="1"/>
          </p:cNvGraphicFramePr>
          <p:nvPr>
            <p:extLst>
              <p:ext uri="{D42A27DB-BD31-4B8C-83A1-F6EECF244321}">
                <p14:modId xmlns:p14="http://schemas.microsoft.com/office/powerpoint/2010/main" val="805924233"/>
              </p:ext>
            </p:extLst>
          </p:nvPr>
        </p:nvGraphicFramePr>
        <p:xfrm>
          <a:off x="1188617" y="3729975"/>
          <a:ext cx="4583906" cy="3090863"/>
        </p:xfrm>
        <a:graphic>
          <a:graphicData uri="http://schemas.openxmlformats.org/presentationml/2006/ole">
            <mc:AlternateContent xmlns:mc="http://schemas.openxmlformats.org/markup-compatibility/2006">
              <mc:Choice xmlns:v="urn:schemas-microsoft-com:vml" Requires="v">
                <p:oleObj spid="_x0000_s99407" name="Equation" r:id="rId6" imgW="2730240" imgH="2019240" progId="Equation.DSMT4">
                  <p:embed/>
                </p:oleObj>
              </mc:Choice>
              <mc:Fallback>
                <p:oleObj name="Equation" r:id="rId6" imgW="2730240" imgH="2019240" progId="Equation.DSMT4">
                  <p:embed/>
                  <p:pic>
                    <p:nvPicPr>
                      <p:cNvPr id="0" name=""/>
                      <p:cNvPicPr/>
                      <p:nvPr/>
                    </p:nvPicPr>
                    <p:blipFill>
                      <a:blip r:embed="rId7"/>
                      <a:stretch>
                        <a:fillRect/>
                      </a:stretch>
                    </p:blipFill>
                    <p:spPr>
                      <a:xfrm>
                        <a:off x="1188617" y="3729975"/>
                        <a:ext cx="4583906" cy="309086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908141604"/>
              </p:ext>
            </p:extLst>
          </p:nvPr>
        </p:nvGraphicFramePr>
        <p:xfrm>
          <a:off x="6011941" y="4428047"/>
          <a:ext cx="2744788" cy="715963"/>
        </p:xfrm>
        <a:graphic>
          <a:graphicData uri="http://schemas.openxmlformats.org/presentationml/2006/ole">
            <mc:AlternateContent xmlns:mc="http://schemas.openxmlformats.org/markup-compatibility/2006">
              <mc:Choice xmlns:v="urn:schemas-microsoft-com:vml" Requires="v">
                <p:oleObj spid="_x0000_s99408" name="Equation" r:id="rId8" imgW="1701720" imgH="444240" progId="Equation.DSMT4">
                  <p:embed/>
                </p:oleObj>
              </mc:Choice>
              <mc:Fallback>
                <p:oleObj name="Equation" r:id="rId8" imgW="1701720" imgH="444240" progId="Equation.DSMT4">
                  <p:embed/>
                  <p:pic>
                    <p:nvPicPr>
                      <p:cNvPr id="0" name=""/>
                      <p:cNvPicPr/>
                      <p:nvPr/>
                    </p:nvPicPr>
                    <p:blipFill>
                      <a:blip r:embed="rId9"/>
                      <a:stretch>
                        <a:fillRect/>
                      </a:stretch>
                    </p:blipFill>
                    <p:spPr>
                      <a:xfrm>
                        <a:off x="6011941" y="4428047"/>
                        <a:ext cx="2744788" cy="715963"/>
                      </a:xfrm>
                      <a:prstGeom prst="rect">
                        <a:avLst/>
                      </a:prstGeom>
                    </p:spPr>
                  </p:pic>
                </p:oleObj>
              </mc:Fallback>
            </mc:AlternateContent>
          </a:graphicData>
        </a:graphic>
      </p:graphicFrame>
    </p:spTree>
    <p:extLst>
      <p:ext uri="{BB962C8B-B14F-4D97-AF65-F5344CB8AC3E}">
        <p14:creationId xmlns:p14="http://schemas.microsoft.com/office/powerpoint/2010/main" val="40077931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539552" y="560288"/>
            <a:ext cx="6984776" cy="852488"/>
          </a:xfrm>
        </p:spPr>
        <p:txBody>
          <a:bodyPr/>
          <a:lstStyle/>
          <a:p>
            <a:r>
              <a:rPr lang="zh-CN" altLang="en-US" dirty="0"/>
              <a:t>在查询集合上的平均</a:t>
            </a:r>
            <a:endParaRPr lang="en-US" altLang="zh-CN" dirty="0">
              <a:latin typeface="Times New Roman" pitchFamily="18" charset="0"/>
            </a:endParaRPr>
          </a:p>
        </p:txBody>
      </p:sp>
      <p:sp>
        <p:nvSpPr>
          <p:cNvPr id="7" name="灯片编号占位符 5"/>
          <p:cNvSpPr>
            <a:spLocks noGrp="1"/>
          </p:cNvSpPr>
          <p:nvPr>
            <p:ph type="sldNum" sz="quarter" idx="12"/>
          </p:nvPr>
        </p:nvSpPr>
        <p:spPr/>
        <p:txBody>
          <a:bodyPr/>
          <a:lstStyle/>
          <a:p>
            <a:fld id="{A9F77221-B53C-44BC-84BE-C94FB419847D}" type="slidenum">
              <a:rPr lang="en-US" altLang="zh-CN"/>
              <a:pPr/>
              <a:t>82</a:t>
            </a:fld>
            <a:endParaRPr lang="en-US" altLang="zh-CN"/>
          </a:p>
        </p:txBody>
      </p:sp>
      <p:graphicFrame>
        <p:nvGraphicFramePr>
          <p:cNvPr id="2" name="对象 1"/>
          <p:cNvGraphicFramePr>
            <a:graphicFrameLocks noChangeAspect="1"/>
          </p:cNvGraphicFramePr>
          <p:nvPr>
            <p:extLst>
              <p:ext uri="{D42A27DB-BD31-4B8C-83A1-F6EECF244321}">
                <p14:modId xmlns:p14="http://schemas.microsoft.com/office/powerpoint/2010/main" val="4242058006"/>
              </p:ext>
            </p:extLst>
          </p:nvPr>
        </p:nvGraphicFramePr>
        <p:xfrm>
          <a:off x="1504950" y="2341563"/>
          <a:ext cx="4545013" cy="1366837"/>
        </p:xfrm>
        <a:graphic>
          <a:graphicData uri="http://schemas.openxmlformats.org/presentationml/2006/ole">
            <mc:AlternateContent xmlns:mc="http://schemas.openxmlformats.org/markup-compatibility/2006">
              <mc:Choice xmlns:v="urn:schemas-microsoft-com:vml" Requires="v">
                <p:oleObj spid="_x0000_s100462" name="Equation" r:id="rId4" imgW="2869920" imgH="863280" progId="Equation.DSMT4">
                  <p:embed/>
                </p:oleObj>
              </mc:Choice>
              <mc:Fallback>
                <p:oleObj name="Equation" r:id="rId4" imgW="2869920" imgH="863280" progId="Equation.DSMT4">
                  <p:embed/>
                  <p:pic>
                    <p:nvPicPr>
                      <p:cNvPr id="0" name=""/>
                      <p:cNvPicPr/>
                      <p:nvPr/>
                    </p:nvPicPr>
                    <p:blipFill>
                      <a:blip r:embed="rId5"/>
                      <a:stretch>
                        <a:fillRect/>
                      </a:stretch>
                    </p:blipFill>
                    <p:spPr>
                      <a:xfrm>
                        <a:off x="1504950" y="2341563"/>
                        <a:ext cx="4545013" cy="1366837"/>
                      </a:xfrm>
                      <a:prstGeom prst="rect">
                        <a:avLst/>
                      </a:prstGeom>
                    </p:spPr>
                  </p:pic>
                </p:oleObj>
              </mc:Fallback>
            </mc:AlternateContent>
          </a:graphicData>
        </a:graphic>
      </p:graphicFrame>
      <p:sp>
        <p:nvSpPr>
          <p:cNvPr id="11" name="Rectangle 3"/>
          <p:cNvSpPr txBox="1">
            <a:spLocks noChangeArrowheads="1"/>
          </p:cNvSpPr>
          <p:nvPr/>
        </p:nvSpPr>
        <p:spPr bwMode="auto">
          <a:xfrm>
            <a:off x="1193832" y="1796654"/>
            <a:ext cx="7772400" cy="34563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000" dirty="0"/>
              <a:t>对于查询集合</a:t>
            </a:r>
            <a:r>
              <a:rPr lang="en-US" altLang="zh-CN" sz="2000" i="1" dirty="0"/>
              <a:t>Q={q</a:t>
            </a:r>
            <a:r>
              <a:rPr lang="en-US" altLang="zh-CN" sz="2000" baseline="-25000" dirty="0"/>
              <a:t>1</a:t>
            </a:r>
            <a:r>
              <a:rPr lang="en-US" altLang="zh-CN" sz="2000" i="1" dirty="0"/>
              <a:t>,q</a:t>
            </a:r>
            <a:r>
              <a:rPr lang="en-US" altLang="zh-CN" sz="2000" baseline="-25000" dirty="0"/>
              <a:t>2</a:t>
            </a:r>
            <a:r>
              <a:rPr lang="en-US" altLang="zh-CN" sz="2000" i="1" dirty="0"/>
              <a:t>,…}</a:t>
            </a:r>
            <a:r>
              <a:rPr lang="zh-CN" altLang="en-US" sz="2000" dirty="0"/>
              <a:t>中的任一查询</a:t>
            </a:r>
            <a:r>
              <a:rPr lang="en-US" altLang="zh-CN" sz="2000" i="1" dirty="0" err="1"/>
              <a:t>q</a:t>
            </a:r>
            <a:r>
              <a:rPr lang="en-US" altLang="zh-CN" sz="2000" i="1" baseline="-25000" dirty="0" err="1"/>
              <a:t>j</a:t>
            </a:r>
            <a:endParaRPr lang="en-US" altLang="zh-CN" sz="2000" i="1" baseline="-25000" dirty="0"/>
          </a:p>
          <a:p>
            <a:endParaRPr lang="en-US" altLang="zh-CN" sz="2000" i="1" baseline="-25000" dirty="0"/>
          </a:p>
          <a:p>
            <a:endParaRPr lang="en-US" altLang="zh-CN" sz="2000" i="1" baseline="-25000" dirty="0"/>
          </a:p>
          <a:p>
            <a:endParaRPr lang="en-US" altLang="zh-CN" sz="2000" i="1" baseline="-25000" dirty="0"/>
          </a:p>
          <a:p>
            <a:endParaRPr lang="en-US" altLang="zh-CN" sz="2000" i="1" baseline="-25000" dirty="0"/>
          </a:p>
          <a:p>
            <a:endParaRPr lang="en-US" altLang="zh-CN" sz="2000" i="1" baseline="-25000" dirty="0"/>
          </a:p>
          <a:p>
            <a:endParaRPr lang="en-US" altLang="zh-CN" sz="2000" i="1" baseline="-25000" dirty="0"/>
          </a:p>
          <a:p>
            <a:endParaRPr lang="en-US" altLang="zh-CN" sz="2000" i="1" baseline="-25000" dirty="0"/>
          </a:p>
          <a:p>
            <a:r>
              <a:rPr lang="zh-CN" altLang="en-US" sz="2000" dirty="0"/>
              <a:t>上式中，令</a:t>
            </a:r>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于是</a:t>
            </a:r>
            <a:endParaRPr lang="en-US" altLang="zh-CN" sz="2000" dirty="0"/>
          </a:p>
          <a:p>
            <a:pPr marL="0" indent="0">
              <a:buNone/>
            </a:pPr>
            <a:endParaRPr lang="en-US" altLang="zh-CN" sz="2000" i="1" baseline="-25000" dirty="0"/>
          </a:p>
          <a:p>
            <a:endParaRPr lang="en-US" altLang="zh-CN" sz="2000" i="1" baseline="-25000" dirty="0"/>
          </a:p>
          <a:p>
            <a:endParaRPr lang="en-US" altLang="zh-CN" sz="2000" i="1" baseline="-25000" dirty="0"/>
          </a:p>
          <a:p>
            <a:endParaRPr lang="en-US" altLang="zh-CN" sz="2000" i="1" baseline="-25000" dirty="0"/>
          </a:p>
          <a:p>
            <a:endParaRPr lang="en-US" altLang="zh-CN" sz="2000" i="1" baseline="-25000" dirty="0"/>
          </a:p>
          <a:p>
            <a:endParaRPr lang="en-US" altLang="zh-CN" sz="2000" dirty="0"/>
          </a:p>
        </p:txBody>
      </p:sp>
      <p:graphicFrame>
        <p:nvGraphicFramePr>
          <p:cNvPr id="9" name="对象 8"/>
          <p:cNvGraphicFramePr>
            <a:graphicFrameLocks noChangeAspect="1"/>
          </p:cNvGraphicFramePr>
          <p:nvPr>
            <p:extLst>
              <p:ext uri="{D42A27DB-BD31-4B8C-83A1-F6EECF244321}">
                <p14:modId xmlns:p14="http://schemas.microsoft.com/office/powerpoint/2010/main" val="2764968216"/>
              </p:ext>
            </p:extLst>
          </p:nvPr>
        </p:nvGraphicFramePr>
        <p:xfrm>
          <a:off x="2487613" y="4211638"/>
          <a:ext cx="2393950" cy="1041400"/>
        </p:xfrm>
        <a:graphic>
          <a:graphicData uri="http://schemas.openxmlformats.org/presentationml/2006/ole">
            <mc:AlternateContent xmlns:mc="http://schemas.openxmlformats.org/markup-compatibility/2006">
              <mc:Choice xmlns:v="urn:schemas-microsoft-com:vml" Requires="v">
                <p:oleObj spid="_x0000_s100463" name="Equation" r:id="rId6" imgW="1460160" imgH="634680" progId="Equation.DSMT4">
                  <p:embed/>
                </p:oleObj>
              </mc:Choice>
              <mc:Fallback>
                <p:oleObj name="Equation" r:id="rId6" imgW="1460160" imgH="634680" progId="Equation.DSMT4">
                  <p:embed/>
                  <p:pic>
                    <p:nvPicPr>
                      <p:cNvPr id="0" name=""/>
                      <p:cNvPicPr/>
                      <p:nvPr/>
                    </p:nvPicPr>
                    <p:blipFill>
                      <a:blip r:embed="rId7"/>
                      <a:stretch>
                        <a:fillRect/>
                      </a:stretch>
                    </p:blipFill>
                    <p:spPr>
                      <a:xfrm>
                        <a:off x="2487613" y="4211638"/>
                        <a:ext cx="2393950" cy="1041400"/>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960790106"/>
              </p:ext>
            </p:extLst>
          </p:nvPr>
        </p:nvGraphicFramePr>
        <p:xfrm>
          <a:off x="2444750" y="5529263"/>
          <a:ext cx="5272088" cy="858837"/>
        </p:xfrm>
        <a:graphic>
          <a:graphicData uri="http://schemas.openxmlformats.org/presentationml/2006/ole">
            <mc:AlternateContent xmlns:mc="http://schemas.openxmlformats.org/markup-compatibility/2006">
              <mc:Choice xmlns:v="urn:schemas-microsoft-com:vml" Requires="v">
                <p:oleObj spid="_x0000_s100464" name="Equation" r:id="rId8" imgW="2806560" imgH="457200" progId="Equation.DSMT4">
                  <p:embed/>
                </p:oleObj>
              </mc:Choice>
              <mc:Fallback>
                <p:oleObj name="Equation" r:id="rId8" imgW="2806560" imgH="457200" progId="Equation.DSMT4">
                  <p:embed/>
                  <p:pic>
                    <p:nvPicPr>
                      <p:cNvPr id="0" name=""/>
                      <p:cNvPicPr/>
                      <p:nvPr/>
                    </p:nvPicPr>
                    <p:blipFill>
                      <a:blip r:embed="rId9"/>
                      <a:stretch>
                        <a:fillRect/>
                      </a:stretch>
                    </p:blipFill>
                    <p:spPr>
                      <a:xfrm>
                        <a:off x="2444750" y="5529263"/>
                        <a:ext cx="5272088" cy="858837"/>
                      </a:xfrm>
                      <a:prstGeom prst="rect">
                        <a:avLst/>
                      </a:prstGeom>
                    </p:spPr>
                  </p:pic>
                </p:oleObj>
              </mc:Fallback>
            </mc:AlternateContent>
          </a:graphicData>
        </a:graphic>
      </p:graphicFrame>
    </p:spTree>
    <p:extLst>
      <p:ext uri="{BB962C8B-B14F-4D97-AF65-F5344CB8AC3E}">
        <p14:creationId xmlns:p14="http://schemas.microsoft.com/office/powerpoint/2010/main" val="19831571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zh-CN" dirty="0">
                <a:latin typeface="Times New Roman" pitchFamily="18" charset="0"/>
              </a:rPr>
              <a:t>NDCG</a:t>
            </a:r>
          </a:p>
        </p:txBody>
      </p:sp>
      <p:sp>
        <p:nvSpPr>
          <p:cNvPr id="7" name="灯片编号占位符 5"/>
          <p:cNvSpPr>
            <a:spLocks noGrp="1"/>
          </p:cNvSpPr>
          <p:nvPr>
            <p:ph type="sldNum" sz="quarter" idx="12"/>
          </p:nvPr>
        </p:nvSpPr>
        <p:spPr/>
        <p:txBody>
          <a:bodyPr/>
          <a:lstStyle/>
          <a:p>
            <a:fld id="{F6658751-F614-4142-B06F-FBFF291C18D1}" type="slidenum">
              <a:rPr lang="en-US" altLang="zh-CN"/>
              <a:pPr/>
              <a:t>83</a:t>
            </a:fld>
            <a:endParaRPr lang="en-US" altLang="zh-CN"/>
          </a:p>
        </p:txBody>
      </p:sp>
      <p:pic>
        <p:nvPicPr>
          <p:cNvPr id="178180" name="Picture 4"/>
          <p:cNvPicPr>
            <a:picLocks noChangeAspect="1" noChangeArrowheads="1"/>
          </p:cNvPicPr>
          <p:nvPr/>
        </p:nvPicPr>
        <p:blipFill>
          <a:blip r:embed="rId3" cstate="print"/>
          <a:srcRect/>
          <a:stretch>
            <a:fillRect/>
          </a:stretch>
        </p:blipFill>
        <p:spPr bwMode="auto">
          <a:xfrm>
            <a:off x="107950" y="2420938"/>
            <a:ext cx="4464050" cy="3524250"/>
          </a:xfrm>
          <a:prstGeom prst="rect">
            <a:avLst/>
          </a:prstGeom>
          <a:noFill/>
          <a:ln w="9525">
            <a:noFill/>
            <a:miter lim="800000"/>
            <a:headEnd/>
            <a:tailEnd/>
          </a:ln>
          <a:effectLst/>
        </p:spPr>
      </p:pic>
      <p:pic>
        <p:nvPicPr>
          <p:cNvPr id="178181" name="Picture 5"/>
          <p:cNvPicPr>
            <a:picLocks noChangeAspect="1" noChangeArrowheads="1"/>
          </p:cNvPicPr>
          <p:nvPr/>
        </p:nvPicPr>
        <p:blipFill>
          <a:blip r:embed="rId4" cstate="print"/>
          <a:srcRect/>
          <a:stretch>
            <a:fillRect/>
          </a:stretch>
        </p:blipFill>
        <p:spPr bwMode="auto">
          <a:xfrm>
            <a:off x="4524375" y="2420938"/>
            <a:ext cx="4511675" cy="3529012"/>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另一种</a:t>
            </a:r>
            <a:r>
              <a:rPr lang="en-US" altLang="zh-CN" dirty="0"/>
              <a:t>NDCG</a:t>
            </a:r>
            <a:r>
              <a:rPr lang="zh-CN" altLang="en-US" dirty="0"/>
              <a:t>的计算方法</a:t>
            </a:r>
          </a:p>
        </p:txBody>
      </p:sp>
      <p:sp>
        <p:nvSpPr>
          <p:cNvPr id="3" name="内容占位符 2"/>
          <p:cNvSpPr>
            <a:spLocks noGrp="1"/>
          </p:cNvSpPr>
          <p:nvPr>
            <p:ph idx="1"/>
          </p:nvPr>
        </p:nvSpPr>
        <p:spPr/>
        <p:txBody>
          <a:bodyPr/>
          <a:lstStyle/>
          <a:p>
            <a:r>
              <a:rPr lang="zh-CN" altLang="en-US" sz="2400" dirty="0"/>
              <a:t>加大相关度本身的权重，原来是线性变化，现在是指数变化，相关度</a:t>
            </a:r>
            <a:r>
              <a:rPr lang="en-US" altLang="zh-CN" sz="2400" dirty="0"/>
              <a:t>3</a:t>
            </a:r>
            <a:r>
              <a:rPr lang="zh-CN" altLang="en-US" sz="2400" dirty="0"/>
              <a:t>、</a:t>
            </a:r>
            <a:r>
              <a:rPr lang="en-US" altLang="zh-CN" sz="2400" dirty="0"/>
              <a:t>2</a:t>
            </a:r>
            <a:r>
              <a:rPr lang="zh-CN" altLang="en-US" sz="2400" dirty="0"/>
              <a:t>、</a:t>
            </a:r>
            <a:r>
              <a:rPr lang="en-US" altLang="zh-CN" sz="2400" dirty="0"/>
              <a:t>1  </a:t>
            </a:r>
            <a:r>
              <a:rPr lang="zh-CN" altLang="en-US" sz="2400" dirty="0"/>
              <a:t>在计算时用</a:t>
            </a:r>
            <a:r>
              <a:rPr lang="en-US" altLang="zh-CN" sz="2400" dirty="0"/>
              <a:t>2</a:t>
            </a:r>
            <a:r>
              <a:rPr lang="en-US" altLang="zh-CN" sz="2400" baseline="30000" dirty="0"/>
              <a:t>3</a:t>
            </a:r>
            <a:r>
              <a:rPr lang="zh-CN" altLang="en-US" sz="2400" dirty="0"/>
              <a:t>、</a:t>
            </a:r>
            <a:r>
              <a:rPr lang="en-US" altLang="zh-CN" sz="2400" dirty="0"/>
              <a:t>2</a:t>
            </a:r>
            <a:r>
              <a:rPr lang="en-US" altLang="zh-CN" sz="2400" baseline="30000" dirty="0"/>
              <a:t>2</a:t>
            </a:r>
            <a:r>
              <a:rPr lang="zh-CN" altLang="en-US" sz="2400" dirty="0"/>
              <a:t>、</a:t>
            </a:r>
            <a:r>
              <a:rPr lang="en-US" altLang="zh-CN" sz="2400" dirty="0"/>
              <a:t>2</a:t>
            </a:r>
            <a:r>
              <a:rPr lang="en-US" altLang="zh-CN" sz="2400" baseline="30000" dirty="0"/>
              <a:t>1</a:t>
            </a:r>
          </a:p>
          <a:p>
            <a:endParaRPr lang="en-US" altLang="zh-CN" sz="2400" baseline="30000" dirty="0"/>
          </a:p>
          <a:p>
            <a:endParaRPr lang="en-US" altLang="zh-CN" sz="2400" baseline="30000" dirty="0"/>
          </a:p>
          <a:p>
            <a:endParaRPr lang="en-US" altLang="zh-CN" sz="2400" baseline="30000" dirty="0"/>
          </a:p>
          <a:p>
            <a:endParaRPr lang="en-US" altLang="zh-CN" sz="2400" baseline="30000" dirty="0"/>
          </a:p>
          <a:p>
            <a:endParaRPr lang="en-US" altLang="zh-CN" sz="2400" baseline="30000" dirty="0"/>
          </a:p>
          <a:p>
            <a:endParaRPr lang="en-US" altLang="zh-CN" sz="2400" baseline="30000" dirty="0"/>
          </a:p>
          <a:p>
            <a:endParaRPr lang="en-US" altLang="zh-CN" sz="2400" dirty="0"/>
          </a:p>
          <a:p>
            <a:r>
              <a:rPr lang="zh-CN" altLang="en-US" sz="2400" dirty="0"/>
              <a:t>据说搜索引擎公司常用如下公式</a:t>
            </a:r>
            <a:r>
              <a:rPr lang="en-US" altLang="zh-CN" sz="2400" dirty="0"/>
              <a:t>(</a:t>
            </a:r>
            <a:r>
              <a:rPr lang="zh-CN" altLang="en-US" sz="2400" dirty="0"/>
              <a:t>书中给出的公式，和上述结果有点差异，请注意区分，其中</a:t>
            </a:r>
            <a:r>
              <a:rPr lang="en-US" altLang="zh-CN" sz="2400" i="1" dirty="0" err="1"/>
              <a:t>G</a:t>
            </a:r>
            <a:r>
              <a:rPr lang="en-US" altLang="zh-CN" sz="2400" i="1" baseline="-25000" dirty="0" err="1"/>
              <a:t>j</a:t>
            </a:r>
            <a:r>
              <a:rPr lang="en-US" altLang="zh-CN" sz="2400" dirty="0"/>
              <a:t>[</a:t>
            </a:r>
            <a:r>
              <a:rPr lang="en-US" altLang="zh-CN" sz="2400" i="1" dirty="0"/>
              <a:t>m</a:t>
            </a:r>
            <a:r>
              <a:rPr lang="en-US" altLang="zh-CN" sz="2400" dirty="0"/>
              <a:t>]=R(</a:t>
            </a:r>
            <a:r>
              <a:rPr lang="en-US" altLang="zh-CN" sz="2400" i="1" dirty="0" err="1"/>
              <a:t>j</a:t>
            </a:r>
            <a:r>
              <a:rPr lang="en-US" altLang="zh-CN" sz="2400" dirty="0" err="1"/>
              <a:t>,</a:t>
            </a:r>
            <a:r>
              <a:rPr lang="en-US" altLang="zh-CN" sz="2400" i="1" dirty="0" err="1"/>
              <a:t>m</a:t>
            </a:r>
            <a:r>
              <a:rPr lang="en-US" altLang="zh-CN" sz="2400" dirty="0"/>
              <a:t>) )</a:t>
            </a:r>
            <a:endParaRPr lang="zh-CN" altLang="en-US" sz="2400"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84</a:t>
            </a:fld>
            <a:endParaRPr lang="en-US"/>
          </a:p>
        </p:txBody>
      </p:sp>
      <p:pic>
        <p:nvPicPr>
          <p:cNvPr id="3074" name="Picture 2"/>
          <p:cNvPicPr>
            <a:picLocks noChangeAspect="1" noChangeArrowheads="1"/>
          </p:cNvPicPr>
          <p:nvPr/>
        </p:nvPicPr>
        <p:blipFill rotWithShape="1">
          <a:blip r:embed="rId3" cstate="print"/>
          <a:srcRect r="12901"/>
          <a:stretch/>
        </p:blipFill>
        <p:spPr bwMode="auto">
          <a:xfrm>
            <a:off x="1475656" y="5548223"/>
            <a:ext cx="7128792" cy="842193"/>
          </a:xfrm>
          <a:prstGeom prst="rect">
            <a:avLst/>
          </a:prstGeom>
          <a:noFill/>
          <a:ln w="9525">
            <a:noFill/>
            <a:miter lim="800000"/>
            <a:headEnd/>
            <a:tailEnd/>
          </a:ln>
        </p:spPr>
      </p:pic>
      <p:graphicFrame>
        <p:nvGraphicFramePr>
          <p:cNvPr id="6" name="对象 5"/>
          <p:cNvGraphicFramePr>
            <a:graphicFrameLocks noChangeAspect="1"/>
          </p:cNvGraphicFramePr>
          <p:nvPr>
            <p:extLst>
              <p:ext uri="{D42A27DB-BD31-4B8C-83A1-F6EECF244321}">
                <p14:modId xmlns:p14="http://schemas.microsoft.com/office/powerpoint/2010/main" val="4224053282"/>
              </p:ext>
            </p:extLst>
          </p:nvPr>
        </p:nvGraphicFramePr>
        <p:xfrm>
          <a:off x="1544638" y="2547938"/>
          <a:ext cx="5273675" cy="858837"/>
        </p:xfrm>
        <a:graphic>
          <a:graphicData uri="http://schemas.openxmlformats.org/presentationml/2006/ole">
            <mc:AlternateContent xmlns:mc="http://schemas.openxmlformats.org/markup-compatibility/2006">
              <mc:Choice xmlns:v="urn:schemas-microsoft-com:vml" Requires="v">
                <p:oleObj spid="_x0000_s101445" name="Equation" r:id="rId4" imgW="2806560" imgH="457200" progId="Equation.DSMT4">
                  <p:embed/>
                </p:oleObj>
              </mc:Choice>
              <mc:Fallback>
                <p:oleObj name="Equation" r:id="rId4" imgW="2806560" imgH="457200" progId="Equation.DSMT4">
                  <p:embed/>
                  <p:pic>
                    <p:nvPicPr>
                      <p:cNvPr id="0" name=""/>
                      <p:cNvPicPr/>
                      <p:nvPr/>
                    </p:nvPicPr>
                    <p:blipFill>
                      <a:blip r:embed="rId5"/>
                      <a:stretch>
                        <a:fillRect/>
                      </a:stretch>
                    </p:blipFill>
                    <p:spPr>
                      <a:xfrm>
                        <a:off x="1544638" y="2547938"/>
                        <a:ext cx="5273675" cy="858837"/>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589094164"/>
              </p:ext>
            </p:extLst>
          </p:nvPr>
        </p:nvGraphicFramePr>
        <p:xfrm>
          <a:off x="1581150" y="3635375"/>
          <a:ext cx="5248275" cy="882650"/>
        </p:xfrm>
        <a:graphic>
          <a:graphicData uri="http://schemas.openxmlformats.org/presentationml/2006/ole">
            <mc:AlternateContent xmlns:mc="http://schemas.openxmlformats.org/markup-compatibility/2006">
              <mc:Choice xmlns:v="urn:schemas-microsoft-com:vml" Requires="v">
                <p:oleObj spid="_x0000_s101446" name="Equation" r:id="rId6" imgW="2793960" imgH="469800" progId="Equation.DSMT4">
                  <p:embed/>
                </p:oleObj>
              </mc:Choice>
              <mc:Fallback>
                <p:oleObj name="Equation" r:id="rId6" imgW="2793960" imgH="469800" progId="Equation.DSMT4">
                  <p:embed/>
                  <p:pic>
                    <p:nvPicPr>
                      <p:cNvPr id="0" name=""/>
                      <p:cNvPicPr/>
                      <p:nvPr/>
                    </p:nvPicPr>
                    <p:blipFill>
                      <a:blip r:embed="rId7"/>
                      <a:stretch>
                        <a:fillRect/>
                      </a:stretch>
                    </p:blipFill>
                    <p:spPr>
                      <a:xfrm>
                        <a:off x="1581150" y="3635375"/>
                        <a:ext cx="5248275" cy="882650"/>
                      </a:xfrm>
                      <a:prstGeom prst="rect">
                        <a:avLst/>
                      </a:prstGeom>
                    </p:spPr>
                  </p:pic>
                </p:oleObj>
              </mc:Fallback>
            </mc:AlternateContent>
          </a:graphicData>
        </a:graphic>
      </p:graphicFrame>
      <p:sp>
        <p:nvSpPr>
          <p:cNvPr id="5" name="下箭头 4"/>
          <p:cNvSpPr/>
          <p:nvPr/>
        </p:nvSpPr>
        <p:spPr>
          <a:xfrm>
            <a:off x="4001455" y="3422777"/>
            <a:ext cx="360040" cy="18256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539552" y="476672"/>
            <a:ext cx="3522018" cy="852488"/>
          </a:xfrm>
        </p:spPr>
        <p:txBody>
          <a:bodyPr/>
          <a:lstStyle/>
          <a:p>
            <a:r>
              <a:rPr lang="en-US" altLang="zh-CN" dirty="0">
                <a:latin typeface="Times New Roman" pitchFamily="18" charset="0"/>
              </a:rPr>
              <a:t>NDCG</a:t>
            </a:r>
          </a:p>
        </p:txBody>
      </p:sp>
      <p:sp>
        <p:nvSpPr>
          <p:cNvPr id="180227" name="Rectangle 3"/>
          <p:cNvSpPr>
            <a:spLocks noGrp="1" noChangeArrowheads="1"/>
          </p:cNvSpPr>
          <p:nvPr>
            <p:ph idx="1"/>
          </p:nvPr>
        </p:nvSpPr>
        <p:spPr>
          <a:xfrm>
            <a:off x="971600" y="1844824"/>
            <a:ext cx="7772400" cy="3617913"/>
          </a:xfrm>
        </p:spPr>
        <p:txBody>
          <a:bodyPr/>
          <a:lstStyle/>
          <a:p>
            <a:r>
              <a:rPr lang="zh-CN" altLang="en-US" sz="2800" dirty="0"/>
              <a:t>优点：</a:t>
            </a:r>
          </a:p>
          <a:p>
            <a:pPr lvl="1"/>
            <a:r>
              <a:rPr lang="zh-CN" altLang="en-US" sz="2400" dirty="0">
                <a:latin typeface="Times New Roman" pitchFamily="18" charset="0"/>
              </a:rPr>
              <a:t>图形直观，易解释</a:t>
            </a:r>
          </a:p>
          <a:p>
            <a:pPr lvl="1"/>
            <a:r>
              <a:rPr lang="zh-CN" altLang="en-US" sz="2400" dirty="0">
                <a:latin typeface="Times New Roman" pitchFamily="18" charset="0"/>
              </a:rPr>
              <a:t>支持非二值的相关度定义，比</a:t>
            </a:r>
            <a:r>
              <a:rPr lang="en-US" altLang="zh-CN" sz="2400" dirty="0">
                <a:latin typeface="Times New Roman" pitchFamily="18" charset="0"/>
              </a:rPr>
              <a:t>P-R</a:t>
            </a:r>
            <a:r>
              <a:rPr lang="zh-CN" altLang="en-US" sz="2400" dirty="0">
                <a:latin typeface="Times New Roman" pitchFamily="18" charset="0"/>
              </a:rPr>
              <a:t>曲线更精确</a:t>
            </a:r>
          </a:p>
          <a:p>
            <a:pPr lvl="1"/>
            <a:r>
              <a:rPr lang="zh-CN" altLang="en-US" sz="2400" dirty="0">
                <a:latin typeface="Times New Roman" pitchFamily="18" charset="0"/>
              </a:rPr>
              <a:t>能够反映用户的行为特征</a:t>
            </a:r>
            <a:r>
              <a:rPr lang="en-US" altLang="zh-CN" sz="2400" dirty="0">
                <a:latin typeface="Times New Roman" pitchFamily="18" charset="0"/>
              </a:rPr>
              <a:t>(</a:t>
            </a:r>
            <a:r>
              <a:rPr lang="zh-CN" altLang="en-US" sz="2400" dirty="0">
                <a:latin typeface="Times New Roman" pitchFamily="18" charset="0"/>
              </a:rPr>
              <a:t>如：用户的持续性</a:t>
            </a:r>
            <a:r>
              <a:rPr lang="en-US" altLang="zh-CN" sz="2400" dirty="0">
                <a:latin typeface="Times New Roman" pitchFamily="18" charset="0"/>
              </a:rPr>
              <a:t>persistence)</a:t>
            </a:r>
          </a:p>
          <a:p>
            <a:r>
              <a:rPr lang="zh-CN" altLang="en-US" sz="2800" dirty="0">
                <a:latin typeface="Times New Roman" pitchFamily="18" charset="0"/>
              </a:rPr>
              <a:t>缺点：</a:t>
            </a:r>
          </a:p>
          <a:p>
            <a:pPr lvl="1"/>
            <a:r>
              <a:rPr lang="zh-CN" altLang="en-US" sz="2400" dirty="0">
                <a:latin typeface="Times New Roman" pitchFamily="18" charset="0"/>
              </a:rPr>
              <a:t>相关度的定义难以一致</a:t>
            </a:r>
          </a:p>
          <a:p>
            <a:pPr lvl="1"/>
            <a:r>
              <a:rPr lang="zh-CN" altLang="en-US" sz="2400" dirty="0">
                <a:latin typeface="Times New Roman" pitchFamily="18" charset="0"/>
              </a:rPr>
              <a:t>需要参数设定</a:t>
            </a:r>
          </a:p>
        </p:txBody>
      </p:sp>
      <p:sp>
        <p:nvSpPr>
          <p:cNvPr id="7" name="灯片编号占位符 5"/>
          <p:cNvSpPr>
            <a:spLocks noGrp="1"/>
          </p:cNvSpPr>
          <p:nvPr>
            <p:ph type="sldNum" sz="quarter" idx="12"/>
          </p:nvPr>
        </p:nvSpPr>
        <p:spPr/>
        <p:txBody>
          <a:bodyPr/>
          <a:lstStyle/>
          <a:p>
            <a:fld id="{A9F77221-B53C-44BC-84BE-C94FB419847D}" type="slidenum">
              <a:rPr lang="en-US" altLang="zh-CN"/>
              <a:pPr/>
              <a:t>85</a:t>
            </a:fld>
            <a:endParaRPr lang="en-US" altLang="zh-CN"/>
          </a:p>
        </p:txBody>
      </p:sp>
      <p:sp>
        <p:nvSpPr>
          <p:cNvPr id="180228" name="Text Box 4"/>
          <p:cNvSpPr txBox="1">
            <a:spLocks noChangeArrowheads="1"/>
          </p:cNvSpPr>
          <p:nvPr/>
        </p:nvSpPr>
        <p:spPr bwMode="auto">
          <a:xfrm>
            <a:off x="827088" y="5876925"/>
            <a:ext cx="7993062" cy="646331"/>
          </a:xfrm>
          <a:prstGeom prst="rect">
            <a:avLst/>
          </a:prstGeom>
          <a:noFill/>
          <a:ln w="9525">
            <a:noFill/>
            <a:miter lim="800000"/>
            <a:headEnd/>
            <a:tailEnd/>
          </a:ln>
          <a:effectLst/>
        </p:spPr>
        <p:txBody>
          <a:bodyPr>
            <a:spAutoFit/>
          </a:bodyPr>
          <a:lstStyle/>
          <a:p>
            <a:pPr>
              <a:spcBef>
                <a:spcPct val="50000"/>
              </a:spcBef>
            </a:pPr>
            <a:r>
              <a:rPr lang="en-US" altLang="zh-CN" sz="1800" dirty="0">
                <a:solidFill>
                  <a:schemeClr val="tx1"/>
                </a:solidFill>
                <a:latin typeface="Times New Roman" pitchFamily="18" charset="0"/>
                <a:ea typeface="黑体" pitchFamily="49" charset="-122"/>
              </a:rPr>
              <a:t>*</a:t>
            </a:r>
            <a:r>
              <a:rPr lang="en-US" altLang="zh-CN" sz="1800" dirty="0" err="1">
                <a:solidFill>
                  <a:schemeClr val="tx1"/>
                </a:solidFill>
                <a:latin typeface="Times New Roman" pitchFamily="18" charset="0"/>
                <a:ea typeface="黑体" pitchFamily="49" charset="-122"/>
              </a:rPr>
              <a:t>Ruihua</a:t>
            </a:r>
            <a:r>
              <a:rPr lang="en-US" altLang="zh-CN" sz="1800" dirty="0">
                <a:solidFill>
                  <a:schemeClr val="tx1"/>
                </a:solidFill>
                <a:latin typeface="Times New Roman" pitchFamily="18" charset="0"/>
                <a:ea typeface="黑体" pitchFamily="49" charset="-122"/>
              </a:rPr>
              <a:t> Song, Evaluation in Information Retrieval, </a:t>
            </a:r>
            <a:r>
              <a:rPr lang="zh-CN" altLang="en-US" sz="1800" dirty="0">
                <a:solidFill>
                  <a:schemeClr val="tx1"/>
                </a:solidFill>
                <a:latin typeface="Times New Roman" pitchFamily="18" charset="0"/>
                <a:ea typeface="黑体" pitchFamily="49" charset="-122"/>
              </a:rPr>
              <a:t>中科院研究生院微软系列讲座，</a:t>
            </a:r>
            <a:r>
              <a:rPr lang="en-US" altLang="zh-CN" sz="1800" dirty="0">
                <a:solidFill>
                  <a:schemeClr val="tx1"/>
                </a:solidFill>
                <a:latin typeface="Times New Roman" pitchFamily="18" charset="0"/>
                <a:ea typeface="黑体" pitchFamily="49" charset="-122"/>
              </a:rPr>
              <a:t>http://tjluo.gucas.ac.cn/sites/wism2006/PPT/Forms/AllItems.aspx</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zh-CN" altLang="en-US"/>
              <a:t>关于评价方面的研究</a:t>
            </a:r>
          </a:p>
        </p:txBody>
      </p:sp>
      <p:sp>
        <p:nvSpPr>
          <p:cNvPr id="223235" name="Rectangle 3"/>
          <p:cNvSpPr>
            <a:spLocks noGrp="1" noChangeArrowheads="1"/>
          </p:cNvSpPr>
          <p:nvPr>
            <p:ph idx="1"/>
          </p:nvPr>
        </p:nvSpPr>
        <p:spPr>
          <a:xfrm>
            <a:off x="611560" y="1916832"/>
            <a:ext cx="7772400" cy="3617913"/>
          </a:xfrm>
        </p:spPr>
        <p:txBody>
          <a:bodyPr/>
          <a:lstStyle/>
          <a:p>
            <a:r>
              <a:rPr lang="zh-CN" altLang="en-US" sz="3200" dirty="0"/>
              <a:t>现有评价体系远没有达到完美程度</a:t>
            </a:r>
          </a:p>
          <a:p>
            <a:pPr lvl="1"/>
            <a:r>
              <a:rPr lang="zh-CN" altLang="en-US" sz="2800" dirty="0"/>
              <a:t>对评价的评价研究</a:t>
            </a:r>
          </a:p>
          <a:p>
            <a:pPr lvl="1"/>
            <a:r>
              <a:rPr lang="zh-CN" altLang="en-US" sz="2800" dirty="0">
                <a:latin typeface="Times New Roman" pitchFamily="18" charset="0"/>
              </a:rPr>
              <a:t>指标的相关属性</a:t>
            </a:r>
            <a:r>
              <a:rPr lang="en-US" altLang="zh-CN" sz="2800" dirty="0">
                <a:latin typeface="Times New Roman" pitchFamily="18" charset="0"/>
              </a:rPr>
              <a:t>(</a:t>
            </a:r>
            <a:r>
              <a:rPr lang="zh-CN" altLang="en-US" sz="2800" dirty="0">
                <a:latin typeface="Times New Roman" pitchFamily="18" charset="0"/>
              </a:rPr>
              <a:t>公正性、敏感性</a:t>
            </a:r>
            <a:r>
              <a:rPr lang="en-US" altLang="zh-CN" sz="2800" dirty="0">
                <a:latin typeface="Times New Roman" pitchFamily="18" charset="0"/>
              </a:rPr>
              <a:t>)</a:t>
            </a:r>
            <a:r>
              <a:rPr lang="zh-CN" altLang="en-US" sz="2800" dirty="0">
                <a:latin typeface="Times New Roman" pitchFamily="18" charset="0"/>
              </a:rPr>
              <a:t>的研究</a:t>
            </a:r>
          </a:p>
          <a:p>
            <a:pPr lvl="1"/>
            <a:r>
              <a:rPr lang="zh-CN" altLang="en-US" sz="2800" dirty="0">
                <a:latin typeface="Times New Roman" pitchFamily="18" charset="0"/>
              </a:rPr>
              <a:t>新的指标的提出</a:t>
            </a:r>
            <a:r>
              <a:rPr lang="en-US" altLang="zh-CN" sz="2800" dirty="0">
                <a:latin typeface="Times New Roman" pitchFamily="18" charset="0"/>
              </a:rPr>
              <a:t>(</a:t>
            </a:r>
            <a:r>
              <a:rPr lang="zh-CN" altLang="en-US" sz="2800" dirty="0">
                <a:latin typeface="Times New Roman" pitchFamily="18" charset="0"/>
              </a:rPr>
              <a:t>新特点、新领域</a:t>
            </a:r>
            <a:r>
              <a:rPr lang="en-US" altLang="zh-CN" sz="2800" dirty="0">
                <a:latin typeface="Times New Roman" pitchFamily="18" charset="0"/>
              </a:rPr>
              <a:t>)</a:t>
            </a:r>
          </a:p>
          <a:p>
            <a:pPr lvl="1"/>
            <a:r>
              <a:rPr lang="zh-CN" altLang="en-US" sz="2800" dirty="0">
                <a:latin typeface="Times New Roman" pitchFamily="18" charset="0"/>
              </a:rPr>
              <a:t>指标的计算</a:t>
            </a:r>
            <a:r>
              <a:rPr lang="en-US" altLang="zh-CN" sz="2800" dirty="0">
                <a:latin typeface="Times New Roman" pitchFamily="18" charset="0"/>
              </a:rPr>
              <a:t>(</a:t>
            </a:r>
            <a:r>
              <a:rPr lang="zh-CN" altLang="en-US" sz="2800" dirty="0">
                <a:latin typeface="Times New Roman" pitchFamily="18" charset="0"/>
              </a:rPr>
              <a:t>比如</a:t>
            </a:r>
            <a:r>
              <a:rPr lang="en-US" altLang="zh-CN" sz="2800" dirty="0">
                <a:latin typeface="Times New Roman" pitchFamily="18" charset="0"/>
              </a:rPr>
              <a:t>Pooling</a:t>
            </a:r>
            <a:r>
              <a:rPr lang="zh-CN" altLang="en-US" sz="2800" dirty="0">
                <a:latin typeface="Times New Roman" pitchFamily="18" charset="0"/>
              </a:rPr>
              <a:t>方法中如何降低人工代价？</a:t>
            </a:r>
            <a:r>
              <a:rPr lang="zh-CN" altLang="en-US" sz="2800" dirty="0"/>
              <a:t>查询集或文档集合发生变化怎么办？</a:t>
            </a:r>
            <a:r>
              <a:rPr lang="en-US" altLang="zh-CN" sz="2800" dirty="0">
                <a:latin typeface="Times New Roman" pitchFamily="18" charset="0"/>
              </a:rPr>
              <a:t>)</a:t>
            </a:r>
          </a:p>
          <a:p>
            <a:endParaRPr lang="en-US" altLang="zh-CN" sz="3200" dirty="0">
              <a:latin typeface="Times New Roman" pitchFamily="18" charset="0"/>
            </a:endParaRPr>
          </a:p>
        </p:txBody>
      </p:sp>
      <p:sp>
        <p:nvSpPr>
          <p:cNvPr id="6" name="灯片编号占位符 5"/>
          <p:cNvSpPr>
            <a:spLocks noGrp="1"/>
          </p:cNvSpPr>
          <p:nvPr>
            <p:ph type="sldNum" sz="quarter" idx="12"/>
          </p:nvPr>
        </p:nvSpPr>
        <p:spPr/>
        <p:txBody>
          <a:bodyPr/>
          <a:lstStyle/>
          <a:p>
            <a:fld id="{90E869A1-7C4A-424E-B1ED-A9D7B85E65B6}" type="slidenum">
              <a:rPr lang="en-US" altLang="zh-CN"/>
              <a:pPr/>
              <a:t>86</a:t>
            </a:fld>
            <a:endParaRPr lang="en-US" altLang="zh-CN" dirty="0"/>
          </a:p>
        </p:txBody>
      </p:sp>
      <p:sp>
        <p:nvSpPr>
          <p:cNvPr id="7" name="TextBox 6"/>
          <p:cNvSpPr txBox="1"/>
          <p:nvPr/>
        </p:nvSpPr>
        <p:spPr>
          <a:xfrm>
            <a:off x="393304" y="5499187"/>
            <a:ext cx="8208912" cy="1200329"/>
          </a:xfrm>
          <a:prstGeom prst="rect">
            <a:avLst/>
          </a:prstGeom>
          <a:noFill/>
        </p:spPr>
        <p:txBody>
          <a:bodyPr wrap="square" rtlCol="0">
            <a:spAutoFit/>
          </a:bodyPr>
          <a:lstStyle/>
          <a:p>
            <a:r>
              <a:rPr lang="zh-CN" altLang="en-US" dirty="0">
                <a:solidFill>
                  <a:schemeClr val="tx1"/>
                </a:solidFill>
                <a:latin typeface="Times New Roman" pitchFamily="18" charset="0"/>
                <a:cs typeface="Times New Roman" pitchFamily="18" charset="0"/>
              </a:rPr>
              <a:t>推荐阅读：</a:t>
            </a:r>
            <a:r>
              <a:rPr lang="en-US" altLang="zh-CN" dirty="0">
                <a:solidFill>
                  <a:schemeClr val="tx1"/>
                </a:solidFill>
                <a:latin typeface="Times New Roman" pitchFamily="18" charset="0"/>
                <a:cs typeface="Times New Roman" pitchFamily="18" charset="0"/>
              </a:rPr>
              <a:t>Ben </a:t>
            </a:r>
            <a:r>
              <a:rPr lang="en-US" altLang="zh-CN" dirty="0" err="1">
                <a:solidFill>
                  <a:schemeClr val="tx1"/>
                </a:solidFill>
                <a:latin typeface="Times New Roman" pitchFamily="18" charset="0"/>
                <a:cs typeface="Times New Roman" pitchFamily="18" charset="0"/>
              </a:rPr>
              <a:t>Carterette</a:t>
            </a:r>
            <a:r>
              <a:rPr lang="zh-CN" altLang="en-US" dirty="0">
                <a:solidFill>
                  <a:schemeClr val="tx1"/>
                </a:solidFill>
                <a:latin typeface="Times New Roman" pitchFamily="18" charset="0"/>
                <a:cs typeface="Times New Roman" pitchFamily="18" charset="0"/>
              </a:rPr>
              <a:t>，</a:t>
            </a:r>
            <a:r>
              <a:rPr lang="en-US" altLang="zh-CN" dirty="0">
                <a:solidFill>
                  <a:schemeClr val="tx1"/>
                </a:solidFill>
                <a:latin typeface="Times New Roman" pitchFamily="18" charset="0"/>
                <a:cs typeface="Times New Roman" pitchFamily="18" charset="0"/>
              </a:rPr>
              <a:t>James Allan and </a:t>
            </a:r>
            <a:r>
              <a:rPr lang="en-US" altLang="zh-CN" dirty="0" err="1">
                <a:solidFill>
                  <a:schemeClr val="tx1"/>
                </a:solidFill>
                <a:latin typeface="Times New Roman" pitchFamily="18" charset="0"/>
                <a:cs typeface="Times New Roman" pitchFamily="18" charset="0"/>
              </a:rPr>
              <a:t>Ramesh</a:t>
            </a:r>
            <a:r>
              <a:rPr lang="en-US" altLang="zh-CN" dirty="0">
                <a:solidFill>
                  <a:schemeClr val="tx1"/>
                </a:solidFill>
                <a:latin typeface="Times New Roman" pitchFamily="18" charset="0"/>
                <a:cs typeface="Times New Roman" pitchFamily="18" charset="0"/>
              </a:rPr>
              <a:t> </a:t>
            </a:r>
            <a:r>
              <a:rPr lang="en-US" altLang="zh-CN" dirty="0" err="1">
                <a:solidFill>
                  <a:schemeClr val="tx1"/>
                </a:solidFill>
                <a:latin typeface="Times New Roman" pitchFamily="18" charset="0"/>
                <a:cs typeface="Times New Roman" pitchFamily="18" charset="0"/>
              </a:rPr>
              <a:t>Sitaraman</a:t>
            </a:r>
            <a:r>
              <a:rPr lang="en-US" altLang="zh-CN" dirty="0">
                <a:solidFill>
                  <a:schemeClr val="tx1"/>
                </a:solidFill>
                <a:latin typeface="Times New Roman" pitchFamily="18" charset="0"/>
                <a:cs typeface="Times New Roman" pitchFamily="18" charset="0"/>
              </a:rPr>
              <a:t>, Minimal Test Collections for Retrieval Evaluation, SIGIR06, best paper &amp; best student paper.</a:t>
            </a:r>
            <a:endParaRPr lang="zh-CN" altLang="en-US" dirty="0">
              <a:solidFill>
                <a:schemeClr val="tx1"/>
              </a:solidFill>
              <a:latin typeface="Times New Roman" pitchFamily="18" charset="0"/>
              <a:cs typeface="Times New Roman"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4" name="Slide Number Placeholder 3"/>
          <p:cNvSpPr>
            <a:spLocks noGrp="1"/>
          </p:cNvSpPr>
          <p:nvPr>
            <p:ph type="sldNum" sz="quarter" idx="12"/>
          </p:nvPr>
        </p:nvSpPr>
        <p:spPr/>
        <p:txBody>
          <a:bodyPr/>
          <a:lstStyle/>
          <a:p>
            <a:fld id="{6231DFBC-2454-451B-9C42-04D7F724382E}" type="slidenum">
              <a:rPr lang="en-US" smtClean="0"/>
              <a:pPr/>
              <a:t>87</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chemeClr val="accent1">
                    <a:lumMod val="20000"/>
                    <a:lumOff val="80000"/>
                  </a:schemeClr>
                </a:solidFill>
                <a:latin typeface="Calibri" charset="0"/>
                <a:ea typeface="黑体" pitchFamily="49" charset="-122"/>
              </a:rPr>
              <a:t>上一讲回顾</a:t>
            </a:r>
            <a:r>
              <a:rPr lang="en-US" sz="3200" dirty="0">
                <a:solidFill>
                  <a:schemeClr val="accent1">
                    <a:lumMod val="20000"/>
                    <a:lumOff val="80000"/>
                  </a:schemeClr>
                </a:solidFill>
                <a:latin typeface="Calibri" charset="0"/>
                <a:ea typeface="黑体" pitchFamily="49" charset="-122"/>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accent1">
                    <a:lumMod val="20000"/>
                    <a:lumOff val="80000"/>
                  </a:schemeClr>
                </a:solidFill>
                <a:latin typeface="Calibri" charset="0"/>
                <a:ea typeface="黑体" pitchFamily="49" charset="-122"/>
              </a:rPr>
              <a:t> </a:t>
            </a:r>
            <a:r>
              <a:rPr lang="zh-CN" altLang="en-US" sz="3200" dirty="0">
                <a:solidFill>
                  <a:schemeClr val="accent1">
                    <a:lumMod val="20000"/>
                    <a:lumOff val="80000"/>
                  </a:schemeClr>
                </a:solidFill>
                <a:latin typeface="Calibri" charset="0"/>
                <a:ea typeface="黑体" pitchFamily="49" charset="-122"/>
              </a:rPr>
              <a:t>有关检索评价</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accent1">
                    <a:lumMod val="20000"/>
                    <a:lumOff val="80000"/>
                  </a:schemeClr>
                </a:solidFill>
                <a:latin typeface="Calibri" charset="0"/>
                <a:ea typeface="黑体" pitchFamily="49" charset="-122"/>
              </a:rPr>
              <a:t> </a:t>
            </a:r>
            <a:r>
              <a:rPr lang="zh-CN" altLang="en-US" sz="3200" dirty="0">
                <a:solidFill>
                  <a:schemeClr val="accent1">
                    <a:lumMod val="20000"/>
                    <a:lumOff val="80000"/>
                  </a:schemeClr>
                </a:solidFill>
                <a:latin typeface="Calibri" charset="0"/>
                <a:ea typeface="黑体" pitchFamily="49" charset="-122"/>
              </a:rPr>
              <a:t>评价指标</a:t>
            </a:r>
            <a:endParaRPr lang="en-US" sz="3200" dirty="0">
              <a:solidFill>
                <a:schemeClr val="accent1">
                  <a:lumMod val="20000"/>
                  <a:lumOff val="80000"/>
                </a:schemeClr>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相关评测</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chemeClr val="accent1">
                    <a:lumMod val="20000"/>
                    <a:lumOff val="80000"/>
                  </a:schemeClr>
                </a:solidFill>
                <a:latin typeface="Calibri" charset="0"/>
                <a:ea typeface="黑体" pitchFamily="49" charset="-122"/>
              </a:rPr>
              <a:t>结果摘要</a:t>
            </a:r>
            <a:endParaRPr lang="en-US" sz="3200" dirty="0">
              <a:solidFill>
                <a:srgbClr val="336699"/>
              </a:solidFill>
              <a:latin typeface="Calibri" charset="0"/>
              <a:ea typeface="黑体" pitchFamily="49" charset="-122"/>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a:latin typeface="Times New Roman" pitchFamily="18" charset="0"/>
              </a:rPr>
              <a:t>TREC </a:t>
            </a:r>
            <a:r>
              <a:rPr lang="zh-CN" altLang="en-US">
                <a:latin typeface="Times New Roman" pitchFamily="18" charset="0"/>
              </a:rPr>
              <a:t>概况</a:t>
            </a:r>
          </a:p>
        </p:txBody>
      </p:sp>
      <p:sp>
        <p:nvSpPr>
          <p:cNvPr id="100355" name="Rectangle 3"/>
          <p:cNvSpPr>
            <a:spLocks noGrp="1" noChangeArrowheads="1"/>
          </p:cNvSpPr>
          <p:nvPr>
            <p:ph idx="1"/>
          </p:nvPr>
        </p:nvSpPr>
        <p:spPr>
          <a:xfrm>
            <a:off x="611188" y="2060575"/>
            <a:ext cx="8353425" cy="4248150"/>
          </a:xfrm>
        </p:spPr>
        <p:txBody>
          <a:bodyPr/>
          <a:lstStyle/>
          <a:p>
            <a:r>
              <a:rPr lang="en-US" altLang="zh-CN" sz="2400" dirty="0">
                <a:latin typeface="Times New Roman" pitchFamily="18" charset="0"/>
              </a:rPr>
              <a:t>The Text </a:t>
            </a:r>
            <a:r>
              <a:rPr lang="en-US" altLang="zh-CN" sz="2400" dirty="0" err="1">
                <a:latin typeface="Times New Roman" pitchFamily="18" charset="0"/>
              </a:rPr>
              <a:t>REtrieval</a:t>
            </a:r>
            <a:r>
              <a:rPr lang="en-US" altLang="zh-CN" sz="2400" dirty="0">
                <a:latin typeface="Times New Roman" pitchFamily="18" charset="0"/>
              </a:rPr>
              <a:t> Conference, TREC, http://trec.nist.gov</a:t>
            </a:r>
          </a:p>
          <a:p>
            <a:endParaRPr lang="en-US" altLang="zh-CN" sz="2400" dirty="0">
              <a:latin typeface="Times New Roman" pitchFamily="18" charset="0"/>
            </a:endParaRPr>
          </a:p>
          <a:p>
            <a:r>
              <a:rPr lang="zh-CN" altLang="en-US" sz="2400" dirty="0">
                <a:latin typeface="Times New Roman" pitchFamily="18" charset="0"/>
              </a:rPr>
              <a:t>由</a:t>
            </a:r>
            <a:r>
              <a:rPr lang="zh-CN" altLang="en-US" sz="2400" dirty="0"/>
              <a:t>美国</a:t>
            </a:r>
            <a:r>
              <a:rPr lang="en-US" altLang="zh-CN" sz="2400" dirty="0">
                <a:latin typeface="Times New Roman" pitchFamily="18" charset="0"/>
              </a:rPr>
              <a:t>NIST(the National Institute of Standards and Technology)</a:t>
            </a:r>
            <a:r>
              <a:rPr lang="zh-CN" altLang="en-US" sz="2400" dirty="0">
                <a:latin typeface="Times New Roman" pitchFamily="18" charset="0"/>
              </a:rPr>
              <a:t>和</a:t>
            </a:r>
            <a:r>
              <a:rPr lang="en-US" altLang="zh-CN" sz="2400" dirty="0">
                <a:latin typeface="Times New Roman" pitchFamily="18" charset="0"/>
              </a:rPr>
              <a:t>DARPA(the Defense Advanced Research Projects Agency)</a:t>
            </a:r>
            <a:r>
              <a:rPr lang="zh-CN" altLang="en-US" sz="2400" dirty="0">
                <a:latin typeface="Times New Roman" pitchFamily="18" charset="0"/>
              </a:rPr>
              <a:t>联合举办</a:t>
            </a:r>
          </a:p>
          <a:p>
            <a:endParaRPr lang="en-US" altLang="zh-CN" sz="2400" dirty="0">
              <a:latin typeface="Times New Roman" pitchFamily="18" charset="0"/>
            </a:endParaRPr>
          </a:p>
          <a:p>
            <a:r>
              <a:rPr lang="en-US" altLang="zh-CN" sz="2400" dirty="0">
                <a:latin typeface="Times New Roman" pitchFamily="18" charset="0"/>
              </a:rPr>
              <a:t>1992</a:t>
            </a:r>
            <a:r>
              <a:rPr lang="zh-CN" altLang="en-US" sz="2400" dirty="0">
                <a:latin typeface="Times New Roman" pitchFamily="18" charset="0"/>
              </a:rPr>
              <a:t>年举办第一届会议，每年</a:t>
            </a:r>
            <a:r>
              <a:rPr lang="en-US" altLang="zh-CN" sz="2400" dirty="0">
                <a:latin typeface="Times New Roman" pitchFamily="18" charset="0"/>
              </a:rPr>
              <a:t>11</a:t>
            </a:r>
            <a:r>
              <a:rPr lang="zh-CN" altLang="en-US" sz="2400" dirty="0">
                <a:latin typeface="Times New Roman" pitchFamily="18" charset="0"/>
              </a:rPr>
              <a:t>月举行，至</a:t>
            </a:r>
            <a:r>
              <a:rPr lang="en-US" altLang="zh-CN" sz="2400" dirty="0">
                <a:latin typeface="Times New Roman" pitchFamily="18" charset="0"/>
              </a:rPr>
              <a:t>2019</a:t>
            </a:r>
            <a:r>
              <a:rPr lang="zh-CN" altLang="en-US" sz="2400" dirty="0">
                <a:latin typeface="Times New Roman" pitchFamily="18" charset="0"/>
              </a:rPr>
              <a:t>年已有</a:t>
            </a:r>
            <a:r>
              <a:rPr lang="en-US" altLang="zh-CN" sz="2400" dirty="0">
                <a:latin typeface="Times New Roman" pitchFamily="18" charset="0"/>
              </a:rPr>
              <a:t>28</a:t>
            </a:r>
            <a:r>
              <a:rPr lang="zh-CN" altLang="en-US" sz="2400" dirty="0">
                <a:latin typeface="Times New Roman" pitchFamily="18" charset="0"/>
              </a:rPr>
              <a:t>届，可以看成信息检索领域的“奥运会”</a:t>
            </a:r>
          </a:p>
        </p:txBody>
      </p:sp>
      <p:sp>
        <p:nvSpPr>
          <p:cNvPr id="6" name="灯片编号占位符 5"/>
          <p:cNvSpPr>
            <a:spLocks noGrp="1"/>
          </p:cNvSpPr>
          <p:nvPr>
            <p:ph type="sldNum" sz="quarter" idx="12"/>
          </p:nvPr>
        </p:nvSpPr>
        <p:spPr/>
        <p:txBody>
          <a:bodyPr/>
          <a:lstStyle/>
          <a:p>
            <a:fld id="{0DAFB580-0F77-441C-AE1C-E62B3110CD70}" type="slidenum">
              <a:rPr lang="en-US" altLang="zh-CN"/>
              <a:pPr/>
              <a:t>88</a:t>
            </a:fld>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a:latin typeface="Times New Roman" pitchFamily="18" charset="0"/>
              </a:rPr>
              <a:t>TREC</a:t>
            </a:r>
            <a:r>
              <a:rPr lang="zh-CN" altLang="en-US" dirty="0">
                <a:latin typeface="Times New Roman" pitchFamily="18" charset="0"/>
              </a:rPr>
              <a:t>的目标</a:t>
            </a:r>
            <a:endParaRPr lang="en-US" altLang="zh-CN" dirty="0">
              <a:latin typeface="Times New Roman" pitchFamily="18" charset="0"/>
            </a:endParaRPr>
          </a:p>
        </p:txBody>
      </p:sp>
      <p:sp>
        <p:nvSpPr>
          <p:cNvPr id="102403" name="Rectangle 3"/>
          <p:cNvSpPr>
            <a:spLocks noGrp="1" noChangeArrowheads="1"/>
          </p:cNvSpPr>
          <p:nvPr>
            <p:ph idx="1"/>
          </p:nvPr>
        </p:nvSpPr>
        <p:spPr>
          <a:xfrm>
            <a:off x="685800" y="2152132"/>
            <a:ext cx="7772400" cy="3617913"/>
          </a:xfrm>
        </p:spPr>
        <p:txBody>
          <a:bodyPr/>
          <a:lstStyle/>
          <a:p>
            <a:pPr>
              <a:lnSpc>
                <a:spcPct val="90000"/>
              </a:lnSpc>
            </a:pPr>
            <a:r>
              <a:rPr lang="zh-CN" altLang="en-US" sz="2400" dirty="0"/>
              <a:t>总目标：支持在信息检索领域的基础研究，提供对大规模文本检索方法的评估办法</a:t>
            </a:r>
          </a:p>
          <a:p>
            <a:pPr>
              <a:lnSpc>
                <a:spcPct val="90000"/>
              </a:lnSpc>
            </a:pPr>
            <a:r>
              <a:rPr lang="en-US" altLang="zh-CN" sz="2400" dirty="0">
                <a:latin typeface="Times New Roman" pitchFamily="18" charset="0"/>
              </a:rPr>
              <a:t>1. </a:t>
            </a:r>
            <a:r>
              <a:rPr lang="zh-CN" altLang="en-US" sz="2400" dirty="0">
                <a:latin typeface="Times New Roman" pitchFamily="18" charset="0"/>
              </a:rPr>
              <a:t>鼓励对基于大测试集合的信息检索方法的研究</a:t>
            </a:r>
          </a:p>
          <a:p>
            <a:pPr>
              <a:lnSpc>
                <a:spcPct val="90000"/>
              </a:lnSpc>
            </a:pPr>
            <a:r>
              <a:rPr lang="en-US" altLang="zh-CN" sz="2400" dirty="0">
                <a:latin typeface="Times New Roman" pitchFamily="18" charset="0"/>
              </a:rPr>
              <a:t>2. </a:t>
            </a:r>
            <a:r>
              <a:rPr lang="zh-CN" altLang="en-US" sz="2400" dirty="0">
                <a:latin typeface="Times New Roman" pitchFamily="18" charset="0"/>
              </a:rPr>
              <a:t>提供一个可以用来交流研究思想的论坛，增进工业界、学术界和政府部门之间的互相了解；</a:t>
            </a:r>
            <a:endParaRPr lang="en-US" altLang="zh-CN" sz="2400" dirty="0">
              <a:latin typeface="Times New Roman" pitchFamily="18" charset="0"/>
            </a:endParaRPr>
          </a:p>
          <a:p>
            <a:pPr>
              <a:lnSpc>
                <a:spcPct val="90000"/>
              </a:lnSpc>
            </a:pPr>
            <a:r>
              <a:rPr lang="en-US" altLang="zh-CN" sz="2400" dirty="0"/>
              <a:t>3. </a:t>
            </a:r>
            <a:r>
              <a:rPr lang="zh-CN" altLang="en-US" sz="2400" dirty="0"/>
              <a:t>示范信息检索理论在解决实际问题方面的重大进步，提高信息检索技术从理论走向商业应用的速度；</a:t>
            </a:r>
          </a:p>
          <a:p>
            <a:pPr>
              <a:lnSpc>
                <a:spcPct val="90000"/>
              </a:lnSpc>
            </a:pPr>
            <a:r>
              <a:rPr lang="en-US" altLang="zh-CN" sz="2400" dirty="0"/>
              <a:t>4. </a:t>
            </a:r>
            <a:r>
              <a:rPr lang="zh-CN" altLang="en-US" sz="2400" dirty="0"/>
              <a:t>为工业界和学术界提高评估技术的可用性，并开发新的更为适用的评估技术。</a:t>
            </a:r>
          </a:p>
          <a:p>
            <a:pPr>
              <a:lnSpc>
                <a:spcPct val="90000"/>
              </a:lnSpc>
            </a:pPr>
            <a:endParaRPr lang="zh-CN" altLang="en-US" sz="2400" dirty="0">
              <a:latin typeface="Times New Roman" pitchFamily="18" charset="0"/>
            </a:endParaRPr>
          </a:p>
          <a:p>
            <a:pPr>
              <a:lnSpc>
                <a:spcPct val="90000"/>
              </a:lnSpc>
            </a:pPr>
            <a:endParaRPr lang="en-US" altLang="zh-CN" sz="2400" dirty="0"/>
          </a:p>
        </p:txBody>
      </p:sp>
      <p:sp>
        <p:nvSpPr>
          <p:cNvPr id="6" name="灯片编号占位符 5"/>
          <p:cNvSpPr>
            <a:spLocks noGrp="1"/>
          </p:cNvSpPr>
          <p:nvPr>
            <p:ph type="sldNum" sz="quarter" idx="12"/>
          </p:nvPr>
        </p:nvSpPr>
        <p:spPr/>
        <p:txBody>
          <a:bodyPr/>
          <a:lstStyle/>
          <a:p>
            <a:fld id="{DA3DB5F4-06AE-494D-95FC-4FD6CDE1563F}" type="slidenum">
              <a:rPr lang="en-US" altLang="zh-CN"/>
              <a:pPr/>
              <a:t>89</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a:t>精确</a:t>
            </a:r>
            <a:r>
              <a:rPr lang="en-US" altLang="zh-CN" dirty="0"/>
              <a:t>top </a:t>
            </a:r>
            <a:r>
              <a:rPr lang="en-US" altLang="zh-CN" i="1" dirty="0"/>
              <a:t>k</a:t>
            </a:r>
            <a:r>
              <a:rPr lang="zh-CN" altLang="en-US" dirty="0"/>
              <a:t>检索及其加速办法</a:t>
            </a:r>
            <a:endParaRPr lang="en-US" altLang="zh-CN" dirty="0"/>
          </a:p>
        </p:txBody>
      </p:sp>
      <p:sp>
        <p:nvSpPr>
          <p:cNvPr id="9219" name="Rectangle 3"/>
          <p:cNvSpPr>
            <a:spLocks noGrp="1" noChangeArrowheads="1"/>
          </p:cNvSpPr>
          <p:nvPr>
            <p:ph idx="1"/>
          </p:nvPr>
        </p:nvSpPr>
        <p:spPr/>
        <p:txBody>
          <a:bodyPr/>
          <a:lstStyle/>
          <a:p>
            <a:r>
              <a:rPr lang="zh-CN" altLang="en-US" dirty="0"/>
              <a:t>目标：从文档集的所有文档中找出</a:t>
            </a:r>
            <a:r>
              <a:rPr lang="en-US" altLang="zh-CN" i="1" dirty="0"/>
              <a:t>k</a:t>
            </a:r>
            <a:r>
              <a:rPr lang="zh-CN" altLang="en-US" dirty="0"/>
              <a:t>个离查询最近的文档</a:t>
            </a:r>
            <a:endParaRPr lang="en-US" altLang="zh-CN" dirty="0"/>
          </a:p>
          <a:p>
            <a:r>
              <a:rPr lang="en-US" altLang="zh-CN" dirty="0"/>
              <a:t>(</a:t>
            </a:r>
            <a:r>
              <a:rPr lang="zh-CN" altLang="en-US" dirty="0"/>
              <a:t>一般</a:t>
            </a:r>
            <a:r>
              <a:rPr lang="en-US" altLang="zh-CN" dirty="0"/>
              <a:t>)</a:t>
            </a:r>
            <a:r>
              <a:rPr lang="zh-CN" altLang="en-US" dirty="0"/>
              <a:t>步骤：</a:t>
            </a:r>
            <a:endParaRPr lang="en-US" altLang="zh-CN" dirty="0"/>
          </a:p>
          <a:p>
            <a:pPr lvl="1"/>
            <a:r>
              <a:rPr lang="zh-CN" altLang="en-US" dirty="0"/>
              <a:t>对每个文档评分</a:t>
            </a:r>
            <a:r>
              <a:rPr lang="en-US" altLang="zh-CN" dirty="0"/>
              <a:t>(</a:t>
            </a:r>
            <a:r>
              <a:rPr lang="zh-CN" altLang="en-US" dirty="0"/>
              <a:t>余弦相似度</a:t>
            </a:r>
            <a:r>
              <a:rPr lang="en-US" altLang="zh-CN" dirty="0"/>
              <a:t>)</a:t>
            </a:r>
          </a:p>
          <a:p>
            <a:pPr lvl="1"/>
            <a:r>
              <a:rPr lang="zh-CN" altLang="en-US" dirty="0"/>
              <a:t>按照评分高低排序</a:t>
            </a:r>
            <a:endParaRPr lang="en-US" altLang="zh-CN" dirty="0"/>
          </a:p>
          <a:p>
            <a:pPr lvl="1"/>
            <a:r>
              <a:rPr lang="zh-CN" altLang="en-US" dirty="0"/>
              <a:t>选出前</a:t>
            </a:r>
            <a:r>
              <a:rPr lang="en-US" altLang="zh-CN" i="1" dirty="0"/>
              <a:t>k</a:t>
            </a:r>
            <a:r>
              <a:rPr lang="zh-CN" altLang="en-US" dirty="0"/>
              <a:t>个结果</a:t>
            </a:r>
            <a:endParaRPr lang="en-US" altLang="zh-CN" dirty="0"/>
          </a:p>
          <a:p>
            <a:r>
              <a:rPr lang="zh-CN" altLang="en-US" dirty="0"/>
              <a:t>如何加速：</a:t>
            </a:r>
            <a:endParaRPr lang="en-US" altLang="zh-CN" dirty="0"/>
          </a:p>
          <a:p>
            <a:pPr lvl="1"/>
            <a:r>
              <a:rPr lang="zh-CN" altLang="en-US" dirty="0"/>
              <a:t>思路一：加快每个余弦相似度的计算</a:t>
            </a:r>
            <a:endParaRPr lang="en-US" altLang="zh-CN" dirty="0"/>
          </a:p>
          <a:p>
            <a:pPr lvl="1"/>
            <a:r>
              <a:rPr lang="zh-CN" altLang="en-US" dirty="0"/>
              <a:t>思路二：不对所有文档的评分结果排序而直接选出</a:t>
            </a:r>
            <a:r>
              <a:rPr lang="en-US" altLang="zh-CN" dirty="0"/>
              <a:t>Top </a:t>
            </a:r>
            <a:r>
              <a:rPr lang="en-US" altLang="zh-CN" i="1" dirty="0"/>
              <a:t>k</a:t>
            </a:r>
            <a:r>
              <a:rPr lang="zh-CN" altLang="en-US" dirty="0"/>
              <a:t>篇文档</a:t>
            </a:r>
            <a:endParaRPr lang="en-US" altLang="zh-CN" dirty="0"/>
          </a:p>
          <a:p>
            <a:pPr lvl="1"/>
            <a:r>
              <a:rPr lang="zh-CN" altLang="en-US" dirty="0"/>
              <a:t>思路三：能否不需要计算所有Ｎ篇文档的得分？</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latin typeface="Times New Roman" pitchFamily="18" charset="0"/>
              </a:rPr>
              <a:t>TREC</a:t>
            </a:r>
            <a:r>
              <a:rPr lang="zh-CN" altLang="en-US">
                <a:latin typeface="Times New Roman" pitchFamily="18" charset="0"/>
              </a:rPr>
              <a:t>的运行方式</a:t>
            </a:r>
            <a:r>
              <a:rPr lang="en-US" altLang="zh-CN">
                <a:latin typeface="Times New Roman" pitchFamily="18" charset="0"/>
              </a:rPr>
              <a:t>(1)</a:t>
            </a:r>
          </a:p>
        </p:txBody>
      </p:sp>
      <p:sp>
        <p:nvSpPr>
          <p:cNvPr id="106499" name="Rectangle 3"/>
          <p:cNvSpPr>
            <a:spLocks noGrp="1" noChangeArrowheads="1"/>
          </p:cNvSpPr>
          <p:nvPr>
            <p:ph idx="1"/>
          </p:nvPr>
        </p:nvSpPr>
        <p:spPr>
          <a:xfrm>
            <a:off x="971550" y="2060575"/>
            <a:ext cx="7772400" cy="3617913"/>
          </a:xfrm>
        </p:spPr>
        <p:txBody>
          <a:bodyPr/>
          <a:lstStyle/>
          <a:p>
            <a:r>
              <a:rPr lang="en-US" altLang="zh-CN" sz="2400" dirty="0">
                <a:latin typeface="Times New Roman" pitchFamily="18" charset="0"/>
              </a:rPr>
              <a:t>TREC</a:t>
            </a:r>
            <a:r>
              <a:rPr lang="zh-CN" altLang="en-US" sz="2400" dirty="0">
                <a:latin typeface="Times New Roman" pitchFamily="18" charset="0"/>
              </a:rPr>
              <a:t>由一个程序委员会管理。这个委员会包括来自政府、工业界和学术界的代表。</a:t>
            </a:r>
          </a:p>
          <a:p>
            <a:r>
              <a:rPr lang="en-US" altLang="zh-CN" sz="2400" dirty="0">
                <a:latin typeface="Times New Roman" pitchFamily="18" charset="0"/>
              </a:rPr>
              <a:t>TREC</a:t>
            </a:r>
            <a:r>
              <a:rPr lang="zh-CN" altLang="en-US" sz="2400" dirty="0">
                <a:latin typeface="Times New Roman" pitchFamily="18" charset="0"/>
              </a:rPr>
              <a:t>以年度为周期运行。过程为：确定任务</a:t>
            </a:r>
            <a:r>
              <a:rPr lang="zh-CN" altLang="en-US" sz="2400" dirty="0">
                <a:latin typeface="Times New Roman" pitchFamily="18" charset="0"/>
                <a:sym typeface="Wingdings" pitchFamily="2" charset="2"/>
              </a:rPr>
              <a:t></a:t>
            </a:r>
            <a:r>
              <a:rPr lang="zh-CN" altLang="en-US" sz="2400" dirty="0">
                <a:latin typeface="Times New Roman" pitchFamily="18" charset="0"/>
              </a:rPr>
              <a:t>参加者报名</a:t>
            </a:r>
            <a:r>
              <a:rPr lang="zh-CN" altLang="en-US" sz="2400" dirty="0">
                <a:latin typeface="Times New Roman" pitchFamily="18" charset="0"/>
                <a:sym typeface="Wingdings" pitchFamily="2" charset="2"/>
              </a:rPr>
              <a:t>参加者运行任务返回运行结果结果评估大会交流</a:t>
            </a:r>
          </a:p>
          <a:p>
            <a:r>
              <a:rPr lang="zh-CN" altLang="en-US" sz="2400" dirty="0">
                <a:latin typeface="Times New Roman" pitchFamily="18" charset="0"/>
                <a:sym typeface="Wingdings" pitchFamily="2" charset="2"/>
              </a:rPr>
              <a:t>一开始仅仅面向文本，后来逐渐加入语音、图像、视频方面的评测</a:t>
            </a:r>
            <a:endParaRPr lang="zh-CN" altLang="en-US" sz="2400" dirty="0">
              <a:latin typeface="Times New Roman" pitchFamily="18" charset="0"/>
            </a:endParaRPr>
          </a:p>
        </p:txBody>
      </p:sp>
      <p:sp>
        <p:nvSpPr>
          <p:cNvPr id="6" name="灯片编号占位符 5"/>
          <p:cNvSpPr>
            <a:spLocks noGrp="1"/>
          </p:cNvSpPr>
          <p:nvPr>
            <p:ph type="sldNum" sz="quarter" idx="12"/>
          </p:nvPr>
        </p:nvSpPr>
        <p:spPr/>
        <p:txBody>
          <a:bodyPr/>
          <a:lstStyle/>
          <a:p>
            <a:fld id="{9BD2BAA4-1355-4AB2-882C-233727697C5B}" type="slidenum">
              <a:rPr lang="en-US" altLang="zh-CN"/>
              <a:pPr/>
              <a:t>90</a:t>
            </a:fld>
            <a:endParaRPr lang="en-US"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a:latin typeface="Times New Roman" pitchFamily="18" charset="0"/>
              </a:rPr>
              <a:t>TREC</a:t>
            </a:r>
            <a:r>
              <a:rPr lang="zh-CN" altLang="en-US">
                <a:latin typeface="Times New Roman" pitchFamily="18" charset="0"/>
              </a:rPr>
              <a:t>的运行方式</a:t>
            </a:r>
            <a:r>
              <a:rPr lang="en-US" altLang="zh-CN">
                <a:latin typeface="Times New Roman" pitchFamily="18" charset="0"/>
              </a:rPr>
              <a:t>(2)</a:t>
            </a:r>
          </a:p>
        </p:txBody>
      </p:sp>
      <p:sp>
        <p:nvSpPr>
          <p:cNvPr id="108547" name="Rectangle 3"/>
          <p:cNvSpPr>
            <a:spLocks noGrp="1" noChangeArrowheads="1"/>
          </p:cNvSpPr>
          <p:nvPr>
            <p:ph idx="1"/>
          </p:nvPr>
        </p:nvSpPr>
        <p:spPr>
          <a:xfrm>
            <a:off x="914400" y="1988840"/>
            <a:ext cx="7772400" cy="3617913"/>
          </a:xfrm>
        </p:spPr>
        <p:txBody>
          <a:bodyPr/>
          <a:lstStyle/>
          <a:p>
            <a:r>
              <a:rPr lang="zh-CN" altLang="en-US" sz="2400" dirty="0">
                <a:latin typeface="Times New Roman" pitchFamily="18" charset="0"/>
              </a:rPr>
              <a:t>确定任务：</a:t>
            </a:r>
            <a:r>
              <a:rPr lang="en-US" altLang="zh-CN" sz="2400" dirty="0">
                <a:latin typeface="Times New Roman" pitchFamily="18" charset="0"/>
              </a:rPr>
              <a:t>NIST</a:t>
            </a:r>
            <a:r>
              <a:rPr lang="zh-CN" altLang="en-US" sz="2400" dirty="0">
                <a:latin typeface="Times New Roman" pitchFamily="18" charset="0"/>
              </a:rPr>
              <a:t>提供测试数据和测试问题</a:t>
            </a:r>
          </a:p>
          <a:p>
            <a:r>
              <a:rPr lang="zh-CN" altLang="en-US" sz="2400" dirty="0">
                <a:latin typeface="Times New Roman" pitchFamily="18" charset="0"/>
              </a:rPr>
              <a:t>报名：参加者根据自己的兴趣选择任务</a:t>
            </a:r>
          </a:p>
          <a:p>
            <a:r>
              <a:rPr lang="zh-CN" altLang="en-US" sz="2400" dirty="0">
                <a:latin typeface="Times New Roman" pitchFamily="18" charset="0"/>
              </a:rPr>
              <a:t>运行任务：参加者用自己的检索系统运行测试问题，给出结果</a:t>
            </a:r>
          </a:p>
          <a:p>
            <a:r>
              <a:rPr lang="zh-CN" altLang="en-US" sz="2400" dirty="0">
                <a:latin typeface="Times New Roman" pitchFamily="18" charset="0"/>
              </a:rPr>
              <a:t>返回结果：参加者向</a:t>
            </a:r>
            <a:r>
              <a:rPr lang="en-US" altLang="zh-CN" sz="2400" dirty="0">
                <a:latin typeface="Times New Roman" pitchFamily="18" charset="0"/>
              </a:rPr>
              <a:t>NIST</a:t>
            </a:r>
            <a:r>
              <a:rPr lang="zh-CN" altLang="en-US" sz="2400" dirty="0">
                <a:latin typeface="Times New Roman" pitchFamily="18" charset="0"/>
              </a:rPr>
              <a:t>返回他们的运行结果，以便评估</a:t>
            </a:r>
          </a:p>
        </p:txBody>
      </p:sp>
      <p:sp>
        <p:nvSpPr>
          <p:cNvPr id="6" name="灯片编号占位符 5"/>
          <p:cNvSpPr>
            <a:spLocks noGrp="1"/>
          </p:cNvSpPr>
          <p:nvPr>
            <p:ph type="sldNum" sz="quarter" idx="12"/>
          </p:nvPr>
        </p:nvSpPr>
        <p:spPr/>
        <p:txBody>
          <a:bodyPr/>
          <a:lstStyle/>
          <a:p>
            <a:fld id="{B939165E-5496-4F29-AE66-46194A06C798}" type="slidenum">
              <a:rPr lang="en-US" altLang="zh-CN"/>
              <a:pPr/>
              <a:t>91</a:t>
            </a:fld>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a:latin typeface="Times New Roman" pitchFamily="18" charset="0"/>
              </a:rPr>
              <a:t>TREC</a:t>
            </a:r>
            <a:r>
              <a:rPr lang="zh-CN" altLang="en-US">
                <a:latin typeface="Times New Roman" pitchFamily="18" charset="0"/>
              </a:rPr>
              <a:t>的运行方式</a:t>
            </a:r>
            <a:r>
              <a:rPr lang="en-US" altLang="zh-CN">
                <a:latin typeface="Times New Roman" pitchFamily="18" charset="0"/>
              </a:rPr>
              <a:t>(3)</a:t>
            </a:r>
          </a:p>
        </p:txBody>
      </p:sp>
      <p:sp>
        <p:nvSpPr>
          <p:cNvPr id="110595" name="Rectangle 3"/>
          <p:cNvSpPr>
            <a:spLocks noGrp="1" noChangeArrowheads="1"/>
          </p:cNvSpPr>
          <p:nvPr>
            <p:ph idx="1"/>
          </p:nvPr>
        </p:nvSpPr>
        <p:spPr>
          <a:xfrm>
            <a:off x="905091" y="2109153"/>
            <a:ext cx="7772400" cy="3617913"/>
          </a:xfrm>
        </p:spPr>
        <p:txBody>
          <a:bodyPr/>
          <a:lstStyle/>
          <a:p>
            <a:r>
              <a:rPr lang="zh-CN" altLang="en-US" sz="2400" dirty="0">
                <a:latin typeface="Times New Roman" pitchFamily="18" charset="0"/>
              </a:rPr>
              <a:t>结果评估：</a:t>
            </a:r>
            <a:r>
              <a:rPr lang="en-US" altLang="zh-CN" sz="2400" dirty="0">
                <a:latin typeface="Times New Roman" pitchFamily="18" charset="0"/>
              </a:rPr>
              <a:t>NIST</a:t>
            </a:r>
            <a:r>
              <a:rPr lang="zh-CN" altLang="en-US" sz="2400" dirty="0">
                <a:latin typeface="Times New Roman" pitchFamily="18" charset="0"/>
              </a:rPr>
              <a:t>使用一套固定的方法和软件对参加者的运行结果给出评测结果</a:t>
            </a:r>
          </a:p>
          <a:p>
            <a:endParaRPr lang="en-US" altLang="zh-CN" sz="2400" dirty="0">
              <a:latin typeface="Times New Roman" pitchFamily="18" charset="0"/>
            </a:endParaRPr>
          </a:p>
          <a:p>
            <a:r>
              <a:rPr lang="zh-CN" altLang="en-US" sz="2400" dirty="0">
                <a:latin typeface="Times New Roman" pitchFamily="18" charset="0"/>
              </a:rPr>
              <a:t>大会交流：每年的</a:t>
            </a:r>
            <a:r>
              <a:rPr lang="en-US" altLang="zh-CN" sz="2400" dirty="0">
                <a:latin typeface="Times New Roman" pitchFamily="18" charset="0"/>
              </a:rPr>
              <a:t>11</a:t>
            </a:r>
            <a:r>
              <a:rPr lang="zh-CN" altLang="en-US" sz="2400" dirty="0">
                <a:latin typeface="Times New Roman" pitchFamily="18" charset="0"/>
              </a:rPr>
              <a:t>月召开会议，由当年的参加者们交流彼此的经验</a:t>
            </a:r>
          </a:p>
        </p:txBody>
      </p:sp>
      <p:sp>
        <p:nvSpPr>
          <p:cNvPr id="6" name="灯片编号占位符 5"/>
          <p:cNvSpPr>
            <a:spLocks noGrp="1"/>
          </p:cNvSpPr>
          <p:nvPr>
            <p:ph type="sldNum" sz="quarter" idx="12"/>
          </p:nvPr>
        </p:nvSpPr>
        <p:spPr/>
        <p:txBody>
          <a:bodyPr/>
          <a:lstStyle/>
          <a:p>
            <a:fld id="{E474B87B-8395-40E5-90F2-D4EF6E6D3257}" type="slidenum">
              <a:rPr lang="en-US" altLang="zh-CN"/>
              <a:pPr/>
              <a:t>92</a:t>
            </a:fld>
            <a:endParaRPr lang="en-US"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zh-CN">
                <a:latin typeface="Times New Roman" pitchFamily="18" charset="0"/>
              </a:rPr>
              <a:t>TREC</a:t>
            </a:r>
            <a:r>
              <a:rPr lang="zh-CN" altLang="en-US">
                <a:latin typeface="Times New Roman" pitchFamily="18" charset="0"/>
              </a:rPr>
              <a:t>的运行方式</a:t>
            </a:r>
            <a:r>
              <a:rPr lang="en-US" altLang="zh-CN">
                <a:latin typeface="Times New Roman" pitchFamily="18" charset="0"/>
              </a:rPr>
              <a:t>(4)</a:t>
            </a:r>
          </a:p>
        </p:txBody>
      </p:sp>
      <p:pic>
        <p:nvPicPr>
          <p:cNvPr id="115716" name="Picture 4"/>
          <p:cNvPicPr>
            <a:picLocks noGrp="1" noChangeAspect="1" noChangeArrowheads="1"/>
          </p:cNvPicPr>
          <p:nvPr>
            <p:ph idx="1"/>
          </p:nvPr>
        </p:nvPicPr>
        <p:blipFill>
          <a:blip r:embed="rId3" cstate="print"/>
          <a:stretch>
            <a:fillRect/>
          </a:stretch>
        </p:blipFill>
        <p:spPr>
          <a:xfrm>
            <a:off x="1140422" y="1600200"/>
            <a:ext cx="6863156" cy="4953000"/>
          </a:xfrm>
          <a:noFill/>
          <a:ln/>
        </p:spPr>
      </p:pic>
      <p:sp>
        <p:nvSpPr>
          <p:cNvPr id="6" name="灯片编号占位符 5"/>
          <p:cNvSpPr>
            <a:spLocks noGrp="1"/>
          </p:cNvSpPr>
          <p:nvPr>
            <p:ph type="sldNum" sz="quarter" idx="12"/>
          </p:nvPr>
        </p:nvSpPr>
        <p:spPr/>
        <p:txBody>
          <a:bodyPr/>
          <a:lstStyle/>
          <a:p>
            <a:fld id="{C2D1BE56-ED28-4965-842D-BC27BEE05626}" type="slidenum">
              <a:rPr lang="en-US" altLang="zh-CN"/>
              <a:pPr/>
              <a:t>93</a:t>
            </a:fld>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67544" y="302705"/>
            <a:ext cx="8589640" cy="1143000"/>
          </a:xfrm>
        </p:spPr>
        <p:txBody>
          <a:bodyPr/>
          <a:lstStyle/>
          <a:p>
            <a:r>
              <a:rPr lang="zh-CN" altLang="en-US" dirty="0"/>
              <a:t>测试数据和测试软件</a:t>
            </a:r>
          </a:p>
        </p:txBody>
      </p:sp>
      <p:sp>
        <p:nvSpPr>
          <p:cNvPr id="112643" name="Rectangle 3"/>
          <p:cNvSpPr>
            <a:spLocks noGrp="1" noChangeArrowheads="1"/>
          </p:cNvSpPr>
          <p:nvPr>
            <p:ph idx="1"/>
          </p:nvPr>
        </p:nvSpPr>
        <p:spPr>
          <a:xfrm>
            <a:off x="827584" y="1916832"/>
            <a:ext cx="7992888" cy="3617913"/>
          </a:xfrm>
        </p:spPr>
        <p:txBody>
          <a:bodyPr/>
          <a:lstStyle/>
          <a:p>
            <a:pPr>
              <a:lnSpc>
                <a:spcPct val="90000"/>
              </a:lnSpc>
            </a:pPr>
            <a:r>
              <a:rPr lang="zh-CN" altLang="en-US" sz="2400" dirty="0">
                <a:latin typeface="Times New Roman" pitchFamily="18" charset="0"/>
              </a:rPr>
              <a:t>由</a:t>
            </a:r>
            <a:r>
              <a:rPr lang="en-US" altLang="zh-CN" sz="2400" dirty="0">
                <a:latin typeface="Times New Roman" pitchFamily="18" charset="0"/>
              </a:rPr>
              <a:t>LDC(</a:t>
            </a:r>
            <a:r>
              <a:rPr lang="en-US" altLang="zh-CN" sz="2400" dirty="0">
                <a:latin typeface="Times New Roman" pitchFamily="18" charset="0"/>
                <a:hlinkClick r:id="rId3"/>
              </a:rPr>
              <a:t>Linguistic Data Consortium</a:t>
            </a:r>
            <a:r>
              <a:rPr lang="en-US" altLang="zh-CN" sz="2400" dirty="0">
                <a:latin typeface="Times New Roman" pitchFamily="18" charset="0"/>
              </a:rPr>
              <a:t>)</a:t>
            </a:r>
            <a:r>
              <a:rPr lang="zh-CN" altLang="en-US" sz="2400" dirty="0">
                <a:latin typeface="Times New Roman" pitchFamily="18" charset="0"/>
              </a:rPr>
              <a:t>或者其他单位免费提供，但有些数据需要缴纳费用，一般都必须签订协议</a:t>
            </a:r>
          </a:p>
          <a:p>
            <a:pPr>
              <a:lnSpc>
                <a:spcPct val="90000"/>
              </a:lnSpc>
            </a:pPr>
            <a:r>
              <a:rPr lang="zh-CN" altLang="en-US" sz="2400" dirty="0">
                <a:latin typeface="Times New Roman" pitchFamily="18" charset="0"/>
              </a:rPr>
              <a:t>每年使用的数据可以是新的，也可以是上一年度已经使用过的</a:t>
            </a:r>
          </a:p>
          <a:p>
            <a:pPr>
              <a:lnSpc>
                <a:spcPct val="90000"/>
              </a:lnSpc>
            </a:pPr>
            <a:r>
              <a:rPr lang="en-US" altLang="zh-CN" sz="2400" dirty="0">
                <a:latin typeface="Times New Roman" pitchFamily="18" charset="0"/>
              </a:rPr>
              <a:t>TREC</a:t>
            </a:r>
            <a:r>
              <a:rPr lang="zh-CN" altLang="en-US" sz="2400" dirty="0">
                <a:latin typeface="Times New Roman" pitchFamily="18" charset="0"/>
              </a:rPr>
              <a:t>使用的评估软件是开放的，任何组织和个人都可以用它对自己的系统进行评测</a:t>
            </a:r>
          </a:p>
        </p:txBody>
      </p:sp>
      <p:sp>
        <p:nvSpPr>
          <p:cNvPr id="6" name="灯片编号占位符 5"/>
          <p:cNvSpPr>
            <a:spLocks noGrp="1"/>
          </p:cNvSpPr>
          <p:nvPr>
            <p:ph type="sldNum" sz="quarter" idx="12"/>
          </p:nvPr>
        </p:nvSpPr>
        <p:spPr/>
        <p:txBody>
          <a:bodyPr/>
          <a:lstStyle/>
          <a:p>
            <a:fld id="{2F8BEE63-CE57-40E9-B178-8314489B535A}" type="slidenum">
              <a:rPr lang="en-US" altLang="zh-CN"/>
              <a:pPr/>
              <a:t>94</a:t>
            </a:fld>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94" name="Rectangle 58"/>
          <p:cNvSpPr>
            <a:spLocks noGrp="1" noChangeArrowheads="1"/>
          </p:cNvSpPr>
          <p:nvPr>
            <p:ph type="title"/>
          </p:nvPr>
        </p:nvSpPr>
        <p:spPr/>
        <p:txBody>
          <a:bodyPr/>
          <a:lstStyle/>
          <a:p>
            <a:r>
              <a:rPr lang="en-US" altLang="zh-CN">
                <a:latin typeface="Times New Roman" pitchFamily="18" charset="0"/>
              </a:rPr>
              <a:t>TREC</a:t>
            </a:r>
            <a:r>
              <a:rPr lang="zh-CN" altLang="en-US">
                <a:latin typeface="Times New Roman" pitchFamily="18" charset="0"/>
              </a:rPr>
              <a:t>任务情况</a:t>
            </a:r>
          </a:p>
        </p:txBody>
      </p:sp>
      <p:graphicFrame>
        <p:nvGraphicFramePr>
          <p:cNvPr id="117144" name="Group 408"/>
          <p:cNvGraphicFramePr>
            <a:graphicFrameLocks noGrp="1"/>
          </p:cNvGraphicFramePr>
          <p:nvPr>
            <p:ph idx="1"/>
          </p:nvPr>
        </p:nvGraphicFramePr>
        <p:xfrm>
          <a:off x="457200" y="1600200"/>
          <a:ext cx="8229600" cy="4927600"/>
        </p:xfrm>
        <a:graphic>
          <a:graphicData uri="http://schemas.openxmlformats.org/drawingml/2006/table">
            <a:tbl>
              <a:tblPr/>
              <a:tblGrid>
                <a:gridCol w="1220321">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323479">
                  <a:extLst>
                    <a:ext uri="{9D8B030D-6E8A-4147-A177-3AD203B41FA5}">
                      <a16:colId xmlns:a16="http://schemas.microsoft.com/office/drawing/2014/main" val="20002"/>
                    </a:ext>
                  </a:extLst>
                </a:gridCol>
              </a:tblGrid>
              <a:tr h="287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TREC1 (92)</a:t>
                      </a:r>
                    </a:p>
                  </a:txBody>
                  <a:tcPr marL="96819" marR="9681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25</a:t>
                      </a:r>
                    </a:p>
                  </a:txBody>
                  <a:tcPr marL="96819" marR="9681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Ad hoc/Routing </a:t>
                      </a:r>
                    </a:p>
                  </a:txBody>
                  <a:tcPr marL="96819" marR="9681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0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TREC2</a:t>
                      </a:r>
                    </a:p>
                  </a:txBody>
                  <a:tcPr marL="96819" marR="9681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31</a:t>
                      </a:r>
                    </a:p>
                  </a:txBody>
                  <a:tcPr marL="96819" marR="9681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Ad hoc/Routing </a:t>
                      </a:r>
                    </a:p>
                  </a:txBody>
                  <a:tcPr marL="96819" marR="9681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57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TREC3</a:t>
                      </a:r>
                    </a:p>
                  </a:txBody>
                  <a:tcPr marL="96819" marR="9681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32</a:t>
                      </a:r>
                    </a:p>
                  </a:txBody>
                  <a:tcPr marL="96819" marR="9681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Ad hoc/Routing </a:t>
                      </a:r>
                    </a:p>
                  </a:txBody>
                  <a:tcPr marL="96819" marR="9681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1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TREC4</a:t>
                      </a:r>
                    </a:p>
                  </a:txBody>
                  <a:tcPr marL="96819" marR="9681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36</a:t>
                      </a:r>
                    </a:p>
                  </a:txBody>
                  <a:tcPr marL="96819" marR="9681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Spanish/Interactive/Database Merging/Confusion/Filtering</a:t>
                      </a:r>
                    </a:p>
                  </a:txBody>
                  <a:tcPr marL="96819" marR="9681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TREC5</a:t>
                      </a:r>
                    </a:p>
                  </a:txBody>
                  <a:tcPr marL="96819" marR="9681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38</a:t>
                      </a:r>
                    </a:p>
                  </a:txBody>
                  <a:tcPr marL="96819" marR="9681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Spanish/Interactive/DatabaseMerging/Confusion/Filtering/NLP </a:t>
                      </a:r>
                    </a:p>
                  </a:txBody>
                  <a:tcPr marL="96819" marR="9681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TREC6</a:t>
                      </a:r>
                    </a:p>
                  </a:txBody>
                  <a:tcPr marL="96819" marR="9681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51</a:t>
                      </a:r>
                    </a:p>
                  </a:txBody>
                  <a:tcPr marL="96819" marR="9681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rgbClr val="CC3500"/>
                          </a:solidFill>
                          <a:effectLst/>
                          <a:latin typeface="Times New Roman" pitchFamily="18" charset="0"/>
                          <a:ea typeface="宋体" charset="-122"/>
                        </a:rPr>
                        <a:t>Chinese</a:t>
                      </a:r>
                      <a:r>
                        <a:rPr kumimoji="1" lang="en-US" altLang="zh-CN" sz="1200" b="0" i="0" u="none" strike="noStrike" cap="none" normalizeH="0" baseline="0">
                          <a:ln>
                            <a:noFill/>
                          </a:ln>
                          <a:solidFill>
                            <a:schemeClr val="tx1"/>
                          </a:solidFill>
                          <a:effectLst/>
                          <a:latin typeface="Times New Roman" pitchFamily="18" charset="0"/>
                          <a:ea typeface="宋体" charset="-122"/>
                        </a:rPr>
                        <a:t>/Interactive/Filtering/NLP/CLIR/Highprecision/</a:t>
                      </a:r>
                      <a:r>
                        <a:rPr kumimoji="1" lang="en-US" altLang="zh-CN" sz="1200" b="0" i="0" u="none" strike="noStrike" cap="none" normalizeH="0" baseline="0">
                          <a:ln>
                            <a:noFill/>
                          </a:ln>
                          <a:solidFill>
                            <a:schemeClr val="folHlink"/>
                          </a:solidFill>
                          <a:effectLst/>
                          <a:latin typeface="Times New Roman" pitchFamily="18" charset="0"/>
                          <a:ea typeface="宋体" charset="-122"/>
                        </a:rPr>
                        <a:t>SDR</a:t>
                      </a:r>
                      <a:r>
                        <a:rPr kumimoji="1" lang="en-US" altLang="zh-CN" sz="1200" b="0" i="0" u="none" strike="noStrike" cap="none" normalizeH="0" baseline="0">
                          <a:ln>
                            <a:noFill/>
                          </a:ln>
                          <a:solidFill>
                            <a:schemeClr val="tx1"/>
                          </a:solidFill>
                          <a:effectLst/>
                          <a:latin typeface="Times New Roman" pitchFamily="18" charset="0"/>
                          <a:ea typeface="宋体" charset="-122"/>
                        </a:rPr>
                        <a:t>/VLC</a:t>
                      </a:r>
                    </a:p>
                  </a:txBody>
                  <a:tcPr marL="96819" marR="9681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TREC7</a:t>
                      </a:r>
                    </a:p>
                  </a:txBody>
                  <a:tcPr marL="96819" marR="9681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56</a:t>
                      </a:r>
                    </a:p>
                  </a:txBody>
                  <a:tcPr marL="96819" marR="9681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CLIR/High Precision/Interactive/Query/SDR/VLC </a:t>
                      </a:r>
                    </a:p>
                  </a:txBody>
                  <a:tcPr marL="96819" marR="9681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TREC8</a:t>
                      </a:r>
                    </a:p>
                  </a:txBody>
                  <a:tcPr marL="96819" marR="9681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66</a:t>
                      </a:r>
                    </a:p>
                  </a:txBody>
                  <a:tcPr marL="96819" marR="9681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CLIR/Filtering/Interactive/QA/Query/SDR/Web</a:t>
                      </a:r>
                    </a:p>
                  </a:txBody>
                  <a:tcPr marL="96819" marR="9681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TREC9</a:t>
                      </a:r>
                    </a:p>
                  </a:txBody>
                  <a:tcPr marL="96819" marR="9681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70</a:t>
                      </a:r>
                    </a:p>
                  </a:txBody>
                  <a:tcPr marL="96819" marR="9681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QA/</a:t>
                      </a:r>
                      <a:r>
                        <a:rPr kumimoji="1" lang="en-US" altLang="zh-CN" sz="1200" b="0" i="0" u="none" strike="noStrike" cap="none" normalizeH="0" baseline="0">
                          <a:ln>
                            <a:noFill/>
                          </a:ln>
                          <a:solidFill>
                            <a:srgbClr val="CC3500"/>
                          </a:solidFill>
                          <a:effectLst/>
                          <a:latin typeface="Times New Roman" pitchFamily="18" charset="0"/>
                          <a:ea typeface="宋体" charset="-122"/>
                        </a:rPr>
                        <a:t>CLIR(E-C)</a:t>
                      </a:r>
                      <a:r>
                        <a:rPr kumimoji="1" lang="en-US" altLang="zh-CN" sz="1200" b="0" i="0" u="none" strike="noStrike" cap="none" normalizeH="0" baseline="0">
                          <a:ln>
                            <a:noFill/>
                          </a:ln>
                          <a:solidFill>
                            <a:schemeClr val="tx1"/>
                          </a:solidFill>
                          <a:effectLst/>
                          <a:latin typeface="Times New Roman" pitchFamily="18" charset="0"/>
                          <a:ea typeface="宋体" charset="-122"/>
                        </a:rPr>
                        <a:t>/Web/Filtering/Interactive/Query/SDR </a:t>
                      </a:r>
                    </a:p>
                  </a:txBody>
                  <a:tcPr marL="96819" marR="9681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TREC10</a:t>
                      </a:r>
                    </a:p>
                  </a:txBody>
                  <a:tcPr marL="96819" marR="9681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89</a:t>
                      </a:r>
                    </a:p>
                  </a:txBody>
                  <a:tcPr marL="96819" marR="9681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QA/CLIR/Web/Filtering/Interactive/</a:t>
                      </a:r>
                      <a:r>
                        <a:rPr kumimoji="1" lang="en-US" altLang="zh-CN" sz="1200" b="0" i="0" u="none" strike="noStrike" cap="none" normalizeH="0" baseline="0">
                          <a:ln>
                            <a:noFill/>
                          </a:ln>
                          <a:solidFill>
                            <a:schemeClr val="folHlink"/>
                          </a:solidFill>
                          <a:effectLst/>
                          <a:latin typeface="Times New Roman" pitchFamily="18" charset="0"/>
                          <a:ea typeface="宋体" charset="-122"/>
                        </a:rPr>
                        <a:t>Video</a:t>
                      </a:r>
                      <a:r>
                        <a:rPr kumimoji="1" lang="en-US" altLang="zh-CN" sz="1200" b="0" i="0" u="none" strike="noStrike" cap="none" normalizeH="0" baseline="0">
                          <a:ln>
                            <a:noFill/>
                          </a:ln>
                          <a:solidFill>
                            <a:schemeClr val="tx1"/>
                          </a:solidFill>
                          <a:effectLst/>
                          <a:latin typeface="Times New Roman" pitchFamily="18" charset="0"/>
                          <a:ea typeface="宋体" charset="-122"/>
                        </a:rPr>
                        <a:t> </a:t>
                      </a:r>
                    </a:p>
                  </a:txBody>
                  <a:tcPr marL="96819" marR="9681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7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TREC11 (02)</a:t>
                      </a:r>
                    </a:p>
                  </a:txBody>
                  <a:tcPr marL="96819" marR="9681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93</a:t>
                      </a:r>
                    </a:p>
                  </a:txBody>
                  <a:tcPr marL="96819" marR="9681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QA/CLIR/Web/Filtering/Interactive/Video/Novelty/</a:t>
                      </a:r>
                    </a:p>
                  </a:txBody>
                  <a:tcPr marL="96819" marR="9681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dirty="0">
                          <a:ln>
                            <a:noFill/>
                          </a:ln>
                          <a:solidFill>
                            <a:schemeClr val="tx1"/>
                          </a:solidFill>
                          <a:effectLst/>
                          <a:latin typeface="Times New Roman" pitchFamily="18" charset="0"/>
                          <a:ea typeface="宋体" charset="-122"/>
                        </a:rPr>
                        <a:t>TREC12 (03)</a:t>
                      </a:r>
                    </a:p>
                  </a:txBody>
                  <a:tcPr marL="96819" marR="9681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93</a:t>
                      </a:r>
                    </a:p>
                  </a:txBody>
                  <a:tcPr marL="96819" marR="9681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QA/Web/Novelty/HARD/Robust/Genomics/   </a:t>
                      </a:r>
                      <a:r>
                        <a:rPr kumimoji="1" lang="en-US" altLang="zh-CN" sz="1200" b="0" i="0" u="none" strike="noStrike" cap="none" normalizeH="0" baseline="0">
                          <a:ln>
                            <a:noFill/>
                          </a:ln>
                          <a:solidFill>
                            <a:schemeClr val="tx1"/>
                          </a:solidFill>
                          <a:effectLst/>
                          <a:latin typeface="Times New Roman" pitchFamily="18" charset="0"/>
                          <a:ea typeface="宋体" charset="-122"/>
                          <a:sym typeface="Wingdings" pitchFamily="2" charset="2"/>
                        </a:rPr>
                        <a:t>TRECVID</a:t>
                      </a:r>
                      <a:r>
                        <a:rPr kumimoji="1" lang="zh-CN" altLang="en-US" sz="1200" b="0" i="0" u="none" strike="noStrike" cap="none" normalizeH="0" baseline="0">
                          <a:ln>
                            <a:noFill/>
                          </a:ln>
                          <a:solidFill>
                            <a:schemeClr val="tx1"/>
                          </a:solidFill>
                          <a:effectLst/>
                          <a:latin typeface="Times New Roman" pitchFamily="18" charset="0"/>
                          <a:ea typeface="宋体" charset="-122"/>
                          <a:sym typeface="Wingdings" pitchFamily="2" charset="2"/>
                        </a:rPr>
                        <a:t>单独组织</a:t>
                      </a:r>
                      <a:endParaRPr kumimoji="1" lang="zh-CN" altLang="en-US" sz="1200" b="0" i="0" u="none" strike="noStrike" cap="none" normalizeH="0" baseline="0">
                        <a:ln>
                          <a:noFill/>
                        </a:ln>
                        <a:solidFill>
                          <a:schemeClr val="tx1"/>
                        </a:solidFill>
                        <a:effectLst/>
                        <a:latin typeface="Times New Roman" pitchFamily="18" charset="0"/>
                        <a:ea typeface="宋体" charset="-122"/>
                      </a:endParaRPr>
                    </a:p>
                  </a:txBody>
                  <a:tcPr marL="96819" marR="9681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TREC13 (04)</a:t>
                      </a:r>
                    </a:p>
                  </a:txBody>
                  <a:tcPr marL="96819" marR="9681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103</a:t>
                      </a:r>
                    </a:p>
                  </a:txBody>
                  <a:tcPr marL="96819" marR="9681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QA/Web/Novelty/HARD/Robust/Genomics/Terabyte</a:t>
                      </a:r>
                    </a:p>
                  </a:txBody>
                  <a:tcPr marL="96819" marR="9681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TREC14 (05)</a:t>
                      </a:r>
                    </a:p>
                  </a:txBody>
                  <a:tcPr marL="96819" marR="9681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117</a:t>
                      </a:r>
                    </a:p>
                  </a:txBody>
                  <a:tcPr marL="96819" marR="9681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dirty="0">
                          <a:ln>
                            <a:noFill/>
                          </a:ln>
                          <a:solidFill>
                            <a:schemeClr val="tx1"/>
                          </a:solidFill>
                          <a:effectLst/>
                          <a:latin typeface="Times New Roman" pitchFamily="18" charset="0"/>
                          <a:ea typeface="宋体" charset="-122"/>
                        </a:rPr>
                        <a:t>QA/HARD/Robust/Enterprise/Genomics/Terabyte/SPAM</a:t>
                      </a:r>
                    </a:p>
                  </a:txBody>
                  <a:tcPr marL="96819" marR="9681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TREC15 (06)</a:t>
                      </a:r>
                    </a:p>
                  </a:txBody>
                  <a:tcPr marL="96819" marR="9681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n/a</a:t>
                      </a:r>
                    </a:p>
                  </a:txBody>
                  <a:tcPr marL="96819" marR="9681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200" b="0" i="0" u="none" strike="noStrike" cap="none" normalizeH="0" baseline="0">
                          <a:ln>
                            <a:noFill/>
                          </a:ln>
                          <a:solidFill>
                            <a:schemeClr val="tx1"/>
                          </a:solidFill>
                          <a:effectLst/>
                          <a:latin typeface="Times New Roman" pitchFamily="18" charset="0"/>
                          <a:ea typeface="宋体" charset="-122"/>
                        </a:rPr>
                        <a:t>QA/Legal/Enterprise/Genomics/Terabyte/SPAM/Blog</a:t>
                      </a:r>
                    </a:p>
                  </a:txBody>
                  <a:tcPr marL="96819" marR="9681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TREC16 (07)</a:t>
                      </a:r>
                    </a:p>
                  </a:txBody>
                  <a:tcPr marL="96819" marR="9681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a:ln>
                            <a:noFill/>
                          </a:ln>
                          <a:solidFill>
                            <a:schemeClr val="tx1"/>
                          </a:solidFill>
                          <a:effectLst/>
                          <a:latin typeface="Times New Roman" pitchFamily="18" charset="0"/>
                          <a:ea typeface="宋体" charset="-122"/>
                        </a:rPr>
                        <a:t>n/a</a:t>
                      </a:r>
                    </a:p>
                  </a:txBody>
                  <a:tcPr marL="96819" marR="9681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400" b="0" i="0" u="none" strike="noStrike" cap="none" normalizeH="0" baseline="0" dirty="0">
                          <a:ln>
                            <a:noFill/>
                          </a:ln>
                          <a:solidFill>
                            <a:schemeClr val="tx1"/>
                          </a:solidFill>
                          <a:effectLst/>
                          <a:latin typeface="Times New Roman" pitchFamily="18" charset="0"/>
                          <a:ea typeface="宋体" charset="-122"/>
                        </a:rPr>
                        <a:t>QA/Legal/Enterprise/Genomics/Terabyte/SPAM/Blog/Million Query</a:t>
                      </a:r>
                    </a:p>
                  </a:txBody>
                  <a:tcPr marL="96819" marR="9681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75" name="灯片编号占位符 5"/>
          <p:cNvSpPr>
            <a:spLocks noGrp="1"/>
          </p:cNvSpPr>
          <p:nvPr>
            <p:ph type="sldNum" sz="quarter" idx="12"/>
          </p:nvPr>
        </p:nvSpPr>
        <p:spPr/>
        <p:txBody>
          <a:bodyPr/>
          <a:lstStyle/>
          <a:p>
            <a:fld id="{271FCCD0-4C97-4D0F-804E-4244436F3AE4}" type="slidenum">
              <a:rPr lang="en-US" altLang="zh-CN"/>
              <a:pPr/>
              <a:t>95</a:t>
            </a:fld>
            <a:endParaRPr lang="en-US"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a:latin typeface="Times New Roman" pitchFamily="18" charset="0"/>
              </a:rPr>
              <a:t>历届</a:t>
            </a:r>
            <a:r>
              <a:rPr lang="en-US" altLang="zh-CN">
                <a:latin typeface="Times New Roman" pitchFamily="18" charset="0"/>
              </a:rPr>
              <a:t>TREC</a:t>
            </a:r>
            <a:r>
              <a:rPr lang="zh-CN" altLang="en-US">
                <a:latin typeface="Times New Roman" pitchFamily="18" charset="0"/>
              </a:rPr>
              <a:t>参加单位数示意图</a:t>
            </a:r>
          </a:p>
        </p:txBody>
      </p:sp>
      <p:graphicFrame>
        <p:nvGraphicFramePr>
          <p:cNvPr id="118787" name="Object 3"/>
          <p:cNvGraphicFramePr>
            <a:graphicFrameLocks noGrp="1" noChangeAspect="1"/>
          </p:cNvGraphicFramePr>
          <p:nvPr>
            <p:ph idx="1"/>
          </p:nvPr>
        </p:nvGraphicFramePr>
        <p:xfrm>
          <a:off x="681037" y="1652587"/>
          <a:ext cx="7781925" cy="4848225"/>
        </p:xfrm>
        <a:graphic>
          <a:graphicData uri="http://schemas.openxmlformats.org/presentationml/2006/ole">
            <mc:AlternateContent xmlns:mc="http://schemas.openxmlformats.org/markup-compatibility/2006">
              <mc:Choice xmlns:v="urn:schemas-microsoft-com:vml" Requires="v">
                <p:oleObj spid="_x0000_s98372" name="图表" r:id="rId4" imgW="7781855" imgH="4848277" progId="MSGraph.Chart.8">
                  <p:embed followColorScheme="full"/>
                </p:oleObj>
              </mc:Choice>
              <mc:Fallback>
                <p:oleObj name="图表" r:id="rId4" imgW="7781855" imgH="4848277" progId="MSGraph.Chart.8">
                  <p:embed followColorScheme="full"/>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37" y="1652587"/>
                        <a:ext cx="7781925" cy="484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fld id="{E1BEA22B-E52C-4A8D-8534-C2E3F6549C5A}" type="slidenum">
              <a:rPr lang="en-US" altLang="zh-CN"/>
              <a:pPr/>
              <a:t>96</a:t>
            </a:fld>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zh-CN" altLang="en-US">
                <a:latin typeface="Times New Roman" pitchFamily="18" charset="0"/>
              </a:rPr>
              <a:t>参加过</a:t>
            </a:r>
            <a:r>
              <a:rPr lang="en-US" altLang="zh-CN">
                <a:latin typeface="Times New Roman" pitchFamily="18" charset="0"/>
              </a:rPr>
              <a:t>TREC</a:t>
            </a:r>
            <a:r>
              <a:rPr lang="zh-CN" altLang="en-US">
                <a:latin typeface="Times New Roman" pitchFamily="18" charset="0"/>
              </a:rPr>
              <a:t>的部分单位</a:t>
            </a:r>
          </a:p>
        </p:txBody>
      </p:sp>
      <p:graphicFrame>
        <p:nvGraphicFramePr>
          <p:cNvPr id="121132" name="Group 300"/>
          <p:cNvGraphicFramePr>
            <a:graphicFrameLocks noGrp="1"/>
          </p:cNvGraphicFramePr>
          <p:nvPr>
            <p:ph idx="1"/>
          </p:nvPr>
        </p:nvGraphicFramePr>
        <p:xfrm>
          <a:off x="457200" y="1600200"/>
          <a:ext cx="8229600" cy="4442460"/>
        </p:xfrm>
        <a:graphic>
          <a:graphicData uri="http://schemas.openxmlformats.org/drawingml/2006/table">
            <a:tbl>
              <a:tblPr/>
              <a:tblGrid>
                <a:gridCol w="1355717">
                  <a:extLst>
                    <a:ext uri="{9D8B030D-6E8A-4147-A177-3AD203B41FA5}">
                      <a16:colId xmlns:a16="http://schemas.microsoft.com/office/drawing/2014/main" val="20000"/>
                    </a:ext>
                  </a:extLst>
                </a:gridCol>
                <a:gridCol w="2585572">
                  <a:extLst>
                    <a:ext uri="{9D8B030D-6E8A-4147-A177-3AD203B41FA5}">
                      <a16:colId xmlns:a16="http://schemas.microsoft.com/office/drawing/2014/main" val="20001"/>
                    </a:ext>
                  </a:extLst>
                </a:gridCol>
                <a:gridCol w="4288311">
                  <a:extLst>
                    <a:ext uri="{9D8B030D-6E8A-4147-A177-3AD203B41FA5}">
                      <a16:colId xmlns:a16="http://schemas.microsoft.com/office/drawing/2014/main" val="20002"/>
                    </a:ext>
                  </a:extLst>
                </a:gridCol>
              </a:tblGrid>
              <a:tr h="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rgbClr val="9900CC"/>
                          </a:solidFill>
                          <a:effectLst>
                            <a:outerShdw blurRad="38100" dist="38100" dir="2700000" algn="tl">
                              <a:srgbClr val="C0C0C0"/>
                            </a:outerShdw>
                          </a:effectLst>
                          <a:latin typeface="Times New Roman" pitchFamily="18" charset="0"/>
                          <a:ea typeface="宋体" charset="-122"/>
                        </a:rPr>
                        <a:t>Corp.</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rgbClr val="9900CC"/>
                          </a:solidFill>
                          <a:effectLst>
                            <a:outerShdw blurRad="38100" dist="38100" dir="2700000" algn="tl">
                              <a:srgbClr val="C0C0C0"/>
                            </a:outerShdw>
                          </a:effectLst>
                          <a:latin typeface="Times New Roman" pitchFamily="18" charset="0"/>
                          <a:ea typeface="宋体" charset="-122"/>
                        </a:rPr>
                        <a:t>University</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rgbClr val="9900CC"/>
                          </a:solidFill>
                          <a:effectLst>
                            <a:outerShdw blurRad="38100" dist="38100" dir="2700000" algn="tl">
                              <a:srgbClr val="C0C0C0"/>
                            </a:outerShdw>
                          </a:effectLst>
                          <a:latin typeface="Times New Roman" pitchFamily="18" charset="0"/>
                          <a:ea typeface="宋体" charset="-122"/>
                        </a:rPr>
                        <a:t>Asian Organization</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162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IBM</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MIT</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Singapore U. (KRDL)</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AT&amp;T</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CMU</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KAIST</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527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Microsoft</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Cambridge U.</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Tinghua U. (</a:t>
                      </a:r>
                      <a:r>
                        <a:rPr kumimoji="1" lang="zh-CN" altLang="en-US" sz="1600" b="0" i="0" u="none" strike="noStrike" cap="none" normalizeH="0" baseline="0">
                          <a:ln>
                            <a:noFill/>
                          </a:ln>
                          <a:solidFill>
                            <a:schemeClr val="tx1"/>
                          </a:solidFill>
                          <a:effectLst/>
                          <a:latin typeface="Times New Roman" pitchFamily="18" charset="0"/>
                          <a:ea typeface="宋体" charset="-122"/>
                        </a:rPr>
                        <a:t>大陆的清华</a:t>
                      </a:r>
                      <a:r>
                        <a:rPr kumimoji="1" lang="en-US" altLang="zh-CN" sz="1600" b="0" i="0" u="none" strike="noStrike" cap="none" normalizeH="0" baseline="0">
                          <a:ln>
                            <a:noFill/>
                          </a:ln>
                          <a:solidFill>
                            <a:schemeClr val="tx1"/>
                          </a:solidFill>
                          <a:effectLst/>
                          <a:latin typeface="Times New Roman" pitchFamily="18" charset="0"/>
                          <a:ea typeface="宋体" charset="-122"/>
                        </a:rPr>
                        <a:t>) TREC11</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Sun</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Cornell U.</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hlink"/>
                          </a:solidFill>
                          <a:effectLst/>
                          <a:latin typeface="Times New Roman" pitchFamily="18" charset="0"/>
                          <a:ea typeface="宋体" charset="-122"/>
                        </a:rPr>
                        <a:t>Tsinghua U.</a:t>
                      </a:r>
                      <a:r>
                        <a:rPr kumimoji="1" lang="en-US" altLang="zh-CN" sz="1600" b="0" i="0" u="none" strike="noStrike" cap="none" normalizeH="0" baseline="0">
                          <a:ln>
                            <a:noFill/>
                          </a:ln>
                          <a:solidFill>
                            <a:schemeClr val="tx1"/>
                          </a:solidFill>
                          <a:effectLst/>
                          <a:latin typeface="Times New Roman" pitchFamily="18" charset="0"/>
                          <a:ea typeface="宋体" charset="-122"/>
                        </a:rPr>
                        <a:t>(Taiwan) TREC7</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7813">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Apple</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Maryland U.</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Taiwan U. TREC8&amp;9&amp;10</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Fujitsu</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Massachusetts U.</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Hongkong Chinese U. TREC9</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1625">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NEC</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New Mexico State U.</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Microsoft Research China TREC9&amp;10</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910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XEROX</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California Berkeley U.</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Fudan U. TREC9&amp;10&amp;11(</a:t>
                      </a:r>
                      <a:r>
                        <a:rPr kumimoji="1" lang="zh-CN" altLang="en-US" sz="1600" b="0" i="0" u="none" strike="noStrike" cap="none" normalizeH="0" baseline="0">
                          <a:ln>
                            <a:noFill/>
                          </a:ln>
                          <a:solidFill>
                            <a:schemeClr val="tx1"/>
                          </a:solidFill>
                          <a:effectLst/>
                          <a:latin typeface="Times New Roman" pitchFamily="18" charset="0"/>
                          <a:ea typeface="宋体" charset="-122"/>
                        </a:rPr>
                        <a:t>复旦</a:t>
                      </a:r>
                      <a:r>
                        <a:rPr kumimoji="1" lang="en-US" altLang="zh-CN" sz="1600" b="0" i="0" u="none" strike="noStrike" cap="none" normalizeH="0" baseline="0">
                          <a:ln>
                            <a:noFill/>
                          </a:ln>
                          <a:solidFill>
                            <a:schemeClr val="tx1"/>
                          </a:solidFill>
                          <a:effectLst/>
                          <a:latin typeface="Times New Roman" pitchFamily="18" charset="0"/>
                          <a:ea typeface="宋体" charset="-122"/>
                        </a:rPr>
                        <a:t>)</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003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RICOH</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Montreal U.</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ICT  TREC10&amp;11(</a:t>
                      </a:r>
                      <a:r>
                        <a:rPr kumimoji="1" lang="zh-CN" altLang="en-US" sz="1600" b="0" i="0" u="none" strike="noStrike" cap="none" normalizeH="0" baseline="0">
                          <a:ln>
                            <a:noFill/>
                          </a:ln>
                          <a:solidFill>
                            <a:schemeClr val="tx1"/>
                          </a:solidFill>
                          <a:effectLst/>
                          <a:latin typeface="Times New Roman" pitchFamily="18" charset="0"/>
                          <a:ea typeface="宋体" charset="-122"/>
                        </a:rPr>
                        <a:t>中科院计算所</a:t>
                      </a:r>
                      <a:r>
                        <a:rPr kumimoji="1" lang="en-US" altLang="zh-CN" sz="1600" b="0" i="0" u="none" strike="noStrike" cap="none" normalizeH="0" baseline="0">
                          <a:ln>
                            <a:noFill/>
                          </a:ln>
                          <a:solidFill>
                            <a:schemeClr val="tx1"/>
                          </a:solidFill>
                          <a:effectLst/>
                          <a:latin typeface="Times New Roman" pitchFamily="18" charset="0"/>
                          <a:ea typeface="宋体" charset="-122"/>
                        </a:rPr>
                        <a:t>)</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845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CLRITECH </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Johns Hopkins U.</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HIT TREC10(</a:t>
                      </a:r>
                      <a:r>
                        <a:rPr kumimoji="1" lang="zh-CN" altLang="en-US" sz="1600" b="0" i="0" u="none" strike="noStrike" cap="none" normalizeH="0" baseline="0">
                          <a:ln>
                            <a:noFill/>
                          </a:ln>
                          <a:solidFill>
                            <a:schemeClr val="tx1"/>
                          </a:solidFill>
                          <a:effectLst/>
                          <a:latin typeface="Times New Roman" pitchFamily="18" charset="0"/>
                          <a:ea typeface="宋体" charset="-122"/>
                        </a:rPr>
                        <a:t>哈工大</a:t>
                      </a:r>
                      <a:r>
                        <a:rPr kumimoji="1" lang="en-US" altLang="zh-CN" sz="1600" b="0" i="0" u="none" strike="noStrike" cap="none" normalizeH="0" baseline="0">
                          <a:ln>
                            <a:noFill/>
                          </a:ln>
                          <a:solidFill>
                            <a:schemeClr val="tx1"/>
                          </a:solidFill>
                          <a:effectLst/>
                          <a:latin typeface="Times New Roman" pitchFamily="18" charset="0"/>
                          <a:ea typeface="宋体" charset="-122"/>
                        </a:rPr>
                        <a:t>)</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NTT</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Rutgers U.</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北大、软件所、自动化所等</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98450">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Oracle</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Pennsylvania U.</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1" lang="zh-CN" altLang="en-US" sz="1600" b="0" i="0" u="none" strike="noStrike" cap="none" normalizeH="0" baseline="0">
                          <a:ln>
                            <a:noFill/>
                          </a:ln>
                          <a:solidFill>
                            <a:schemeClr val="tx1"/>
                          </a:solidFill>
                          <a:effectLst/>
                          <a:latin typeface="Times New Roman" pitchFamily="18" charset="0"/>
                          <a:ea typeface="宋体" charset="-122"/>
                        </a:rPr>
                        <a:t>还有更多的大陆队伍逐渐加入</a:t>
                      </a:r>
                      <a:r>
                        <a:rPr kumimoji="1" lang="en-US" altLang="zh-CN" sz="1600" b="0" i="0" u="none" strike="noStrike" cap="none" normalizeH="0" baseline="0">
                          <a:ln>
                            <a:noFill/>
                          </a:ln>
                          <a:solidFill>
                            <a:schemeClr val="tx1"/>
                          </a:solidFill>
                          <a:effectLst/>
                          <a:latin typeface="Times New Roman" pitchFamily="18" charset="0"/>
                          <a:ea typeface="宋体" charset="-122"/>
                        </a:rPr>
                        <a:t>……</a:t>
                      </a:r>
                    </a:p>
                  </a:txBody>
                  <a:tcPr marL="103567" marR="10356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63" name="灯片编号占位符 5"/>
          <p:cNvSpPr>
            <a:spLocks noGrp="1"/>
          </p:cNvSpPr>
          <p:nvPr>
            <p:ph type="sldNum" sz="quarter" idx="12"/>
          </p:nvPr>
        </p:nvSpPr>
        <p:spPr/>
        <p:txBody>
          <a:bodyPr/>
          <a:lstStyle/>
          <a:p>
            <a:fld id="{AAFC7879-2E4F-4676-B784-05E106A93991}" type="slidenum">
              <a:rPr lang="en-US" altLang="zh-CN"/>
              <a:pPr/>
              <a:t>97</a:t>
            </a:fld>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zh-CN">
                <a:latin typeface="Times New Roman" pitchFamily="18" charset="0"/>
              </a:rPr>
              <a:t>TREC</a:t>
            </a:r>
            <a:r>
              <a:rPr lang="zh-CN" altLang="en-US">
                <a:latin typeface="Times New Roman" pitchFamily="18" charset="0"/>
              </a:rPr>
              <a:t>中名词定义</a:t>
            </a:r>
          </a:p>
        </p:txBody>
      </p:sp>
      <p:sp>
        <p:nvSpPr>
          <p:cNvPr id="189443" name="Rectangle 3"/>
          <p:cNvSpPr>
            <a:spLocks noGrp="1" noChangeArrowheads="1"/>
          </p:cNvSpPr>
          <p:nvPr>
            <p:ph idx="1"/>
          </p:nvPr>
        </p:nvSpPr>
        <p:spPr>
          <a:xfrm>
            <a:off x="755650" y="2060575"/>
            <a:ext cx="7772400" cy="4114800"/>
          </a:xfrm>
        </p:spPr>
        <p:txBody>
          <a:bodyPr/>
          <a:lstStyle/>
          <a:p>
            <a:pPr>
              <a:lnSpc>
                <a:spcPct val="90000"/>
              </a:lnSpc>
            </a:pPr>
            <a:r>
              <a:rPr lang="en-US" altLang="zh-CN" sz="2400">
                <a:latin typeface="Times New Roman" pitchFamily="18" charset="0"/>
              </a:rPr>
              <a:t>Track</a:t>
            </a:r>
          </a:p>
          <a:p>
            <a:pPr lvl="1">
              <a:lnSpc>
                <a:spcPct val="90000"/>
              </a:lnSpc>
            </a:pPr>
            <a:r>
              <a:rPr lang="en-US" altLang="zh-CN" sz="2000">
                <a:latin typeface="Times New Roman" pitchFamily="18" charset="0"/>
              </a:rPr>
              <a:t>TREC</a:t>
            </a:r>
            <a:r>
              <a:rPr lang="zh-CN" altLang="en-US" sz="2000">
                <a:latin typeface="Times New Roman" pitchFamily="18" charset="0"/>
              </a:rPr>
              <a:t>的每个子任务，</a:t>
            </a:r>
            <a:r>
              <a:rPr lang="en-US" altLang="zh-CN" sz="2000">
                <a:latin typeface="Times New Roman" pitchFamily="18" charset="0"/>
              </a:rPr>
              <a:t>QA</a:t>
            </a:r>
            <a:r>
              <a:rPr lang="zh-CN" altLang="en-US" sz="2000">
                <a:latin typeface="Times New Roman" pitchFamily="18" charset="0"/>
              </a:rPr>
              <a:t>、</a:t>
            </a:r>
            <a:r>
              <a:rPr lang="en-US" altLang="zh-CN" sz="2000">
                <a:latin typeface="Times New Roman" pitchFamily="18" charset="0"/>
              </a:rPr>
              <a:t>Filtering</a:t>
            </a:r>
            <a:r>
              <a:rPr lang="zh-CN" altLang="en-US" sz="2000">
                <a:latin typeface="Times New Roman" pitchFamily="18" charset="0"/>
              </a:rPr>
              <a:t>、</a:t>
            </a:r>
            <a:r>
              <a:rPr lang="en-US" altLang="zh-CN" sz="2000">
                <a:latin typeface="Times New Roman" pitchFamily="18" charset="0"/>
              </a:rPr>
              <a:t>Web</a:t>
            </a:r>
            <a:r>
              <a:rPr lang="zh-CN" altLang="en-US" sz="2000">
                <a:latin typeface="Times New Roman" pitchFamily="18" charset="0"/>
              </a:rPr>
              <a:t>、</a:t>
            </a:r>
            <a:r>
              <a:rPr lang="en-US" altLang="zh-CN" sz="2000">
                <a:latin typeface="Times New Roman" pitchFamily="18" charset="0"/>
              </a:rPr>
              <a:t>Blog</a:t>
            </a:r>
            <a:r>
              <a:rPr lang="zh-CN" altLang="en-US" sz="2000">
                <a:latin typeface="Times New Roman" pitchFamily="18" charset="0"/>
              </a:rPr>
              <a:t>等</a:t>
            </a:r>
          </a:p>
          <a:p>
            <a:pPr>
              <a:lnSpc>
                <a:spcPct val="90000"/>
              </a:lnSpc>
            </a:pPr>
            <a:r>
              <a:rPr lang="en-US" altLang="zh-CN" sz="2400">
                <a:latin typeface="Times New Roman" pitchFamily="18" charset="0"/>
              </a:rPr>
              <a:t>Topic</a:t>
            </a:r>
          </a:p>
          <a:p>
            <a:pPr lvl="1">
              <a:lnSpc>
                <a:spcPct val="90000"/>
              </a:lnSpc>
            </a:pPr>
            <a:r>
              <a:rPr lang="zh-CN" altLang="en-US" sz="2000">
                <a:latin typeface="Times New Roman" pitchFamily="18" charset="0"/>
              </a:rPr>
              <a:t>预先确定的问题，用来向检索系统提问</a:t>
            </a:r>
          </a:p>
          <a:p>
            <a:pPr lvl="1">
              <a:lnSpc>
                <a:spcPct val="90000"/>
              </a:lnSpc>
            </a:pPr>
            <a:r>
              <a:rPr lang="en-US" altLang="zh-CN" sz="2000">
                <a:latin typeface="Times New Roman" pitchFamily="18" charset="0"/>
              </a:rPr>
              <a:t>topic</a:t>
            </a:r>
            <a:r>
              <a:rPr lang="en-US" altLang="zh-CN" sz="2000">
                <a:latin typeface="Times New Roman" pitchFamily="18" charset="0"/>
                <a:sym typeface="Wingdings" pitchFamily="2" charset="2"/>
              </a:rPr>
              <a:t>query (</a:t>
            </a:r>
            <a:r>
              <a:rPr lang="zh-CN" altLang="en-US" sz="2000">
                <a:latin typeface="Times New Roman" pitchFamily="18" charset="0"/>
                <a:sym typeface="Wingdings" pitchFamily="2" charset="2"/>
              </a:rPr>
              <a:t>自动或者手工</a:t>
            </a:r>
            <a:r>
              <a:rPr lang="en-US" altLang="zh-CN" sz="2000">
                <a:latin typeface="Times New Roman" pitchFamily="18" charset="0"/>
                <a:sym typeface="Wingdings" pitchFamily="2" charset="2"/>
              </a:rPr>
              <a:t>)</a:t>
            </a:r>
          </a:p>
          <a:p>
            <a:pPr lvl="1">
              <a:lnSpc>
                <a:spcPct val="90000"/>
              </a:lnSpc>
            </a:pPr>
            <a:r>
              <a:rPr lang="en-US" altLang="zh-CN" sz="2000">
                <a:latin typeface="Times New Roman" pitchFamily="18" charset="0"/>
                <a:sym typeface="Wingdings" pitchFamily="2" charset="2"/>
              </a:rPr>
              <a:t>Question (QA)</a:t>
            </a:r>
            <a:endParaRPr lang="en-US" altLang="zh-CN" sz="2000">
              <a:latin typeface="Times New Roman" pitchFamily="18" charset="0"/>
            </a:endParaRPr>
          </a:p>
          <a:p>
            <a:pPr>
              <a:lnSpc>
                <a:spcPct val="90000"/>
              </a:lnSpc>
            </a:pPr>
            <a:r>
              <a:rPr lang="en-US" altLang="zh-CN" sz="2400">
                <a:latin typeface="Times New Roman" pitchFamily="18" charset="0"/>
              </a:rPr>
              <a:t>Document</a:t>
            </a:r>
          </a:p>
          <a:p>
            <a:pPr lvl="1">
              <a:lnSpc>
                <a:spcPct val="90000"/>
              </a:lnSpc>
            </a:pPr>
            <a:r>
              <a:rPr lang="zh-CN" altLang="en-US" sz="2000">
                <a:latin typeface="Times New Roman" pitchFamily="18" charset="0"/>
              </a:rPr>
              <a:t>包括训练集和测试集合 </a:t>
            </a:r>
            <a:r>
              <a:rPr lang="en-US" altLang="zh-CN" sz="2000">
                <a:latin typeface="Times New Roman" pitchFamily="18" charset="0"/>
              </a:rPr>
              <a:t>(TIPSTER&amp;TREC CDs</a:t>
            </a:r>
            <a:r>
              <a:rPr lang="zh-CN" altLang="en-US" sz="2000">
                <a:latin typeface="Times New Roman" pitchFamily="18" charset="0"/>
              </a:rPr>
              <a:t>、</a:t>
            </a:r>
            <a:r>
              <a:rPr lang="en-US" altLang="zh-CN" sz="2000">
                <a:latin typeface="Times New Roman" pitchFamily="18" charset="0"/>
              </a:rPr>
              <a:t>WT2G</a:t>
            </a:r>
            <a:r>
              <a:rPr lang="zh-CN" altLang="en-US" sz="2000">
                <a:latin typeface="Times New Roman" pitchFamily="18" charset="0"/>
              </a:rPr>
              <a:t>、</a:t>
            </a:r>
            <a:r>
              <a:rPr lang="en-US" altLang="zh-CN" sz="2000">
                <a:latin typeface="Times New Roman" pitchFamily="18" charset="0"/>
              </a:rPr>
              <a:t>WT10G</a:t>
            </a:r>
            <a:r>
              <a:rPr lang="zh-CN" altLang="en-US" sz="2000">
                <a:latin typeface="Times New Roman" pitchFamily="18" charset="0"/>
              </a:rPr>
              <a:t>、</a:t>
            </a:r>
            <a:r>
              <a:rPr lang="en-US" altLang="zh-CN" sz="2000">
                <a:latin typeface="Times New Roman" pitchFamily="18" charset="0"/>
              </a:rPr>
              <a:t>GOV2)</a:t>
            </a:r>
          </a:p>
          <a:p>
            <a:pPr>
              <a:lnSpc>
                <a:spcPct val="90000"/>
              </a:lnSpc>
            </a:pPr>
            <a:r>
              <a:rPr lang="en-US" altLang="zh-CN" sz="2400">
                <a:latin typeface="Times New Roman" pitchFamily="18" charset="0"/>
              </a:rPr>
              <a:t>Relevance Judgments</a:t>
            </a:r>
          </a:p>
          <a:p>
            <a:pPr lvl="1">
              <a:lnSpc>
                <a:spcPct val="90000"/>
              </a:lnSpc>
            </a:pPr>
            <a:r>
              <a:rPr lang="zh-CN" altLang="en-US" sz="2000">
                <a:latin typeface="Times New Roman" pitchFamily="18" charset="0"/>
              </a:rPr>
              <a:t>相关性评估，人工或者半自动</a:t>
            </a:r>
          </a:p>
        </p:txBody>
      </p:sp>
      <p:sp>
        <p:nvSpPr>
          <p:cNvPr id="6" name="灯片编号占位符 5"/>
          <p:cNvSpPr>
            <a:spLocks noGrp="1"/>
          </p:cNvSpPr>
          <p:nvPr>
            <p:ph type="sldNum" sz="quarter" idx="12"/>
          </p:nvPr>
        </p:nvSpPr>
        <p:spPr/>
        <p:txBody>
          <a:bodyPr/>
          <a:lstStyle/>
          <a:p>
            <a:fld id="{45E63446-AE8D-4582-8124-AC71088A1B58}" type="slidenum">
              <a:rPr lang="en-US" altLang="zh-CN"/>
              <a:pPr/>
              <a:t>98</a:t>
            </a:fld>
            <a:endParaRPr lang="en-U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zh-CN">
                <a:latin typeface="Times New Roman" pitchFamily="18" charset="0"/>
              </a:rPr>
              <a:t>Topic</a:t>
            </a:r>
            <a:r>
              <a:rPr lang="zh-CN" altLang="en-US">
                <a:latin typeface="Times New Roman" pitchFamily="18" charset="0"/>
              </a:rPr>
              <a:t>的一般结构</a:t>
            </a:r>
          </a:p>
        </p:txBody>
      </p:sp>
      <p:sp>
        <p:nvSpPr>
          <p:cNvPr id="191491" name="Rectangle 3"/>
          <p:cNvSpPr>
            <a:spLocks noGrp="1" noChangeArrowheads="1"/>
          </p:cNvSpPr>
          <p:nvPr>
            <p:ph idx="1"/>
          </p:nvPr>
        </p:nvSpPr>
        <p:spPr>
          <a:xfrm>
            <a:off x="888887" y="2060848"/>
            <a:ext cx="7772400" cy="4114800"/>
          </a:xfrm>
        </p:spPr>
        <p:txBody>
          <a:bodyPr/>
          <a:lstStyle/>
          <a:p>
            <a:r>
              <a:rPr lang="en-US" altLang="zh-CN" sz="2400" dirty="0">
                <a:latin typeface="Times New Roman" pitchFamily="18" charset="0"/>
              </a:rPr>
              <a:t>Title</a:t>
            </a:r>
            <a:r>
              <a:rPr lang="zh-CN" altLang="en-US" sz="2400" dirty="0">
                <a:latin typeface="Times New Roman" pitchFamily="18" charset="0"/>
              </a:rPr>
              <a:t>：标题，通常由几个单词构成，非常简短</a:t>
            </a:r>
          </a:p>
          <a:p>
            <a:r>
              <a:rPr lang="en-US" altLang="zh-CN" sz="2400" dirty="0">
                <a:latin typeface="Times New Roman" pitchFamily="18" charset="0"/>
              </a:rPr>
              <a:t>Description</a:t>
            </a:r>
            <a:r>
              <a:rPr lang="zh-CN" altLang="en-US" sz="2400" dirty="0">
                <a:latin typeface="Times New Roman" pitchFamily="18" charset="0"/>
              </a:rPr>
              <a:t>：描述，一句话，比</a:t>
            </a:r>
            <a:r>
              <a:rPr lang="en-US" altLang="zh-CN" sz="2400" dirty="0">
                <a:latin typeface="Times New Roman" pitchFamily="18" charset="0"/>
              </a:rPr>
              <a:t>Title</a:t>
            </a:r>
            <a:r>
              <a:rPr lang="zh-CN" altLang="en-US" sz="2400" dirty="0">
                <a:latin typeface="Times New Roman" pitchFamily="18" charset="0"/>
              </a:rPr>
              <a:t>详细，包含了</a:t>
            </a:r>
            <a:r>
              <a:rPr lang="en-US" altLang="zh-CN" sz="2400" dirty="0">
                <a:latin typeface="Times New Roman" pitchFamily="18" charset="0"/>
              </a:rPr>
              <a:t>Title</a:t>
            </a:r>
            <a:r>
              <a:rPr lang="zh-CN" altLang="en-US" sz="2400" dirty="0">
                <a:latin typeface="Times New Roman" pitchFamily="18" charset="0"/>
              </a:rPr>
              <a:t>的所有单词</a:t>
            </a:r>
          </a:p>
          <a:p>
            <a:r>
              <a:rPr lang="en-US" altLang="zh-CN" sz="2400" dirty="0">
                <a:latin typeface="Times New Roman" pitchFamily="18" charset="0"/>
              </a:rPr>
              <a:t>Narrative</a:t>
            </a:r>
            <a:r>
              <a:rPr lang="zh-CN" altLang="en-US" sz="2400" dirty="0">
                <a:latin typeface="Times New Roman" pitchFamily="18" charset="0"/>
              </a:rPr>
              <a:t>：详述，更详细地描述了哪些文档是相关的</a:t>
            </a:r>
          </a:p>
        </p:txBody>
      </p:sp>
      <p:sp>
        <p:nvSpPr>
          <p:cNvPr id="6" name="灯片编号占位符 5"/>
          <p:cNvSpPr>
            <a:spLocks noGrp="1"/>
          </p:cNvSpPr>
          <p:nvPr>
            <p:ph type="sldNum" sz="quarter" idx="12"/>
          </p:nvPr>
        </p:nvSpPr>
        <p:spPr/>
        <p:txBody>
          <a:bodyPr/>
          <a:lstStyle/>
          <a:p>
            <a:fld id="{04D9B6B9-FEEB-408E-A2C1-EDF57A06C2BE}" type="slidenum">
              <a:rPr lang="en-US" altLang="zh-CN"/>
              <a:pPr/>
              <a:t>99</a:t>
            </a:fld>
            <a:endParaRPr lang="en-US" altLang="zh-CN"/>
          </a:p>
        </p:txBody>
      </p:sp>
    </p:spTree>
  </p:cSld>
  <p:clrMapOvr>
    <a:masterClrMapping/>
  </p:clrMapOvr>
</p:sld>
</file>

<file path=ppt/theme/theme1.xml><?xml version="1.0" encoding="utf-8"?>
<a:theme xmlns:a="http://schemas.openxmlformats.org/drawingml/2006/main" name="course-template-2013">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演示文稿1" id="{43EC1C78-7379-43DF-B6A4-0C9F2E743FAC}" vid="{4C904B8B-3FE9-499A-ACA3-0597752562C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course-template-2019</Template>
  <TotalTime>0</TotalTime>
  <Words>9068</Words>
  <Application>Microsoft Office PowerPoint</Application>
  <PresentationFormat>全屏显示(4:3)</PresentationFormat>
  <Paragraphs>1440</Paragraphs>
  <Slides>133</Slides>
  <Notes>93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133</vt:i4>
      </vt:variant>
    </vt:vector>
  </HeadingPairs>
  <TitlesOfParts>
    <vt:vector size="146" baseType="lpstr">
      <vt:lpstr>黑体</vt:lpstr>
      <vt:lpstr>楷体</vt:lpstr>
      <vt:lpstr>宋体</vt:lpstr>
      <vt:lpstr>Arial</vt:lpstr>
      <vt:lpstr>Calibri</vt:lpstr>
      <vt:lpstr>Lucida Sans</vt:lpstr>
      <vt:lpstr>Tahoma</vt:lpstr>
      <vt:lpstr>Times New Roman</vt:lpstr>
      <vt:lpstr>Wingdings</vt:lpstr>
      <vt:lpstr>course-template-2013</vt:lpstr>
      <vt:lpstr>Equation</vt:lpstr>
      <vt:lpstr>SPW 9.0 Graph</vt:lpstr>
      <vt:lpstr>图表</vt:lpstr>
      <vt:lpstr>PowerPoint 演示文稿</vt:lpstr>
      <vt:lpstr>提纲</vt:lpstr>
      <vt:lpstr>提纲</vt:lpstr>
      <vt:lpstr>结果显示顺序对行为的影响</vt:lpstr>
      <vt:lpstr>排序的重要性: 小结</vt:lpstr>
      <vt:lpstr>预测相关性概率 vs. 真实相关性概率</vt:lpstr>
      <vt:lpstr>倒排记录表文档排序方法</vt:lpstr>
      <vt:lpstr>快速返回top K结果的启发式方法</vt:lpstr>
      <vt:lpstr>精确top k检索及其加速办法</vt:lpstr>
      <vt:lpstr>精确top k检索及其加速办法</vt:lpstr>
      <vt:lpstr>堆方法实现思路</vt:lpstr>
      <vt:lpstr>非精确top k检索</vt:lpstr>
      <vt:lpstr>非精确top k检索（续）</vt:lpstr>
      <vt:lpstr>PowerPoint 演示文稿</vt:lpstr>
      <vt:lpstr>分层索引</vt:lpstr>
      <vt:lpstr>域索引</vt:lpstr>
      <vt:lpstr>本讲内容</vt:lpstr>
      <vt:lpstr>提纲</vt:lpstr>
      <vt:lpstr>关于评价</vt:lpstr>
      <vt:lpstr>为什么要评价IR？</vt:lpstr>
      <vt:lpstr>哪个搜索引擎更好：Bing vs. Google?</vt:lpstr>
      <vt:lpstr>哪个搜索引擎更好：Bing vs. Google?</vt:lpstr>
      <vt:lpstr>IR中评价什么？</vt:lpstr>
      <vt:lpstr>IR中评价什么？</vt:lpstr>
      <vt:lpstr>如何评价效果/相关性？</vt:lpstr>
      <vt:lpstr>评价任务的例子</vt:lpstr>
      <vt:lpstr>评价的关键环节</vt:lpstr>
      <vt:lpstr>提纲</vt:lpstr>
      <vt:lpstr>评价指标分类</vt:lpstr>
      <vt:lpstr>评价指标分类</vt:lpstr>
      <vt:lpstr>回到例子</vt:lpstr>
      <vt:lpstr>整个文档集合的划分</vt:lpstr>
      <vt:lpstr>评价指标</vt:lpstr>
      <vt:lpstr>四种关系的矩阵表示</vt:lpstr>
      <vt:lpstr>基于集合的图表示</vt:lpstr>
      <vt:lpstr>回到例子</vt:lpstr>
      <vt:lpstr>课堂提问：另一个计算例子</vt:lpstr>
      <vt:lpstr>正确率和召回率的应用领域</vt:lpstr>
      <vt:lpstr>关于正确率和召回率的讨论(1)</vt:lpstr>
      <vt:lpstr>关于正确率和召回率的讨论(2)</vt:lpstr>
      <vt:lpstr>课堂提问：</vt:lpstr>
      <vt:lpstr>正确率和召回率的问题</vt:lpstr>
      <vt:lpstr>问题一：召回率难以计算</vt:lpstr>
      <vt:lpstr>4个系统的Pooling</vt:lpstr>
      <vt:lpstr>课堂提问</vt:lpstr>
      <vt:lpstr>问题二：P和R需要融合</vt:lpstr>
      <vt:lpstr>为什么使用调和平均计算F值</vt:lpstr>
      <vt:lpstr>F1 及其他平均计算方法</vt:lpstr>
      <vt:lpstr>精确率(Accuracy)</vt:lpstr>
      <vt:lpstr>课堂练习</vt:lpstr>
      <vt:lpstr>精确率不适合IR的原因</vt:lpstr>
      <vt:lpstr>问题三：P、R没有考虑结果的序</vt:lpstr>
      <vt:lpstr>引入序的作用</vt:lpstr>
      <vt:lpstr>P-R曲线的例子</vt:lpstr>
      <vt:lpstr>P-R曲线</vt:lpstr>
      <vt:lpstr>P-R 曲线的插值问题</vt:lpstr>
      <vt:lpstr>P-R曲线图</vt:lpstr>
      <vt:lpstr>P-R曲线图</vt:lpstr>
      <vt:lpstr>P-R曲线的优缺点</vt:lpstr>
      <vt:lpstr>基于P-R曲线的单一指标</vt:lpstr>
      <vt:lpstr>P-R曲线中的break point</vt:lpstr>
      <vt:lpstr>平均正确率</vt:lpstr>
      <vt:lpstr>不考虑召回率</vt:lpstr>
      <vt:lpstr>回到例子</vt:lpstr>
      <vt:lpstr>评价指标分类</vt:lpstr>
      <vt:lpstr>评价指标</vt:lpstr>
      <vt:lpstr>回到例子</vt:lpstr>
      <vt:lpstr>课堂提问</vt:lpstr>
      <vt:lpstr>整个IR系统的P-R曲线</vt:lpstr>
      <vt:lpstr>几个IR系统的P-R曲线比较</vt:lpstr>
      <vt:lpstr>关于相关性</vt:lpstr>
      <vt:lpstr>面向用户的评价指标</vt:lpstr>
      <vt:lpstr>其他评价指标</vt:lpstr>
      <vt:lpstr>近几年出现的新的评价指标</vt:lpstr>
      <vt:lpstr>GMAP</vt:lpstr>
      <vt:lpstr>GMAP</vt:lpstr>
      <vt:lpstr>NDCG</vt:lpstr>
      <vt:lpstr>NDCG</vt:lpstr>
      <vt:lpstr>NDCG</vt:lpstr>
      <vt:lpstr>NDCG</vt:lpstr>
      <vt:lpstr>上述NDCG公式的另一种写法</vt:lpstr>
      <vt:lpstr>在查询集合上的平均</vt:lpstr>
      <vt:lpstr>NDCG</vt:lpstr>
      <vt:lpstr>另一种NDCG的计算方法</vt:lpstr>
      <vt:lpstr>NDCG</vt:lpstr>
      <vt:lpstr>关于评价方面的研究</vt:lpstr>
      <vt:lpstr>提纲</vt:lpstr>
      <vt:lpstr>TREC 概况</vt:lpstr>
      <vt:lpstr>TREC的目标</vt:lpstr>
      <vt:lpstr>TREC的运行方式(1)</vt:lpstr>
      <vt:lpstr>TREC的运行方式(2)</vt:lpstr>
      <vt:lpstr>TREC的运行方式(3)</vt:lpstr>
      <vt:lpstr>TREC的运行方式(4)</vt:lpstr>
      <vt:lpstr>测试数据和测试软件</vt:lpstr>
      <vt:lpstr>TREC任务情况</vt:lpstr>
      <vt:lpstr>历届TREC参加单位数示意图</vt:lpstr>
      <vt:lpstr>参加过TREC的部分单位</vt:lpstr>
      <vt:lpstr>TREC中名词定义</vt:lpstr>
      <vt:lpstr>Topic的一般结构</vt:lpstr>
      <vt:lpstr>Topic示例</vt:lpstr>
      <vt:lpstr>使用Topic的方式</vt:lpstr>
      <vt:lpstr>评测方法</vt:lpstr>
      <vt:lpstr>相关性评估过程(1)</vt:lpstr>
      <vt:lpstr>相关性评估过程(2)</vt:lpstr>
      <vt:lpstr>其他评测会议</vt:lpstr>
      <vt:lpstr>TRECVID (TREC VIDeo)</vt:lpstr>
      <vt:lpstr>MUC (Message Understanding Conference)</vt:lpstr>
      <vt:lpstr>ACE(Automatic Content Extraction)</vt:lpstr>
      <vt:lpstr>DUC(Document Understanding Conference)</vt:lpstr>
      <vt:lpstr>其他评测</vt:lpstr>
      <vt:lpstr>用户判定/标注的有效性</vt:lpstr>
      <vt:lpstr>Kappa (1)</vt:lpstr>
      <vt:lpstr>Kappa (2)</vt:lpstr>
      <vt:lpstr>计算kappa统计量</vt:lpstr>
      <vt:lpstr>TREC中判定的一致性情况</vt:lpstr>
      <vt:lpstr>不一致性带来的影响</vt:lpstr>
      <vt:lpstr>大型搜索引擎的评价</vt:lpstr>
      <vt:lpstr>A/B 测试</vt:lpstr>
      <vt:lpstr>上述相关性定义的补充</vt:lpstr>
      <vt:lpstr>关于评价的可信度</vt:lpstr>
      <vt:lpstr>提纲</vt:lpstr>
      <vt:lpstr>结果的呈现</vt:lpstr>
      <vt:lpstr>文档描述方式</vt:lpstr>
      <vt:lpstr>摘要</vt:lpstr>
      <vt:lpstr>静态摘要</vt:lpstr>
      <vt:lpstr>动态摘要</vt:lpstr>
      <vt:lpstr>一个动态摘要的例子</vt:lpstr>
      <vt:lpstr>PowerPoint 演示文稿</vt:lpstr>
      <vt:lpstr>动态摘要的生成</vt:lpstr>
      <vt:lpstr>动态摘要</vt:lpstr>
      <vt:lpstr>本讲小结</vt:lpstr>
      <vt:lpstr>PowerPoint 演示文稿</vt:lpstr>
      <vt:lpstr>课后练习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test</cp:lastModifiedBy>
  <cp:revision>1229</cp:revision>
  <cp:lastPrinted>2009-09-22T15:48:09Z</cp:lastPrinted>
  <dcterms:created xsi:type="dcterms:W3CDTF">2009-09-21T23:46:17Z</dcterms:created>
  <dcterms:modified xsi:type="dcterms:W3CDTF">2020-09-22T01:00:30Z</dcterms:modified>
</cp:coreProperties>
</file>