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33"/>
  </p:notesMasterIdLst>
  <p:sldIdLst>
    <p:sldId id="567" r:id="rId3"/>
    <p:sldId id="516" r:id="rId4"/>
    <p:sldId id="459" r:id="rId5"/>
    <p:sldId id="455" r:id="rId6"/>
    <p:sldId id="454" r:id="rId7"/>
    <p:sldId id="517" r:id="rId8"/>
    <p:sldId id="518" r:id="rId9"/>
    <p:sldId id="521" r:id="rId10"/>
    <p:sldId id="522" r:id="rId11"/>
    <p:sldId id="523" r:id="rId12"/>
    <p:sldId id="526" r:id="rId13"/>
    <p:sldId id="524" r:id="rId14"/>
    <p:sldId id="568" r:id="rId15"/>
    <p:sldId id="569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70" r:id="rId25"/>
    <p:sldId id="535" r:id="rId26"/>
    <p:sldId id="536" r:id="rId27"/>
    <p:sldId id="537" r:id="rId28"/>
    <p:sldId id="542" r:id="rId29"/>
    <p:sldId id="538" r:id="rId30"/>
    <p:sldId id="539" r:id="rId31"/>
    <p:sldId id="545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106" d="100"/>
          <a:sy n="106" d="100"/>
        </p:scale>
        <p:origin x="19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3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30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日常生活的概念分为清晰还念和不清晰概念</a:t>
            </a:r>
          </a:p>
          <a:p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对于这类模糊现象，过去已有的数学模型难以适用，需要形成新的理论和方法，即在数学和模糊现象间架起一座桥梁。</a:t>
            </a:r>
            <a:endParaRPr lang="en-US" altLang="zh-CN" sz="12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这些都需要一门新的数学分支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0000CC"/>
                </a:solidFill>
              </a:rPr>
              <a:t>模糊数学</a:t>
            </a:r>
            <a:r>
              <a:rPr lang="zh-CN" altLang="en-US" sz="1200" b="1" dirty="0"/>
              <a:t>来帮助解决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人的大脑具有非凡的判别和处理模糊事物的能力。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以</a:t>
            </a:r>
            <a:r>
              <a:rPr lang="zh-CN" altLang="en-US" sz="1800" b="1" dirty="0">
                <a:solidFill>
                  <a:srgbClr val="006600"/>
                </a:solidFill>
              </a:rPr>
              <a:t>孩子识别自己的母亲</a:t>
            </a:r>
            <a:r>
              <a:rPr lang="zh-CN" altLang="en-US" sz="1800" b="1" dirty="0"/>
              <a:t>为例，即使这位母亲更换了 新衣，改变了发式，她的孩子依然会从高矮、胖瘦、音容、姿态等迅速地作出准确判断。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如果这件事让计算机来干：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得把这位母亲的身高、体重、行走速度、 外形曲线等等，全都计算到小数点后的十几位，才能着手判断。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这样的“精确”实在是事与愿违，走到了事物的反面。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说不定就因为这位母亲脸上一时长了一个小疖，该部位的平均高度，比原来高了零点零几毫米，而使计算机作出“拒绝接受”的判断呢？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扎德说：“所面对的系统越复杂，人们对它进行有意义的精确化能力就越低。”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1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1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06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5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可以看出，</a:t>
            </a:r>
            <a:r>
              <a:rPr lang="en-US" altLang="zh-CN" sz="2000" dirty="0"/>
              <a:t>50 </a:t>
            </a:r>
            <a:r>
              <a:rPr lang="zh-CN" altLang="en-US" sz="2000" dirty="0"/>
              <a:t>岁以下的人不属于“年老”，而当年龄超过 </a:t>
            </a:r>
            <a:r>
              <a:rPr lang="en-US" altLang="zh-CN" sz="2000" dirty="0"/>
              <a:t>50 </a:t>
            </a:r>
            <a:r>
              <a:rPr lang="zh-CN" altLang="en-US" sz="2000" dirty="0"/>
              <a:t>岁时，随着岁数的增大，“年老”的隶属程度也越来越大，“人生七十古来稀”，</a:t>
            </a:r>
            <a:r>
              <a:rPr lang="en-US" altLang="zh-CN" sz="2000" dirty="0"/>
              <a:t>70 </a:t>
            </a:r>
            <a:r>
              <a:rPr lang="zh-CN" altLang="en-US" sz="2000" dirty="0"/>
              <a:t>岁的人“年老”的隶属程度已达 </a:t>
            </a:r>
            <a:r>
              <a:rPr lang="en-US" altLang="zh-CN" sz="2000" dirty="0"/>
              <a:t>94</a:t>
            </a:r>
            <a:r>
              <a:rPr lang="zh-CN" altLang="en-US" sz="2000" dirty="0"/>
              <a:t>％，同样，在坐标图中我们可以看到，</a:t>
            </a:r>
            <a:r>
              <a:rPr lang="en-US" altLang="zh-CN" sz="2000" dirty="0"/>
              <a:t>25 </a:t>
            </a:r>
            <a:r>
              <a:rPr lang="zh-CN" altLang="en-US" sz="2000" dirty="0"/>
              <a:t>岁以下的人，“年轻”的隶属程度为 </a:t>
            </a:r>
            <a:r>
              <a:rPr lang="en-US" altLang="zh-CN" sz="2000" dirty="0"/>
              <a:t>100</a:t>
            </a:r>
            <a:r>
              <a:rPr lang="zh-CN" altLang="en-US" sz="2000" dirty="0"/>
              <a:t>％，超过</a:t>
            </a:r>
            <a:r>
              <a:rPr lang="en-US" altLang="zh-CN" sz="2000" dirty="0"/>
              <a:t>25 </a:t>
            </a:r>
            <a:r>
              <a:rPr lang="zh-CN" altLang="en-US" sz="2000" dirty="0"/>
              <a:t>岁，“年轻”的程度越来越小。</a:t>
            </a:r>
            <a:r>
              <a:rPr lang="en-US" altLang="zh-CN" sz="2000" dirty="0"/>
              <a:t>40 </a:t>
            </a:r>
            <a:r>
              <a:rPr lang="zh-CN" altLang="en-US" sz="2000" dirty="0"/>
              <a:t>岁已是“人到中年”，“年轻”的隶属程度只有 </a:t>
            </a:r>
            <a:r>
              <a:rPr lang="en-US" altLang="zh-CN" sz="2000" dirty="0"/>
              <a:t>10</a:t>
            </a:r>
            <a:r>
              <a:rPr lang="zh-CN" altLang="en-US" sz="2000" dirty="0"/>
              <a:t>％。</a:t>
            </a:r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87205-D21D-4348-9088-4EF5A1E1B823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18D86-6C62-4047-8F15-4D2EF77A7962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BA0BD-5CDF-46BE-BBB3-AE5FD2B6E35F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7A621-BAE1-4F1B-A2EF-477A4DC87733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75235-06C8-4A1A-ACF0-5DF38658787F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B910A-03B7-40D9-BC78-6FF43BE89A5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06FEFC-E9AB-4263-9F6E-26678F7275ED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2968A-C246-4080-9E75-AF3048CAA715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F73142-02A1-4704-B9C5-DE4EBC554542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7A92F-499F-4B45-B7F2-2C4B4E7DCC3C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90EBD-FBB6-4518-A3FC-191A8B52CE73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ECE2C-CD65-4234-B0FB-E30A1BB369AC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C3B2D-6ECC-4C11-BD29-774357C94B3D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D6166-B095-4F68-87C1-E9DEA4622353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79574-6630-42CC-9675-06F8BC251B9F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3BEE0-7976-4A62-8732-A337129D278B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39CC1-4F5C-4AC7-9400-2C0FB19FBA2B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D6049-6AE3-4E2A-B0D0-4ED3B45811AE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5331C4-2A99-4A8C-9D2D-457832DF3A1E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7A69E0-6633-443C-AB4F-3172E1AA9B37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0AF1DE-7DDD-4EEE-8A30-F560063CCCBB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DABB241-F715-4CB5-9040-A7EE18A7312F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3093B9-576B-4CC1-AAF8-7E5C4E1305EE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29D2D-85EB-410A-BDD3-2866FAE8CCFD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B6B6D-20E6-4B60-822D-28C650A8B01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56042-E7C2-4FED-8BE4-E6B797ED2937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FF6F6-9B49-4D92-AFDD-DE7610A0CD12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704CF-EC05-4DA3-8321-C06E54531184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20BBE-929F-47A5-B58D-730A072140F1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C277D27E-9CFF-4C86-A7FA-11331652B14C}" type="datetime1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72CCE75-5531-47F8-8830-C071D963EAE7}" type="datetime1">
              <a:rPr lang="zh-CN" altLang="en-US" smtClean="0"/>
              <a:t>2020/11/30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73193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1D79A-86E8-4E4A-8381-2362C362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在这种表示方法中，当某个</a:t>
            </a:r>
            <a:r>
              <a:rPr lang="en-US" altLang="zh-CN" sz="2400" dirty="0" err="1">
                <a:solidFill>
                  <a:srgbClr val="0000CC"/>
                </a:solidFill>
                <a:latin typeface="+mj-lt"/>
              </a:rPr>
              <a:t>u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+mj-lt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对</a:t>
            </a:r>
            <a:r>
              <a:rPr lang="en-US" altLang="zh-CN" sz="2400" dirty="0">
                <a:solidFill>
                  <a:srgbClr val="0000CC"/>
                </a:solidFill>
                <a:latin typeface="+mj-lt"/>
              </a:rPr>
              <a:t>F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的隶属度</a:t>
            </a:r>
            <a:r>
              <a:rPr lang="en-US" altLang="zh-CN" sz="2400" dirty="0">
                <a:solidFill>
                  <a:srgbClr val="0000CC"/>
                </a:solidFill>
                <a:latin typeface="+mj-lt"/>
              </a:rPr>
              <a:t>=0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时，可省略不写。</a:t>
            </a:r>
            <a:endParaRPr lang="en-US" altLang="zh-CN" sz="2400" dirty="0">
              <a:solidFill>
                <a:srgbClr val="0000CC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例如，模糊集</a:t>
            </a:r>
            <a:r>
              <a:rPr lang="en-US" altLang="zh-CN" sz="2200" dirty="0">
                <a:solidFill>
                  <a:srgbClr val="00B050"/>
                </a:solidFill>
                <a:latin typeface="+mj-lt"/>
              </a:rPr>
              <a:t>F</a:t>
            </a: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可表示为：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     </a:t>
            </a:r>
            <a:r>
              <a:rPr lang="en-US" altLang="zh-CN" sz="2200" dirty="0">
                <a:solidFill>
                  <a:srgbClr val="00B050"/>
                </a:solidFill>
                <a:latin typeface="+mj-lt"/>
              </a:rPr>
              <a:t>F= 1/20+ 0.8/30+ 0.6/40+ 0.2/50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+mj-lt"/>
              </a:rPr>
              <a:t>    </a:t>
            </a:r>
            <a:r>
              <a:rPr lang="zh-CN" altLang="en-US" sz="2200" dirty="0">
                <a:solidFill>
                  <a:srgbClr val="7030A0"/>
                </a:solidFill>
                <a:latin typeface="+mj-lt"/>
              </a:rPr>
              <a:t>有时，模糊集也可写成如下两种形式：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latin typeface="+mj-lt"/>
              </a:rPr>
              <a:t>其中，前一种称为单点形式，后一种称为序偶形式。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+mj-lt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+mj-lt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1C85492-8372-4BFD-870E-ADE0D7807D13}"/>
                  </a:ext>
                </a:extLst>
              </p:cNvPr>
              <p:cNvSpPr txBox="1"/>
              <p:nvPr/>
            </p:nvSpPr>
            <p:spPr bwMode="auto">
              <a:xfrm>
                <a:off x="1475656" y="4077072"/>
                <a:ext cx="5473700" cy="1108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或者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),⋯,(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1C85492-8372-4BFD-870E-ADE0D780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077072"/>
                <a:ext cx="5473700" cy="1108075"/>
              </a:xfrm>
              <a:prstGeom prst="rect">
                <a:avLst/>
              </a:prstGeom>
              <a:blipFill>
                <a:blip r:embed="rId3"/>
                <a:stretch>
                  <a:fillRect l="-2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F37BF9-4E60-44F9-B78E-9D157FEF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600" dirty="0">
                    <a:solidFill>
                      <a:srgbClr val="A50021"/>
                    </a:solidFill>
                    <a:latin typeface="幼圆" pitchFamily="49" charset="-122"/>
                    <a:ea typeface="幼圆" pitchFamily="49" charset="-122"/>
                  </a:rPr>
                  <a:t>   连续论域的表示方法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如果论域是连续的，则其模糊集可用一个实函数来表示。</a:t>
                </a:r>
                <a:endParaRPr lang="en-US" altLang="zh-CN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例如，扎德以年龄为论域，取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U=[0, 100]</a:t>
                </a:r>
                <a:r>
                  <a:rPr lang="zh-CN" altLang="en-US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，给出了“年轻”与“年老”这两的模糊概念的隶属函数</a:t>
                </a:r>
              </a:p>
              <a:p>
                <a:pPr marL="0" indent="0">
                  <a:buNone/>
                </a:pPr>
                <a:br>
                  <a:rPr lang="zh-CN" altLang="en-US" sz="1600" dirty="0">
                    <a:latin typeface="幼圆" pitchFamily="49" charset="-122"/>
                    <a:ea typeface="幼圆" pitchFamily="49" charset="-122"/>
                  </a:rPr>
                </a:br>
                <a:r>
                  <a:rPr lang="zh-CN" altLang="en-US" sz="1600" dirty="0">
                    <a:latin typeface="幼圆" pitchFamily="49" charset="-122"/>
                    <a:ea typeface="幼圆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年老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&amp;0</m:t>
                            </m:r>
                          </m:e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&amp;[1+(</m:t>
                            </m:r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eqAr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eqArr>
                            <m:eqArrPr>
                              <m:ctrlP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幼圆" pitchFamily="49" charset="-122"/>
                    <a:ea typeface="幼圆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年轻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&amp;1</m:t>
                            </m:r>
                          </m:e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&amp;[1+(</m:t>
                            </m:r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−25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eqAr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eqArr>
                            <m:eqArrPr>
                              <m:ctrlP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≤25</m:t>
                              </m:r>
                            </m:e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zh-CN" altLang="en-US" sz="1400" dirty="0"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endParaRPr lang="zh-CN" altLang="en-US" sz="1600" dirty="0"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1600" dirty="0">
                    <a:solidFill>
                      <a:srgbClr val="A50021"/>
                    </a:solidFill>
                    <a:latin typeface="幼圆" pitchFamily="49" charset="-122"/>
                    <a:ea typeface="幼圆" pitchFamily="49" charset="-122"/>
                  </a:rPr>
                  <a:t>    一般表示方法</a:t>
                </a:r>
              </a:p>
              <a:p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不管论域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U</a:t>
                </a:r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是有限的还是无限的，是连续的还是离散的，扎德又给出了一种类似于积分的一般表示形式：</a:t>
                </a:r>
              </a:p>
              <a:p>
                <a:endParaRPr lang="zh-CN" altLang="en-US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这里的记号不是数学中的积分符号，也不是求和，只是表示论域中各元素与其隶属度对应关系的总括。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3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F24FAE45-4942-4467-A2C6-963AE49A8B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3888" y="4581128"/>
                <a:ext cx="2304256" cy="720080"/>
              </a:xfrm>
              <a:prstGeom prst="rect">
                <a:avLst/>
              </a:prstGeom>
              <a:noFill/>
              <a:effectLst/>
            </p:spPr>
            <p:txBody>
              <a:bodyPr>
                <a:normAutofit fontScale="925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16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zh-CN" altLang="en-US" sz="1600" kern="0" dirty="0"/>
              </a:p>
            </p:txBody>
          </p:sp>
        </mc:Choice>
        <mc:Fallback xmlns="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F24FAE45-4942-4467-A2C6-963AE49A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4581128"/>
                <a:ext cx="2304256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CC99D7-57EF-4FA7-B17D-D166986E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kumimoji="1" lang="en-US" altLang="zh-CN" sz="24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zh-CN" altLang="en-US" sz="2400" dirty="0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定义  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设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、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分别是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U 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上的两个模糊集，对任意</a:t>
                </a:r>
                <a:r>
                  <a:rPr kumimoji="1" lang="en-US" altLang="zh-CN" sz="2400" dirty="0" err="1">
                    <a:latin typeface="幼圆" pitchFamily="49" charset="-122"/>
                    <a:ea typeface="幼圆" pitchFamily="49" charset="-122"/>
                  </a:rPr>
                  <a:t>u∈U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成立，则称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等于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，记为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F=G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。 </a:t>
                </a: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设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、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分别是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上的两个模糊集，对任意</a:t>
                </a:r>
                <a:r>
                  <a:rPr kumimoji="1" lang="en-US" altLang="zh-CN" sz="2400" dirty="0" err="1">
                    <a:latin typeface="幼圆" pitchFamily="49" charset="-122"/>
                    <a:ea typeface="幼圆" pitchFamily="49" charset="-122"/>
                  </a:rPr>
                  <a:t>u∈U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成立，则称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包含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，记为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。</a:t>
                </a: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419451-6EB5-405E-B924-0D4CE436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 </a:t>
            </a:r>
            <a:r>
              <a:rPr kumimoji="1" lang="en-US" altLang="zh-CN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分别是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上的两个模糊集，则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F∪G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F∩G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分别称为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与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的并集、交集，它们的隶属函数分别为</a:t>
            </a:r>
            <a:r>
              <a:rPr kumimoji="1" lang="zh-CN" altLang="en-US" sz="240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kumimoji="1" lang="zh-CN" altLang="en-US" sz="2400" dirty="0">
                <a:solidFill>
                  <a:schemeClr val="tx2"/>
                </a:solidFill>
                <a:latin typeface="Tahoma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上的模糊集，称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﹁F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的补集，其隶属函数为：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5C4FEA80-4B7B-44A5-AF24-1C6C0DA34D37}"/>
                  </a:ext>
                </a:extLst>
              </p:cNvPr>
              <p:cNvSpPr txBox="1"/>
              <p:nvPr/>
            </p:nvSpPr>
            <p:spPr bwMode="auto">
              <a:xfrm>
                <a:off x="2267744" y="2564904"/>
                <a:ext cx="4775200" cy="1008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5C4FEA80-4B7B-44A5-AF24-1C6C0DA34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2564904"/>
                <a:ext cx="4775200" cy="1008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D253A29-924E-435F-9AE3-C8F55C97D791}"/>
                  </a:ext>
                </a:extLst>
              </p:cNvPr>
              <p:cNvSpPr txBox="1"/>
              <p:nvPr/>
            </p:nvSpPr>
            <p:spPr bwMode="auto">
              <a:xfrm>
                <a:off x="2807804" y="5157192"/>
                <a:ext cx="4140460" cy="4413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D253A29-924E-435F-9AE3-C8F55C97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7804" y="5157192"/>
                <a:ext cx="4140460" cy="441325"/>
              </a:xfrm>
              <a:prstGeom prst="rect">
                <a:avLst/>
              </a:prstGeom>
              <a:blipFill>
                <a:blip r:embed="rId4"/>
                <a:stretch>
                  <a:fillRect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100AB8-0647-4320-87A7-77279BA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9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两个模糊集之间的运算实际上就是逐点对隶属函数作相应的运算。 </a:t>
            </a:r>
          </a:p>
          <a:p>
            <a:pPr algn="just">
              <a:spcBef>
                <a:spcPct val="50000"/>
              </a:spcBef>
            </a:pPr>
            <a:endParaRPr kumimoji="1" lang="en-US" altLang="zh-CN" sz="2400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5.16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U={1,2,3}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上的两个模糊集，即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F=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小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=1/1+0.6/2+0.1/3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G=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大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=0.1/1+0.6/2+1/3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F∪G=(1∨0.1)/1+(0.6∨0.6)/2+(0.1∨1)/3=1/1+0.6/2+1/3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F∩G=(1∧0.1)/1+(0.6∧0.6)/2+(0.1∧1)=0.1/1+0.6/2+0.1/3</a:t>
            </a:r>
          </a:p>
          <a:p>
            <a:pPr marL="0" indent="0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﹁F=(1-1)/1+(1-0.6)/2+(1-0.1)/3=0.4/2+0.9/3 </a:t>
            </a:r>
          </a:p>
          <a:p>
            <a:pPr marL="0" indent="0">
              <a:spcBef>
                <a:spcPct val="50000"/>
              </a:spcBef>
              <a:buNone/>
            </a:pPr>
            <a:endParaRPr kumimoji="1" lang="en-US" altLang="zh-CN" sz="2400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A78A57-1B16-4EE2-A694-4A146F5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“</a:t>
            </a:r>
            <a:r>
              <a:rPr lang="zh-CN" altLang="en-US" sz="4000" dirty="0"/>
              <a:t>又矮又瘦”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U = {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甲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乙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丙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丁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A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矮子”    隶属函数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(0.9, 1, 0.6, 0)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B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瘦子”    隶属函数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(0.8, 0.2, 0.9, 1)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找出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又矮又瘦”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 = A∩B   = ( 0.9∧0.8 , 1∧0.2 , 0.6∧0.9 , 0∧1 )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            = ( 0.8, 0.2, 0.6, 0)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因此， 甲和丙比较符合条件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2744DD-EEF2-4200-9F28-75711C1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描述数据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400" dirty="0"/>
              <a:t>一组学生共</a:t>
            </a:r>
            <a:r>
              <a:rPr lang="en-US" altLang="zh-CN" sz="2400" dirty="0"/>
              <a:t>10</a:t>
            </a:r>
            <a:r>
              <a:rPr lang="zh-CN" altLang="en-US" sz="2400" dirty="0"/>
              <a:t>人，考试成绩为：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72    68    71    70    86</a:t>
            </a:r>
          </a:p>
          <a:p>
            <a:r>
              <a:rPr lang="en-US" altLang="zh-CN" sz="2400" dirty="0"/>
              <a:t>     69    70    82    72    75</a:t>
            </a:r>
          </a:p>
          <a:p>
            <a:r>
              <a:rPr lang="zh-CN" altLang="en-US" sz="2400" dirty="0"/>
              <a:t>如何评价上述数据？</a:t>
            </a:r>
          </a:p>
          <a:p>
            <a:pPr lvl="1">
              <a:spcBef>
                <a:spcPts val="12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FC928A-B999-4FB6-AC3A-6BD0F7F7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91" y="3932287"/>
            <a:ext cx="2017713" cy="863600"/>
          </a:xfrm>
          <a:prstGeom prst="wedgeRoundRectCallout">
            <a:avLst>
              <a:gd name="adj1" fmla="val -51810"/>
              <a:gd name="adj2" fmla="val 8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ahoma" pitchFamily="34" charset="0"/>
              </a:rPr>
              <a:t>这些学生平均分</a:t>
            </a:r>
            <a:r>
              <a:rPr lang="en-US" altLang="zh-CN">
                <a:latin typeface="Tahoma" pitchFamily="34" charset="0"/>
              </a:rPr>
              <a:t>73.5</a:t>
            </a:r>
            <a:r>
              <a:rPr lang="zh-CN" altLang="en-US">
                <a:latin typeface="Tahoma" pitchFamily="34" charset="0"/>
              </a:rPr>
              <a:t>分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4D75D7D-385C-4E20-B2FB-44784018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437112"/>
            <a:ext cx="3097213" cy="1366837"/>
          </a:xfrm>
          <a:prstGeom prst="wedgeEllipseCallout">
            <a:avLst>
              <a:gd name="adj1" fmla="val 46926"/>
              <a:gd name="adj2" fmla="val 5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ahoma" pitchFamily="34" charset="0"/>
              </a:rPr>
              <a:t>这次考试成绩大多数在７０分左右，个别在８０分以上</a:t>
            </a:r>
          </a:p>
          <a:p>
            <a:pPr algn="ctr"/>
            <a:endParaRPr lang="en-US" altLang="zh-CN">
              <a:latin typeface="Tahoma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2EBE4B9-C7E4-4DDD-92DE-C71F92D0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529" y="5229274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精确，但是不直观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63054-11E7-4743-A78B-158601A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“</a:t>
            </a:r>
            <a:r>
              <a:rPr lang="zh-CN" altLang="en-US" sz="3600" dirty="0"/>
              <a:t>大多在</a:t>
            </a:r>
            <a:r>
              <a:rPr lang="en-US" altLang="zh-CN" sz="3600" dirty="0"/>
              <a:t>70</a:t>
            </a:r>
            <a:r>
              <a:rPr lang="zh-CN" altLang="en-US" sz="3600" dirty="0"/>
              <a:t>分左右，个别在</a:t>
            </a:r>
            <a:r>
              <a:rPr lang="en-US" altLang="zh-CN" sz="3600" dirty="0"/>
              <a:t>80</a:t>
            </a:r>
            <a:r>
              <a:rPr lang="zh-CN" altLang="en-US" sz="3600" dirty="0"/>
              <a:t>分以上”</a:t>
            </a:r>
            <a:endParaRPr lang="zh-CN" altLang="en-US" sz="3600" dirty="0"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72356"/>
            <a:ext cx="8229600" cy="47132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大多数”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0.5/6+0.8/7+1/8+1/9+1/10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“70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分左右”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0.5/68+1/69+1/70+1/71+1/72+0.8/73+0.5/74+0.5/75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个别”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1/1+1/2+0.5/3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“80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分以上”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1/80+1/81+1/82+...+1/100</a:t>
            </a:r>
            <a:endParaRPr lang="en-US" altLang="zh-CN" b="0" dirty="0">
              <a:latin typeface="+mj-lt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C49B4A-B552-4F76-AD97-BAA93C6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对分数问题的分析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首先，对</a:t>
            </a:r>
            <a:r>
              <a:rPr lang="en-US" altLang="zh-CN" dirty="0">
                <a:latin typeface="+mj-lt"/>
              </a:rPr>
              <a:t>10</a:t>
            </a:r>
            <a:r>
              <a:rPr lang="zh-CN" altLang="en-US" dirty="0">
                <a:latin typeface="+mj-lt"/>
              </a:rPr>
              <a:t>个分数求“</a:t>
            </a:r>
            <a:r>
              <a:rPr lang="en-US" altLang="zh-CN" dirty="0">
                <a:latin typeface="+mj-lt"/>
              </a:rPr>
              <a:t>70</a:t>
            </a:r>
            <a:r>
              <a:rPr lang="zh-CN" altLang="en-US" dirty="0">
                <a:latin typeface="+mj-lt"/>
              </a:rPr>
              <a:t>分左右”的隶属度：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1 + 0.5 + 1 + 1 + 0 + 1 + 1 + 0 + 1 + 0.5 = 7</a:t>
            </a:r>
          </a:p>
          <a:p>
            <a:pPr lvl="1"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表示约</a:t>
            </a:r>
            <a:r>
              <a:rPr lang="en-US" altLang="zh-CN" dirty="0">
                <a:latin typeface="+mj-lt"/>
              </a:rPr>
              <a:t>7</a:t>
            </a:r>
            <a:r>
              <a:rPr lang="zh-CN" altLang="en-US" dirty="0">
                <a:latin typeface="+mj-lt"/>
              </a:rPr>
              <a:t>个人次在</a:t>
            </a:r>
            <a:r>
              <a:rPr lang="en-US" altLang="zh-CN" dirty="0">
                <a:latin typeface="+mj-lt"/>
              </a:rPr>
              <a:t>70</a:t>
            </a:r>
            <a:r>
              <a:rPr lang="zh-CN" altLang="en-US" dirty="0">
                <a:latin typeface="+mj-lt"/>
              </a:rPr>
              <a:t>分左右。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j-lt"/>
              </a:rPr>
              <a:t>7</a:t>
            </a:r>
            <a:r>
              <a:rPr lang="zh-CN" altLang="en-US" dirty="0">
                <a:latin typeface="+mj-lt"/>
              </a:rPr>
              <a:t>对于”大多数”的隶属度是</a:t>
            </a:r>
            <a:r>
              <a:rPr lang="en-US" altLang="zh-CN" dirty="0">
                <a:latin typeface="+mj-lt"/>
              </a:rPr>
              <a:t>0.8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</a:rPr>
              <a:t>T(“</a:t>
            </a:r>
            <a:r>
              <a:rPr lang="zh-CN" altLang="en-US" dirty="0">
                <a:latin typeface="+mj-lt"/>
              </a:rPr>
              <a:t>大多数”</a:t>
            </a:r>
            <a:r>
              <a:rPr lang="en-US" altLang="zh-CN" dirty="0">
                <a:latin typeface="+mj-lt"/>
              </a:rPr>
              <a:t>) </a:t>
            </a:r>
            <a:r>
              <a:rPr lang="en-US" altLang="zh-CN" dirty="0"/>
              <a:t>= 0.8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j-lt"/>
              </a:rPr>
              <a:t>80</a:t>
            </a:r>
            <a:r>
              <a:rPr lang="zh-CN" altLang="en-US" dirty="0">
                <a:latin typeface="+mj-lt"/>
              </a:rPr>
              <a:t>分以上有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人，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对于”个别”的隶属度为</a:t>
            </a:r>
            <a:r>
              <a:rPr lang="en-US" altLang="zh-CN" dirty="0">
                <a:latin typeface="+mj-lt"/>
              </a:rPr>
              <a:t>1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</a:rPr>
              <a:t>T(“</a:t>
            </a:r>
            <a:r>
              <a:rPr lang="zh-CN" altLang="en-US" dirty="0">
                <a:latin typeface="+mj-lt"/>
              </a:rPr>
              <a:t>个别”</a:t>
            </a:r>
            <a:r>
              <a:rPr lang="en-US" altLang="zh-CN" dirty="0">
                <a:latin typeface="+mj-lt"/>
              </a:rPr>
              <a:t>) = 1</a:t>
            </a:r>
            <a:endParaRPr lang="en-US" altLang="zh-CN" sz="2400" b="0" dirty="0">
              <a:latin typeface="+mj-lt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659FB-CCC1-42F2-A071-DE87D16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E099A4F-A378-4A7D-8BBD-6C03123E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88616"/>
            <a:ext cx="313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72    68    71    70    86</a:t>
            </a:r>
          </a:p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69    70    82    72    75</a:t>
            </a:r>
            <a:endParaRPr lang="en-US" altLang="zh-CN" dirty="0">
              <a:solidFill>
                <a:srgbClr val="0066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435280" cy="4790157"/>
              </a:xfrm>
            </p:spPr>
            <p:txBody>
              <a:bodyPr/>
              <a:lstStyle/>
              <a:p>
                <a:pPr algn="just">
                  <a:lnSpc>
                    <a:spcPct val="105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笛卡尔积：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设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是两个普通集合，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的笛卡尔乘积为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600"/>
                  </a:spcBef>
                  <a:buNone/>
                </a:pP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          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 ={(</a:t>
                </a:r>
                <a:r>
                  <a:rPr kumimoji="1" lang="en-US" altLang="zh-CN" sz="2400" dirty="0" err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)∣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} </a:t>
                </a: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</a:pPr>
                <a:endParaRPr kumimoji="1"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从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到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的关系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：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上的一个子集，即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V×W</a:t>
                </a: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</a:pP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记为 </a:t>
                </a: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endParaRPr kumimoji="1" lang="zh-CN" altLang="en-US" sz="2400" dirty="0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对于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中的元素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，若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)∈R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，则称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有关系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；</a:t>
                </a: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若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，则称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没有关系。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435280" cy="4790157"/>
              </a:xfrm>
              <a:blipFill>
                <a:blip r:embed="rId3"/>
                <a:stretch>
                  <a:fillRect l="-289" t="-1654" r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3099F53-45C8-4279-A59F-B895BFCF8EF0}"/>
                  </a:ext>
                </a:extLst>
              </p:cNvPr>
              <p:cNvSpPr txBox="1"/>
              <p:nvPr/>
            </p:nvSpPr>
            <p:spPr bwMode="auto">
              <a:xfrm>
                <a:off x="3635896" y="3735846"/>
                <a:ext cx="1440160" cy="5760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3099F53-45C8-4279-A59F-B895BFCF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3735846"/>
                <a:ext cx="1440160" cy="576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49DD-B3A6-441A-907E-E2BB55A8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j-lt"/>
              </a:rPr>
              <a:t>清晰的概念</a:t>
            </a:r>
            <a:r>
              <a:rPr lang="en-US" altLang="zh-CN" sz="2400" dirty="0">
                <a:latin typeface="+mj-lt"/>
              </a:rPr>
              <a:t>: </a:t>
            </a:r>
            <a:r>
              <a:rPr lang="zh-CN" altLang="en-US" sz="2200" dirty="0">
                <a:latin typeface="+mj-lt"/>
              </a:rPr>
              <a:t>对象是否属于这个概念是明确的。</a:t>
            </a:r>
            <a:endParaRPr lang="en-US" altLang="zh-CN" sz="2200" dirty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+mj-lt"/>
              </a:rPr>
              <a:t>例如；人、自然数、正方形。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模糊性的概念：对象从属的界限是模糊的，随判断人的思维而定</a:t>
            </a:r>
            <a:endParaRPr lang="en-US" altLang="zh-CN" sz="2400" dirty="0">
              <a:solidFill>
                <a:srgbClr val="3333FF"/>
              </a:solidFill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“最大的”与“较大的”都是有区别的两个概念。但是它们的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区别都是逐渐的，而不是突变的</a:t>
            </a:r>
            <a:r>
              <a:rPr lang="zh-CN" altLang="en-US" sz="2000" dirty="0">
                <a:latin typeface="+mj-lt"/>
              </a:rPr>
              <a:t>，两者之间并不存在明确的界限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一个人很高或很胖，但是究竟多少厘米才算高，多少千克才算胖呢？高和胖都很模糊。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饭什么时候才算熟了？衣服什么样才能算洗干净？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例如：</a:t>
            </a:r>
            <a:r>
              <a:rPr lang="zh-CN" altLang="en-US" sz="2200" dirty="0">
                <a:solidFill>
                  <a:srgbClr val="006600"/>
                </a:solidFill>
                <a:latin typeface="+mj-lt"/>
              </a:rPr>
              <a:t>美不美？早不早？便宜不便宜？</a:t>
            </a:r>
            <a:endParaRPr lang="zh-CN" altLang="en-US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zh-CN" altLang="en-US" sz="2400" dirty="0">
                <a:latin typeface="+mj-lt"/>
              </a:rPr>
              <a:t>在客观世界中，上述的模糊概念要比清晰概念多得多。</a:t>
            </a: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780787-CE74-4C80-A620-9D5A6D5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620125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kumimoji="1" lang="zh-CN" altLang="en-US" sz="2400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是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en-US" altLang="zh-CN" sz="24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=1,2,…,n)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上的模糊集，则称</a:t>
            </a: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为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</a:t>
            </a:r>
            <a:r>
              <a:rPr kumimoji="1" lang="en-US" altLang="zh-CN" sz="24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的笛卡尔乘积，它是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×…×U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    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上的一个模糊集。</a:t>
            </a:r>
            <a:r>
              <a:rPr kumimoji="1" lang="zh-CN" altLang="en-US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在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上的一个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元模糊关系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R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是指以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为论域的一个模糊集，记为 </a:t>
            </a: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708D8CE4-5ED4-423E-812E-95FD96B748BB}"/>
                  </a:ext>
                </a:extLst>
              </p:cNvPr>
              <p:cNvSpPr txBox="1"/>
              <p:nvPr/>
            </p:nvSpPr>
            <p:spPr bwMode="auto">
              <a:xfrm>
                <a:off x="939676" y="2017340"/>
                <a:ext cx="8024812" cy="7635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)∧⋯∧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))/(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708D8CE4-5ED4-423E-812E-95FD96B7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676" y="2017340"/>
                <a:ext cx="8024812" cy="76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D8F14FE5-1050-4BB4-B0BA-6F8C70D4BC90}"/>
                  </a:ext>
                </a:extLst>
              </p:cNvPr>
              <p:cNvSpPr txBox="1"/>
              <p:nvPr/>
            </p:nvSpPr>
            <p:spPr bwMode="auto">
              <a:xfrm>
                <a:off x="1907704" y="5398177"/>
                <a:ext cx="6192688" cy="7635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D8F14FE5-1050-4BB4-B0BA-6F8C70D4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5398177"/>
                <a:ext cx="6192688" cy="763587"/>
              </a:xfrm>
              <a:prstGeom prst="rect">
                <a:avLst/>
              </a:prstGeom>
              <a:blipFill>
                <a:blip r:embed="rId4"/>
                <a:stretch>
                  <a:fillRect b="-1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A0D319-75E4-44A7-A3ED-D6D08E74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并设每个学生对各种活动的爱好程度分别为                  </a:t>
            </a:r>
            <a:r>
              <a:rPr kumimoji="1" lang="en-US" altLang="zh-CN" sz="24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=1,2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j=1,2,3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 </a:t>
            </a: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U×V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上的模糊关系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 </a:t>
            </a:r>
          </a:p>
          <a:p>
            <a:pPr>
              <a:spcBef>
                <a:spcPct val="50000"/>
              </a:spcBef>
            </a:pPr>
            <a:endParaRPr kumimoji="1" lang="zh-CN" altLang="en-US" sz="2800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A4FE53C8-2954-4837-AA8A-66F4A0ACBDFF}"/>
                  </a:ext>
                </a:extLst>
              </p:cNvPr>
              <p:cNvSpPr txBox="1"/>
              <p:nvPr/>
            </p:nvSpPr>
            <p:spPr bwMode="auto">
              <a:xfrm>
                <a:off x="1275029" y="3337383"/>
                <a:ext cx="7391400" cy="796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编程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)=0.9,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)=0.6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玩游戏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编程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)=0.2,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玩游戏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A4FE53C8-2954-4837-AA8A-66F4A0AC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029" y="3337383"/>
                <a:ext cx="7391400" cy="796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1446178-49CB-4685-B226-DEA762D76279}"/>
                  </a:ext>
                </a:extLst>
              </p:cNvPr>
              <p:cNvSpPr txBox="1"/>
              <p:nvPr/>
            </p:nvSpPr>
            <p:spPr bwMode="auto">
              <a:xfrm>
                <a:off x="1240726" y="5013176"/>
                <a:ext cx="3168650" cy="771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1446178-49CB-4685-B226-DEA762D76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726" y="5013176"/>
                <a:ext cx="3168650" cy="771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8526AB-139A-421E-B45D-A8894357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092A6A-9BD7-49A4-8E56-E436C0724212}"/>
                  </a:ext>
                </a:extLst>
              </p:cNvPr>
              <p:cNvSpPr txBox="1"/>
              <p:nvPr/>
            </p:nvSpPr>
            <p:spPr>
              <a:xfrm>
                <a:off x="6932856" y="2281051"/>
                <a:ext cx="1374287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092A6A-9BD7-49A4-8E56-E436C072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56" y="2281051"/>
                <a:ext cx="1374287" cy="399084"/>
              </a:xfrm>
              <a:prstGeom prst="rect">
                <a:avLst/>
              </a:prstGeom>
              <a:blipFill>
                <a:blip r:embed="rId5"/>
                <a:stretch>
                  <a:fillRect l="-3982" r="-708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模糊关系的合成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CC0066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分别是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U×V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上的两个模糊关系，则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的合成是从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的一个模糊关系，记为  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οR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。其隶属函数为 </a:t>
            </a: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其中，∧和∨分别表示取最小和取最大。</a:t>
            </a: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F18D7DAA-67CC-4B74-AA21-5409D07E0EAA}"/>
                  </a:ext>
                </a:extLst>
              </p:cNvPr>
              <p:cNvSpPr txBox="1"/>
              <p:nvPr/>
            </p:nvSpPr>
            <p:spPr bwMode="auto">
              <a:xfrm>
                <a:off x="1619672" y="3190081"/>
                <a:ext cx="5688012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)=∨{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F18D7DAA-67CC-4B74-AA21-5409D07E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3190081"/>
                <a:ext cx="5688012" cy="584200"/>
              </a:xfrm>
              <a:prstGeom prst="rect">
                <a:avLst/>
              </a:prstGeo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C882F-4338-49E9-B51C-7BA76EAA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模糊关系合成举例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设有：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一组学生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一些在计算机上的活动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一些对学生的评价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 ={g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好，差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若已知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那么，我们就可以合成出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D8EC1E-2AAD-45F3-9A4B-7ADCA19A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模糊关系的合成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设有以下两个模糊关系 </a:t>
            </a: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800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800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的合成是 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把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行元素分别与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列的对应元素相比较，两个数中取最小者，然后再在所得的一组最小数中取最大的一个，并以此数作为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οR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的元素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R(</a:t>
            </a:r>
            <a:r>
              <a:rPr kumimoji="1" lang="en-US" altLang="zh-CN" sz="2400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i,j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A3CC72-EFD2-43FB-B663-1E5A467A75D7}"/>
                  </a:ext>
                </a:extLst>
              </p:cNvPr>
              <p:cNvSpPr txBox="1"/>
              <p:nvPr/>
            </p:nvSpPr>
            <p:spPr bwMode="auto">
              <a:xfrm>
                <a:off x="1475656" y="2036653"/>
                <a:ext cx="4932548" cy="88787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A3CC72-EFD2-43FB-B663-1E5A467A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2036653"/>
                <a:ext cx="4932548" cy="887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39DCB68-DAB4-423C-9043-3BA95829CD51}"/>
                  </a:ext>
                </a:extLst>
              </p:cNvPr>
              <p:cNvSpPr txBox="1"/>
              <p:nvPr/>
            </p:nvSpPr>
            <p:spPr bwMode="auto">
              <a:xfrm>
                <a:off x="2159732" y="3969060"/>
                <a:ext cx="4248472" cy="9032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39DCB68-DAB4-423C-9043-3BA95829C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732" y="3969060"/>
                <a:ext cx="4248472" cy="903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>
            <a:extLst>
              <a:ext uri="{FF2B5EF4-FFF2-40B4-BE49-F238E27FC236}">
                <a16:creationId xmlns:a16="http://schemas.microsoft.com/office/drawing/2014/main" id="{C26A28E4-A84E-409D-977D-81206BF78A97}"/>
              </a:ext>
            </a:extLst>
          </p:cNvPr>
          <p:cNvSpPr txBox="1"/>
          <p:nvPr/>
        </p:nvSpPr>
        <p:spPr>
          <a:xfrm>
            <a:off x="6206519" y="4005064"/>
            <a:ext cx="2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方正卡通简体" pitchFamily="65" charset="-122"/>
                <a:ea typeface="方正卡通简体" pitchFamily="65" charset="-122"/>
              </a:rPr>
              <a:t>类比矩阵乘法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C65D14-3B03-4A36-9799-DABDED1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逻辑研究的内容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研究形式化定义的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sentences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之间的关系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两个角度：</a:t>
            </a: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语义：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entailment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蕴含，逻辑推导</a:t>
            </a: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语法：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inference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演绎，形式推演</a:t>
            </a:r>
          </a:p>
        </p:txBody>
      </p:sp>
      <p:sp>
        <p:nvSpPr>
          <p:cNvPr id="17" name="椭圆 16" descr="dd">
            <a:extLst>
              <a:ext uri="{FF2B5EF4-FFF2-40B4-BE49-F238E27FC236}">
                <a16:creationId xmlns:a16="http://schemas.microsoft.com/office/drawing/2014/main" id="{86284EE7-5ECE-400B-A77B-43A51DAF28E6}"/>
              </a:ext>
            </a:extLst>
          </p:cNvPr>
          <p:cNvSpPr/>
          <p:nvPr/>
        </p:nvSpPr>
        <p:spPr>
          <a:xfrm>
            <a:off x="2915816" y="3717032"/>
            <a:ext cx="2468880" cy="1265917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的集合，每个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符合</a:t>
            </a:r>
            <a:endParaRPr lang="en-US" altLang="zh-CN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形式逻辑规定的语法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sp>
        <p:nvSpPr>
          <p:cNvPr id="18" name="椭圆 17" descr="dd">
            <a:extLst>
              <a:ext uri="{FF2B5EF4-FFF2-40B4-BE49-F238E27FC236}">
                <a16:creationId xmlns:a16="http://schemas.microsoft.com/office/drawing/2014/main" id="{CCB2A397-7CF9-41F7-90B2-4218E1E90ABC}"/>
              </a:ext>
            </a:extLst>
          </p:cNvPr>
          <p:cNvSpPr/>
          <p:nvPr/>
        </p:nvSpPr>
        <p:spPr>
          <a:xfrm>
            <a:off x="852488" y="5735196"/>
            <a:ext cx="2320747" cy="993258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新的知识库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</a:t>
            </a: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语义上蕴含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sp>
        <p:nvSpPr>
          <p:cNvPr id="19" name="椭圆 18" descr="dd">
            <a:extLst>
              <a:ext uri="{FF2B5EF4-FFF2-40B4-BE49-F238E27FC236}">
                <a16:creationId xmlns:a16="http://schemas.microsoft.com/office/drawing/2014/main" id="{599C0363-2E99-4126-8DD4-B53A9E2EF9BC}"/>
              </a:ext>
            </a:extLst>
          </p:cNvPr>
          <p:cNvSpPr/>
          <p:nvPr/>
        </p:nvSpPr>
        <p:spPr>
          <a:xfrm>
            <a:off x="5044539" y="5735684"/>
            <a:ext cx="2320747" cy="993258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新的知识库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</a:t>
            </a: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语法上推演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87771A-136E-455E-98B9-6B9E9B3C3A2D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2012862" y="4797560"/>
            <a:ext cx="1264513" cy="9376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F3B8F7-2E6B-421F-BBA0-533DC6C08B7D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5023137" y="4797560"/>
            <a:ext cx="1181776" cy="93812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3DBA3B-0B5A-403F-934E-809C5AA7CBA1}"/>
                  </a:ext>
                </a:extLst>
              </p:cNvPr>
              <p:cNvSpPr txBox="1"/>
              <p:nvPr/>
            </p:nvSpPr>
            <p:spPr>
              <a:xfrm>
                <a:off x="3634832" y="6305602"/>
                <a:ext cx="1179810" cy="3877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 xmlns:m="http://schemas.openxmlformats.org/officeDocument/2006/math">
                    <m:r>
                      <a:rPr lang="zh-CN" altLang="en-US" sz="2520" i="1" ker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sym typeface="Lucida Bright"/>
                      </a:rPr>
                      <m:t>⊇</m:t>
                    </m:r>
                  </m:oMath>
                </a14:m>
                <a:r>
                  <a:rPr lang="zh-CN" altLang="en-US" sz="2520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(</a:t>
                </a:r>
                <a:r>
                  <a:rPr lang="zh-CN" altLang="en-US" kern="0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可靠性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)</a:t>
                </a:r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ea typeface="+mn-ea"/>
                  <a:sym typeface="Lucida Brigh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3DBA3B-0B5A-403F-934E-809C5AA7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32" y="6305602"/>
                <a:ext cx="1179810" cy="387798"/>
              </a:xfrm>
              <a:prstGeom prst="rect">
                <a:avLst/>
              </a:prstGeom>
              <a:blipFill>
                <a:blip r:embed="rId3"/>
                <a:stretch>
                  <a:fillRect r="-11856" b="-312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72F1EB-8251-4131-8620-886322F269F3}"/>
                  </a:ext>
                </a:extLst>
              </p:cNvPr>
              <p:cNvSpPr/>
              <p:nvPr/>
            </p:nvSpPr>
            <p:spPr>
              <a:xfrm>
                <a:off x="3551733" y="5834705"/>
                <a:ext cx="1364476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 xmlns:m="http://schemas.openxmlformats.org/officeDocument/2006/math">
                    <m:r>
                      <a:rPr lang="zh-CN" altLang="en-US" sz="2520" i="1" ker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sym typeface="Lucida Bright"/>
                      </a:rPr>
                      <m:t>⊆</m:t>
                    </m:r>
                  </m:oMath>
                </a14:m>
                <a:r>
                  <a:rPr lang="zh-CN" altLang="en-US" sz="2520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(</a:t>
                </a:r>
                <a:r>
                  <a:rPr lang="zh-CN" altLang="en-US" kern="0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完备性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)</a:t>
                </a:r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72F1EB-8251-4131-8620-886322F26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33" y="5834705"/>
                <a:ext cx="1364476" cy="480131"/>
              </a:xfrm>
              <a:prstGeom prst="rect">
                <a:avLst/>
              </a:prstGeom>
              <a:blipFill>
                <a:blip r:embed="rId4"/>
                <a:stretch>
                  <a:fillRect r="-3587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889A9B-603B-43CD-84A8-CC13FEFBC500}"/>
                  </a:ext>
                </a:extLst>
              </p:cNvPr>
              <p:cNvSpPr/>
              <p:nvPr/>
            </p:nvSpPr>
            <p:spPr>
              <a:xfrm>
                <a:off x="2148540" y="4888175"/>
                <a:ext cx="514885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20" i="1" ker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"/>
                        </a:rPr>
                        <m:t>⊨</m:t>
                      </m:r>
                    </m:oMath>
                  </m:oMathPara>
                </a14:m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889A9B-603B-43CD-84A8-CC13FEFBC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540" y="4888175"/>
                <a:ext cx="514885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13BD73-42F8-4426-8ECF-BDC0CBBC145B}"/>
                  </a:ext>
                </a:extLst>
              </p:cNvPr>
              <p:cNvSpPr/>
              <p:nvPr/>
            </p:nvSpPr>
            <p:spPr>
              <a:xfrm>
                <a:off x="5553729" y="4919716"/>
                <a:ext cx="50045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20" i="1" ker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"/>
                        </a:rPr>
                        <m:t>⊢</m:t>
                      </m:r>
                    </m:oMath>
                  </m:oMathPara>
                </a14:m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13BD73-42F8-4426-8ECF-BDC0CBBC1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29" y="4919716"/>
                <a:ext cx="500458" cy="480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D005AB4B-99A5-4071-9551-48AF990B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模糊逻辑：定义模糊谓词、模糊量词、模糊修饰语等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0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模糊谓词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设</a:t>
            </a:r>
            <a:r>
              <a:rPr kumimoji="1" lang="en-US" altLang="zh-CN" sz="2000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x∈U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为模糊谓词，即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中的一个模糊关系，则模糊命题可表示 </a:t>
            </a:r>
            <a:endParaRPr kumimoji="1" lang="en-US" altLang="zh-CN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为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F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其中的模糊谓词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可以是大、小、年轻、年老、冷、暖、长、短等。 </a:t>
            </a:r>
          </a:p>
          <a:p>
            <a:pPr marL="0" indent="0">
              <a:lnSpc>
                <a:spcPct val="105000"/>
              </a:lnSpc>
              <a:spcBef>
                <a:spcPct val="45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模糊量词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模糊逻辑中使用的模糊量词，如极少、很少、几个、少数、多数、大</a:t>
            </a:r>
            <a:endParaRPr kumimoji="1" lang="en-US" altLang="zh-CN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多数、几乎所有等。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A8108-A8A4-42C7-9183-D2A18C8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0857" y="980728"/>
            <a:ext cx="8229601" cy="587727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1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模糊修饰语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是模糊修饰语，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是变量，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谓模糊谓词，则模糊命题可表示为    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mF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，模糊修饰语也称为程度词，常用的程度词有“很”、“非常”、“有些”、“绝对”等。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模糊修饰语的四种主要运算：</a:t>
            </a:r>
          </a:p>
          <a:p>
            <a:pPr>
              <a:spcBef>
                <a:spcPct val="5000"/>
              </a:spcBef>
            </a:pP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① 求补</a:t>
            </a:r>
            <a:r>
              <a:rPr kumimoji="1" lang="zh-CN" altLang="en-US" sz="18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表示否定，如“不”、“非”等，其隶属函数的表示为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②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集中</a:t>
            </a:r>
            <a:r>
              <a:rPr kumimoji="1" lang="zh-CN" altLang="en-US" sz="1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表示“很”、“非常”等，其效果是减少隶属函数的值：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③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扩张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表示“有些”、“稍微”等，其效果是增加隶属函数的值：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④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加强对比</a:t>
            </a:r>
            <a:r>
              <a:rPr kumimoji="1" lang="zh-CN" altLang="en-US" sz="18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表示“明确”、“确定”等，其效果是增加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以上隶  属函数的值，减少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以下隶属函数的值：</a:t>
            </a:r>
            <a:endParaRPr lang="en-US" altLang="zh-CN" sz="1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315F1C2-E944-442C-981A-A2EEC3848A5E}"/>
                  </a:ext>
                </a:extLst>
              </p:cNvPr>
              <p:cNvSpPr txBox="1"/>
              <p:nvPr/>
            </p:nvSpPr>
            <p:spPr bwMode="auto">
              <a:xfrm>
                <a:off x="2305138" y="3051464"/>
                <a:ext cx="3887788" cy="463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315F1C2-E944-442C-981A-A2EEC384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3051464"/>
                <a:ext cx="3887788" cy="463550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EC5CE6-4B78-432C-BD08-4CE9516E6204}"/>
                  </a:ext>
                </a:extLst>
              </p:cNvPr>
              <p:cNvSpPr txBox="1"/>
              <p:nvPr/>
            </p:nvSpPr>
            <p:spPr bwMode="auto">
              <a:xfrm>
                <a:off x="2305138" y="3970162"/>
                <a:ext cx="4826000" cy="4714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非常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EC5CE6-4B78-432C-BD08-4CE9516E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3970162"/>
                <a:ext cx="4826000" cy="471488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D3562D97-CFD8-49A0-AD71-2A2FDC2FA5FA}"/>
                  </a:ext>
                </a:extLst>
              </p:cNvPr>
              <p:cNvSpPr txBox="1"/>
              <p:nvPr/>
            </p:nvSpPr>
            <p:spPr bwMode="auto">
              <a:xfrm>
                <a:off x="2305138" y="4749294"/>
                <a:ext cx="4573588" cy="622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有些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D3562D97-CFD8-49A0-AD71-2A2FDC2F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4749294"/>
                <a:ext cx="4573588" cy="6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4793157-701E-4EBB-B9DB-3117D8CE994B}"/>
                  </a:ext>
                </a:extLst>
              </p:cNvPr>
              <p:cNvSpPr txBox="1"/>
              <p:nvPr/>
            </p:nvSpPr>
            <p:spPr bwMode="auto">
              <a:xfrm>
                <a:off x="1835696" y="5990857"/>
                <a:ext cx="6588125" cy="8350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确实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若</m:t>
                                    </m:r>
                                    <m: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)≤0.5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&amp;1−2(1−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0.5&lt;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4793157-701E-4EBB-B9DB-3117D8CE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5990857"/>
                <a:ext cx="6588125" cy="835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4F40B5-7C03-4B44-8439-D656077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模糊逻辑知识表示举例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kumimoji="1" lang="zh-CN" altLang="en-US" sz="32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大多数成绩好的学生学习都很刻苦。</a:t>
            </a:r>
          </a:p>
          <a:p>
            <a:pPr>
              <a:lnSpc>
                <a:spcPct val="105000"/>
              </a:lnSpc>
            </a:pPr>
            <a:r>
              <a:rPr kumimoji="1" lang="zh-CN" altLang="en-US" sz="32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很少有成绩好的学生特别贪玩。</a:t>
            </a:r>
            <a:endParaRPr kumimoji="1" lang="en-US" altLang="zh-CN" sz="3200" dirty="0">
              <a:solidFill>
                <a:srgbClr val="D60093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D1728-6788-4D60-933C-89A2AB7FEC9C}"/>
              </a:ext>
            </a:extLst>
          </p:cNvPr>
          <p:cNvSpPr txBox="1"/>
          <p:nvPr/>
        </p:nvSpPr>
        <p:spPr>
          <a:xfrm>
            <a:off x="863588" y="36090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分别刻画模糊谓词、模糊修饰词、模糊量词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07438-013B-4443-B3E9-54290F95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0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模式识别</a:t>
            </a:r>
          </a:p>
          <a:p>
            <a:pPr lvl="1"/>
            <a:r>
              <a:rPr lang="zh-CN" altLang="en-US" dirty="0"/>
              <a:t>图像</a:t>
            </a:r>
          </a:p>
          <a:p>
            <a:pPr lvl="1"/>
            <a:r>
              <a:rPr lang="zh-CN" altLang="en-US" dirty="0"/>
              <a:t>视觉</a:t>
            </a:r>
          </a:p>
          <a:p>
            <a:pPr lvl="1"/>
            <a:r>
              <a:rPr lang="zh-CN" altLang="en-US" dirty="0"/>
              <a:t>语音识别</a:t>
            </a:r>
            <a:endParaRPr lang="en-US" altLang="zh-CN" dirty="0"/>
          </a:p>
          <a:p>
            <a:pPr lvl="1"/>
            <a:endParaRPr lang="zh-CN" altLang="en-US" sz="800" dirty="0"/>
          </a:p>
          <a:p>
            <a:r>
              <a:rPr lang="zh-CN" altLang="en-US" dirty="0"/>
              <a:t>智能控制</a:t>
            </a:r>
          </a:p>
          <a:p>
            <a:pPr lvl="1"/>
            <a:r>
              <a:rPr lang="zh-CN" altLang="en-US" dirty="0"/>
              <a:t>智能家电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洗衣机、摄像机、照相机、电饭锅、空调、电梯</a:t>
            </a:r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: </a:t>
            </a:r>
            <a:r>
              <a:rPr lang="zh-CN" altLang="en-US" dirty="0"/>
              <a:t>地铁列车自动运转，自来水厂净化处理</a:t>
            </a:r>
            <a:endParaRPr lang="en-US" altLang="zh-CN" dirty="0"/>
          </a:p>
          <a:p>
            <a:pPr lvl="1"/>
            <a:endParaRPr lang="zh-CN" altLang="en-US" sz="28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DF391D-7285-4D40-9C92-2518BCE7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4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+mj-lt"/>
              </a:rPr>
              <a:t>“模糊不是罪过”：   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模糊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zh-CN" altLang="en-US" sz="2400" dirty="0">
                <a:solidFill>
                  <a:srgbClr val="006600"/>
                </a:solidFill>
                <a:latin typeface="+mj-lt"/>
                <a:cs typeface="Arial" charset="0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”糊涂”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  <a:cs typeface="Arial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“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朦胧”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 ”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傻冒”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 “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痴呆”</a:t>
            </a:r>
            <a:endParaRPr lang="zh-CN" altLang="en-US" sz="800" dirty="0">
              <a:solidFill>
                <a:srgbClr val="0066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取得精确数据不可能或很困难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例如：１粒种子肯定不能叫一堆，２粒也不是，３粒也不是</a:t>
            </a:r>
            <a:r>
              <a:rPr lang="en-US" altLang="zh-CN" sz="2000" dirty="0">
                <a:latin typeface="+mj-lt"/>
              </a:rPr>
              <a:t>……</a:t>
            </a:r>
            <a:r>
              <a:rPr lang="zh-CN" altLang="en-US" sz="2000" dirty="0">
                <a:latin typeface="+mj-lt"/>
              </a:rPr>
              <a:t>那么多少粒种子叫一堆呢？适当的界限在哪里呢？我们能否说１２３４５６粒种子不叫一堆，而１２３４５７粒种子叫一堆呢？</a:t>
            </a:r>
            <a:endParaRPr lang="zh-CN" altLang="en-US" sz="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没有必要获取精确数据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例如：要从一片西瓜地里找出一个最大的西瓜，那是件很麻烦的事。必须 把西瓜地里所有的西瓜都找出来，再比较一下，才知道哪个西瓜最大。西瓜越多，工作量就越大。如果按通常说的，到西瓜地里去找一个较大的西瓜，这时精确的问题就转化成模糊的问题，反而容易多了。由此可见，适当的模糊能使问题得到简化。</a:t>
            </a: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E5CE1-029C-439D-81E4-E9AB1FC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kern="1200" dirty="0"/>
              <a:t>模糊数学领域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0715" y="1072986"/>
            <a:ext cx="8229600" cy="4790157"/>
          </a:xfrm>
        </p:spPr>
        <p:txBody>
          <a:bodyPr/>
          <a:lstStyle/>
          <a:p>
            <a:pPr lvl="1">
              <a:spcBef>
                <a:spcPts val="1200"/>
              </a:spcBef>
            </a:pPr>
            <a:endParaRPr lang="en-US" altLang="zh-CN" sz="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领域</a:t>
            </a: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b="0" dirty="0">
                <a:latin typeface="Arial" pitchFamily="34" charset="0"/>
                <a:ea typeface="黑体" pitchFamily="49" charset="-122"/>
              </a:rPr>
              <a:t>模糊代数，模糊拓扑，模糊逻辑，模糊分析，</a:t>
            </a:r>
          </a:p>
          <a:p>
            <a:pPr lvl="1">
              <a:spcBef>
                <a:spcPts val="1200"/>
              </a:spcBef>
            </a:pPr>
            <a:r>
              <a:rPr lang="zh-CN" altLang="en-US" sz="2000" b="0" dirty="0">
                <a:latin typeface="Arial" pitchFamily="34" charset="0"/>
                <a:ea typeface="黑体" pitchFamily="49" charset="-122"/>
              </a:rPr>
              <a:t>模糊概率，模糊图论，模糊优化等模糊数学分支</a:t>
            </a: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期刊</a:t>
            </a:r>
            <a:endParaRPr kumimoji="1"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国际会议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2FAA0C-CC56-4FEE-A650-330BEFEE6359}"/>
              </a:ext>
            </a:extLst>
          </p:cNvPr>
          <p:cNvGrpSpPr/>
          <p:nvPr/>
        </p:nvGrpSpPr>
        <p:grpSpPr>
          <a:xfrm>
            <a:off x="1043608" y="3356992"/>
            <a:ext cx="6564132" cy="3381194"/>
            <a:chOff x="1051511" y="1715865"/>
            <a:chExt cx="6564132" cy="35972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89DC1A8F-2A94-4FDD-820F-76B0F03C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408" y="2062009"/>
              <a:ext cx="383310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Fuzzy Sets and Systems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356FC3E-FA46-4587-8F13-F9EE2008A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769" y="2456892"/>
              <a:ext cx="389933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of Approximate Reasoning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12AF5BB-CF46-4BC2-BCD5-BF1A84615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511" y="2888940"/>
              <a:ext cx="309091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Fuzzy Mathematics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9DE41C65-696B-4368-9AE0-A197BBD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636" y="3356992"/>
              <a:ext cx="6533007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itchFamily="18" charset="0"/>
                </a:rPr>
                <a:t>Int. J. Uncertainty, Fuzziness, knowledge-based Systems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DC933B6-8450-4995-83CC-7BB88401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658" y="1715865"/>
              <a:ext cx="455682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i="1" dirty="0">
                  <a:solidFill>
                    <a:srgbClr val="3333FF"/>
                  </a:solidFill>
                  <a:latin typeface="Times New Roman" pitchFamily="18" charset="0"/>
                </a:rPr>
                <a:t>IEEE Transactions on Fuzzy Systems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002861D-64E2-4C7A-ACA6-EFF0FBD42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792" y="4451309"/>
              <a:ext cx="4476995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IFSA (Int. Fuzzy Systems Association)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01D9B286-C21D-4B77-8FD2-E8B14898F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792" y="4882196"/>
              <a:ext cx="4706738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EUFIT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NAFIP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Fuzzy-IEEE</a:t>
              </a:r>
              <a:r>
                <a:rPr kumimoji="1" lang="zh-CN" altLang="en-US" sz="2200" i="1" dirty="0">
                  <a:solidFill>
                    <a:srgbClr val="7030A0"/>
                  </a:solidFill>
                  <a:latin typeface="Times New Roman" pitchFamily="18" charset="0"/>
                </a:rPr>
                <a:t>、</a:t>
              </a:r>
              <a:r>
                <a:rPr kumimoji="1" lang="en-US" altLang="zh-CN" sz="2200" i="1" dirty="0">
                  <a:solidFill>
                    <a:srgbClr val="7030A0"/>
                  </a:solidFill>
                  <a:latin typeface="Times New Roman" pitchFamily="18" charset="0"/>
                </a:rPr>
                <a:t>IPMU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4451B0-DB35-4F3E-AF6A-B70A4D4D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美国加州大学扎德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(Zadeh,1921-2017)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教授于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1965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年提出的模糊集合与模糊逻辑理论是模糊计算的数学基础。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sz="2400" dirty="0">
                <a:latin typeface="+mj-ea"/>
                <a:ea typeface="+mj-ea"/>
              </a:rPr>
              <a:t>发表了文章</a:t>
            </a:r>
            <a:r>
              <a:rPr kumimoji="1" lang="en-US" altLang="zh-CN" sz="2400" dirty="0">
                <a:latin typeface="+mj-ea"/>
                <a:ea typeface="+mj-ea"/>
              </a:rPr>
              <a:t>《</a:t>
            </a:r>
            <a:r>
              <a:rPr kumimoji="1" lang="zh-CN" altLang="en-US" sz="2400" dirty="0">
                <a:latin typeface="+mj-ea"/>
                <a:ea typeface="+mj-ea"/>
              </a:rPr>
              <a:t>模糊集</a:t>
            </a:r>
            <a:r>
              <a:rPr kumimoji="1" lang="en-US" altLang="zh-CN" sz="2400" dirty="0">
                <a:latin typeface="+mj-ea"/>
                <a:ea typeface="+mj-ea"/>
              </a:rPr>
              <a:t>》(</a:t>
            </a:r>
            <a:r>
              <a:rPr kumimoji="1" lang="en-US" altLang="zh-CN" sz="2400" dirty="0">
                <a:ea typeface="+mj-ea"/>
              </a:rPr>
              <a:t>Fuzzy sets,</a:t>
            </a:r>
            <a:r>
              <a:rPr kumimoji="1" lang="zh-CN" altLang="en-US" sz="2400" dirty="0">
                <a:ea typeface="+mj-ea"/>
              </a:rPr>
              <a:t> </a:t>
            </a:r>
            <a:r>
              <a:rPr kumimoji="1" lang="en-US" altLang="zh-CN" sz="2400" dirty="0">
                <a:ea typeface="+mj-ea"/>
              </a:rPr>
              <a:t>Information and Control,</a:t>
            </a:r>
            <a:r>
              <a:rPr kumimoji="1" lang="en-US" altLang="zh-CN" sz="2400" dirty="0">
                <a:latin typeface="+mj-ea"/>
                <a:ea typeface="+mj-ea"/>
              </a:rPr>
              <a:t> 8, 338-353)</a:t>
            </a:r>
          </a:p>
          <a:p>
            <a:pPr lvl="1"/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主要用来处理现实世界中因模糊而引起的不确定性。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模糊理论已经在推理、控制、决策等方面得到了非常广泛的应用 </a:t>
            </a: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FF06D4-6AB3-4423-BC5B-3AF371F1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492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要使计算机能够模仿人脑，对复杂系统进行识别和判断，出路何在？</a:t>
            </a:r>
            <a:endParaRPr lang="en-US" altLang="zh-CN" sz="2400" dirty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1965</a:t>
            </a:r>
            <a:r>
              <a:rPr lang="zh-CN" altLang="en-US" sz="2400" dirty="0">
                <a:latin typeface="+mj-lt"/>
              </a:rPr>
              <a:t>年扎德</a:t>
            </a:r>
            <a:r>
              <a:rPr lang="en-US" altLang="zh-CN" sz="2400" dirty="0">
                <a:latin typeface="+mj-lt"/>
              </a:rPr>
              <a:t>(Zadeh)</a:t>
            </a:r>
            <a:r>
              <a:rPr lang="zh-CN" altLang="en-US" sz="2400" dirty="0">
                <a:latin typeface="+mj-lt"/>
              </a:rPr>
              <a:t>教授开创了对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“模糊数学”</a:t>
            </a:r>
            <a:r>
              <a:rPr lang="zh-CN" altLang="en-US" sz="2400" dirty="0">
                <a:latin typeface="+mj-lt"/>
              </a:rPr>
              <a:t>的研究。他认为</a:t>
            </a:r>
            <a:r>
              <a:rPr lang="zh-CN" altLang="en-US" sz="2200" dirty="0">
                <a:latin typeface="+mj-lt"/>
              </a:rPr>
              <a:t>数学是可以模糊的，主张从精度方面“后退”一步。他提出用</a:t>
            </a:r>
            <a:r>
              <a:rPr lang="zh-CN" altLang="en-US" sz="22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隶属函数使模糊概念数学化</a:t>
            </a:r>
            <a:r>
              <a:rPr lang="zh-CN" altLang="en-US" sz="2200" dirty="0">
                <a:latin typeface="+mj-lt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+mj-lt"/>
              </a:rPr>
              <a:t>例如“年轻”和“年老”这两个模糊概念。扎德教授本人根据统计资料，拟合了这两个概念的隶属函数图象。图中横坐标表示年龄，纵坐标表示隶属程度。</a:t>
            </a:r>
          </a:p>
          <a:p>
            <a:pPr lvl="1">
              <a:spcBef>
                <a:spcPts val="600"/>
              </a:spcBef>
            </a:pPr>
            <a:endParaRPr lang="en-US" altLang="zh-CN" sz="2000" b="0" dirty="0">
              <a:latin typeface="+mj-ea"/>
              <a:ea typeface="+mj-ea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E6E2A16-0ACD-4874-B1A7-31C79BA7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2"/>
            <a:ext cx="49101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B8C414-E250-415A-8163-3B099088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  <a:spcBef>
                    <a:spcPct val="25000"/>
                  </a:spcBef>
                </a:pPr>
                <a:r>
                  <a:rPr kumimoji="1" lang="zh-CN" altLang="en-US" sz="20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定义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设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是给定论域，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是把任意</a:t>
                </a:r>
                <a:r>
                  <a:rPr kumimoji="1" lang="en-US" altLang="zh-CN" sz="2000" dirty="0" err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u∈U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映射为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[0, 1]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上某个实值的函数，即</a:t>
                </a:r>
              </a:p>
              <a:p>
                <a:pPr marL="0" indent="0" algn="just">
                  <a:lnSpc>
                    <a:spcPct val="115000"/>
                  </a:lnSpc>
                  <a:spcBef>
                    <a:spcPct val="25000"/>
                  </a:spcBef>
                  <a:buNone/>
                </a:pP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：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U→[0, 1]</a:t>
                </a:r>
              </a:p>
              <a:p>
                <a:pPr>
                  <a:lnSpc>
                    <a:spcPct val="115000"/>
                  </a:lnSpc>
                  <a:spcBef>
                    <a:spcPct val="25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为定义在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上的一个隶属函数，由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（对所有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）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所构成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的集合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F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称为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上的一个模糊集，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称为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对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F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的隶属度。</a:t>
                </a:r>
                <a:endParaRPr kumimoji="1" lang="en-US" altLang="zh-CN" sz="2000" dirty="0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000" b="0" dirty="0">
                    <a:latin typeface="+mj-ea"/>
                    <a:ea typeface="+mj-ea"/>
                  </a:rPr>
                  <a:t>模糊集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完全是由隶属函数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来刻画的，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把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中的每一个元素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都映射为</a:t>
                </a:r>
                <a:r>
                  <a:rPr lang="en-US" altLang="zh-CN" sz="2000" b="0" dirty="0">
                    <a:latin typeface="+mj-ea"/>
                    <a:ea typeface="+mj-ea"/>
                  </a:rPr>
                  <a:t>[0,1]</a:t>
                </a:r>
                <a:r>
                  <a:rPr lang="zh-CN" altLang="en-US" sz="2000" b="0" dirty="0">
                    <a:latin typeface="+mj-ea"/>
                    <a:ea typeface="+mj-ea"/>
                  </a:rPr>
                  <a:t>上的一个值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 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000" b="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 的值表示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隶属于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的程度，其值越大，表示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隶属于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的程度越高。当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仅取</a:t>
                </a:r>
                <a:r>
                  <a:rPr lang="en-US" altLang="zh-CN" sz="2000" b="0" dirty="0">
                    <a:latin typeface="+mj-ea"/>
                    <a:ea typeface="+mj-ea"/>
                  </a:rPr>
                  <a:t>0</a:t>
                </a:r>
                <a:r>
                  <a:rPr lang="zh-CN" altLang="en-US" sz="2000" b="0" dirty="0">
                    <a:latin typeface="+mj-ea"/>
                    <a:ea typeface="+mj-ea"/>
                  </a:rPr>
                  <a:t>和</a:t>
                </a:r>
                <a:r>
                  <a:rPr lang="en-US" altLang="zh-CN" sz="2000" b="0" dirty="0">
                    <a:latin typeface="+mj-ea"/>
                    <a:ea typeface="+mj-ea"/>
                  </a:rPr>
                  <a:t>1</a:t>
                </a:r>
                <a:r>
                  <a:rPr lang="zh-CN" altLang="en-US" sz="2000" b="0" dirty="0">
                    <a:latin typeface="+mj-ea"/>
                    <a:ea typeface="+mj-ea"/>
                  </a:rPr>
                  <a:t>时，模糊集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便退化为一个普通集合。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  <a:blipFill>
                <a:blip r:embed="rId3"/>
                <a:stretch>
                  <a:fillRect t="-731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237D7D-2539-41A5-9ACB-8B52F68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5.15 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设论域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U={20, 30, 40, 50, 60}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给出的是年龄，请确定一个刻画模糊概念“年轻”的模糊集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8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解：由于模糊集是用其隶属函数来刻画的，因此需要先求出描述模糊概念“青年”的隶属函数。假设对论域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中的元素，其隶属函数值分别为：</a:t>
            </a:r>
          </a:p>
          <a:p>
            <a:pPr marL="0" indent="0" algn="just">
              <a:spcBef>
                <a:spcPct val="50000"/>
              </a:spcBef>
              <a:buNone/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则可得到刻画模糊概念“年轻”的模糊集</a:t>
            </a:r>
          </a:p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F={ 1, 0.8, 0.4, 0.1, 0} 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7A7C89-FCE6-41F6-8DAF-BDD5E5F2C535}"/>
                  </a:ext>
                </a:extLst>
              </p:cNvPr>
              <p:cNvSpPr txBox="1"/>
              <p:nvPr/>
            </p:nvSpPr>
            <p:spPr bwMode="auto">
              <a:xfrm>
                <a:off x="1421606" y="4077072"/>
                <a:ext cx="6300788" cy="723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(20)=1,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(30)=0.8,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(40)=0.4,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(50)=0.1,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(60)=0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7A7C89-FCE6-41F6-8DAF-BDD5E5F2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1606" y="4077072"/>
                <a:ext cx="6300788" cy="723900"/>
              </a:xfrm>
              <a:prstGeom prst="rect">
                <a:avLst/>
              </a:prstGeom>
              <a:blipFill>
                <a:blip r:embed="rId3"/>
                <a:stretch>
                  <a:fillRect l="-193" b="-26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2B82FD-CF77-4C56-B0B7-74E17C2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随机与模糊：是否与多少</a:t>
            </a:r>
            <a:endParaRPr lang="zh-CN" altLang="en-US" sz="40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400" dirty="0">
                <a:latin typeface="+mj-lt"/>
              </a:rPr>
              <a:t>模糊性</a:t>
            </a:r>
            <a:r>
              <a:rPr lang="en-US" altLang="zh-CN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事件发生的程度，而不是一个事件是否发生</a:t>
            </a:r>
            <a:r>
              <a:rPr lang="en-US" altLang="zh-CN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随机性</a:t>
            </a:r>
            <a:r>
              <a:rPr lang="en-US" altLang="zh-CN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zh-CN" altLang="en-US" sz="2400" dirty="0">
                <a:latin typeface="+mj-lt"/>
              </a:rPr>
              <a:t>描述事件发生的不确定性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即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一个事件发生与否</a:t>
            </a:r>
            <a:endParaRPr lang="en-US" altLang="zh-CN" sz="2400" b="0" dirty="0">
              <a:latin typeface="+mj-lt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464B1F-7995-4CF8-AA2C-77094BCD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离散且为有限论域的表示方法</a:t>
                </a:r>
              </a:p>
              <a:p>
                <a:pPr marL="400050" lvl="1" indent="0">
                  <a:buNone/>
                </a:pPr>
                <a:r>
                  <a:rPr lang="zh-CN" altLang="en-US" sz="20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设论域  </a:t>
                </a:r>
                <a:r>
                  <a:rPr lang="en-US" altLang="zh-CN" sz="2000" b="0" dirty="0">
                    <a:latin typeface="Times New Roman" pitchFamily="18" charset="0"/>
                    <a:cs typeface="Times New Roman" pitchFamily="18" charset="0"/>
                  </a:rPr>
                  <a:t>U={u1, u2, … , un}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为离散论域，则其模糊集可表示为：</a:t>
                </a: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F={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… 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400050" lvl="1" indent="0">
                  <a:buNone/>
                </a:pPr>
                <a:r>
                  <a:rPr lang="zh-CN" altLang="en-US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为了能够表示出论域中的元素与其隶属度之间的对应关系，扎德引入了一种模糊集的表示方式：先为论域中的每个元素都标上其隶属度，然后再用“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+”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号把它们连接起来，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即</a:t>
                </a:r>
              </a:p>
              <a:p>
                <a:pPr marL="400050" lvl="1" indent="0">
                  <a:buNone/>
                </a:pPr>
                <a:endParaRPr lang="en-US" altLang="zh-CN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endParaRPr lang="zh-CN" alt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也可写</a:t>
                </a:r>
                <a:endParaRPr lang="en-US" altLang="zh-CN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其中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为 </a:t>
                </a:r>
                <a:r>
                  <a:rPr lang="en-US" altLang="zh-CN" sz="2200" b="0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200" b="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200" b="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对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的隶属度；“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/  </a:t>
                </a:r>
                <a:r>
                  <a:rPr lang="en-US" altLang="zh-CN" sz="2200" b="0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200" b="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 ”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不是相除关系，只是一个记号；“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+”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也不是算术意义上的加，只是一个连接符号。</a:t>
                </a: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4790157"/>
              </a:xfrm>
              <a:blipFill>
                <a:blip r:embed="rId3"/>
                <a:stretch>
                  <a:fillRect l="-296" t="-1019" r="-667" b="-1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C28869DA-3F7B-41B3-8A14-A74F1C2AB9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91680" y="3645024"/>
                <a:ext cx="7272808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C28869DA-3F7B-41B3-8A14-A74F1C2A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645024"/>
                <a:ext cx="7272808" cy="433388"/>
              </a:xfrm>
              <a:prstGeom prst="rect">
                <a:avLst/>
              </a:prstGeom>
              <a:blipFill>
                <a:blip r:embed="rId4"/>
                <a:stretch>
                  <a:fillRect l="-251" b="-281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AD3333-F042-4DDC-8FFF-E6617FE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7926</TotalTime>
  <Words>3489</Words>
  <Application>Microsoft Office PowerPoint</Application>
  <PresentationFormat>全屏显示(4:3)</PresentationFormat>
  <Paragraphs>351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方正卡通简体</vt:lpstr>
      <vt:lpstr>方正姚体</vt:lpstr>
      <vt:lpstr>仿宋_GB2312</vt:lpstr>
      <vt:lpstr>黑体</vt:lpstr>
      <vt:lpstr>宋体</vt:lpstr>
      <vt:lpstr>微软雅黑</vt:lpstr>
      <vt:lpstr>幼圆</vt:lpstr>
      <vt:lpstr>Arial</vt:lpstr>
      <vt:lpstr>Calibri</vt:lpstr>
      <vt:lpstr>Cambria Math</vt:lpstr>
      <vt:lpstr>Garamond</vt:lpstr>
      <vt:lpstr>Lucida Bright</vt:lpstr>
      <vt:lpstr>Tahoma</vt:lpstr>
      <vt:lpstr>Times New Roman</vt:lpstr>
      <vt:lpstr>Wingdings</vt:lpstr>
      <vt:lpstr>Edge</vt:lpstr>
      <vt:lpstr>默认设计模板</vt:lpstr>
      <vt:lpstr>人工智能</vt:lpstr>
      <vt:lpstr>模糊计算</vt:lpstr>
      <vt:lpstr>模糊计算</vt:lpstr>
      <vt:lpstr>模糊计算</vt:lpstr>
      <vt:lpstr>模糊计算</vt:lpstr>
      <vt:lpstr>模糊集的定义</vt:lpstr>
      <vt:lpstr>模糊集的定义</vt:lpstr>
      <vt:lpstr>随机与模糊：是否与多少</vt:lpstr>
      <vt:lpstr>模糊集的表示</vt:lpstr>
      <vt:lpstr>模糊集的表示</vt:lpstr>
      <vt:lpstr>模糊集的表示</vt:lpstr>
      <vt:lpstr>模糊集的运算</vt:lpstr>
      <vt:lpstr>模糊集的运算</vt:lpstr>
      <vt:lpstr>模糊集的运算</vt:lpstr>
      <vt:lpstr>“又矮又瘦”</vt:lpstr>
      <vt:lpstr>描述数据</vt:lpstr>
      <vt:lpstr>“大多在70分左右，个别在80分以上”</vt:lpstr>
      <vt:lpstr>对分数问题的分析</vt:lpstr>
      <vt:lpstr>模糊关系的定义</vt:lpstr>
      <vt:lpstr>模糊关系的定义</vt:lpstr>
      <vt:lpstr>模糊关系的定义</vt:lpstr>
      <vt:lpstr>模糊关系的合成</vt:lpstr>
      <vt:lpstr>模糊关系合成举例</vt:lpstr>
      <vt:lpstr>模糊关系的合成</vt:lpstr>
      <vt:lpstr>逻辑研究的内容</vt:lpstr>
      <vt:lpstr>模糊逻辑</vt:lpstr>
      <vt:lpstr>模糊逻辑</vt:lpstr>
      <vt:lpstr>模糊逻辑知识表示举例</vt:lpstr>
      <vt:lpstr>模糊集的应用</vt:lpstr>
      <vt:lpstr>模糊数学领域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1046</cp:revision>
  <dcterms:created xsi:type="dcterms:W3CDTF">2011-11-22T05:18:04Z</dcterms:created>
  <dcterms:modified xsi:type="dcterms:W3CDTF">2020-11-30T07:41:38Z</dcterms:modified>
</cp:coreProperties>
</file>