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46"/>
  </p:notesMasterIdLst>
  <p:sldIdLst>
    <p:sldId id="567" r:id="rId3"/>
    <p:sldId id="256" r:id="rId4"/>
    <p:sldId id="568" r:id="rId5"/>
    <p:sldId id="455" r:id="rId6"/>
    <p:sldId id="459" r:id="rId7"/>
    <p:sldId id="516" r:id="rId8"/>
    <p:sldId id="454" r:id="rId9"/>
    <p:sldId id="586" r:id="rId10"/>
    <p:sldId id="517" r:id="rId11"/>
    <p:sldId id="518" r:id="rId12"/>
    <p:sldId id="587" r:id="rId13"/>
    <p:sldId id="522" r:id="rId14"/>
    <p:sldId id="569" r:id="rId15"/>
    <p:sldId id="523" r:id="rId16"/>
    <p:sldId id="526" r:id="rId17"/>
    <p:sldId id="524" r:id="rId18"/>
    <p:sldId id="527" r:id="rId19"/>
    <p:sldId id="528" r:id="rId20"/>
    <p:sldId id="529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31" r:id="rId29"/>
    <p:sldId id="530" r:id="rId30"/>
    <p:sldId id="577" r:id="rId31"/>
    <p:sldId id="578" r:id="rId32"/>
    <p:sldId id="579" r:id="rId33"/>
    <p:sldId id="580" r:id="rId34"/>
    <p:sldId id="581" r:id="rId35"/>
    <p:sldId id="582" r:id="rId36"/>
    <p:sldId id="583" r:id="rId37"/>
    <p:sldId id="584" r:id="rId38"/>
    <p:sldId id="585" r:id="rId39"/>
    <p:sldId id="532" r:id="rId40"/>
    <p:sldId id="533" r:id="rId41"/>
    <p:sldId id="534" r:id="rId42"/>
    <p:sldId id="537" r:id="rId43"/>
    <p:sldId id="535" r:id="rId44"/>
    <p:sldId id="542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EAE8F2"/>
    <a:srgbClr val="FFFFFF"/>
    <a:srgbClr val="2A2589"/>
    <a:srgbClr val="BC67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5" autoAdjust="0"/>
    <p:restoredTop sz="88296" autoAdjust="0"/>
  </p:normalViewPr>
  <p:slideViewPr>
    <p:cSldViewPr>
      <p:cViewPr varScale="1">
        <p:scale>
          <a:sx n="97" d="100"/>
          <a:sy n="97" d="100"/>
        </p:scale>
        <p:origin x="20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9BDD-BE82-48A3-964D-AD1914B8849E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EC8F-95E8-41C8-8873-451908F71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1EDF00-595B-4DF6-9888-DBA8EAA1AA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7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07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8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58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26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73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0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72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53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48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075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79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15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14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31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41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73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6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6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39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347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202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283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39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247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111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42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197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8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7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042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9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5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5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8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3EDDD-980E-4FBF-919A-6EB1B0AA034B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157D4-30F0-4B84-BE5C-2F99457028CE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750F3-BD74-40F3-A72E-673DDF3E9DF0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B9B87-B210-4A71-AA6E-B28956BEEE34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83D76-7AF6-4787-85F9-0C0EA1FE9D7D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FA959-EE34-47D7-B57A-D8B850544D10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5C6A27-4983-4F07-9D08-3A469FD52C76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EB1E-B14E-4037-B7FF-865737F082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761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083139-496E-4DED-AB4F-A7E8302E4104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0F3DC-E6CF-48F7-934A-F431FB508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2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873F91-466F-45C0-8C72-B99FA26AD3ED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FC83-8066-4654-8EEE-2C7D03B3E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586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73035-52BC-448C-8CD8-B4BC566A0C3F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8174-64F6-4C42-8A1E-6234C6103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793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D7BD6F-8D6D-4B54-A39B-F1BA19CBEDD6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02304-25E7-4908-B533-EEFAEDF93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8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51082-933F-4099-80F1-8DDD392A9009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EA2125-24B4-4ED1-9655-3E3E1897B50E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F10C8-BE29-40A7-80F1-051C35551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00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A57382-4B96-4952-A63F-86DDBC97E6E5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15E0A-FA34-4FAF-8EE7-D090EE56A5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7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B4BBDF-189D-4BBC-8119-98A54874ABC5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4CBC4-3E5D-4145-9F6F-C77E388B8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47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183F95-C3F9-4DC3-81BE-3CC969E689DE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A1DB-CA29-4741-B6BF-43BBBA1440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680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D7F43-5653-43AA-89CD-6C186A2E523E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EF4FC-C31C-49D5-BD39-FBBCA2D379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605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E09143-B4F0-4BE7-943A-52B188CDC269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4D56F-EAF5-4454-BA78-5C280A46D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48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A0D5A76-2DA5-4FA7-B90A-9959E9DB2B45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709A75-4F0D-4A49-824E-DCDCF1A828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01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3423DF1-FF1C-4853-A9B7-CF53742B57F5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0AE1A5D-9161-4A9D-908B-A507ED338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35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D02186C-53EC-4423-9705-338FDD183ADB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058BC0-93EB-4E3A-AB24-5E674BEDC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41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F4B4943-45F7-4CFD-AE22-B1D0BA59B713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1BCE57-30B1-4606-BF5F-DC7363B81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52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40B-846A-4F62-BBA6-91B1D83EE11F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479655" y="6515337"/>
            <a:ext cx="207147" cy="20574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200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F6724-A8FC-4220-BDDF-33DB383B510B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023C5-5CFB-450B-AFF2-C716677A0267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BAAC7-EF58-445E-8078-6686FE7A1114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A9B90-7905-47E2-AC4F-A06413E1DB04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712E0-69A6-4C65-8C8C-8F3156466BAA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6DC0E-8150-45E5-8707-F350DB098EB1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5673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236CD96C-D8D4-409D-BDE2-6F91F14CB662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55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zh-CN" altLang="en-US" sz="16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06CA70D-6B01-4E44-BD0E-8C8201B9D270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7EB21-0172-454E-936D-8F137637BB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27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4413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7200">
                <a:solidFill>
                  <a:srgbClr val="FF0000"/>
                </a:solidFill>
                <a:ea typeface="隶书" pitchFamily="49" charset="-122"/>
              </a:rPr>
              <a:t>人工智能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罗平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luop@ict.ac.cn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F80349-1323-4F7B-9C31-C7B8E815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B1E-B14E-4037-B7FF-865737F0828D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6232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81E766D-1949-4FBD-AA15-386C2EF39C42}"/>
              </a:ext>
            </a:extLst>
          </p:cNvPr>
          <p:cNvSpPr/>
          <p:nvPr/>
        </p:nvSpPr>
        <p:spPr bwMode="auto">
          <a:xfrm>
            <a:off x="197768" y="4888532"/>
            <a:ext cx="8748464" cy="574762"/>
          </a:xfrm>
          <a:prstGeom prst="roundRect">
            <a:avLst/>
          </a:prstGeom>
          <a:solidFill>
            <a:srgbClr val="EAE8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is complete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Soundness is not surprising since inference rules are sound(check the truth table)</a:t>
            </a:r>
          </a:p>
          <a:p>
            <a:pPr>
              <a:spcBef>
                <a:spcPts val="1200"/>
              </a:spcBef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Resolution is also complete.</a:t>
            </a: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Resolution closure </a:t>
            </a:r>
            <a:r>
              <a:rPr lang="en-US" altLang="zh-CN" sz="20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RC(S) 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of a set of clauses </a:t>
            </a:r>
            <a:r>
              <a:rPr lang="en-US" altLang="zh-CN" sz="20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S</a:t>
            </a:r>
            <a:r>
              <a:rPr lang="en-US" altLang="zh-CN" sz="2000" b="0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: 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the set of all clauses derivable by resolution</a:t>
            </a:r>
            <a:endParaRPr lang="en-US" altLang="zh-CN" sz="2000" b="0" i="1" dirty="0"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Final value of</a:t>
            </a:r>
            <a:r>
              <a:rPr lang="en-US" altLang="zh-CN" sz="2000" b="0" i="1" dirty="0">
                <a:latin typeface="Arial" pitchFamily="34" charset="0"/>
                <a:ea typeface="黑体" pitchFamily="49" charset="-122"/>
              </a:rPr>
              <a:t> clauses 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in PL_RESOLUTION is </a:t>
            </a:r>
            <a:r>
              <a:rPr lang="en-US" altLang="zh-CN" sz="20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RC(S)</a:t>
            </a:r>
          </a:p>
          <a:p>
            <a:pPr lvl="1"/>
            <a:r>
              <a:rPr lang="en-US" altLang="zh-CN" sz="2000" b="0" i="1" dirty="0">
                <a:solidFill>
                  <a:srgbClr val="FF00FF"/>
                </a:solidFill>
              </a:rPr>
              <a:t>RC(S)  </a:t>
            </a:r>
            <a:r>
              <a:rPr lang="en-US" altLang="zh-CN" sz="2000" b="0" dirty="0"/>
              <a:t>is finite, and hence PL_RESOLUTION always terminates.</a:t>
            </a:r>
            <a:endParaRPr lang="en-US" altLang="zh-CN" sz="2000" b="0" i="1" dirty="0">
              <a:solidFill>
                <a:srgbClr val="FF00FF"/>
              </a:solidFill>
            </a:endParaRPr>
          </a:p>
          <a:p>
            <a:pPr lvl="1"/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9D2B96-F3F8-44AC-A308-111BE12D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D2B404-57A0-4275-9AA0-55DB4128A932}"/>
              </a:ext>
            </a:extLst>
          </p:cNvPr>
          <p:cNvSpPr/>
          <p:nvPr/>
        </p:nvSpPr>
        <p:spPr bwMode="auto">
          <a:xfrm>
            <a:off x="197768" y="4509120"/>
            <a:ext cx="8748464" cy="500893"/>
          </a:xfrm>
          <a:prstGeom prst="roundRect">
            <a:avLst/>
          </a:prstGeom>
          <a:solidFill>
            <a:srgbClr val="2A25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Ground Resolution Theorem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0A59B-582C-417F-AF05-9E53952B8A15}"/>
                  </a:ext>
                </a:extLst>
              </p:cNvPr>
              <p:cNvSpPr txBox="1"/>
              <p:nvPr/>
            </p:nvSpPr>
            <p:spPr>
              <a:xfrm>
                <a:off x="931516" y="5051987"/>
                <a:ext cx="65627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unsatisfiable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𝑅𝐶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contains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empty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clause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0A59B-582C-417F-AF05-9E53952B8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16" y="5051987"/>
                <a:ext cx="656272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5B74461-3CEC-4C51-ADF8-8D7722CA0543}"/>
                  </a:ext>
                </a:extLst>
              </p:cNvPr>
              <p:cNvSpPr txBox="1"/>
              <p:nvPr/>
            </p:nvSpPr>
            <p:spPr>
              <a:xfrm>
                <a:off x="1115616" y="5693952"/>
                <a:ext cx="18536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5B74461-3CEC-4C51-ADF8-8D7722CA0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693952"/>
                <a:ext cx="1853649" cy="369332"/>
              </a:xfrm>
              <a:prstGeom prst="rect">
                <a:avLst/>
              </a:prstGeom>
              <a:blipFill>
                <a:blip r:embed="rId4"/>
                <a:stretch>
                  <a:fillRect l="-2961" r="-4934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5AB417-1082-4A32-9BF2-15111B5E2F7A}"/>
                  </a:ext>
                </a:extLst>
              </p:cNvPr>
              <p:cNvSpPr txBox="1"/>
              <p:nvPr/>
            </p:nvSpPr>
            <p:spPr>
              <a:xfrm>
                <a:off x="1403648" y="6102906"/>
                <a:ext cx="10958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5AB417-1082-4A32-9BF2-15111B5E2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6102906"/>
                <a:ext cx="1095813" cy="369332"/>
              </a:xfrm>
              <a:prstGeom prst="rect">
                <a:avLst/>
              </a:prstGeom>
              <a:blipFill>
                <a:blip r:embed="rId5"/>
                <a:stretch>
                  <a:fillRect l="-5000" r="-1667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21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Ground resolution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r>
                  <a:rPr lang="zh-CN" altLang="en-US" sz="1800" dirty="0">
                    <a:solidFill>
                      <a:srgbClr val="0070C0"/>
                    </a:solidFill>
                  </a:rPr>
                  <a:t>证明</a:t>
                </a:r>
                <a:r>
                  <a:rPr lang="zh-CN" altLang="en-US" sz="1800" dirty="0"/>
                  <a:t>：针对</a:t>
                </a:r>
                <a:r>
                  <a:rPr lang="en-US" altLang="zh-CN" sz="1800" i="1" dirty="0"/>
                  <a:t>S</a:t>
                </a:r>
                <a:r>
                  <a:rPr lang="zh-CN" altLang="en-US" sz="1800" dirty="0"/>
                  <a:t>中的原子命题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，</a:t>
                </a:r>
                <a:r>
                  <a:rPr lang="zh-CN" altLang="en-US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我们构造如下的</a:t>
                </a:r>
                <a:r>
                  <a:rPr lang="en-US" altLang="zh-CN" sz="18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model</a:t>
                </a:r>
                <a:r>
                  <a:rPr lang="zh-CN" altLang="en-US" sz="18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：</a:t>
                </a:r>
                <a:endParaRPr lang="en-US" altLang="zh-CN" sz="18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r>
                  <a:rPr lang="zh-CN" altLang="en-US" sz="1800" dirty="0"/>
                  <a:t>首先，因为</a:t>
                </a:r>
                <a:r>
                  <a:rPr lang="en-US" altLang="zh-CN" sz="1800" i="1" dirty="0"/>
                  <a:t>RC(S)</a:t>
                </a:r>
                <a:r>
                  <a:rPr lang="zh-CN" altLang="en-US" sz="1800" dirty="0"/>
                  <a:t>中不包含空集，即</a:t>
                </a:r>
                <a:r>
                  <a:rPr lang="en-US" altLang="zh-CN" sz="1800" i="1" dirty="0"/>
                  <a:t>RC(S)</a:t>
                </a:r>
                <a:r>
                  <a:rPr lang="zh-CN" altLang="en-US" sz="1800" dirty="0"/>
                  <a:t>中不包含永假的子句。</a:t>
                </a:r>
                <a:endParaRPr lang="en-US" altLang="zh-CN" sz="18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从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到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i="1" dirty="0"/>
                  <a:t>,</a:t>
                </a:r>
                <a:r>
                  <a:rPr lang="zh-CN" altLang="en-US" sz="1800" i="1" dirty="0"/>
                  <a:t> </a:t>
                </a:r>
                <a:r>
                  <a:rPr lang="zh-CN" altLang="en-US" sz="1800" dirty="0"/>
                  <a:t>顺序的指派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+mj-lt"/>
                    <a:sym typeface="Lucida Bright"/>
                  </a:rPr>
                  <a:t>的真值：</a:t>
                </a:r>
                <a:endParaRPr lang="en-US" altLang="zh-CN" sz="18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+mj-lt"/>
                  <a:sym typeface="Lucida Bright"/>
                </a:endParaRPr>
              </a:p>
              <a:p>
                <a:pPr marL="0" indent="0">
                  <a:buNone/>
                </a:pPr>
                <a:r>
                  <a:rPr lang="en-US" altLang="zh-CN" sz="1800" dirty="0"/>
                  <a:t>      </a:t>
                </a:r>
                <a:r>
                  <a:rPr lang="zh-CN" altLang="en-US" sz="1800" dirty="0"/>
                  <a:t>如果</a:t>
                </a:r>
                <a:r>
                  <a:rPr lang="en-US" altLang="zh-CN" sz="1800" i="1" dirty="0"/>
                  <a:t>RC(S)</a:t>
                </a:r>
                <a:r>
                  <a:rPr lang="zh-CN" altLang="en-US" sz="1800" dirty="0"/>
                  <a:t>中包含一个子句，此子句包含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 b="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+mj-lt"/>
                    <a:sym typeface="Lucida Bright"/>
                  </a:rPr>
                  <a:t>且此子句的其它文字都已经被指派为</a:t>
                </a:r>
                <a:r>
                  <a:rPr lang="en-US" altLang="zh-CN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False</a:t>
                </a:r>
                <a:r>
                  <a:rPr lang="zh-CN" altLang="en-US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+mj-lt"/>
                    <a:sym typeface="Lucida Bright"/>
                  </a:rPr>
                  <a:t>（在之前的步骤中进行的）或不包含其它文字，则把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+mj-lt"/>
                    <a:sym typeface="Lucida Bright"/>
                  </a:rPr>
                  <a:t>指派为</a:t>
                </a:r>
                <a:r>
                  <a:rPr lang="en-US" altLang="zh-CN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False</a:t>
                </a:r>
                <a:r>
                  <a:rPr lang="zh-CN" altLang="en-US" sz="18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+mj-lt"/>
                    <a:sym typeface="Lucida Bright"/>
                  </a:rPr>
                  <a:t>；</a:t>
                </a:r>
                <a:endParaRPr lang="en-US" altLang="zh-CN" sz="18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+mj-lt"/>
                  <a:sym typeface="Lucida Bright"/>
                </a:endParaRPr>
              </a:p>
              <a:p>
                <a:pPr marL="0" indent="0">
                  <a:buNone/>
                </a:pPr>
                <a:r>
                  <a:rPr lang="en-US" altLang="zh-CN" sz="1800" dirty="0"/>
                  <a:t>      </a:t>
                </a:r>
                <a:r>
                  <a:rPr lang="zh-CN" altLang="en-US" sz="1800" dirty="0"/>
                  <a:t>否则，把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指派为</a:t>
                </a:r>
                <a:r>
                  <a:rPr lang="en-US" altLang="zh-CN" sz="1800" dirty="0"/>
                  <a:t>True</a:t>
                </a:r>
              </a:p>
              <a:p>
                <a:pPr marL="0" indent="0">
                  <a:buNone/>
                </a:pPr>
                <a:endParaRPr lang="en-US" altLang="zh-CN" sz="18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r>
                  <a:rPr lang="zh-CN" altLang="en-US" sz="1800" dirty="0"/>
                  <a:t>我们用反证法证明：这个真值指派使得</a:t>
                </a:r>
                <a:r>
                  <a:rPr lang="en-US" altLang="zh-CN" sz="1800" dirty="0"/>
                  <a:t>RC(S)</a:t>
                </a:r>
                <a:r>
                  <a:rPr lang="zh-CN" altLang="en-US" sz="1800" dirty="0"/>
                  <a:t>中的子句都为真。假设，在此过程的第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1800" dirty="0"/>
                  <a:t>步，我们这样来指派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dirty="0"/>
                  <a:t>使得某个子句</a:t>
                </a:r>
                <a:r>
                  <a:rPr lang="en-US" altLang="zh-CN" sz="1800" dirty="0"/>
                  <a:t>C</a:t>
                </a:r>
                <a:r>
                  <a:rPr lang="zh-CN" altLang="en-US" sz="1800" dirty="0"/>
                  <a:t>为</a:t>
                </a:r>
                <a:r>
                  <a:rPr lang="en-US" altLang="zh-CN" sz="1800" dirty="0"/>
                  <a:t>False</a:t>
                </a:r>
                <a:r>
                  <a:rPr lang="zh-CN" altLang="en-US" sz="1800" dirty="0"/>
                  <a:t>，且假设这是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首次</a:t>
                </a:r>
                <a:r>
                  <a:rPr lang="zh-CN" altLang="en-US" sz="1800" dirty="0"/>
                  <a:t>出现</a:t>
                </a:r>
                <a:r>
                  <a:rPr lang="en-US" altLang="zh-CN" sz="1800" dirty="0"/>
                  <a:t>False</a:t>
                </a:r>
                <a:r>
                  <a:rPr lang="zh-CN" altLang="en-US" sz="1800" dirty="0"/>
                  <a:t>的子句；此时，子句</a:t>
                </a:r>
                <a:r>
                  <a:rPr lang="en-US" altLang="zh-CN" sz="1800" dirty="0"/>
                  <a:t>C</a:t>
                </a:r>
                <a:r>
                  <a:rPr lang="zh-CN" altLang="en-US" sz="1800" dirty="0"/>
                  <a:t>只能是如下两种形式之一：</a:t>
                </a:r>
              </a:p>
              <a:p>
                <a:pPr marL="0" indent="0">
                  <a:buNone/>
                </a:pPr>
                <a:r>
                  <a:rPr lang="zh-CN" altLang="en-US" sz="1800" dirty="0"/>
                  <a:t>         𝐹𝑎𝑙𝑠𝑒⋁𝐹𝑎𝑙𝑠𝑒⋯⋁𝐹𝑎𝑙𝑠𝑒</a:t>
                </a:r>
                <a:r>
                  <a:rPr lang="zh-CN" altLang="en-US" sz="1800" b="0" dirty="0"/>
                  <a:t>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 b="0" i="1" dirty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zh-CN" altLang="en-US" sz="1800" dirty="0"/>
                  <a:t>或者     𝐹𝑎𝑙𝑠𝑒⋁𝐹𝑎𝑙𝑠𝑒⋯⋁𝐹𝑎𝑙𝑠𝑒⋁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1800" b="0" dirty="0"/>
              </a:p>
              <a:p>
                <a:r>
                  <a:rPr lang="zh-CN" altLang="en-US" sz="1800" dirty="0"/>
                  <a:t>显然，如果</a:t>
                </a:r>
                <a:r>
                  <a:rPr lang="en-US" altLang="zh-CN" sz="1800" dirty="0"/>
                  <a:t>RC(S)</a:t>
                </a:r>
                <a:r>
                  <a:rPr lang="zh-CN" altLang="en-US" sz="1800" dirty="0"/>
                  <a:t>中只包含以上两个子句之一，子句</a:t>
                </a:r>
                <a:r>
                  <a:rPr lang="en-US" altLang="zh-CN" sz="1800" dirty="0"/>
                  <a:t>C</a:t>
                </a:r>
                <a:r>
                  <a:rPr lang="zh-CN" altLang="en-US" sz="1800" dirty="0"/>
                  <a:t>是不会在此真值指派中为</a:t>
                </a:r>
                <a:r>
                  <a:rPr lang="en-US" altLang="zh-CN" sz="1800" dirty="0"/>
                  <a:t>False</a:t>
                </a:r>
                <a:r>
                  <a:rPr lang="zh-CN" altLang="en-US" sz="1800" dirty="0"/>
                  <a:t>的。因此， </a:t>
                </a:r>
                <a:r>
                  <a:rPr lang="en-US" altLang="zh-CN" sz="1800" dirty="0"/>
                  <a:t>RC(S)</a:t>
                </a:r>
                <a:r>
                  <a:rPr lang="zh-CN" altLang="en-US" sz="1800" dirty="0"/>
                  <a:t>此时应该同时包含了以上两个子句。</a:t>
                </a:r>
              </a:p>
              <a:p>
                <a:r>
                  <a:rPr lang="zh-CN" altLang="en-US" sz="1800" dirty="0"/>
                  <a:t>以上两个子句显然是满足归结条件的，也就是说，它归结后的子句也应该在</a:t>
                </a:r>
                <a:r>
                  <a:rPr lang="en-US" altLang="zh-CN" sz="1800" dirty="0"/>
                  <a:t>RC(S)</a:t>
                </a:r>
                <a:r>
                  <a:rPr lang="zh-CN" altLang="en-US" sz="1800" dirty="0"/>
                  <a:t>中；同时，该子句已经被指派为</a:t>
                </a:r>
                <a:r>
                  <a:rPr lang="en-US" altLang="zh-CN" sz="1800" dirty="0"/>
                  <a:t>False</a:t>
                </a:r>
                <a:r>
                  <a:rPr lang="zh-CN" altLang="en-US" sz="1800" dirty="0"/>
                  <a:t>了；这与我们之前的假设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矛盾</a:t>
                </a:r>
                <a:r>
                  <a:rPr lang="zh-CN" altLang="en-US" sz="1800" dirty="0"/>
                  <a:t>。</a:t>
                </a: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593" t="-763" r="-3333" b="-69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9F8FCD-373C-4F68-85BE-1586F680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7E5318-C5B7-4F42-8DFC-6563ADF1B756}"/>
                  </a:ext>
                </a:extLst>
              </p:cNvPr>
              <p:cNvSpPr txBox="1"/>
              <p:nvPr/>
            </p:nvSpPr>
            <p:spPr>
              <a:xfrm>
                <a:off x="1367644" y="859837"/>
                <a:ext cx="69127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zh-CN" altLang="en-US" sz="20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0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does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not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contain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empty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set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m:rPr>
                          <m:nor/>
                        </m:rPr>
                        <a:rPr lang="zh-CN" alt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satisfiable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7E5318-C5B7-4F42-8DFC-6563ADF1B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44" y="859837"/>
                <a:ext cx="6912768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71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Process of Resolution: Search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r>
              <a:rPr lang="en-US" altLang="zh-CN" sz="2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Path-based Search: goal, actions</a:t>
            </a:r>
          </a:p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r>
              <a:rPr lang="en-US" altLang="zh-CN" sz="2400" b="0" dirty="0"/>
              <a:t>Requirement: optimal solution in terms of the number of resolution steps</a:t>
            </a:r>
          </a:p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endParaRPr lang="en-US" altLang="zh-CN" sz="24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sym typeface="Lucida Bright"/>
            </a:endParaRPr>
          </a:p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r>
              <a:rPr lang="en-US" altLang="zh-CN" sz="2400" b="0" dirty="0"/>
              <a:t>Homework: design a heuristic for A* search</a:t>
            </a:r>
          </a:p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endParaRPr lang="en-US" altLang="zh-CN" sz="24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sym typeface="Lucida Bright"/>
            </a:endParaRPr>
          </a:p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r>
              <a:rPr lang="en-US" altLang="zh-CN" sz="2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Requirements: formally define what actions are (single clause or </a:t>
            </a:r>
            <a:r>
              <a:rPr lang="en-US" altLang="zh-CN" sz="2400" b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a set of clauses (preferred)</a:t>
            </a:r>
            <a:r>
              <a:rPr lang="en-US" altLang="zh-CN" sz="2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)</a:t>
            </a:r>
            <a:endParaRPr lang="zh-CN" altLang="en-US" sz="24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sym typeface="Lucida Brigh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089341-7358-433A-B74B-A19A0EFA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1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BBA1B-62CF-4C08-BA50-8D4BAC465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2132856"/>
            <a:ext cx="7772400" cy="1500187"/>
          </a:xfrm>
        </p:spPr>
        <p:txBody>
          <a:bodyPr/>
          <a:lstStyle/>
          <a:p>
            <a:r>
              <a:rPr lang="en-US" altLang="zh-CN" sz="4000" dirty="0"/>
              <a:t>Horn and Definite Clauses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8E7DF7-6091-4E69-9FDB-B176AE39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06983"/>
            <a:ext cx="8568952" cy="15662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707D7E-9764-4983-879B-9BCA6ABAC61E}"/>
              </a:ext>
            </a:extLst>
          </p:cNvPr>
          <p:cNvSpPr/>
          <p:nvPr/>
        </p:nvSpPr>
        <p:spPr>
          <a:xfrm>
            <a:off x="323528" y="5589240"/>
            <a:ext cx="8399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https://en.wikipedia.org/wiki/Alfred_Horn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F1280-7669-4613-9D7A-8179EEB8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1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Horn and Definite Clauses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011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The completeness of resolution is good.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For many real-world applications, if we add some restrictions, more efficient inference can be achieved.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Definite clause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: a disjunction of literals where </a:t>
                </a:r>
                <a:r>
                  <a:rPr lang="en-US" altLang="zh-CN" sz="18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exactly one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is positive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Horn clause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: a disjunction of literals where </a:t>
                </a:r>
                <a:r>
                  <a:rPr lang="en-US" altLang="zh-CN" sz="18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at most one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is</a:t>
                </a:r>
                <a:r>
                  <a:rPr lang="en-US" altLang="zh-CN" sz="18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positive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Horn clauses are </a:t>
                </a:r>
                <a:r>
                  <a:rPr lang="en-US" altLang="zh-CN" sz="18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closed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under resolution: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           Resolving two Horn clauses yields a Horn clause.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Another way to view Horn clauses: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        </a:t>
                </a:r>
                <a:r>
                  <a:rPr lang="en-US" altLang="zh-CN" sz="18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TRUE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18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 symbol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            (Conjunction of symbols)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18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 symbol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Deciding entailment with Horn clauses can be done in </a:t>
                </a:r>
                <a:r>
                  <a:rPr lang="en-US" altLang="zh-CN" sz="18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linear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time!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         Forward and backward chaining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0118"/>
                <a:ext cx="8229600" cy="4790157"/>
              </a:xfrm>
              <a:blipFill>
                <a:blip r:embed="rId3"/>
                <a:stretch>
                  <a:fillRect t="-636" r="-519" b="-4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8721C59-58B0-44B5-87CE-D767C3D73931}"/>
              </a:ext>
            </a:extLst>
          </p:cNvPr>
          <p:cNvSpPr txBox="1"/>
          <p:nvPr/>
        </p:nvSpPr>
        <p:spPr>
          <a:xfrm>
            <a:off x="5292080" y="847725"/>
            <a:ext cx="405239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什么是正文字和负文字？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867EC-6854-4749-931C-6419E83FA4C9}"/>
              </a:ext>
            </a:extLst>
          </p:cNvPr>
          <p:cNvSpPr txBox="1"/>
          <p:nvPr/>
        </p:nvSpPr>
        <p:spPr>
          <a:xfrm>
            <a:off x="199103" y="6049768"/>
            <a:ext cx="874579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缩小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propositional logic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的表达范围，以换取更好的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inference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的时间效率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370A47-42E7-4C51-ABE3-6F19B15C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0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and backward chaining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6261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Horn Form </a:t>
                </a: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(restricted)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               KB = </a:t>
                </a:r>
                <a:r>
                  <a:rPr lang="en-US" altLang="zh-CN" sz="24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conjunction of definite clauses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  definite clause =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Proposition symbol; or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(conjunction of symbols)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symbol</a:t>
                </a:r>
              </a:p>
              <a:p>
                <a:pPr marL="344487" lvl="1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E.g.,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𝐶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𝐵</m:t>
                    </m:r>
                    <m:r>
                      <a:rPr lang="en-US" altLang="zh-CN" sz="20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)∧(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𝐶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𝐷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Modus Ponens </a:t>
                </a: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(for Horn Form): complete for Horn KBs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              </m:t>
                            </m:r>
                            <m:r>
                              <a:rPr lang="zh-CN" altLang="en-US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∧</m:t>
                        </m:r>
                        <m:r>
                          <a:rPr lang="en-US" altLang="zh-CN" sz="24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…</m:t>
                        </m:r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zh-CN" alt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zh-CN" alt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𝛽</m:t>
                        </m:r>
                      </m:den>
                    </m:f>
                  </m:oMath>
                </a14:m>
                <a:endParaRPr lang="en-US" altLang="zh-CN" sz="2400" b="0" dirty="0">
                  <a:solidFill>
                    <a:srgbClr val="FF00FF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Can be used with forward chaining or backward chaining. These algorithms are very natural and run in linear time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6261"/>
              </a:xfrm>
              <a:blipFill>
                <a:blip r:embed="rId3"/>
                <a:stretch>
                  <a:fillRect l="-296" r="-2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BB84BCD-A61C-41E4-8C43-BA0736671BE6}"/>
              </a:ext>
            </a:extLst>
          </p:cNvPr>
          <p:cNvSpPr txBox="1"/>
          <p:nvPr/>
        </p:nvSpPr>
        <p:spPr>
          <a:xfrm>
            <a:off x="5796136" y="4437112"/>
            <a:ext cx="261610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归结的一种形式</a:t>
            </a:r>
          </a:p>
        </p:txBody>
      </p:sp>
      <p:sp>
        <p:nvSpPr>
          <p:cNvPr id="9" name="Shape 185">
            <a:extLst>
              <a:ext uri="{FF2B5EF4-FFF2-40B4-BE49-F238E27FC236}">
                <a16:creationId xmlns:a16="http://schemas.microsoft.com/office/drawing/2014/main" id="{1781EA89-BA96-478C-A3E1-829E22E913F0}"/>
              </a:ext>
            </a:extLst>
          </p:cNvPr>
          <p:cNvSpPr/>
          <p:nvPr/>
        </p:nvSpPr>
        <p:spPr>
          <a:xfrm>
            <a:off x="585345" y="4259312"/>
            <a:ext cx="278130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1600"/>
            </a:lvl1pPr>
          </a:lstStyle>
          <a:p>
            <a:r>
              <a:rPr dirty="0"/>
              <a:t>（</a:t>
            </a:r>
            <a:r>
              <a:rPr dirty="0" err="1"/>
              <a:t>肯定式推理</a:t>
            </a:r>
            <a:r>
              <a:rPr dirty="0"/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153C88-5C8F-471C-AF15-620B6D2F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</a:t>
            </a:r>
            <a:r>
              <a:rPr lang="zh-CN" altLang="en-US" sz="4000" dirty="0"/>
              <a:t>（前向推理）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Idea : 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fire any rule whose premises are satisfied in the </a:t>
            </a:r>
            <a:r>
              <a:rPr lang="en-US" altLang="zh-CN" sz="2000" b="0" i="1" dirty="0">
                <a:solidFill>
                  <a:srgbClr val="FF00FF"/>
                </a:solidFill>
                <a:latin typeface="+mn-ea"/>
              </a:rPr>
              <a:t>KB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, add its   conclusion to the </a:t>
            </a:r>
            <a:r>
              <a:rPr lang="en-US" altLang="zh-CN" sz="2000" b="0" i="1" dirty="0">
                <a:solidFill>
                  <a:srgbClr val="FF00FF"/>
                </a:solidFill>
                <a:latin typeface="+mn-ea"/>
              </a:rPr>
              <a:t>KB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, until query is found</a:t>
            </a: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6" name="droppedImage.pdf">
            <a:extLst>
              <a:ext uri="{FF2B5EF4-FFF2-40B4-BE49-F238E27FC236}">
                <a16:creationId xmlns:a16="http://schemas.microsoft.com/office/drawing/2014/main" id="{045E6595-2D4F-4F2D-A835-38D18DCAF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83" t="20566" r="-1935"/>
          <a:stretch/>
        </p:blipFill>
        <p:spPr>
          <a:xfrm>
            <a:off x="3923928" y="2599655"/>
            <a:ext cx="3792598" cy="407563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6374C7-D5BD-458C-9021-CCF9745F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7766C0-DC30-4021-8795-E468ADCC0FD1}"/>
                  </a:ext>
                </a:extLst>
              </p:cNvPr>
              <p:cNvSpPr txBox="1"/>
              <p:nvPr/>
            </p:nvSpPr>
            <p:spPr>
              <a:xfrm>
                <a:off x="15852" y="3181111"/>
                <a:ext cx="2823244" cy="2912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8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       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       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mr>
                        <m:m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mr>
                        <m:m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7766C0-DC30-4021-8795-E468ADCC0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2" y="3181111"/>
                <a:ext cx="2823244" cy="2912720"/>
              </a:xfrm>
              <a:prstGeom prst="rect">
                <a:avLst/>
              </a:prstGeom>
              <a:blipFill>
                <a:blip r:embed="rId4"/>
                <a:stretch>
                  <a:fillRect r="-13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25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algorithm </a:t>
            </a:r>
          </a:p>
        </p:txBody>
      </p:sp>
      <p:pic>
        <p:nvPicPr>
          <p:cNvPr id="8" name="droppedImage.pdf">
            <a:extLst>
              <a:ext uri="{FF2B5EF4-FFF2-40B4-BE49-F238E27FC236}">
                <a16:creationId xmlns:a16="http://schemas.microsoft.com/office/drawing/2014/main" id="{A96A9439-8D6B-4A4B-B864-B3B3D669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8" y="1052736"/>
            <a:ext cx="8388424" cy="538381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BAB0EB-2C0E-4F9D-99A6-4BE01DE7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Idea : fire any rule whose premises are satisfied in the KB, add its conclusion to the KB, until query is found</a:t>
            </a:r>
          </a:p>
          <a:p>
            <a:pPr lvl="1">
              <a:spcBef>
                <a:spcPts val="1200"/>
              </a:spcBef>
            </a:pPr>
            <a:endParaRPr lang="en-US" altLang="zh-CN" sz="20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8D3BE5-CB2B-41D0-B25E-844A0842351B}"/>
              </a:ext>
            </a:extLst>
          </p:cNvPr>
          <p:cNvSpPr txBox="1"/>
          <p:nvPr/>
        </p:nvSpPr>
        <p:spPr>
          <a:xfrm>
            <a:off x="457200" y="6174497"/>
            <a:ext cx="53957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Linear to the number of 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what?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BA5F16-5232-4A1B-9FC6-A15BD415E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85" r="-1843"/>
          <a:stretch/>
        </p:blipFill>
        <p:spPr>
          <a:xfrm>
            <a:off x="899593" y="2242728"/>
            <a:ext cx="6552728" cy="20544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C20BCE-8DA9-448F-86EC-FFF069F02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3" y="4167162"/>
            <a:ext cx="5688632" cy="191020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880B6B-F954-47CD-A23A-19198D32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6" name="droppedImage.pdf">
            <a:extLst>
              <a:ext uri="{FF2B5EF4-FFF2-40B4-BE49-F238E27FC236}">
                <a16:creationId xmlns:a16="http://schemas.microsoft.com/office/drawing/2014/main" id="{848E4996-7BE3-4956-9FA9-0C5E8078B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31900"/>
            <a:ext cx="3543300" cy="51562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B1F686-8951-4D36-965D-132DB1FE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7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2066" y="2404779"/>
            <a:ext cx="9109711" cy="927946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5580" dirty="0"/>
              <a:t>Knowledge </a:t>
            </a:r>
            <a:r>
              <a:rPr lang="en-US" sz="5580" dirty="0"/>
              <a:t>2</a:t>
            </a:r>
            <a:endParaRPr sz="5580"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73" y="5574342"/>
            <a:ext cx="1394460" cy="10321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70BAF6-5CF5-4167-A85C-8A204FEA398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DF7A4E54-9E5C-429C-8555-E63597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31900"/>
            <a:ext cx="3568700" cy="515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73EDA0-D6F6-42ED-94B9-D04C2077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30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BA51BCF7-4300-4240-9CBF-B1B015A7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0" y="1206500"/>
            <a:ext cx="3517900" cy="519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13E7BA-8080-4322-9DFA-78724BA9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9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8108D57D-6101-4D2D-9541-AF25C576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00" y="1219200"/>
            <a:ext cx="3733800" cy="51054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A80E7F-81E3-4899-8E3E-EFA5E298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94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F99A8722-6D99-4C84-B9B9-C968EBF5D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1219200"/>
            <a:ext cx="3530600" cy="515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F9D9C0-BE13-401F-8FA0-34D1AF18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7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5196325C-934D-424E-AB58-E8BD1468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1257300"/>
            <a:ext cx="36576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030CE5-C9CA-423A-A599-887684D7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1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0D5FE6AE-6ACD-456B-9EEF-058D4F14D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282700"/>
            <a:ext cx="3632200" cy="50546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F982EB-1981-4521-862C-9FA17EA4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29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B819C7D5-F202-4DF8-B220-A0C42A7C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219200"/>
            <a:ext cx="3632200" cy="518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A1B2D4-6C3A-40B5-BB9C-7F5A5356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69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CN" sz="4000" dirty="0">
                <a:latin typeface="+mn-lt"/>
              </a:rPr>
              <a:t>Backward chaining</a:t>
            </a:r>
            <a:r>
              <a:rPr lang="zh-CN" altLang="en-US" sz="4000" dirty="0"/>
              <a:t>（后向推理）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800" b="0" dirty="0">
                <a:latin typeface="Arial" pitchFamily="34" charset="0"/>
                <a:ea typeface="黑体" pitchFamily="49" charset="-122"/>
              </a:rPr>
              <a:t>Idea: 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work backwards from the query </a:t>
            </a:r>
            <a:r>
              <a:rPr lang="en-US" altLang="zh-CN" sz="24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q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      to prove </a:t>
            </a:r>
            <a:r>
              <a:rPr lang="en-US" altLang="zh-CN" sz="24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q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 by BC,</a:t>
            </a: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Check if </a:t>
            </a:r>
            <a:r>
              <a:rPr lang="en-US" altLang="zh-CN" sz="2000" b="0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q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 is known already, or</a:t>
            </a: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prove by BC all premises of some rule concluding </a:t>
            </a:r>
            <a:r>
              <a:rPr lang="en-US" altLang="zh-CN" sz="20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q</a:t>
            </a:r>
          </a:p>
          <a:p>
            <a:pPr>
              <a:spcBef>
                <a:spcPts val="1200"/>
              </a:spcBef>
            </a:pPr>
            <a:r>
              <a:rPr lang="en-US" altLang="zh-CN" sz="2800" b="0" dirty="0">
                <a:latin typeface="Arial" pitchFamily="34" charset="0"/>
                <a:ea typeface="黑体" pitchFamily="49" charset="-122"/>
              </a:rPr>
              <a:t>Avoid loops: </a:t>
            </a:r>
            <a:r>
              <a:rPr lang="en-US" altLang="zh-CN" sz="2200" b="0" dirty="0">
                <a:latin typeface="Arial" pitchFamily="34" charset="0"/>
                <a:ea typeface="黑体" pitchFamily="49" charset="-122"/>
              </a:rPr>
              <a:t>check if new </a:t>
            </a:r>
            <a:r>
              <a:rPr lang="en-US" altLang="zh-CN" sz="2200" b="0" dirty="0" err="1">
                <a:latin typeface="Arial" pitchFamily="34" charset="0"/>
                <a:ea typeface="黑体" pitchFamily="49" charset="-122"/>
              </a:rPr>
              <a:t>subgoal</a:t>
            </a:r>
            <a:r>
              <a:rPr lang="en-US" altLang="zh-CN" sz="2200" b="0" dirty="0">
                <a:latin typeface="Arial" pitchFamily="34" charset="0"/>
                <a:ea typeface="黑体" pitchFamily="49" charset="-122"/>
              </a:rPr>
              <a:t> is already on the goal stack</a:t>
            </a: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b="0" dirty="0">
                <a:latin typeface="Arial" pitchFamily="34" charset="0"/>
                <a:ea typeface="黑体" pitchFamily="49" charset="-122"/>
              </a:rPr>
              <a:t>Avoid repeated work: 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check if new </a:t>
            </a:r>
            <a:r>
              <a:rPr lang="en-US" altLang="zh-CN" sz="2400" b="0" dirty="0" err="1">
                <a:latin typeface="Arial" pitchFamily="34" charset="0"/>
                <a:ea typeface="黑体" pitchFamily="49" charset="-122"/>
              </a:rPr>
              <a:t>subgoal</a:t>
            </a: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1) has already been proved true, or</a:t>
            </a: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2) has already failed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15671A-2F78-46F2-B461-B1E852E1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1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8" name="droppedImage.pdf">
            <a:extLst>
              <a:ext uri="{FF2B5EF4-FFF2-40B4-BE49-F238E27FC236}">
                <a16:creationId xmlns:a16="http://schemas.microsoft.com/office/drawing/2014/main" id="{2697B529-83C6-4ADA-9B09-AE1FACC41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1257300"/>
            <a:ext cx="3365500" cy="51054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01BA0-4C6C-4E2E-B3FA-FD2A19EA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94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2E27023F-1213-48E7-8C1B-BE526CB1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1257300"/>
            <a:ext cx="34925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9D5437-F32C-4284-84FA-585ECD42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1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AEA77-5BAE-44B0-A752-897F20D8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Resolution</a:t>
            </a:r>
            <a:r>
              <a:rPr lang="en-US" altLang="zh-CN" dirty="0"/>
              <a:t> </a:t>
            </a:r>
            <a:r>
              <a:rPr lang="zh-CN" altLang="en-US" dirty="0"/>
              <a:t>归结原理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2A23AB-4A0B-4F48-95DE-D51A9AEE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94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AC758BE7-8DD8-48C4-ADBE-8CA0E092C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1231900"/>
            <a:ext cx="3314700" cy="515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FA2F9A-E8BF-4647-8C44-6AC44C2B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09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67B9D401-0699-462A-BD80-D097DCFF8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3416300" cy="518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93E75A-B059-4C5F-9D72-C843710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29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F5BC6EA1-6F4B-4360-9405-003707916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1270000"/>
            <a:ext cx="3340100" cy="50673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58BB92-D5C1-483D-9084-A3F9CF4F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31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98CD6CAA-7EC1-4013-BBEC-E2113D531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1193800"/>
            <a:ext cx="3441700" cy="52451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515B45-3CED-49A1-A1F6-9FFFA9E4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60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44F86A09-7540-4D23-A54B-58FFBB8E7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0" y="1219200"/>
            <a:ext cx="3492500" cy="519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DA11A4-878C-4B89-A7B6-F434C370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64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212E9602-5D9D-4F4B-B0FA-D00E0B304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193800"/>
            <a:ext cx="3556000" cy="523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AA8A8B-B657-4AF6-9934-F6F72BEE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65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B27DA65A-88DE-4033-85A1-26AAC64E1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206500"/>
            <a:ext cx="3632200" cy="520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5CE14F-D317-46D7-BD97-482AE2CA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59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EA624125-B44C-4135-B66C-9E1EAE05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181100"/>
            <a:ext cx="3695700" cy="5270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2EA696-6CF6-4909-8B95-469F9AF1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09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Comparison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620125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FC is </a:t>
            </a:r>
            <a:r>
              <a:rPr lang="en-US" altLang="zh-CN" sz="2000" b="0" dirty="0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data-driven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, cf. automatic unconscious processing,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           e.g., object recognition, routine decisions</a:t>
            </a:r>
          </a:p>
          <a:p>
            <a:pPr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May do lots of work that is irrelevant to the goal</a:t>
            </a:r>
          </a:p>
          <a:p>
            <a:pPr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BC is </a:t>
            </a:r>
            <a:r>
              <a:rPr lang="en-US" altLang="zh-CN" sz="2000" b="0" dirty="0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goal-driven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, appropriate for problem-solving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           e.g., Where are my keys? How do I get into a PhD program?</a:t>
            </a:r>
          </a:p>
          <a:p>
            <a:pPr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Complexity of BC can be </a:t>
            </a:r>
            <a:r>
              <a:rPr lang="en-US" altLang="zh-CN" sz="2000" b="0" dirty="0">
                <a:solidFill>
                  <a:srgbClr val="C00000"/>
                </a:solidFill>
                <a:latin typeface="Arial" pitchFamily="34" charset="0"/>
                <a:ea typeface="黑体" pitchFamily="49" charset="-122"/>
              </a:rPr>
              <a:t>much less 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than linear in size of KB</a:t>
            </a: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CE2333-DAC2-472C-BA7E-13526BC0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59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Proof of soundness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</p:spPr>
            <p:txBody>
              <a:bodyPr/>
              <a:lstStyle/>
              <a:p>
                <a:r>
                  <a:rPr lang="zh-CN" altLang="en-US" sz="2800" dirty="0"/>
                  <a:t>证明：</a:t>
                </a:r>
                <a:r>
                  <a:rPr lang="en-US" altLang="zh-CN" sz="2800" dirty="0"/>
                  <a:t>Modus Ponens</a:t>
                </a:r>
                <a:r>
                  <a:rPr lang="zh-CN" altLang="en-US" sz="2800" dirty="0"/>
                  <a:t>规则是可靠的。即证明：</a:t>
                </a:r>
                <a:endParaRPr lang="en-US" altLang="zh-CN" sz="28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⋀⋯⋀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altLang="zh-CN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⋀⋯⋀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800" dirty="0"/>
                  <a:t>)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sz="2800" dirty="0"/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  <a:blipFill>
                <a:blip r:embed="rId3"/>
                <a:stretch>
                  <a:fillRect l="-444" t="-1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F746A2C-88D3-435B-815B-4EBDDE0AB514}"/>
              </a:ext>
            </a:extLst>
          </p:cNvPr>
          <p:cNvSpPr txBox="1"/>
          <p:nvPr/>
        </p:nvSpPr>
        <p:spPr>
          <a:xfrm>
            <a:off x="971600" y="3002934"/>
            <a:ext cx="31851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Modus Ponens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规则：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4E9673A-EF71-4CB9-A972-A384A91337A3}"/>
                  </a:ext>
                </a:extLst>
              </p:cNvPr>
              <p:cNvSpPr/>
              <p:nvPr/>
            </p:nvSpPr>
            <p:spPr>
              <a:xfrm>
                <a:off x="1922491" y="3819737"/>
                <a:ext cx="5299015" cy="983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              </m:t>
                              </m:r>
                              <m:r>
                                <a:rPr lang="zh-CN" altLang="en-US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∧…</m:t>
                          </m:r>
                          <m: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zh-CN" altLang="en-US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4E9673A-EF71-4CB9-A972-A384A913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91" y="3819737"/>
                <a:ext cx="5299015" cy="983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5F08F6D-C40D-4E13-BD13-A25FE6EE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9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</a:t>
            </a:r>
            <a:r>
              <a:rPr lang="zh-CN" altLang="en-US" sz="4000" dirty="0"/>
              <a:t>（消解、归结）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</p:spPr>
            <p:txBody>
              <a:bodyPr/>
              <a:lstStyle/>
              <a:p>
                <a:r>
                  <a:rPr lang="en-US" altLang="zh-CN" sz="2000" dirty="0">
                    <a:solidFill>
                      <a:srgbClr val="0070C0"/>
                    </a:solidFill>
                    <a:latin typeface="Arial" pitchFamily="34" charset="0"/>
                    <a:ea typeface="黑体" pitchFamily="49" charset="-122"/>
                  </a:rPr>
                  <a:t>Conjunctive Normal Form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(CNF—universal)</a:t>
                </a: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conjunction of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itchFamily="34" charset="0"/>
                    <a:ea typeface="黑体" pitchFamily="49" charset="-122"/>
                  </a:rPr>
                  <a:t>disjunctions of literals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(clauses)</a:t>
                </a: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E.g.,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FF00FF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  <a:latin typeface="Arial" pitchFamily="34" charset="0"/>
                    <a:ea typeface="黑体" pitchFamily="49" charset="-122"/>
                  </a:rPr>
                  <a:t>Resolution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inference rule (for CNF): complete for propositional logic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,                      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200" b="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𝑗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𝑗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200" b="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2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sz="20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𝓂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are complementary literals. E.g.,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1,3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       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1,3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8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Resolution is sound and complete for propositional logic</a:t>
                </a: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  <a:blipFill>
                <a:blip r:embed="rId3"/>
                <a:stretch>
                  <a:fillRect t="-647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716DE269-6771-4C93-95FD-01AF3EFFC8C3}"/>
              </a:ext>
            </a:extLst>
          </p:cNvPr>
          <p:cNvSpPr/>
          <p:nvPr/>
        </p:nvSpPr>
        <p:spPr>
          <a:xfrm>
            <a:off x="179512" y="6199643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</a:rPr>
              <a:t>J. A. Robinson</a:t>
            </a:r>
            <a:r>
              <a:rPr lang="zh-CN" altLang="en-US" sz="1800" dirty="0">
                <a:solidFill>
                  <a:srgbClr val="008000"/>
                </a:solidFill>
              </a:rPr>
              <a:t>. </a:t>
            </a:r>
            <a:r>
              <a:rPr lang="en-US" altLang="zh-CN" sz="1800" dirty="0">
                <a:solidFill>
                  <a:srgbClr val="008000"/>
                </a:solidFill>
              </a:rPr>
              <a:t>A machine-oriented logic based on the resolution principle.</a:t>
            </a:r>
            <a:r>
              <a:rPr lang="zh-CN" altLang="en-US" sz="1800" dirty="0">
                <a:solidFill>
                  <a:srgbClr val="008000"/>
                </a:solidFill>
              </a:rPr>
              <a:t>  </a:t>
            </a:r>
            <a:r>
              <a:rPr lang="en-US" altLang="zh-CN" sz="1800" b="1" dirty="0">
                <a:solidFill>
                  <a:srgbClr val="008000"/>
                </a:solidFill>
              </a:rPr>
              <a:t>Journal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of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the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ACM</a:t>
            </a:r>
            <a:r>
              <a:rPr lang="en-US" altLang="zh-CN" sz="1800" dirty="0">
                <a:solidFill>
                  <a:srgbClr val="008000"/>
                </a:solidFill>
              </a:rPr>
              <a:t>,</a:t>
            </a:r>
            <a:r>
              <a:rPr lang="zh-CN" altLang="en-US" sz="1800" dirty="0">
                <a:solidFill>
                  <a:srgbClr val="008000"/>
                </a:solidFill>
              </a:rPr>
              <a:t> </a:t>
            </a:r>
            <a:r>
              <a:rPr lang="en-US" altLang="zh-CN" sz="1800" dirty="0">
                <a:solidFill>
                  <a:srgbClr val="008000"/>
                </a:solidFill>
              </a:rPr>
              <a:t>1965,</a:t>
            </a:r>
            <a:r>
              <a:rPr lang="zh-CN" altLang="en-US" sz="1800" dirty="0">
                <a:solidFill>
                  <a:srgbClr val="008000"/>
                </a:solidFill>
              </a:rPr>
              <a:t> </a:t>
            </a:r>
            <a:r>
              <a:rPr lang="zh-CN" altLang="zh-CN" sz="1800" dirty="0">
                <a:solidFill>
                  <a:srgbClr val="008000"/>
                </a:solidFill>
              </a:rPr>
              <a:t>1</a:t>
            </a:r>
            <a:r>
              <a:rPr lang="en-US" altLang="zh-CN" sz="1800" dirty="0">
                <a:solidFill>
                  <a:srgbClr val="008000"/>
                </a:solidFill>
              </a:rPr>
              <a:t>2(1):23-41	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0679DE-D18A-47BB-9315-450296D3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67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Proof of completeness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980728"/>
                <a:ext cx="8229601" cy="4790157"/>
              </a:xfrm>
            </p:spPr>
            <p:txBody>
              <a:bodyPr/>
              <a:lstStyle/>
              <a:p>
                <a:r>
                  <a:rPr lang="zh-CN" altLang="en-US" sz="12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1200" b="0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zh-CN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zh-CN" altLang="en-US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zh-CN" alt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200" dirty="0"/>
                  <a:t>。此时，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zh-CN" altLang="en-US" sz="1200" dirty="0"/>
                  <a:t>中仅包含</a:t>
                </a:r>
                <a:r>
                  <a:rPr lang="en-US" altLang="zh-CN" sz="1200" dirty="0"/>
                  <a:t>definite</a:t>
                </a:r>
                <a:r>
                  <a:rPr lang="zh-CN" altLang="en-US" sz="1200" dirty="0"/>
                  <a:t>子句，</a:t>
                </a:r>
                <a:r>
                  <a:rPr lang="en-US" altLang="zh-CN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zh-CN" altLang="en-US" sz="1200" dirty="0"/>
                  <a:t>仅使用</a:t>
                </a:r>
                <a:r>
                  <a:rPr lang="en-US" altLang="zh-CN" sz="1200" dirty="0"/>
                  <a:t>Modus Ponens</a:t>
                </a:r>
                <a:r>
                  <a:rPr lang="zh-CN" altLang="en-US" sz="1200" dirty="0"/>
                  <a:t>规则，且</a:t>
                </a:r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200" dirty="0"/>
                  <a:t>是一个正文字</a:t>
                </a:r>
                <a:endParaRPr lang="en-US" altLang="zh-CN" sz="1200" dirty="0"/>
              </a:p>
              <a:p>
                <a:endParaRPr lang="en-US" altLang="zh-CN" sz="12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r>
                  <a:rPr lang="zh-CN" altLang="en-US" sz="1200" dirty="0">
                    <a:solidFill>
                      <a:srgbClr val="0070C0"/>
                    </a:solidFill>
                  </a:rPr>
                  <a:t>证明</a:t>
                </a:r>
                <a:r>
                  <a:rPr lang="zh-CN" altLang="en-US" sz="12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i="1" dirty="0"/>
                  <a:t>RC(KB)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is the set of all clauses derived by Modus Ponens and all the original clauses inside </a:t>
                </a:r>
                <a:r>
                  <a:rPr lang="en-US" altLang="zh-CN" sz="1200" i="1" dirty="0"/>
                  <a:t>KB</a:t>
                </a:r>
                <a:endParaRPr lang="en-US" altLang="zh-CN" sz="12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1) 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构造如下的真值指派 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：对于任意的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symbol a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，</a:t>
                </a:r>
                <a:endParaRPr lang="en-US" altLang="zh-CN" sz="12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           a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指派为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True  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当且仅当 𝑎∈𝑅𝐶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𝐾𝐵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2) 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接下来，证明：在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下，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KB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为真。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 反证：若此时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KB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False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，那么：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 必存在一个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definite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子句，在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下为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False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。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            </a:t>
                </a:r>
                <a:r>
                  <a:rPr lang="en-US" altLang="zh-CN" sz="1200" b="0" dirty="0" err="1">
                    <a:latin typeface="Arial" pitchFamily="34" charset="0"/>
                    <a:ea typeface="黑体" pitchFamily="49" charset="-122"/>
                  </a:rPr>
                  <a:t>i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 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若该子句为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2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⋀⋯⋀</m:t>
                    </m:r>
                    <m:sSub>
                      <m:sSub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𝑘</m:t>
                        </m:r>
                      </m:sub>
                    </m:sSub>
                    <m:r>
                      <a:rPr lang="zh-CN" altLang="en-US" sz="12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⇒</m:t>
                    </m:r>
                    <m:r>
                      <a:rPr lang="zh-CN" altLang="en-US" sz="12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𝑏</m:t>
                    </m:r>
                  </m:oMath>
                </a14:m>
                <a:endParaRPr lang="zh-CN" altLang="en-US" sz="12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也就是说，在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,⋯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𝑘</m:t>
                        </m:r>
                      </m:sub>
                    </m:sSub>
                    <m:r>
                      <a:rPr lang="zh-CN" altLang="en-US" sz="1200" b="0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</m:oMath>
                </a14:m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均为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True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，且𝑏为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False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。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根据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1)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中的定义，</a:t>
                </a:r>
                <a:r>
                  <a:rPr lang="en-US" altLang="zh-CN" sz="1200" b="0" dirty="0"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dirty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dirty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12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</m:oMath>
                </a14:m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∈𝑅𝐶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𝐾𝐵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 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𝑖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=1,⋯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𝑘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又根据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Modus Ponens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规则， 𝑏∈𝑅𝐶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𝐾𝐵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 根据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1)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中的定义，在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中， 𝑏为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True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。推出矛盾。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            ii) 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若该子句为 𝑏，在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下为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b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False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，则𝑏∉𝑅𝐶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𝐾𝐵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，矛盾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3)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若𝐾𝐵⊨𝛼，根据蕴含的定义：在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中，𝛼为真；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 则根据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1)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中的定义，𝛼∈𝑅𝐶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𝐾𝐵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400" b="0" dirty="0">
                    <a:latin typeface="Arial" pitchFamily="34" charset="0"/>
                    <a:ea typeface="黑体" pitchFamily="49" charset="-122"/>
                  </a:rPr>
                  <a:t>           也就是说： 𝐾𝐵⊢𝛼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80728"/>
                <a:ext cx="8229601" cy="4790157"/>
              </a:xfrm>
              <a:blipFill>
                <a:blip r:embed="rId3"/>
                <a:stretch>
                  <a:fillRect t="-254" b="-14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E7BED7-A494-40B1-B625-556C1AC8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80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Summary on</a:t>
            </a:r>
            <a:r>
              <a:rPr lang="zh-CN" altLang="en-US" sz="4000" dirty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Propositional Logic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77813-BF39-42B6-B7FA-2231FDCB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A21AD6-0356-4BE6-A6D9-9A171EDC747B}"/>
                  </a:ext>
                </a:extLst>
              </p:cNvPr>
              <p:cNvSpPr txBox="1"/>
              <p:nvPr/>
            </p:nvSpPr>
            <p:spPr>
              <a:xfrm>
                <a:off x="251520" y="1217583"/>
                <a:ext cx="69112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b="1" smtClean="0"/>
                        <m:t>Logical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agents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apply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>
                          <a:solidFill>
                            <a:srgbClr val="0000FF"/>
                          </a:solidFill>
                        </a:rPr>
                        <m:t>inference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to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a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>
                          <a:solidFill>
                            <a:srgbClr val="0000FF"/>
                          </a:solidFill>
                        </a:rPr>
                        <m:t>knowledge</m:t>
                      </m:r>
                      <m:r>
                        <m:rPr>
                          <m:nor/>
                        </m:rPr>
                        <a:rPr lang="zh-CN" altLang="en-US" sz="2000" b="1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>
                          <a:solidFill>
                            <a:srgbClr val="0000FF"/>
                          </a:solidFill>
                        </a:rPr>
                        <m:t>base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A21AD6-0356-4BE6-A6D9-9A171EDC7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17583"/>
                <a:ext cx="6911280" cy="400110"/>
              </a:xfrm>
              <a:prstGeom prst="rect">
                <a:avLst/>
              </a:prstGeom>
              <a:blipFill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2F26AC-2365-4886-9B3F-6F8F1542657B}"/>
                  </a:ext>
                </a:extLst>
              </p:cNvPr>
              <p:cNvSpPr txBox="1"/>
              <p:nvPr/>
            </p:nvSpPr>
            <p:spPr>
              <a:xfrm>
                <a:off x="754088" y="1496454"/>
                <a:ext cx="6408712" cy="617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000" b="1"/>
                              <m:t>to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derive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new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information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and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make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decisions</m:t>
                            </m:r>
                            <m:r>
                              <m:rPr>
                                <m:nor/>
                              </m:rPr>
                              <a:rPr lang="en-US" altLang="zh-CN" sz="2000" b="1" i="0" smtClean="0"/>
                              <m:t> </m:t>
                            </m:r>
                          </m:e>
                        </m:mr>
                        <m:mr>
                          <m:e/>
                        </m:mr>
                      </m:m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2F26AC-2365-4886-9B3F-6F8F15426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88" y="1496454"/>
                <a:ext cx="6408712" cy="617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16D0A0-6B92-4E87-AF6E-EE8935141184}"/>
                  </a:ext>
                </a:extLst>
              </p:cNvPr>
              <p:cNvSpPr txBox="1"/>
              <p:nvPr/>
            </p:nvSpPr>
            <p:spPr>
              <a:xfrm>
                <a:off x="465524" y="199262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smtClean="0"/>
                        <m:t>Basic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concepts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of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logic</m:t>
                      </m:r>
                      <m:r>
                        <m:rPr>
                          <m:nor/>
                        </m:rPr>
                        <a:rPr lang="zh-CN" altLang="en-US" b="1" smtClean="0"/>
                        <m:t>: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16D0A0-6B92-4E87-AF6E-EE8935141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24" y="1992628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B1F32E-82D7-42E6-836D-097463B980E6}"/>
                  </a:ext>
                </a:extLst>
              </p:cNvPr>
              <p:cNvSpPr txBox="1"/>
              <p:nvPr/>
            </p:nvSpPr>
            <p:spPr>
              <a:xfrm>
                <a:off x="899592" y="226547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syntax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/>
                        <m:t>formal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structure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of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sentences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B1F32E-82D7-42E6-836D-097463B98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65471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E4E187F-4483-4418-83FC-4FC738C605BF}"/>
                  </a:ext>
                </a:extLst>
              </p:cNvPr>
              <p:cNvSpPr txBox="1"/>
              <p:nvPr/>
            </p:nvSpPr>
            <p:spPr>
              <a:xfrm>
                <a:off x="899592" y="2576979"/>
                <a:ext cx="5514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semantics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truth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of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sentences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wrt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models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E4E187F-4483-4418-83FC-4FC738C6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576979"/>
                <a:ext cx="55149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BD732F3-0E52-4CA7-BC6D-2F7EC2B127F6}"/>
                  </a:ext>
                </a:extLst>
              </p:cNvPr>
              <p:cNvSpPr txBox="1"/>
              <p:nvPr/>
            </p:nvSpPr>
            <p:spPr>
              <a:xfrm>
                <a:off x="899592" y="2898624"/>
                <a:ext cx="63254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entailment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/>
                        <m:t>necessary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truth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of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one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given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another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BD732F3-0E52-4CA7-BC6D-2F7EC2B12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898624"/>
                <a:ext cx="6325442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4D95F11-363B-49E2-A54C-AD1AAF9A6540}"/>
                  </a:ext>
                </a:extLst>
              </p:cNvPr>
              <p:cNvSpPr txBox="1"/>
              <p:nvPr/>
            </p:nvSpPr>
            <p:spPr>
              <a:xfrm>
                <a:off x="899592" y="3220269"/>
                <a:ext cx="6357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inference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/>
                        <m:t>deriving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sentences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from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other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4D95F11-363B-49E2-A54C-AD1AAF9A6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20269"/>
                <a:ext cx="635793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FB5E10-48EB-4232-B615-D13A63F99D14}"/>
                  </a:ext>
                </a:extLst>
              </p:cNvPr>
              <p:cNvSpPr txBox="1"/>
              <p:nvPr/>
            </p:nvSpPr>
            <p:spPr>
              <a:xfrm>
                <a:off x="899592" y="3596632"/>
                <a:ext cx="6376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soundess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/>
                        <m:t>derivations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produce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only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entailed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FB5E10-48EB-4232-B615-D13A63F99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596632"/>
                <a:ext cx="637698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4ADD148-E5DF-41B5-B771-5266B643F1AD}"/>
                  </a:ext>
                </a:extLst>
              </p:cNvPr>
              <p:cNvSpPr txBox="1"/>
              <p:nvPr/>
            </p:nvSpPr>
            <p:spPr>
              <a:xfrm>
                <a:off x="899592" y="3923529"/>
                <a:ext cx="81474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completeness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/>
                        <m:t>derivations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can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produce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all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entailed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4ADD148-E5DF-41B5-B771-5266B643F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23529"/>
                <a:ext cx="8147496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AB226B1-DE23-4AB6-9025-7B1B9743DDEB}"/>
                  </a:ext>
                </a:extLst>
              </p:cNvPr>
              <p:cNvSpPr txBox="1"/>
              <p:nvPr/>
            </p:nvSpPr>
            <p:spPr>
              <a:xfrm>
                <a:off x="457200" y="4430671"/>
                <a:ext cx="8003232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smtClean="0"/>
                        <m:t>Wumpus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world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requires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the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ability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to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represent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partial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and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negated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information</m:t>
                      </m:r>
                      <m:r>
                        <m:rPr>
                          <m:nor/>
                        </m:rPr>
                        <a:rPr lang="zh-CN" altLang="en-US" b="1" smtClean="0"/>
                        <m:t>, </m:t>
                      </m:r>
                      <m:r>
                        <m:rPr>
                          <m:nor/>
                        </m:rPr>
                        <a:rPr lang="zh-CN" altLang="en-US" b="1" smtClean="0"/>
                        <m:t>reason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by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cases</m:t>
                      </m:r>
                      <m:r>
                        <m:rPr>
                          <m:nor/>
                        </m:rPr>
                        <a:rPr lang="zh-CN" altLang="en-US" b="1" smtClean="0"/>
                        <m:t>, </m:t>
                      </m:r>
                      <m:r>
                        <m:rPr>
                          <m:nor/>
                        </m:rPr>
                        <a:rPr lang="zh-CN" altLang="en-US" b="1" smtClean="0"/>
                        <m:t>etc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AB226B1-DE23-4AB6-9025-7B1B9743D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30671"/>
                <a:ext cx="8003232" cy="639983"/>
              </a:xfrm>
              <a:prstGeom prst="rect">
                <a:avLst/>
              </a:prstGeom>
              <a:blipFill>
                <a:blip r:embed="rId12"/>
                <a:stretch>
                  <a:fillRect l="-228" b="-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8727F31-1FCF-4341-9445-6A0528C6B876}"/>
                  </a:ext>
                </a:extLst>
              </p:cNvPr>
              <p:cNvSpPr txBox="1"/>
              <p:nvPr/>
            </p:nvSpPr>
            <p:spPr>
              <a:xfrm>
                <a:off x="465524" y="5252026"/>
                <a:ext cx="8352928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smtClean="0"/>
                        <m:t>Forward</m:t>
                      </m:r>
                      <m:r>
                        <m:rPr>
                          <m:nor/>
                        </m:rPr>
                        <a:rPr lang="zh-CN" altLang="en-US" b="1" smtClean="0"/>
                        <m:t>, </m:t>
                      </m:r>
                      <m:r>
                        <m:rPr>
                          <m:nor/>
                        </m:rPr>
                        <a:rPr lang="zh-CN" altLang="en-US" b="1" smtClean="0"/>
                        <m:t>backward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chaining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are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linear</m:t>
                      </m:r>
                      <m:r>
                        <m:rPr>
                          <m:nor/>
                        </m:rPr>
                        <a:rPr lang="zh-CN" altLang="en-US" b="1" smtClean="0"/>
                        <m:t>−</m:t>
                      </m:r>
                      <m:r>
                        <m:rPr>
                          <m:nor/>
                        </m:rPr>
                        <a:rPr lang="zh-CN" altLang="en-US" b="1" smtClean="0"/>
                        <m:t>time</m:t>
                      </m:r>
                      <m:r>
                        <m:rPr>
                          <m:nor/>
                        </m:rPr>
                        <a:rPr lang="zh-CN" altLang="en-US" b="1" smtClean="0"/>
                        <m:t>, </m:t>
                      </m:r>
                      <m:r>
                        <m:rPr>
                          <m:nor/>
                        </m:rPr>
                        <a:rPr lang="zh-CN" altLang="en-US" b="1" smtClean="0"/>
                        <m:t>complete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for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Horn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clauses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Resolution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is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complete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for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propositional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logic</m:t>
                      </m:r>
                      <m:r>
                        <m:rPr>
                          <m:nor/>
                        </m:rPr>
                        <a:rPr lang="zh-CN" altLang="en-US" b="1" i="1" smtClean="0"/>
                        <m:t>.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8727F31-1FCF-4341-9445-6A0528C6B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24" y="5252026"/>
                <a:ext cx="8352928" cy="639983"/>
              </a:xfrm>
              <a:prstGeom prst="rect">
                <a:avLst/>
              </a:prstGeom>
              <a:blipFill>
                <a:blip r:embed="rId13"/>
                <a:stretch>
                  <a:fillRect l="-146" b="-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EA20FCE-2CF3-4B0F-8247-6ADFA32277CC}"/>
                  </a:ext>
                </a:extLst>
              </p:cNvPr>
              <p:cNvSpPr txBox="1"/>
              <p:nvPr/>
            </p:nvSpPr>
            <p:spPr>
              <a:xfrm>
                <a:off x="465524" y="5992240"/>
                <a:ext cx="56703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smtClean="0"/>
                        <m:t>Propositional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logic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lacks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expressive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power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EA20FCE-2CF3-4B0F-8247-6ADFA3227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24" y="5992240"/>
                <a:ext cx="5670376" cy="369332"/>
              </a:xfrm>
              <a:prstGeom prst="rect">
                <a:avLst/>
              </a:prstGeom>
              <a:blipFill>
                <a:blip r:embed="rId14"/>
                <a:stretch>
                  <a:fillRect l="-32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329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+mn-lt"/>
              </a:rPr>
              <a:t>Pros and Cons of Propositional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800" b="0" dirty="0">
                    <a:latin typeface="Arial" pitchFamily="34" charset="0"/>
                    <a:ea typeface="黑体" pitchFamily="49" charset="-122"/>
                  </a:rPr>
                  <a:t>Pro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Propositional logic is </a:t>
                </a:r>
                <a:r>
                  <a:rPr lang="en-US" altLang="zh-CN" sz="16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declarative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: pieces of syntax correspond to facts.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Propositional logic allows partial/disjunctive/negated information (unlike most data structures and databases)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Propositional logic is </a:t>
                </a:r>
                <a:r>
                  <a:rPr lang="en-US" altLang="zh-CN" sz="16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compositional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:</a:t>
                </a:r>
              </a:p>
              <a:p>
                <a:pPr marL="344487" lvl="1" indent="0">
                  <a:spcBef>
                    <a:spcPts val="600"/>
                  </a:spcBef>
                  <a:buNone/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           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1,1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CN" sz="16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is derived from meaning of</a:t>
                </a:r>
                <a:r>
                  <a:rPr lang="en-US" altLang="zh-CN" sz="1600" b="0" dirty="0"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CN" sz="16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and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CN" sz="16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Meaning in propositional logic is </a:t>
                </a:r>
                <a:r>
                  <a:rPr lang="en-US" altLang="zh-CN" sz="16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context-independent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 (unlike natural language, where meaning depends on context)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800" b="0" dirty="0">
                    <a:latin typeface="Arial" pitchFamily="34" charset="0"/>
                    <a:ea typeface="黑体" pitchFamily="49" charset="-122"/>
                  </a:rPr>
                  <a:t>Con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Propositional has very limited expressive power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Cannot say “pits cause breezes in adjacent squares” except by writing one sentence for each square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  <a:blipFill>
                <a:blip r:embed="rId3"/>
                <a:stretch>
                  <a:fillRect l="-444" t="-1399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E93B02-39DE-4597-8FD0-86E12464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86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Homework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F5E6F7-1523-4AB1-BF04-306CC07F6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268207"/>
            <a:ext cx="7486461" cy="1255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2DC323-8CAD-4D43-B02B-018692866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564904"/>
            <a:ext cx="7502255" cy="1445171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9248972-DE90-4F2B-8316-C62E9123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2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Conversion to CNF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dirty="0">
                  <a:latin typeface="+mj-ea"/>
                  <a:ea typeface="Cambria Math" panose="02040503050406030204" pitchFamily="18" charset="0"/>
                </a:endParaRPr>
              </a:p>
              <a:p>
                <a:r>
                  <a:rPr lang="en-US" altLang="zh-CN" sz="2000" b="0" dirty="0">
                    <a:latin typeface="+mj-ea"/>
                    <a:ea typeface="+mj-ea"/>
                  </a:rPr>
                  <a:t>1.</a:t>
                </a:r>
                <a:r>
                  <a:rPr lang="en-US" altLang="zh-CN" sz="2000" b="0" dirty="0">
                    <a:ea typeface="+mj-ea"/>
                  </a:rPr>
                  <a:t>Elimate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,replacing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zh-CN" altLang="en-US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 with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𝛽</m:t>
                    </m:r>
                    <m:r>
                      <a:rPr lang="en-US" altLang="zh-CN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  <m:r>
                      <a:rPr lang="en-US" altLang="zh-CN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𝛽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  <m:r>
                      <a:rPr lang="en-US" altLang="zh-CN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FF00FF"/>
                  </a:solidFill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ea typeface="+mj-ea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zh-CN" altLang="en-US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e>
                    </m:d>
                    <m:r>
                      <a:rPr lang="zh-CN" altLang="en-US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rgbClr val="FF00FF"/>
                  </a:solidFill>
                  <a:ea typeface="+mj-ea"/>
                </a:endParaRPr>
              </a:p>
              <a:p>
                <a:r>
                  <a:rPr lang="en-US" altLang="zh-CN" sz="2000" b="0" dirty="0">
                    <a:ea typeface="+mj-ea"/>
                  </a:rPr>
                  <a:t>2.Elimate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b="0" dirty="0">
                    <a:solidFill>
                      <a:srgbClr val="FF00FF"/>
                    </a:solidFill>
                    <a:ea typeface="+mj-ea"/>
                  </a:rPr>
                  <a:t> </a:t>
                </a:r>
                <a:r>
                  <a:rPr lang="en-US" altLang="zh-CN" sz="2000" b="0" dirty="0">
                    <a:ea typeface="+mj-ea"/>
                  </a:rPr>
                  <a:t>,replacing 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b="0" dirty="0">
                    <a:solidFill>
                      <a:srgbClr val="FF00FF"/>
                    </a:solidFill>
                    <a:ea typeface="+mj-ea"/>
                  </a:rPr>
                  <a:t> </a:t>
                </a:r>
                <a:r>
                  <a:rPr lang="en-US" altLang="zh-CN" sz="2000" b="0" dirty="0">
                    <a:ea typeface="+mj-ea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zh-CN" altLang="en-US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zh-CN" altLang="en-US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rgbClr val="FF00FF"/>
                  </a:solidFill>
                  <a:ea typeface="+mj-ea"/>
                </a:endParaRPr>
              </a:p>
              <a:p>
                <a:r>
                  <a:rPr lang="en-US" altLang="zh-CN" sz="2000" b="0" dirty="0">
                    <a:ea typeface="+mj-ea"/>
                  </a:rPr>
                  <a:t>3.Move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2000" b="0" dirty="0">
                    <a:solidFill>
                      <a:srgbClr val="FF00FF"/>
                    </a:solidFill>
                    <a:ea typeface="+mj-ea"/>
                  </a:rPr>
                  <a:t> </a:t>
                </a:r>
                <a:r>
                  <a:rPr lang="en-US" altLang="zh-CN" sz="2000" b="0" dirty="0">
                    <a:ea typeface="+mj-ea"/>
                  </a:rPr>
                  <a:t>inwards using de Morgan’s rules and double-negation</a:t>
                </a: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rgbClr val="FF00FF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rgbClr val="FF00FF"/>
                  </a:solidFill>
                  <a:ea typeface="+mj-ea"/>
                </a:endParaRPr>
              </a:p>
              <a:p>
                <a:r>
                  <a:rPr lang="en-US" altLang="zh-CN" sz="2000" b="0" dirty="0">
                    <a:ea typeface="+mj-ea"/>
                  </a:rPr>
                  <a:t>4.Apply distributivity law 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over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) and flatten:</a:t>
                </a:r>
              </a:p>
              <a:p>
                <a:pPr marL="0" indent="0">
                  <a:buNone/>
                </a:pPr>
                <a:r>
                  <a:rPr lang="en-US" altLang="zh-CN" sz="2400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solidFill>
                      <a:srgbClr val="FF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rgbClr val="FF00FF"/>
                  </a:solidFill>
                </a:endParaRPr>
              </a:p>
              <a:p>
                <a:pPr marL="0" indent="0">
                  <a:buNone/>
                </a:pPr>
                <a:endParaRPr lang="en-US" altLang="zh-CN" sz="2400" b="0" dirty="0">
                  <a:ea typeface="+mj-ea"/>
                </a:endParaRPr>
              </a:p>
              <a:p>
                <a:endParaRPr lang="en-US" altLang="zh-CN" sz="2000" b="0" dirty="0">
                  <a:ea typeface="+mj-ea"/>
                </a:endParaRPr>
              </a:p>
              <a:p>
                <a:pPr lvl="1"/>
                <a:endParaRPr lang="en-US" altLang="zh-CN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1ABB2EC-D910-4AD9-BCC1-2A73D6FEE966}"/>
              </a:ext>
            </a:extLst>
          </p:cNvPr>
          <p:cNvSpPr txBox="1"/>
          <p:nvPr/>
        </p:nvSpPr>
        <p:spPr>
          <a:xfrm>
            <a:off x="457200" y="6046708"/>
            <a:ext cx="297517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多项式时间复杂度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4E3355-91CF-47D2-9268-6546E836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</p:spPr>
            <p:txBody>
              <a:bodyPr/>
              <a:lstStyle/>
              <a:p>
                <a:r>
                  <a:rPr lang="en-US" altLang="zh-CN" sz="2400" b="0" dirty="0">
                    <a:ea typeface="+mj-ea"/>
                  </a:rPr>
                  <a:t>Proof by contradiction, i.e., show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𝐾𝐵</m:t>
                    </m:r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zh-CN" alt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b="0" dirty="0">
                    <a:solidFill>
                      <a:srgbClr val="FF00FF"/>
                    </a:solidFill>
                    <a:ea typeface="+mj-ea"/>
                  </a:rPr>
                  <a:t> </a:t>
                </a:r>
                <a:r>
                  <a:rPr lang="en-US" altLang="zh-CN" sz="2400" b="0" dirty="0">
                    <a:ea typeface="+mj-ea"/>
                  </a:rPr>
                  <a:t>unsatisfiable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  <a:blipFill>
                <a:blip r:embed="rId3"/>
                <a:stretch>
                  <a:fillRect l="-296" t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droppedImage.pdf">
            <a:extLst>
              <a:ext uri="{FF2B5EF4-FFF2-40B4-BE49-F238E27FC236}">
                <a16:creationId xmlns:a16="http://schemas.microsoft.com/office/drawing/2014/main" id="{DFB98578-9FE2-42F7-91F4-14D60AF001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80" r="710"/>
          <a:stretch/>
        </p:blipFill>
        <p:spPr>
          <a:xfrm>
            <a:off x="125505" y="1805411"/>
            <a:ext cx="8892990" cy="43204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E9508E-2117-4E5B-9254-DEDF9554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4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r>
                  <a:rPr lang="zh-CN" altLang="en-US" sz="2400" dirty="0"/>
                  <a:t>证明：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KB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296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droppedImage.pdf">
            <a:extLst>
              <a:ext uri="{FF2B5EF4-FFF2-40B4-BE49-F238E27FC236}">
                <a16:creationId xmlns:a16="http://schemas.microsoft.com/office/drawing/2014/main" id="{52D407C9-1EBE-429B-8D06-50EF1334F0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99" r="-408"/>
          <a:stretch/>
        </p:blipFill>
        <p:spPr>
          <a:xfrm>
            <a:off x="-108520" y="2791816"/>
            <a:ext cx="9001000" cy="239257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0AFFEC-939C-44A8-9238-AC937E0E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7BB1F7-4806-471A-8670-DCAE519E0F4D}"/>
                  </a:ext>
                </a:extLst>
              </p:cNvPr>
              <p:cNvSpPr txBox="1"/>
              <p:nvPr/>
            </p:nvSpPr>
            <p:spPr>
              <a:xfrm>
                <a:off x="179512" y="2315714"/>
                <a:ext cx="6616946" cy="552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𝑲𝑩</m:t>
                      </m:r>
                      <m:r>
                        <a:rPr lang="zh-CN" altLang="en-US" sz="2000" b="1" i="0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b="1" i="1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zh-CN" altLang="en-US" sz="2000" b="1" i="0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000" b="1" i="0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b="1" i="0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⇔</m:t>
                          </m:r>
                          <m:d>
                            <m:dPr>
                              <m:ctrlPr>
                                <a:rPr lang="zh-CN" altLang="en-US" sz="2000" b="1" i="1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000" b="1" i="0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sz="2000" b="1" i="0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zh-CN" altLang="en-US" sz="2000" b="1" i="1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2000" b="1" i="0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=¬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BC67CC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7BB1F7-4806-471A-8670-DCAE519E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315714"/>
                <a:ext cx="6616946" cy="5529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13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r>
                  <a:rPr lang="zh-CN" altLang="en-US" sz="2400" dirty="0"/>
                  <a:t>证明：若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KB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⊬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KB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当且仅当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KB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⊢∅</m:t>
                    </m:r>
                  </m:oMath>
                </a14:m>
                <a:endParaRPr lang="en-US" altLang="zh-CN" sz="2400" dirty="0"/>
              </a:p>
              <a:p>
                <a:pPr marL="0" indent="0" algn="ctr">
                  <a:buNone/>
                </a:pPr>
                <a:endParaRPr lang="en-US" altLang="zh-CN" sz="2400" dirty="0"/>
              </a:p>
              <a:p>
                <a:pPr marL="0" indent="0" algn="ctr">
                  <a:buNone/>
                </a:pP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zh-CN" altLang="en-US" sz="2400" dirty="0"/>
                  <a:t>仅使用归结法则获得新子句</a:t>
                </a:r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296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0AFFEC-939C-44A8-9238-AC937E0E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is sound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867328" cy="4790157"/>
              </a:xfrm>
            </p:spPr>
            <p:txBody>
              <a:bodyPr/>
              <a:lstStyle/>
              <a:p>
                <a:r>
                  <a:rPr lang="zh-CN" altLang="en-US" sz="2400" dirty="0"/>
                  <a:t>证明：</a:t>
                </a:r>
                <a:r>
                  <a:rPr lang="en-US" altLang="zh-CN" sz="2400" dirty="0"/>
                  <a:t>Resolution</a:t>
                </a:r>
                <a:r>
                  <a:rPr lang="zh-CN" altLang="en-US" sz="2400" dirty="0"/>
                  <a:t>规则是可靠的。即证明：</a:t>
                </a:r>
                <a:endParaRPr lang="en-US" altLang="zh-CN" sz="2400" dirty="0"/>
              </a:p>
              <a:p>
                <a:endParaRPr lang="en-US" altLang="zh-CN" sz="24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endParaRPr lang="en-US" altLang="zh-CN" sz="24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  <m:r>
                      <m:rPr>
                        <m:nor/>
                      </m:rP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  <m:r>
                      <m:rPr>
                        <m:nor/>
                      </m:rPr>
                      <a:rPr lang="en-US" altLang="zh-CN" sz="2400" dirty="0"/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867328" cy="4790157"/>
              </a:xfrm>
              <a:blipFill>
                <a:blip r:embed="rId3"/>
                <a:stretch>
                  <a:fillRect l="-275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7BF980C-E096-4D3F-B548-F14917BE161C}"/>
              </a:ext>
            </a:extLst>
          </p:cNvPr>
          <p:cNvSpPr txBox="1"/>
          <p:nvPr/>
        </p:nvSpPr>
        <p:spPr>
          <a:xfrm>
            <a:off x="1187624" y="4031399"/>
            <a:ext cx="262411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Resolution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规则：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349CF57-EB20-45E8-AE23-1E334FB28E83}"/>
                  </a:ext>
                </a:extLst>
              </p:cNvPr>
              <p:cNvSpPr/>
              <p:nvPr/>
            </p:nvSpPr>
            <p:spPr>
              <a:xfrm>
                <a:off x="1238619" y="4621292"/>
                <a:ext cx="6666761" cy="695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,                     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349CF57-EB20-45E8-AE23-1E334FB28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619" y="4621292"/>
                <a:ext cx="6666761" cy="695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F9BB0D0-9283-43CC-8D84-BBBC726F2A99}"/>
                  </a:ext>
                </a:extLst>
              </p:cNvPr>
              <p:cNvSpPr/>
              <p:nvPr/>
            </p:nvSpPr>
            <p:spPr>
              <a:xfrm>
                <a:off x="971600" y="5580249"/>
                <a:ext cx="6552728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Arial" pitchFamily="34" charset="0"/>
                    <a:ea typeface="黑体" pitchFamily="49" charset="-122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dirty="0">
                    <a:latin typeface="Arial" pitchFamily="34" charset="0"/>
                    <a:ea typeface="黑体" pitchFamily="49" charset="-12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dirty="0">
                    <a:latin typeface="Arial" pitchFamily="34" charset="0"/>
                    <a:ea typeface="黑体" pitchFamily="49" charset="-122"/>
                  </a:rPr>
                  <a:t>are complementary literals.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F9BB0D0-9283-43CC-8D84-BBBC726F2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580249"/>
                <a:ext cx="6552728" cy="391646"/>
              </a:xfrm>
              <a:prstGeom prst="rect">
                <a:avLst/>
              </a:prstGeom>
              <a:blipFill>
                <a:blip r:embed="rId5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EAF7E86-9F5B-493B-9569-B1E3222A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6082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黑体"/>
        <a:ea typeface="黑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8198</TotalTime>
  <Words>1968</Words>
  <Application>Microsoft Office PowerPoint</Application>
  <PresentationFormat>全屏显示(4:3)</PresentationFormat>
  <Paragraphs>285</Paragraphs>
  <Slides>43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方正姚体</vt:lpstr>
      <vt:lpstr>仿宋_GB2312</vt:lpstr>
      <vt:lpstr>黑体</vt:lpstr>
      <vt:lpstr>微软雅黑</vt:lpstr>
      <vt:lpstr>幼圆</vt:lpstr>
      <vt:lpstr>Arial</vt:lpstr>
      <vt:lpstr>Calibri</vt:lpstr>
      <vt:lpstr>Cambria Math</vt:lpstr>
      <vt:lpstr>Garamond</vt:lpstr>
      <vt:lpstr>Times New Roman</vt:lpstr>
      <vt:lpstr>Wingdings</vt:lpstr>
      <vt:lpstr>Edge</vt:lpstr>
      <vt:lpstr>默认设计模板</vt:lpstr>
      <vt:lpstr>人工智能</vt:lpstr>
      <vt:lpstr>PowerPoint 演示文稿</vt:lpstr>
      <vt:lpstr>Resolution 归结原理 </vt:lpstr>
      <vt:lpstr>Resolution （消解、归结）</vt:lpstr>
      <vt:lpstr>Conversion to CNF </vt:lpstr>
      <vt:lpstr>Resolution algorithm </vt:lpstr>
      <vt:lpstr>Resolution example </vt:lpstr>
      <vt:lpstr>Resolution</vt:lpstr>
      <vt:lpstr>Resolution is sound</vt:lpstr>
      <vt:lpstr>Resolution is complete </vt:lpstr>
      <vt:lpstr>Ground resolution theorem</vt:lpstr>
      <vt:lpstr>Process of Resolution: Search </vt:lpstr>
      <vt:lpstr>PowerPoint 演示文稿</vt:lpstr>
      <vt:lpstr>Horn and Definite Clauses</vt:lpstr>
      <vt:lpstr>Forward and backward chaining </vt:lpstr>
      <vt:lpstr>Forward chaining （前向推理）</vt:lpstr>
      <vt:lpstr>Forward chaining algorithm </vt:lpstr>
      <vt:lpstr>Forward chaining example</vt:lpstr>
      <vt:lpstr>Forward chaining example </vt:lpstr>
      <vt:lpstr>Forward chaining example </vt:lpstr>
      <vt:lpstr>Forward chaining example </vt:lpstr>
      <vt:lpstr>Forward chaining example </vt:lpstr>
      <vt:lpstr>Forward chaining example </vt:lpstr>
      <vt:lpstr>Forward chaining example </vt:lpstr>
      <vt:lpstr>Forward chaining example </vt:lpstr>
      <vt:lpstr>Forward chaining example </vt:lpstr>
      <vt:lpstr>Backward chaining（后向推理）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Comparison</vt:lpstr>
      <vt:lpstr>Proof of soundness</vt:lpstr>
      <vt:lpstr>Proof of completeness </vt:lpstr>
      <vt:lpstr>Summary on Propositional Logic</vt:lpstr>
      <vt:lpstr>Pros and Cons of Propositional Logic</vt:lpstr>
      <vt:lpstr>Homework</vt:lpstr>
    </vt:vector>
  </TitlesOfParts>
  <Company>Institute of Computing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申请“学术百星”  答辩报告</dc:title>
  <dc:creator>Hua-Wei Shen</dc:creator>
  <cp:lastModifiedBy>罗 平</cp:lastModifiedBy>
  <cp:revision>1060</cp:revision>
  <dcterms:created xsi:type="dcterms:W3CDTF">2011-11-22T05:18:04Z</dcterms:created>
  <dcterms:modified xsi:type="dcterms:W3CDTF">2020-11-22T00:23:45Z</dcterms:modified>
</cp:coreProperties>
</file>