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25"/>
  </p:notesMasterIdLst>
  <p:sldIdLst>
    <p:sldId id="567" r:id="rId3"/>
    <p:sldId id="256" r:id="rId4"/>
    <p:sldId id="568" r:id="rId5"/>
    <p:sldId id="459" r:id="rId6"/>
    <p:sldId id="516" r:id="rId7"/>
    <p:sldId id="454" r:id="rId8"/>
    <p:sldId id="517" r:id="rId9"/>
    <p:sldId id="521" r:id="rId10"/>
    <p:sldId id="522" r:id="rId11"/>
    <p:sldId id="523" r:id="rId12"/>
    <p:sldId id="526" r:id="rId13"/>
    <p:sldId id="524" r:id="rId14"/>
    <p:sldId id="527" r:id="rId15"/>
    <p:sldId id="528" r:id="rId16"/>
    <p:sldId id="529" r:id="rId17"/>
    <p:sldId id="531" r:id="rId18"/>
    <p:sldId id="530" r:id="rId19"/>
    <p:sldId id="532" r:id="rId20"/>
    <p:sldId id="533" r:id="rId21"/>
    <p:sldId id="534" r:id="rId22"/>
    <p:sldId id="537" r:id="rId23"/>
    <p:sldId id="535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1" autoAdjust="0"/>
    <p:restoredTop sz="88296" autoAdjust="0"/>
  </p:normalViewPr>
  <p:slideViewPr>
    <p:cSldViewPr>
      <p:cViewPr varScale="1">
        <p:scale>
          <a:sx n="60" d="100"/>
          <a:sy n="60" d="100"/>
        </p:scale>
        <p:origin x="7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A9BDD-BE82-48A3-964D-AD1914B8849E}" type="datetimeFigureOut">
              <a:rPr lang="zh-CN" altLang="en-US" smtClean="0"/>
              <a:pPr/>
              <a:t>2020/11/27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FEC8F-95E8-41C8-8873-451908F7169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86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1EDF00-595B-4DF6-9888-DBA8EAA1AA9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8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58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926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773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00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914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31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11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42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197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48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839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7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50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02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88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7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007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FEC8F-95E8-41C8-8873-451908F71694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0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715D66-8259-43FD-9F84-7A529DB80CC1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F1DDE2-96A2-4CD1-8E76-2FBB4B5C8E23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AB970-19E0-484A-9199-F3EED71B8298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AA8B7-3B97-4897-B91C-60FC8A01F7C1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AE4D22-0095-4B94-9ADB-9BABC672E825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68662-C30A-4556-94EB-7C55335AFD6E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CEAFB-F4E5-4596-9503-297DD79DB9A9}" type="datetime1">
              <a:rPr lang="zh-CN" altLang="en-US" smtClean="0"/>
              <a:t>2020/11/27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7EB1E-B14E-4037-B7FF-865737F082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3761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F7C809-D504-4505-8B65-451635B6FF1B}" type="datetime1">
              <a:rPr lang="zh-CN" altLang="en-US" smtClean="0"/>
              <a:t>2020/11/27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0F3DC-E6CF-48F7-934A-F431FB508C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324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1EF07E-870C-4D08-AB45-96CA235FE07F}" type="datetime1">
              <a:rPr lang="zh-CN" altLang="en-US" smtClean="0"/>
              <a:t>2020/11/27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7FC83-8066-4654-8EEE-2C7D03B3EB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586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342EB3-3522-42D7-961E-07B4075682FF}" type="datetime1">
              <a:rPr lang="zh-CN" altLang="en-US" smtClean="0"/>
              <a:t>2020/11/27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78174-64F6-4C42-8A1E-6234C61030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5793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90E9B4-BC1C-4F7E-A641-1A80B2076C53}" type="datetime1">
              <a:rPr lang="zh-CN" altLang="en-US" smtClean="0"/>
              <a:t>2020/11/27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02304-25E7-4908-B533-EEFAEDF931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8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0454EF-5312-414F-92AC-8C8AEFFAA017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6AF645-B052-4C3B-856E-8DA8D1DB7B6E}" type="datetime1">
              <a:rPr lang="zh-CN" altLang="en-US" smtClean="0"/>
              <a:t>2020/11/27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F10C8-BE29-40A7-80F1-051C35551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001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3D809-83B0-4593-9A4D-2DCFCA29AF7C}" type="datetime1">
              <a:rPr lang="zh-CN" altLang="en-US" smtClean="0"/>
              <a:t>2020/11/27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15E0A-FA34-4FAF-8EE7-D090EE56A5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7081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52D737-E004-41C8-BB6C-22D227C19CC2}" type="datetime1">
              <a:rPr lang="zh-CN" altLang="en-US" smtClean="0"/>
              <a:t>2020/11/27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64CBC4-3E5D-4145-9F6F-C77E388B8C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47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1B9808-2968-4ED1-B22A-7D59D2F78CB4}" type="datetime1">
              <a:rPr lang="zh-CN" altLang="en-US" smtClean="0"/>
              <a:t>2020/11/27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8A1DB-CA29-4741-B6BF-43BBBA1440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680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8B71DF-B053-476D-B2ED-514A607DA29C}" type="datetime1">
              <a:rPr lang="zh-CN" altLang="en-US" smtClean="0"/>
              <a:t>2020/11/27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5EF4FC-C31C-49D5-BD39-FBBCA2D379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605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79002F-5592-4C4C-AB84-B233B658015E}" type="datetime1">
              <a:rPr lang="zh-CN" altLang="en-US" smtClean="0"/>
              <a:t>2020/11/27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64D56F-EAF5-4454-BA78-5C280A46D6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8487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CBDF2C9-B7DD-47AE-990F-986BC7395CD7}" type="datetime1">
              <a:rPr lang="zh-CN" altLang="en-US" smtClean="0"/>
              <a:t>2020/11/27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9709A75-4F0D-4A49-824E-DCDCF1A828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018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E118550-CCC2-4EE5-AE19-50E67EABF0E8}" type="datetime1">
              <a:rPr lang="zh-CN" altLang="en-US" smtClean="0"/>
              <a:t>2020/11/27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0AE1A5D-9161-4A9D-908B-A507ED3381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357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89ECC20-714B-464F-9AF2-222FEA4518DD}" type="datetime1">
              <a:rPr lang="zh-CN" altLang="en-US" smtClean="0"/>
              <a:t>2020/11/27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1058BC0-93EB-4E3A-AB24-5E674BEDC0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4106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1ACB4E3-ABF7-458F-9A55-3BCDCAA1C0FD}" type="datetime1">
              <a:rPr lang="zh-CN" altLang="en-US" smtClean="0"/>
              <a:t>2020/11/27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E1BCE57-30B1-4606-BF5F-DC7363B81B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52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C17F02-53AA-479D-B428-C4E4F2792082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母版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xfrm>
            <a:off x="8479655" y="6515337"/>
            <a:ext cx="207147" cy="205741"/>
          </a:xfrm>
          <a:prstGeom prst="rect">
            <a:avLst/>
          </a:prstGeom>
          <a:ln>
            <a:round/>
          </a:ln>
        </p:spPr>
        <p:txBody>
          <a:bodyPr lIns="38100" tIns="38100" rIns="38100" bIns="38100" anchor="ctr"/>
          <a:lstStyle>
            <a:lvl1pPr>
              <a:defRPr>
                <a:solidFill>
                  <a:srgbClr val="9A9A9A"/>
                </a:solidFill>
                <a:uFill>
                  <a:solidFill>
                    <a:srgbClr val="9A9A9A"/>
                  </a:solidFill>
                </a:u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4121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C5332-EB99-4E47-9033-691231B50277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EEB1F-07CB-4178-AE68-53A92696E350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E56A27-5733-4687-9C2F-B3D01214078E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52370-5049-477D-9BE6-CAB744C87911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F0441D-CAAA-4592-B6C1-65D6A39FB790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9A575B-CD65-4A54-BA10-F2A80465D5BF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7600" y="5673725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489D7031-BBD5-4EDE-8C24-3B9045B60A20}" type="datetime1">
              <a:rPr lang="zh-CN" altLang="en-US" smtClean="0"/>
              <a:t>2020/11/27</a:t>
            </a:fld>
            <a:endParaRPr lang="zh-CN" alt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Garamond" pitchFamily="18" charset="0"/>
                <a:ea typeface="宋体" pitchFamily="2" charset="-122"/>
              </a:defRPr>
            </a:lvl1pPr>
          </a:lstStyle>
          <a:p>
            <a:fld id="{F58209B2-4306-46CD-9424-9DB79656E1A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55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endParaRPr lang="zh-CN" altLang="en-US" sz="16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CC3300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b="1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b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b="1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839EE25-3455-48D7-9D4A-89E770D7251B}" type="datetime1">
              <a:rPr lang="zh-CN" altLang="en-US" smtClean="0"/>
              <a:t>2020/11/27</a:t>
            </a:fld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47EB21-0172-454E-936D-8F137637BB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27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accent2"/>
          </a:solidFill>
          <a:latin typeface="方正姚体" pitchFamily="2" charset="-122"/>
          <a:ea typeface="方正姚体" pitchFamily="2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600" b="1">
          <a:solidFill>
            <a:schemeClr val="tx1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仿宋_GB2312" pitchFamily="49" charset="-122"/>
          <a:ea typeface="仿宋_GB2312" pitchFamily="49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仿宋_GB2312" pitchFamily="49" charset="-122"/>
          <a:ea typeface="仿宋_GB2312" pitchFamily="49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仿宋_GB2312" pitchFamily="49" charset="-122"/>
          <a:ea typeface="仿宋_GB2312" pitchFamily="49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仿宋_GB2312" pitchFamily="49" charset="-122"/>
          <a:ea typeface="仿宋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4363" y="441325"/>
            <a:ext cx="7772400" cy="1470025"/>
          </a:xfrm>
        </p:spPr>
        <p:txBody>
          <a:bodyPr/>
          <a:lstStyle/>
          <a:p>
            <a:pPr eaLnBrk="1" hangingPunct="1"/>
            <a:r>
              <a:rPr lang="zh-CN" altLang="en-US" sz="7200">
                <a:solidFill>
                  <a:srgbClr val="FF0000"/>
                </a:solidFill>
                <a:ea typeface="隶书" pitchFamily="49" charset="-122"/>
              </a:rPr>
              <a:t>人工智能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pic>
        <p:nvPicPr>
          <p:cNvPr id="12295" name="Picture 10" descr="http://t0.gstatic.com/images?q=tbn:ANd9GcS2nkzKA1a7Gv7tUBOyjAAinRnB9uH0Ke8gN-dHZZTpb9GsDhq6q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6602" r="11195" b="27930"/>
          <a:stretch>
            <a:fillRect/>
          </a:stretch>
        </p:blipFill>
        <p:spPr bwMode="auto">
          <a:xfrm>
            <a:off x="7689850" y="33338"/>
            <a:ext cx="1436688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12" descr="http://t0.gstatic.com/images?q=tbn:ANd9GcRRQAKLygWTUPr319LaczMNk7p0HnnI9ny4pmRYbLfehk96IrP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34925"/>
            <a:ext cx="14573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807804" y="4725144"/>
            <a:ext cx="3619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罗平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luop@ict.ac.cn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14050" name="Picture 2" descr="http://www.ict.cas.cn/images/cnp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800" y="3573016"/>
            <a:ext cx="3438525" cy="571501"/>
          </a:xfrm>
          <a:prstGeom prst="rect">
            <a:avLst/>
          </a:prstGeom>
          <a:noFill/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09D045-8B1F-4395-B55F-176FA4D3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7EB1E-B14E-4037-B7FF-865737F0828D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362321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Models for FOL: Lots!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Entailment in propositional logic can be computed by enumerating models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We </a:t>
                </a:r>
                <a:r>
                  <a:rPr lang="en-US" altLang="zh-CN" sz="20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can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enumerate the FOL models for a given KB vocabulary: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For each number of domain elements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from 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1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For each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𝑘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-</a:t>
                </a: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ary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predicate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in the vocabulary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       For each possible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𝑘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-</a:t>
                </a: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ary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relation on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objects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              For each constant symbol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C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in the vocabulary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                     For each choice of referent for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C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from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objects …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Computing entailment by enumerating FOL models is not easy!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96872C-56F7-458C-A751-2B1C8AB9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90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Universal quantification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507288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∀&lt;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&gt;&lt;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𝑠𝑒𝑛𝑡𝑒𝑛𝑐𝑒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Everyone at Berkeley is smart: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𝐵𝑒𝑟𝑘𝑒𝑙𝑒𝑦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𝑆𝑚𝑎𝑟𝑡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is true in a model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iff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P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is true with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x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being </a:t>
                </a:r>
                <a:r>
                  <a:rPr lang="en-US" altLang="zh-CN" sz="20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each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possible object in the model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Roughly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speaking, equivalent to the </a:t>
                </a:r>
                <a:r>
                  <a:rPr lang="en-US" altLang="zh-CN" sz="20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conjunction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of </a:t>
                </a:r>
                <a:r>
                  <a:rPr lang="en-US" altLang="zh-CN" sz="20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instantiations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of 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P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507288" cy="4790157"/>
              </a:xfrm>
              <a:blipFill>
                <a:blip r:embed="rId3"/>
                <a:stretch>
                  <a:fillRect r="-1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5176C6F-1D7E-48BA-BDEC-CCE2F322B90C}"/>
                  </a:ext>
                </a:extLst>
              </p:cNvPr>
              <p:cNvSpPr txBox="1"/>
              <p:nvPr/>
            </p:nvSpPr>
            <p:spPr>
              <a:xfrm>
                <a:off x="827584" y="4300046"/>
                <a:ext cx="7889540" cy="1572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C00CC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𝑲𝒊𝒏𝒈𝑱𝒐𝒉𝒏</m:t>
                            </m:r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𝑩𝒆𝒓𝒌𝒆𝒍𝒆𝒚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𝑺𝒎𝒂𝒓𝒕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𝑲𝒊𝒏𝒈𝑱𝒐𝒉𝒏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b="1" i="1" dirty="0">
                  <a:solidFill>
                    <a:srgbClr val="CC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𝑹𝒊𝒄𝒉𝒂𝒓𝒅</m:t>
                            </m:r>
                            <m: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𝑩𝒆𝒓𝒌𝒆𝒍𝒆𝒚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𝑺𝒎𝒂𝒓𝒕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𝑹𝒊𝒄𝒉𝒂𝒓𝒅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b="1" i="1" dirty="0">
                  <a:solidFill>
                    <a:srgbClr val="CC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𝑨𝒕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𝑩𝒆𝒓𝒌𝒆𝒍𝒆𝒚</m:t>
                        </m:r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𝑩𝒆𝒓𝒌𝒆𝒍𝒆𝒚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𝑺𝒎𝒂𝒓𝒕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𝑩𝒆𝒓𝒌𝒆𝒍𝒆𝒚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srgbClr val="CC00CC"/>
                  </a:solidFill>
                </a:endParaRPr>
              </a:p>
              <a:p>
                <a:r>
                  <a:rPr lang="zh-CN" altLang="en-US" sz="2400" b="1" dirty="0">
                    <a:solidFill>
                      <a:srgbClr val="CC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zh-CN" altLang="en-US" sz="2400" b="1" dirty="0">
                    <a:solidFill>
                      <a:srgbClr val="CC00CC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CC00CC"/>
                    </a:solidFill>
                  </a:rPr>
                  <a:t>……</a:t>
                </a:r>
                <a:endParaRPr lang="zh-CN" altLang="en-US" sz="2400" b="1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5176C6F-1D7E-48BA-BDEC-CCE2F322B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300046"/>
                <a:ext cx="7889540" cy="1572354"/>
              </a:xfrm>
              <a:prstGeom prst="rect">
                <a:avLst/>
              </a:prstGeom>
              <a:blipFill>
                <a:blip r:embed="rId4"/>
                <a:stretch>
                  <a:fillRect l="-77" b="-1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11D02B8-21DD-433B-8034-F309B200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A common mistake to avoid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Typically,</a:t>
                </a:r>
                <a:r>
                  <a:rPr lang="zh-CN" altLang="en-US" sz="2400" b="0" dirty="0">
                    <a:latin typeface="Arial" pitchFamily="34" charset="0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⇒</m:t>
                    </m:r>
                  </m:oMath>
                </a14:m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 is the main connective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lang="en-US" altLang="zh-CN" sz="24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Common mistake: using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CN" sz="24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as the main connective with</a:t>
                </a:r>
                <a:r>
                  <a:rPr lang="en-US" altLang="zh-CN" sz="24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4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buNone/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𝑨𝒕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𝑩𝒆𝒓𝒌𝒆𝒍𝒆𝒚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𝑺𝒎𝒂𝒓𝒕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Means “Everyone is at Berkeley and everyone is smart”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9A84C7-075D-43A6-9A2F-7FFC8AFB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251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Existential quantification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4">
                <a:extLst>
                  <a:ext uri="{FF2B5EF4-FFF2-40B4-BE49-F238E27FC236}">
                    <a16:creationId xmlns:a16="http://schemas.microsoft.com/office/drawing/2014/main" id="{EDF9D9CF-4A33-4C3C-8AEC-9B64C27CB2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507288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∃&lt;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𝑣𝑎𝑟𝑖𝑎𝑏𝑙𝑒𝑠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&gt;&lt;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𝑠𝑒𝑛𝑡𝑒𝑛𝑐𝑒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Someone at Stanford is smart: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𝑆𝑡𝑎𝑛𝑓𝑜𝑟𝑑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𝑆𝑚𝑎𝑟𝑡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is true in a model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m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iff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P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is true with </a:t>
                </a:r>
                <a:r>
                  <a:rPr lang="en-US" altLang="zh-CN" sz="2000" b="0" i="1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x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being </a:t>
                </a:r>
                <a:r>
                  <a:rPr lang="en-US" altLang="zh-CN" sz="20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some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possible object in the model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Roughly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speaking, equivalent to the </a:t>
                </a:r>
                <a:r>
                  <a:rPr lang="en-US" altLang="zh-CN" sz="20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disjunction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of </a:t>
                </a:r>
                <a:r>
                  <a:rPr lang="en-US" altLang="zh-CN" sz="20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instantiations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of 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P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>
          <p:sp>
            <p:nvSpPr>
              <p:cNvPr id="9" name="内容占位符 4">
                <a:extLst>
                  <a:ext uri="{FF2B5EF4-FFF2-40B4-BE49-F238E27FC236}">
                    <a16:creationId xmlns:a16="http://schemas.microsoft.com/office/drawing/2014/main" id="{EDF9D9CF-4A33-4C3C-8AEC-9B64C27CB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507288" cy="47901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E6467F-326C-4EB6-841B-B62AF88DDB14}"/>
                  </a:ext>
                </a:extLst>
              </p:cNvPr>
              <p:cNvSpPr txBox="1"/>
              <p:nvPr/>
            </p:nvSpPr>
            <p:spPr>
              <a:xfrm>
                <a:off x="827584" y="4300046"/>
                <a:ext cx="7889540" cy="15723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C00CC"/>
                    </a:solidFill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𝑲𝒊𝒏𝒈𝑱𝒐𝒉𝒏</m:t>
                            </m:r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𝑺𝒕𝒂𝒏𝒇𝒐𝒓𝒅</m:t>
                            </m:r>
                          </m:e>
                        </m:d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𝑺𝒎𝒂𝒓𝒕</m:t>
                        </m:r>
                        <m:d>
                          <m:dPr>
                            <m:ctrlP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𝑲𝒊𝒏𝒈𝑱𝒐𝒉𝒏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b="1" i="1" dirty="0">
                  <a:solidFill>
                    <a:srgbClr val="CC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𝑨𝒕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𝑹𝒊𝒄𝒉𝒂𝒓𝒅</m:t>
                            </m:r>
                            <m: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𝑺𝒕𝒂𝒏𝒇𝒐𝒓𝒅</m:t>
                            </m:r>
                          </m:e>
                        </m:d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𝑺𝒎𝒂𝒓𝒕</m:t>
                        </m:r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𝑹𝒊𝒄𝒉𝒂𝒓𝒅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400" b="1" i="1" dirty="0">
                  <a:solidFill>
                    <a:srgbClr val="CC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400" b="1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𝑨𝒕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𝑩𝒆𝒓𝒌𝒆𝒍𝒆𝒚</m:t>
                        </m:r>
                        <m: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𝑺𝒕𝒂𝒏𝒇𝒐𝒓𝒅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𝑺𝒎𝒂𝒓𝒕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𝑩𝒆𝒓𝒌𝒆𝒍𝒆𝒚</m:t>
                        </m:r>
                      </m:e>
                    </m:d>
                    <m:r>
                      <a:rPr lang="en-US" altLang="zh-CN" sz="24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srgbClr val="CC00CC"/>
                  </a:solidFill>
                </a:endParaRPr>
              </a:p>
              <a:p>
                <a:r>
                  <a:rPr lang="zh-CN" altLang="en-US" sz="2400" b="1" dirty="0">
                    <a:solidFill>
                      <a:srgbClr val="CC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zh-CN" altLang="en-US" sz="2400" b="1" dirty="0">
                    <a:solidFill>
                      <a:srgbClr val="CC00CC"/>
                    </a:solidFill>
                  </a:rPr>
                  <a:t> </a:t>
                </a:r>
                <a:r>
                  <a:rPr lang="en-US" altLang="zh-CN" sz="2400" b="1" dirty="0">
                    <a:solidFill>
                      <a:srgbClr val="CC00CC"/>
                    </a:solidFill>
                  </a:rPr>
                  <a:t>…..</a:t>
                </a:r>
                <a:endParaRPr lang="zh-CN" altLang="en-US" sz="2400" b="1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E6467F-326C-4EB6-841B-B62AF88DD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300046"/>
                <a:ext cx="7889540" cy="1572354"/>
              </a:xfrm>
              <a:prstGeom prst="rect">
                <a:avLst/>
              </a:prstGeom>
              <a:blipFill>
                <a:blip r:embed="rId4"/>
                <a:stretch>
                  <a:fillRect l="-77" b="-11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E0A0E40E-B39A-4804-BB9E-DB557DF02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4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lt"/>
              </a:rPr>
              <a:t>Another common mistake to avoid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7B10EEAF-D73A-4BE2-B958-0E43BDEFA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Typically,</a:t>
                </a:r>
                <a:r>
                  <a:rPr lang="zh-CN" altLang="en-US" sz="2400" b="0" dirty="0">
                    <a:latin typeface="Arial" pitchFamily="34" charset="0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∧</m:t>
                    </m:r>
                  </m:oMath>
                </a14:m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 is the main connective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endParaRPr lang="en-US" altLang="zh-CN" sz="24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350" b="0" dirty="0">
                    <a:latin typeface="Arial" pitchFamily="34" charset="0"/>
                    <a:ea typeface="黑体" pitchFamily="49" charset="-122"/>
                  </a:rPr>
                  <a:t>Common mistake: using </a:t>
                </a:r>
                <a14:m>
                  <m:oMath xmlns:m="http://schemas.openxmlformats.org/officeDocument/2006/math">
                    <m:r>
                      <a:rPr lang="en-US" altLang="zh-CN" sz="235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35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350" b="0" dirty="0">
                    <a:latin typeface="Arial" pitchFamily="34" charset="0"/>
                    <a:ea typeface="黑体" pitchFamily="49" charset="-122"/>
                  </a:rPr>
                  <a:t>as the main connective with</a:t>
                </a:r>
                <a:r>
                  <a:rPr lang="en-US" altLang="zh-CN" sz="235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35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350" b="0" dirty="0">
                    <a:latin typeface="Arial" pitchFamily="34" charset="0"/>
                    <a:ea typeface="黑体" pitchFamily="49" charset="-122"/>
                  </a:rPr>
                  <a:t>:      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𝑨𝒕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800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𝑺𝒕𝒂𝒏𝒇𝒐𝒓𝒅</m:t>
                        </m:r>
                      </m:e>
                    </m:d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𝑺𝒎𝒂𝒓𝒕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Is true if there is anyone who is not at Stanford!</a:t>
                </a:r>
              </a:p>
            </p:txBody>
          </p:sp>
        </mc:Choice>
        <mc:Fallback xmlns="">
          <p:sp>
            <p:nvSpPr>
              <p:cNvPr id="7" name="内容占位符 4">
                <a:extLst>
                  <a:ext uri="{FF2B5EF4-FFF2-40B4-BE49-F238E27FC236}">
                    <a16:creationId xmlns:a16="http://schemas.microsoft.com/office/drawing/2014/main" id="{7B10EEAF-D73A-4BE2-B958-0E43BDEFA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l="-296" r="-10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CD73AAF-FD08-410F-B082-BFA49266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Properties of quantifiers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is the same as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(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why??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US" altLang="zh-CN" sz="2000" b="0" dirty="0">
                        <a:solidFill>
                          <a:srgbClr val="CC00CC"/>
                        </a:solidFill>
                        <a:latin typeface="Arial" pitchFamily="34" charset="0"/>
                        <a:ea typeface="黑体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is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the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same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as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altLang="zh-CN" sz="2000" b="0" dirty="0">
                        <a:solidFill>
                          <a:srgbClr val="CC00CC"/>
                        </a:solidFill>
                        <a:latin typeface="Arial" pitchFamily="34" charset="0"/>
                        <a:ea typeface="黑体" pitchFamily="49" charset="-122"/>
                      </a:rPr>
                      <m:t>  </m:t>
                    </m:r>
                    <m:r>
                      <m:rPr>
                        <m:nor/>
                      </m:rPr>
                      <a:rPr lang="en-US" altLang="zh-CN" sz="2000" b="0" dirty="0">
                        <a:latin typeface="Arial" pitchFamily="34" charset="0"/>
                        <a:ea typeface="黑体" pitchFamily="49" charset="-122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 b="0" dirty="0">
                        <a:solidFill>
                          <a:srgbClr val="CC00CC"/>
                        </a:solidFill>
                        <a:latin typeface="Arial" pitchFamily="34" charset="0"/>
                        <a:ea typeface="黑体" pitchFamily="49" charset="-122"/>
                      </a:rPr>
                      <m:t>why</m:t>
                    </m:r>
                    <m:r>
                      <m:rPr>
                        <m:nor/>
                      </m:rPr>
                      <a:rPr lang="en-US" altLang="zh-CN" sz="2000" b="0" dirty="0">
                        <a:solidFill>
                          <a:srgbClr val="CC00CC"/>
                        </a:solidFill>
                        <a:latin typeface="Arial" pitchFamily="34" charset="0"/>
                        <a:ea typeface="黑体" pitchFamily="49" charset="-122"/>
                      </a:rPr>
                      <m:t>??)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is not the same as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“There is a person who loves everyone in the world”</a:t>
                </a:r>
              </a:p>
              <a:p>
                <a:pPr marL="0" indent="0"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∃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𝐿𝑜𝑣𝑒𝑠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“Everyone in the world is loved by at least one person”</a:t>
                </a:r>
              </a:p>
              <a:p>
                <a:pPr marL="0" indent="0"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Quantifier duality: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each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can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be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expressed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using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the</a:t>
                </a:r>
                <a:r>
                  <a:rPr lang="zh-CN" altLang="en-US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other</a:t>
                </a:r>
              </a:p>
              <a:p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endParaRPr lang="en-US" altLang="zh-CN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7638"/>
                <a:ext cx="8229600" cy="4713287"/>
              </a:xfrm>
              <a:blipFill>
                <a:blip r:embed="rId3"/>
                <a:stretch>
                  <a:fillRect t="-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2E4890-F29F-4AC7-838D-1ABF5E80A99A}"/>
                  </a:ext>
                </a:extLst>
              </p:cNvPr>
              <p:cNvSpPr txBox="1"/>
              <p:nvPr/>
            </p:nvSpPr>
            <p:spPr>
              <a:xfrm>
                <a:off x="472190" y="5860376"/>
                <a:ext cx="850521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CC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𝐿𝑖𝑘𝑒𝑠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𝐼𝑐𝑒𝐶𝑟𝑒𝑎𝑚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¬∃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𝐿𝑖𝑘𝑒𝑠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𝐼𝑐𝑒𝐶𝑟𝑒𝑎𝑚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rgbClr val="CC00CC"/>
                  </a:solidFill>
                </a:endParaRPr>
              </a:p>
              <a:p>
                <a:r>
                  <a:rPr lang="en-US" altLang="zh-CN" sz="2800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𝐿𝑖𝑘𝑒𝑠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𝐵𝑟𝑜𝑐𝑐𝑜𝑙𝑖</m:t>
                        </m:r>
                      </m:e>
                    </m:d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altLang="zh-CN" sz="28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𝐿𝑖𝑘𝑒𝑠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𝐵𝑟𝑜𝑐𝑐𝑜𝑙𝑖</m:t>
                    </m:r>
                    <m:r>
                      <a:rPr lang="en-US" altLang="zh-CN" sz="28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2E4890-F29F-4AC7-838D-1ABF5E80A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90" y="5860376"/>
                <a:ext cx="8505213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9F5ED2-1B75-49FD-B863-94BC5C88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272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Fun with sentences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Brothers are siblings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𝐵𝑟𝑜𝑡h𝑒𝑟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𝑆𝑖𝑏𝑙𝑖𝑛𝑔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“Sibling” is symmetric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𝑆𝑖𝑏𝑙𝑖𝑛𝑔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𝑆𝑖𝑏𝑙𝑖𝑛𝑔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One’s mother is one’s female parent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𝑀𝑜𝑡h𝑒𝑟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⇔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𝐹𝑒𝑚𝑎𝑙𝑒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𝑃𝑎𝑟𝑒𝑛𝑡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 first cousin is a child of a parent’s sibling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𝐹𝑖𝑟𝑠𝑡𝑐𝑜𝑢𝑠𝑖𝑛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⇔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𝑝𝑎𝑟𝑒𝑛𝑡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𝑆𝑖𝑏𝑙𝑖𝑛𝑔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𝑃𝑎𝑟𝑒𝑛𝑡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488249-A59D-43E0-B4EA-B682AE70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31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Fun with sentences 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sym typeface="Lucida Bright"/>
              </a:rPr>
              <a:t>不到长城非好汉。</a:t>
            </a:r>
            <a:endParaRPr lang="en-US" altLang="zh-CN" sz="28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sym typeface="Lucida Bright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itchFamily="34" charset="0"/>
              <a:ea typeface="黑体" pitchFamily="49" charset="-122"/>
              <a:sym typeface="Lucida Bright"/>
            </a:endParaRPr>
          </a:p>
          <a:p>
            <a:pPr>
              <a:spcBef>
                <a:spcPts val="1200"/>
              </a:spcBef>
            </a:pPr>
            <a:endParaRPr lang="en-US" altLang="zh-CN" sz="28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itchFamily="34" charset="0"/>
              <a:ea typeface="黑体" pitchFamily="49" charset="-122"/>
              <a:sym typeface="Lucida Bright"/>
            </a:endParaRPr>
          </a:p>
          <a:p>
            <a:pPr>
              <a:spcBef>
                <a:spcPts val="1200"/>
              </a:spcBef>
            </a:pPr>
            <a:r>
              <a:rPr lang="zh-CN" altLang="en-US" sz="28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itchFamily="34" charset="0"/>
                <a:ea typeface="黑体" pitchFamily="49" charset="-122"/>
                <a:sym typeface="Lucida Bright"/>
              </a:rPr>
              <a:t>到了长城就是好汉。</a:t>
            </a:r>
            <a:endParaRPr lang="en-US" altLang="zh-CN" sz="2800" b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itchFamily="34" charset="0"/>
              <a:ea typeface="黑体" pitchFamily="49" charset="-122"/>
              <a:sym typeface="Lucida Bright"/>
            </a:endParaRPr>
          </a:p>
          <a:p>
            <a:pPr>
              <a:spcBef>
                <a:spcPts val="1200"/>
              </a:spcBef>
            </a:pPr>
            <a:endParaRPr lang="en-US" altLang="zh-CN" sz="24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E1347-23BA-4C66-B7D9-5B2A0D54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9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Equality</a:t>
            </a:r>
            <a:r>
              <a:rPr lang="en-US" altLang="zh-CN" sz="4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340768"/>
                <a:ext cx="8620125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is true under a given interpretation if and only if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refer to the same object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E.g.,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1=2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𝑆𝑞𝑟𝑡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𝑆𝑞𝑟𝑡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are satisfiable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2=2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is valid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E.g., definition of (full)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𝑆𝑖𝑏𝑙𝑖𝑛𝑔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𝑃𝑎𝑟𝑒𝑛𝑡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dirty="0">
                    <a:latin typeface="Arial" pitchFamily="34" charset="0"/>
                    <a:ea typeface="黑体" pitchFamily="49" charset="-12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𝑆𝑖𝑏𝑙𝑖𝑛𝑔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⇔[¬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¬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                     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𝑃𝑎𝑟𝑒𝑛𝑡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𝑃𝑎𝑟𝑒𝑛𝑡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𝑃𝑎𝑟𝑒𝑛𝑡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𝑃𝑎𝑟𝑒𝑛𝑡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340768"/>
                <a:ext cx="8620125" cy="4790157"/>
              </a:xfrm>
              <a:blipFill>
                <a:blip r:embed="rId3"/>
                <a:stretch>
                  <a:fillRect t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A8220D-7A0B-40E7-BF3D-7C4EF89D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659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Back to the </a:t>
            </a:r>
            <a:r>
              <a:rPr lang="en-US" altLang="zh-CN" sz="4000" dirty="0" err="1">
                <a:latin typeface="+mn-lt"/>
              </a:rPr>
              <a:t>wumpus</a:t>
            </a:r>
            <a:r>
              <a:rPr lang="en-US" altLang="zh-CN" sz="4000" dirty="0">
                <a:latin typeface="+mn-lt"/>
              </a:rPr>
              <a:t> world again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864096"/>
                <a:ext cx="8229601" cy="6021288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Define adjacency: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400" b="0" dirty="0">
                    <a:latin typeface="Arial" pitchFamily="34" charset="0"/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𝐴𝑑𝑗𝑎𝑐𝑒𝑛𝑡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sz="22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2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sz="22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endParaRPr lang="en-US" altLang="zh-CN" sz="2200" b="0" i="1" dirty="0">
                  <a:solidFill>
                    <a:srgbClr val="CC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−1∨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−1∨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Location predicator, x is at square s at time t: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𝑊𝑈𝑀𝑃𝑈𝑆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Define property for squares: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𝐴𝐺𝐸𝑁𝑇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𝐵𝑟𝑒𝑒𝑧𝑒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𝐵𝑟𝑒𝑒𝑧𝑦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𝑃𝐼𝑇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𝑊𝑈𝑀𝑃𝑈𝑆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𝑊𝑢𝑚𝑝𝑢𝑠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Rules of the Wumpus world can be defined.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𝐵𝑟𝑒𝑒𝑧𝑦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⇔∃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𝐴𝑑𝑗𝑎𝑐𝑒𝑛𝑡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𝐻𝑎𝑣𝑒𝐴𝑟𝑟𝑜𝑤</m:t>
                    </m:r>
                    <m:d>
                      <m:d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𝐻𝑎𝑣𝑒𝐴𝑟𝑟𝑜𝑤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𝐴𝑐𝑡𝑖𝑜𝑛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𝑠h𝑜𝑜𝑡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8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864096"/>
                <a:ext cx="8229601" cy="6021288"/>
              </a:xfrm>
              <a:blipFill>
                <a:blip r:embed="rId3"/>
                <a:stretch>
                  <a:fillRect t="-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C50DDF-2BDF-4C5B-8C31-3572B950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29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2066" y="2404779"/>
            <a:ext cx="9109711" cy="927946"/>
          </a:xfrm>
          <a:prstGeom prst="rect">
            <a:avLst/>
          </a:prstGeom>
          <a:ln w="12700"/>
          <a:effectLst>
            <a:reflection stA="19848" endPos="40000" dir="5400000" sy="-100000" algn="bl" rotWithShape="0"/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90" tIns="34290" rIns="34290" bIns="34290">
            <a:spAutoFit/>
          </a:bodyPr>
          <a:lstStyle>
            <a:lvl1pPr algn="ctr">
              <a:buClr>
                <a:srgbClr val="000000"/>
              </a:buClr>
              <a:defRPr sz="6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sz="5580" dirty="0"/>
              <a:t>Knowledge </a:t>
            </a:r>
            <a:r>
              <a:rPr lang="en-US" sz="5580" dirty="0"/>
              <a:t>3</a:t>
            </a:r>
            <a:endParaRPr sz="5580" dirty="0"/>
          </a:p>
        </p:txBody>
      </p:sp>
      <p:pic>
        <p:nvPicPr>
          <p:cNvPr id="42" name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773" y="5574342"/>
            <a:ext cx="1394460" cy="10321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3B27A3-CE8C-4032-9B27-60EFC46DA9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2</a:t>
            </a:fld>
            <a:endParaRPr lang="zh-CN" altLang="en-US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Short Summary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1" cy="479015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800" b="0" dirty="0">
                <a:latin typeface="Arial" pitchFamily="34" charset="0"/>
                <a:ea typeface="黑体" pitchFamily="49" charset="-122"/>
              </a:rPr>
              <a:t>First-order logic:</a:t>
            </a:r>
          </a:p>
          <a:p>
            <a:pPr lvl="1">
              <a:spcBef>
                <a:spcPts val="6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Objects and relations are semantic primitives</a:t>
            </a:r>
          </a:p>
          <a:p>
            <a:pPr lvl="1">
              <a:spcBef>
                <a:spcPts val="6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Syntax: constants, functions, predicates, equality, quantifiers</a:t>
            </a:r>
          </a:p>
          <a:p>
            <a:pPr lvl="2">
              <a:spcBef>
                <a:spcPts val="600"/>
              </a:spcBef>
            </a:pPr>
            <a:endParaRPr lang="en-US" altLang="zh-CN" sz="2000" b="0" dirty="0">
              <a:latin typeface="Arial" pitchFamily="34" charset="0"/>
              <a:ea typeface="黑体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000" b="0" dirty="0">
                <a:latin typeface="Arial" pitchFamily="34" charset="0"/>
                <a:ea typeface="黑体" pitchFamily="49" charset="-122"/>
              </a:rPr>
              <a:t>Increased expressive power: sufficient to define Wumpus world</a:t>
            </a:r>
          </a:p>
          <a:p>
            <a:pPr>
              <a:spcBef>
                <a:spcPts val="1200"/>
              </a:spcBef>
            </a:pPr>
            <a:endParaRPr lang="en-US" altLang="zh-CN" sz="28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C4C35DE-9473-4AA0-A78A-176C22FF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080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研究形式逻辑的目的是什么？</a:t>
            </a:r>
            <a:endParaRPr lang="zh-CN" altLang="en-US" sz="40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1340768"/>
            <a:ext cx="8229601" cy="4790157"/>
          </a:xfrm>
        </p:spPr>
        <p:txBody>
          <a:bodyPr/>
          <a:lstStyle/>
          <a:p>
            <a:r>
              <a:rPr lang="zh-CN" altLang="en-US" dirty="0"/>
              <a:t>知识表示</a:t>
            </a:r>
            <a:endParaRPr lang="en-US" altLang="zh-CN" dirty="0"/>
          </a:p>
          <a:p>
            <a:pPr lvl="1"/>
            <a:r>
              <a:rPr lang="zh-CN" altLang="en-US" dirty="0"/>
              <a:t>将一组知识形式化为符号</a:t>
            </a:r>
            <a:endParaRPr lang="en-US" altLang="zh-CN" dirty="0"/>
          </a:p>
          <a:p>
            <a:r>
              <a:rPr lang="zh-CN" altLang="en-US" dirty="0"/>
              <a:t>知识推理</a:t>
            </a:r>
            <a:endParaRPr lang="en-US" altLang="zh-CN" dirty="0"/>
          </a:p>
          <a:p>
            <a:pPr lvl="1"/>
            <a:r>
              <a:rPr lang="zh-CN" altLang="en-US" dirty="0"/>
              <a:t>通过形式推演，自动推出结论</a:t>
            </a:r>
            <a:endParaRPr lang="en-US" altLang="zh-CN" dirty="0"/>
          </a:p>
          <a:p>
            <a:pPr lvl="2"/>
            <a:r>
              <a:rPr lang="zh-CN" altLang="en-US" dirty="0"/>
              <a:t>可靠</a:t>
            </a:r>
            <a:r>
              <a:rPr lang="en-US" altLang="zh-CN" dirty="0"/>
              <a:t>	</a:t>
            </a:r>
          </a:p>
          <a:p>
            <a:pPr lvl="2"/>
            <a:r>
              <a:rPr lang="zh-CN" altLang="en-US" dirty="0"/>
              <a:t>完备</a:t>
            </a:r>
            <a:endParaRPr lang="en-US" altLang="zh-CN" sz="1600" b="0" dirty="0"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C77C5E-CDAA-448C-A638-F2C10B4F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329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Homework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75AD11-4833-46FB-83C6-F955566B5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53" y="3098113"/>
            <a:ext cx="8641016" cy="22751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EC19E3-EB78-4258-ADA2-806379343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78" y="1628800"/>
            <a:ext cx="8586323" cy="1334435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D31D525-B70F-440C-9BA0-5E5ACA09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08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5BA3D-D28F-49F0-A176-6B8652BD1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C00000"/>
                </a:solidFill>
              </a:rPr>
              <a:t>First-order Logic: </a:t>
            </a:r>
          </a:p>
          <a:p>
            <a:r>
              <a:rPr lang="en-US" altLang="zh-CN" sz="3200" dirty="0">
                <a:solidFill>
                  <a:srgbClr val="C00000"/>
                </a:solidFill>
              </a:rPr>
              <a:t>syntax and semantics </a:t>
            </a:r>
            <a:endParaRPr lang="zh-CN" altLang="en-US" sz="3200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FF19D-E78A-4F41-A4B4-0C056C1D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32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First-order logic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en-US" altLang="zh-CN" sz="2000" b="0" dirty="0">
                <a:ea typeface="+mj-ea"/>
              </a:rPr>
              <a:t>Whereas propositional logic assumes world contains </a:t>
            </a:r>
            <a:r>
              <a:rPr lang="en-US" altLang="zh-CN" sz="2000" b="0" dirty="0">
                <a:solidFill>
                  <a:srgbClr val="C00000"/>
                </a:solidFill>
                <a:ea typeface="+mj-ea"/>
              </a:rPr>
              <a:t>facts</a:t>
            </a:r>
            <a:r>
              <a:rPr lang="en-US" altLang="zh-CN" sz="2000" b="0" dirty="0">
                <a:ea typeface="+mj-ea"/>
              </a:rPr>
              <a:t>, first-order logic(like natural language) assumes the world contains</a:t>
            </a:r>
          </a:p>
          <a:p>
            <a:pPr marL="0" indent="0">
              <a:buNone/>
            </a:pPr>
            <a:r>
              <a:rPr lang="en-US" altLang="zh-CN" sz="2000" b="0" dirty="0">
                <a:latin typeface="+mj-ea"/>
                <a:ea typeface="+mj-ea"/>
              </a:rPr>
              <a:t>  </a:t>
            </a:r>
            <a:endParaRPr lang="en-US" altLang="zh-CN" sz="2000" b="0" dirty="0">
              <a:ea typeface="+mj-ea"/>
            </a:endParaRPr>
          </a:p>
          <a:p>
            <a:r>
              <a:rPr lang="en-US" altLang="zh-CN" sz="2400" dirty="0">
                <a:solidFill>
                  <a:srgbClr val="0000FF"/>
                </a:solidFill>
                <a:ea typeface="+mj-ea"/>
              </a:rPr>
              <a:t>Objects: </a:t>
            </a:r>
            <a:r>
              <a:rPr lang="en-US" altLang="zh-CN" sz="2000" b="0" dirty="0">
                <a:ea typeface="+mj-ea"/>
              </a:rPr>
              <a:t>people, house, numbers, theories, Ronald McDonald, colors, baseball games, wars, centuries…..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+mj-ea"/>
              </a:rPr>
              <a:t>Relations: </a:t>
            </a:r>
            <a:r>
              <a:rPr lang="en-US" altLang="zh-CN" sz="2000" b="0" dirty="0">
                <a:ea typeface="+mj-ea"/>
              </a:rPr>
              <a:t>red, round, bogus, prime, multistoried…,</a:t>
            </a:r>
          </a:p>
          <a:p>
            <a:pPr marL="0" indent="0">
              <a:buNone/>
            </a:pPr>
            <a:r>
              <a:rPr lang="en-US" altLang="zh-CN" sz="2000" b="0" dirty="0">
                <a:ea typeface="+mj-ea"/>
              </a:rPr>
              <a:t>      brother of, bigger than, inside, part of, has color, occurred  after,  </a:t>
            </a:r>
          </a:p>
          <a:p>
            <a:pPr marL="0" indent="0">
              <a:buNone/>
            </a:pPr>
            <a:r>
              <a:rPr lang="en-US" altLang="zh-CN" sz="2000" b="0" dirty="0">
                <a:ea typeface="+mj-ea"/>
              </a:rPr>
              <a:t>      owns, comes between,…</a:t>
            </a:r>
          </a:p>
          <a:p>
            <a:r>
              <a:rPr lang="en-US" altLang="zh-CN" sz="2400" dirty="0">
                <a:solidFill>
                  <a:srgbClr val="0000FF"/>
                </a:solidFill>
                <a:ea typeface="+mj-ea"/>
              </a:rPr>
              <a:t>Functions: </a:t>
            </a:r>
            <a:r>
              <a:rPr lang="en-US" altLang="zh-CN" sz="2000" b="0" dirty="0">
                <a:ea typeface="+mj-ea"/>
              </a:rPr>
              <a:t>father of, best friend, third inning of, one more than, end of…</a:t>
            </a:r>
          </a:p>
          <a:p>
            <a:endParaRPr lang="en-US" altLang="zh-CN" sz="2000" b="0" dirty="0">
              <a:ea typeface="+mj-ea"/>
            </a:endParaRPr>
          </a:p>
          <a:p>
            <a:pPr lvl="1"/>
            <a:endParaRPr lang="en-US" altLang="zh-CN" sz="2000" b="0" dirty="0">
              <a:latin typeface="+mj-ea"/>
              <a:ea typeface="+mj-ea"/>
            </a:endParaRPr>
          </a:p>
          <a:p>
            <a:pPr lvl="1"/>
            <a:endParaRPr lang="en-US" altLang="zh-CN" b="0" dirty="0">
              <a:latin typeface="+mj-ea"/>
              <a:ea typeface="+mj-ea"/>
            </a:endParaRPr>
          </a:p>
          <a:p>
            <a:pPr lvl="1"/>
            <a:endParaRPr lang="en-US" altLang="zh-CN" b="0" dirty="0">
              <a:latin typeface="+mj-ea"/>
              <a:ea typeface="+mj-ea"/>
            </a:endParaRPr>
          </a:p>
          <a:p>
            <a:pPr lvl="1"/>
            <a:endParaRPr lang="en-US" altLang="zh-CN" b="0" dirty="0">
              <a:latin typeface="+mj-ea"/>
              <a:ea typeface="+mj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9D8FC-A0F3-483D-AACC-FC7BD9AE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9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Syntax of FOL: Basic elements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FBA1BD-A32E-4D95-A179-800BC8A4F925}"/>
                  </a:ext>
                </a:extLst>
              </p:cNvPr>
              <p:cNvSpPr txBox="1"/>
              <p:nvPr/>
            </p:nvSpPr>
            <p:spPr>
              <a:xfrm>
                <a:off x="1079612" y="1916832"/>
                <a:ext cx="6984776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b="1" dirty="0"/>
                  <a:t>Constants     </a:t>
                </a:r>
                <a:r>
                  <a:rPr lang="en-US" altLang="zh-CN" sz="3200" b="1" i="1" dirty="0" err="1">
                    <a:solidFill>
                      <a:srgbClr val="CC00CC"/>
                    </a:solidFill>
                  </a:rPr>
                  <a:t>KingJohn</a:t>
                </a:r>
                <a:r>
                  <a:rPr lang="en-US" altLang="zh-CN" sz="3200" b="1" i="1" dirty="0">
                    <a:solidFill>
                      <a:srgbClr val="CC00CC"/>
                    </a:solidFill>
                  </a:rPr>
                  <a:t>, 2, UCB,…</a:t>
                </a:r>
              </a:p>
              <a:p>
                <a:r>
                  <a:rPr lang="en-US" altLang="zh-CN" sz="3200" b="1" dirty="0"/>
                  <a:t>Predicates    </a:t>
                </a:r>
                <a:r>
                  <a:rPr lang="en-US" altLang="zh-CN" sz="3200" b="1" dirty="0">
                    <a:solidFill>
                      <a:srgbClr val="CC00CC"/>
                    </a:solidFill>
                  </a:rPr>
                  <a:t>Brother, &gt;,…</a:t>
                </a:r>
              </a:p>
              <a:p>
                <a:r>
                  <a:rPr lang="en-US" altLang="zh-CN" sz="3200" b="1" dirty="0"/>
                  <a:t>Functions     </a:t>
                </a:r>
                <a:r>
                  <a:rPr lang="en-US" altLang="zh-CN" sz="3200" b="1" i="1" dirty="0">
                    <a:solidFill>
                      <a:srgbClr val="CC00CC"/>
                    </a:solidFill>
                  </a:rPr>
                  <a:t>Sqrt, </a:t>
                </a:r>
                <a:r>
                  <a:rPr lang="en-US" altLang="zh-CN" sz="3200" b="1" i="1" dirty="0" err="1">
                    <a:solidFill>
                      <a:srgbClr val="CC00CC"/>
                    </a:solidFill>
                  </a:rPr>
                  <a:t>LeftLegOf</a:t>
                </a:r>
                <a:r>
                  <a:rPr lang="en-US" altLang="zh-CN" sz="3200" b="1" i="1" dirty="0">
                    <a:solidFill>
                      <a:srgbClr val="CC00CC"/>
                    </a:solidFill>
                  </a:rPr>
                  <a:t>,…</a:t>
                </a:r>
              </a:p>
              <a:p>
                <a:r>
                  <a:rPr lang="en-US" altLang="zh-CN" sz="3200" b="1" dirty="0"/>
                  <a:t>Variables</a:t>
                </a:r>
                <a:r>
                  <a:rPr lang="en-US" altLang="zh-CN" sz="3200" b="1" dirty="0">
                    <a:solidFill>
                      <a:srgbClr val="CC00CC"/>
                    </a:solidFill>
                  </a:rPr>
                  <a:t>       x, y, a, b,…</a:t>
                </a:r>
              </a:p>
              <a:p>
                <a:r>
                  <a:rPr lang="en-US" altLang="zh-CN" sz="3200" b="1" dirty="0"/>
                  <a:t>Connectives</a:t>
                </a:r>
                <a:r>
                  <a:rPr lang="en-US" altLang="zh-CN" sz="3200" b="1" dirty="0">
                    <a:solidFill>
                      <a:srgbClr val="CC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  ∨  ¬  ⇒  ⇔</m:t>
                    </m:r>
                  </m:oMath>
                </a14:m>
                <a:endParaRPr lang="en-US" altLang="zh-CN" sz="3200" b="1" dirty="0"/>
              </a:p>
              <a:p>
                <a:r>
                  <a:rPr lang="en-US" altLang="zh-CN" sz="3200" b="1" dirty="0"/>
                  <a:t>Equality         </a:t>
                </a:r>
                <a:r>
                  <a:rPr lang="en-US" altLang="zh-CN" sz="3200" b="1" i="1" dirty="0">
                    <a:solidFill>
                      <a:srgbClr val="CC00CC"/>
                    </a:solidFill>
                  </a:rPr>
                  <a:t>=</a:t>
                </a:r>
                <a:endParaRPr lang="en-US" altLang="zh-CN" sz="3200" b="1" dirty="0"/>
              </a:p>
              <a:p>
                <a:r>
                  <a:rPr lang="en-US" altLang="zh-CN" sz="3200" b="1" dirty="0"/>
                  <a:t>Quantifiers   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 ∃</m:t>
                    </m:r>
                  </m:oMath>
                </a14:m>
                <a:endParaRPr lang="en-US" altLang="zh-CN" sz="3200" b="1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FBA1BD-A32E-4D95-A179-800BC8A4F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2" y="1916832"/>
                <a:ext cx="6984776" cy="3539430"/>
              </a:xfrm>
              <a:prstGeom prst="rect">
                <a:avLst/>
              </a:prstGeom>
              <a:blipFill>
                <a:blip r:embed="rId3"/>
                <a:stretch>
                  <a:fillRect l="-2182" t="-2238" b="-4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CDED5D-6377-4566-A373-8997F732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4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Atomic sentences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30979F-D0B2-4F1C-9E5E-86DE7BBA585E}"/>
                  </a:ext>
                </a:extLst>
              </p:cNvPr>
              <p:cNvSpPr txBox="1"/>
              <p:nvPr/>
            </p:nvSpPr>
            <p:spPr>
              <a:xfrm>
                <a:off x="539552" y="1988840"/>
                <a:ext cx="8435280" cy="259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Atomic sentence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𝑝𝑟𝑒𝑑𝑖𝑐𝑎𝑡𝑒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C00CC"/>
                  </a:solidFill>
                </a:endParaRPr>
              </a:p>
              <a:p>
                <a:r>
                  <a:rPr lang="en-US" altLang="zh-CN" sz="2000" dirty="0"/>
                  <a:t>                               or     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                   Term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𝑓𝑢𝑛𝑐𝑡𝑖𝑜𝑛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i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𝑡𝑒𝑟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                               or  </a:t>
                </a:r>
                <a:r>
                  <a:rPr lang="en-US" altLang="zh-CN" sz="2000" i="1" dirty="0">
                    <a:solidFill>
                      <a:srgbClr val="CC00CC"/>
                    </a:solidFill>
                  </a:rPr>
                  <a:t>constant </a:t>
                </a:r>
                <a:r>
                  <a:rPr lang="en-US" altLang="zh-CN" sz="2000" dirty="0"/>
                  <a:t>or </a:t>
                </a:r>
                <a:r>
                  <a:rPr lang="en-US" altLang="zh-CN" sz="2000" i="1" dirty="0">
                    <a:solidFill>
                      <a:srgbClr val="CC00CC"/>
                    </a:solidFill>
                  </a:rPr>
                  <a:t>variable</a:t>
                </a:r>
              </a:p>
              <a:p>
                <a:endParaRPr lang="en-US" altLang="zh-CN" sz="2000" i="1" dirty="0">
                  <a:solidFill>
                    <a:srgbClr val="CC00CC"/>
                  </a:solidFill>
                </a:endParaRPr>
              </a:p>
              <a:p>
                <a:r>
                  <a:rPr lang="en-US" altLang="zh-CN" sz="2000" dirty="0"/>
                  <a:t>E.g.,</a:t>
                </a:r>
                <a:r>
                  <a:rPr lang="en-US" altLang="zh-CN" sz="2000" dirty="0">
                    <a:solidFill>
                      <a:srgbClr val="CC00CC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𝐵𝑟𝑜𝑡h𝑒𝑟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𝐾𝑖𝑛𝑔𝐽𝑜h𝑛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𝑅𝑖𝑐h𝑎𝑟𝑑𝑇h𝑒𝐿𝑖𝑜𝑛h𝑒𝑎𝑟𝑡</m:t>
                        </m:r>
                      </m:e>
                    </m:d>
                  </m:oMath>
                </a14:m>
                <a:endParaRPr lang="en-US" altLang="zh-CN" sz="2000" b="0" i="1" dirty="0">
                  <a:solidFill>
                    <a:srgbClr val="CC00CC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>
                    <a:solidFill>
                      <a:srgbClr val="CC00CC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&gt;(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𝐿𝑒𝑛𝑔𝑡h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𝐿𝑒𝑓𝑡𝐿𝑒𝑔𝑂𝑓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𝑅𝑖𝑐h𝑎𝑟𝑑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𝐿𝑒𝑛𝑔𝑡h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𝐿𝑒𝑓𝑡𝐿𝑒𝑔𝑂𝑓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𝐾𝑖𝑛𝑔𝐽𝑜h𝑛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dirty="0">
                    <a:solidFill>
                      <a:srgbClr val="CC00CC"/>
                    </a:solidFill>
                  </a:rPr>
                  <a:t>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30979F-D0B2-4F1C-9E5E-86DE7BBA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988840"/>
                <a:ext cx="8435280" cy="2594172"/>
              </a:xfrm>
              <a:prstGeom prst="rect">
                <a:avLst/>
              </a:prstGeom>
              <a:blipFill>
                <a:blip r:embed="rId3"/>
                <a:stretch>
                  <a:fillRect l="-795" t="-939" b="-2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D82D23-4874-4B3C-BC6A-1E4A279F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13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Complex sentences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5CDFA9-F7D5-4690-8571-E8256E0EC23D}"/>
                  </a:ext>
                </a:extLst>
              </p:cNvPr>
              <p:cNvSpPr txBox="1"/>
              <p:nvPr/>
            </p:nvSpPr>
            <p:spPr>
              <a:xfrm>
                <a:off x="683568" y="2132856"/>
                <a:ext cx="8229600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Complex sentences are made from atomic sentences using connectives</a:t>
                </a: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2000" b="1" dirty="0">
                  <a:solidFill>
                    <a:srgbClr val="CC00CC"/>
                  </a:solidFill>
                </a:endParaRPr>
              </a:p>
              <a:p>
                <a:endParaRPr lang="en-US" altLang="zh-CN" sz="2000" b="1" dirty="0">
                  <a:solidFill>
                    <a:srgbClr val="CC00CC"/>
                  </a:solidFill>
                </a:endParaRPr>
              </a:p>
              <a:p>
                <a:r>
                  <a:rPr lang="en-US" altLang="zh-CN" sz="2000" b="1" dirty="0"/>
                  <a:t>E.g.,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𝑆𝑙𝑖𝑏𝑖𝑛𝑔</m:t>
                    </m:r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err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</m:t>
                    </m:r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000" b="0" i="1" dirty="0" err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𝑜h𝑛</m:t>
                    </m:r>
                    <m:r>
                      <a:rPr lang="en-US" altLang="zh-CN" sz="2000" b="0" i="1" dirty="0" err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err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2000" b="0" i="1" dirty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2000" dirty="0">
                    <a:solidFill>
                      <a:srgbClr val="CC00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𝑆𝑙𝑖𝑏𝑖𝑛𝑔</m:t>
                    </m:r>
                    <m:r>
                      <a:rPr lang="en-US" altLang="zh-CN" sz="2000" b="0" i="1" dirty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𝑅𝑖𝑐h𝑎𝑟𝑑</m:t>
                    </m:r>
                    <m:r>
                      <a:rPr lang="en-US" altLang="zh-CN" sz="2000" b="0" i="1" dirty="0" err="1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𝐾𝑖𝑛𝑔𝐽𝑜h𝑛</m:t>
                    </m:r>
                    <m:r>
                      <a:rPr lang="en-US" altLang="zh-CN" sz="2000" b="0" i="1" dirty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solidFill>
                    <a:srgbClr val="CC00CC"/>
                  </a:solidFill>
                </a:endParaRPr>
              </a:p>
              <a:p>
                <a:r>
                  <a:rPr lang="en-US" altLang="zh-CN" sz="2000" dirty="0">
                    <a:solidFill>
                      <a:srgbClr val="CC00CC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&gt;(1,2)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∨≤(1,2)</m:t>
                    </m:r>
                  </m:oMath>
                </a14:m>
                <a:endParaRPr lang="en-US" altLang="zh-CN" sz="2000" dirty="0">
                  <a:solidFill>
                    <a:srgbClr val="CC00CC"/>
                  </a:solidFill>
                </a:endParaRPr>
              </a:p>
              <a:p>
                <a:r>
                  <a:rPr lang="en-US" altLang="zh-CN" sz="2000" dirty="0">
                    <a:solidFill>
                      <a:srgbClr val="CC00CC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altLang="zh-CN" sz="20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∧¬&gt;(1,2)</m:t>
                    </m:r>
                  </m:oMath>
                </a14:m>
                <a:endParaRPr lang="zh-CN" altLang="en-US" sz="2000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5CDFA9-F7D5-4690-8571-E8256E0EC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132856"/>
                <a:ext cx="8229600" cy="2185214"/>
              </a:xfrm>
              <a:prstGeom prst="rect">
                <a:avLst/>
              </a:prstGeom>
              <a:blipFill>
                <a:blip r:embed="rId3"/>
                <a:stretch>
                  <a:fillRect l="-741" t="-1676" b="-2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53856FB-37A3-4A2E-B92F-DFF1C56A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86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latin typeface="+mn-lt"/>
              </a:rPr>
              <a:t>Truth in first-order logic </a:t>
            </a:r>
            <a:endParaRPr lang="zh-CN" altLang="en-US" sz="4000" dirty="0">
              <a:latin typeface="+mn-lt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Sentences are true with respect to a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model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and an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interpretation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Model contains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1 objects( </a:t>
                </a:r>
                <a:r>
                  <a:rPr lang="en-US" altLang="zh-CN" sz="2000" b="0" dirty="0">
                    <a:solidFill>
                      <a:srgbClr val="0000FF"/>
                    </a:solidFill>
                    <a:latin typeface="Arial" pitchFamily="34" charset="0"/>
                    <a:ea typeface="黑体" pitchFamily="49" charset="-122"/>
                  </a:rPr>
                  <a:t>domain elements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) and relations among them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Interpretation specifies referents for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constant symbols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 </m:t>
                    </m:r>
                  </m:oMath>
                </a14:m>
                <a:r>
                  <a:rPr lang="en-US" altLang="zh-CN" sz="20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objects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           predicate symbols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relations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           </a:t>
                </a:r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function symbols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function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An atomic sentence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𝑝𝑟𝑒𝑑𝑖𝑐𝑎𝑡𝑒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𝑡𝑒𝑟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,…,</m:t>
                    </m:r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𝑡𝑒𝑟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is true </a:t>
                </a:r>
                <a:r>
                  <a:rPr lang="en-US" altLang="zh-CN" sz="2000" b="0" dirty="0" err="1">
                    <a:latin typeface="Arial" pitchFamily="34" charset="0"/>
                    <a:ea typeface="黑体" pitchFamily="49" charset="-122"/>
                  </a:rPr>
                  <a:t>iff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the </a:t>
                </a:r>
                <a:r>
                  <a:rPr lang="en-US" altLang="zh-CN" sz="20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objects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 referred to by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𝑡𝑒𝑟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,…,</m:t>
                    </m:r>
                    <m:r>
                      <a:rPr lang="en-US" altLang="zh-CN" sz="2000" b="0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𝑡𝑒𝑟</m:t>
                    </m:r>
                    <m:sSub>
                      <m:sSubPr>
                        <m:ctrlP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b="0" dirty="0">
                    <a:solidFill>
                      <a:srgbClr val="CC00CC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are in the</a:t>
                </a:r>
                <a:r>
                  <a:rPr lang="en-US" altLang="zh-CN" sz="2000" b="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Arial" pitchFamily="34" charset="0"/>
                    <a:ea typeface="黑体" pitchFamily="49" charset="-122"/>
                  </a:rPr>
                  <a:t> relation </a:t>
                </a:r>
                <a:r>
                  <a:rPr lang="en-US" altLang="zh-CN" sz="2000" b="0" dirty="0">
                    <a:latin typeface="Arial" pitchFamily="34" charset="0"/>
                    <a:ea typeface="黑体" pitchFamily="49" charset="-122"/>
                  </a:rPr>
                  <a:t>referred to by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𝑝𝑟𝑒𝑑𝑖𝑐𝑎𝑡𝑒</m:t>
                    </m:r>
                  </m:oMath>
                </a14:m>
                <a:endParaRPr lang="en-US" altLang="zh-CN" sz="2000" b="0" dirty="0">
                  <a:solidFill>
                    <a:srgbClr val="CC00CC"/>
                  </a:solidFill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endParaRPr lang="en-US" altLang="zh-CN" sz="20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90157"/>
              </a:xfrm>
              <a:blipFill>
                <a:blip r:embed="rId3"/>
                <a:stretch>
                  <a:fillRect t="-636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0B2E0A-CFB6-495E-9358-89F157B4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1FD816-F1E8-4D0F-834A-FC4A86558083}"/>
              </a:ext>
            </a:extLst>
          </p:cNvPr>
          <p:cNvSpPr txBox="1"/>
          <p:nvPr/>
        </p:nvSpPr>
        <p:spPr>
          <a:xfrm>
            <a:off x="3624860" y="2277269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指示物</a:t>
            </a:r>
          </a:p>
        </p:txBody>
      </p:sp>
    </p:spTree>
    <p:extLst>
      <p:ext uri="{BB962C8B-B14F-4D97-AF65-F5344CB8AC3E}">
        <p14:creationId xmlns:p14="http://schemas.microsoft.com/office/powerpoint/2010/main" val="26234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Models for FOL: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026321" y="3717032"/>
                <a:ext cx="6281983" cy="2989957"/>
              </a:xfrm>
            </p:spPr>
            <p:txBody>
              <a:bodyPr/>
              <a:lstStyle/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Consider the interpretation in which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𝑅𝑖𝑐h𝑎𝑟𝑑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Richard the Lionheart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𝐽𝑜h𝑛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the evil King John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𝐵𝑟𝑜𝑡h𝑒𝑟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 ⟶</m:t>
                    </m:r>
                  </m:oMath>
                </a14:m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the brotherhood relation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1800" b="0" dirty="0">
                  <a:latin typeface="Arial" pitchFamily="34" charset="0"/>
                  <a:ea typeface="黑体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Under this interpretation,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𝐵𝑟𝑜𝑡h𝑒𝑟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𝑅𝑖𝑐h𝑎𝑟𝑑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, 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𝐽𝑜h𝑛</m:t>
                    </m:r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49" charset="-122"/>
                      </a:rPr>
                      <m:t>)</m:t>
                    </m:r>
                  </m:oMath>
                </a14:m>
                <a:r>
                  <a:rPr lang="en-US" altLang="zh-CN" sz="1800" b="0" dirty="0">
                    <a:solidFill>
                      <a:srgbClr val="C00000"/>
                    </a:solidFill>
                    <a:latin typeface="Arial" pitchFamily="34" charset="0"/>
                    <a:ea typeface="黑体" pitchFamily="49" charset="-122"/>
                  </a:rPr>
                  <a:t>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is true just in case </a:t>
                </a:r>
                <a:r>
                  <a:rPr lang="en-US" altLang="zh-CN" sz="18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Richard the Lionheart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and </a:t>
                </a:r>
                <a:r>
                  <a:rPr lang="en-US" altLang="zh-CN" sz="18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the evil King John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are in </a:t>
                </a:r>
                <a:r>
                  <a:rPr lang="en-US" altLang="zh-CN" sz="1800" b="0" dirty="0">
                    <a:solidFill>
                      <a:srgbClr val="00B050"/>
                    </a:solidFill>
                    <a:latin typeface="Arial" pitchFamily="34" charset="0"/>
                    <a:ea typeface="黑体" pitchFamily="49" charset="-122"/>
                  </a:rPr>
                  <a:t>the brotherhood relation </a:t>
                </a:r>
                <a:r>
                  <a:rPr lang="en-US" altLang="zh-CN" sz="1800" b="0" dirty="0">
                    <a:latin typeface="Arial" pitchFamily="34" charset="0"/>
                    <a:ea typeface="黑体" pitchFamily="49" charset="-122"/>
                  </a:rPr>
                  <a:t>in the model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400" b="0" dirty="0">
                  <a:latin typeface="Arial" pitchFamily="34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6321" y="3717032"/>
                <a:ext cx="6281983" cy="2989957"/>
              </a:xfrm>
              <a:blipFill>
                <a:blip r:embed="rId3"/>
                <a:stretch>
                  <a:fillRect t="-1224" r="-970" b="-5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droppedImage.pdf">
            <a:extLst>
              <a:ext uri="{FF2B5EF4-FFF2-40B4-BE49-F238E27FC236}">
                <a16:creationId xmlns:a16="http://schemas.microsoft.com/office/drawing/2014/main" id="{C3ED174D-8AF0-4D03-B617-190EC4075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021" y="784125"/>
            <a:ext cx="3816424" cy="292217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33B943B-92C2-4273-9D6F-1AA0E21D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09B2-4306-46CD-9424-9DB79656E1A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1474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黑体"/>
        <a:ea typeface="黑体"/>
        <a:cs typeface=""/>
      </a:majorFont>
      <a:minorFont>
        <a:latin typeface="Arial"/>
        <a:ea typeface="仿宋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CC">
            <a:alpha val="8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9153</TotalTime>
  <Words>1332</Words>
  <Application>Microsoft Office PowerPoint</Application>
  <PresentationFormat>全屏显示(4:3)</PresentationFormat>
  <Paragraphs>205</Paragraphs>
  <Slides>22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方正姚体</vt:lpstr>
      <vt:lpstr>仿宋_GB2312</vt:lpstr>
      <vt:lpstr>黑体</vt:lpstr>
      <vt:lpstr>微软雅黑</vt:lpstr>
      <vt:lpstr>幼圆</vt:lpstr>
      <vt:lpstr>Arial</vt:lpstr>
      <vt:lpstr>Calibri</vt:lpstr>
      <vt:lpstr>Cambria Math</vt:lpstr>
      <vt:lpstr>Garamond</vt:lpstr>
      <vt:lpstr>Times New Roman</vt:lpstr>
      <vt:lpstr>Wingdings</vt:lpstr>
      <vt:lpstr>Edge</vt:lpstr>
      <vt:lpstr>默认设计模板</vt:lpstr>
      <vt:lpstr>人工智能</vt:lpstr>
      <vt:lpstr>PowerPoint 演示文稿</vt:lpstr>
      <vt:lpstr>PowerPoint 演示文稿</vt:lpstr>
      <vt:lpstr>First-order logic </vt:lpstr>
      <vt:lpstr>Syntax of FOL: Basic elements </vt:lpstr>
      <vt:lpstr>Atomic sentences </vt:lpstr>
      <vt:lpstr>Complex sentences </vt:lpstr>
      <vt:lpstr>Truth in first-order logic </vt:lpstr>
      <vt:lpstr>Models for FOL: Example </vt:lpstr>
      <vt:lpstr>Models for FOL: Lots! </vt:lpstr>
      <vt:lpstr>Universal quantification </vt:lpstr>
      <vt:lpstr>A common mistake to avoid </vt:lpstr>
      <vt:lpstr>Existential quantification </vt:lpstr>
      <vt:lpstr>Another common mistake to avoid </vt:lpstr>
      <vt:lpstr>Properties of quantifiers </vt:lpstr>
      <vt:lpstr>Fun with sentences </vt:lpstr>
      <vt:lpstr>Fun with sentences </vt:lpstr>
      <vt:lpstr>Equality </vt:lpstr>
      <vt:lpstr>Back to the wumpus world again</vt:lpstr>
      <vt:lpstr>Short Summary</vt:lpstr>
      <vt:lpstr>研究形式逻辑的目的是什么？</vt:lpstr>
      <vt:lpstr>Homework</vt:lpstr>
    </vt:vector>
  </TitlesOfParts>
  <Company>Institute of Computing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申请“学术百星”  答辩报告</dc:title>
  <dc:creator>Hua-Wei Shen</dc:creator>
  <cp:lastModifiedBy>罗 平</cp:lastModifiedBy>
  <cp:revision>1057</cp:revision>
  <dcterms:created xsi:type="dcterms:W3CDTF">2011-11-22T05:18:04Z</dcterms:created>
  <dcterms:modified xsi:type="dcterms:W3CDTF">2020-11-27T01:07:41Z</dcterms:modified>
</cp:coreProperties>
</file>