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9" r:id="rId20"/>
    <p:sldId id="276" r:id="rId21"/>
    <p:sldId id="277" r:id="rId22"/>
    <p:sldId id="278" r:id="rId23"/>
    <p:sldId id="279" r:id="rId24"/>
    <p:sldId id="290" r:id="rId25"/>
    <p:sldId id="291" r:id="rId26"/>
    <p:sldId id="292" r:id="rId27"/>
    <p:sldId id="293" r:id="rId28"/>
    <p:sldId id="294" r:id="rId29"/>
    <p:sldId id="295" r:id="rId30"/>
    <p:sldId id="281" r:id="rId31"/>
    <p:sldId id="296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8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6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0DE6-DCFF-4EDD-AF86-4256B8FE27E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13" y="0"/>
            <a:ext cx="12279313" cy="803226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Statistical Machine Learning</a:t>
            </a:r>
            <a:br>
              <a:rPr lang="en-US" altLang="zh-CN" b="1" dirty="0" smtClean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09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ERM vs. SRM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Empirical Risk Minimization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Structural Risk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50581" y="715534"/>
                <a:ext cx="3603743" cy="14303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Expected </a:t>
                </a:r>
                <a:r>
                  <a:rPr lang="en-US" altLang="zh-CN" sz="2400" dirty="0" smtClean="0"/>
                  <a:t>Risk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581" y="715534"/>
                <a:ext cx="3603743" cy="1430392"/>
              </a:xfrm>
              <a:prstGeom prst="rect">
                <a:avLst/>
              </a:prstGeom>
              <a:blipFill rotWithShape="0">
                <a:blip r:embed="rId2"/>
                <a:stretch>
                  <a:fillRect l="-2530" t="-2954" r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16286" y="2047009"/>
                <a:ext cx="190103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86" y="2047009"/>
                <a:ext cx="1901033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16285" y="3789218"/>
                <a:ext cx="29842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85" y="3789218"/>
                <a:ext cx="2984278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7772400" y="4015330"/>
            <a:ext cx="828163" cy="546279"/>
          </a:xfrm>
          <a:prstGeom prst="ellipse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1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64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46820" y="3839618"/>
            <a:ext cx="225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00B0F0"/>
                </a:solidFill>
              </a:rPr>
              <a:t>Regularizer</a:t>
            </a:r>
            <a:r>
              <a:rPr lang="en-US" altLang="zh-CN" sz="2400" dirty="0" smtClean="0">
                <a:solidFill>
                  <a:srgbClr val="00B0F0"/>
                </a:solidFill>
              </a:rPr>
              <a:t>/</a:t>
            </a:r>
          </a:p>
          <a:p>
            <a:pPr algn="ctr"/>
            <a:r>
              <a:rPr lang="en-US" altLang="zh-CN" sz="2400" dirty="0" smtClean="0">
                <a:solidFill>
                  <a:srgbClr val="00B0F0"/>
                </a:solidFill>
              </a:rPr>
              <a:t>Penalty function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0902" y="5243733"/>
            <a:ext cx="34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Overfitting!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and Model Selection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Overfitting-Classification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5120" y="1681163"/>
            <a:ext cx="5183188" cy="823912"/>
          </a:xfrm>
        </p:spPr>
        <p:txBody>
          <a:bodyPr/>
          <a:lstStyle/>
          <a:p>
            <a:r>
              <a:rPr lang="en-US" altLang="zh-CN" b="0" dirty="0" smtClean="0"/>
              <a:t>Overfitting-Regression</a:t>
            </a: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9" y="3006726"/>
            <a:ext cx="4135614" cy="27507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49" y="2737979"/>
            <a:ext cx="4676551" cy="35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954" y="1563131"/>
            <a:ext cx="4374918" cy="3169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Case: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Observe real-valued input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predict value of target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Synthetic data generated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r>
                  <a:rPr lang="en-US" altLang="zh-CN" dirty="0" smtClean="0"/>
                  <a:t>Random noise in target values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 observations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r>
                  <a:rPr lang="en-US" altLang="zh-CN" dirty="0"/>
                  <a:t>Data Generation: </a:t>
                </a:r>
              </a:p>
              <a:p>
                <a:pPr lvl="1"/>
                <a:r>
                  <a:rPr lang="en-US" altLang="zh-CN" dirty="0"/>
                  <a:t>N=10,</a:t>
                </a:r>
              </a:p>
              <a:p>
                <a:pPr lvl="1"/>
                <a:r>
                  <a:rPr lang="en-US" altLang="zh-CN" dirty="0"/>
                  <a:t>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by adding small Gaussian </a:t>
                </a:r>
                <a:r>
                  <a:rPr lang="en-US" altLang="zh-CN" dirty="0" smtClean="0"/>
                  <a:t>noise</a:t>
                </a:r>
              </a:p>
              <a:p>
                <a:r>
                  <a:rPr lang="en-US" altLang="zh-CN" dirty="0"/>
                  <a:t>The goal is to exploit training data to find a prediction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56623" y="166623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23" y="1666232"/>
                <a:ext cx="309123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7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Polynomial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order of the polynomial.</a:t>
                </a: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to choose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denoted by a vector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Nonlinear function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linear function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ERM for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570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Solve by choosing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as small as possible</a:t>
                </a:r>
              </a:p>
              <a:p>
                <a:r>
                  <a:rPr lang="en-US" altLang="zh-CN" dirty="0" smtClean="0"/>
                  <a:t>Error function is quadratic in coefficients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57066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 for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Derivative with respect to coefficients will be linear in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Thus </a:t>
                </a:r>
                <a:r>
                  <a:rPr lang="en-US" altLang="zh-CN" dirty="0"/>
                  <a:t>Empirical loss has a closed form </a:t>
                </a:r>
                <a:r>
                  <a:rPr lang="en-US" altLang="zh-CN" dirty="0" smtClean="0"/>
                  <a:t>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Unique minimum 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Resulting polynomial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53787" y="2642260"/>
                <a:ext cx="3813673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87" y="2642260"/>
                <a:ext cx="3813673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5237018" y="2895368"/>
            <a:ext cx="6650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03621" y="2732798"/>
                <a:ext cx="3024995" cy="90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21" y="2732798"/>
                <a:ext cx="3024995" cy="900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755827" y="3090549"/>
                <a:ext cx="159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827" y="3090549"/>
                <a:ext cx="15905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81" t="-28889" r="-957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8906495" y="4001294"/>
            <a:ext cx="415637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Choosing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Model Selection</a:t>
                </a:r>
              </a:p>
              <a:p>
                <a:r>
                  <a:rPr lang="en-US" altLang="zh-CN" dirty="0" smtClean="0"/>
                  <a:t>Red line are best fits with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=0,1,3,9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48" y="1813750"/>
            <a:ext cx="3087028" cy="2320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447" y="1825625"/>
            <a:ext cx="3267075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581" y="3992183"/>
            <a:ext cx="2958398" cy="2196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6670" y="3980308"/>
            <a:ext cx="2919763" cy="2211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35019" y="1917964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019" y="1917964"/>
                <a:ext cx="30912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83602" y="1880529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02" y="1880529"/>
                <a:ext cx="309123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10890" y="408452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90" y="4084522"/>
                <a:ext cx="309123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59854" y="405038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854" y="4050382"/>
                <a:ext cx="309123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6353299" y="1318161"/>
            <a:ext cx="1508166" cy="5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538163" y="1318161"/>
            <a:ext cx="1223354" cy="5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68937" y="950023"/>
                <a:ext cx="3467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Poor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37" y="950023"/>
                <a:ext cx="346759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4607626" y="4892634"/>
            <a:ext cx="603264" cy="7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80557" y="4779220"/>
                <a:ext cx="3467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Best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57" y="4779220"/>
                <a:ext cx="346759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40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494107" y="6081642"/>
            <a:ext cx="127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overfitting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36" y="234497"/>
            <a:ext cx="5096564" cy="57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of Overfitting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33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Consider separate test data of 100 points</a:t>
                </a:r>
              </a:p>
              <a:p>
                <a:r>
                  <a:rPr lang="en-US" altLang="zh-CN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evaluate: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for training and testing data</a:t>
                </a:r>
              </a:p>
              <a:p>
                <a:r>
                  <a:rPr lang="en-US" altLang="zh-CN" dirty="0" smtClean="0"/>
                  <a:t>Using RMS error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Devision</a:t>
                </a:r>
                <a:r>
                  <a:rPr lang="en-US" altLang="zh-CN" dirty="0" smtClean="0"/>
                  <a:t> by N allow different size of N to be compared</a:t>
                </a:r>
              </a:p>
              <a:p>
                <a:pPr lvl="1"/>
                <a:r>
                  <a:rPr lang="en-US" altLang="zh-CN" dirty="0" smtClean="0"/>
                  <a:t>Squared root ensures it is measured in the same units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3310"/>
              </a:xfrm>
              <a:blipFill rotWithShape="0">
                <a:blip r:embed="rId3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2959" y="2874617"/>
                <a:ext cx="5181675" cy="95782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59" y="2874617"/>
                <a:ext cx="5181675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vs. Testing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Training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Our goal of Machine Learning:</a:t>
                </a:r>
              </a:p>
              <a:p>
                <a:pPr lvl="1"/>
                <a:r>
                  <a:rPr lang="en-US" altLang="zh-CN" dirty="0" smtClean="0"/>
                  <a:t>Learn a function with training data</a:t>
                </a:r>
              </a:p>
              <a:p>
                <a:pPr lvl="1"/>
                <a:r>
                  <a:rPr lang="en-US" altLang="zh-CN" dirty="0" smtClean="0"/>
                  <a:t>Achieve a good result with any future observation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 Minimization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Testing </a:t>
                </a:r>
                <a:r>
                  <a:rPr lang="en-US" altLang="zh-CN" dirty="0"/>
                  <a:t>Data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,⋯,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which are usually different from training data.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54930" y="3591061"/>
                <a:ext cx="3120390" cy="1061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930" y="3591061"/>
                <a:ext cx="3120390" cy="10610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右箭头 4"/>
          <p:cNvSpPr/>
          <p:nvPr/>
        </p:nvSpPr>
        <p:spPr>
          <a:xfrm rot="5400000">
            <a:off x="8754414" y="3565194"/>
            <a:ext cx="2569110" cy="2004822"/>
          </a:xfrm>
          <a:prstGeom prst="bentArrow">
            <a:avLst>
              <a:gd name="adj1" fmla="val 3012"/>
              <a:gd name="adj2" fmla="val 8069"/>
              <a:gd name="adj3" fmla="val 20163"/>
              <a:gd name="adj4" fmla="val 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0024110" y="5017770"/>
            <a:ext cx="811530" cy="125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46170" y="5748056"/>
            <a:ext cx="7098030" cy="8578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Goal: Predict Well on Testing Data!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8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Predict Well on Testing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aspects:</a:t>
            </a:r>
          </a:p>
          <a:p>
            <a:pPr lvl="1"/>
            <a:r>
              <a:rPr lang="en-US" altLang="zh-CN" dirty="0" smtClean="0"/>
              <a:t>Model fits training data well</a:t>
            </a:r>
          </a:p>
          <a:p>
            <a:pPr lvl="2"/>
            <a:r>
              <a:rPr lang="en-US" altLang="zh-CN" dirty="0" smtClean="0"/>
              <a:t>Requires a complex model</a:t>
            </a:r>
          </a:p>
          <a:p>
            <a:pPr lvl="1"/>
            <a:r>
              <a:rPr lang="en-US" altLang="zh-CN" dirty="0" smtClean="0"/>
              <a:t>Model has some capacity to accommodate different behaviors of testing data</a:t>
            </a:r>
          </a:p>
          <a:p>
            <a:pPr lvl="2"/>
            <a:r>
              <a:rPr lang="en-US" altLang="zh-CN" dirty="0" smtClean="0"/>
              <a:t>Requires a stable model (less complex)</a:t>
            </a:r>
          </a:p>
          <a:p>
            <a:r>
              <a:rPr lang="en-US" altLang="zh-CN" dirty="0" smtClean="0"/>
              <a:t>Model complexity vs. size of data set</a:t>
            </a:r>
          </a:p>
          <a:p>
            <a:pPr lvl="1"/>
            <a:r>
              <a:rPr lang="en-US" altLang="zh-CN" dirty="0" smtClean="0"/>
              <a:t>N=15,100</a:t>
            </a:r>
          </a:p>
          <a:p>
            <a:pPr lvl="1"/>
            <a:r>
              <a:rPr lang="en-US" altLang="zh-CN" dirty="0" smtClean="0"/>
              <a:t>For a given model complexity, overfitting problem is less severe as size of data set increases</a:t>
            </a:r>
          </a:p>
          <a:p>
            <a:pPr lvl="1"/>
            <a:r>
              <a:rPr lang="en-US" altLang="zh-CN" dirty="0" smtClean="0"/>
              <a:t>Larger the data set, the more complex we can afford to fit the data</a:t>
            </a:r>
          </a:p>
          <a:p>
            <a:pPr lvl="1"/>
            <a:r>
              <a:rPr lang="en-US" altLang="zh-CN" dirty="0" smtClean="0"/>
              <a:t>Data should no less than 5 to 10 times adaptive parameters in model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04" y="1383476"/>
            <a:ext cx="2253962" cy="1679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1383476"/>
            <a:ext cx="2296515" cy="1681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36067" y="1413689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067" y="1413689"/>
                <a:ext cx="287836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77338" y="1383476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338" y="1383476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of Statistical Machine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43" y="4195028"/>
            <a:ext cx="5382492" cy="238241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7716981" y="2182091"/>
            <a:ext cx="512619" cy="6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29600" y="2879076"/>
            <a:ext cx="3616037" cy="1122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altLang="zh-CN" sz="2000" dirty="0" smtClean="0"/>
              <a:t>Regression: Y is continuous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Classification: Y is categorical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Ranking: Y is ordinal</a:t>
            </a:r>
          </a:p>
        </p:txBody>
      </p:sp>
    </p:spTree>
    <p:extLst>
      <p:ext uri="{BB962C8B-B14F-4D97-AF65-F5344CB8AC3E}">
        <p14:creationId xmlns:p14="http://schemas.microsoft.com/office/powerpoint/2010/main" val="287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Add a penalty term to the original empirical loss to discourage complex model</a:t>
                </a:r>
              </a:p>
              <a:p>
                <a:r>
                  <a:rPr lang="en-US" altLang="zh-CN" dirty="0" smtClean="0"/>
                  <a:t>L2 norm/Ridge regression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determines relative importance of regularization term to error term</a:t>
                </a:r>
              </a:p>
              <a:p>
                <a:pPr lvl="1"/>
                <a:r>
                  <a:rPr lang="en-US" altLang="zh-CN" dirty="0" smtClean="0"/>
                  <a:t>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corresponds to large complexity</a:t>
                </a:r>
              </a:p>
              <a:p>
                <a:pPr lvl="1"/>
                <a:r>
                  <a:rPr lang="en-US" altLang="zh-CN" dirty="0" smtClean="0"/>
                  <a:t>Can be minimized exactly in closed form, known as shrinkage in statistics, weight decay in neural networks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63142" y="523793"/>
                <a:ext cx="29842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42" y="523793"/>
                <a:ext cx="2984278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79229" y="3112123"/>
                <a:ext cx="8711744" cy="11308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29" y="3112123"/>
                <a:ext cx="8711744" cy="11308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9963397" y="2565070"/>
            <a:ext cx="985652" cy="95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42173" y="2312936"/>
                <a:ext cx="1140032" cy="527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3" y="2312936"/>
                <a:ext cx="1140032" cy="5279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Values of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4" y="1316437"/>
            <a:ext cx="8507681" cy="4592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780" y="5904000"/>
            <a:ext cx="7608724" cy="8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 of </a:t>
            </a:r>
            <a:r>
              <a:rPr lang="en-US" altLang="zh-CN" dirty="0" err="1" smtClean="0"/>
              <a:t>Regularizer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polynomial using regularized error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3637"/>
            <a:ext cx="9137073" cy="44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Regularization on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 the complexity of the model and hence degree of overfitting</a:t>
                </a:r>
              </a:p>
              <a:p>
                <a:pPr lvl="1"/>
                <a:r>
                  <a:rPr lang="en-US" altLang="zh-CN" dirty="0" smtClean="0"/>
                  <a:t>Analogous to choice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Suggested Approach: Validation</a:t>
                </a:r>
              </a:p>
              <a:p>
                <a:pPr lvl="1"/>
                <a:r>
                  <a:rPr lang="en-US" altLang="zh-CN" dirty="0" smtClean="0"/>
                  <a:t>Training set</a:t>
                </a:r>
              </a:p>
              <a:p>
                <a:pPr lvl="2"/>
                <a:r>
                  <a:rPr lang="en-US" altLang="zh-CN" dirty="0" smtClean="0"/>
                  <a:t>To determine coefficients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For different values of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Validation set</a:t>
                </a:r>
              </a:p>
              <a:p>
                <a:pPr lvl="2"/>
                <a:r>
                  <a:rPr lang="en-US" altLang="zh-CN" dirty="0" smtClean="0"/>
                  <a:t>To optimize model complexity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 smtClean="0"/>
                  <a:t>Cross validation</a:t>
                </a:r>
              </a:p>
              <a:p>
                <a:pPr lvl="3"/>
                <a:r>
                  <a:rPr lang="en-US" altLang="zh-CN" dirty="0" smtClean="0"/>
                  <a:t>Hold out, k-fold, leave-one-out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908" y="2309739"/>
            <a:ext cx="4263841" cy="2951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841" y="5395717"/>
            <a:ext cx="2038567" cy="4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00" y="3596345"/>
            <a:ext cx="5058800" cy="30373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Validation: Hold 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split all data into two subsets: training set and validation set.</a:t>
            </a:r>
          </a:p>
          <a:p>
            <a:r>
              <a:rPr lang="en-US" altLang="zh-CN" dirty="0"/>
              <a:t>Train machine learning model on training set.</a:t>
            </a:r>
          </a:p>
          <a:p>
            <a:r>
              <a:rPr lang="en-US" altLang="zh-CN" dirty="0"/>
              <a:t>Pick model with lowest error on validation set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size of the training set is usually 2/3 ~ 4/5 of all data.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83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Validation: </a:t>
            </a:r>
            <a:r>
              <a:rPr lang="en-US" altLang="zh-CN" dirty="0" smtClean="0"/>
              <a:t>k-fold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Create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-fold partition of the dataset.</a:t>
                </a:r>
              </a:p>
              <a:p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hold-out predictions, each time using one partition as validation and rest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as training datasets.</a:t>
                </a:r>
              </a:p>
              <a:p>
                <a:r>
                  <a:rPr lang="en-US" altLang="zh-CN" dirty="0"/>
                  <a:t>Final predictor is average/majority vote over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hold-out estimates.</a:t>
                </a:r>
              </a:p>
              <a:p>
                <a:r>
                  <a:rPr lang="en-US" altLang="zh-CN" dirty="0" smtClean="0"/>
                  <a:t>K=10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3762239"/>
            <a:ext cx="6426372" cy="30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86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Validation: </a:t>
            </a:r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07229" cy="4351338"/>
          </a:xfrm>
        </p:spPr>
        <p:txBody>
          <a:bodyPr/>
          <a:lstStyle/>
          <a:p>
            <a:r>
              <a:rPr kumimoji="1" lang="en-US" altLang="zh-CN" dirty="0"/>
              <a:t>Randomly draw datasets </a:t>
            </a:r>
            <a:r>
              <a:rPr kumimoji="1" lang="en-US" altLang="zh-CN" dirty="0">
                <a:solidFill>
                  <a:srgbClr val="FF0000"/>
                </a:solidFill>
              </a:rPr>
              <a:t>with replacement </a:t>
            </a:r>
            <a:r>
              <a:rPr kumimoji="1" lang="en-US" altLang="zh-CN" dirty="0"/>
              <a:t>from training data, each sample </a:t>
            </a:r>
            <a:r>
              <a:rPr kumimoji="1" lang="en-US" altLang="zh-CN" dirty="0">
                <a:solidFill>
                  <a:srgbClr val="FF0000"/>
                </a:solidFill>
              </a:rPr>
              <a:t>the same size as the original training set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09" y="1825625"/>
            <a:ext cx="6686291" cy="49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Validation: Bootstrap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Given dataset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training examples, create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 drawing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examples at random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with replacement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 particular training data has a probability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not being picked.</a:t>
                </a:r>
              </a:p>
              <a:p>
                <a:pPr lvl="1"/>
                <a:r>
                  <a:rPr lang="en-US" altLang="zh-CN" dirty="0"/>
                  <a:t>Thus the limit of probability that a training data is never sampled is: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pt-B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≈0.368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This means the training data will contain approximately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63.2%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the instances.</a:t>
                </a:r>
              </a:p>
              <a:p>
                <a:pPr lvl="1"/>
                <a:r>
                  <a:rPr lang="en-US" altLang="zh-CN" dirty="0"/>
                  <a:t>The remaining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is used as the test dataset.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7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Training-Validation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Since we split the data set into </a:t>
            </a:r>
            <a:r>
              <a:rPr kumimoji="1" lang="en-US" altLang="zh-CN" dirty="0">
                <a:solidFill>
                  <a:srgbClr val="FF0000"/>
                </a:solidFill>
              </a:rPr>
              <a:t>training set </a:t>
            </a:r>
            <a:r>
              <a:rPr kumimoji="1" lang="en-US" altLang="zh-CN" dirty="0"/>
              <a:t>and validation set to do the model selection. After completing model selection, we should retrain the model on the whole data set.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FF0000"/>
                </a:solidFill>
              </a:rPr>
              <a:t>validation set</a:t>
            </a:r>
            <a:r>
              <a:rPr kumimoji="1" lang="en-US" altLang="zh-CN" dirty="0"/>
              <a:t> is only for parameter tuning. </a:t>
            </a:r>
          </a:p>
          <a:p>
            <a:r>
              <a:rPr kumimoji="1" lang="en-US" altLang="zh-CN" dirty="0"/>
              <a:t>Evaluate the generalization ability of a model on the other </a:t>
            </a:r>
            <a:r>
              <a:rPr kumimoji="1" lang="en-US" altLang="zh-CN" dirty="0">
                <a:solidFill>
                  <a:srgbClr val="FF0000"/>
                </a:solidFill>
              </a:rPr>
              <a:t>test set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8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0" y="1315443"/>
            <a:ext cx="6849173" cy="4040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effect of L1 and L2 norm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0875" cy="4812681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L2: using the l2 norm pulls directly towards the origin</a:t>
            </a:r>
          </a:p>
          <a:p>
            <a:r>
              <a:rPr lang="en-US" altLang="zh-CN" dirty="0" smtClean="0"/>
              <a:t>Lasso: using the l2 norm pulls towards the coordinate axes, i.e., it tries to set some of the coordinates to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2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Regression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4416136" y="2473182"/>
            <a:ext cx="2483427" cy="5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99563" y="2442657"/>
            <a:ext cx="4551219" cy="768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altLang="zh-CN" sz="2000" dirty="0" smtClean="0"/>
              <a:t>Linear Regression: F is Linear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Generalized Linear: F is Non-Linear</a:t>
            </a:r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22" y="3419855"/>
            <a:ext cx="4362995" cy="34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86" y="4233620"/>
            <a:ext cx="45148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altLang="zh-CN" dirty="0" smtClean="0"/>
                  <a:t>Bias-Variance Decomposition: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7" t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A frequentist viewpoints of the model complexity issue</a:t>
                </a:r>
              </a:p>
              <a:p>
                <a:r>
                  <a:rPr lang="en-US" altLang="zh-CN" dirty="0" smtClean="0"/>
                  <a:t>Denote: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 the prediction function trained on data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as the optimal function</a:t>
                </a:r>
              </a:p>
              <a:p>
                <a:pPr lvl="2"/>
                <a:r>
                  <a:rPr lang="en-US" altLang="zh-CN" dirty="0" smtClean="0"/>
                  <a:t>For regression,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loss of regression: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508166" y="5165766"/>
            <a:ext cx="2576946" cy="5937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370119" y="5165766"/>
            <a:ext cx="3097481" cy="593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41226" y="5165766"/>
            <a:ext cx="3216333" cy="76259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16631" y="6019512"/>
            <a:ext cx="132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Bias^2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32614" y="6059271"/>
            <a:ext cx="194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0070C0"/>
                </a:solidFill>
              </a:rPr>
              <a:t>Variance</a:t>
            </a:r>
            <a:endParaRPr lang="zh-CN" altLang="en-US" sz="3200" i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79821" y="6019511"/>
            <a:ext cx="15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FF00"/>
                </a:solidFill>
              </a:rPr>
              <a:t>Noise</a:t>
            </a:r>
            <a:endParaRPr lang="zh-CN" altLang="en-US" sz="3200" i="1" dirty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255" y="5928360"/>
            <a:ext cx="206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Difference between expected value and optimal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7832" y="6200341"/>
            <a:ext cx="236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Variance between different training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9647" y="6200341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Independent of f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Bias-Variance Illustration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7" y="1690688"/>
            <a:ext cx="516511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on Bias-Variance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100 independent data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=1,⋯,100</m:t>
                    </m:r>
                  </m:oMath>
                </a14:m>
                <a:r>
                  <a:rPr lang="en-US" altLang="zh-CN" dirty="0" smtClean="0"/>
                  <a:t>, each containing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 points, generated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Model:</a:t>
                </a:r>
              </a:p>
              <a:p>
                <a:pPr lvl="1"/>
                <a:r>
                  <a:rPr lang="en-US" altLang="zh-CN" dirty="0" smtClean="0"/>
                  <a:t>Linear regression with 24 Gaussian basis function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 smtClean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Regularized least square error: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on Bias-Variance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Illustration of the dependence of bias and variance on model complexity, governed by regularization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16" y="2649804"/>
            <a:ext cx="7740794" cy="4157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17598" y="2751915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98" y="2751915"/>
                <a:ext cx="287836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41608" y="274913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08" y="274913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00000" y="274913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00" y="274913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83216" y="4886697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16" y="4886697"/>
                <a:ext cx="287836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41608" y="488294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08" y="488294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00000" y="488294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00" y="488294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44383" y="3351623"/>
            <a:ext cx="1472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Low Variance</a:t>
            </a:r>
          </a:p>
          <a:p>
            <a:pPr algn="ctr"/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Simple Model</a:t>
            </a:r>
          </a:p>
          <a:p>
            <a:pPr algn="ctr"/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High Bias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4010" y="3351623"/>
            <a:ext cx="143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High Variance</a:t>
            </a:r>
          </a:p>
          <a:p>
            <a:pPr algn="ctr"/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Complex Model</a:t>
            </a:r>
          </a:p>
          <a:p>
            <a:pPr algn="ctr"/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Low Bias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Bias and Variance vs.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19" y="1331491"/>
            <a:ext cx="6141961" cy="433752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531429" y="3348842"/>
            <a:ext cx="11875" cy="1377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567056" y="4750131"/>
            <a:ext cx="356258" cy="73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23314" y="5392013"/>
                <a:ext cx="1289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5392013"/>
                <a:ext cx="12895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65" r="-42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H="1">
            <a:off x="6531429" y="2802577"/>
            <a:ext cx="2861953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393382" y="2220686"/>
                <a:ext cx="26600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F0"/>
                    </a:solidFill>
                  </a:rPr>
                  <a:t>Test error minimum occurs close to minimum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𝑏𝑖𝑎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𝑣𝑎𝑟𝑖𝑎𝑛𝑐𝑒</m:t>
                    </m:r>
                  </m:oMath>
                </a14:m>
                <a:endParaRPr lang="zh-CN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2" y="2220686"/>
                <a:ext cx="266007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3670" t="-3101" r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69422" y="5392013"/>
                <a:ext cx="4223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</a:rPr>
                  <a:t>Small values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B050"/>
                    </a:solidFill>
                  </a:rPr>
                  <a:t>allow model to become finely tuned to noise leading to large variance</a:t>
                </a:r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422" y="5392013"/>
                <a:ext cx="4223561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2165" t="-4082" r="-2597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371094" y="5392012"/>
                <a:ext cx="34524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Large values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pull weight parameters to zero leading to large bias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94" y="5392012"/>
                <a:ext cx="345243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646" t="-4082" r="-4056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Bias-Variance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good insight into model complexity issue:</a:t>
            </a:r>
          </a:p>
          <a:p>
            <a:pPr lvl="1"/>
            <a:r>
              <a:rPr lang="en-US" altLang="zh-CN" dirty="0" smtClean="0"/>
              <a:t>Very flexible models having low bias and high variance.</a:t>
            </a:r>
          </a:p>
          <a:p>
            <a:pPr lvl="1"/>
            <a:r>
              <a:rPr lang="en-US" altLang="zh-CN" dirty="0" smtClean="0"/>
              <a:t>Relatively rigid models having high bias and low variance.</a:t>
            </a:r>
          </a:p>
          <a:p>
            <a:pPr lvl="1"/>
            <a:r>
              <a:rPr lang="en-US" altLang="zh-CN" dirty="0" smtClean="0"/>
              <a:t>The model with the optimal predictive capacity is the one that leads to the best balance between bias and variance.</a:t>
            </a:r>
          </a:p>
          <a:p>
            <a:r>
              <a:rPr lang="en-US" altLang="zh-CN" dirty="0" smtClean="0"/>
              <a:t>Bias-Variance decomposition has limited practical value</a:t>
            </a:r>
          </a:p>
          <a:p>
            <a:pPr lvl="1"/>
            <a:r>
              <a:rPr lang="en-US" altLang="zh-CN" dirty="0" smtClean="0"/>
              <a:t>Bias and variance cannot be computed since it relies on knowing the true distribution of x and y</a:t>
            </a:r>
          </a:p>
          <a:p>
            <a:pPr lvl="1"/>
            <a:r>
              <a:rPr lang="en-US" altLang="zh-CN" dirty="0" smtClean="0"/>
              <a:t>Bias-variance decomposition is based on averages with respect to ensembles of data sets, whereas in practice we have only the single observed data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Statistical Learning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668"/>
                <a:ext cx="10051473" cy="530233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Generalization Analysis for binary classification</a:t>
                </a:r>
              </a:p>
              <a:p>
                <a:pPr lvl="1"/>
                <a:r>
                  <a:rPr lang="en-US" altLang="zh-CN" dirty="0" smtClean="0"/>
                  <a:t>Generalization Error: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Training Error: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ERM selects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be the hypothesis with the smallest training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about the generalization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? Relations between training error and generalization error?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668"/>
                <a:ext cx="10051473" cy="5302331"/>
              </a:xfrm>
              <a:blipFill rotWithShape="0">
                <a:blip r:embed="rId2"/>
                <a:stretch>
                  <a:fillRect l="-1092" t="-1839" r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V="1">
            <a:off x="6329548" y="5355771"/>
            <a:ext cx="1543792" cy="1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992094" y="5142016"/>
            <a:ext cx="2790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Hypothesis 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68779" y="1690689"/>
            <a:ext cx="9820894" cy="23587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zh-CN" b="1" dirty="0" smtClean="0"/>
                  <a:t>Theorem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fixed, with probability at least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, we have that</a:t>
                </a:r>
              </a:p>
              <a:p>
                <a:pPr marL="457200" lvl="1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 smtClean="0"/>
                  <a:t>Suppose we switch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some larger hypothesis class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 smtClean="0"/>
                  <a:t>, then</a:t>
                </a:r>
              </a:p>
              <a:p>
                <a:pPr lvl="2"/>
                <a:r>
                  <a:rPr lang="en-US" altLang="zh-CN" dirty="0" smtClean="0"/>
                  <a:t>The first term decreases. The “bias” decreases.</a:t>
                </a:r>
              </a:p>
              <a:p>
                <a:pPr lvl="2"/>
                <a:r>
                  <a:rPr lang="en-US" altLang="zh-CN" dirty="0" smtClean="0"/>
                  <a:t>The second term increases (with large k). The “variance” increases.</a:t>
                </a:r>
              </a:p>
              <a:p>
                <a:pPr lvl="1"/>
                <a:r>
                  <a:rPr lang="en-US" altLang="zh-CN" dirty="0" smtClean="0"/>
                  <a:t>Infinite case: VC dimension, growth function, shatter function……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Overfitting Example: Polynomial Curve Fitting</a:t>
            </a:r>
          </a:p>
        </p:txBody>
      </p:sp>
    </p:spTree>
    <p:extLst>
      <p:ext uri="{BB962C8B-B14F-4D97-AF65-F5344CB8AC3E}">
        <p14:creationId xmlns:p14="http://schemas.microsoft.com/office/powerpoint/2010/main" val="34810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0"/>
            <a:ext cx="1043835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1007" y="2458193"/>
            <a:ext cx="551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Q&amp;A</a:t>
            </a: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lanyanyan@ict.ac.cn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0" y="1374125"/>
            <a:ext cx="3638550" cy="2647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10696" y="2036617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696" y="2036617"/>
                <a:ext cx="103169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47059" r="-4117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644140" y="2544212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140" y="2544212"/>
                <a:ext cx="103169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29412" r="-2941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755133" y="2790130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133" y="2790130"/>
                <a:ext cx="103169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29412" r="-29412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Optimal Function for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Minimize Expected Loss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Where:</a:t>
                </a:r>
              </a:p>
              <a:p>
                <a:r>
                  <a:rPr lang="en-US" altLang="zh-CN" dirty="0" smtClean="0"/>
                  <a:t>Take derivative and setting equal to zero yields a solution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Regression function, which minimize the expected squared loss, is given  by the mean of the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51978" y="3268759"/>
                <a:ext cx="4748223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78" y="3268759"/>
                <a:ext cx="474822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51764" y="1720968"/>
                <a:ext cx="6078365" cy="154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64" y="1720968"/>
                <a:ext cx="6078365" cy="15477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71899" y="4234825"/>
                <a:ext cx="3314701" cy="72654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9" y="4234825"/>
                <a:ext cx="3314701" cy="7265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æ¥çæºå¾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85" y="4045830"/>
            <a:ext cx="3812176" cy="281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28" y="4045830"/>
            <a:ext cx="3645716" cy="27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Optimal Function for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Minimize Expected Loss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Solution</a:t>
                </a:r>
                <a:endParaRPr lang="en-US" altLang="zh-CN" dirty="0"/>
              </a:p>
              <a:p>
                <a:r>
                  <a:rPr lang="en-US" altLang="zh-CN" dirty="0" smtClean="0"/>
                  <a:t>Bayes Classifier, which minimizes the 0-1 loss, is chosen to  be the class label with maximal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Decision of </a:t>
                </a:r>
                <a:r>
                  <a:rPr lang="en-US" altLang="zh-CN" dirty="0"/>
                  <a:t>Binary </a:t>
                </a:r>
                <a:r>
                  <a:rPr lang="en-US" altLang="zh-CN" dirty="0" smtClean="0"/>
                  <a:t>Classification: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Decision of Multi-Classification: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49089" y="1721862"/>
                <a:ext cx="6400801" cy="9117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9" y="1721862"/>
                <a:ext cx="6400801" cy="911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08116" y="2804281"/>
                <a:ext cx="2473037" cy="3986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16" y="2804281"/>
                <a:ext cx="2473037" cy="398635"/>
              </a:xfrm>
              <a:prstGeom prst="rect">
                <a:avLst/>
              </a:prstGeom>
              <a:blipFill rotWithShape="0"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50" y="4503297"/>
            <a:ext cx="5150726" cy="879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283" y="4588300"/>
            <a:ext cx="5204682" cy="709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634" y="5958074"/>
            <a:ext cx="4177076" cy="6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Distinct Approaches: Generative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First solve inference problem of joint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Then use Bayes theorem to determine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Determine the output accordingly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39441" y="3283528"/>
                <a:ext cx="4713983" cy="8510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41" y="3283528"/>
                <a:ext cx="4713983" cy="8510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09" y="365125"/>
            <a:ext cx="11256818" cy="1325563"/>
          </a:xfrm>
        </p:spPr>
        <p:txBody>
          <a:bodyPr/>
          <a:lstStyle/>
          <a:p>
            <a:r>
              <a:rPr lang="en-US" altLang="zh-CN" dirty="0" smtClean="0"/>
              <a:t>Three Distinct Approaches: Discriminative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Directly solve inference problem to determine conditional distribution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Determine the output accordingly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6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18" y="365125"/>
            <a:ext cx="12098481" cy="1325563"/>
          </a:xfrm>
        </p:spPr>
        <p:txBody>
          <a:bodyPr/>
          <a:lstStyle/>
          <a:p>
            <a:r>
              <a:rPr lang="en-US" altLang="zh-CN" dirty="0" smtClean="0"/>
              <a:t>Three Distinct Approaches: Discriminant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maps each input directly to the output</a:t>
                </a:r>
              </a:p>
              <a:p>
                <a:pPr lvl="1"/>
                <a:r>
                  <a:rPr lang="en-US" altLang="zh-CN" dirty="0" smtClean="0"/>
                  <a:t>e.g. Binary Classification,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a binary valued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represents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(−1)</m:t>
                    </m:r>
                  </m:oMath>
                </a14:m>
                <a:r>
                  <a:rPr lang="en-US" altLang="zh-CN" dirty="0" smtClean="0"/>
                  <a:t> represents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Probability play no direct role</a:t>
                </a:r>
              </a:p>
              <a:p>
                <a:pPr lvl="1"/>
                <a:r>
                  <a:rPr lang="en-US" altLang="zh-CN" dirty="0" smtClean="0"/>
                  <a:t>No direct access to posterior probability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usually aimed to approximating the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to find a good discriminant function? Criteria?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1077</Words>
  <Application>Microsoft Office PowerPoint</Application>
  <PresentationFormat>宽屏</PresentationFormat>
  <Paragraphs>311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Framework of Statistical Machine Learning</vt:lpstr>
      <vt:lpstr>Regression Problem</vt:lpstr>
      <vt:lpstr>Analysis of Optimal Function for Regression</vt:lpstr>
      <vt:lpstr>Classification Problem</vt:lpstr>
      <vt:lpstr>Analysis of Optimal Function for Classification</vt:lpstr>
      <vt:lpstr>Three Distinct Approaches: Generative Model</vt:lpstr>
      <vt:lpstr>Three Distinct Approaches: Discriminative Model</vt:lpstr>
      <vt:lpstr>Three Distinct Approaches: Discriminant Functions</vt:lpstr>
      <vt:lpstr>ERM vs. SRM</vt:lpstr>
      <vt:lpstr>Overfitting and Model Selection</vt:lpstr>
      <vt:lpstr>Case: Polynomial Curve Fitting</vt:lpstr>
      <vt:lpstr>Polynomial Curve Fitting</vt:lpstr>
      <vt:lpstr>ERM for Polynomial Curve Fitting</vt:lpstr>
      <vt:lpstr>ERM for Polynomial Curve Fitting</vt:lpstr>
      <vt:lpstr>Choosing Different M</vt:lpstr>
      <vt:lpstr>Results of Overfitting</vt:lpstr>
      <vt:lpstr>Training vs. Testing</vt:lpstr>
      <vt:lpstr>How to Predict Well on Testing Data?</vt:lpstr>
      <vt:lpstr>Regularization</vt:lpstr>
      <vt:lpstr>Values of Coefficients w^∗ for different M</vt:lpstr>
      <vt:lpstr>Effects of Regularizer</vt:lpstr>
      <vt:lpstr>Impact of Regularization on Error</vt:lpstr>
      <vt:lpstr>Validation: Hold Out</vt:lpstr>
      <vt:lpstr>Validation: k-fold </vt:lpstr>
      <vt:lpstr>Validation: Bootstrap</vt:lpstr>
      <vt:lpstr>Validation: Bootstrap</vt:lpstr>
      <vt:lpstr>Training-Validation</vt:lpstr>
      <vt:lpstr>The effect of L1 and L2 norm</vt:lpstr>
      <vt:lpstr>Bias-Variance Decomposition: expected loss=bias^2+variance+noise</vt:lpstr>
      <vt:lpstr> Bias-Variance Illustration</vt:lpstr>
      <vt:lpstr>Example on Bias-Variance Decomposition</vt:lpstr>
      <vt:lpstr>Example on Bias-Variance Decomposition</vt:lpstr>
      <vt:lpstr>Bias and Variance vs. λ</vt:lpstr>
      <vt:lpstr>Bias-Variance Tradeoff</vt:lpstr>
      <vt:lpstr>Statistical Learning Theory</vt:lpstr>
      <vt:lpstr>Generalization Bound</vt:lpstr>
      <vt:lpstr>Homework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Learning</dc:title>
  <dc:creator>lanyanyan</dc:creator>
  <cp:lastModifiedBy>lyy</cp:lastModifiedBy>
  <cp:revision>90</cp:revision>
  <dcterms:created xsi:type="dcterms:W3CDTF">2015-10-27T09:35:25Z</dcterms:created>
  <dcterms:modified xsi:type="dcterms:W3CDTF">2019-10-14T09:16:21Z</dcterms:modified>
</cp:coreProperties>
</file>