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handoutMasterIdLst>
    <p:handoutMasterId r:id="rId15"/>
  </p:handoutMasterIdLst>
  <p:sldIdLst>
    <p:sldId id="256" r:id="rId2"/>
    <p:sldId id="266" r:id="rId3"/>
    <p:sldId id="267" r:id="rId4"/>
    <p:sldId id="260" r:id="rId5"/>
    <p:sldId id="264" r:id="rId6"/>
    <p:sldId id="261" r:id="rId7"/>
    <p:sldId id="265" r:id="rId8"/>
    <p:sldId id="271" r:id="rId9"/>
    <p:sldId id="262" r:id="rId10"/>
    <p:sldId id="263" r:id="rId11"/>
    <p:sldId id="268" r:id="rId12"/>
    <p:sldId id="270" r:id="rId1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na Roy" initials="TR" lastIdx="1" clrIdx="0">
    <p:extLst>
      <p:ext uri="{19B8F6BF-5375-455C-9EA6-DF929625EA0E}">
        <p15:presenceInfo xmlns:p15="http://schemas.microsoft.com/office/powerpoint/2012/main" userId="Trina Roy" providerId="None"/>
      </p:ext>
    </p:extLst>
  </p:cmAuthor>
  <p:cmAuthor id="2" name="M Gooding"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16" autoAdjust="0"/>
    <p:restoredTop sz="81851" autoAdjust="0"/>
  </p:normalViewPr>
  <p:slideViewPr>
    <p:cSldViewPr>
      <p:cViewPr varScale="1">
        <p:scale>
          <a:sx n="54" d="100"/>
          <a:sy n="54" d="100"/>
        </p:scale>
        <p:origin x="1960"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0"/>
    </p:cViewPr>
  </p:sorterViewPr>
  <p:notesViewPr>
    <p:cSldViewPr>
      <p:cViewPr varScale="1">
        <p:scale>
          <a:sx n="82" d="100"/>
          <a:sy n="82" d="100"/>
        </p:scale>
        <p:origin x="203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3.xml"/><Relationship Id="rId1" Type="http://schemas.openxmlformats.org/officeDocument/2006/relationships/slide" Target="slides/slide1.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DC98D50-1E8C-4DFD-B7A7-B893320D5305}" type="datetimeFigureOut">
              <a:rPr lang="en-GB" smtClean="0"/>
              <a:pPr/>
              <a:t>22/09/2021</a:t>
            </a:fld>
            <a:endParaRPr lang="en-GB" dirty="0"/>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D4BC1D75-C8CA-43A8-B87B-250147A4385A}" type="slidenum">
              <a:rPr lang="en-GB" smtClean="0"/>
              <a:pPr/>
              <a:t>‹#›</a:t>
            </a:fld>
            <a:endParaRPr lang="en-GB" dirty="0"/>
          </a:p>
        </p:txBody>
      </p:sp>
    </p:spTree>
    <p:extLst>
      <p:ext uri="{BB962C8B-B14F-4D97-AF65-F5344CB8AC3E}">
        <p14:creationId xmlns:p14="http://schemas.microsoft.com/office/powerpoint/2010/main" val="1110802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E0D6276-030C-4916-A6E4-67ABB57527DF}" type="datetimeFigureOut">
              <a:rPr lang="en-GB" smtClean="0"/>
              <a:pPr/>
              <a:t>22/09/2021</a:t>
            </a:fld>
            <a:endParaRPr lang="en-GB" dirty="0"/>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88410A2-F203-41A7-87D1-6EDF8FF1299C}" type="slidenum">
              <a:rPr lang="en-GB" smtClean="0"/>
              <a:pPr/>
              <a:t>‹#›</a:t>
            </a:fld>
            <a:endParaRPr lang="en-GB" dirty="0"/>
          </a:p>
        </p:txBody>
      </p:sp>
    </p:spTree>
    <p:extLst>
      <p:ext uri="{BB962C8B-B14F-4D97-AF65-F5344CB8AC3E}">
        <p14:creationId xmlns:p14="http://schemas.microsoft.com/office/powerpoint/2010/main" val="234444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GB" dirty="0"/>
              <a:t>Hello</a:t>
            </a:r>
            <a:r>
              <a:rPr lang="en-GB" baseline="0" dirty="0"/>
              <a:t> everyone! I am Trina Roy and I am going to talk about network security. I chose this topic for the sole reason that I wanted to know how to secure our data much more efficiently. Before I go any further, I would like you to ask you some questions.</a:t>
            </a:r>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1</a:t>
            </a:fld>
            <a:endParaRPr lang="en-GB" dirty="0"/>
          </a:p>
        </p:txBody>
      </p:sp>
    </p:spTree>
    <p:extLst>
      <p:ext uri="{BB962C8B-B14F-4D97-AF65-F5344CB8AC3E}">
        <p14:creationId xmlns:p14="http://schemas.microsoft.com/office/powerpoint/2010/main" val="323426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11</a:t>
            </a:fld>
            <a:endParaRPr lang="en-GB" dirty="0"/>
          </a:p>
        </p:txBody>
      </p:sp>
    </p:spTree>
    <p:extLst>
      <p:ext uri="{BB962C8B-B14F-4D97-AF65-F5344CB8AC3E}">
        <p14:creationId xmlns:p14="http://schemas.microsoft.com/office/powerpoint/2010/main" val="192557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12</a:t>
            </a:fld>
            <a:endParaRPr lang="en-GB" dirty="0"/>
          </a:p>
        </p:txBody>
      </p:sp>
    </p:spTree>
    <p:extLst>
      <p:ext uri="{BB962C8B-B14F-4D97-AF65-F5344CB8AC3E}">
        <p14:creationId xmlns:p14="http://schemas.microsoft.com/office/powerpoint/2010/main" val="101481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65225" y="1241425"/>
            <a:ext cx="4467225" cy="3349625"/>
          </a:xfrm>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ASK</a:t>
            </a:r>
            <a:r>
              <a:rPr lang="en-GB" baseline="0" dirty="0"/>
              <a:t> QUESTION TO AUDIENCE: What do you think is good network security?</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ASK</a:t>
            </a:r>
            <a:r>
              <a:rPr lang="en-GB" baseline="0" dirty="0"/>
              <a:t> QUESTION TO AUDIENCE: How many of you have experienced a security breach while using any of your devices?</a:t>
            </a:r>
            <a:endParaRPr lang="en-GB" dirty="0"/>
          </a:p>
          <a:p>
            <a:endParaRPr lang="en-GB" dirty="0"/>
          </a:p>
          <a:p>
            <a:r>
              <a:rPr lang="en-GB" dirty="0"/>
              <a:t>Variety</a:t>
            </a:r>
            <a:r>
              <a:rPr lang="en-GB" baseline="0" dirty="0"/>
              <a:t> of answers</a:t>
            </a:r>
            <a:endParaRPr lang="en-GB" dirty="0"/>
          </a:p>
        </p:txBody>
      </p:sp>
      <p:sp>
        <p:nvSpPr>
          <p:cNvPr id="4" name="Segnaposto numero diapositiva 3"/>
          <p:cNvSpPr>
            <a:spLocks noGrp="1"/>
          </p:cNvSpPr>
          <p:nvPr>
            <p:ph type="sldNum" sz="quarter" idx="10"/>
          </p:nvPr>
        </p:nvSpPr>
        <p:spPr/>
        <p:txBody>
          <a:bodyPr/>
          <a:lstStyle/>
          <a:p>
            <a:fld id="{E88410A2-F203-41A7-87D1-6EDF8FF1299C}"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GB" dirty="0"/>
              <a:t>Network security is</a:t>
            </a:r>
            <a:r>
              <a:rPr lang="en-GB" baseline="0" dirty="0"/>
              <a:t> an exciting field which requires you to understand that the information that we share is not always secured efficiently, for the sole reason that our technologies are not developed enough and there are not enough people who can handle this kind of job, simply because there aren’t any. I would like to be in that area. This will help me getting towards my target of becoming a computer scientist. </a:t>
            </a:r>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3</a:t>
            </a:fld>
            <a:endParaRPr lang="en-GB" dirty="0"/>
          </a:p>
        </p:txBody>
      </p:sp>
    </p:spTree>
    <p:extLst>
      <p:ext uri="{BB962C8B-B14F-4D97-AF65-F5344CB8AC3E}">
        <p14:creationId xmlns:p14="http://schemas.microsoft.com/office/powerpoint/2010/main" val="406947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GB" i="1" dirty="0"/>
              <a:t>“Security is now</a:t>
            </a:r>
            <a:r>
              <a:rPr lang="en-GB" i="1" baseline="0" dirty="0"/>
              <a:t> a basic requirement because global computing is inherently secure.” </a:t>
            </a:r>
            <a:r>
              <a:rPr lang="en-GB" i="0" baseline="0" dirty="0"/>
              <a:t> - Taken from TYBSC – IT NETWORK SECURITY</a:t>
            </a:r>
            <a:endParaRPr lang="en-GB" i="1" dirty="0"/>
          </a:p>
          <a:p>
            <a:r>
              <a:rPr lang="en-GB" dirty="0"/>
              <a:t>Thousands of businesses rely on the transfer of data and information between each other</a:t>
            </a:r>
            <a:r>
              <a:rPr lang="en-GB" baseline="0" dirty="0"/>
              <a:t> and no business, especially banks, have to take extra and more special care while processing and securing that information. After all, it’s our money in there! As you can see in the chart, the commercial transportation has the highest risk of having a security breach.</a:t>
            </a:r>
          </a:p>
        </p:txBody>
      </p:sp>
      <p:sp>
        <p:nvSpPr>
          <p:cNvPr id="4" name="Slide Number Placeholder 3"/>
          <p:cNvSpPr>
            <a:spLocks noGrp="1"/>
          </p:cNvSpPr>
          <p:nvPr>
            <p:ph type="sldNum" sz="quarter" idx="10"/>
          </p:nvPr>
        </p:nvSpPr>
        <p:spPr/>
        <p:txBody>
          <a:bodyPr/>
          <a:lstStyle/>
          <a:p>
            <a:fld id="{E88410A2-F203-41A7-87D1-6EDF8FF1299C}" type="slidenum">
              <a:rPr lang="en-GB" smtClean="0"/>
              <a:pPr/>
              <a:t>4</a:t>
            </a:fld>
            <a:endParaRPr lang="en-GB" dirty="0"/>
          </a:p>
        </p:txBody>
      </p:sp>
    </p:spTree>
    <p:extLst>
      <p:ext uri="{BB962C8B-B14F-4D97-AF65-F5344CB8AC3E}">
        <p14:creationId xmlns:p14="http://schemas.microsoft.com/office/powerpoint/2010/main" val="1409249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GB" dirty="0"/>
              <a:t>The</a:t>
            </a:r>
            <a:r>
              <a:rPr lang="en-GB" baseline="0" dirty="0"/>
              <a:t> picture at the left shows the types of security breaches that businesses have received. As you can see, “</a:t>
            </a:r>
            <a:r>
              <a:rPr lang="en-GB" i="1" baseline="0" dirty="0"/>
              <a:t>Lost or stolen devices </a:t>
            </a:r>
            <a:r>
              <a:rPr lang="en-GB" i="0" baseline="0" dirty="0"/>
              <a:t>”, being at 95% is the highest. </a:t>
            </a:r>
          </a:p>
          <a:p>
            <a:pPr marL="171450" indent="-171450">
              <a:buFont typeface="Arial" panose="020B0604020202020204" pitchFamily="34" charset="0"/>
              <a:buChar char="•"/>
            </a:pPr>
            <a:r>
              <a:rPr lang="en-GB" b="1" dirty="0"/>
              <a:t>Spear phishing is an e-mail spoofing fraud attempt that targets a specific organization, seeking unauthorized access to confidential data. </a:t>
            </a:r>
            <a:r>
              <a:rPr lang="en-GB" dirty="0"/>
              <a:t>-</a:t>
            </a:r>
            <a:r>
              <a:rPr lang="en-GB" baseline="0" dirty="0"/>
              <a:t> http://searchsecurity.techtarget.com/definition/spear-phishing</a:t>
            </a:r>
          </a:p>
          <a:p>
            <a:pPr marL="171450" indent="-171450">
              <a:buFont typeface="Arial" panose="020B0604020202020204" pitchFamily="34" charset="0"/>
              <a:buChar char="•"/>
            </a:pPr>
            <a:r>
              <a:rPr lang="en-GB" b="1" dirty="0"/>
              <a:t>A zero-day threat is a threat that exploits an unknown computer security vulnerability. The term is derived from the age of the exploit, which takes place before or on the first (or “zeroth”) day of a developer’s awareness of the exploit or bug. This means that there is no known security fix because developers are oblivious to the vulnerability or threat.</a:t>
            </a:r>
            <a:r>
              <a:rPr lang="en-GB" b="1" baseline="0" dirty="0"/>
              <a:t> </a:t>
            </a:r>
            <a:r>
              <a:rPr lang="en-GB" baseline="0" dirty="0"/>
              <a:t>- https://www.techopedia.com/definition/27451/zero-day-threat – 05/12/16</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baseline="0" noProof="0" dirty="0"/>
              <a:t>Distributed Denial of Service – it a type of DOS where multiple compromised systems, which are infected by a Trojan, are used a single system causing a Denial of Service.</a:t>
            </a:r>
            <a:r>
              <a:rPr lang="en-GB" b="0" baseline="0" noProof="0" dirty="0"/>
              <a:t>- </a:t>
            </a:r>
            <a:r>
              <a:rPr lang="en-GB" baseline="0" dirty="0"/>
              <a:t>http://www.webopedia.com/TERM/D/DDoS_attack.html – 05/12/16</a:t>
            </a:r>
            <a:endParaRPr lang="en-GB" b="1" baseline="0" noProof="0" dirty="0"/>
          </a:p>
          <a:p>
            <a:pPr marL="171450" indent="-171450">
              <a:buFont typeface="Arial" panose="020B0604020202020204" pitchFamily="34" charset="0"/>
              <a:buChar char="•"/>
            </a:pPr>
            <a:r>
              <a:rPr lang="en-GB" b="1" baseline="0" noProof="0" dirty="0"/>
              <a:t>SQL injection is a code injection technique, used to attack data – driven apps, in which SQL statements into an entry field for execution.</a:t>
            </a:r>
            <a:r>
              <a:rPr lang="en-GB" baseline="0" noProof="0" dirty="0"/>
              <a:t> – Wikipedia, 2016, </a:t>
            </a:r>
            <a:r>
              <a:rPr lang="en-GB" i="1" baseline="0" noProof="0" dirty="0"/>
              <a:t>SQL injection</a:t>
            </a:r>
            <a:r>
              <a:rPr lang="en-GB" i="0" baseline="0" noProof="0" dirty="0"/>
              <a:t> [online] Available at: &lt;https://en.Wikipedia.org/wiki/SQL_injection&gt; [Accessed 07/12/16]</a:t>
            </a:r>
          </a:p>
          <a:p>
            <a:pPr marL="171450" indent="-171450">
              <a:buFont typeface="Arial" panose="020B0604020202020204" pitchFamily="34" charset="0"/>
              <a:buChar char="•"/>
            </a:pPr>
            <a:r>
              <a:rPr lang="en-GB" b="1" i="0" baseline="0" noProof="0" dirty="0"/>
              <a:t>Botnet is a network of private computer infected with malicious software and controlled as a group without the owners’ knowledge e.g. to send spam </a:t>
            </a:r>
            <a:r>
              <a:rPr lang="en-GB" i="0" baseline="0" noProof="0" dirty="0"/>
              <a:t>– Google – 07/12/16</a:t>
            </a:r>
            <a:endParaRPr lang="en-GB" baseline="0" noProof="0"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5</a:t>
            </a:fld>
            <a:endParaRPr lang="en-GB" dirty="0"/>
          </a:p>
        </p:txBody>
      </p:sp>
    </p:spTree>
    <p:extLst>
      <p:ext uri="{BB962C8B-B14F-4D97-AF65-F5344CB8AC3E}">
        <p14:creationId xmlns:p14="http://schemas.microsoft.com/office/powerpoint/2010/main" val="3290185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6</a:t>
            </a:fld>
            <a:endParaRPr lang="en-GB" dirty="0"/>
          </a:p>
        </p:txBody>
      </p:sp>
    </p:spTree>
    <p:extLst>
      <p:ext uri="{BB962C8B-B14F-4D97-AF65-F5344CB8AC3E}">
        <p14:creationId xmlns:p14="http://schemas.microsoft.com/office/powerpoint/2010/main" val="256695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7</a:t>
            </a:fld>
            <a:endParaRPr lang="en-GB" dirty="0"/>
          </a:p>
        </p:txBody>
      </p:sp>
    </p:spTree>
    <p:extLst>
      <p:ext uri="{BB962C8B-B14F-4D97-AF65-F5344CB8AC3E}">
        <p14:creationId xmlns:p14="http://schemas.microsoft.com/office/powerpoint/2010/main" val="348222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9</a:t>
            </a:fld>
            <a:endParaRPr lang="en-GB" dirty="0"/>
          </a:p>
        </p:txBody>
      </p:sp>
    </p:spTree>
    <p:extLst>
      <p:ext uri="{BB962C8B-B14F-4D97-AF65-F5344CB8AC3E}">
        <p14:creationId xmlns:p14="http://schemas.microsoft.com/office/powerpoint/2010/main" val="2662331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r>
              <a:rPr lang="en-GB" sz="1200" dirty="0"/>
              <a:t>As you have seen by my plan, the topic of network security is quite broad. It was hard for me to understand how I should make it a more – focused report, so…..</a:t>
            </a:r>
            <a:endParaRPr lang="en-GB" dirty="0"/>
          </a:p>
        </p:txBody>
      </p:sp>
      <p:sp>
        <p:nvSpPr>
          <p:cNvPr id="4" name="Slide Number Placeholder 3"/>
          <p:cNvSpPr>
            <a:spLocks noGrp="1"/>
          </p:cNvSpPr>
          <p:nvPr>
            <p:ph type="sldNum" sz="quarter" idx="10"/>
          </p:nvPr>
        </p:nvSpPr>
        <p:spPr/>
        <p:txBody>
          <a:bodyPr/>
          <a:lstStyle/>
          <a:p>
            <a:fld id="{E88410A2-F203-41A7-87D1-6EDF8FF1299C}" type="slidenum">
              <a:rPr lang="en-GB" smtClean="0"/>
              <a:pPr/>
              <a:t>10</a:t>
            </a:fld>
            <a:endParaRPr lang="en-GB" dirty="0"/>
          </a:p>
        </p:txBody>
      </p:sp>
    </p:spTree>
    <p:extLst>
      <p:ext uri="{BB962C8B-B14F-4D97-AF65-F5344CB8AC3E}">
        <p14:creationId xmlns:p14="http://schemas.microsoft.com/office/powerpoint/2010/main" val="352757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3" y="3"/>
            <a:ext cx="9143999" cy="5135431"/>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650FEF8-2449-4EEC-93A4-2A5E8EC1C3CB}" type="slidenum">
              <a:rPr lang="en-GB" smtClean="0"/>
              <a:pPr/>
              <a:t>‹#›</a:t>
            </a:fld>
            <a:endParaRPr lang="en-GB" dirty="0"/>
          </a:p>
        </p:txBody>
      </p:sp>
      <p:sp>
        <p:nvSpPr>
          <p:cNvPr id="10" name="Rectangle 9"/>
          <p:cNvSpPr/>
          <p:nvPr/>
        </p:nvSpPr>
        <p:spPr bwMode="invGray">
          <a:xfrm>
            <a:off x="0" y="512833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bwMode="ltGray">
          <a:xfrm>
            <a:off x="6647690"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Vertical Title 1"/>
          <p:cNvSpPr>
            <a:spLocks noGrp="1"/>
          </p:cNvSpPr>
          <p:nvPr>
            <p:ph type="title" orient="vert"/>
          </p:nvPr>
        </p:nvSpPr>
        <p:spPr>
          <a:xfrm>
            <a:off x="6781800" y="274642"/>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5" name="Footer Placeholder 4"/>
          <p:cNvSpPr>
            <a:spLocks noGrp="1"/>
          </p:cNvSpPr>
          <p:nvPr>
            <p:ph type="ftr" sz="quarter" idx="11"/>
          </p:nvPr>
        </p:nvSpPr>
        <p:spPr>
          <a:xfrm>
            <a:off x="2640597" y="6377462"/>
            <a:ext cx="3836404" cy="365125"/>
          </a:xfrm>
        </p:spPr>
        <p:txBody>
          <a:bodyPr/>
          <a:lstStyle/>
          <a:p>
            <a:endParaRPr lang="en-GB" dirty="0"/>
          </a:p>
        </p:txBody>
      </p:sp>
      <p:sp>
        <p:nvSpPr>
          <p:cNvPr id="6" name="Slide Number Placeholder 5"/>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9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8" y="169899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8"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650FEF8-2449-4EEC-93A4-2A5E8EC1C3CB}"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9" y="1743134"/>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9"/>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0EF1B88-5077-4DED-8EA6-C6E548684357}" type="datetimeFigureOut">
              <a:rPr lang="en-GB" smtClean="0"/>
              <a:pPr/>
              <a:t>22/09/2021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650FEF8-2449-4EEC-93A4-2A5E8EC1C3CB}" type="slidenum">
              <a:rPr lang="en-GB" smtClean="0"/>
              <a:pPr/>
              <a:t>‹#›</a:t>
            </a:fld>
            <a:endParaRPr lang="en-GB"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3"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8"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0EF1B88-5077-4DED-8EA6-C6E548684357}" type="datetimeFigureOut">
              <a:rPr lang="en-GB" smtClean="0"/>
              <a:pPr/>
              <a:t>22/09/2021</a:t>
            </a:fld>
            <a:endParaRPr lang="en-GB"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GB" dirty="0"/>
          </a:p>
        </p:txBody>
      </p:sp>
      <p:sp>
        <p:nvSpPr>
          <p:cNvPr id="7" name="Slide Number Placeholder 6"/>
          <p:cNvSpPr>
            <a:spLocks noGrp="1"/>
          </p:cNvSpPr>
          <p:nvPr>
            <p:ph type="sldNum" sz="quarter" idx="12"/>
          </p:nvPr>
        </p:nvSpPr>
        <p:spPr>
          <a:xfrm>
            <a:off x="8339328" y="1170432"/>
            <a:ext cx="733864" cy="201168"/>
          </a:xfrm>
        </p:spPr>
        <p:txBody>
          <a:bodyPr/>
          <a:lstStyle/>
          <a:p>
            <a:fld id="{4650FEF8-2449-4EEC-93A4-2A5E8EC1C3CB}"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7" name="Rectangle 6"/>
          <p:cNvSpPr/>
          <p:nvPr/>
        </p:nvSpPr>
        <p:spPr bwMode="ltGray">
          <a:xfrm>
            <a:off x="3" y="2"/>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Placeholder 1"/>
          <p:cNvSpPr>
            <a:spLocks noGrp="1"/>
          </p:cNvSpPr>
          <p:nvPr>
            <p:ph type="title"/>
          </p:nvPr>
        </p:nvSpPr>
        <p:spPr>
          <a:xfrm>
            <a:off x="457200" y="152403"/>
            <a:ext cx="8229600" cy="125106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4"/>
            <a:ext cx="8229600" cy="4625609"/>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0EF1B88-5077-4DED-8EA6-C6E548684357}" type="datetimeFigureOut">
              <a:rPr lang="en-GB" smtClean="0"/>
              <a:pPr/>
              <a:t>22/09/2021</a:t>
            </a:fld>
            <a:endParaRPr lang="en-GB" dirty="0"/>
          </a:p>
        </p:txBody>
      </p:sp>
      <p:sp>
        <p:nvSpPr>
          <p:cNvPr id="5" name="Footer Placeholder 4"/>
          <p:cNvSpPr>
            <a:spLocks noGrp="1"/>
          </p:cNvSpPr>
          <p:nvPr>
            <p:ph type="ftr" sz="quarter" idx="3"/>
          </p:nvPr>
        </p:nvSpPr>
        <p:spPr>
          <a:xfrm>
            <a:off x="2640599"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GB" dirty="0"/>
          </a:p>
        </p:txBody>
      </p:sp>
      <p:sp>
        <p:nvSpPr>
          <p:cNvPr id="6" name="Slide Number Placeholder 5"/>
          <p:cNvSpPr>
            <a:spLocks noGrp="1"/>
          </p:cNvSpPr>
          <p:nvPr>
            <p:ph type="sldNum" sz="quarter" idx="4"/>
          </p:nvPr>
        </p:nvSpPr>
        <p:spPr>
          <a:xfrm>
            <a:off x="8204397"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650FEF8-2449-4EEC-93A4-2A5E8EC1C3CB}"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www.propertycasualty360.com/2016/04/12/what-are-the-leading-causes-of-data-security-breac" TargetMode="External"/><Relationship Id="rId3" Type="http://schemas.openxmlformats.org/officeDocument/2006/relationships/hyperlink" Target="file:///\\BILL-STO-001\LEARNING%20RESOURCES\Computer%20Science\A%20Key%20Stage%205\WJEC%20IT%20A%20Level\AS%20Level\WJEC%20Unit%201%20Information%20Systems\Theory\1.8%20Networks" TargetMode="External"/><Relationship Id="rId7" Type="http://schemas.openxmlformats.org/officeDocument/2006/relationships/hyperlink" Target="https://media.scmagazine.com/documents/121/healthcare_privacy_security_be_30019.pdf"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securityintelligence.com/application-security-management-ibm-appscan-enterprise-9/" TargetMode="External"/><Relationship Id="rId5" Type="http://schemas.openxmlformats.org/officeDocument/2006/relationships/hyperlink" Target="http://www.yourdictionary.com/network-security" TargetMode="External"/><Relationship Id="rId4" Type="http://schemas.openxmlformats.org/officeDocument/2006/relationships/hyperlink" Target="http://www.dictionary.com/browse/secur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file:///\\Bill-Sto-004\10RoyT$\EPQ\Other%20files\EPQ%20in%20the%20news.doc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Bill-Sto-004\10RoyT$\EPQ\Structure\Structure%20of%20the%20Project%20V5.doc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24744"/>
            <a:ext cx="7772400" cy="2160240"/>
          </a:xfrm>
        </p:spPr>
        <p:txBody>
          <a:bodyPr>
            <a:normAutofit/>
          </a:bodyPr>
          <a:lstStyle/>
          <a:p>
            <a:r>
              <a:rPr lang="en-GB" sz="3600" dirty="0"/>
              <a:t>How can computer networks be improved and how can they be secured more efficiently?</a:t>
            </a:r>
          </a:p>
        </p:txBody>
      </p:sp>
      <p:sp>
        <p:nvSpPr>
          <p:cNvPr id="3" name="Subtitle 2"/>
          <p:cNvSpPr>
            <a:spLocks noGrp="1"/>
          </p:cNvSpPr>
          <p:nvPr>
            <p:ph type="subTitle" idx="1"/>
          </p:nvPr>
        </p:nvSpPr>
        <p:spPr>
          <a:xfrm>
            <a:off x="670670" y="3068960"/>
            <a:ext cx="8077200" cy="1499616"/>
          </a:xfrm>
        </p:spPr>
        <p:txBody>
          <a:bodyPr numCol="2"/>
          <a:lstStyle/>
          <a:p>
            <a:r>
              <a:rPr lang="en-GB" dirty="0"/>
              <a:t>Trina Roy</a:t>
            </a:r>
          </a:p>
        </p:txBody>
      </p:sp>
    </p:spTree>
    <p:extLst>
      <p:ext uri="{BB962C8B-B14F-4D97-AF65-F5344CB8AC3E}">
        <p14:creationId xmlns:p14="http://schemas.microsoft.com/office/powerpoint/2010/main" val="413656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Reflection</a:t>
            </a:r>
          </a:p>
        </p:txBody>
      </p:sp>
      <p:sp>
        <p:nvSpPr>
          <p:cNvPr id="3" name="Content Placeholder 2"/>
          <p:cNvSpPr>
            <a:spLocks noGrp="1"/>
          </p:cNvSpPr>
          <p:nvPr>
            <p:ph idx="1"/>
          </p:nvPr>
        </p:nvSpPr>
        <p:spPr>
          <a:xfrm>
            <a:off x="457200" y="1628802"/>
            <a:ext cx="8229600" cy="4894167"/>
          </a:xfrm>
        </p:spPr>
        <p:txBody>
          <a:bodyPr>
            <a:noAutofit/>
          </a:bodyPr>
          <a:lstStyle/>
          <a:p>
            <a:r>
              <a:rPr lang="en-GB" sz="2400" dirty="0"/>
              <a:t>What went well?</a:t>
            </a:r>
          </a:p>
          <a:p>
            <a:pPr lvl="1"/>
            <a:r>
              <a:rPr lang="en-GB" sz="1800" dirty="0"/>
              <a:t>Research for the topics that I was interested in, which is going to help me for university study.</a:t>
            </a:r>
          </a:p>
          <a:p>
            <a:pPr lvl="1"/>
            <a:r>
              <a:rPr lang="en-GB" sz="1800" dirty="0"/>
              <a:t>Gained and/ or improved skills in:</a:t>
            </a:r>
          </a:p>
          <a:p>
            <a:pPr lvl="2"/>
            <a:r>
              <a:rPr lang="en-GB" sz="1400" dirty="0"/>
              <a:t>Criticise a source and give explanation the reason why I am including or not in my reference list</a:t>
            </a:r>
          </a:p>
          <a:p>
            <a:pPr lvl="2"/>
            <a:r>
              <a:rPr lang="en-GB" sz="1400" dirty="0"/>
              <a:t>Being able to reference documents, reports, presentations</a:t>
            </a:r>
          </a:p>
          <a:p>
            <a:pPr lvl="2"/>
            <a:r>
              <a:rPr lang="en-GB" sz="1400" dirty="0"/>
              <a:t>Being able to speak to an audience (improve my confidence)</a:t>
            </a:r>
          </a:p>
          <a:p>
            <a:pPr lvl="2"/>
            <a:r>
              <a:rPr lang="en-GB" sz="1400" dirty="0"/>
              <a:t>Being selective about the area I wanted to research</a:t>
            </a:r>
          </a:p>
          <a:p>
            <a:pPr lvl="2"/>
            <a:r>
              <a:rPr lang="en-GB" sz="1400" dirty="0"/>
              <a:t>Practice to write reports</a:t>
            </a:r>
          </a:p>
          <a:p>
            <a:pPr lvl="2"/>
            <a:r>
              <a:rPr lang="en-GB" sz="1400" dirty="0"/>
              <a:t>Study independently</a:t>
            </a:r>
          </a:p>
          <a:p>
            <a:endParaRPr lang="en-GB" sz="1200" dirty="0"/>
          </a:p>
          <a:p>
            <a:r>
              <a:rPr lang="en-GB" sz="2400" dirty="0"/>
              <a:t>Changes that I would want to make if I had to do it again?</a:t>
            </a:r>
          </a:p>
          <a:p>
            <a:pPr lvl="1"/>
            <a:r>
              <a:rPr lang="en-GB" sz="1800" dirty="0"/>
              <a:t>Time management</a:t>
            </a:r>
          </a:p>
          <a:p>
            <a:pPr lvl="1"/>
            <a:r>
              <a:rPr lang="en-GB" sz="1800" dirty="0"/>
              <a:t>I would possibly focus on one aspect on how to secure the data like cryptography.</a:t>
            </a:r>
          </a:p>
          <a:p>
            <a:pPr lvl="1"/>
            <a:r>
              <a:rPr lang="en-GB" sz="1800" dirty="0"/>
              <a:t>Would try to make sure that the report gets the required time to develop</a:t>
            </a:r>
          </a:p>
        </p:txBody>
      </p:sp>
    </p:spTree>
    <p:extLst>
      <p:ext uri="{BB962C8B-B14F-4D97-AF65-F5344CB8AC3E}">
        <p14:creationId xmlns:p14="http://schemas.microsoft.com/office/powerpoint/2010/main" val="79278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195736" y="2708920"/>
            <a:ext cx="4735592" cy="923330"/>
          </a:xfrm>
          <a:prstGeom prst="rect">
            <a:avLst/>
          </a:prstGeom>
          <a:noFill/>
        </p:spPr>
        <p:txBody>
          <a:bodyPr wrap="none" lIns="91440" tIns="45720" rIns="91440" bIns="45720">
            <a:spAutoFit/>
          </a:bodyPr>
          <a:lstStyle/>
          <a:p>
            <a:pPr algn="ctr"/>
            <a:r>
              <a:rPr lang="en-GB"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Any 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51520" y="332658"/>
            <a:ext cx="8496944" cy="166199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a:t>Sources for SLIDE 3:</a:t>
            </a:r>
          </a:p>
          <a:p>
            <a:r>
              <a:rPr lang="en-GB" sz="1200" dirty="0">
                <a:latin typeface="Adamsky SF" pitchFamily="2" charset="0"/>
              </a:rPr>
              <a:t>Definition of computer network </a:t>
            </a:r>
            <a:r>
              <a:rPr lang="en-GB" sz="1200" dirty="0"/>
              <a:t>- Administrator, 2013. AS Notes – Networks. [PowerPoint Presentation] AS Notes – Networks. Networks module. The Billericay School, Information and Communication Technology Department Available at: </a:t>
            </a:r>
            <a:r>
              <a:rPr lang="en-GB" sz="1200" dirty="0">
                <a:hlinkClick r:id="rId3" action="ppaction://hlinkfile"/>
              </a:rPr>
              <a:t>L:\Computer Science\A Key Stage 5\WJEC IT A Level\AS Level\WJEC Unit 1 Information Systems\Theory\1.8 Networks </a:t>
            </a:r>
            <a:r>
              <a:rPr lang="en-GB" sz="1200" dirty="0"/>
              <a:t>[Accessed 12/07/2016] </a:t>
            </a:r>
          </a:p>
          <a:p>
            <a:r>
              <a:rPr lang="en-GB" sz="1200" dirty="0">
                <a:latin typeface="Adamsky SF" pitchFamily="2" charset="0"/>
              </a:rPr>
              <a:t>Definition of security </a:t>
            </a:r>
            <a:r>
              <a:rPr lang="en-GB" sz="1200" dirty="0"/>
              <a:t>– Dictionary.com, 2016, </a:t>
            </a:r>
            <a:r>
              <a:rPr lang="en-GB" sz="1200" i="1" dirty="0"/>
              <a:t>Security</a:t>
            </a:r>
            <a:r>
              <a:rPr lang="en-GB" sz="1200" dirty="0"/>
              <a:t> [online] Available at: &lt;</a:t>
            </a:r>
            <a:r>
              <a:rPr lang="en-GB" sz="1200" dirty="0">
                <a:hlinkClick r:id="rId4"/>
              </a:rPr>
              <a:t>http://www.dictionary.com/browse/security</a:t>
            </a:r>
            <a:r>
              <a:rPr lang="en-GB" sz="1200" dirty="0"/>
              <a:t>&gt; [Accessed 01/12/16]</a:t>
            </a:r>
          </a:p>
          <a:p>
            <a:r>
              <a:rPr lang="en-GB" sz="1200" dirty="0">
                <a:latin typeface="Adamsky SF" pitchFamily="2" charset="0"/>
              </a:rPr>
              <a:t>Definition of network security </a:t>
            </a:r>
            <a:r>
              <a:rPr lang="en-GB" sz="1200" dirty="0"/>
              <a:t>– YourDictionary, 2016, </a:t>
            </a:r>
            <a:r>
              <a:rPr lang="en-GB" sz="1200" i="1" dirty="0"/>
              <a:t>Network Security </a:t>
            </a:r>
            <a:r>
              <a:rPr lang="en-GB" sz="1200" dirty="0"/>
              <a:t>[online] Available at: &lt;</a:t>
            </a:r>
            <a:r>
              <a:rPr lang="en-GB" sz="1200" i="1" dirty="0">
                <a:hlinkClick r:id="rId5"/>
              </a:rPr>
              <a:t>http</a:t>
            </a:r>
            <a:r>
              <a:rPr lang="en-GB" sz="1200" dirty="0">
                <a:hlinkClick r:id="rId5"/>
              </a:rPr>
              <a:t>://www.yourdictionary.com/network-security</a:t>
            </a:r>
            <a:r>
              <a:rPr lang="en-GB" sz="1200" dirty="0"/>
              <a:t>&gt; [Accessed 01/12/2016]</a:t>
            </a:r>
          </a:p>
        </p:txBody>
      </p:sp>
      <p:sp>
        <p:nvSpPr>
          <p:cNvPr id="3" name="TextBox 2"/>
          <p:cNvSpPr txBox="1"/>
          <p:nvPr/>
        </p:nvSpPr>
        <p:spPr>
          <a:xfrm>
            <a:off x="251520" y="2029215"/>
            <a:ext cx="8496944"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1200" dirty="0">
                <a:latin typeface="Adamsky SF" pitchFamily="2" charset="0"/>
              </a:rPr>
              <a:t>Figure 1</a:t>
            </a:r>
            <a:r>
              <a:rPr lang="en-GB" sz="1200" dirty="0"/>
              <a:t> – Securityintelligence, 2016, </a:t>
            </a:r>
            <a:r>
              <a:rPr lang="en-GB" sz="1200" i="1" dirty="0"/>
              <a:t>Implementing Risk – Based Application Security Management at Your Organization</a:t>
            </a:r>
            <a:r>
              <a:rPr lang="en-GB" sz="1200" dirty="0"/>
              <a:t> [online] Available at: </a:t>
            </a:r>
            <a:r>
              <a:rPr lang="en-GB" sz="1200" dirty="0">
                <a:hlinkClick r:id="rId6"/>
              </a:rPr>
              <a:t>https://securityintelligence.com/application-security-management-ibm-appscan-enterprise-9/</a:t>
            </a:r>
            <a:r>
              <a:rPr lang="en-GB" sz="1200" dirty="0"/>
              <a:t> [Accessed 02/12/16]</a:t>
            </a:r>
          </a:p>
        </p:txBody>
      </p:sp>
      <p:sp>
        <p:nvSpPr>
          <p:cNvPr id="4" name="Rectangle 3"/>
          <p:cNvSpPr/>
          <p:nvPr/>
        </p:nvSpPr>
        <p:spPr>
          <a:xfrm>
            <a:off x="244401" y="2548737"/>
            <a:ext cx="850406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latin typeface="Adamsky SF" pitchFamily="2" charset="0"/>
              </a:rPr>
              <a:t>Figure 2 </a:t>
            </a:r>
            <a:r>
              <a:rPr lang="en-GB" sz="1200" dirty="0"/>
              <a:t>– Scmagazine, 2016, </a:t>
            </a:r>
            <a:r>
              <a:rPr lang="en-GB" sz="1200" i="1" dirty="0"/>
              <a:t>Fifth Annual Benchmark Study on Privacy &amp; Security OF Healthcare </a:t>
            </a:r>
            <a:r>
              <a:rPr lang="en-GB" sz="1200" dirty="0"/>
              <a:t>Data [online] Available at: &lt;</a:t>
            </a:r>
            <a:r>
              <a:rPr lang="en-GB" sz="1200" dirty="0">
                <a:hlinkClick r:id="rId7"/>
              </a:rPr>
              <a:t>https://media.scmagazine.com/documents/121/healthcare_privacy_security_be_30019.pdf</a:t>
            </a:r>
            <a:r>
              <a:rPr lang="en-GB" sz="1200" dirty="0"/>
              <a:t>&gt;  [Accessed 07/12/16]</a:t>
            </a:r>
          </a:p>
          <a:p>
            <a:r>
              <a:rPr lang="en-GB" sz="1200" dirty="0">
                <a:latin typeface="Adamsky SF" pitchFamily="2" charset="0"/>
              </a:rPr>
              <a:t>Figure 3 </a:t>
            </a:r>
            <a:r>
              <a:rPr lang="en-GB" sz="1200" dirty="0"/>
              <a:t>– PropertyCasualty360, 2016, </a:t>
            </a:r>
            <a:r>
              <a:rPr lang="en-GB" sz="1200" i="1" dirty="0"/>
              <a:t>What are the leading causes of data </a:t>
            </a:r>
            <a:r>
              <a:rPr lang="en-GB" sz="1200" dirty="0"/>
              <a:t>security [online] Available at: &lt;</a:t>
            </a:r>
            <a:r>
              <a:rPr lang="en-GB" sz="1200" dirty="0">
                <a:hlinkClick r:id="rId8"/>
              </a:rPr>
              <a:t>http://www.propertycasualty360.com/2016/04/12/what-are-the-leading-causes-of-data-security-breac</a:t>
            </a:r>
            <a:r>
              <a:rPr lang="en-GB" sz="1200" dirty="0"/>
              <a:t>&gt;   [Accessed 07/12/16]</a:t>
            </a:r>
          </a:p>
        </p:txBody>
      </p:sp>
    </p:spTree>
    <p:extLst>
      <p:ext uri="{BB962C8B-B14F-4D97-AF65-F5344CB8AC3E}">
        <p14:creationId xmlns:p14="http://schemas.microsoft.com/office/powerpoint/2010/main" val="128814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network security?</a:t>
            </a:r>
          </a:p>
        </p:txBody>
      </p:sp>
      <p:sp>
        <p:nvSpPr>
          <p:cNvPr id="3" name="Content Placeholder 2"/>
          <p:cNvSpPr>
            <a:spLocks noGrp="1"/>
          </p:cNvSpPr>
          <p:nvPr>
            <p:ph idx="1"/>
          </p:nvPr>
        </p:nvSpPr>
        <p:spPr/>
        <p:txBody>
          <a:bodyPr>
            <a:normAutofit/>
          </a:bodyPr>
          <a:lstStyle/>
          <a:p>
            <a:r>
              <a:rPr lang="en-GB" sz="1800" dirty="0"/>
              <a:t>What do you think is good network security?</a:t>
            </a:r>
          </a:p>
          <a:p>
            <a:endParaRPr lang="en-GB" sz="1800" dirty="0"/>
          </a:p>
          <a:p>
            <a:r>
              <a:rPr lang="en-GB" sz="1800" dirty="0"/>
              <a:t>How many of you have experienced a security breach while using any of your devices?</a:t>
            </a:r>
          </a:p>
        </p:txBody>
      </p:sp>
    </p:spTree>
    <p:extLst>
      <p:ext uri="{BB962C8B-B14F-4D97-AF65-F5344CB8AC3E}">
        <p14:creationId xmlns:p14="http://schemas.microsoft.com/office/powerpoint/2010/main" val="341383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network security?</a:t>
            </a:r>
          </a:p>
        </p:txBody>
      </p:sp>
      <p:sp>
        <p:nvSpPr>
          <p:cNvPr id="3" name="Content Placeholder 2"/>
          <p:cNvSpPr>
            <a:spLocks noGrp="1"/>
          </p:cNvSpPr>
          <p:nvPr>
            <p:ph idx="1"/>
          </p:nvPr>
        </p:nvSpPr>
        <p:spPr/>
        <p:txBody>
          <a:bodyPr>
            <a:noAutofit/>
          </a:bodyPr>
          <a:lstStyle/>
          <a:p>
            <a:r>
              <a:rPr lang="en-GB" sz="1800" b="1" dirty="0"/>
              <a:t>Network security</a:t>
            </a:r>
            <a:r>
              <a:rPr lang="en-GB" sz="1800" dirty="0"/>
              <a:t> is protection of the access to files and directories in a computer network against hacking, misuse and unauthorized changes to the system.</a:t>
            </a:r>
          </a:p>
          <a:p>
            <a:endParaRPr lang="en-GB" sz="1800" dirty="0"/>
          </a:p>
          <a:p>
            <a:r>
              <a:rPr lang="en-GB" sz="1800" dirty="0"/>
              <a:t>A computer network is a group of computer or terminals such as workstations, linked together by network cabling or by wireless links.</a:t>
            </a:r>
          </a:p>
          <a:p>
            <a:pPr marL="118872" indent="0">
              <a:buNone/>
            </a:pPr>
            <a:endParaRPr lang="en-GB" sz="1050" dirty="0"/>
          </a:p>
          <a:p>
            <a:pPr marL="118872" indent="0">
              <a:buNone/>
            </a:pPr>
            <a:endParaRPr lang="en-GB" sz="1050" dirty="0"/>
          </a:p>
          <a:p>
            <a:pPr marL="118872" indent="0">
              <a:buNone/>
            </a:pPr>
            <a:r>
              <a:rPr lang="en-GB" sz="1800" dirty="0">
                <a:latin typeface="Arial Black" panose="020B0A04020102020204" pitchFamily="34" charset="0"/>
              </a:rPr>
              <a:t>What is security?</a:t>
            </a:r>
          </a:p>
          <a:p>
            <a:r>
              <a:rPr lang="en-GB" sz="1800" dirty="0"/>
              <a:t>Security can be defined as the “freedom from danger, risk, ; safety.”</a:t>
            </a:r>
          </a:p>
          <a:p>
            <a:pPr marL="118872" indent="0">
              <a:buNone/>
            </a:pPr>
            <a:endParaRPr lang="en-GB" sz="1100" dirty="0">
              <a:latin typeface="Arial Black" panose="020B0A04020102020204" pitchFamily="34" charset="0"/>
            </a:endParaRPr>
          </a:p>
        </p:txBody>
      </p:sp>
    </p:spTree>
    <p:extLst>
      <p:ext uri="{BB962C8B-B14F-4D97-AF65-F5344CB8AC3E}">
        <p14:creationId xmlns:p14="http://schemas.microsoft.com/office/powerpoint/2010/main" val="186212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this?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55576" y="1700809"/>
            <a:ext cx="7488832" cy="4992555"/>
          </a:xfrm>
        </p:spPr>
      </p:pic>
      <p:sp>
        <p:nvSpPr>
          <p:cNvPr id="5" name="Action Button: Document 4">
            <a:hlinkClick r:id="rId4" action="ppaction://hlinkfile" highlightClick="1"/>
          </p:cNvPr>
          <p:cNvSpPr/>
          <p:nvPr/>
        </p:nvSpPr>
        <p:spPr>
          <a:xfrm>
            <a:off x="251520" y="5949280"/>
            <a:ext cx="648072" cy="648072"/>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3072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this?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04" y="1556792"/>
            <a:ext cx="5976664" cy="530120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8368" y="2979687"/>
            <a:ext cx="4320480" cy="3545659"/>
          </a:xfrm>
          <a:prstGeom prst="rect">
            <a:avLst/>
          </a:prstGeom>
        </p:spPr>
      </p:pic>
    </p:spTree>
    <p:extLst>
      <p:ext uri="{BB962C8B-B14F-4D97-AF65-F5344CB8AC3E}">
        <p14:creationId xmlns:p14="http://schemas.microsoft.com/office/powerpoint/2010/main" val="220981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Details of my report</a:t>
            </a:r>
          </a:p>
        </p:txBody>
      </p:sp>
      <p:sp>
        <p:nvSpPr>
          <p:cNvPr id="3" name="Content Placeholder 2"/>
          <p:cNvSpPr>
            <a:spLocks noGrp="1"/>
          </p:cNvSpPr>
          <p:nvPr>
            <p:ph idx="1"/>
          </p:nvPr>
        </p:nvSpPr>
        <p:spPr/>
        <p:txBody>
          <a:bodyPr/>
          <a:lstStyle/>
          <a:p>
            <a:r>
              <a:rPr lang="en-GB" sz="1800" dirty="0"/>
              <a:t>In my dissertation I am currently researching about the need for the network security in homes and businesses</a:t>
            </a:r>
          </a:p>
          <a:p>
            <a:endParaRPr lang="en-GB" sz="1800" dirty="0"/>
          </a:p>
          <a:p>
            <a:r>
              <a:rPr lang="en-GB" sz="1800" dirty="0"/>
              <a:t>Why do you think you need it?</a:t>
            </a:r>
          </a:p>
          <a:p>
            <a:pPr lvl="8"/>
            <a:endParaRPr lang="en-GB" sz="400" dirty="0"/>
          </a:p>
          <a:p>
            <a:r>
              <a:rPr lang="en-GB" sz="1800" dirty="0"/>
              <a:t>Homes: Stop identity fraud</a:t>
            </a:r>
          </a:p>
          <a:p>
            <a:r>
              <a:rPr lang="en-GB" sz="1800" dirty="0"/>
              <a:t>Business: Looking after customers and clients’ personal details</a:t>
            </a:r>
          </a:p>
          <a:p>
            <a:endParaRPr lang="en-GB" sz="1800" dirty="0"/>
          </a:p>
          <a:p>
            <a:r>
              <a:rPr lang="en-GB" sz="1800" dirty="0"/>
              <a:t>Now I will give details of my report plan in relation to what I am interested </a:t>
            </a:r>
          </a:p>
        </p:txBody>
      </p:sp>
    </p:spTree>
    <p:extLst>
      <p:ext uri="{BB962C8B-B14F-4D97-AF65-F5344CB8AC3E}">
        <p14:creationId xmlns:p14="http://schemas.microsoft.com/office/powerpoint/2010/main" val="93081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Details of my report plan</a:t>
            </a:r>
          </a:p>
        </p:txBody>
      </p:sp>
      <p:sp>
        <p:nvSpPr>
          <p:cNvPr id="3" name="Content Placeholder 2"/>
          <p:cNvSpPr>
            <a:spLocks noGrp="1"/>
          </p:cNvSpPr>
          <p:nvPr>
            <p:ph idx="1"/>
          </p:nvPr>
        </p:nvSpPr>
        <p:spPr>
          <a:xfrm>
            <a:off x="539552" y="1628800"/>
            <a:ext cx="8229600" cy="5112568"/>
          </a:xfrm>
        </p:spPr>
        <p:txBody>
          <a:bodyPr>
            <a:noAutofit/>
          </a:bodyPr>
          <a:lstStyle/>
          <a:p>
            <a:r>
              <a:rPr lang="en-GB" sz="1800" dirty="0"/>
              <a:t>This is my plan</a:t>
            </a:r>
          </a:p>
          <a:p>
            <a:endParaRPr lang="en-GB" sz="500" dirty="0"/>
          </a:p>
          <a:p>
            <a:r>
              <a:rPr lang="en-GB" sz="1800" dirty="0"/>
              <a:t>The part that I am most interested is the Cryptography section</a:t>
            </a:r>
          </a:p>
          <a:p>
            <a:endParaRPr lang="en-GB" sz="500" dirty="0"/>
          </a:p>
          <a:p>
            <a:r>
              <a:rPr lang="en-GB" sz="1800" dirty="0"/>
              <a:t>It includes:</a:t>
            </a:r>
          </a:p>
          <a:p>
            <a:pPr lvl="2"/>
            <a:r>
              <a:rPr lang="en-GB" sz="1800" dirty="0"/>
              <a:t>Plain and cipher text</a:t>
            </a:r>
          </a:p>
          <a:p>
            <a:pPr lvl="1"/>
            <a:r>
              <a:rPr lang="en-GB" sz="2200" dirty="0"/>
              <a:t>Substitution techniques</a:t>
            </a:r>
          </a:p>
          <a:p>
            <a:pPr lvl="2"/>
            <a:r>
              <a:rPr lang="en-GB" sz="1800" dirty="0"/>
              <a:t>Caesar cipher</a:t>
            </a:r>
          </a:p>
          <a:p>
            <a:pPr lvl="2"/>
            <a:r>
              <a:rPr lang="en-GB" sz="1800" dirty="0"/>
              <a:t>Polyalphabetic substitution</a:t>
            </a:r>
          </a:p>
          <a:p>
            <a:pPr lvl="2"/>
            <a:r>
              <a:rPr lang="en-GB" sz="1800" dirty="0"/>
              <a:t>Hill cipher</a:t>
            </a:r>
          </a:p>
          <a:p>
            <a:pPr lvl="2"/>
            <a:r>
              <a:rPr lang="en-GB" sz="1800" dirty="0"/>
              <a:t>Mono – alphabetic cipher</a:t>
            </a:r>
          </a:p>
          <a:p>
            <a:pPr lvl="1"/>
            <a:r>
              <a:rPr lang="en-GB" sz="2200" dirty="0"/>
              <a:t>Transposition techniques</a:t>
            </a:r>
          </a:p>
          <a:p>
            <a:pPr lvl="2"/>
            <a:r>
              <a:rPr lang="en-GB" sz="1800" dirty="0"/>
              <a:t>Rail – fence technique</a:t>
            </a:r>
          </a:p>
          <a:p>
            <a:pPr lvl="1"/>
            <a:r>
              <a:rPr lang="en-GB" sz="2200" dirty="0"/>
              <a:t>Encryption and decryption</a:t>
            </a:r>
          </a:p>
          <a:p>
            <a:pPr lvl="2"/>
            <a:r>
              <a:rPr lang="en-GB" sz="1800" dirty="0"/>
              <a:t>Symmetric Key and Asymmetric Key</a:t>
            </a:r>
          </a:p>
          <a:p>
            <a:pPr lvl="1"/>
            <a:r>
              <a:rPr lang="en-GB" sz="2200" dirty="0"/>
              <a:t>Steganography</a:t>
            </a:r>
          </a:p>
          <a:p>
            <a:endParaRPr lang="en-GB" sz="1800" dirty="0"/>
          </a:p>
        </p:txBody>
      </p:sp>
      <p:sp>
        <p:nvSpPr>
          <p:cNvPr id="4" name="Action Button: Document 3">
            <a:hlinkClick r:id="rId3" action="ppaction://hlinkfile" highlightClick="1"/>
          </p:cNvPr>
          <p:cNvSpPr/>
          <p:nvPr/>
        </p:nvSpPr>
        <p:spPr>
          <a:xfrm>
            <a:off x="2483768" y="1628800"/>
            <a:ext cx="432048" cy="432048"/>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0651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368" y="225740"/>
            <a:ext cx="8889121" cy="931409"/>
          </a:xfrm>
          <a:prstGeom prst="rect">
            <a:avLst/>
          </a:prstGeom>
        </p:spPr>
        <p:txBody>
          <a:bodyPr vert="horz" wrap="square" lIns="0" tIns="0" rIns="0" bIns="0" rtlCol="0" anchor="ctr">
            <a:noAutofit/>
            <a:scene3d>
              <a:camera prst="orthographicFront"/>
              <a:lightRig rig="threePt" dir="t">
                <a:rot lat="0" lon="0" rev="4800000"/>
              </a:lightRig>
            </a:scene3d>
            <a:sp3d prstMaterial="matte">
              <a:bevelT w="50800" h="10160"/>
            </a:sp3d>
          </a:bodyPr>
          <a:lstStyle/>
          <a:p>
            <a:pPr marL="10860">
              <a:lnSpc>
                <a:spcPct val="150000"/>
              </a:lnSpc>
              <a:spcAft>
                <a:spcPts val="1800"/>
              </a:spcAft>
            </a:pPr>
            <a:r>
              <a:rPr lang="en-GB" dirty="0"/>
              <a:t>Symmetric Key</a:t>
            </a:r>
            <a:endParaRPr dirty="0"/>
          </a:p>
        </p:txBody>
      </p:sp>
      <p:sp>
        <p:nvSpPr>
          <p:cNvPr id="3" name="object 3"/>
          <p:cNvSpPr/>
          <p:nvPr/>
        </p:nvSpPr>
        <p:spPr>
          <a:xfrm>
            <a:off x="3750994" y="2163829"/>
            <a:ext cx="1642010" cy="506069"/>
          </a:xfrm>
          <a:custGeom>
            <a:avLst/>
            <a:gdLst/>
            <a:ahLst/>
            <a:cxnLst/>
            <a:rect l="l" t="t" r="r" b="b"/>
            <a:pathLst>
              <a:path w="1920239" h="591819">
                <a:moveTo>
                  <a:pt x="0" y="591312"/>
                </a:moveTo>
                <a:lnTo>
                  <a:pt x="1920239" y="591312"/>
                </a:lnTo>
                <a:lnTo>
                  <a:pt x="1920239" y="0"/>
                </a:lnTo>
                <a:lnTo>
                  <a:pt x="0" y="0"/>
                </a:lnTo>
                <a:lnTo>
                  <a:pt x="0" y="591312"/>
                </a:lnTo>
                <a:close/>
              </a:path>
            </a:pathLst>
          </a:custGeom>
          <a:solidFill>
            <a:srgbClr val="00E3D4"/>
          </a:solidFill>
        </p:spPr>
        <p:txBody>
          <a:bodyPr wrap="square" lIns="0" tIns="0" rIns="0" bIns="0" rtlCol="0"/>
          <a:lstStyle/>
          <a:p>
            <a:endParaRPr sz="1539" dirty="0"/>
          </a:p>
        </p:txBody>
      </p:sp>
      <p:sp>
        <p:nvSpPr>
          <p:cNvPr id="21" name="object 21"/>
          <p:cNvSpPr/>
          <p:nvPr/>
        </p:nvSpPr>
        <p:spPr>
          <a:xfrm>
            <a:off x="3865566" y="4023173"/>
            <a:ext cx="1642010" cy="506069"/>
          </a:xfrm>
          <a:custGeom>
            <a:avLst/>
            <a:gdLst/>
            <a:ahLst/>
            <a:cxnLst/>
            <a:rect l="l" t="t" r="r" b="b"/>
            <a:pathLst>
              <a:path w="1920239" h="591820">
                <a:moveTo>
                  <a:pt x="0" y="0"/>
                </a:moveTo>
                <a:lnTo>
                  <a:pt x="1920239" y="0"/>
                </a:lnTo>
                <a:lnTo>
                  <a:pt x="1920239" y="591311"/>
                </a:lnTo>
                <a:lnTo>
                  <a:pt x="0" y="591311"/>
                </a:lnTo>
                <a:lnTo>
                  <a:pt x="0" y="0"/>
                </a:lnTo>
                <a:close/>
              </a:path>
            </a:pathLst>
          </a:custGeom>
          <a:ln w="12191">
            <a:solidFill>
              <a:srgbClr val="FF2833"/>
            </a:solidFill>
          </a:ln>
        </p:spPr>
        <p:txBody>
          <a:bodyPr wrap="square" lIns="0" tIns="0" rIns="0" bIns="0" rtlCol="0"/>
          <a:lstStyle/>
          <a:p>
            <a:endParaRPr sz="1539" dirty="0"/>
          </a:p>
        </p:txBody>
      </p:sp>
      <p:grpSp>
        <p:nvGrpSpPr>
          <p:cNvPr id="41" name="Group 40"/>
          <p:cNvGrpSpPr/>
          <p:nvPr/>
        </p:nvGrpSpPr>
        <p:grpSpPr>
          <a:xfrm>
            <a:off x="1111508" y="3454490"/>
            <a:ext cx="6965513" cy="2234321"/>
            <a:chOff x="1158239" y="3664059"/>
            <a:chExt cx="8145780" cy="2612914"/>
          </a:xfrm>
        </p:grpSpPr>
        <p:grpSp>
          <p:nvGrpSpPr>
            <p:cNvPr id="36" name="Group 35"/>
            <p:cNvGrpSpPr/>
            <p:nvPr/>
          </p:nvGrpSpPr>
          <p:grpSpPr>
            <a:xfrm>
              <a:off x="6314439" y="4574032"/>
              <a:ext cx="1048893" cy="149860"/>
              <a:chOff x="6314439" y="4574032"/>
              <a:chExt cx="1048893" cy="149860"/>
            </a:xfrm>
          </p:grpSpPr>
          <p:sp>
            <p:nvSpPr>
              <p:cNvPr id="12" name="object 12"/>
              <p:cNvSpPr/>
              <p:nvPr/>
            </p:nvSpPr>
            <p:spPr>
              <a:xfrm>
                <a:off x="6314439" y="4647183"/>
                <a:ext cx="905510" cy="0"/>
              </a:xfrm>
              <a:custGeom>
                <a:avLst/>
                <a:gdLst/>
                <a:ahLst/>
                <a:cxnLst/>
                <a:rect l="l" t="t" r="r" b="b"/>
                <a:pathLst>
                  <a:path w="905509">
                    <a:moveTo>
                      <a:pt x="905255" y="0"/>
                    </a:moveTo>
                    <a:lnTo>
                      <a:pt x="0" y="0"/>
                    </a:lnTo>
                  </a:path>
                </a:pathLst>
              </a:custGeom>
              <a:ln w="27431">
                <a:solidFill>
                  <a:srgbClr val="000000"/>
                </a:solidFill>
              </a:ln>
            </p:spPr>
            <p:txBody>
              <a:bodyPr wrap="square" lIns="0" tIns="0" rIns="0" bIns="0" rtlCol="0"/>
              <a:lstStyle/>
              <a:p>
                <a:endParaRPr sz="1539" dirty="0"/>
              </a:p>
            </p:txBody>
          </p:sp>
          <p:sp>
            <p:nvSpPr>
              <p:cNvPr id="13" name="object 13"/>
              <p:cNvSpPr/>
              <p:nvPr/>
            </p:nvSpPr>
            <p:spPr>
              <a:xfrm>
                <a:off x="7216647" y="4574032"/>
                <a:ext cx="146685" cy="149860"/>
              </a:xfrm>
              <a:custGeom>
                <a:avLst/>
                <a:gdLst/>
                <a:ahLst/>
                <a:cxnLst/>
                <a:rect l="l" t="t" r="r" b="b"/>
                <a:pathLst>
                  <a:path w="146684" h="149860">
                    <a:moveTo>
                      <a:pt x="0" y="0"/>
                    </a:moveTo>
                    <a:lnTo>
                      <a:pt x="0" y="149352"/>
                    </a:lnTo>
                    <a:lnTo>
                      <a:pt x="146303" y="73152"/>
                    </a:lnTo>
                    <a:lnTo>
                      <a:pt x="0" y="0"/>
                    </a:lnTo>
                    <a:close/>
                  </a:path>
                </a:pathLst>
              </a:custGeom>
              <a:solidFill>
                <a:srgbClr val="000000"/>
              </a:solidFill>
            </p:spPr>
            <p:txBody>
              <a:bodyPr wrap="square" lIns="0" tIns="0" rIns="0" bIns="0" rtlCol="0"/>
              <a:lstStyle/>
              <a:p>
                <a:endParaRPr sz="1539" dirty="0"/>
              </a:p>
            </p:txBody>
          </p:sp>
        </p:grpSp>
        <p:sp>
          <p:nvSpPr>
            <p:cNvPr id="14" name="object 14"/>
            <p:cNvSpPr txBox="1"/>
            <p:nvPr/>
          </p:nvSpPr>
          <p:spPr>
            <a:xfrm>
              <a:off x="7528559" y="4426203"/>
              <a:ext cx="1775460" cy="369301"/>
            </a:xfrm>
            <a:prstGeom prst="rect">
              <a:avLst/>
            </a:prstGeom>
          </p:spPr>
          <p:txBody>
            <a:bodyPr vert="horz" wrap="square" lIns="0" tIns="0" rIns="0" bIns="0" rtlCol="0">
              <a:spAutoFit/>
            </a:bodyPr>
            <a:lstStyle/>
            <a:p>
              <a:pPr marL="10860"/>
              <a:r>
                <a:rPr sz="2052" dirty="0">
                  <a:solidFill>
                    <a:srgbClr val="0558ED"/>
                  </a:solidFill>
                  <a:latin typeface="Comic Sans MS"/>
                  <a:cs typeface="Comic Sans MS"/>
                </a:rPr>
                <a:t>Plaintext</a:t>
              </a:r>
              <a:r>
                <a:rPr sz="2052" spc="-103" dirty="0">
                  <a:solidFill>
                    <a:srgbClr val="0558ED"/>
                  </a:solidFill>
                  <a:latin typeface="Comic Sans MS"/>
                  <a:cs typeface="Comic Sans MS"/>
                </a:rPr>
                <a:t> </a:t>
              </a:r>
              <a:r>
                <a:rPr sz="2052" spc="-4" dirty="0">
                  <a:solidFill>
                    <a:srgbClr val="0558ED"/>
                  </a:solidFill>
                  <a:latin typeface="Comic Sans MS"/>
                  <a:cs typeface="Comic Sans MS"/>
                </a:rPr>
                <a:t>(P)</a:t>
              </a:r>
              <a:endParaRPr sz="2052" dirty="0">
                <a:latin typeface="Comic Sans MS"/>
                <a:cs typeface="Comic Sans MS"/>
              </a:endParaRPr>
            </a:p>
          </p:txBody>
        </p:sp>
        <p:sp>
          <p:nvSpPr>
            <p:cNvPr id="15" name="object 15"/>
            <p:cNvSpPr txBox="1"/>
            <p:nvPr/>
          </p:nvSpPr>
          <p:spPr>
            <a:xfrm>
              <a:off x="4776215" y="5118101"/>
              <a:ext cx="1340485" cy="369301"/>
            </a:xfrm>
            <a:prstGeom prst="rect">
              <a:avLst/>
            </a:prstGeom>
          </p:spPr>
          <p:txBody>
            <a:bodyPr vert="horz" wrap="square" lIns="0" tIns="0" rIns="0" bIns="0" rtlCol="0">
              <a:spAutoFit/>
            </a:bodyPr>
            <a:lstStyle/>
            <a:p>
              <a:pPr marL="10860"/>
              <a:r>
                <a:rPr sz="2052" dirty="0">
                  <a:solidFill>
                    <a:srgbClr val="008F00"/>
                  </a:solidFill>
                  <a:latin typeface="Comic Sans MS"/>
                  <a:cs typeface="Comic Sans MS"/>
                </a:rPr>
                <a:t>P = D</a:t>
              </a:r>
              <a:r>
                <a:rPr sz="1368" dirty="0">
                  <a:solidFill>
                    <a:srgbClr val="FF2833"/>
                  </a:solidFill>
                  <a:latin typeface="Comic Sans MS"/>
                  <a:cs typeface="Comic Sans MS"/>
                </a:rPr>
                <a:t>K</a:t>
              </a:r>
              <a:r>
                <a:rPr sz="1368" spc="-209" dirty="0">
                  <a:solidFill>
                    <a:srgbClr val="FF2833"/>
                  </a:solidFill>
                  <a:latin typeface="Comic Sans MS"/>
                  <a:cs typeface="Comic Sans MS"/>
                </a:rPr>
                <a:t> </a:t>
              </a:r>
              <a:r>
                <a:rPr sz="2052" spc="4" dirty="0">
                  <a:solidFill>
                    <a:srgbClr val="008F00"/>
                  </a:solidFill>
                  <a:latin typeface="Comic Sans MS"/>
                  <a:cs typeface="Comic Sans MS"/>
                </a:rPr>
                <a:t>(C)</a:t>
              </a:r>
              <a:endParaRPr sz="2052" dirty="0">
                <a:latin typeface="Comic Sans MS"/>
                <a:cs typeface="Comic Sans MS"/>
              </a:endParaRPr>
            </a:p>
          </p:txBody>
        </p:sp>
        <p:sp>
          <p:nvSpPr>
            <p:cNvPr id="16" name="object 16"/>
            <p:cNvSpPr txBox="1"/>
            <p:nvPr/>
          </p:nvSpPr>
          <p:spPr>
            <a:xfrm>
              <a:off x="4212844" y="5880100"/>
              <a:ext cx="2268220" cy="396873"/>
            </a:xfrm>
            <a:prstGeom prst="rect">
              <a:avLst/>
            </a:prstGeom>
            <a:solidFill>
              <a:srgbClr val="FFFDA9"/>
            </a:solidFill>
            <a:ln w="12191">
              <a:solidFill>
                <a:srgbClr val="FF2833"/>
              </a:solidFill>
            </a:ln>
          </p:spPr>
          <p:txBody>
            <a:bodyPr vert="horz" wrap="square" lIns="0" tIns="23349" rIns="0" bIns="0" rtlCol="0">
              <a:spAutoFit/>
            </a:bodyPr>
            <a:lstStyle/>
            <a:p>
              <a:pPr marL="145521">
                <a:spcBef>
                  <a:spcPts val="184"/>
                </a:spcBef>
              </a:pPr>
              <a:r>
                <a:rPr sz="2052" dirty="0">
                  <a:solidFill>
                    <a:srgbClr val="008F00"/>
                  </a:solidFill>
                  <a:latin typeface="Comic Sans MS"/>
                  <a:cs typeface="Comic Sans MS"/>
                </a:rPr>
                <a:t>P = D</a:t>
              </a:r>
              <a:r>
                <a:rPr sz="1368" dirty="0">
                  <a:solidFill>
                    <a:srgbClr val="FF2833"/>
                  </a:solidFill>
                  <a:latin typeface="Comic Sans MS"/>
                  <a:cs typeface="Comic Sans MS"/>
                </a:rPr>
                <a:t>K </a:t>
              </a:r>
              <a:r>
                <a:rPr sz="2052" spc="4" dirty="0">
                  <a:solidFill>
                    <a:srgbClr val="008F00"/>
                  </a:solidFill>
                  <a:latin typeface="Comic Sans MS"/>
                  <a:cs typeface="Comic Sans MS"/>
                </a:rPr>
                <a:t>(E</a:t>
              </a:r>
              <a:r>
                <a:rPr sz="1368" spc="4" dirty="0">
                  <a:solidFill>
                    <a:srgbClr val="FF2833"/>
                  </a:solidFill>
                  <a:latin typeface="Comic Sans MS"/>
                  <a:cs typeface="Comic Sans MS"/>
                </a:rPr>
                <a:t>K</a:t>
              </a:r>
              <a:r>
                <a:rPr sz="1368" spc="-196" dirty="0">
                  <a:solidFill>
                    <a:srgbClr val="FF2833"/>
                  </a:solidFill>
                  <a:latin typeface="Comic Sans MS"/>
                  <a:cs typeface="Comic Sans MS"/>
                </a:rPr>
                <a:t> </a:t>
              </a:r>
              <a:r>
                <a:rPr sz="2052" spc="-4" dirty="0">
                  <a:solidFill>
                    <a:srgbClr val="008F00"/>
                  </a:solidFill>
                  <a:latin typeface="Comic Sans MS"/>
                  <a:cs typeface="Comic Sans MS"/>
                </a:rPr>
                <a:t>(P))</a:t>
              </a:r>
              <a:endParaRPr sz="2052" dirty="0">
                <a:latin typeface="Comic Sans MS"/>
                <a:cs typeface="Comic Sans MS"/>
              </a:endParaRPr>
            </a:p>
          </p:txBody>
        </p:sp>
        <p:grpSp>
          <p:nvGrpSpPr>
            <p:cNvPr id="40" name="Group 39"/>
            <p:cNvGrpSpPr/>
            <p:nvPr/>
          </p:nvGrpSpPr>
          <p:grpSpPr>
            <a:xfrm>
              <a:off x="4386579" y="4340287"/>
              <a:ext cx="1920239" cy="585457"/>
              <a:chOff x="4386579" y="4340287"/>
              <a:chExt cx="1920239" cy="585457"/>
            </a:xfrm>
          </p:grpSpPr>
          <p:sp>
            <p:nvSpPr>
              <p:cNvPr id="20" name="object 20"/>
              <p:cNvSpPr/>
              <p:nvPr/>
            </p:nvSpPr>
            <p:spPr>
              <a:xfrm>
                <a:off x="4386579" y="4340287"/>
                <a:ext cx="1920239" cy="585457"/>
              </a:xfrm>
              <a:custGeom>
                <a:avLst/>
                <a:gdLst/>
                <a:ahLst/>
                <a:cxnLst/>
                <a:rect l="l" t="t" r="r" b="b"/>
                <a:pathLst>
                  <a:path w="1920239" h="591820">
                    <a:moveTo>
                      <a:pt x="0" y="591312"/>
                    </a:moveTo>
                    <a:lnTo>
                      <a:pt x="1920239" y="591312"/>
                    </a:lnTo>
                    <a:lnTo>
                      <a:pt x="1920239" y="0"/>
                    </a:lnTo>
                    <a:lnTo>
                      <a:pt x="0" y="0"/>
                    </a:lnTo>
                    <a:lnTo>
                      <a:pt x="0" y="591312"/>
                    </a:lnTo>
                    <a:close/>
                  </a:path>
                </a:pathLst>
              </a:custGeom>
              <a:solidFill>
                <a:srgbClr val="00E3D4"/>
              </a:solidFill>
            </p:spPr>
            <p:txBody>
              <a:bodyPr wrap="square" lIns="0" tIns="0" rIns="0" bIns="0" rtlCol="0"/>
              <a:lstStyle/>
              <a:p>
                <a:endParaRPr sz="1539" dirty="0"/>
              </a:p>
            </p:txBody>
          </p:sp>
          <p:sp>
            <p:nvSpPr>
              <p:cNvPr id="22" name="object 22"/>
              <p:cNvSpPr txBox="1"/>
              <p:nvPr/>
            </p:nvSpPr>
            <p:spPr>
              <a:xfrm>
                <a:off x="4489703" y="4417059"/>
                <a:ext cx="1715135" cy="369301"/>
              </a:xfrm>
              <a:prstGeom prst="rect">
                <a:avLst/>
              </a:prstGeom>
            </p:spPr>
            <p:txBody>
              <a:bodyPr vert="horz" wrap="square" lIns="0" tIns="0" rIns="0" bIns="0" rtlCol="0">
                <a:spAutoFit/>
              </a:bodyPr>
              <a:lstStyle/>
              <a:p>
                <a:pPr marL="10860"/>
                <a:r>
                  <a:rPr sz="2052" dirty="0">
                    <a:latin typeface="Comic Sans MS"/>
                    <a:cs typeface="Comic Sans MS"/>
                  </a:rPr>
                  <a:t>Decrypt</a:t>
                </a:r>
                <a:r>
                  <a:rPr sz="2052" spc="-94" dirty="0">
                    <a:latin typeface="Comic Sans MS"/>
                    <a:cs typeface="Comic Sans MS"/>
                  </a:rPr>
                  <a:t> </a:t>
                </a:r>
                <a:r>
                  <a:rPr sz="2052" spc="-4" dirty="0">
                    <a:latin typeface="Comic Sans MS"/>
                    <a:cs typeface="Comic Sans MS"/>
                  </a:rPr>
                  <a:t>(D)</a:t>
                </a:r>
                <a:endParaRPr sz="2052" dirty="0">
                  <a:latin typeface="Comic Sans MS"/>
                  <a:cs typeface="Comic Sans MS"/>
                </a:endParaRPr>
              </a:p>
            </p:txBody>
          </p:sp>
        </p:grpSp>
        <p:grpSp>
          <p:nvGrpSpPr>
            <p:cNvPr id="35" name="Group 34"/>
            <p:cNvGrpSpPr/>
            <p:nvPr/>
          </p:nvGrpSpPr>
          <p:grpSpPr>
            <a:xfrm>
              <a:off x="3333495" y="4574032"/>
              <a:ext cx="1048893" cy="149860"/>
              <a:chOff x="3333495" y="4574032"/>
              <a:chExt cx="1048893" cy="149860"/>
            </a:xfrm>
          </p:grpSpPr>
          <p:sp>
            <p:nvSpPr>
              <p:cNvPr id="23" name="object 23"/>
              <p:cNvSpPr/>
              <p:nvPr/>
            </p:nvSpPr>
            <p:spPr>
              <a:xfrm>
                <a:off x="3333495" y="4647183"/>
                <a:ext cx="905510" cy="0"/>
              </a:xfrm>
              <a:custGeom>
                <a:avLst/>
                <a:gdLst/>
                <a:ahLst/>
                <a:cxnLst/>
                <a:rect l="l" t="t" r="r" b="b"/>
                <a:pathLst>
                  <a:path w="905510">
                    <a:moveTo>
                      <a:pt x="905255" y="0"/>
                    </a:moveTo>
                    <a:lnTo>
                      <a:pt x="0" y="0"/>
                    </a:lnTo>
                  </a:path>
                </a:pathLst>
              </a:custGeom>
              <a:ln w="27431">
                <a:solidFill>
                  <a:srgbClr val="000000"/>
                </a:solidFill>
              </a:ln>
            </p:spPr>
            <p:txBody>
              <a:bodyPr wrap="square" lIns="0" tIns="0" rIns="0" bIns="0" rtlCol="0"/>
              <a:lstStyle/>
              <a:p>
                <a:endParaRPr sz="1539" dirty="0"/>
              </a:p>
            </p:txBody>
          </p:sp>
          <p:sp>
            <p:nvSpPr>
              <p:cNvPr id="24" name="object 24"/>
              <p:cNvSpPr/>
              <p:nvPr/>
            </p:nvSpPr>
            <p:spPr>
              <a:xfrm>
                <a:off x="4235703" y="4574032"/>
                <a:ext cx="146685" cy="149860"/>
              </a:xfrm>
              <a:custGeom>
                <a:avLst/>
                <a:gdLst/>
                <a:ahLst/>
                <a:cxnLst/>
                <a:rect l="l" t="t" r="r" b="b"/>
                <a:pathLst>
                  <a:path w="146685" h="149860">
                    <a:moveTo>
                      <a:pt x="0" y="0"/>
                    </a:moveTo>
                    <a:lnTo>
                      <a:pt x="0" y="149352"/>
                    </a:lnTo>
                    <a:lnTo>
                      <a:pt x="146304" y="73152"/>
                    </a:lnTo>
                    <a:lnTo>
                      <a:pt x="0" y="0"/>
                    </a:lnTo>
                    <a:close/>
                  </a:path>
                </a:pathLst>
              </a:custGeom>
              <a:solidFill>
                <a:srgbClr val="000000"/>
              </a:solidFill>
            </p:spPr>
            <p:txBody>
              <a:bodyPr wrap="square" lIns="0" tIns="0" rIns="0" bIns="0" rtlCol="0"/>
              <a:lstStyle/>
              <a:p>
                <a:endParaRPr sz="1539" dirty="0"/>
              </a:p>
            </p:txBody>
          </p:sp>
        </p:grpSp>
        <p:sp>
          <p:nvSpPr>
            <p:cNvPr id="25" name="object 25"/>
            <p:cNvSpPr txBox="1"/>
            <p:nvPr/>
          </p:nvSpPr>
          <p:spPr>
            <a:xfrm>
              <a:off x="1158239" y="4426205"/>
              <a:ext cx="2078989" cy="369301"/>
            </a:xfrm>
            <a:prstGeom prst="rect">
              <a:avLst/>
            </a:prstGeom>
          </p:spPr>
          <p:txBody>
            <a:bodyPr vert="horz" wrap="square" lIns="0" tIns="0" rIns="0" bIns="0" rtlCol="0">
              <a:spAutoFit/>
            </a:bodyPr>
            <a:lstStyle/>
            <a:p>
              <a:pPr marL="10860"/>
              <a:r>
                <a:rPr sz="2052" dirty="0">
                  <a:solidFill>
                    <a:srgbClr val="0558ED"/>
                  </a:solidFill>
                  <a:latin typeface="Comic Sans MS"/>
                  <a:cs typeface="Comic Sans MS"/>
                </a:rPr>
                <a:t>Ciphertext</a:t>
              </a:r>
              <a:r>
                <a:rPr sz="2052" spc="-103" dirty="0">
                  <a:solidFill>
                    <a:srgbClr val="0558ED"/>
                  </a:solidFill>
                  <a:latin typeface="Comic Sans MS"/>
                  <a:cs typeface="Comic Sans MS"/>
                </a:rPr>
                <a:t> </a:t>
              </a:r>
              <a:r>
                <a:rPr sz="2052" spc="-4" dirty="0">
                  <a:solidFill>
                    <a:srgbClr val="0558ED"/>
                  </a:solidFill>
                  <a:latin typeface="Comic Sans MS"/>
                  <a:cs typeface="Comic Sans MS"/>
                </a:rPr>
                <a:t>(C)</a:t>
              </a:r>
              <a:endParaRPr sz="2052" dirty="0">
                <a:latin typeface="Comic Sans MS"/>
                <a:cs typeface="Comic Sans MS"/>
              </a:endParaRPr>
            </a:p>
          </p:txBody>
        </p:sp>
        <p:grpSp>
          <p:nvGrpSpPr>
            <p:cNvPr id="34" name="Group 33"/>
            <p:cNvGrpSpPr/>
            <p:nvPr/>
          </p:nvGrpSpPr>
          <p:grpSpPr>
            <a:xfrm>
              <a:off x="4756911" y="3943095"/>
              <a:ext cx="615824" cy="375285"/>
              <a:chOff x="4756911" y="3943095"/>
              <a:chExt cx="615824" cy="375285"/>
            </a:xfrm>
          </p:grpSpPr>
          <p:sp>
            <p:nvSpPr>
              <p:cNvPr id="26" name="object 26"/>
              <p:cNvSpPr/>
              <p:nvPr/>
            </p:nvSpPr>
            <p:spPr>
              <a:xfrm>
                <a:off x="4756911" y="3943095"/>
                <a:ext cx="546100" cy="238125"/>
              </a:xfrm>
              <a:custGeom>
                <a:avLst/>
                <a:gdLst/>
                <a:ahLst/>
                <a:cxnLst/>
                <a:rect l="l" t="t" r="r" b="b"/>
                <a:pathLst>
                  <a:path w="546100" h="238125">
                    <a:moveTo>
                      <a:pt x="0" y="0"/>
                    </a:moveTo>
                    <a:lnTo>
                      <a:pt x="56335" y="1706"/>
                    </a:lnTo>
                    <a:lnTo>
                      <a:pt x="111223" y="6725"/>
                    </a:lnTo>
                    <a:lnTo>
                      <a:pt x="164404" y="14908"/>
                    </a:lnTo>
                    <a:lnTo>
                      <a:pt x="215621" y="26104"/>
                    </a:lnTo>
                    <a:lnTo>
                      <a:pt x="264615" y="40163"/>
                    </a:lnTo>
                    <a:lnTo>
                      <a:pt x="311129" y="56936"/>
                    </a:lnTo>
                    <a:lnTo>
                      <a:pt x="354904" y="76273"/>
                    </a:lnTo>
                    <a:lnTo>
                      <a:pt x="395682" y="98024"/>
                    </a:lnTo>
                    <a:lnTo>
                      <a:pt x="433205" y="122039"/>
                    </a:lnTo>
                    <a:lnTo>
                      <a:pt x="467216" y="148168"/>
                    </a:lnTo>
                    <a:lnTo>
                      <a:pt x="497456" y="176262"/>
                    </a:lnTo>
                    <a:lnTo>
                      <a:pt x="523667" y="206170"/>
                    </a:lnTo>
                    <a:lnTo>
                      <a:pt x="545591" y="237743"/>
                    </a:lnTo>
                  </a:path>
                </a:pathLst>
              </a:custGeom>
              <a:ln w="27431">
                <a:solidFill>
                  <a:srgbClr val="00D100"/>
                </a:solidFill>
              </a:ln>
            </p:spPr>
            <p:txBody>
              <a:bodyPr wrap="square" lIns="0" tIns="0" rIns="0" bIns="0" rtlCol="0"/>
              <a:lstStyle/>
              <a:p>
                <a:endParaRPr sz="1539" dirty="0"/>
              </a:p>
            </p:txBody>
          </p:sp>
          <p:sp>
            <p:nvSpPr>
              <p:cNvPr id="27" name="object 27"/>
              <p:cNvSpPr/>
              <p:nvPr/>
            </p:nvSpPr>
            <p:spPr>
              <a:xfrm>
                <a:off x="5232400" y="4156455"/>
                <a:ext cx="140335" cy="161925"/>
              </a:xfrm>
              <a:custGeom>
                <a:avLst/>
                <a:gdLst/>
                <a:ahLst/>
                <a:cxnLst/>
                <a:rect l="l" t="t" r="r" b="b"/>
                <a:pathLst>
                  <a:path w="140335" h="161925">
                    <a:moveTo>
                      <a:pt x="140208" y="0"/>
                    </a:moveTo>
                    <a:lnTo>
                      <a:pt x="0" y="42672"/>
                    </a:lnTo>
                    <a:lnTo>
                      <a:pt x="112775" y="161544"/>
                    </a:lnTo>
                    <a:lnTo>
                      <a:pt x="140208" y="0"/>
                    </a:lnTo>
                    <a:close/>
                  </a:path>
                </a:pathLst>
              </a:custGeom>
              <a:solidFill>
                <a:srgbClr val="00D100"/>
              </a:solidFill>
            </p:spPr>
            <p:txBody>
              <a:bodyPr wrap="square" lIns="0" tIns="0" rIns="0" bIns="0" rtlCol="0"/>
              <a:lstStyle/>
              <a:p>
                <a:endParaRPr sz="1539" dirty="0"/>
              </a:p>
            </p:txBody>
          </p:sp>
        </p:grpSp>
        <p:sp>
          <p:nvSpPr>
            <p:cNvPr id="28" name="object 28"/>
            <p:cNvSpPr txBox="1"/>
            <p:nvPr/>
          </p:nvSpPr>
          <p:spPr>
            <a:xfrm>
              <a:off x="2774813" y="3664059"/>
              <a:ext cx="2526665" cy="369301"/>
            </a:xfrm>
            <a:prstGeom prst="rect">
              <a:avLst/>
            </a:prstGeom>
          </p:spPr>
          <p:txBody>
            <a:bodyPr vert="horz" wrap="square" lIns="0" tIns="0" rIns="0" bIns="0" rtlCol="0">
              <a:spAutoFit/>
            </a:bodyPr>
            <a:lstStyle/>
            <a:p>
              <a:pPr marL="10860">
                <a:spcBef>
                  <a:spcPts val="1496"/>
                </a:spcBef>
              </a:pPr>
              <a:r>
                <a:rPr sz="2052" spc="-4" dirty="0">
                  <a:solidFill>
                    <a:srgbClr val="FF2833"/>
                  </a:solidFill>
                  <a:latin typeface="Comic Sans MS"/>
                  <a:cs typeface="Comic Sans MS"/>
                </a:rPr>
                <a:t>Same </a:t>
              </a:r>
              <a:r>
                <a:rPr sz="2052" dirty="0">
                  <a:solidFill>
                    <a:srgbClr val="008F00"/>
                  </a:solidFill>
                  <a:latin typeface="Comic Sans MS"/>
                  <a:cs typeface="Comic Sans MS"/>
                </a:rPr>
                <a:t>Key</a:t>
              </a:r>
              <a:r>
                <a:rPr sz="2052" spc="-47" dirty="0">
                  <a:solidFill>
                    <a:srgbClr val="008F00"/>
                  </a:solidFill>
                  <a:latin typeface="Comic Sans MS"/>
                  <a:cs typeface="Comic Sans MS"/>
                </a:rPr>
                <a:t> </a:t>
              </a:r>
              <a:r>
                <a:rPr sz="2052" spc="-9" dirty="0">
                  <a:solidFill>
                    <a:srgbClr val="008F00"/>
                  </a:solidFill>
                  <a:latin typeface="Comic Sans MS"/>
                  <a:cs typeface="Comic Sans MS"/>
                </a:rPr>
                <a:t>(</a:t>
              </a:r>
              <a:r>
                <a:rPr sz="2052" spc="-9" dirty="0">
                  <a:solidFill>
                    <a:srgbClr val="FF2833"/>
                  </a:solidFill>
                  <a:latin typeface="Comic Sans MS"/>
                  <a:cs typeface="Comic Sans MS"/>
                </a:rPr>
                <a:t>K</a:t>
              </a:r>
              <a:r>
                <a:rPr sz="2052" spc="-9" dirty="0">
                  <a:solidFill>
                    <a:srgbClr val="008F00"/>
                  </a:solidFill>
                  <a:latin typeface="Comic Sans MS"/>
                  <a:cs typeface="Comic Sans MS"/>
                </a:rPr>
                <a:t>)</a:t>
              </a:r>
              <a:endParaRPr sz="2052" dirty="0">
                <a:latin typeface="Comic Sans MS"/>
                <a:cs typeface="Comic Sans MS"/>
              </a:endParaRPr>
            </a:p>
          </p:txBody>
        </p:sp>
      </p:grpSp>
      <p:sp>
        <p:nvSpPr>
          <p:cNvPr id="29" name="object 29"/>
          <p:cNvSpPr txBox="1">
            <a:spLocks noGrp="1"/>
          </p:cNvSpPr>
          <p:nvPr>
            <p:ph type="sldNum" sz="quarter" idx="4294967295"/>
          </p:nvPr>
        </p:nvSpPr>
        <p:spPr>
          <a:xfrm flipH="1">
            <a:off x="179514" y="6359952"/>
            <a:ext cx="2313141" cy="166712"/>
          </a:xfrm>
          <a:prstGeom prst="rect">
            <a:avLst/>
          </a:prstGeom>
        </p:spPr>
        <p:txBody>
          <a:bodyPr vert="horz" wrap="square" lIns="0" tIns="0" rIns="0" bIns="0" rtlCol="0" anchor="b">
            <a:spAutoFit/>
          </a:bodyPr>
          <a:lstStyle/>
          <a:p>
            <a:pPr marL="104254">
              <a:lnSpc>
                <a:spcPts val="1266"/>
              </a:lnSpc>
            </a:pPr>
            <a:r>
              <a:rPr spc="-4" dirty="0"/>
              <a:t>Symmetric Key Cryptography</a:t>
            </a:r>
            <a:r>
              <a:rPr spc="-38" dirty="0"/>
              <a:t> </a:t>
            </a:r>
            <a:r>
              <a:rPr dirty="0"/>
              <a:t>(3.</a:t>
            </a:r>
            <a:fld id="{81D60167-4931-47E6-BA6A-407CBD079E47}" type="slidenum">
              <a:rPr dirty="0"/>
              <a:pPr marL="104254">
                <a:lnSpc>
                  <a:spcPts val="1266"/>
                </a:lnSpc>
              </a:pPr>
              <a:t>8</a:t>
            </a:fld>
            <a:r>
              <a:rPr dirty="0"/>
              <a:t>)</a:t>
            </a:r>
          </a:p>
        </p:txBody>
      </p:sp>
      <p:sp>
        <p:nvSpPr>
          <p:cNvPr id="30" name="object 30"/>
          <p:cNvSpPr txBox="1">
            <a:spLocks noGrp="1"/>
          </p:cNvSpPr>
          <p:nvPr>
            <p:ph type="ftr" sz="quarter" idx="4294967295"/>
          </p:nvPr>
        </p:nvSpPr>
        <p:spPr>
          <a:xfrm flipH="1">
            <a:off x="6454585" y="6208326"/>
            <a:ext cx="2307878" cy="351378"/>
          </a:xfrm>
          <a:prstGeom prst="rect">
            <a:avLst/>
          </a:prstGeom>
        </p:spPr>
        <p:txBody>
          <a:bodyPr vert="horz" wrap="square" lIns="0" tIns="0" rIns="0" bIns="0" rtlCol="0" anchor="b">
            <a:spAutoFit/>
          </a:bodyPr>
          <a:lstStyle/>
          <a:p>
            <a:pPr marL="10860">
              <a:lnSpc>
                <a:spcPts val="1266"/>
              </a:lnSpc>
            </a:pPr>
            <a:r>
              <a:rPr spc="-4" dirty="0"/>
              <a:t>Network Security (N. </a:t>
            </a:r>
            <a:r>
              <a:rPr dirty="0"/>
              <a:t>Dulay </a:t>
            </a:r>
            <a:r>
              <a:rPr spc="-9" dirty="0"/>
              <a:t>&amp;</a:t>
            </a:r>
            <a:r>
              <a:rPr spc="-4" dirty="0"/>
              <a:t> M.</a:t>
            </a:r>
          </a:p>
          <a:p>
            <a:pPr marL="10860"/>
            <a:r>
              <a:rPr spc="-4" dirty="0"/>
              <a:t>Huth)</a:t>
            </a:r>
          </a:p>
        </p:txBody>
      </p:sp>
      <p:grpSp>
        <p:nvGrpSpPr>
          <p:cNvPr id="37" name="Group 36"/>
          <p:cNvGrpSpPr/>
          <p:nvPr/>
        </p:nvGrpSpPr>
        <p:grpSpPr>
          <a:xfrm>
            <a:off x="2850495" y="2381457"/>
            <a:ext cx="896916" cy="128146"/>
            <a:chOff x="3333495" y="2553207"/>
            <a:chExt cx="1048893" cy="149860"/>
          </a:xfrm>
        </p:grpSpPr>
        <p:sp>
          <p:nvSpPr>
            <p:cNvPr id="7" name="object 7"/>
            <p:cNvSpPr/>
            <p:nvPr/>
          </p:nvSpPr>
          <p:spPr>
            <a:xfrm>
              <a:off x="4235703" y="2553207"/>
              <a:ext cx="146685" cy="149860"/>
            </a:xfrm>
            <a:custGeom>
              <a:avLst/>
              <a:gdLst/>
              <a:ahLst/>
              <a:cxnLst/>
              <a:rect l="l" t="t" r="r" b="b"/>
              <a:pathLst>
                <a:path w="146685" h="149860">
                  <a:moveTo>
                    <a:pt x="0" y="0"/>
                  </a:moveTo>
                  <a:lnTo>
                    <a:pt x="0" y="149351"/>
                  </a:lnTo>
                  <a:lnTo>
                    <a:pt x="146304" y="76200"/>
                  </a:lnTo>
                  <a:lnTo>
                    <a:pt x="0" y="0"/>
                  </a:lnTo>
                  <a:close/>
                </a:path>
              </a:pathLst>
            </a:custGeom>
            <a:solidFill>
              <a:srgbClr val="000000"/>
            </a:solidFill>
          </p:spPr>
          <p:txBody>
            <a:bodyPr wrap="square" lIns="0" tIns="0" rIns="0" bIns="0" rtlCol="0"/>
            <a:lstStyle/>
            <a:p>
              <a:endParaRPr sz="1539" dirty="0"/>
            </a:p>
          </p:txBody>
        </p:sp>
        <p:sp>
          <p:nvSpPr>
            <p:cNvPr id="6" name="object 6"/>
            <p:cNvSpPr/>
            <p:nvPr/>
          </p:nvSpPr>
          <p:spPr>
            <a:xfrm>
              <a:off x="3333495" y="2626360"/>
              <a:ext cx="905510" cy="0"/>
            </a:xfrm>
            <a:custGeom>
              <a:avLst/>
              <a:gdLst/>
              <a:ahLst/>
              <a:cxnLst/>
              <a:rect l="l" t="t" r="r" b="b"/>
              <a:pathLst>
                <a:path w="905510">
                  <a:moveTo>
                    <a:pt x="905255" y="0"/>
                  </a:moveTo>
                  <a:lnTo>
                    <a:pt x="0" y="0"/>
                  </a:lnTo>
                </a:path>
              </a:pathLst>
            </a:custGeom>
            <a:ln w="27431">
              <a:solidFill>
                <a:srgbClr val="000000"/>
              </a:solidFill>
            </a:ln>
          </p:spPr>
          <p:txBody>
            <a:bodyPr wrap="square" lIns="0" tIns="0" rIns="0" bIns="0" rtlCol="0"/>
            <a:lstStyle/>
            <a:p>
              <a:endParaRPr sz="1539" dirty="0"/>
            </a:p>
          </p:txBody>
        </p:sp>
      </p:grpSp>
      <p:grpSp>
        <p:nvGrpSpPr>
          <p:cNvPr id="38" name="Group 37"/>
          <p:cNvGrpSpPr/>
          <p:nvPr/>
        </p:nvGrpSpPr>
        <p:grpSpPr>
          <a:xfrm>
            <a:off x="5399521" y="2381457"/>
            <a:ext cx="896916" cy="128146"/>
            <a:chOff x="6314439" y="2553207"/>
            <a:chExt cx="1048893" cy="149860"/>
          </a:xfrm>
        </p:grpSpPr>
        <p:sp>
          <p:nvSpPr>
            <p:cNvPr id="10" name="object 10"/>
            <p:cNvSpPr/>
            <p:nvPr/>
          </p:nvSpPr>
          <p:spPr>
            <a:xfrm>
              <a:off x="7216647" y="2553207"/>
              <a:ext cx="146685" cy="149860"/>
            </a:xfrm>
            <a:custGeom>
              <a:avLst/>
              <a:gdLst/>
              <a:ahLst/>
              <a:cxnLst/>
              <a:rect l="l" t="t" r="r" b="b"/>
              <a:pathLst>
                <a:path w="146684" h="149860">
                  <a:moveTo>
                    <a:pt x="0" y="0"/>
                  </a:moveTo>
                  <a:lnTo>
                    <a:pt x="0" y="149351"/>
                  </a:lnTo>
                  <a:lnTo>
                    <a:pt x="146303" y="76200"/>
                  </a:lnTo>
                  <a:lnTo>
                    <a:pt x="0" y="0"/>
                  </a:lnTo>
                  <a:close/>
                </a:path>
              </a:pathLst>
            </a:custGeom>
            <a:solidFill>
              <a:srgbClr val="000000"/>
            </a:solidFill>
          </p:spPr>
          <p:txBody>
            <a:bodyPr wrap="square" lIns="0" tIns="0" rIns="0" bIns="0" rtlCol="0"/>
            <a:lstStyle/>
            <a:p>
              <a:endParaRPr sz="1539" dirty="0"/>
            </a:p>
          </p:txBody>
        </p:sp>
        <p:sp>
          <p:nvSpPr>
            <p:cNvPr id="9" name="object 9"/>
            <p:cNvSpPr/>
            <p:nvPr/>
          </p:nvSpPr>
          <p:spPr>
            <a:xfrm>
              <a:off x="6314439" y="2626360"/>
              <a:ext cx="905510" cy="0"/>
            </a:xfrm>
            <a:custGeom>
              <a:avLst/>
              <a:gdLst/>
              <a:ahLst/>
              <a:cxnLst/>
              <a:rect l="l" t="t" r="r" b="b"/>
              <a:pathLst>
                <a:path w="905509">
                  <a:moveTo>
                    <a:pt x="905255" y="0"/>
                  </a:moveTo>
                  <a:lnTo>
                    <a:pt x="0" y="0"/>
                  </a:lnTo>
                </a:path>
              </a:pathLst>
            </a:custGeom>
            <a:ln w="27431">
              <a:solidFill>
                <a:srgbClr val="000000"/>
              </a:solidFill>
            </a:ln>
          </p:spPr>
          <p:txBody>
            <a:bodyPr wrap="square" lIns="0" tIns="0" rIns="0" bIns="0" rtlCol="0"/>
            <a:lstStyle/>
            <a:p>
              <a:endParaRPr sz="1539" dirty="0"/>
            </a:p>
          </p:txBody>
        </p:sp>
      </p:grpSp>
      <p:grpSp>
        <p:nvGrpSpPr>
          <p:cNvPr id="33" name="Group 32"/>
          <p:cNvGrpSpPr/>
          <p:nvPr/>
        </p:nvGrpSpPr>
        <p:grpSpPr>
          <a:xfrm>
            <a:off x="4067670" y="1860186"/>
            <a:ext cx="526595" cy="320909"/>
            <a:chOff x="4756911" y="1943607"/>
            <a:chExt cx="615824" cy="375285"/>
          </a:xfrm>
        </p:grpSpPr>
        <p:sp>
          <p:nvSpPr>
            <p:cNvPr id="18" name="object 18"/>
            <p:cNvSpPr/>
            <p:nvPr/>
          </p:nvSpPr>
          <p:spPr>
            <a:xfrm>
              <a:off x="5232400" y="2156967"/>
              <a:ext cx="140335" cy="161925"/>
            </a:xfrm>
            <a:custGeom>
              <a:avLst/>
              <a:gdLst/>
              <a:ahLst/>
              <a:cxnLst/>
              <a:rect l="l" t="t" r="r" b="b"/>
              <a:pathLst>
                <a:path w="140335" h="161925">
                  <a:moveTo>
                    <a:pt x="140208" y="0"/>
                  </a:moveTo>
                  <a:lnTo>
                    <a:pt x="0" y="42672"/>
                  </a:lnTo>
                  <a:lnTo>
                    <a:pt x="112775" y="161544"/>
                  </a:lnTo>
                  <a:lnTo>
                    <a:pt x="140208" y="0"/>
                  </a:lnTo>
                  <a:close/>
                </a:path>
              </a:pathLst>
            </a:custGeom>
            <a:solidFill>
              <a:srgbClr val="00D100"/>
            </a:solidFill>
          </p:spPr>
          <p:txBody>
            <a:bodyPr wrap="square" lIns="0" tIns="0" rIns="0" bIns="0" rtlCol="0"/>
            <a:lstStyle/>
            <a:p>
              <a:endParaRPr sz="1539" dirty="0"/>
            </a:p>
          </p:txBody>
        </p:sp>
        <p:sp>
          <p:nvSpPr>
            <p:cNvPr id="17" name="object 17"/>
            <p:cNvSpPr/>
            <p:nvPr/>
          </p:nvSpPr>
          <p:spPr>
            <a:xfrm>
              <a:off x="4756911" y="1943607"/>
              <a:ext cx="546100" cy="238125"/>
            </a:xfrm>
            <a:custGeom>
              <a:avLst/>
              <a:gdLst/>
              <a:ahLst/>
              <a:cxnLst/>
              <a:rect l="l" t="t" r="r" b="b"/>
              <a:pathLst>
                <a:path w="546100" h="238125">
                  <a:moveTo>
                    <a:pt x="0" y="0"/>
                  </a:moveTo>
                  <a:lnTo>
                    <a:pt x="56335" y="1706"/>
                  </a:lnTo>
                  <a:lnTo>
                    <a:pt x="111223" y="6725"/>
                  </a:lnTo>
                  <a:lnTo>
                    <a:pt x="164404" y="14908"/>
                  </a:lnTo>
                  <a:lnTo>
                    <a:pt x="215621" y="26104"/>
                  </a:lnTo>
                  <a:lnTo>
                    <a:pt x="264615" y="40163"/>
                  </a:lnTo>
                  <a:lnTo>
                    <a:pt x="311129" y="56936"/>
                  </a:lnTo>
                  <a:lnTo>
                    <a:pt x="354904" y="76273"/>
                  </a:lnTo>
                  <a:lnTo>
                    <a:pt x="395682" y="98024"/>
                  </a:lnTo>
                  <a:lnTo>
                    <a:pt x="433205" y="122039"/>
                  </a:lnTo>
                  <a:lnTo>
                    <a:pt x="467216" y="148168"/>
                  </a:lnTo>
                  <a:lnTo>
                    <a:pt x="497456" y="176262"/>
                  </a:lnTo>
                  <a:lnTo>
                    <a:pt x="523667" y="206170"/>
                  </a:lnTo>
                  <a:lnTo>
                    <a:pt x="545591" y="237743"/>
                  </a:lnTo>
                </a:path>
              </a:pathLst>
            </a:custGeom>
            <a:ln w="27431">
              <a:solidFill>
                <a:srgbClr val="00D100"/>
              </a:solidFill>
            </a:ln>
          </p:spPr>
          <p:txBody>
            <a:bodyPr wrap="square" lIns="0" tIns="0" rIns="0" bIns="0" rtlCol="0"/>
            <a:lstStyle/>
            <a:p>
              <a:endParaRPr sz="1539" dirty="0"/>
            </a:p>
          </p:txBody>
        </p:sp>
      </p:grpSp>
      <p:grpSp>
        <p:nvGrpSpPr>
          <p:cNvPr id="39" name="Group 38"/>
          <p:cNvGrpSpPr/>
          <p:nvPr/>
        </p:nvGrpSpPr>
        <p:grpSpPr>
          <a:xfrm>
            <a:off x="1185898" y="1692076"/>
            <a:ext cx="7029585" cy="1401127"/>
            <a:chOff x="1386839" y="1747011"/>
            <a:chExt cx="8220709" cy="1638540"/>
          </a:xfrm>
        </p:grpSpPr>
        <p:sp>
          <p:nvSpPr>
            <p:cNvPr id="4" name="object 4"/>
            <p:cNvSpPr/>
            <p:nvPr/>
          </p:nvSpPr>
          <p:spPr>
            <a:xfrm>
              <a:off x="4386579" y="2298700"/>
              <a:ext cx="1920239" cy="591820"/>
            </a:xfrm>
            <a:custGeom>
              <a:avLst/>
              <a:gdLst/>
              <a:ahLst/>
              <a:cxnLst/>
              <a:rect l="l" t="t" r="r" b="b"/>
              <a:pathLst>
                <a:path w="1920239" h="591819">
                  <a:moveTo>
                    <a:pt x="0" y="0"/>
                  </a:moveTo>
                  <a:lnTo>
                    <a:pt x="1920239" y="0"/>
                  </a:lnTo>
                  <a:lnTo>
                    <a:pt x="1920239" y="591311"/>
                  </a:lnTo>
                  <a:lnTo>
                    <a:pt x="0" y="591311"/>
                  </a:lnTo>
                  <a:lnTo>
                    <a:pt x="0" y="0"/>
                  </a:lnTo>
                  <a:close/>
                </a:path>
              </a:pathLst>
            </a:custGeom>
            <a:ln w="12191">
              <a:solidFill>
                <a:srgbClr val="FF2833"/>
              </a:solidFill>
            </a:ln>
          </p:spPr>
          <p:txBody>
            <a:bodyPr wrap="square" lIns="0" tIns="0" rIns="0" bIns="0" rtlCol="0"/>
            <a:lstStyle/>
            <a:p>
              <a:endParaRPr sz="1539" dirty="0"/>
            </a:p>
          </p:txBody>
        </p:sp>
        <p:sp>
          <p:nvSpPr>
            <p:cNvPr id="5" name="object 5"/>
            <p:cNvSpPr txBox="1"/>
            <p:nvPr/>
          </p:nvSpPr>
          <p:spPr>
            <a:xfrm>
              <a:off x="4523232" y="2396235"/>
              <a:ext cx="1648461" cy="369301"/>
            </a:xfrm>
            <a:prstGeom prst="rect">
              <a:avLst/>
            </a:prstGeom>
          </p:spPr>
          <p:txBody>
            <a:bodyPr vert="horz" wrap="square" lIns="0" tIns="0" rIns="0" bIns="0" rtlCol="0">
              <a:spAutoFit/>
            </a:bodyPr>
            <a:lstStyle/>
            <a:p>
              <a:pPr marL="10860"/>
              <a:r>
                <a:rPr sz="2052" dirty="0">
                  <a:latin typeface="Comic Sans MS"/>
                  <a:cs typeface="Comic Sans MS"/>
                </a:rPr>
                <a:t>Encrypt</a:t>
              </a:r>
              <a:r>
                <a:rPr sz="2052" spc="-97" dirty="0">
                  <a:latin typeface="Comic Sans MS"/>
                  <a:cs typeface="Comic Sans MS"/>
                </a:rPr>
                <a:t> </a:t>
              </a:r>
              <a:r>
                <a:rPr sz="2052" spc="-4" dirty="0">
                  <a:latin typeface="Comic Sans MS"/>
                  <a:cs typeface="Comic Sans MS"/>
                </a:rPr>
                <a:t>(E)</a:t>
              </a:r>
              <a:endParaRPr sz="2052" dirty="0">
                <a:latin typeface="Comic Sans MS"/>
                <a:cs typeface="Comic Sans MS"/>
              </a:endParaRPr>
            </a:p>
          </p:txBody>
        </p:sp>
        <p:sp>
          <p:nvSpPr>
            <p:cNvPr id="8" name="object 8"/>
            <p:cNvSpPr txBox="1"/>
            <p:nvPr/>
          </p:nvSpPr>
          <p:spPr>
            <a:xfrm>
              <a:off x="1386839" y="2402333"/>
              <a:ext cx="1775460" cy="369301"/>
            </a:xfrm>
            <a:prstGeom prst="rect">
              <a:avLst/>
            </a:prstGeom>
          </p:spPr>
          <p:txBody>
            <a:bodyPr vert="horz" wrap="square" lIns="0" tIns="0" rIns="0" bIns="0" rtlCol="0">
              <a:spAutoFit/>
            </a:bodyPr>
            <a:lstStyle/>
            <a:p>
              <a:pPr marL="10860"/>
              <a:r>
                <a:rPr sz="2052" dirty="0">
                  <a:solidFill>
                    <a:srgbClr val="0558ED"/>
                  </a:solidFill>
                  <a:latin typeface="Comic Sans MS"/>
                  <a:cs typeface="Comic Sans MS"/>
                </a:rPr>
                <a:t>Plaintext</a:t>
              </a:r>
              <a:r>
                <a:rPr sz="2052" spc="-103" dirty="0">
                  <a:solidFill>
                    <a:srgbClr val="0558ED"/>
                  </a:solidFill>
                  <a:latin typeface="Comic Sans MS"/>
                  <a:cs typeface="Comic Sans MS"/>
                </a:rPr>
                <a:t> </a:t>
              </a:r>
              <a:r>
                <a:rPr sz="2052" spc="-4" dirty="0">
                  <a:solidFill>
                    <a:srgbClr val="0558ED"/>
                  </a:solidFill>
                  <a:latin typeface="Comic Sans MS"/>
                  <a:cs typeface="Comic Sans MS"/>
                </a:rPr>
                <a:t>(P)</a:t>
              </a:r>
              <a:endParaRPr sz="2052" dirty="0">
                <a:latin typeface="Comic Sans MS"/>
                <a:cs typeface="Comic Sans MS"/>
              </a:endParaRPr>
            </a:p>
          </p:txBody>
        </p:sp>
        <p:sp>
          <p:nvSpPr>
            <p:cNvPr id="11" name="object 11"/>
            <p:cNvSpPr txBox="1"/>
            <p:nvPr/>
          </p:nvSpPr>
          <p:spPr>
            <a:xfrm>
              <a:off x="7528559" y="2402333"/>
              <a:ext cx="2078989" cy="369301"/>
            </a:xfrm>
            <a:prstGeom prst="rect">
              <a:avLst/>
            </a:prstGeom>
          </p:spPr>
          <p:txBody>
            <a:bodyPr vert="horz" wrap="square" lIns="0" tIns="0" rIns="0" bIns="0" rtlCol="0">
              <a:spAutoFit/>
            </a:bodyPr>
            <a:lstStyle/>
            <a:p>
              <a:pPr marL="10860"/>
              <a:r>
                <a:rPr sz="2052" dirty="0">
                  <a:solidFill>
                    <a:srgbClr val="0558ED"/>
                  </a:solidFill>
                  <a:latin typeface="Comic Sans MS"/>
                  <a:cs typeface="Comic Sans MS"/>
                </a:rPr>
                <a:t>Ciphertext</a:t>
              </a:r>
              <a:r>
                <a:rPr sz="2052" spc="-103" dirty="0">
                  <a:solidFill>
                    <a:srgbClr val="0558ED"/>
                  </a:solidFill>
                  <a:latin typeface="Comic Sans MS"/>
                  <a:cs typeface="Comic Sans MS"/>
                </a:rPr>
                <a:t> </a:t>
              </a:r>
              <a:r>
                <a:rPr sz="2052" spc="-4" dirty="0">
                  <a:solidFill>
                    <a:srgbClr val="0558ED"/>
                  </a:solidFill>
                  <a:latin typeface="Comic Sans MS"/>
                  <a:cs typeface="Comic Sans MS"/>
                </a:rPr>
                <a:t>(C)</a:t>
              </a:r>
              <a:endParaRPr sz="2052" dirty="0">
                <a:latin typeface="Comic Sans MS"/>
                <a:cs typeface="Comic Sans MS"/>
              </a:endParaRPr>
            </a:p>
          </p:txBody>
        </p:sp>
        <p:sp>
          <p:nvSpPr>
            <p:cNvPr id="19" name="object 19"/>
            <p:cNvSpPr txBox="1"/>
            <p:nvPr/>
          </p:nvSpPr>
          <p:spPr>
            <a:xfrm>
              <a:off x="3569208" y="1747011"/>
              <a:ext cx="1039493" cy="369301"/>
            </a:xfrm>
            <a:prstGeom prst="rect">
              <a:avLst/>
            </a:prstGeom>
          </p:spPr>
          <p:txBody>
            <a:bodyPr vert="horz" wrap="square" lIns="0" tIns="0" rIns="0" bIns="0" rtlCol="0">
              <a:spAutoFit/>
            </a:bodyPr>
            <a:lstStyle/>
            <a:p>
              <a:pPr marL="10860"/>
              <a:r>
                <a:rPr sz="2052" dirty="0">
                  <a:solidFill>
                    <a:srgbClr val="008F00"/>
                  </a:solidFill>
                  <a:latin typeface="Comic Sans MS"/>
                  <a:cs typeface="Comic Sans MS"/>
                </a:rPr>
                <a:t>Key</a:t>
              </a:r>
              <a:r>
                <a:rPr sz="2052" spc="-81" dirty="0">
                  <a:solidFill>
                    <a:srgbClr val="008F00"/>
                  </a:solidFill>
                  <a:latin typeface="Comic Sans MS"/>
                  <a:cs typeface="Comic Sans MS"/>
                </a:rPr>
                <a:t> </a:t>
              </a:r>
              <a:r>
                <a:rPr sz="2052" dirty="0">
                  <a:solidFill>
                    <a:srgbClr val="008F00"/>
                  </a:solidFill>
                  <a:latin typeface="Comic Sans MS"/>
                  <a:cs typeface="Comic Sans MS"/>
                </a:rPr>
                <a:t>(</a:t>
              </a:r>
              <a:r>
                <a:rPr sz="2052" dirty="0">
                  <a:solidFill>
                    <a:srgbClr val="FF2833"/>
                  </a:solidFill>
                  <a:latin typeface="Comic Sans MS"/>
                  <a:cs typeface="Comic Sans MS"/>
                </a:rPr>
                <a:t>K</a:t>
              </a:r>
              <a:r>
                <a:rPr sz="2052" dirty="0">
                  <a:solidFill>
                    <a:srgbClr val="008F00"/>
                  </a:solidFill>
                  <a:latin typeface="Comic Sans MS"/>
                  <a:cs typeface="Comic Sans MS"/>
                </a:rPr>
                <a:t>)</a:t>
              </a:r>
              <a:endParaRPr sz="2052" dirty="0">
                <a:latin typeface="Comic Sans MS"/>
                <a:cs typeface="Comic Sans MS"/>
              </a:endParaRPr>
            </a:p>
          </p:txBody>
        </p:sp>
        <p:sp>
          <p:nvSpPr>
            <p:cNvPr id="31" name="object 28"/>
            <p:cNvSpPr txBox="1"/>
            <p:nvPr/>
          </p:nvSpPr>
          <p:spPr>
            <a:xfrm>
              <a:off x="3569208" y="3016250"/>
              <a:ext cx="2526665" cy="369301"/>
            </a:xfrm>
            <a:prstGeom prst="rect">
              <a:avLst/>
            </a:prstGeom>
          </p:spPr>
          <p:txBody>
            <a:bodyPr vert="horz" wrap="square" lIns="0" tIns="0" rIns="0" bIns="0" rtlCol="0">
              <a:spAutoFit/>
            </a:bodyPr>
            <a:lstStyle/>
            <a:p>
              <a:pPr marL="1055570"/>
              <a:r>
                <a:rPr lang="en-GB" sz="2052" dirty="0">
                  <a:solidFill>
                    <a:srgbClr val="008F00"/>
                  </a:solidFill>
                  <a:latin typeface="Comic Sans MS"/>
                  <a:cs typeface="Comic Sans MS"/>
                </a:rPr>
                <a:t>C </a:t>
              </a:r>
              <a:r>
                <a:rPr sz="2052" dirty="0">
                  <a:solidFill>
                    <a:srgbClr val="008F00"/>
                  </a:solidFill>
                  <a:latin typeface="Comic Sans MS"/>
                  <a:cs typeface="Comic Sans MS"/>
                </a:rPr>
                <a:t>= </a:t>
              </a:r>
              <a:r>
                <a:rPr sz="2052" spc="-4" dirty="0">
                  <a:solidFill>
                    <a:srgbClr val="008F00"/>
                  </a:solidFill>
                  <a:latin typeface="Comic Sans MS"/>
                  <a:cs typeface="Comic Sans MS"/>
                </a:rPr>
                <a:t>E</a:t>
              </a:r>
              <a:r>
                <a:rPr sz="1368" spc="-4" dirty="0">
                  <a:solidFill>
                    <a:srgbClr val="FF2833"/>
                  </a:solidFill>
                  <a:latin typeface="Comic Sans MS"/>
                  <a:cs typeface="Comic Sans MS"/>
                </a:rPr>
                <a:t>K</a:t>
              </a:r>
              <a:r>
                <a:rPr sz="1368" spc="-227" dirty="0">
                  <a:solidFill>
                    <a:srgbClr val="FF2833"/>
                  </a:solidFill>
                  <a:latin typeface="Comic Sans MS"/>
                  <a:cs typeface="Comic Sans MS"/>
                </a:rPr>
                <a:t> </a:t>
              </a:r>
              <a:r>
                <a:rPr sz="2052" dirty="0">
                  <a:solidFill>
                    <a:srgbClr val="008F00"/>
                  </a:solidFill>
                  <a:latin typeface="Comic Sans MS"/>
                  <a:cs typeface="Comic Sans MS"/>
                </a:rPr>
                <a:t>(P)</a:t>
              </a:r>
              <a:endParaRPr sz="2052" dirty="0">
                <a:latin typeface="Comic Sans MS"/>
                <a:cs typeface="Comic Sans MS"/>
              </a:endParaRPr>
            </a:p>
          </p:txBody>
        </p:sp>
      </p:grpSp>
    </p:spTree>
    <p:extLst>
      <p:ext uri="{BB962C8B-B14F-4D97-AF65-F5344CB8AC3E}">
        <p14:creationId xmlns:p14="http://schemas.microsoft.com/office/powerpoint/2010/main" val="299013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GB" sz="1800" dirty="0"/>
              <a:t>The need for an improved network security is really important for a better online experience</a:t>
            </a:r>
          </a:p>
          <a:p>
            <a:endParaRPr lang="en-GB" sz="1800" dirty="0"/>
          </a:p>
          <a:p>
            <a:r>
              <a:rPr lang="en-GB" sz="1800" dirty="0"/>
              <a:t>It gave me the insight of  the possible ways we can counterattack the hacker, but also the problems with the current technologies that we use to protect ourselves and our information and the security in itself.</a:t>
            </a:r>
          </a:p>
          <a:p>
            <a:endParaRPr lang="en-GB" sz="1800" dirty="0"/>
          </a:p>
          <a:p>
            <a:r>
              <a:rPr lang="en-GB" sz="1800" dirty="0"/>
              <a:t>It also crucial that people understand the fact that there is a link between security, practicality and cost. An example could be there is the best possible way to secure the data, but the downsides are that this is expensive and can only be used for technicians or people who have expertise in the field.</a:t>
            </a:r>
          </a:p>
          <a:p>
            <a:endParaRPr lang="en-GB" sz="1800" dirty="0"/>
          </a:p>
          <a:p>
            <a:endParaRPr lang="en-GB" sz="1800" dirty="0"/>
          </a:p>
        </p:txBody>
      </p:sp>
    </p:spTree>
    <p:extLst>
      <p:ext uri="{BB962C8B-B14F-4D97-AF65-F5344CB8AC3E}">
        <p14:creationId xmlns:p14="http://schemas.microsoft.com/office/powerpoint/2010/main" val="620693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984</TotalTime>
  <Words>1439</Words>
  <Application>Microsoft Office PowerPoint</Application>
  <PresentationFormat>On-screen Show (4:3)</PresentationFormat>
  <Paragraphs>112</Paragraphs>
  <Slides>12</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Adamsky SF</vt:lpstr>
      <vt:lpstr>Arial</vt:lpstr>
      <vt:lpstr>Arial Black</vt:lpstr>
      <vt:lpstr>Calibri</vt:lpstr>
      <vt:lpstr>Comic Sans MS</vt:lpstr>
      <vt:lpstr>Corbel</vt:lpstr>
      <vt:lpstr>Wingdings</vt:lpstr>
      <vt:lpstr>Wingdings 2</vt:lpstr>
      <vt:lpstr>Wingdings 3</vt:lpstr>
      <vt:lpstr>Module</vt:lpstr>
      <vt:lpstr>How can computer networks be improved and how can they be secured more efficiently?</vt:lpstr>
      <vt:lpstr>What is network security?</vt:lpstr>
      <vt:lpstr>What is network security?</vt:lpstr>
      <vt:lpstr>Why do we need this?</vt:lpstr>
      <vt:lpstr>Why do we need this?</vt:lpstr>
      <vt:lpstr>Details of my report</vt:lpstr>
      <vt:lpstr>Details of my report plan</vt:lpstr>
      <vt:lpstr>Symmetric Key</vt:lpstr>
      <vt:lpstr>Conclusion</vt:lpstr>
      <vt:lpstr>Reflection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computer networks beimproved and how can they secured more efficiently</dc:title>
  <dc:creator>Trina Roy</dc:creator>
  <cp:lastModifiedBy>Roy, Trina</cp:lastModifiedBy>
  <cp:revision>217</cp:revision>
  <cp:lastPrinted>2016-12-07T09:08:46Z</cp:lastPrinted>
  <dcterms:created xsi:type="dcterms:W3CDTF">2016-10-05T11:36:30Z</dcterms:created>
  <dcterms:modified xsi:type="dcterms:W3CDTF">2021-09-22T20:48:50Z</dcterms:modified>
  <cp:category>Network security</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