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61" r:id="rId4"/>
    <p:sldId id="263" r:id="rId5"/>
    <p:sldId id="273" r:id="rId6"/>
    <p:sldId id="275" r:id="rId7"/>
    <p:sldId id="288" r:id="rId8"/>
    <p:sldId id="287" r:id="rId9"/>
    <p:sldId id="272" r:id="rId10"/>
    <p:sldId id="269" r:id="rId11"/>
    <p:sldId id="266" r:id="rId12"/>
    <p:sldId id="262" r:id="rId13"/>
    <p:sldId id="264" r:id="rId14"/>
    <p:sldId id="267" r:id="rId15"/>
    <p:sldId id="276" r:id="rId16"/>
    <p:sldId id="258" r:id="rId17"/>
    <p:sldId id="268" r:id="rId18"/>
    <p:sldId id="278" r:id="rId19"/>
    <p:sldId id="289" r:id="rId20"/>
    <p:sldId id="271" r:id="rId21"/>
    <p:sldId id="260" r:id="rId22"/>
    <p:sldId id="286" r:id="rId23"/>
    <p:sldId id="285" r:id="rId24"/>
    <p:sldId id="284" r:id="rId25"/>
    <p:sldId id="277" r:id="rId26"/>
    <p:sldId id="279" r:id="rId27"/>
    <p:sldId id="280" r:id="rId28"/>
    <p:sldId id="281" r:id="rId29"/>
    <p:sldId id="282" r:id="rId30"/>
    <p:sldId id="283" r:id="rId31"/>
    <p:sldId id="265" r:id="rId32"/>
    <p:sldId id="270" r:id="rId33"/>
  </p:sldIdLst>
  <p:sldSz cx="9144000" cy="6858000" type="screen4x3"/>
  <p:notesSz cx="6858000" cy="9144000"/>
  <p:defaultTextStyle>
    <a:defPPr>
      <a:defRPr lang="en-GB"/>
    </a:defPPr>
    <a:lvl1pPr algn="ctr" rtl="0" fontAlgn="base">
      <a:spcBef>
        <a:spcPct val="50000"/>
      </a:spcBef>
      <a:spcAft>
        <a:spcPct val="0"/>
      </a:spcAft>
      <a:defRPr b="1" kern="1200">
        <a:solidFill>
          <a:schemeClr val="accent2"/>
        </a:solidFill>
        <a:latin typeface="Arial" charset="0"/>
        <a:ea typeface="+mn-ea"/>
        <a:cs typeface="+mn-cs"/>
      </a:defRPr>
    </a:lvl1pPr>
    <a:lvl2pPr marL="457200" algn="ctr" rtl="0" fontAlgn="base">
      <a:spcBef>
        <a:spcPct val="50000"/>
      </a:spcBef>
      <a:spcAft>
        <a:spcPct val="0"/>
      </a:spcAft>
      <a:defRPr b="1" kern="1200">
        <a:solidFill>
          <a:schemeClr val="accent2"/>
        </a:solidFill>
        <a:latin typeface="Arial" charset="0"/>
        <a:ea typeface="+mn-ea"/>
        <a:cs typeface="+mn-cs"/>
      </a:defRPr>
    </a:lvl2pPr>
    <a:lvl3pPr marL="914400" algn="ctr" rtl="0" fontAlgn="base">
      <a:spcBef>
        <a:spcPct val="50000"/>
      </a:spcBef>
      <a:spcAft>
        <a:spcPct val="0"/>
      </a:spcAft>
      <a:defRPr b="1" kern="1200">
        <a:solidFill>
          <a:schemeClr val="accent2"/>
        </a:solidFill>
        <a:latin typeface="Arial" charset="0"/>
        <a:ea typeface="+mn-ea"/>
        <a:cs typeface="+mn-cs"/>
      </a:defRPr>
    </a:lvl3pPr>
    <a:lvl4pPr marL="1371600" algn="ctr" rtl="0" fontAlgn="base">
      <a:spcBef>
        <a:spcPct val="50000"/>
      </a:spcBef>
      <a:spcAft>
        <a:spcPct val="0"/>
      </a:spcAft>
      <a:defRPr b="1" kern="1200">
        <a:solidFill>
          <a:schemeClr val="accent2"/>
        </a:solidFill>
        <a:latin typeface="Arial" charset="0"/>
        <a:ea typeface="+mn-ea"/>
        <a:cs typeface="+mn-cs"/>
      </a:defRPr>
    </a:lvl4pPr>
    <a:lvl5pPr marL="1828800" algn="ctr" rtl="0" fontAlgn="base">
      <a:spcBef>
        <a:spcPct val="50000"/>
      </a:spcBef>
      <a:spcAft>
        <a:spcPct val="0"/>
      </a:spcAft>
      <a:defRPr b="1" kern="1200">
        <a:solidFill>
          <a:schemeClr val="accent2"/>
        </a:solidFill>
        <a:latin typeface="Arial" charset="0"/>
        <a:ea typeface="+mn-ea"/>
        <a:cs typeface="+mn-cs"/>
      </a:defRPr>
    </a:lvl5pPr>
    <a:lvl6pPr marL="2286000" algn="l" defTabSz="914400" rtl="0" eaLnBrk="1" latinLnBrk="0" hangingPunct="1">
      <a:defRPr b="1" kern="1200">
        <a:solidFill>
          <a:schemeClr val="accent2"/>
        </a:solidFill>
        <a:latin typeface="Arial" charset="0"/>
        <a:ea typeface="+mn-ea"/>
        <a:cs typeface="+mn-cs"/>
      </a:defRPr>
    </a:lvl6pPr>
    <a:lvl7pPr marL="2743200" algn="l" defTabSz="914400" rtl="0" eaLnBrk="1" latinLnBrk="0" hangingPunct="1">
      <a:defRPr b="1" kern="1200">
        <a:solidFill>
          <a:schemeClr val="accent2"/>
        </a:solidFill>
        <a:latin typeface="Arial" charset="0"/>
        <a:ea typeface="+mn-ea"/>
        <a:cs typeface="+mn-cs"/>
      </a:defRPr>
    </a:lvl7pPr>
    <a:lvl8pPr marL="3200400" algn="l" defTabSz="914400" rtl="0" eaLnBrk="1" latinLnBrk="0" hangingPunct="1">
      <a:defRPr b="1" kern="1200">
        <a:solidFill>
          <a:schemeClr val="accent2"/>
        </a:solidFill>
        <a:latin typeface="Arial" charset="0"/>
        <a:ea typeface="+mn-ea"/>
        <a:cs typeface="+mn-cs"/>
      </a:defRPr>
    </a:lvl8pPr>
    <a:lvl9pPr marL="3657600" algn="l" defTabSz="914400" rtl="0" eaLnBrk="1" latinLnBrk="0" hangingPunct="1">
      <a:defRPr b="1" kern="1200">
        <a:solidFill>
          <a:schemeClr val="accent2"/>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EA0"/>
    <a:srgbClr val="FFFFFF"/>
    <a:srgbClr val="CC3300"/>
    <a:srgbClr val="CCFFFF"/>
    <a:srgbClr val="FFCCCC"/>
    <a:srgbClr val="99CC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92" d="100"/>
          <a:sy n="92" d="100"/>
        </p:scale>
        <p:origin x="-190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0C293384-B3DC-43D0-877C-20AF60FD88BF}" type="slidenum">
              <a:rPr lang="en-GB" smtClean="0"/>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4E52B7BF-AF65-4A27-A360-562786961026}" type="slidenum">
              <a:rPr lang="en-GB" smtClean="0"/>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2D9DC742-FFDF-421E-B69F-A626A1909798}" type="slidenum">
              <a:rPr lang="en-GB" smtClean="0"/>
              <a:pPr>
                <a:defRPr/>
              </a:pPr>
              <a:t>‹#›</a:t>
            </a:fld>
            <a:endParaRPr lang="en-GB"/>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F0D3B726-8186-49B8-BC29-19D88C70577A}" type="slidenum">
              <a:rPr lang="en-GB" smtClean="0"/>
              <a:pPr>
                <a:defRPr/>
              </a:pPr>
              <a:t>‹#›</a:t>
            </a:fld>
            <a:endParaRPr lang="en-GB"/>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FFC5DE23-74E5-4C12-9D59-609FD4CD58C9}" type="slidenum">
              <a:rPr lang="en-GB" smtClean="0"/>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204BD79E-0144-4FFB-B6C7-CC1BE6AC0884}" type="slidenum">
              <a:rPr lang="en-GB" smtClean="0"/>
              <a:pPr>
                <a:defRPr/>
              </a:pPr>
              <a:t>‹#›</a:t>
            </a:fld>
            <a:endParaRPr lang="en-GB"/>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BFD1C0D2-5B23-4A0B-953D-DC789B7C8207}" type="slidenum">
              <a:rPr lang="en-GB" smtClean="0"/>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5BB13ABF-D485-4592-A86B-C1CAD29EAC02}" type="slidenum">
              <a:rPr lang="en-GB" smtClean="0"/>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pPr>
              <a:defRPr/>
            </a:pPr>
            <a:endParaRPr lang="en-GB"/>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pPr>
              <a:defRPr/>
            </a:pPr>
            <a:fld id="{D36D71FB-03A7-4A84-B209-BE664A4A9DE6}"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BCDAE82E-238A-439C-9B71-E7AEB877CE0B}" type="slidenum">
              <a:rPr lang="en-GB" smtClean="0"/>
              <a:pPr>
                <a:defRPr/>
              </a:pPr>
              <a:t>‹#›</a:t>
            </a:fld>
            <a:endParaRPr lang="en-GB"/>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5DDDF99E-391B-4695-B4FF-F1B0900B1D22}" type="slidenum">
              <a:rPr lang="en-GB" smtClean="0"/>
              <a:pPr>
                <a:defRPr/>
              </a:pPr>
              <a:t>‹#›</a:t>
            </a:fld>
            <a:endParaRPr lang="en-GB"/>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a:defRPr/>
            </a:pPr>
            <a:endParaRPr lang="en-GB"/>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a:defRPr/>
            </a:pPr>
            <a:endParaRPr lang="en-GB"/>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a:defRPr/>
            </a:pPr>
            <a:fld id="{038FF8CD-7B59-4147-8A4F-2D0373F6B5E6}" type="slidenum">
              <a:rPr lang="en-GB" smtClean="0"/>
              <a:pPr>
                <a:defRPr/>
              </a:pPr>
              <a:t>‹#›</a:t>
            </a:fld>
            <a:endParaRPr lang="en-GB"/>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5" name="Picture 7" descr="MATH_RGB"/>
          <p:cNvPicPr>
            <a:picLocks noChangeAspect="1" noChangeArrowheads="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8313" y="5805488"/>
            <a:ext cx="474662"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windmill"/>
          <p:cNvPicPr>
            <a:picLocks noChangeAspect="1" noChangeArrowheads="1"/>
          </p:cNvPicPr>
          <p:nvPr userDrawn="1"/>
        </p:nvPicPr>
        <p:blipFill>
          <a:blip r:embed="rId14">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8107363" y="5661025"/>
            <a:ext cx="5715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ww.gumtree.co.u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31850" y="476672"/>
            <a:ext cx="7700963" cy="648072"/>
          </a:xfrm>
        </p:spPr>
        <p:txBody>
          <a:bodyPr>
            <a:normAutofit fontScale="90000"/>
          </a:bodyPr>
          <a:lstStyle/>
          <a:p>
            <a:pPr marL="838200" indent="-838200" eaLnBrk="1" hangingPunct="1"/>
            <a:r>
              <a:rPr lang="en-GB" sz="3600" b="1" dirty="0" smtClean="0"/>
              <a:t/>
            </a:r>
            <a:br>
              <a:rPr lang="en-GB" sz="3600" b="1" dirty="0" smtClean="0"/>
            </a:br>
            <a:r>
              <a:rPr lang="en-GB" sz="3600" b="1" dirty="0"/>
              <a:t/>
            </a:r>
            <a:br>
              <a:rPr lang="en-GB" sz="3600" b="1" dirty="0"/>
            </a:br>
            <a:r>
              <a:rPr lang="en-GB" sz="3600" b="1" dirty="0" smtClean="0"/>
              <a:t>Networks </a:t>
            </a:r>
            <a:r>
              <a:rPr lang="en-GB" sz="1600" b="1" dirty="0" smtClean="0"/>
              <a:t>(</a:t>
            </a:r>
            <a:r>
              <a:rPr lang="en-GB" sz="2000" dirty="0" smtClean="0"/>
              <a:t>pages 107-122)</a:t>
            </a:r>
            <a:endParaRPr lang="en-GB" sz="3600" b="1" dirty="0" smtClean="0"/>
          </a:p>
        </p:txBody>
      </p:sp>
      <p:sp>
        <p:nvSpPr>
          <p:cNvPr id="2051" name="Text Box 4"/>
          <p:cNvSpPr txBox="1">
            <a:spLocks noChangeArrowheads="1"/>
          </p:cNvSpPr>
          <p:nvPr/>
        </p:nvSpPr>
        <p:spPr bwMode="auto">
          <a:xfrm>
            <a:off x="611188" y="1412875"/>
            <a:ext cx="7921625"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b="1">
                <a:solidFill>
                  <a:schemeClr val="accent2"/>
                </a:solidFill>
                <a:latin typeface="Arial" charset="0"/>
              </a:defRPr>
            </a:lvl1pPr>
            <a:lvl2pPr marL="742950" indent="-285750" eaLnBrk="0" hangingPunct="0">
              <a:defRPr b="1">
                <a:solidFill>
                  <a:schemeClr val="accent2"/>
                </a:solidFill>
                <a:latin typeface="Arial" charset="0"/>
              </a:defRPr>
            </a:lvl2pPr>
            <a:lvl3pPr marL="1143000" indent="-228600" eaLnBrk="0" hangingPunct="0">
              <a:defRPr b="1">
                <a:solidFill>
                  <a:schemeClr val="accent2"/>
                </a:solidFill>
                <a:latin typeface="Arial" charset="0"/>
              </a:defRPr>
            </a:lvl3pPr>
            <a:lvl4pPr marL="1600200" indent="-228600" eaLnBrk="0" hangingPunct="0">
              <a:defRPr b="1">
                <a:solidFill>
                  <a:schemeClr val="accent2"/>
                </a:solidFill>
                <a:latin typeface="Arial" charset="0"/>
              </a:defRPr>
            </a:lvl4pPr>
            <a:lvl5pPr marL="2057400" indent="-228600" eaLnBrk="0" hangingPunct="0">
              <a:defRPr b="1">
                <a:solidFill>
                  <a:schemeClr val="accent2"/>
                </a:solidFill>
                <a:latin typeface="Arial" charset="0"/>
              </a:defRPr>
            </a:lvl5pPr>
            <a:lvl6pPr marL="2514600" indent="-228600" algn="ctr" eaLnBrk="0" fontAlgn="base" hangingPunct="0">
              <a:spcBef>
                <a:spcPct val="50000"/>
              </a:spcBef>
              <a:spcAft>
                <a:spcPct val="0"/>
              </a:spcAft>
              <a:defRPr b="1">
                <a:solidFill>
                  <a:schemeClr val="accent2"/>
                </a:solidFill>
                <a:latin typeface="Arial" charset="0"/>
              </a:defRPr>
            </a:lvl6pPr>
            <a:lvl7pPr marL="2971800" indent="-228600" algn="ctr" eaLnBrk="0" fontAlgn="base" hangingPunct="0">
              <a:spcBef>
                <a:spcPct val="50000"/>
              </a:spcBef>
              <a:spcAft>
                <a:spcPct val="0"/>
              </a:spcAft>
              <a:defRPr b="1">
                <a:solidFill>
                  <a:schemeClr val="accent2"/>
                </a:solidFill>
                <a:latin typeface="Arial" charset="0"/>
              </a:defRPr>
            </a:lvl7pPr>
            <a:lvl8pPr marL="3429000" indent="-228600" algn="ctr" eaLnBrk="0" fontAlgn="base" hangingPunct="0">
              <a:spcBef>
                <a:spcPct val="50000"/>
              </a:spcBef>
              <a:spcAft>
                <a:spcPct val="0"/>
              </a:spcAft>
              <a:defRPr b="1">
                <a:solidFill>
                  <a:schemeClr val="accent2"/>
                </a:solidFill>
                <a:latin typeface="Arial" charset="0"/>
              </a:defRPr>
            </a:lvl8pPr>
            <a:lvl9pPr marL="3886200" indent="-228600" algn="ctr" eaLnBrk="0" fontAlgn="base" hangingPunct="0">
              <a:spcBef>
                <a:spcPct val="50000"/>
              </a:spcBef>
              <a:spcAft>
                <a:spcPct val="0"/>
              </a:spcAft>
              <a:defRPr b="1">
                <a:solidFill>
                  <a:schemeClr val="accent2"/>
                </a:solidFill>
                <a:latin typeface="Arial" charset="0"/>
              </a:defRPr>
            </a:lvl9pPr>
          </a:lstStyle>
          <a:p>
            <a:pPr algn="l" eaLnBrk="1" hangingPunct="1">
              <a:buFontTx/>
              <a:buAutoNum type="arabicPeriod"/>
            </a:pPr>
            <a:r>
              <a:rPr lang="en-GB" sz="1400" b="0" dirty="0">
                <a:solidFill>
                  <a:schemeClr val="tx2"/>
                </a:solidFill>
              </a:rPr>
              <a:t>You should be able to describe the </a:t>
            </a:r>
            <a:r>
              <a:rPr lang="en-GB" sz="1400" b="0" dirty="0">
                <a:solidFill>
                  <a:srgbClr val="CC3300"/>
                </a:solidFill>
              </a:rPr>
              <a:t>characteristics and relative advantages </a:t>
            </a:r>
            <a:r>
              <a:rPr lang="en-GB" sz="1400" b="0" dirty="0">
                <a:solidFill>
                  <a:schemeClr val="tx2"/>
                </a:solidFill>
              </a:rPr>
              <a:t>of network and stand-alone computers.</a:t>
            </a:r>
          </a:p>
          <a:p>
            <a:pPr algn="l" eaLnBrk="1" hangingPunct="1">
              <a:buFontTx/>
              <a:buAutoNum type="arabicPeriod"/>
            </a:pPr>
            <a:r>
              <a:rPr lang="en-GB" sz="1400" b="0" dirty="0">
                <a:solidFill>
                  <a:schemeClr val="tx2"/>
                </a:solidFill>
              </a:rPr>
              <a:t>You should be able to describe the </a:t>
            </a:r>
            <a:r>
              <a:rPr lang="en-GB" sz="1400" b="0" dirty="0">
                <a:solidFill>
                  <a:srgbClr val="CC3300"/>
                </a:solidFill>
              </a:rPr>
              <a:t>difference between a Local Area Network and a Wide Area Network</a:t>
            </a:r>
            <a:r>
              <a:rPr lang="en-GB" sz="1400" b="0" dirty="0">
                <a:solidFill>
                  <a:schemeClr val="tx2"/>
                </a:solidFill>
              </a:rPr>
              <a:t>.</a:t>
            </a:r>
          </a:p>
          <a:p>
            <a:pPr algn="l" eaLnBrk="1" hangingPunct="1">
              <a:buFontTx/>
              <a:buAutoNum type="arabicPeriod"/>
            </a:pPr>
            <a:r>
              <a:rPr lang="en-GB" sz="1400" b="0" dirty="0">
                <a:solidFill>
                  <a:schemeClr val="tx2"/>
                </a:solidFill>
              </a:rPr>
              <a:t>You should be able to define the </a:t>
            </a:r>
            <a:r>
              <a:rPr lang="en-GB" sz="1400" b="0" dirty="0">
                <a:solidFill>
                  <a:srgbClr val="CC3300"/>
                </a:solidFill>
              </a:rPr>
              <a:t>Internet</a:t>
            </a:r>
            <a:r>
              <a:rPr lang="en-GB" sz="1400" b="0" dirty="0">
                <a:solidFill>
                  <a:schemeClr val="tx2"/>
                </a:solidFill>
              </a:rPr>
              <a:t>. </a:t>
            </a:r>
          </a:p>
          <a:p>
            <a:pPr algn="l" eaLnBrk="1" hangingPunct="1">
              <a:buFontTx/>
              <a:buAutoNum type="arabicPeriod"/>
            </a:pPr>
            <a:r>
              <a:rPr lang="en-GB" sz="1400" b="0" dirty="0">
                <a:solidFill>
                  <a:schemeClr val="tx2"/>
                </a:solidFill>
              </a:rPr>
              <a:t>You should be able to </a:t>
            </a:r>
            <a:r>
              <a:rPr lang="en-GB" sz="1400" b="0" dirty="0">
                <a:solidFill>
                  <a:srgbClr val="CC3300"/>
                </a:solidFill>
              </a:rPr>
              <a:t>define and give examples of Intranet, Extranet</a:t>
            </a:r>
            <a:r>
              <a:rPr lang="en-GB" sz="1400" b="0" dirty="0">
                <a:solidFill>
                  <a:schemeClr val="tx2"/>
                </a:solidFill>
              </a:rPr>
              <a:t>.</a:t>
            </a:r>
          </a:p>
          <a:p>
            <a:pPr algn="l" eaLnBrk="1" hangingPunct="1">
              <a:buFontTx/>
              <a:buAutoNum type="arabicPeriod"/>
            </a:pPr>
            <a:r>
              <a:rPr lang="en-GB" sz="1400" b="0" dirty="0">
                <a:solidFill>
                  <a:schemeClr val="tx2"/>
                </a:solidFill>
              </a:rPr>
              <a:t>You should be able to explain the </a:t>
            </a:r>
            <a:r>
              <a:rPr lang="en-GB" sz="1400" b="0" dirty="0">
                <a:solidFill>
                  <a:srgbClr val="CC3300"/>
                </a:solidFill>
              </a:rPr>
              <a:t>benefits, disadvantages and dangers of email</a:t>
            </a:r>
            <a:r>
              <a:rPr lang="en-GB" sz="1400" b="0" dirty="0">
                <a:solidFill>
                  <a:schemeClr val="tx2"/>
                </a:solidFill>
              </a:rPr>
              <a:t> and services such as </a:t>
            </a:r>
            <a:r>
              <a:rPr lang="en-GB" sz="1400" b="0" dirty="0">
                <a:solidFill>
                  <a:srgbClr val="CC3300"/>
                </a:solidFill>
              </a:rPr>
              <a:t>voice mailboxes, address books; group sending; file attachments, FTP</a:t>
            </a:r>
            <a:r>
              <a:rPr lang="en-GB" sz="1400" b="0" dirty="0">
                <a:solidFill>
                  <a:schemeClr val="tx2"/>
                </a:solidFill>
              </a:rPr>
              <a:t> (definition and purpose), </a:t>
            </a:r>
            <a:r>
              <a:rPr lang="en-GB" sz="1400" b="0" dirty="0">
                <a:solidFill>
                  <a:srgbClr val="CC3300"/>
                </a:solidFill>
              </a:rPr>
              <a:t>newsgroups, </a:t>
            </a:r>
            <a:r>
              <a:rPr lang="en-GB" sz="1400" b="0" dirty="0" err="1">
                <a:solidFill>
                  <a:srgbClr val="CC3300"/>
                </a:solidFill>
              </a:rPr>
              <a:t>chatrooms</a:t>
            </a:r>
            <a:r>
              <a:rPr lang="en-GB" sz="1400" b="0" dirty="0">
                <a:solidFill>
                  <a:srgbClr val="CC3300"/>
                </a:solidFill>
              </a:rPr>
              <a:t>, online shopping, on-line databases accessing information; search engines</a:t>
            </a:r>
            <a:r>
              <a:rPr lang="en-GB" sz="1400" b="0" dirty="0">
                <a:solidFill>
                  <a:schemeClr val="tx2"/>
                </a:solidFill>
              </a:rPr>
              <a:t> (selection and appropriate use).</a:t>
            </a:r>
            <a:br>
              <a:rPr lang="en-GB" sz="1400" b="0" dirty="0">
                <a:solidFill>
                  <a:schemeClr val="tx2"/>
                </a:solidFill>
              </a:rPr>
            </a:br>
            <a:r>
              <a:rPr lang="en-GB" sz="1200" b="0" dirty="0">
                <a:solidFill>
                  <a:schemeClr val="tx2"/>
                </a:solidFill>
              </a:rPr>
              <a:t>            </a:t>
            </a:r>
            <a:endParaRPr lang="en-GB" sz="1200" b="0" dirty="0" smtClean="0">
              <a:solidFill>
                <a:schemeClr val="tx2"/>
              </a:solidFill>
            </a:endParaRPr>
          </a:p>
          <a:p>
            <a:pPr algn="l" eaLnBrk="1" hangingPunct="1">
              <a:buFontTx/>
              <a:buAutoNum type="arabicPeriod"/>
            </a:pPr>
            <a:endParaRPr lang="en-GB" sz="1200" b="0" dirty="0">
              <a:solidFill>
                <a:schemeClr val="tx2"/>
              </a:solidFill>
            </a:endParaRPr>
          </a:p>
          <a:p>
            <a:pPr marL="0" indent="0" eaLnBrk="1" hangingPunct="1"/>
            <a:r>
              <a:rPr lang="en-GB" sz="1200" dirty="0" smtClean="0">
                <a:solidFill>
                  <a:schemeClr val="tx2"/>
                </a:solidFill>
              </a:rPr>
              <a:t>Homework</a:t>
            </a:r>
            <a:r>
              <a:rPr lang="en-GB" sz="1200" b="0" dirty="0" smtClean="0">
                <a:solidFill>
                  <a:schemeClr val="tx2"/>
                </a:solidFill>
              </a:rPr>
              <a:t>: </a:t>
            </a:r>
            <a:r>
              <a:rPr lang="en-GB" sz="1200" b="0" dirty="0">
                <a:solidFill>
                  <a:schemeClr val="tx2"/>
                </a:solidFill>
              </a:rPr>
              <a:t>Workbook  Read page 37 answer. </a:t>
            </a:r>
            <a:endParaRPr lang="en-GB" sz="1200" b="0" dirty="0" smtClean="0">
              <a:solidFill>
                <a:schemeClr val="tx2"/>
              </a:solidFill>
            </a:endParaRPr>
          </a:p>
          <a:p>
            <a:pPr eaLnBrk="1" hangingPunct="1"/>
            <a:r>
              <a:rPr lang="en-GB" sz="1200" dirty="0" smtClean="0">
                <a:solidFill>
                  <a:schemeClr val="tx2"/>
                </a:solidFill>
              </a:rPr>
              <a:t>Questions</a:t>
            </a:r>
            <a:r>
              <a:rPr lang="en-GB" sz="1200" b="0" dirty="0" smtClean="0">
                <a:solidFill>
                  <a:schemeClr val="tx2"/>
                </a:solidFill>
              </a:rPr>
              <a:t> </a:t>
            </a:r>
            <a:r>
              <a:rPr lang="en-GB" sz="1200" b="0" dirty="0">
                <a:solidFill>
                  <a:schemeClr val="tx2"/>
                </a:solidFill>
              </a:rPr>
              <a:t>1 – 9   page 121-122 </a:t>
            </a:r>
            <a:endParaRPr lang="en-GB" sz="1200" b="0" dirty="0" smtClean="0">
              <a:solidFill>
                <a:schemeClr val="tx2"/>
              </a:solidFill>
            </a:endParaRPr>
          </a:p>
          <a:p>
            <a:pPr eaLnBrk="1" hangingPunct="1"/>
            <a:r>
              <a:rPr lang="en-GB" sz="1200" b="0" dirty="0" smtClean="0">
                <a:solidFill>
                  <a:schemeClr val="tx2"/>
                </a:solidFill>
              </a:rPr>
              <a:t>Extra </a:t>
            </a:r>
            <a:r>
              <a:rPr lang="en-GB" sz="1200" b="0" dirty="0">
                <a:solidFill>
                  <a:schemeClr val="tx2"/>
                </a:solidFill>
              </a:rPr>
              <a:t>questions can also be found in L: drive</a:t>
            </a:r>
            <a:r>
              <a:rPr lang="en-GB" sz="1400" b="0" dirty="0">
                <a:solidFill>
                  <a:schemeClr val="tx2"/>
                </a:solidFill>
              </a:rPr>
              <a:t/>
            </a:r>
            <a:br>
              <a:rPr lang="en-GB" sz="1400" b="0" dirty="0">
                <a:solidFill>
                  <a:schemeClr val="tx2"/>
                </a:solidFill>
              </a:rPr>
            </a:br>
            <a:endParaRPr lang="en-GB" sz="1400" b="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a:spLocks noGrp="1" noChangeArrowheads="1"/>
          </p:cNvSpPr>
          <p:nvPr>
            <p:ph idx="1"/>
          </p:nvPr>
        </p:nvSpPr>
        <p:spPr>
          <a:xfrm>
            <a:off x="468313" y="1773238"/>
            <a:ext cx="8351837" cy="4751387"/>
          </a:xfrm>
          <a:solidFill>
            <a:schemeClr val="bg1"/>
          </a:solidFill>
        </p:spPr>
        <p:txBody>
          <a:bodyPr/>
          <a:lstStyle/>
          <a:p>
            <a:pPr eaLnBrk="1" hangingPunct="1">
              <a:lnSpc>
                <a:spcPct val="80000"/>
              </a:lnSpc>
              <a:buFontTx/>
              <a:buNone/>
              <a:tabLst>
                <a:tab pos="720725" algn="l"/>
              </a:tabLst>
            </a:pPr>
            <a:r>
              <a:rPr lang="en-GB" sz="800" smtClean="0"/>
              <a:t>	</a:t>
            </a:r>
            <a:r>
              <a:rPr lang="en-GB" sz="1600" smtClean="0"/>
              <a:t>Computers in a </a:t>
            </a:r>
            <a:r>
              <a:rPr lang="en-GB" sz="1600" b="1" smtClean="0">
                <a:solidFill>
                  <a:srgbClr val="CC3300"/>
                </a:solidFill>
              </a:rPr>
              <a:t>Wide Area Network </a:t>
            </a:r>
          </a:p>
          <a:p>
            <a:pPr eaLnBrk="1" hangingPunct="1">
              <a:lnSpc>
                <a:spcPct val="80000"/>
              </a:lnSpc>
              <a:buFontTx/>
              <a:buNone/>
              <a:tabLst>
                <a:tab pos="720725" algn="l"/>
              </a:tabLst>
            </a:pPr>
            <a:r>
              <a:rPr lang="en-GB" sz="1600" b="1" smtClean="0">
                <a:solidFill>
                  <a:srgbClr val="CC3300"/>
                </a:solidFill>
              </a:rPr>
              <a:t>	(WAN)</a:t>
            </a:r>
            <a:r>
              <a:rPr lang="en-GB" sz="1600" smtClean="0"/>
              <a:t> are connected over a </a:t>
            </a:r>
            <a:r>
              <a:rPr lang="en-GB" sz="1600" b="1" smtClean="0">
                <a:solidFill>
                  <a:srgbClr val="CC3300"/>
                </a:solidFill>
              </a:rPr>
              <a:t>wide </a:t>
            </a:r>
          </a:p>
          <a:p>
            <a:pPr eaLnBrk="1" hangingPunct="1">
              <a:lnSpc>
                <a:spcPct val="80000"/>
              </a:lnSpc>
              <a:buFontTx/>
              <a:buNone/>
              <a:tabLst>
                <a:tab pos="720725" algn="l"/>
              </a:tabLst>
            </a:pPr>
            <a:r>
              <a:rPr lang="en-GB" sz="1600" b="1" smtClean="0">
                <a:solidFill>
                  <a:srgbClr val="CC3300"/>
                </a:solidFill>
              </a:rPr>
              <a:t>	geographical area</a:t>
            </a:r>
            <a:r>
              <a:rPr lang="en-GB" sz="1600" smtClean="0"/>
              <a:t>, even from </a:t>
            </a:r>
            <a:r>
              <a:rPr lang="en-GB" sz="1600" b="1" smtClean="0">
                <a:solidFill>
                  <a:srgbClr val="CC3300"/>
                </a:solidFill>
              </a:rPr>
              <a:t>one </a:t>
            </a:r>
          </a:p>
          <a:p>
            <a:pPr eaLnBrk="1" hangingPunct="1">
              <a:lnSpc>
                <a:spcPct val="80000"/>
              </a:lnSpc>
              <a:buFontTx/>
              <a:buNone/>
              <a:tabLst>
                <a:tab pos="720725" algn="l"/>
              </a:tabLst>
            </a:pPr>
            <a:r>
              <a:rPr lang="en-GB" sz="1600" b="1" smtClean="0">
                <a:solidFill>
                  <a:srgbClr val="CC3300"/>
                </a:solidFill>
              </a:rPr>
              <a:t>	country to the other</a:t>
            </a:r>
            <a:r>
              <a:rPr lang="en-GB" sz="1600" smtClean="0"/>
              <a:t>. </a:t>
            </a:r>
          </a:p>
          <a:p>
            <a:pPr eaLnBrk="1" hangingPunct="1">
              <a:lnSpc>
                <a:spcPct val="80000"/>
              </a:lnSpc>
              <a:buFontTx/>
              <a:buNone/>
              <a:tabLst>
                <a:tab pos="720725" algn="l"/>
              </a:tabLst>
            </a:pPr>
            <a:endParaRPr lang="en-GB" sz="1000" smtClean="0"/>
          </a:p>
          <a:p>
            <a:pPr eaLnBrk="1" hangingPunct="1">
              <a:lnSpc>
                <a:spcPct val="80000"/>
              </a:lnSpc>
              <a:buFontTx/>
              <a:buNone/>
              <a:tabLst>
                <a:tab pos="720725" algn="l"/>
              </a:tabLst>
            </a:pPr>
            <a:r>
              <a:rPr lang="en-GB" sz="1600" smtClean="0"/>
              <a:t>	WANs allow </a:t>
            </a:r>
            <a:r>
              <a:rPr lang="en-GB" sz="1600" b="1" smtClean="0">
                <a:solidFill>
                  <a:srgbClr val="CC3300"/>
                </a:solidFill>
              </a:rPr>
              <a:t>LANs to be </a:t>
            </a:r>
          </a:p>
          <a:p>
            <a:pPr eaLnBrk="1" hangingPunct="1">
              <a:lnSpc>
                <a:spcPct val="80000"/>
              </a:lnSpc>
              <a:buFontTx/>
              <a:buNone/>
              <a:tabLst>
                <a:tab pos="720725" algn="l"/>
              </a:tabLst>
            </a:pPr>
            <a:r>
              <a:rPr lang="en-GB" sz="1600" b="1" smtClean="0">
                <a:solidFill>
                  <a:srgbClr val="CC3300"/>
                </a:solidFill>
              </a:rPr>
              <a:t> 	connected together</a:t>
            </a:r>
            <a:r>
              <a:rPr lang="en-GB" sz="1600" smtClean="0">
                <a:solidFill>
                  <a:srgbClr val="CC3300"/>
                </a:solidFill>
              </a:rPr>
              <a:t>.</a:t>
            </a:r>
          </a:p>
          <a:p>
            <a:pPr eaLnBrk="1" hangingPunct="1">
              <a:lnSpc>
                <a:spcPct val="80000"/>
              </a:lnSpc>
              <a:buFontTx/>
              <a:buNone/>
              <a:tabLst>
                <a:tab pos="720725" algn="l"/>
              </a:tabLst>
            </a:pPr>
            <a:endParaRPr lang="en-GB" sz="1000" smtClean="0"/>
          </a:p>
          <a:p>
            <a:pPr eaLnBrk="1" hangingPunct="1">
              <a:lnSpc>
                <a:spcPct val="80000"/>
              </a:lnSpc>
              <a:buFontTx/>
              <a:buNone/>
              <a:tabLst>
                <a:tab pos="720725" algn="l"/>
              </a:tabLst>
            </a:pPr>
            <a:r>
              <a:rPr lang="en-GB" sz="1600" smtClean="0"/>
              <a:t>	WANs can be </a:t>
            </a:r>
            <a:r>
              <a:rPr lang="en-GB" sz="1600" b="1" smtClean="0">
                <a:solidFill>
                  <a:srgbClr val="CC3300"/>
                </a:solidFill>
              </a:rPr>
              <a:t>public or private</a:t>
            </a:r>
            <a:r>
              <a:rPr lang="en-GB" sz="1600" smtClean="0"/>
              <a:t> </a:t>
            </a:r>
            <a:r>
              <a:rPr lang="en-GB" sz="1600" b="1" smtClean="0">
                <a:solidFill>
                  <a:srgbClr val="CC3300"/>
                </a:solidFill>
              </a:rPr>
              <a:t>– </a:t>
            </a:r>
            <a:r>
              <a:rPr lang="en-GB" sz="1600" smtClean="0"/>
              <a:t>e.g. Public  (The Internet).</a:t>
            </a:r>
            <a:endParaRPr lang="en-GB" sz="1600" b="1" smtClean="0">
              <a:solidFill>
                <a:srgbClr val="CC3300"/>
              </a:solidFill>
            </a:endParaRPr>
          </a:p>
          <a:p>
            <a:pPr eaLnBrk="1" hangingPunct="1">
              <a:lnSpc>
                <a:spcPct val="80000"/>
              </a:lnSpc>
              <a:buFontTx/>
              <a:buNone/>
              <a:tabLst>
                <a:tab pos="720725" algn="l"/>
              </a:tabLst>
            </a:pPr>
            <a:r>
              <a:rPr lang="en-GB" sz="1600" b="1" smtClean="0">
                <a:solidFill>
                  <a:srgbClr val="CC3300"/>
                </a:solidFill>
              </a:rPr>
              <a:t>	</a:t>
            </a:r>
            <a:r>
              <a:rPr lang="en-GB" sz="1600" smtClean="0"/>
              <a:t>Private (A secure network owned and managed by an organisation e.g. Tesco.)</a:t>
            </a:r>
          </a:p>
          <a:p>
            <a:pPr eaLnBrk="1" hangingPunct="1">
              <a:lnSpc>
                <a:spcPct val="80000"/>
              </a:lnSpc>
              <a:buFontTx/>
              <a:buNone/>
              <a:tabLst>
                <a:tab pos="720725" algn="l"/>
              </a:tabLst>
            </a:pPr>
            <a:r>
              <a:rPr lang="en-GB" sz="1000" smtClean="0"/>
              <a:t>	</a:t>
            </a:r>
          </a:p>
          <a:p>
            <a:pPr eaLnBrk="1" hangingPunct="1">
              <a:lnSpc>
                <a:spcPct val="80000"/>
              </a:lnSpc>
              <a:buFontTx/>
              <a:buNone/>
              <a:tabLst>
                <a:tab pos="720725" algn="l"/>
              </a:tabLst>
            </a:pPr>
            <a:r>
              <a:rPr lang="en-GB" sz="1600" smtClean="0"/>
              <a:t>	e.g. A WAN is used to connect </a:t>
            </a:r>
            <a:r>
              <a:rPr lang="en-GB" sz="1600" smtClean="0">
                <a:solidFill>
                  <a:srgbClr val="CC3300"/>
                </a:solidFill>
              </a:rPr>
              <a:t>Tesco</a:t>
            </a:r>
            <a:r>
              <a:rPr lang="en-GB" sz="1600" smtClean="0"/>
              <a:t> </a:t>
            </a:r>
            <a:r>
              <a:rPr lang="en-GB" sz="1600" smtClean="0">
                <a:solidFill>
                  <a:srgbClr val="CC3300"/>
                </a:solidFill>
              </a:rPr>
              <a:t>supermarkets</a:t>
            </a:r>
            <a:r>
              <a:rPr lang="en-GB" sz="1600" smtClean="0"/>
              <a:t> across the country with their </a:t>
            </a:r>
            <a:r>
              <a:rPr lang="en-GB" sz="1600" smtClean="0">
                <a:solidFill>
                  <a:srgbClr val="CC3300"/>
                </a:solidFill>
              </a:rPr>
              <a:t>central warehouse</a:t>
            </a:r>
            <a:r>
              <a:rPr lang="en-GB" sz="1600" smtClean="0"/>
              <a:t>.  Data regarding the </a:t>
            </a:r>
            <a:r>
              <a:rPr lang="en-GB" sz="1600" smtClean="0">
                <a:solidFill>
                  <a:srgbClr val="CC3300"/>
                </a:solidFill>
              </a:rPr>
              <a:t>sale of each item</a:t>
            </a:r>
            <a:r>
              <a:rPr lang="en-GB" sz="1600" smtClean="0"/>
              <a:t> is sent </a:t>
            </a:r>
            <a:r>
              <a:rPr lang="en-GB" sz="1600" smtClean="0">
                <a:solidFill>
                  <a:srgbClr val="CC3300"/>
                </a:solidFill>
              </a:rPr>
              <a:t>daily to the warehouse using satellites</a:t>
            </a:r>
            <a:r>
              <a:rPr lang="en-GB" sz="1600" smtClean="0"/>
              <a:t>. This enables the warehouse to see what needs to be loaded onto the lorry to fill the shelves for the next day.</a:t>
            </a:r>
          </a:p>
          <a:p>
            <a:pPr eaLnBrk="1" hangingPunct="1">
              <a:lnSpc>
                <a:spcPct val="80000"/>
              </a:lnSpc>
              <a:buFontTx/>
              <a:buNone/>
              <a:tabLst>
                <a:tab pos="720725" algn="l"/>
              </a:tabLst>
            </a:pPr>
            <a:endParaRPr lang="en-GB" sz="1000" smtClean="0"/>
          </a:p>
          <a:p>
            <a:pPr eaLnBrk="1" hangingPunct="1">
              <a:lnSpc>
                <a:spcPct val="80000"/>
              </a:lnSpc>
              <a:buFontTx/>
              <a:buNone/>
              <a:tabLst>
                <a:tab pos="720725" algn="l"/>
              </a:tabLst>
            </a:pPr>
            <a:r>
              <a:rPr lang="en-GB" sz="1600" smtClean="0"/>
              <a:t>	There has been a growth in WANs over the last few years </a:t>
            </a:r>
            <a:r>
              <a:rPr lang="en-GB" sz="1600" smtClean="0">
                <a:solidFill>
                  <a:srgbClr val="CC3300"/>
                </a:solidFill>
              </a:rPr>
              <a:t>because of the development of the internet..  The falling cost of the internet and</a:t>
            </a:r>
            <a:r>
              <a:rPr lang="en-GB" sz="1600" smtClean="0"/>
              <a:t> increase in </a:t>
            </a:r>
            <a:r>
              <a:rPr lang="en-GB" sz="1600" smtClean="0">
                <a:solidFill>
                  <a:srgbClr val="CC3300"/>
                </a:solidFill>
              </a:rPr>
              <a:t>speed of transmission</a:t>
            </a:r>
            <a:r>
              <a:rPr lang="en-GB" sz="1600" smtClean="0"/>
              <a:t> of data is also an important contributing factor.  (Its also possible to us </a:t>
            </a:r>
            <a:r>
              <a:rPr lang="en-GB" sz="1600" b="1" smtClean="0">
                <a:solidFill>
                  <a:srgbClr val="CC3300"/>
                </a:solidFill>
              </a:rPr>
              <a:t>VPN Virtual Private Network software</a:t>
            </a:r>
            <a:r>
              <a:rPr lang="en-GB" sz="1600" smtClean="0"/>
              <a:t> to run a secure company networks over the Internet.)</a:t>
            </a:r>
          </a:p>
          <a:p>
            <a:pPr eaLnBrk="1" hangingPunct="1">
              <a:lnSpc>
                <a:spcPct val="80000"/>
              </a:lnSpc>
              <a:spcBef>
                <a:spcPct val="50000"/>
              </a:spcBef>
              <a:buFontTx/>
              <a:buNone/>
              <a:tabLst>
                <a:tab pos="720725" algn="l"/>
              </a:tabLst>
            </a:pPr>
            <a:endParaRPr lang="en-GB" sz="1600" smtClean="0"/>
          </a:p>
        </p:txBody>
      </p:sp>
      <p:sp>
        <p:nvSpPr>
          <p:cNvPr id="11266" name="Rectangle 2"/>
          <p:cNvSpPr>
            <a:spLocks noGrp="1" noChangeArrowheads="1"/>
          </p:cNvSpPr>
          <p:nvPr>
            <p:ph type="title"/>
          </p:nvPr>
        </p:nvSpPr>
        <p:spPr>
          <a:xfrm>
            <a:off x="323850" y="476250"/>
            <a:ext cx="8229600" cy="346075"/>
          </a:xfrm>
        </p:spPr>
        <p:txBody>
          <a:bodyPr>
            <a:normAutofit fontScale="90000"/>
          </a:bodyPr>
          <a:lstStyle/>
          <a:p>
            <a:pPr eaLnBrk="1" hangingPunct="1"/>
            <a:r>
              <a:rPr lang="en-GB" sz="2800" b="1" smtClean="0"/>
              <a:t>Differences between a LAN and WAN</a:t>
            </a:r>
          </a:p>
        </p:txBody>
      </p:sp>
      <p:sp>
        <p:nvSpPr>
          <p:cNvPr id="11268" name="Rectangle 5"/>
          <p:cNvSpPr>
            <a:spLocks noChangeArrowheads="1"/>
          </p:cNvSpPr>
          <p:nvPr/>
        </p:nvSpPr>
        <p:spPr bwMode="auto">
          <a:xfrm>
            <a:off x="539750" y="1412875"/>
            <a:ext cx="193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solidFill>
                  <a:schemeClr val="tx1"/>
                </a:solidFill>
              </a:rPr>
              <a:t>What is a WAN?</a:t>
            </a:r>
          </a:p>
        </p:txBody>
      </p:sp>
      <p:pic>
        <p:nvPicPr>
          <p:cNvPr id="1126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47838"/>
            <a:ext cx="4044950"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68313" y="2060575"/>
            <a:ext cx="8229600" cy="3992563"/>
          </a:xfrm>
        </p:spPr>
        <p:txBody>
          <a:bodyPr/>
          <a:lstStyle/>
          <a:p>
            <a:pPr eaLnBrk="1" hangingPunct="1">
              <a:buFontTx/>
              <a:buNone/>
            </a:pPr>
            <a:r>
              <a:rPr lang="en-GB" smtClean="0"/>
              <a:t>	</a:t>
            </a:r>
            <a:r>
              <a:rPr lang="en-GB" sz="2800" smtClean="0"/>
              <a:t>Give 2 differences between a LAN and a WAN.</a:t>
            </a:r>
          </a:p>
        </p:txBody>
      </p:sp>
      <p:sp>
        <p:nvSpPr>
          <p:cNvPr id="12290" name="Rectangle 2"/>
          <p:cNvSpPr>
            <a:spLocks noGrp="1" noChangeArrowheads="1"/>
          </p:cNvSpPr>
          <p:nvPr>
            <p:ph type="title"/>
          </p:nvPr>
        </p:nvSpPr>
        <p:spPr>
          <a:xfrm>
            <a:off x="611188" y="260350"/>
            <a:ext cx="8229600" cy="725488"/>
          </a:xfrm>
        </p:spPr>
        <p:txBody>
          <a:bodyPr/>
          <a:lstStyle/>
          <a:p>
            <a:pPr eaLnBrk="1" hangingPunct="1"/>
            <a:r>
              <a:rPr lang="en-GB" sz="2800" smtClean="0"/>
              <a:t>Sample exam question</a:t>
            </a:r>
          </a:p>
        </p:txBody>
      </p:sp>
      <p:sp>
        <p:nvSpPr>
          <p:cNvPr id="12292" name="Rectangle 4"/>
          <p:cNvSpPr>
            <a:spLocks noChangeArrowheads="1"/>
          </p:cNvSpPr>
          <p:nvPr/>
        </p:nvSpPr>
        <p:spPr bwMode="auto">
          <a:xfrm>
            <a:off x="539750" y="1628775"/>
            <a:ext cx="188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solidFill>
                  <a:schemeClr val="tx1"/>
                </a:solidFill>
              </a:rPr>
              <a:t>Exam question:</a:t>
            </a:r>
          </a:p>
        </p:txBody>
      </p:sp>
      <p:sp>
        <p:nvSpPr>
          <p:cNvPr id="12293" name="Rectangle 5"/>
          <p:cNvSpPr>
            <a:spLocks noChangeArrowheads="1"/>
          </p:cNvSpPr>
          <p:nvPr/>
        </p:nvSpPr>
        <p:spPr bwMode="auto">
          <a:xfrm>
            <a:off x="468313" y="2781300"/>
            <a:ext cx="8229600" cy="255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pPr>
            <a:r>
              <a:rPr lang="en-GB" sz="3200" b="0">
                <a:solidFill>
                  <a:schemeClr val="tx1"/>
                </a:solidFill>
              </a:rPr>
              <a:t>	</a:t>
            </a:r>
            <a:r>
              <a:rPr lang="en-GB" sz="2800" b="0">
                <a:solidFill>
                  <a:schemeClr val="tx1"/>
                </a:solidFill>
              </a:rPr>
              <a:t>Give the name of three devices that might be shared on a Local Area Network.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5288" y="333375"/>
            <a:ext cx="8301037" cy="566738"/>
          </a:xfrm>
        </p:spPr>
        <p:txBody>
          <a:bodyPr/>
          <a:lstStyle/>
          <a:p>
            <a:pPr marL="838200" indent="-838200" eaLnBrk="1" hangingPunct="1"/>
            <a:r>
              <a:rPr lang="en-GB" sz="2400" smtClean="0"/>
              <a:t>ICT AS 6</a:t>
            </a:r>
            <a:r>
              <a:rPr lang="en-GB" sz="2400" baseline="30000" smtClean="0"/>
              <a:t>th</a:t>
            </a:r>
            <a:r>
              <a:rPr lang="en-GB" sz="2400" smtClean="0"/>
              <a:t> form - Theory Notes</a:t>
            </a:r>
          </a:p>
        </p:txBody>
      </p:sp>
      <p:sp>
        <p:nvSpPr>
          <p:cNvPr id="13315" name="Rectangle 4"/>
          <p:cNvSpPr>
            <a:spLocks noChangeArrowheads="1"/>
          </p:cNvSpPr>
          <p:nvPr/>
        </p:nvSpPr>
        <p:spPr bwMode="auto">
          <a:xfrm>
            <a:off x="611188" y="1484313"/>
            <a:ext cx="7921625" cy="335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76213" indent="-176213" algn="l">
              <a:spcBef>
                <a:spcPct val="0"/>
              </a:spcBef>
            </a:pPr>
            <a:r>
              <a:rPr lang="en-US" sz="2800">
                <a:solidFill>
                  <a:schemeClr val="tx1"/>
                </a:solidFill>
              </a:rPr>
              <a:t>Advantages of Networks</a:t>
            </a:r>
          </a:p>
          <a:p>
            <a:pPr marL="176213" indent="-176213" algn="l">
              <a:spcBef>
                <a:spcPct val="0"/>
              </a:spcBef>
            </a:pPr>
            <a:endParaRPr lang="en-US" sz="1200" b="0">
              <a:solidFill>
                <a:schemeClr val="tx1"/>
              </a:solidFill>
            </a:endParaRPr>
          </a:p>
          <a:p>
            <a:pPr marL="176213" indent="-176213" algn="l">
              <a:spcBef>
                <a:spcPct val="0"/>
              </a:spcBef>
            </a:pPr>
            <a:r>
              <a:rPr lang="en-US" b="0">
                <a:solidFill>
                  <a:schemeClr val="tx1"/>
                </a:solidFill>
              </a:rPr>
              <a:t>• Expensive </a:t>
            </a:r>
            <a:r>
              <a:rPr lang="en-US">
                <a:solidFill>
                  <a:srgbClr val="CC3300"/>
                </a:solidFill>
              </a:rPr>
              <a:t>peripherals</a:t>
            </a:r>
            <a:r>
              <a:rPr lang="en-US" b="0">
                <a:solidFill>
                  <a:srgbClr val="CC3300"/>
                </a:solidFill>
              </a:rPr>
              <a:t> </a:t>
            </a:r>
            <a:r>
              <a:rPr lang="en-US" b="0">
                <a:solidFill>
                  <a:schemeClr val="tx1"/>
                </a:solidFill>
              </a:rPr>
              <a:t>can be shared.  e.g. </a:t>
            </a:r>
            <a:r>
              <a:rPr lang="en-US">
                <a:solidFill>
                  <a:srgbClr val="CC3300"/>
                </a:solidFill>
              </a:rPr>
              <a:t>laser printers, scanners</a:t>
            </a:r>
            <a:r>
              <a:rPr lang="en-US" b="0">
                <a:solidFill>
                  <a:schemeClr val="tx1"/>
                </a:solidFill>
              </a:rPr>
              <a:t> </a:t>
            </a:r>
          </a:p>
          <a:p>
            <a:pPr marL="176213" indent="-176213" algn="l">
              <a:spcBef>
                <a:spcPct val="0"/>
              </a:spcBef>
            </a:pPr>
            <a:r>
              <a:rPr lang="en-US" b="0">
                <a:solidFill>
                  <a:schemeClr val="tx1"/>
                </a:solidFill>
              </a:rPr>
              <a:t>• </a:t>
            </a:r>
            <a:r>
              <a:rPr lang="en-US">
                <a:solidFill>
                  <a:srgbClr val="CC3300"/>
                </a:solidFill>
              </a:rPr>
              <a:t>Data</a:t>
            </a:r>
            <a:r>
              <a:rPr lang="en-US" b="0">
                <a:solidFill>
                  <a:schemeClr val="tx1"/>
                </a:solidFill>
              </a:rPr>
              <a:t> can be shared among users</a:t>
            </a:r>
          </a:p>
          <a:p>
            <a:pPr marL="176213" indent="-176213" algn="l">
              <a:spcBef>
                <a:spcPct val="0"/>
              </a:spcBef>
              <a:buFontTx/>
              <a:buChar char="•"/>
            </a:pPr>
            <a:r>
              <a:rPr lang="en-US">
                <a:solidFill>
                  <a:srgbClr val="CC3300"/>
                </a:solidFill>
              </a:rPr>
              <a:t>Programs</a:t>
            </a:r>
            <a:r>
              <a:rPr lang="en-US" b="0">
                <a:solidFill>
                  <a:schemeClr val="tx1"/>
                </a:solidFill>
              </a:rPr>
              <a:t> can be shared.</a:t>
            </a:r>
          </a:p>
          <a:p>
            <a:pPr marL="176213" indent="-176213" algn="l">
              <a:spcBef>
                <a:spcPct val="0"/>
              </a:spcBef>
            </a:pPr>
            <a:r>
              <a:rPr lang="en-US" b="0">
                <a:solidFill>
                  <a:schemeClr val="tx1"/>
                </a:solidFill>
              </a:rPr>
              <a:t>• Users can </a:t>
            </a:r>
            <a:r>
              <a:rPr lang="en-US">
                <a:solidFill>
                  <a:srgbClr val="CC3300"/>
                </a:solidFill>
              </a:rPr>
              <a:t>communicate</a:t>
            </a:r>
            <a:r>
              <a:rPr lang="en-US" b="0">
                <a:solidFill>
                  <a:schemeClr val="tx1"/>
                </a:solidFill>
              </a:rPr>
              <a:t> with each other.  e.g.  Email</a:t>
            </a:r>
          </a:p>
          <a:p>
            <a:pPr marL="176213" indent="-176213" algn="l">
              <a:spcBef>
                <a:spcPct val="0"/>
              </a:spcBef>
              <a:buFontTx/>
              <a:buChar char="•"/>
            </a:pPr>
            <a:r>
              <a:rPr lang="en-GB" b="0">
                <a:solidFill>
                  <a:schemeClr val="tx1"/>
                </a:solidFill>
              </a:rPr>
              <a:t>Shared links to the </a:t>
            </a:r>
            <a:r>
              <a:rPr lang="en-GB">
                <a:solidFill>
                  <a:srgbClr val="CC3300"/>
                </a:solidFill>
              </a:rPr>
              <a:t>Internet</a:t>
            </a:r>
            <a:r>
              <a:rPr lang="en-GB" b="0">
                <a:solidFill>
                  <a:srgbClr val="CC3300"/>
                </a:solidFill>
              </a:rPr>
              <a:t> </a:t>
            </a:r>
            <a:r>
              <a:rPr lang="en-GB" b="0">
                <a:solidFill>
                  <a:schemeClr val="tx1"/>
                </a:solidFill>
              </a:rPr>
              <a:t>can be established.</a:t>
            </a:r>
            <a:endParaRPr lang="en-US" b="0">
              <a:solidFill>
                <a:schemeClr val="tx1"/>
              </a:solidFill>
            </a:endParaRPr>
          </a:p>
          <a:p>
            <a:pPr marL="176213" indent="-176213" algn="l">
              <a:spcBef>
                <a:spcPct val="0"/>
              </a:spcBef>
              <a:buFontTx/>
              <a:buChar char="•"/>
            </a:pPr>
            <a:r>
              <a:rPr lang="en-GB">
                <a:solidFill>
                  <a:srgbClr val="CC3300"/>
                </a:solidFill>
              </a:rPr>
              <a:t>Security</a:t>
            </a:r>
            <a:r>
              <a:rPr lang="en-GB" b="0">
                <a:solidFill>
                  <a:schemeClr val="tx1"/>
                </a:solidFill>
              </a:rPr>
              <a:t> i.e. Access to the network is controlled.  Different users can have </a:t>
            </a:r>
            <a:r>
              <a:rPr lang="en-GB">
                <a:solidFill>
                  <a:srgbClr val="CC3300"/>
                </a:solidFill>
              </a:rPr>
              <a:t>different access rights</a:t>
            </a:r>
            <a:r>
              <a:rPr lang="en-GB" b="0">
                <a:solidFill>
                  <a:schemeClr val="tx1"/>
                </a:solidFill>
              </a:rPr>
              <a:t>.</a:t>
            </a:r>
          </a:p>
          <a:p>
            <a:pPr marL="176213" indent="-176213" algn="l">
              <a:spcBef>
                <a:spcPct val="0"/>
              </a:spcBef>
              <a:buFontTx/>
              <a:buChar char="•"/>
            </a:pPr>
            <a:r>
              <a:rPr lang="en-GB">
                <a:solidFill>
                  <a:srgbClr val="CC3300"/>
                </a:solidFill>
              </a:rPr>
              <a:t>Centralised backups</a:t>
            </a:r>
            <a:r>
              <a:rPr lang="en-GB" b="0">
                <a:solidFill>
                  <a:schemeClr val="tx1"/>
                </a:solidFill>
              </a:rPr>
              <a:t> are performed on the file server.</a:t>
            </a:r>
          </a:p>
          <a:p>
            <a:pPr marL="176213" indent="-176213" algn="l">
              <a:spcBef>
                <a:spcPct val="0"/>
              </a:spcBef>
              <a:buFontTx/>
              <a:buChar char="•"/>
            </a:pPr>
            <a:r>
              <a:rPr lang="en-GB" b="0">
                <a:solidFill>
                  <a:schemeClr val="tx1"/>
                </a:solidFill>
              </a:rPr>
              <a:t>Users can move to different workstations – called ‘</a:t>
            </a:r>
            <a:r>
              <a:rPr lang="en-GB">
                <a:solidFill>
                  <a:srgbClr val="CC3300"/>
                </a:solidFill>
              </a:rPr>
              <a:t>Hot desking</a:t>
            </a:r>
            <a:r>
              <a:rPr lang="en-GB" b="0">
                <a:solidFill>
                  <a:schemeClr val="tx1"/>
                </a:solidFill>
              </a:rPr>
              <a:t>’.</a:t>
            </a:r>
          </a:p>
          <a:p>
            <a:pPr marL="176213" indent="-176213" algn="l">
              <a:spcBef>
                <a:spcPct val="0"/>
              </a:spcBef>
            </a:pPr>
            <a:endParaRPr lang="en-US" sz="1200" b="0">
              <a:solidFill>
                <a:schemeClr val="tx1"/>
              </a:solidFill>
            </a:endParaRPr>
          </a:p>
        </p:txBody>
      </p:sp>
      <p:sp>
        <p:nvSpPr>
          <p:cNvPr id="13316" name="Rectangle 6"/>
          <p:cNvSpPr>
            <a:spLocks noChangeArrowheads="1"/>
          </p:cNvSpPr>
          <p:nvPr/>
        </p:nvSpPr>
        <p:spPr bwMode="auto">
          <a:xfrm>
            <a:off x="684213" y="4868863"/>
            <a:ext cx="7921625"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b="0">
                <a:solidFill>
                  <a:schemeClr val="tx1"/>
                </a:solidFill>
              </a:rPr>
              <a:t>The sharing of data and peripherals make a network the only viable solution for most </a:t>
            </a:r>
            <a:r>
              <a:rPr lang="en-US">
                <a:solidFill>
                  <a:srgbClr val="CC3300"/>
                </a:solidFill>
              </a:rPr>
              <a:t>business users</a:t>
            </a:r>
            <a:r>
              <a:rPr lang="en-US">
                <a:solidFill>
                  <a:schemeClr val="tx1"/>
                </a:solidFill>
              </a:rPr>
              <a:t>.</a:t>
            </a:r>
            <a:endParaRPr lang="en-GB">
              <a:solidFill>
                <a:schemeClr val="tx1"/>
              </a:solidFill>
            </a:endParaRPr>
          </a:p>
          <a:p>
            <a:pPr algn="l">
              <a:spcBef>
                <a:spcPct val="0"/>
              </a:spcBef>
            </a:pPr>
            <a:endParaRPr lang="en-US" sz="1200" b="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1042988" y="1557338"/>
            <a:ext cx="7354887" cy="4319587"/>
          </a:xfrm>
        </p:spPr>
        <p:txBody>
          <a:bodyPr/>
          <a:lstStyle/>
          <a:p>
            <a:pPr marL="268288" indent="-268288" eaLnBrk="1" hangingPunct="1">
              <a:lnSpc>
                <a:spcPct val="80000"/>
              </a:lnSpc>
              <a:buFontTx/>
              <a:buNone/>
            </a:pPr>
            <a:r>
              <a:rPr lang="en-US" sz="2800" b="1" dirty="0" smtClean="0"/>
              <a:t>Disadvantages of networks.</a:t>
            </a:r>
          </a:p>
          <a:p>
            <a:pPr marL="268288" indent="-268288" eaLnBrk="1" hangingPunct="1">
              <a:lnSpc>
                <a:spcPct val="80000"/>
              </a:lnSpc>
              <a:buFontTx/>
              <a:buNone/>
            </a:pPr>
            <a:endParaRPr lang="en-US" sz="1000" b="1" dirty="0" smtClean="0"/>
          </a:p>
          <a:p>
            <a:pPr marL="268288" indent="-268288" eaLnBrk="1" hangingPunct="1">
              <a:lnSpc>
                <a:spcPct val="80000"/>
              </a:lnSpc>
            </a:pPr>
            <a:r>
              <a:rPr lang="en-US" sz="2100" dirty="0" smtClean="0">
                <a:solidFill>
                  <a:srgbClr val="CC3300"/>
                </a:solidFill>
              </a:rPr>
              <a:t>Hacking.</a:t>
            </a:r>
            <a:r>
              <a:rPr lang="en-US" sz="2100" dirty="0" smtClean="0"/>
              <a:t> (Overcome by the OS, firewalls, and by monitoring the system.) </a:t>
            </a:r>
          </a:p>
          <a:p>
            <a:pPr marL="268288" indent="-268288" eaLnBrk="1" hangingPunct="1">
              <a:lnSpc>
                <a:spcPct val="80000"/>
              </a:lnSpc>
            </a:pPr>
            <a:r>
              <a:rPr lang="en-US" sz="2100" dirty="0" smtClean="0"/>
              <a:t>Spreading of </a:t>
            </a:r>
            <a:r>
              <a:rPr lang="en-US" sz="2100" dirty="0" smtClean="0">
                <a:solidFill>
                  <a:srgbClr val="CC3300"/>
                </a:solidFill>
              </a:rPr>
              <a:t>viruses</a:t>
            </a:r>
            <a:r>
              <a:rPr lang="en-US" sz="2100" dirty="0" smtClean="0"/>
              <a:t>. (Overcome using Antivirus software).</a:t>
            </a:r>
          </a:p>
          <a:p>
            <a:pPr marL="268288" indent="-268288" eaLnBrk="1" hangingPunct="1">
              <a:lnSpc>
                <a:spcPct val="80000"/>
              </a:lnSpc>
            </a:pPr>
            <a:r>
              <a:rPr lang="en-US" sz="2100" dirty="0" smtClean="0">
                <a:solidFill>
                  <a:srgbClr val="CC3300"/>
                </a:solidFill>
              </a:rPr>
              <a:t>Power failure</a:t>
            </a:r>
            <a:r>
              <a:rPr lang="en-US" sz="2100" dirty="0" smtClean="0"/>
              <a:t>.  (Overcome using UPS devices).</a:t>
            </a:r>
          </a:p>
          <a:p>
            <a:pPr marL="268288" indent="-268288" eaLnBrk="1" hangingPunct="1">
              <a:lnSpc>
                <a:spcPct val="80000"/>
              </a:lnSpc>
            </a:pPr>
            <a:r>
              <a:rPr lang="en-US" sz="2100" dirty="0" smtClean="0"/>
              <a:t>If the network server fails the </a:t>
            </a:r>
            <a:r>
              <a:rPr lang="en-US" sz="2100" dirty="0" smtClean="0">
                <a:solidFill>
                  <a:srgbClr val="CC3300"/>
                </a:solidFill>
              </a:rPr>
              <a:t>whole network fails</a:t>
            </a:r>
            <a:r>
              <a:rPr lang="en-US" sz="2100" dirty="0" smtClean="0"/>
              <a:t>, which leads to a disruption in productivity.</a:t>
            </a:r>
          </a:p>
          <a:p>
            <a:pPr marL="268288" indent="-268288" eaLnBrk="1" hangingPunct="1">
              <a:lnSpc>
                <a:spcPct val="80000"/>
              </a:lnSpc>
            </a:pPr>
            <a:r>
              <a:rPr lang="en-US" sz="2100" dirty="0" smtClean="0">
                <a:solidFill>
                  <a:srgbClr val="CC3300"/>
                </a:solidFill>
              </a:rPr>
              <a:t>Network traffic</a:t>
            </a:r>
            <a:r>
              <a:rPr lang="en-US" sz="2100" dirty="0" smtClean="0"/>
              <a:t>  i.e. access to data may be slow – at busy periods - having a negative effect on productivity.</a:t>
            </a:r>
          </a:p>
          <a:p>
            <a:pPr marL="268288" indent="-268288" eaLnBrk="1" hangingPunct="1">
              <a:lnSpc>
                <a:spcPct val="80000"/>
              </a:lnSpc>
            </a:pPr>
            <a:r>
              <a:rPr lang="en-US" sz="2100" dirty="0" smtClean="0"/>
              <a:t>Additional cost of </a:t>
            </a:r>
            <a:r>
              <a:rPr lang="en-US" sz="2100" dirty="0" smtClean="0">
                <a:solidFill>
                  <a:srgbClr val="CC3300"/>
                </a:solidFill>
              </a:rPr>
              <a:t>network installation and management</a:t>
            </a:r>
            <a:r>
              <a:rPr lang="en-US" sz="2100" dirty="0" smtClean="0"/>
              <a:t>.</a:t>
            </a:r>
          </a:p>
          <a:p>
            <a:pPr marL="268288" indent="-268288" eaLnBrk="1" hangingPunct="1">
              <a:lnSpc>
                <a:spcPct val="80000"/>
              </a:lnSpc>
            </a:pPr>
            <a:r>
              <a:rPr lang="en-GB" sz="2100" dirty="0" smtClean="0">
                <a:solidFill>
                  <a:srgbClr val="CC3300"/>
                </a:solidFill>
              </a:rPr>
              <a:t>Thin clients</a:t>
            </a:r>
            <a:r>
              <a:rPr lang="en-GB" sz="2100" dirty="0" smtClean="0"/>
              <a:t> no good for heavy processing tasks.</a:t>
            </a:r>
          </a:p>
          <a:p>
            <a:pPr marL="268288" indent="-268288" eaLnBrk="1" hangingPunct="1">
              <a:lnSpc>
                <a:spcPct val="80000"/>
              </a:lnSpc>
            </a:pPr>
            <a:r>
              <a:rPr lang="en-GB" sz="2100" dirty="0" smtClean="0"/>
              <a:t>Expensive to run as technician support is required.</a:t>
            </a:r>
          </a:p>
        </p:txBody>
      </p:sp>
      <p:sp>
        <p:nvSpPr>
          <p:cNvPr id="14338" name="Rectangle 2"/>
          <p:cNvSpPr>
            <a:spLocks noGrp="1" noChangeArrowheads="1"/>
          </p:cNvSpPr>
          <p:nvPr>
            <p:ph type="title"/>
          </p:nvPr>
        </p:nvSpPr>
        <p:spPr>
          <a:xfrm>
            <a:off x="468313" y="333375"/>
            <a:ext cx="8229600" cy="581025"/>
          </a:xfrm>
        </p:spPr>
        <p:txBody>
          <a:bodyPr/>
          <a:lstStyle/>
          <a:p>
            <a:pPr eaLnBrk="1" hangingPunct="1"/>
            <a:r>
              <a:rPr lang="en-GB" sz="2400" smtClean="0"/>
              <a:t>The characteristics and relative disadvantages of networks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29600" cy="725488"/>
          </a:xfrm>
        </p:spPr>
        <p:txBody>
          <a:bodyPr/>
          <a:lstStyle/>
          <a:p>
            <a:pPr eaLnBrk="1" hangingPunct="1"/>
            <a:r>
              <a:rPr lang="en-GB" sz="3200" smtClean="0"/>
              <a:t>Network Security</a:t>
            </a:r>
          </a:p>
        </p:txBody>
      </p:sp>
      <p:sp>
        <p:nvSpPr>
          <p:cNvPr id="15363" name="Rectangle 6"/>
          <p:cNvSpPr>
            <a:spLocks noChangeArrowheads="1"/>
          </p:cNvSpPr>
          <p:nvPr/>
        </p:nvSpPr>
        <p:spPr bwMode="auto">
          <a:xfrm>
            <a:off x="827088" y="1557338"/>
            <a:ext cx="7632700" cy="430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76213" indent="-176213" algn="l">
              <a:spcBef>
                <a:spcPct val="0"/>
              </a:spcBef>
            </a:pPr>
            <a:r>
              <a:rPr lang="en-US" sz="1600" b="0">
                <a:solidFill>
                  <a:schemeClr val="tx1"/>
                </a:solidFill>
              </a:rPr>
              <a:t>There are three types of network security – </a:t>
            </a:r>
            <a:r>
              <a:rPr lang="en-US" sz="1600">
                <a:solidFill>
                  <a:srgbClr val="CC3300"/>
                </a:solidFill>
              </a:rPr>
              <a:t>physical</a:t>
            </a:r>
            <a:r>
              <a:rPr lang="en-US" sz="1600">
                <a:solidFill>
                  <a:schemeClr val="tx1"/>
                </a:solidFill>
              </a:rPr>
              <a:t> </a:t>
            </a:r>
            <a:r>
              <a:rPr lang="en-US" sz="1600" b="0">
                <a:solidFill>
                  <a:schemeClr val="tx1"/>
                </a:solidFill>
              </a:rPr>
              <a:t>security, </a:t>
            </a:r>
            <a:r>
              <a:rPr lang="en-US" sz="1600">
                <a:solidFill>
                  <a:srgbClr val="CC3300"/>
                </a:solidFill>
              </a:rPr>
              <a:t>access </a:t>
            </a:r>
            <a:r>
              <a:rPr lang="en-US" sz="1600" b="0">
                <a:solidFill>
                  <a:schemeClr val="tx1"/>
                </a:solidFill>
              </a:rPr>
              <a:t>security and </a:t>
            </a:r>
            <a:r>
              <a:rPr lang="en-US" sz="1600">
                <a:solidFill>
                  <a:srgbClr val="CC3300"/>
                </a:solidFill>
              </a:rPr>
              <a:t>data</a:t>
            </a:r>
            <a:r>
              <a:rPr lang="en-US" sz="1600">
                <a:solidFill>
                  <a:schemeClr val="tx1"/>
                </a:solidFill>
              </a:rPr>
              <a:t> </a:t>
            </a:r>
            <a:r>
              <a:rPr lang="en-US" sz="1600" b="0">
                <a:solidFill>
                  <a:schemeClr val="tx1"/>
                </a:solidFill>
              </a:rPr>
              <a:t>security.</a:t>
            </a:r>
          </a:p>
          <a:p>
            <a:pPr marL="176213" indent="-176213" algn="l">
              <a:spcBef>
                <a:spcPct val="0"/>
              </a:spcBef>
            </a:pPr>
            <a:endParaRPr lang="en-US" sz="1000" b="0">
              <a:solidFill>
                <a:schemeClr val="tx1"/>
              </a:solidFill>
            </a:endParaRPr>
          </a:p>
          <a:p>
            <a:pPr marL="176213" indent="-176213" algn="l">
              <a:spcBef>
                <a:spcPct val="0"/>
              </a:spcBef>
            </a:pPr>
            <a:r>
              <a:rPr lang="en-US" sz="1600">
                <a:solidFill>
                  <a:srgbClr val="CC3300"/>
                </a:solidFill>
              </a:rPr>
              <a:t>Physical Security</a:t>
            </a:r>
            <a:r>
              <a:rPr lang="en-US" sz="1600">
                <a:solidFill>
                  <a:schemeClr val="tx1"/>
                </a:solidFill>
              </a:rPr>
              <a:t> </a:t>
            </a:r>
            <a:r>
              <a:rPr lang="en-US" sz="1600" b="0">
                <a:solidFill>
                  <a:schemeClr val="tx1"/>
                </a:solidFill>
              </a:rPr>
              <a:t>protects the Hardware. Some examples are:</a:t>
            </a:r>
          </a:p>
          <a:p>
            <a:pPr marL="176213" indent="-176213" algn="l">
              <a:spcBef>
                <a:spcPct val="0"/>
              </a:spcBef>
            </a:pPr>
            <a:r>
              <a:rPr lang="en-US" sz="1600" b="0">
                <a:solidFill>
                  <a:schemeClr val="tx1"/>
                </a:solidFill>
              </a:rPr>
              <a:t>• Serial numbers – Keep a record of all serial numbers.</a:t>
            </a:r>
          </a:p>
          <a:p>
            <a:pPr marL="176213" indent="-176213" algn="l">
              <a:spcBef>
                <a:spcPct val="0"/>
              </a:spcBef>
            </a:pPr>
            <a:r>
              <a:rPr lang="en-US" sz="1600" b="0">
                <a:solidFill>
                  <a:schemeClr val="tx1"/>
                </a:solidFill>
              </a:rPr>
              <a:t>• Alarms – Protect computer room with burglar alarms.</a:t>
            </a:r>
          </a:p>
          <a:p>
            <a:pPr marL="176213" indent="-176213" algn="l">
              <a:spcBef>
                <a:spcPct val="0"/>
              </a:spcBef>
            </a:pPr>
            <a:r>
              <a:rPr lang="en-US" sz="1600" b="0">
                <a:solidFill>
                  <a:schemeClr val="tx1"/>
                </a:solidFill>
              </a:rPr>
              <a:t>• Doors &amp; windows – Locked when room not in use.</a:t>
            </a:r>
          </a:p>
          <a:p>
            <a:pPr marL="176213" indent="-176213" algn="l">
              <a:spcBef>
                <a:spcPct val="0"/>
              </a:spcBef>
            </a:pPr>
            <a:r>
              <a:rPr lang="en-US" sz="1600" b="0">
                <a:solidFill>
                  <a:schemeClr val="tx1"/>
                </a:solidFill>
              </a:rPr>
              <a:t>• Fire Protection – Use fire doors and smoke alarms</a:t>
            </a:r>
          </a:p>
          <a:p>
            <a:pPr marL="176213" indent="-176213" algn="l">
              <a:spcBef>
                <a:spcPct val="0"/>
              </a:spcBef>
            </a:pPr>
            <a:endParaRPr lang="en-US" sz="1000" b="0">
              <a:solidFill>
                <a:schemeClr val="tx1"/>
              </a:solidFill>
            </a:endParaRPr>
          </a:p>
          <a:p>
            <a:pPr marL="176213" indent="-176213" algn="l">
              <a:spcBef>
                <a:spcPct val="0"/>
              </a:spcBef>
            </a:pPr>
            <a:r>
              <a:rPr lang="en-US" sz="1600">
                <a:solidFill>
                  <a:srgbClr val="CC3300"/>
                </a:solidFill>
              </a:rPr>
              <a:t>Access Security</a:t>
            </a:r>
            <a:r>
              <a:rPr lang="en-US" sz="1600">
                <a:solidFill>
                  <a:schemeClr val="tx1"/>
                </a:solidFill>
              </a:rPr>
              <a:t> </a:t>
            </a:r>
            <a:r>
              <a:rPr lang="en-US" sz="1600" b="0">
                <a:solidFill>
                  <a:schemeClr val="tx1"/>
                </a:solidFill>
              </a:rPr>
              <a:t>limits an individual’s use of the network:</a:t>
            </a:r>
          </a:p>
          <a:p>
            <a:pPr marL="176213" indent="-176213" algn="l">
              <a:spcBef>
                <a:spcPct val="0"/>
              </a:spcBef>
            </a:pPr>
            <a:r>
              <a:rPr lang="en-US" sz="1600" b="0">
                <a:solidFill>
                  <a:schemeClr val="tx1"/>
                </a:solidFill>
              </a:rPr>
              <a:t>• All authorised users should be given user names and passwords. </a:t>
            </a:r>
          </a:p>
          <a:p>
            <a:pPr marL="176213" indent="-176213" algn="l">
              <a:spcBef>
                <a:spcPct val="0"/>
              </a:spcBef>
            </a:pPr>
            <a:r>
              <a:rPr lang="en-US" sz="1600" b="0">
                <a:solidFill>
                  <a:schemeClr val="tx1"/>
                </a:solidFill>
              </a:rPr>
              <a:t>• Passwords should be un-guessable and should never be told to anyone or written down.</a:t>
            </a:r>
          </a:p>
          <a:p>
            <a:pPr marL="176213" indent="-176213" algn="l">
              <a:spcBef>
                <a:spcPct val="0"/>
              </a:spcBef>
            </a:pPr>
            <a:r>
              <a:rPr lang="en-US" sz="1600" b="0">
                <a:solidFill>
                  <a:schemeClr val="tx1"/>
                </a:solidFill>
              </a:rPr>
              <a:t>• Users should change their passwords frequently.</a:t>
            </a:r>
          </a:p>
          <a:p>
            <a:pPr marL="176213" indent="-176213" algn="l">
              <a:spcBef>
                <a:spcPct val="0"/>
              </a:spcBef>
            </a:pPr>
            <a:r>
              <a:rPr lang="en-US" sz="1600" b="0">
                <a:solidFill>
                  <a:schemeClr val="tx1"/>
                </a:solidFill>
              </a:rPr>
              <a:t>• Different access rights are granted to different users. </a:t>
            </a:r>
          </a:p>
          <a:p>
            <a:pPr marL="176213" indent="-176213" algn="l">
              <a:spcBef>
                <a:spcPct val="0"/>
              </a:spcBef>
            </a:pPr>
            <a:r>
              <a:rPr lang="en-US" sz="1600" b="0">
                <a:solidFill>
                  <a:schemeClr val="tx1"/>
                </a:solidFill>
              </a:rPr>
              <a:t>  e.g network managers have </a:t>
            </a:r>
            <a:r>
              <a:rPr lang="en-US" sz="1600" b="0">
                <a:solidFill>
                  <a:srgbClr val="CC3300"/>
                </a:solidFill>
              </a:rPr>
              <a:t>complete access,  teachers , medium access, </a:t>
            </a:r>
            <a:r>
              <a:rPr lang="en-US" sz="1600" b="0">
                <a:solidFill>
                  <a:schemeClr val="tx1"/>
                </a:solidFill>
              </a:rPr>
              <a:t>other students low level access rights. </a:t>
            </a:r>
          </a:p>
          <a:p>
            <a:pPr marL="176213" indent="-176213" algn="l">
              <a:spcBef>
                <a:spcPct val="0"/>
              </a:spcBef>
              <a:buFontTx/>
              <a:buChar char="•"/>
            </a:pPr>
            <a:r>
              <a:rPr lang="en-US" sz="1600" b="0">
                <a:solidFill>
                  <a:schemeClr val="tx1"/>
                </a:solidFill>
              </a:rPr>
              <a:t>Software may be </a:t>
            </a:r>
            <a:r>
              <a:rPr lang="en-US" sz="1600" b="0">
                <a:solidFill>
                  <a:srgbClr val="CC3300"/>
                </a:solidFill>
              </a:rPr>
              <a:t>restricted </a:t>
            </a:r>
            <a:r>
              <a:rPr lang="en-US" sz="1600" b="0">
                <a:solidFill>
                  <a:schemeClr val="tx1"/>
                </a:solidFill>
              </a:rPr>
              <a:t>to certain groups of users.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9750" y="260350"/>
            <a:ext cx="8229600" cy="725488"/>
          </a:xfrm>
        </p:spPr>
        <p:txBody>
          <a:bodyPr/>
          <a:lstStyle/>
          <a:p>
            <a:pPr eaLnBrk="1" hangingPunct="1"/>
            <a:r>
              <a:rPr lang="en-GB" sz="3200" smtClean="0"/>
              <a:t>Network Security</a:t>
            </a:r>
          </a:p>
        </p:txBody>
      </p:sp>
      <p:sp>
        <p:nvSpPr>
          <p:cNvPr id="16387" name="Rectangle 3"/>
          <p:cNvSpPr>
            <a:spLocks noChangeArrowheads="1"/>
          </p:cNvSpPr>
          <p:nvPr/>
        </p:nvSpPr>
        <p:spPr bwMode="auto">
          <a:xfrm>
            <a:off x="1042988" y="1484313"/>
            <a:ext cx="7561262" cy="37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76213" indent="-176213" algn="l">
              <a:spcBef>
                <a:spcPct val="0"/>
              </a:spcBef>
            </a:pPr>
            <a:r>
              <a:rPr lang="en-US" sz="1600">
                <a:solidFill>
                  <a:srgbClr val="CC3300"/>
                </a:solidFill>
              </a:rPr>
              <a:t>Data Security prevents loss of data</a:t>
            </a:r>
            <a:r>
              <a:rPr lang="en-US" sz="1600" b="0">
                <a:solidFill>
                  <a:srgbClr val="CC3300"/>
                </a:solidFill>
              </a:rPr>
              <a:t>:</a:t>
            </a:r>
          </a:p>
          <a:p>
            <a:pPr marL="176213" indent="-176213" algn="l">
              <a:spcBef>
                <a:spcPct val="0"/>
              </a:spcBef>
            </a:pPr>
            <a:r>
              <a:rPr lang="en-US" sz="1600" b="0">
                <a:solidFill>
                  <a:schemeClr val="tx1"/>
                </a:solidFill>
              </a:rPr>
              <a:t>• Regular back-ups should be made of the data on the system using suitable</a:t>
            </a:r>
          </a:p>
          <a:p>
            <a:pPr marL="176213" indent="-176213" algn="l">
              <a:spcBef>
                <a:spcPct val="0"/>
              </a:spcBef>
            </a:pPr>
            <a:r>
              <a:rPr lang="en-US" sz="1600" b="0">
                <a:solidFill>
                  <a:schemeClr val="tx1"/>
                </a:solidFill>
              </a:rPr>
              <a:t>  backup storage. </a:t>
            </a:r>
          </a:p>
          <a:p>
            <a:pPr marL="176213" indent="-176213" algn="l">
              <a:spcBef>
                <a:spcPct val="0"/>
              </a:spcBef>
            </a:pPr>
            <a:r>
              <a:rPr lang="en-US" sz="1600" b="0">
                <a:solidFill>
                  <a:schemeClr val="tx1"/>
                </a:solidFill>
              </a:rPr>
              <a:t>• Back-up files should be kept secure – ideally in locked, fireproof rooms or safes</a:t>
            </a:r>
          </a:p>
          <a:p>
            <a:pPr marL="176213" indent="-176213" algn="l">
              <a:spcBef>
                <a:spcPct val="0"/>
              </a:spcBef>
            </a:pPr>
            <a:r>
              <a:rPr lang="en-US" sz="1600" b="0">
                <a:solidFill>
                  <a:schemeClr val="tx1"/>
                </a:solidFill>
              </a:rPr>
              <a:t>  in a different location to the network.</a:t>
            </a:r>
          </a:p>
          <a:p>
            <a:pPr marL="176213" indent="-176213" algn="l">
              <a:spcBef>
                <a:spcPct val="0"/>
              </a:spcBef>
            </a:pPr>
            <a:r>
              <a:rPr lang="en-US" sz="1600" b="0">
                <a:solidFill>
                  <a:schemeClr val="tx1"/>
                </a:solidFill>
              </a:rPr>
              <a:t>• Archiving means copying or moving files somewhere for long-term storage.</a:t>
            </a:r>
          </a:p>
          <a:p>
            <a:pPr marL="176213" indent="-176213" algn="l">
              <a:spcBef>
                <a:spcPct val="0"/>
              </a:spcBef>
            </a:pPr>
            <a:r>
              <a:rPr lang="en-US" sz="1600" b="0">
                <a:solidFill>
                  <a:schemeClr val="tx1"/>
                </a:solidFill>
              </a:rPr>
              <a:t>• Some software and files can be password protected.</a:t>
            </a:r>
          </a:p>
          <a:p>
            <a:pPr marL="176213" indent="-176213" algn="l">
              <a:spcBef>
                <a:spcPct val="0"/>
              </a:spcBef>
            </a:pPr>
            <a:endParaRPr lang="en-US" sz="1600">
              <a:solidFill>
                <a:srgbClr val="CC3300"/>
              </a:solidFill>
            </a:endParaRPr>
          </a:p>
          <a:p>
            <a:pPr marL="176213" indent="-176213" algn="l">
              <a:spcBef>
                <a:spcPct val="0"/>
              </a:spcBef>
            </a:pPr>
            <a:r>
              <a:rPr lang="en-US" sz="1600">
                <a:solidFill>
                  <a:srgbClr val="CC3300"/>
                </a:solidFill>
              </a:rPr>
              <a:t>Internet Security on a WAN requires: </a:t>
            </a:r>
          </a:p>
          <a:p>
            <a:pPr marL="176213" indent="-176213" algn="l">
              <a:spcBef>
                <a:spcPct val="0"/>
              </a:spcBef>
            </a:pPr>
            <a:r>
              <a:rPr lang="en-US" sz="1600" b="0">
                <a:solidFill>
                  <a:schemeClr val="tx1"/>
                </a:solidFill>
              </a:rPr>
              <a:t>• Firewalls to prevent Hacking.</a:t>
            </a:r>
          </a:p>
          <a:p>
            <a:pPr marL="176213" indent="-176213" algn="l">
              <a:spcBef>
                <a:spcPct val="0"/>
              </a:spcBef>
            </a:pPr>
            <a:r>
              <a:rPr lang="en-US" sz="1600" b="0">
                <a:solidFill>
                  <a:schemeClr val="tx1"/>
                </a:solidFill>
              </a:rPr>
              <a:t>• Data encryption:</a:t>
            </a:r>
          </a:p>
          <a:p>
            <a:pPr marL="623888" lvl="1" algn="l">
              <a:spcBef>
                <a:spcPct val="0"/>
              </a:spcBef>
            </a:pPr>
            <a:r>
              <a:rPr lang="en-US" sz="1600" b="0">
                <a:solidFill>
                  <a:schemeClr val="tx1"/>
                </a:solidFill>
              </a:rPr>
              <a:t>i.e. Code at one end, Send in scrambled form</a:t>
            </a:r>
          </a:p>
          <a:p>
            <a:pPr marL="623888" lvl="1" algn="l">
              <a:spcBef>
                <a:spcPct val="0"/>
              </a:spcBef>
            </a:pPr>
            <a:r>
              <a:rPr lang="en-US" sz="1600" b="0">
                <a:solidFill>
                  <a:schemeClr val="tx1"/>
                </a:solidFill>
              </a:rPr>
              <a:t>     Decode at other end, Both ends must have codes.</a:t>
            </a:r>
          </a:p>
          <a:p>
            <a:pPr marL="176213" indent="-176213" algn="l">
              <a:spcBef>
                <a:spcPct val="0"/>
              </a:spcBef>
            </a:pPr>
            <a:r>
              <a:rPr lang="en-US" sz="1600" b="0">
                <a:solidFill>
                  <a:schemeClr val="tx1"/>
                </a:solidFill>
              </a:rPr>
              <a:t>• Virus and spy-ware software.</a:t>
            </a:r>
          </a:p>
          <a:p>
            <a:pPr marL="176213" indent="-176213" algn="l">
              <a:spcBef>
                <a:spcPct val="0"/>
              </a:spcBef>
            </a:pPr>
            <a:r>
              <a:rPr lang="en-US" sz="1600" b="0">
                <a:solidFill>
                  <a:schemeClr val="tx1"/>
                </a:solidFill>
              </a:rPr>
              <a:t>• Regular updates should be done.</a:t>
            </a:r>
          </a:p>
        </p:txBody>
      </p:sp>
      <p:sp>
        <p:nvSpPr>
          <p:cNvPr id="16388" name="Rectangle 4"/>
          <p:cNvSpPr>
            <a:spLocks noChangeArrowheads="1"/>
          </p:cNvSpPr>
          <p:nvPr/>
        </p:nvSpPr>
        <p:spPr bwMode="auto">
          <a:xfrm>
            <a:off x="1619250" y="5589588"/>
            <a:ext cx="5784850" cy="366712"/>
          </a:xfrm>
          <a:prstGeom prst="rect">
            <a:avLst/>
          </a:prstGeom>
          <a:solidFill>
            <a:srgbClr val="F7FE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US" b="0">
                <a:solidFill>
                  <a:schemeClr val="tx1"/>
                </a:solidFill>
              </a:rPr>
              <a:t>Don’t open email (attachments) from unknown sources.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468313" y="1412875"/>
            <a:ext cx="8353425"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b="1">
                <a:solidFill>
                  <a:schemeClr val="accent2"/>
                </a:solidFill>
                <a:latin typeface="Arial" charset="0"/>
              </a:defRPr>
            </a:lvl1pPr>
            <a:lvl2pPr marL="742950" indent="-285750" eaLnBrk="0" hangingPunct="0">
              <a:defRPr b="1">
                <a:solidFill>
                  <a:schemeClr val="accent2"/>
                </a:solidFill>
                <a:latin typeface="Arial" charset="0"/>
              </a:defRPr>
            </a:lvl2pPr>
            <a:lvl3pPr marL="1143000" indent="-228600" eaLnBrk="0" hangingPunct="0">
              <a:defRPr b="1">
                <a:solidFill>
                  <a:schemeClr val="accent2"/>
                </a:solidFill>
                <a:latin typeface="Arial" charset="0"/>
              </a:defRPr>
            </a:lvl3pPr>
            <a:lvl4pPr marL="1600200" indent="-228600" eaLnBrk="0" hangingPunct="0">
              <a:defRPr b="1">
                <a:solidFill>
                  <a:schemeClr val="accent2"/>
                </a:solidFill>
                <a:latin typeface="Arial" charset="0"/>
              </a:defRPr>
            </a:lvl4pPr>
            <a:lvl5pPr marL="2057400" indent="-228600" eaLnBrk="0" hangingPunct="0">
              <a:defRPr b="1">
                <a:solidFill>
                  <a:schemeClr val="accent2"/>
                </a:solidFill>
                <a:latin typeface="Arial" charset="0"/>
              </a:defRPr>
            </a:lvl5pPr>
            <a:lvl6pPr marL="2514600" indent="-228600" algn="ctr" eaLnBrk="0" fontAlgn="base" hangingPunct="0">
              <a:spcBef>
                <a:spcPct val="50000"/>
              </a:spcBef>
              <a:spcAft>
                <a:spcPct val="0"/>
              </a:spcAft>
              <a:defRPr b="1">
                <a:solidFill>
                  <a:schemeClr val="accent2"/>
                </a:solidFill>
                <a:latin typeface="Arial" charset="0"/>
              </a:defRPr>
            </a:lvl6pPr>
            <a:lvl7pPr marL="2971800" indent="-228600" algn="ctr" eaLnBrk="0" fontAlgn="base" hangingPunct="0">
              <a:spcBef>
                <a:spcPct val="50000"/>
              </a:spcBef>
              <a:spcAft>
                <a:spcPct val="0"/>
              </a:spcAft>
              <a:defRPr b="1">
                <a:solidFill>
                  <a:schemeClr val="accent2"/>
                </a:solidFill>
                <a:latin typeface="Arial" charset="0"/>
              </a:defRPr>
            </a:lvl7pPr>
            <a:lvl8pPr marL="3429000" indent="-228600" algn="ctr" eaLnBrk="0" fontAlgn="base" hangingPunct="0">
              <a:spcBef>
                <a:spcPct val="50000"/>
              </a:spcBef>
              <a:spcAft>
                <a:spcPct val="0"/>
              </a:spcAft>
              <a:defRPr b="1">
                <a:solidFill>
                  <a:schemeClr val="accent2"/>
                </a:solidFill>
                <a:latin typeface="Arial" charset="0"/>
              </a:defRPr>
            </a:lvl8pPr>
            <a:lvl9pPr marL="3886200" indent="-228600" algn="ctr" eaLnBrk="0" fontAlgn="base" hangingPunct="0">
              <a:spcBef>
                <a:spcPct val="50000"/>
              </a:spcBef>
              <a:spcAft>
                <a:spcPct val="0"/>
              </a:spcAft>
              <a:defRPr b="1">
                <a:solidFill>
                  <a:schemeClr val="accent2"/>
                </a:solidFill>
                <a:latin typeface="Arial" charset="0"/>
              </a:defRPr>
            </a:lvl9pPr>
          </a:lstStyle>
          <a:p>
            <a:pPr algn="l" eaLnBrk="1" hangingPunct="1">
              <a:spcBef>
                <a:spcPct val="0"/>
              </a:spcBef>
            </a:pPr>
            <a:r>
              <a:rPr lang="en-GB" b="0">
                <a:solidFill>
                  <a:schemeClr val="tx1"/>
                </a:solidFill>
              </a:rPr>
              <a:t>	The Internet is an extremely large collection of networks linked together. It is a network of networks. </a:t>
            </a:r>
          </a:p>
          <a:p>
            <a:pPr algn="l" eaLnBrk="1" hangingPunct="1">
              <a:spcBef>
                <a:spcPct val="0"/>
              </a:spcBef>
            </a:pPr>
            <a:endParaRPr lang="en-GB" sz="1400" b="0">
              <a:solidFill>
                <a:schemeClr val="tx1"/>
              </a:solidFill>
            </a:endParaRPr>
          </a:p>
          <a:p>
            <a:pPr algn="l" eaLnBrk="1" hangingPunct="1">
              <a:spcBef>
                <a:spcPct val="0"/>
              </a:spcBef>
            </a:pPr>
            <a:r>
              <a:rPr lang="en-GB" b="0">
                <a:solidFill>
                  <a:schemeClr val="tx1"/>
                </a:solidFill>
              </a:rPr>
              <a:t>	To connect to the Internet an ISP (Internet Service Provider) is needed, e.g. BTInternet, TalkTalk.  The user can use search engines to search the World Wide Web for any subject.  The pages have links to other pages.  It is possible to download software, access bulletin boards or newsgroups.</a:t>
            </a:r>
          </a:p>
          <a:p>
            <a:pPr algn="l" eaLnBrk="1" hangingPunct="1">
              <a:spcBef>
                <a:spcPct val="0"/>
              </a:spcBef>
            </a:pPr>
            <a:endParaRPr lang="en-GB" sz="1200" b="0">
              <a:solidFill>
                <a:schemeClr val="tx1"/>
              </a:solidFill>
            </a:endParaRPr>
          </a:p>
          <a:p>
            <a:pPr algn="l" eaLnBrk="1" hangingPunct="1">
              <a:spcBef>
                <a:spcPct val="0"/>
              </a:spcBef>
            </a:pPr>
            <a:r>
              <a:rPr lang="en-GB">
                <a:solidFill>
                  <a:schemeClr val="tx1"/>
                </a:solidFill>
              </a:rPr>
              <a:t>Intranets:</a:t>
            </a:r>
          </a:p>
          <a:p>
            <a:pPr algn="l" eaLnBrk="1" hangingPunct="1">
              <a:spcBef>
                <a:spcPct val="0"/>
              </a:spcBef>
            </a:pPr>
            <a:r>
              <a:rPr lang="en-GB" b="0">
                <a:solidFill>
                  <a:schemeClr val="tx1"/>
                </a:solidFill>
              </a:rPr>
              <a:t>	An intranet is set up within the LAN of a school or company. </a:t>
            </a:r>
            <a:r>
              <a:rPr lang="en-GB" b="0">
                <a:solidFill>
                  <a:srgbClr val="CC3300"/>
                </a:solidFill>
              </a:rPr>
              <a:t>Web pages can be stored on the central file server and accessed from anywhere on the network</a:t>
            </a:r>
            <a:r>
              <a:rPr lang="en-GB" b="0">
                <a:solidFill>
                  <a:schemeClr val="tx1"/>
                </a:solidFill>
              </a:rPr>
              <a:t> and e-mail can be sent internally within the LAN.  It is </a:t>
            </a:r>
            <a:r>
              <a:rPr lang="en-GB" b="0">
                <a:solidFill>
                  <a:srgbClr val="CC3300"/>
                </a:solidFill>
              </a:rPr>
              <a:t>not a public system.</a:t>
            </a:r>
          </a:p>
          <a:p>
            <a:pPr algn="l" eaLnBrk="1" hangingPunct="1">
              <a:spcBef>
                <a:spcPct val="0"/>
              </a:spcBef>
            </a:pPr>
            <a:endParaRPr lang="en-GB" sz="1200" b="0">
              <a:solidFill>
                <a:srgbClr val="CC3300"/>
              </a:solidFill>
            </a:endParaRPr>
          </a:p>
          <a:p>
            <a:pPr algn="l" eaLnBrk="1" hangingPunct="1">
              <a:spcBef>
                <a:spcPct val="0"/>
              </a:spcBef>
            </a:pPr>
            <a:r>
              <a:rPr lang="en-GB">
                <a:solidFill>
                  <a:schemeClr val="tx1"/>
                </a:solidFill>
              </a:rPr>
              <a:t>Extranet:</a:t>
            </a:r>
            <a:endParaRPr lang="en-GB">
              <a:solidFill>
                <a:srgbClr val="CC3300"/>
              </a:solidFill>
            </a:endParaRPr>
          </a:p>
          <a:p>
            <a:pPr algn="l" eaLnBrk="1" hangingPunct="1">
              <a:spcBef>
                <a:spcPct val="0"/>
              </a:spcBef>
            </a:pPr>
            <a:r>
              <a:rPr lang="en-GB" b="0">
                <a:solidFill>
                  <a:schemeClr val="tx1"/>
                </a:solidFill>
              </a:rPr>
              <a:t>	An extranet is when a school or company </a:t>
            </a:r>
            <a:r>
              <a:rPr lang="en-GB" b="0">
                <a:solidFill>
                  <a:srgbClr val="CC3300"/>
                </a:solidFill>
              </a:rPr>
              <a:t>allows access from outside to its intranet.</a:t>
            </a:r>
            <a:r>
              <a:rPr lang="en-GB" b="0">
                <a:solidFill>
                  <a:schemeClr val="tx1"/>
                </a:solidFill>
              </a:rPr>
              <a:t>  Access would be controlled through a </a:t>
            </a:r>
            <a:r>
              <a:rPr lang="en-GB" b="0">
                <a:solidFill>
                  <a:srgbClr val="CC3300"/>
                </a:solidFill>
              </a:rPr>
              <a:t>firewall.  Passwords </a:t>
            </a:r>
            <a:r>
              <a:rPr lang="en-GB" b="0">
                <a:solidFill>
                  <a:schemeClr val="tx1"/>
                </a:solidFill>
              </a:rPr>
              <a:t>may be used to log on and</a:t>
            </a:r>
            <a:r>
              <a:rPr lang="en-GB" b="0">
                <a:solidFill>
                  <a:srgbClr val="CC3300"/>
                </a:solidFill>
              </a:rPr>
              <a:t> prevent public access.</a:t>
            </a:r>
          </a:p>
          <a:p>
            <a:pPr algn="l" eaLnBrk="1" hangingPunct="1">
              <a:spcBef>
                <a:spcPct val="0"/>
              </a:spcBef>
            </a:pPr>
            <a:endParaRPr lang="en-GB" b="0">
              <a:solidFill>
                <a:srgbClr val="CC3300"/>
              </a:solidFill>
            </a:endParaRPr>
          </a:p>
          <a:p>
            <a:pPr algn="l" eaLnBrk="1" hangingPunct="1">
              <a:spcBef>
                <a:spcPct val="0"/>
              </a:spcBef>
            </a:pPr>
            <a:endParaRPr lang="en-GB" b="0">
              <a:solidFill>
                <a:schemeClr val="tx2"/>
              </a:solidFill>
            </a:endParaRPr>
          </a:p>
          <a:p>
            <a:pPr algn="l" eaLnBrk="1" hangingPunct="1">
              <a:spcBef>
                <a:spcPct val="0"/>
              </a:spcBef>
            </a:pPr>
            <a:endParaRPr lang="en-GB" b="0">
              <a:solidFill>
                <a:schemeClr val="tx2"/>
              </a:solidFill>
            </a:endParaRPr>
          </a:p>
        </p:txBody>
      </p:sp>
      <p:sp>
        <p:nvSpPr>
          <p:cNvPr id="17411" name="Text Box 5"/>
          <p:cNvSpPr txBox="1">
            <a:spLocks noChangeArrowheads="1"/>
          </p:cNvSpPr>
          <p:nvPr/>
        </p:nvSpPr>
        <p:spPr bwMode="auto">
          <a:xfrm>
            <a:off x="1042988" y="404813"/>
            <a:ext cx="7273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accent2"/>
                </a:solidFill>
                <a:latin typeface="Arial" charset="0"/>
              </a:defRPr>
            </a:lvl1pPr>
            <a:lvl2pPr marL="742950" indent="-285750" eaLnBrk="0" hangingPunct="0">
              <a:defRPr b="1">
                <a:solidFill>
                  <a:schemeClr val="accent2"/>
                </a:solidFill>
                <a:latin typeface="Arial" charset="0"/>
              </a:defRPr>
            </a:lvl2pPr>
            <a:lvl3pPr marL="1143000" indent="-228600" eaLnBrk="0" hangingPunct="0">
              <a:defRPr b="1">
                <a:solidFill>
                  <a:schemeClr val="accent2"/>
                </a:solidFill>
                <a:latin typeface="Arial" charset="0"/>
              </a:defRPr>
            </a:lvl3pPr>
            <a:lvl4pPr marL="1600200" indent="-228600" eaLnBrk="0" hangingPunct="0">
              <a:defRPr b="1">
                <a:solidFill>
                  <a:schemeClr val="accent2"/>
                </a:solidFill>
                <a:latin typeface="Arial" charset="0"/>
              </a:defRPr>
            </a:lvl4pPr>
            <a:lvl5pPr marL="2057400" indent="-228600" eaLnBrk="0" hangingPunct="0">
              <a:defRPr b="1">
                <a:solidFill>
                  <a:schemeClr val="accent2"/>
                </a:solidFill>
                <a:latin typeface="Arial" charset="0"/>
              </a:defRPr>
            </a:lvl5pPr>
            <a:lvl6pPr marL="2514600" indent="-228600" algn="ctr" eaLnBrk="0" fontAlgn="base" hangingPunct="0">
              <a:spcBef>
                <a:spcPct val="50000"/>
              </a:spcBef>
              <a:spcAft>
                <a:spcPct val="0"/>
              </a:spcAft>
              <a:defRPr b="1">
                <a:solidFill>
                  <a:schemeClr val="accent2"/>
                </a:solidFill>
                <a:latin typeface="Arial" charset="0"/>
              </a:defRPr>
            </a:lvl6pPr>
            <a:lvl7pPr marL="2971800" indent="-228600" algn="ctr" eaLnBrk="0" fontAlgn="base" hangingPunct="0">
              <a:spcBef>
                <a:spcPct val="50000"/>
              </a:spcBef>
              <a:spcAft>
                <a:spcPct val="0"/>
              </a:spcAft>
              <a:defRPr b="1">
                <a:solidFill>
                  <a:schemeClr val="accent2"/>
                </a:solidFill>
                <a:latin typeface="Arial" charset="0"/>
              </a:defRPr>
            </a:lvl7pPr>
            <a:lvl8pPr marL="3429000" indent="-228600" algn="ctr" eaLnBrk="0" fontAlgn="base" hangingPunct="0">
              <a:spcBef>
                <a:spcPct val="50000"/>
              </a:spcBef>
              <a:spcAft>
                <a:spcPct val="0"/>
              </a:spcAft>
              <a:defRPr b="1">
                <a:solidFill>
                  <a:schemeClr val="accent2"/>
                </a:solidFill>
                <a:latin typeface="Arial" charset="0"/>
              </a:defRPr>
            </a:lvl8pPr>
            <a:lvl9pPr marL="3886200" indent="-228600" algn="ctr" eaLnBrk="0" fontAlgn="base" hangingPunct="0">
              <a:spcBef>
                <a:spcPct val="50000"/>
              </a:spcBef>
              <a:spcAft>
                <a:spcPct val="0"/>
              </a:spcAft>
              <a:defRPr b="1">
                <a:solidFill>
                  <a:schemeClr val="accent2"/>
                </a:solidFill>
                <a:latin typeface="Arial" charset="0"/>
              </a:defRPr>
            </a:lvl9pPr>
          </a:lstStyle>
          <a:p>
            <a:pPr eaLnBrk="1" hangingPunct="1"/>
            <a:r>
              <a:rPr lang="en-GB" sz="2800" b="0">
                <a:solidFill>
                  <a:schemeClr val="tx1"/>
                </a:solidFill>
              </a:rPr>
              <a:t>What is the Internet, Intranet and Extranet?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914400" y="333375"/>
            <a:ext cx="8229600" cy="581025"/>
          </a:xfrm>
        </p:spPr>
        <p:txBody>
          <a:bodyPr/>
          <a:lstStyle/>
          <a:p>
            <a:pPr eaLnBrk="1" hangingPunct="1"/>
            <a:r>
              <a:rPr lang="en-GB" sz="2800" smtClean="0"/>
              <a:t>Sample, Exam Question</a:t>
            </a:r>
          </a:p>
        </p:txBody>
      </p:sp>
      <p:sp>
        <p:nvSpPr>
          <p:cNvPr id="18435" name="Rectangle 3"/>
          <p:cNvSpPr>
            <a:spLocks noGrp="1" noChangeArrowheads="1"/>
          </p:cNvSpPr>
          <p:nvPr>
            <p:ph type="body" idx="4294967295"/>
          </p:nvPr>
        </p:nvSpPr>
        <p:spPr>
          <a:xfrm>
            <a:off x="914400" y="1844675"/>
            <a:ext cx="8229600" cy="3949700"/>
          </a:xfrm>
        </p:spPr>
        <p:txBody>
          <a:bodyPr/>
          <a:lstStyle/>
          <a:p>
            <a:pPr marL="609600" indent="-609600" eaLnBrk="1" hangingPunct="1">
              <a:buFontTx/>
              <a:buNone/>
            </a:pPr>
            <a:r>
              <a:rPr lang="en-GB" sz="2800" smtClean="0"/>
              <a:t>	A teacher with good ICT knowledge in a primary school has decided to create an Intranet for the school.</a:t>
            </a:r>
          </a:p>
          <a:p>
            <a:pPr marL="609600" indent="-609600" eaLnBrk="1" hangingPunct="1">
              <a:buFontTx/>
              <a:buAutoNum type="arabicPeriod"/>
            </a:pPr>
            <a:r>
              <a:rPr lang="en-GB" sz="2800" smtClean="0"/>
              <a:t>Explain what is meant by an intranet.</a:t>
            </a:r>
          </a:p>
          <a:p>
            <a:pPr marL="609600" indent="-609600" eaLnBrk="1" hangingPunct="1">
              <a:buFontTx/>
              <a:buAutoNum type="arabicPeriod"/>
            </a:pPr>
            <a:r>
              <a:rPr lang="en-GB" sz="2800" smtClean="0"/>
              <a:t>Give one advantage to the teaching staff in having an intranet.</a:t>
            </a:r>
          </a:p>
          <a:p>
            <a:pPr marL="609600" indent="-609600" eaLnBrk="1" hangingPunct="1">
              <a:buFontTx/>
              <a:buAutoNum type="arabicPeriod"/>
            </a:pPr>
            <a:r>
              <a:rPr lang="en-GB" sz="2800" smtClean="0"/>
              <a:t>Give one advantage to the students of having an intranet.</a:t>
            </a:r>
          </a:p>
        </p:txBody>
      </p:sp>
      <p:sp>
        <p:nvSpPr>
          <p:cNvPr id="18436" name="Rectangle 4"/>
          <p:cNvSpPr>
            <a:spLocks noChangeArrowheads="1"/>
          </p:cNvSpPr>
          <p:nvPr/>
        </p:nvSpPr>
        <p:spPr bwMode="auto">
          <a:xfrm>
            <a:off x="539750" y="1412875"/>
            <a:ext cx="188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solidFill>
                  <a:schemeClr val="tx1"/>
                </a:solidFill>
              </a:rPr>
              <a:t>Exam question:</a:t>
            </a:r>
          </a:p>
        </p:txBody>
      </p:sp>
      <p:sp>
        <p:nvSpPr>
          <p:cNvPr id="18437" name="Rectangle 6"/>
          <p:cNvSpPr>
            <a:spLocks noChangeArrowheads="1"/>
          </p:cNvSpPr>
          <p:nvPr/>
        </p:nvSpPr>
        <p:spPr bwMode="auto">
          <a:xfrm>
            <a:off x="323850" y="5661025"/>
            <a:ext cx="8569325" cy="863600"/>
          </a:xfrm>
          <a:prstGeom prst="rect">
            <a:avLst/>
          </a:prstGeom>
          <a:solidFill>
            <a:srgbClr val="F7FE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7800" indent="-177800">
              <a:spcBef>
                <a:spcPct val="20000"/>
              </a:spcBef>
            </a:pPr>
            <a:endParaRPr lang="en-GB" sz="800">
              <a:solidFill>
                <a:schemeClr val="tx1"/>
              </a:solidFill>
            </a:endParaRPr>
          </a:p>
          <a:p>
            <a:pPr marL="177800" indent="-177800">
              <a:spcBef>
                <a:spcPct val="20000"/>
              </a:spcBef>
            </a:pPr>
            <a:r>
              <a:rPr lang="en-GB" sz="2100">
                <a:solidFill>
                  <a:schemeClr val="tx1"/>
                </a:solidFill>
              </a:rPr>
              <a:t>Load ‘Networks – Sample questions’ and answer the question. </a:t>
            </a:r>
            <a:endParaRPr lang="en-US" sz="210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95288" y="0"/>
            <a:ext cx="8229600" cy="1143000"/>
          </a:xfrm>
        </p:spPr>
        <p:txBody>
          <a:bodyPr/>
          <a:lstStyle/>
          <a:p>
            <a:pPr eaLnBrk="1" hangingPunct="1"/>
            <a:r>
              <a:rPr lang="en-GB" smtClean="0"/>
              <a:t>Internet services</a:t>
            </a:r>
            <a:endParaRPr lang="en-US" smtClean="0"/>
          </a:p>
        </p:txBody>
      </p:sp>
      <p:sp>
        <p:nvSpPr>
          <p:cNvPr id="19459" name="Rectangle 4"/>
          <p:cNvSpPr>
            <a:spLocks noChangeArrowheads="1"/>
          </p:cNvSpPr>
          <p:nvPr/>
        </p:nvSpPr>
        <p:spPr bwMode="auto">
          <a:xfrm>
            <a:off x="719138" y="1412875"/>
            <a:ext cx="8424862"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GB" sz="2800" b="0">
                <a:solidFill>
                  <a:schemeClr val="tx2"/>
                </a:solidFill>
              </a:rPr>
              <a:t>You should be able to explain the </a:t>
            </a:r>
            <a:r>
              <a:rPr lang="en-GB" sz="2800" b="0">
                <a:solidFill>
                  <a:srgbClr val="CC3300"/>
                </a:solidFill>
              </a:rPr>
              <a:t>benefits, disadvantages and dangers of:</a:t>
            </a:r>
          </a:p>
          <a:p>
            <a:pPr algn="l">
              <a:spcBef>
                <a:spcPct val="0"/>
              </a:spcBef>
            </a:pPr>
            <a:r>
              <a:rPr lang="en-GB" sz="2800" b="0">
                <a:solidFill>
                  <a:srgbClr val="CC3300"/>
                </a:solidFill>
              </a:rPr>
              <a:t>email</a:t>
            </a:r>
            <a:r>
              <a:rPr lang="en-GB" sz="2800" b="0">
                <a:solidFill>
                  <a:schemeClr val="tx2"/>
                </a:solidFill>
              </a:rPr>
              <a:t> and services such as </a:t>
            </a:r>
            <a:r>
              <a:rPr lang="en-GB" sz="2800" b="0">
                <a:solidFill>
                  <a:srgbClr val="CC3300"/>
                </a:solidFill>
              </a:rPr>
              <a:t>voice mailboxes, address books; </a:t>
            </a:r>
          </a:p>
          <a:p>
            <a:pPr algn="l">
              <a:spcBef>
                <a:spcPct val="0"/>
              </a:spcBef>
            </a:pPr>
            <a:r>
              <a:rPr lang="en-GB" sz="2800" b="0">
                <a:solidFill>
                  <a:srgbClr val="CC3300"/>
                </a:solidFill>
              </a:rPr>
              <a:t>group sending; </a:t>
            </a:r>
          </a:p>
          <a:p>
            <a:pPr algn="l">
              <a:spcBef>
                <a:spcPct val="0"/>
              </a:spcBef>
            </a:pPr>
            <a:r>
              <a:rPr lang="en-GB" sz="2800" b="0">
                <a:solidFill>
                  <a:srgbClr val="CC3300"/>
                </a:solidFill>
              </a:rPr>
              <a:t>file attachments, FTP</a:t>
            </a:r>
            <a:r>
              <a:rPr lang="en-GB" sz="2800" b="0">
                <a:solidFill>
                  <a:schemeClr val="tx2"/>
                </a:solidFill>
              </a:rPr>
              <a:t> (definition and purpose), </a:t>
            </a:r>
            <a:r>
              <a:rPr lang="en-GB" sz="2800" b="0">
                <a:solidFill>
                  <a:srgbClr val="CC3300"/>
                </a:solidFill>
              </a:rPr>
              <a:t>newsgroups, chatrooms, </a:t>
            </a:r>
          </a:p>
          <a:p>
            <a:pPr algn="l">
              <a:spcBef>
                <a:spcPct val="0"/>
              </a:spcBef>
            </a:pPr>
            <a:r>
              <a:rPr lang="en-GB" sz="2800" b="0">
                <a:solidFill>
                  <a:srgbClr val="CC3300"/>
                </a:solidFill>
              </a:rPr>
              <a:t>online shopping, and on-line databases,</a:t>
            </a:r>
          </a:p>
          <a:p>
            <a:pPr algn="l">
              <a:spcBef>
                <a:spcPct val="0"/>
              </a:spcBef>
            </a:pPr>
            <a:r>
              <a:rPr lang="en-GB" sz="2800" b="0">
                <a:solidFill>
                  <a:srgbClr val="CC3300"/>
                </a:solidFill>
              </a:rPr>
              <a:t>accessing information; </a:t>
            </a:r>
          </a:p>
          <a:p>
            <a:pPr algn="l">
              <a:spcBef>
                <a:spcPct val="0"/>
              </a:spcBef>
            </a:pPr>
            <a:r>
              <a:rPr lang="en-GB" sz="2800" b="0">
                <a:solidFill>
                  <a:srgbClr val="CC3300"/>
                </a:solidFill>
              </a:rPr>
              <a:t>search engines</a:t>
            </a:r>
            <a:r>
              <a:rPr lang="en-GB" sz="2800" b="0">
                <a:solidFill>
                  <a:schemeClr val="tx2"/>
                </a:solidFill>
              </a:rPr>
              <a:t> (selection and appropriate use).</a:t>
            </a:r>
            <a:br>
              <a:rPr lang="en-GB" sz="2800" b="0">
                <a:solidFill>
                  <a:schemeClr val="tx2"/>
                </a:solidFill>
              </a:rPr>
            </a:br>
            <a:endParaRPr lang="en-US" sz="2800" b="0">
              <a:solidFill>
                <a:schemeClr val="tx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468313" y="1484313"/>
            <a:ext cx="8229600" cy="820737"/>
          </a:xfrm>
        </p:spPr>
        <p:txBody>
          <a:bodyPr/>
          <a:lstStyle/>
          <a:p>
            <a:pPr marL="1076325" indent="-1076325" eaLnBrk="1" hangingPunct="1">
              <a:lnSpc>
                <a:spcPct val="80000"/>
              </a:lnSpc>
              <a:buFontTx/>
              <a:buNone/>
            </a:pPr>
            <a:r>
              <a:rPr lang="en-GB" sz="2000" b="1" smtClean="0">
                <a:solidFill>
                  <a:schemeClr val="accent2"/>
                </a:solidFill>
              </a:rPr>
              <a:t>Internet:</a:t>
            </a:r>
            <a:r>
              <a:rPr lang="en-GB" sz="2000" b="1" smtClean="0"/>
              <a:t> </a:t>
            </a:r>
            <a:r>
              <a:rPr lang="en-GB" sz="1600" smtClean="0"/>
              <a:t>Large number of international networks, linked world wide by telecommunication lines so that data, files, emails and web pages can be shared between users. </a:t>
            </a:r>
          </a:p>
          <a:p>
            <a:pPr marL="1076325" indent="-1076325" eaLnBrk="1" hangingPunct="1">
              <a:lnSpc>
                <a:spcPct val="80000"/>
              </a:lnSpc>
              <a:buFontTx/>
              <a:buNone/>
            </a:pPr>
            <a:endParaRPr lang="en-GB" sz="800" smtClean="0"/>
          </a:p>
        </p:txBody>
      </p:sp>
      <p:sp>
        <p:nvSpPr>
          <p:cNvPr id="20482" name="Rectangle 2"/>
          <p:cNvSpPr>
            <a:spLocks noGrp="1" noChangeArrowheads="1"/>
          </p:cNvSpPr>
          <p:nvPr>
            <p:ph type="title"/>
          </p:nvPr>
        </p:nvSpPr>
        <p:spPr>
          <a:xfrm>
            <a:off x="468313" y="333375"/>
            <a:ext cx="8229600" cy="503238"/>
          </a:xfrm>
        </p:spPr>
        <p:txBody>
          <a:bodyPr>
            <a:normAutofit fontScale="90000"/>
          </a:bodyPr>
          <a:lstStyle/>
          <a:p>
            <a:pPr eaLnBrk="1" hangingPunct="1"/>
            <a:r>
              <a:rPr lang="en-GB" sz="2800" b="1" smtClean="0"/>
              <a:t>The Internet</a:t>
            </a:r>
          </a:p>
        </p:txBody>
      </p:sp>
      <p:sp>
        <p:nvSpPr>
          <p:cNvPr id="20484" name="Rectangle 4"/>
          <p:cNvSpPr>
            <a:spLocks noChangeArrowheads="1"/>
          </p:cNvSpPr>
          <p:nvPr/>
        </p:nvSpPr>
        <p:spPr bwMode="auto">
          <a:xfrm>
            <a:off x="468313" y="2997200"/>
            <a:ext cx="822960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974850" indent="-1974850" algn="l">
              <a:spcBef>
                <a:spcPct val="20000"/>
              </a:spcBef>
            </a:pPr>
            <a:r>
              <a:rPr lang="en-GB" b="0">
                <a:solidFill>
                  <a:schemeClr val="tx1"/>
                </a:solidFill>
              </a:rPr>
              <a:t>The Internet is made up of </a:t>
            </a:r>
            <a:r>
              <a:rPr lang="en-GB">
                <a:solidFill>
                  <a:srgbClr val="CC3300"/>
                </a:solidFill>
              </a:rPr>
              <a:t>different parts \ services:</a:t>
            </a:r>
          </a:p>
          <a:p>
            <a:pPr marL="1974850" indent="-1974850" algn="l">
              <a:spcBef>
                <a:spcPct val="20000"/>
              </a:spcBef>
            </a:pPr>
            <a:r>
              <a:rPr lang="en-GB"/>
              <a:t>World Wide Web:</a:t>
            </a:r>
            <a:r>
              <a:rPr lang="en-GB" b="0">
                <a:solidFill>
                  <a:schemeClr val="tx1"/>
                </a:solidFill>
              </a:rPr>
              <a:t> </a:t>
            </a:r>
            <a:r>
              <a:rPr lang="en-GB" sz="1600" b="0">
                <a:solidFill>
                  <a:schemeClr val="tx1"/>
                </a:solidFill>
              </a:rPr>
              <a:t>Part of the internet that stores web pages.  These are formatted so that they can be displayed using a </a:t>
            </a:r>
            <a:r>
              <a:rPr lang="en-GB" sz="1600">
                <a:solidFill>
                  <a:srgbClr val="CC3300"/>
                </a:solidFill>
              </a:rPr>
              <a:t>browser.</a:t>
            </a:r>
          </a:p>
          <a:p>
            <a:pPr marL="1974850" indent="-1974850" algn="l">
              <a:spcBef>
                <a:spcPct val="20000"/>
              </a:spcBef>
            </a:pPr>
            <a:r>
              <a:rPr lang="en-US"/>
              <a:t>E-mail</a:t>
            </a:r>
            <a:r>
              <a:rPr lang="en-US" sz="1600" b="0">
                <a:solidFill>
                  <a:schemeClr val="tx1"/>
                </a:solidFill>
              </a:rPr>
              <a:t> - Electronic mail – requires Outlook or a www. based e-mail service.</a:t>
            </a:r>
          </a:p>
          <a:p>
            <a:pPr marL="1974850" indent="-1974850" algn="l">
              <a:spcBef>
                <a:spcPct val="20000"/>
              </a:spcBef>
            </a:pPr>
            <a:r>
              <a:rPr lang="en-US" sz="1600" b="0">
                <a:solidFill>
                  <a:schemeClr val="tx1"/>
                </a:solidFill>
              </a:rPr>
              <a:t>               </a:t>
            </a:r>
            <a:r>
              <a:rPr lang="en-US" sz="1600" b="0">
                <a:solidFill>
                  <a:srgbClr val="CC3300"/>
                </a:solidFill>
              </a:rPr>
              <a:t>See Activity 4 p. 116</a:t>
            </a:r>
            <a:r>
              <a:rPr lang="en-US" sz="1600" b="0">
                <a:solidFill>
                  <a:schemeClr val="tx1"/>
                </a:solidFill>
              </a:rPr>
              <a:t>.</a:t>
            </a:r>
          </a:p>
          <a:p>
            <a:pPr marL="1974850" indent="-1974850" algn="l">
              <a:spcBef>
                <a:spcPct val="20000"/>
              </a:spcBef>
            </a:pPr>
            <a:r>
              <a:rPr lang="en-US"/>
              <a:t>Chat Rooms</a:t>
            </a:r>
            <a:r>
              <a:rPr lang="en-US" b="0">
                <a:solidFill>
                  <a:schemeClr val="tx1"/>
                </a:solidFill>
              </a:rPr>
              <a:t> - </a:t>
            </a:r>
            <a:r>
              <a:rPr lang="en-US" sz="1600" b="0">
                <a:solidFill>
                  <a:schemeClr val="tx1"/>
                </a:solidFill>
              </a:rPr>
              <a:t>Multiple people on-line at the same time and in the same chat room   can talk to each other.  (Dangerous for youngsters?)</a:t>
            </a:r>
          </a:p>
          <a:p>
            <a:pPr marL="1974850" indent="-1974850" algn="l">
              <a:spcBef>
                <a:spcPct val="20000"/>
              </a:spcBef>
            </a:pPr>
            <a:r>
              <a:rPr lang="en-US"/>
              <a:t>VOIP – Voice Over Internet</a:t>
            </a:r>
            <a:r>
              <a:rPr lang="en-US" sz="1600" b="0">
                <a:solidFill>
                  <a:schemeClr val="tx1"/>
                </a:solidFill>
              </a:rPr>
              <a:t> – e.g. Skype  -Internet telephoning. </a:t>
            </a:r>
          </a:p>
          <a:p>
            <a:pPr marL="1974850" indent="-1974850" algn="l">
              <a:spcBef>
                <a:spcPct val="20000"/>
              </a:spcBef>
            </a:pPr>
            <a:r>
              <a:rPr lang="en-US"/>
              <a:t>Windows Live Messaging</a:t>
            </a:r>
            <a:r>
              <a:rPr lang="en-US" sz="1600" b="0">
                <a:solidFill>
                  <a:schemeClr val="tx1"/>
                </a:solidFill>
              </a:rPr>
              <a:t> -  On line video calls (with web cam video) </a:t>
            </a:r>
          </a:p>
          <a:p>
            <a:pPr marL="1974850" indent="-1974850" algn="l">
              <a:spcBef>
                <a:spcPct val="20000"/>
              </a:spcBef>
            </a:pPr>
            <a:r>
              <a:rPr lang="en-US" sz="1600" b="0">
                <a:solidFill>
                  <a:schemeClr val="tx1"/>
                </a:solidFill>
              </a:rPr>
              <a:t>                                                    A form of video conferencing for 2 people.</a:t>
            </a:r>
          </a:p>
          <a:p>
            <a:pPr marL="1974850" indent="-1974850" algn="l">
              <a:spcBef>
                <a:spcPct val="20000"/>
              </a:spcBef>
            </a:pPr>
            <a:endParaRPr lang="en-US" sz="1600" b="0">
              <a:solidFill>
                <a:schemeClr val="tx1"/>
              </a:solidFill>
            </a:endParaRPr>
          </a:p>
        </p:txBody>
      </p:sp>
      <p:sp>
        <p:nvSpPr>
          <p:cNvPr id="20485" name="Rectangle 6"/>
          <p:cNvSpPr>
            <a:spLocks noChangeArrowheads="1"/>
          </p:cNvSpPr>
          <p:nvPr/>
        </p:nvSpPr>
        <p:spPr bwMode="auto">
          <a:xfrm>
            <a:off x="468313" y="2349500"/>
            <a:ext cx="8135937"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spcBef>
                <a:spcPct val="20000"/>
              </a:spcBef>
            </a:pPr>
            <a:r>
              <a:rPr lang="en-GB"/>
              <a:t>I.S.P. - Internet Service Provider</a:t>
            </a:r>
            <a:r>
              <a:rPr lang="en-GB">
                <a:solidFill>
                  <a:schemeClr val="tx1"/>
                </a:solidFill>
              </a:rPr>
              <a:t>  </a:t>
            </a:r>
            <a:r>
              <a:rPr lang="en-GB" sz="1600" b="0">
                <a:solidFill>
                  <a:schemeClr val="tx1"/>
                </a:solidFill>
              </a:rPr>
              <a:t>e.g. BT, TalkTalk - provides link to the  Internet. Also </a:t>
            </a:r>
            <a:r>
              <a:rPr lang="en-GB" sz="1600" b="0">
                <a:solidFill>
                  <a:srgbClr val="CC3300"/>
                </a:solidFill>
              </a:rPr>
              <a:t>host sweb sites</a:t>
            </a:r>
            <a:r>
              <a:rPr lang="en-GB" sz="1600" b="0">
                <a:solidFill>
                  <a:schemeClr val="tx1"/>
                </a:solidFill>
              </a:rPr>
              <a:t> for users.   May provided </a:t>
            </a:r>
            <a:r>
              <a:rPr lang="en-GB" sz="1600" b="0">
                <a:solidFill>
                  <a:srgbClr val="CC3300"/>
                </a:solidFill>
              </a:rPr>
              <a:t>virus control</a:t>
            </a:r>
            <a:r>
              <a:rPr lang="en-GB" sz="1600" b="0">
                <a:solidFill>
                  <a:schemeClr val="tx1"/>
                </a:solidFill>
              </a:rPr>
              <a:t> and </a:t>
            </a:r>
            <a:r>
              <a:rPr lang="en-GB" sz="1600" b="0">
                <a:solidFill>
                  <a:srgbClr val="CC3300"/>
                </a:solidFill>
              </a:rPr>
              <a:t>anti spam</a:t>
            </a:r>
            <a:r>
              <a:rPr lang="en-GB" sz="1600" b="0">
                <a:solidFill>
                  <a:schemeClr val="tx1"/>
                </a:solidFill>
              </a:rPr>
              <a:t> for e-mails.</a:t>
            </a:r>
            <a:endParaRPr lang="en-GB" sz="160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7"/>
          <p:cNvSpPr>
            <a:spLocks noGrp="1" noChangeArrowheads="1"/>
          </p:cNvSpPr>
          <p:nvPr>
            <p:ph idx="1"/>
          </p:nvPr>
        </p:nvSpPr>
        <p:spPr>
          <a:xfrm>
            <a:off x="539750" y="2492896"/>
            <a:ext cx="8137525" cy="3528492"/>
          </a:xfrm>
          <a:noFill/>
        </p:spPr>
        <p:txBody>
          <a:bodyPr>
            <a:normAutofit fontScale="92500"/>
          </a:bodyPr>
          <a:lstStyle/>
          <a:p>
            <a:pPr marL="268288" indent="-268288" eaLnBrk="1" hangingPunct="1">
              <a:lnSpc>
                <a:spcPct val="80000"/>
              </a:lnSpc>
            </a:pPr>
            <a:r>
              <a:rPr lang="en-GB" sz="2000" dirty="0" smtClean="0"/>
              <a:t>Networks are </a:t>
            </a:r>
            <a:r>
              <a:rPr lang="en-GB" sz="2000" b="1" dirty="0" smtClean="0">
                <a:solidFill>
                  <a:srgbClr val="CC3300"/>
                </a:solidFill>
              </a:rPr>
              <a:t>groups of computers</a:t>
            </a:r>
            <a:r>
              <a:rPr lang="en-GB" sz="2000" dirty="0" smtClean="0"/>
              <a:t> or terminals such as workstations, linked together by </a:t>
            </a:r>
            <a:r>
              <a:rPr lang="en-GB" sz="2000" dirty="0" smtClean="0">
                <a:solidFill>
                  <a:srgbClr val="CC3300"/>
                </a:solidFill>
              </a:rPr>
              <a:t>network cabling</a:t>
            </a:r>
            <a:r>
              <a:rPr lang="en-GB" sz="2000" dirty="0" smtClean="0"/>
              <a:t> or by </a:t>
            </a:r>
            <a:r>
              <a:rPr lang="en-GB" sz="2000" dirty="0" smtClean="0">
                <a:solidFill>
                  <a:srgbClr val="CC3300"/>
                </a:solidFill>
              </a:rPr>
              <a:t>wireless links</a:t>
            </a:r>
            <a:r>
              <a:rPr lang="en-GB" sz="2000" dirty="0" smtClean="0"/>
              <a:t>. </a:t>
            </a:r>
          </a:p>
          <a:p>
            <a:pPr marL="825500" lvl="1" eaLnBrk="1" hangingPunct="1">
              <a:lnSpc>
                <a:spcPct val="80000"/>
              </a:lnSpc>
            </a:pPr>
            <a:endParaRPr lang="en-GB" sz="1400" dirty="0" smtClean="0"/>
          </a:p>
          <a:p>
            <a:pPr marL="268288" indent="-268288" eaLnBrk="1" hangingPunct="1">
              <a:lnSpc>
                <a:spcPct val="80000"/>
              </a:lnSpc>
            </a:pPr>
            <a:r>
              <a:rPr lang="en-GB" sz="2000" dirty="0" smtClean="0"/>
              <a:t>Each workstation has a </a:t>
            </a:r>
            <a:r>
              <a:rPr lang="en-GB" sz="2000" b="1" dirty="0" smtClean="0">
                <a:solidFill>
                  <a:srgbClr val="CC3300"/>
                </a:solidFill>
              </a:rPr>
              <a:t>network card</a:t>
            </a:r>
            <a:r>
              <a:rPr lang="en-GB" sz="2000" dirty="0" smtClean="0"/>
              <a:t> </a:t>
            </a:r>
          </a:p>
          <a:p>
            <a:pPr marL="268288" indent="-268288" eaLnBrk="1" hangingPunct="1">
              <a:lnSpc>
                <a:spcPct val="80000"/>
              </a:lnSpc>
              <a:buFontTx/>
              <a:buNone/>
            </a:pPr>
            <a:r>
              <a:rPr lang="en-GB" sz="2000" dirty="0" smtClean="0"/>
              <a:t>	for sharing data. </a:t>
            </a:r>
          </a:p>
          <a:p>
            <a:pPr marL="268288" indent="-268288" eaLnBrk="1" hangingPunct="1">
              <a:lnSpc>
                <a:spcPct val="80000"/>
              </a:lnSpc>
              <a:buFontTx/>
              <a:buNone/>
            </a:pPr>
            <a:endParaRPr lang="en-GB" sz="2000" dirty="0" smtClean="0"/>
          </a:p>
          <a:p>
            <a:pPr marL="268288" indent="-268288" eaLnBrk="1" hangingPunct="1">
              <a:lnSpc>
                <a:spcPct val="80000"/>
              </a:lnSpc>
            </a:pPr>
            <a:endParaRPr lang="en-GB" sz="1200" dirty="0" smtClean="0"/>
          </a:p>
          <a:p>
            <a:pPr marL="268288" indent="-268288" eaLnBrk="1" hangingPunct="1">
              <a:lnSpc>
                <a:spcPct val="80000"/>
              </a:lnSpc>
            </a:pPr>
            <a:r>
              <a:rPr lang="en-GB" sz="2000" dirty="0" smtClean="0"/>
              <a:t>A computer that is not part of a network</a:t>
            </a:r>
          </a:p>
          <a:p>
            <a:pPr marL="268288" indent="-268288" eaLnBrk="1" hangingPunct="1">
              <a:lnSpc>
                <a:spcPct val="80000"/>
              </a:lnSpc>
              <a:buFontTx/>
              <a:buNone/>
            </a:pPr>
            <a:r>
              <a:rPr lang="en-GB" sz="2000" dirty="0" smtClean="0"/>
              <a:t>	is called a </a:t>
            </a:r>
            <a:r>
              <a:rPr lang="en-GB" sz="2000" b="1" dirty="0" smtClean="0">
                <a:solidFill>
                  <a:srgbClr val="CC3300"/>
                </a:solidFill>
              </a:rPr>
              <a:t>stand-alone</a:t>
            </a:r>
            <a:r>
              <a:rPr lang="en-GB" sz="2000" dirty="0" smtClean="0"/>
              <a:t> computer.</a:t>
            </a:r>
          </a:p>
          <a:p>
            <a:pPr marL="268288" indent="-268288" eaLnBrk="1" hangingPunct="1">
              <a:lnSpc>
                <a:spcPct val="80000"/>
              </a:lnSpc>
              <a:buFontTx/>
              <a:buNone/>
            </a:pPr>
            <a:r>
              <a:rPr lang="en-GB" sz="1200" dirty="0" smtClean="0"/>
              <a:t> </a:t>
            </a:r>
          </a:p>
          <a:p>
            <a:pPr marL="268288" indent="-268288" eaLnBrk="1" hangingPunct="1">
              <a:lnSpc>
                <a:spcPct val="80000"/>
              </a:lnSpc>
            </a:pPr>
            <a:r>
              <a:rPr lang="en-GB" sz="2000" dirty="0" smtClean="0"/>
              <a:t>Stand-alone computers can </a:t>
            </a:r>
            <a:r>
              <a:rPr lang="en-GB" sz="2000" b="1" dirty="0" smtClean="0">
                <a:solidFill>
                  <a:srgbClr val="CC3300"/>
                </a:solidFill>
              </a:rPr>
              <a:t>only access data files stored on that computer</a:t>
            </a:r>
            <a:r>
              <a:rPr lang="en-GB" sz="2000" b="1" dirty="0" smtClean="0"/>
              <a:t>.</a:t>
            </a:r>
            <a:r>
              <a:rPr lang="en-GB" sz="2000" dirty="0" smtClean="0"/>
              <a:t> </a:t>
            </a:r>
          </a:p>
          <a:p>
            <a:pPr marL="268288" indent="-268288" eaLnBrk="1" hangingPunct="1">
              <a:lnSpc>
                <a:spcPct val="80000"/>
              </a:lnSpc>
            </a:pPr>
            <a:endParaRPr lang="en-GB" sz="1200" dirty="0" smtClean="0"/>
          </a:p>
          <a:p>
            <a:pPr marL="268288" indent="-268288" eaLnBrk="1" hangingPunct="1">
              <a:lnSpc>
                <a:spcPct val="80000"/>
              </a:lnSpc>
            </a:pPr>
            <a:r>
              <a:rPr lang="en-GB" sz="2000" dirty="0" smtClean="0"/>
              <a:t>They will need </a:t>
            </a:r>
            <a:r>
              <a:rPr lang="en-GB" sz="2000" b="1" dirty="0" smtClean="0">
                <a:solidFill>
                  <a:srgbClr val="CC3300"/>
                </a:solidFill>
              </a:rPr>
              <a:t>their own printer</a:t>
            </a:r>
            <a:r>
              <a:rPr lang="en-GB" sz="2000" dirty="0" smtClean="0"/>
              <a:t> and other peripherals such as a scanner.</a:t>
            </a:r>
          </a:p>
        </p:txBody>
      </p:sp>
      <p:sp>
        <p:nvSpPr>
          <p:cNvPr id="3074" name="Rectangle 5"/>
          <p:cNvSpPr>
            <a:spLocks noGrp="1" noChangeArrowheads="1"/>
          </p:cNvSpPr>
          <p:nvPr>
            <p:ph type="title"/>
          </p:nvPr>
        </p:nvSpPr>
        <p:spPr>
          <a:xfrm>
            <a:off x="468313" y="333375"/>
            <a:ext cx="8229600" cy="503238"/>
          </a:xfrm>
          <a:noFill/>
        </p:spPr>
        <p:txBody>
          <a:bodyPr>
            <a:normAutofit fontScale="90000"/>
          </a:bodyPr>
          <a:lstStyle/>
          <a:p>
            <a:pPr eaLnBrk="1" hangingPunct="1"/>
            <a:r>
              <a:rPr lang="en-GB" sz="3600" b="1" smtClean="0"/>
              <a:t>Definition of a network</a:t>
            </a:r>
          </a:p>
        </p:txBody>
      </p:sp>
      <p:pic>
        <p:nvPicPr>
          <p:cNvPr id="3076" name="Picture 19" descr="AW U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899316"/>
            <a:ext cx="1890712"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755650" y="1341438"/>
            <a:ext cx="7632700" cy="4535487"/>
          </a:xfrm>
        </p:spPr>
        <p:txBody>
          <a:bodyPr>
            <a:normAutofit lnSpcReduction="10000"/>
          </a:bodyPr>
          <a:lstStyle/>
          <a:p>
            <a:pPr eaLnBrk="1" hangingPunct="1">
              <a:lnSpc>
                <a:spcPct val="80000"/>
              </a:lnSpc>
              <a:buFontTx/>
              <a:buNone/>
            </a:pPr>
            <a:r>
              <a:rPr lang="en-US" sz="1800" b="1" dirty="0" smtClean="0"/>
              <a:t>Other features of the Internet</a:t>
            </a:r>
          </a:p>
          <a:p>
            <a:pPr eaLnBrk="1" hangingPunct="1">
              <a:lnSpc>
                <a:spcPct val="80000"/>
              </a:lnSpc>
              <a:buFontTx/>
              <a:buNone/>
            </a:pPr>
            <a:endParaRPr lang="en-US" sz="800" b="1" dirty="0" smtClean="0"/>
          </a:p>
          <a:p>
            <a:pPr eaLnBrk="1" hangingPunct="1">
              <a:lnSpc>
                <a:spcPct val="80000"/>
              </a:lnSpc>
              <a:buFontTx/>
              <a:buNone/>
            </a:pPr>
            <a:r>
              <a:rPr lang="en-US" sz="1800" b="1" dirty="0" smtClean="0">
                <a:solidFill>
                  <a:schemeClr val="accent2"/>
                </a:solidFill>
              </a:rPr>
              <a:t>Newsgroups </a:t>
            </a:r>
            <a:r>
              <a:rPr lang="en-US" sz="1800" dirty="0" smtClean="0"/>
              <a:t>– e.g. Usenet - subject-oriented discussion groups for posting messages</a:t>
            </a:r>
          </a:p>
          <a:p>
            <a:pPr eaLnBrk="1" hangingPunct="1">
              <a:lnSpc>
                <a:spcPct val="80000"/>
              </a:lnSpc>
              <a:buFontTx/>
              <a:buNone/>
            </a:pPr>
            <a:r>
              <a:rPr lang="en-US" sz="1800" b="1" dirty="0" smtClean="0">
                <a:solidFill>
                  <a:schemeClr val="accent2"/>
                </a:solidFill>
              </a:rPr>
              <a:t>Social Networking.</a:t>
            </a:r>
            <a:r>
              <a:rPr lang="en-US" sz="1800" dirty="0" smtClean="0"/>
              <a:t> - i.e. online community of people who share interests.  e.g. Facebook.  Most social network provide ways for users to interact, such as e-mail and chat rooms and, instant messaging services. </a:t>
            </a:r>
          </a:p>
          <a:p>
            <a:pPr eaLnBrk="1" hangingPunct="1">
              <a:lnSpc>
                <a:spcPct val="80000"/>
              </a:lnSpc>
              <a:buFontTx/>
              <a:buNone/>
            </a:pPr>
            <a:r>
              <a:rPr lang="en-US" sz="1800" b="1" dirty="0" smtClean="0">
                <a:solidFill>
                  <a:schemeClr val="accent2"/>
                </a:solidFill>
              </a:rPr>
              <a:t>FTP </a:t>
            </a:r>
            <a:r>
              <a:rPr lang="en-US" sz="1800" b="1" dirty="0" smtClean="0">
                <a:solidFill>
                  <a:schemeClr val="accent2"/>
                </a:solidFill>
              </a:rPr>
              <a:t>Services</a:t>
            </a:r>
            <a:r>
              <a:rPr lang="en-US" sz="1800" b="1" dirty="0" smtClean="0">
                <a:solidFill>
                  <a:schemeClr val="accent2"/>
                </a:solidFill>
              </a:rPr>
              <a:t>:</a:t>
            </a:r>
            <a:r>
              <a:rPr lang="en-US" sz="1800" dirty="0" smtClean="0"/>
              <a:t>   i.e.  File sharing services – that allow files like Music tracks to be download and attachments to be sent.  </a:t>
            </a:r>
            <a:endParaRPr lang="en-US" sz="1800" b="1" dirty="0" smtClean="0">
              <a:solidFill>
                <a:schemeClr val="accent2"/>
              </a:solidFill>
            </a:endParaRPr>
          </a:p>
          <a:p>
            <a:pPr eaLnBrk="1" hangingPunct="1">
              <a:lnSpc>
                <a:spcPct val="80000"/>
              </a:lnSpc>
              <a:buFontTx/>
              <a:buNone/>
            </a:pPr>
            <a:r>
              <a:rPr lang="en-US" sz="1800" b="1" dirty="0" smtClean="0">
                <a:solidFill>
                  <a:schemeClr val="accent2"/>
                </a:solidFill>
              </a:rPr>
              <a:t>On-line shopping</a:t>
            </a:r>
            <a:r>
              <a:rPr lang="en-US" sz="1800" dirty="0" smtClean="0"/>
              <a:t> – The ability to buy and sell goods on the Internet.</a:t>
            </a:r>
          </a:p>
          <a:p>
            <a:pPr eaLnBrk="1" hangingPunct="1">
              <a:lnSpc>
                <a:spcPct val="80000"/>
              </a:lnSpc>
              <a:buFontTx/>
              <a:buNone/>
            </a:pPr>
            <a:r>
              <a:rPr lang="en-US" sz="1800" b="1" dirty="0" smtClean="0">
                <a:solidFill>
                  <a:schemeClr val="accent2"/>
                </a:solidFill>
              </a:rPr>
              <a:t>On-line databases</a:t>
            </a:r>
            <a:r>
              <a:rPr lang="en-US" sz="1800" dirty="0" smtClean="0"/>
              <a:t> – Web sites that contain information on a wide range of topics.</a:t>
            </a:r>
          </a:p>
          <a:p>
            <a:pPr eaLnBrk="1" hangingPunct="1">
              <a:lnSpc>
                <a:spcPct val="80000"/>
              </a:lnSpc>
              <a:buFontTx/>
              <a:buNone/>
            </a:pPr>
            <a:r>
              <a:rPr lang="en-US" sz="1800" b="1" dirty="0" smtClean="0">
                <a:solidFill>
                  <a:schemeClr val="accent2"/>
                </a:solidFill>
              </a:rPr>
              <a:t>Accessing information</a:t>
            </a:r>
            <a:r>
              <a:rPr lang="en-US" sz="1800" dirty="0" smtClean="0"/>
              <a:t> – The Internet can be used to look up information on any subject you can imagine. It is important to consider the reliability of any information you find on the Internet.</a:t>
            </a:r>
          </a:p>
          <a:p>
            <a:pPr eaLnBrk="1" hangingPunct="1">
              <a:lnSpc>
                <a:spcPct val="80000"/>
              </a:lnSpc>
              <a:buFontTx/>
              <a:buNone/>
            </a:pPr>
            <a:r>
              <a:rPr lang="en-US" sz="1800" b="1" dirty="0" smtClean="0">
                <a:solidFill>
                  <a:schemeClr val="accent2"/>
                </a:solidFill>
              </a:rPr>
              <a:t>Search engines - </a:t>
            </a:r>
            <a:r>
              <a:rPr lang="en-US" sz="1800" dirty="0" smtClean="0"/>
              <a:t>A program on the Internet that searches for items of interest. There are hundreds of search engines available on the Internet. Some are general purpose  (e.g. Google, Yahoo, Alta Vista) but there are many</a:t>
            </a:r>
          </a:p>
        </p:txBody>
      </p:sp>
      <p:sp>
        <p:nvSpPr>
          <p:cNvPr id="21507" name="Rectangle 5"/>
          <p:cNvSpPr>
            <a:spLocks noChangeArrowheads="1"/>
          </p:cNvSpPr>
          <p:nvPr/>
        </p:nvSpPr>
        <p:spPr bwMode="auto">
          <a:xfrm>
            <a:off x="755650" y="333375"/>
            <a:ext cx="7704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GB" sz="3200">
                <a:solidFill>
                  <a:schemeClr val="tx1"/>
                </a:solidFill>
              </a:rPr>
              <a:t>Services available on the Internet.</a:t>
            </a:r>
            <a:endParaRPr lang="en-US" sz="3200">
              <a:solidFill>
                <a:schemeClr val="tx1"/>
              </a:solidFill>
            </a:endParaRPr>
          </a:p>
        </p:txBody>
      </p:sp>
      <p:sp>
        <p:nvSpPr>
          <p:cNvPr id="21508" name="Text Box 6"/>
          <p:cNvSpPr txBox="1">
            <a:spLocks noChangeArrowheads="1"/>
          </p:cNvSpPr>
          <p:nvPr/>
        </p:nvSpPr>
        <p:spPr bwMode="auto">
          <a:xfrm>
            <a:off x="2843213" y="6092825"/>
            <a:ext cx="3455987" cy="3667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accent2"/>
                </a:solidFill>
                <a:latin typeface="Arial" charset="0"/>
              </a:defRPr>
            </a:lvl1pPr>
            <a:lvl2pPr marL="742950" indent="-285750" eaLnBrk="0" hangingPunct="0">
              <a:defRPr b="1">
                <a:solidFill>
                  <a:schemeClr val="accent2"/>
                </a:solidFill>
                <a:latin typeface="Arial" charset="0"/>
              </a:defRPr>
            </a:lvl2pPr>
            <a:lvl3pPr marL="1143000" indent="-228600" eaLnBrk="0" hangingPunct="0">
              <a:defRPr b="1">
                <a:solidFill>
                  <a:schemeClr val="accent2"/>
                </a:solidFill>
                <a:latin typeface="Arial" charset="0"/>
              </a:defRPr>
            </a:lvl3pPr>
            <a:lvl4pPr marL="1600200" indent="-228600" eaLnBrk="0" hangingPunct="0">
              <a:defRPr b="1">
                <a:solidFill>
                  <a:schemeClr val="accent2"/>
                </a:solidFill>
                <a:latin typeface="Arial" charset="0"/>
              </a:defRPr>
            </a:lvl4pPr>
            <a:lvl5pPr marL="2057400" indent="-228600" eaLnBrk="0" hangingPunct="0">
              <a:defRPr b="1">
                <a:solidFill>
                  <a:schemeClr val="accent2"/>
                </a:solidFill>
                <a:latin typeface="Arial" charset="0"/>
              </a:defRPr>
            </a:lvl5pPr>
            <a:lvl6pPr marL="2514600" indent="-228600" algn="ctr" eaLnBrk="0" fontAlgn="base" hangingPunct="0">
              <a:spcBef>
                <a:spcPct val="50000"/>
              </a:spcBef>
              <a:spcAft>
                <a:spcPct val="0"/>
              </a:spcAft>
              <a:defRPr b="1">
                <a:solidFill>
                  <a:schemeClr val="accent2"/>
                </a:solidFill>
                <a:latin typeface="Arial" charset="0"/>
              </a:defRPr>
            </a:lvl6pPr>
            <a:lvl7pPr marL="2971800" indent="-228600" algn="ctr" eaLnBrk="0" fontAlgn="base" hangingPunct="0">
              <a:spcBef>
                <a:spcPct val="50000"/>
              </a:spcBef>
              <a:spcAft>
                <a:spcPct val="0"/>
              </a:spcAft>
              <a:defRPr b="1">
                <a:solidFill>
                  <a:schemeClr val="accent2"/>
                </a:solidFill>
                <a:latin typeface="Arial" charset="0"/>
              </a:defRPr>
            </a:lvl7pPr>
            <a:lvl8pPr marL="3429000" indent="-228600" algn="ctr" eaLnBrk="0" fontAlgn="base" hangingPunct="0">
              <a:spcBef>
                <a:spcPct val="50000"/>
              </a:spcBef>
              <a:spcAft>
                <a:spcPct val="0"/>
              </a:spcAft>
              <a:defRPr b="1">
                <a:solidFill>
                  <a:schemeClr val="accent2"/>
                </a:solidFill>
                <a:latin typeface="Arial" charset="0"/>
              </a:defRPr>
            </a:lvl8pPr>
            <a:lvl9pPr marL="3886200" indent="-228600" algn="ctr" eaLnBrk="0" fontAlgn="base" hangingPunct="0">
              <a:spcBef>
                <a:spcPct val="50000"/>
              </a:spcBef>
              <a:spcAft>
                <a:spcPct val="0"/>
              </a:spcAft>
              <a:defRPr b="1">
                <a:solidFill>
                  <a:schemeClr val="accent2"/>
                </a:solidFill>
                <a:latin typeface="Arial" charset="0"/>
              </a:defRPr>
            </a:lvl9pPr>
          </a:lstStyle>
          <a:p>
            <a:pPr eaLnBrk="1" hangingPunct="1"/>
            <a:r>
              <a:rPr lang="en-GB"/>
              <a:t>See Activity 1 – page 112</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1042988" y="1052513"/>
            <a:ext cx="7129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accent2"/>
                </a:solidFill>
                <a:latin typeface="Arial" charset="0"/>
              </a:defRPr>
            </a:lvl1pPr>
            <a:lvl2pPr marL="742950" indent="-285750" eaLnBrk="0" hangingPunct="0">
              <a:defRPr b="1">
                <a:solidFill>
                  <a:schemeClr val="accent2"/>
                </a:solidFill>
                <a:latin typeface="Arial" charset="0"/>
              </a:defRPr>
            </a:lvl2pPr>
            <a:lvl3pPr marL="1143000" indent="-228600" eaLnBrk="0" hangingPunct="0">
              <a:defRPr b="1">
                <a:solidFill>
                  <a:schemeClr val="accent2"/>
                </a:solidFill>
                <a:latin typeface="Arial" charset="0"/>
              </a:defRPr>
            </a:lvl3pPr>
            <a:lvl4pPr marL="1600200" indent="-228600" eaLnBrk="0" hangingPunct="0">
              <a:defRPr b="1">
                <a:solidFill>
                  <a:schemeClr val="accent2"/>
                </a:solidFill>
                <a:latin typeface="Arial" charset="0"/>
              </a:defRPr>
            </a:lvl4pPr>
            <a:lvl5pPr marL="2057400" indent="-228600" eaLnBrk="0" hangingPunct="0">
              <a:defRPr b="1">
                <a:solidFill>
                  <a:schemeClr val="accent2"/>
                </a:solidFill>
                <a:latin typeface="Arial" charset="0"/>
              </a:defRPr>
            </a:lvl5pPr>
            <a:lvl6pPr marL="2514600" indent="-228600" algn="ctr" eaLnBrk="0" fontAlgn="base" hangingPunct="0">
              <a:spcBef>
                <a:spcPct val="50000"/>
              </a:spcBef>
              <a:spcAft>
                <a:spcPct val="0"/>
              </a:spcAft>
              <a:defRPr b="1">
                <a:solidFill>
                  <a:schemeClr val="accent2"/>
                </a:solidFill>
                <a:latin typeface="Arial" charset="0"/>
              </a:defRPr>
            </a:lvl6pPr>
            <a:lvl7pPr marL="2971800" indent="-228600" algn="ctr" eaLnBrk="0" fontAlgn="base" hangingPunct="0">
              <a:spcBef>
                <a:spcPct val="50000"/>
              </a:spcBef>
              <a:spcAft>
                <a:spcPct val="0"/>
              </a:spcAft>
              <a:defRPr b="1">
                <a:solidFill>
                  <a:schemeClr val="accent2"/>
                </a:solidFill>
                <a:latin typeface="Arial" charset="0"/>
              </a:defRPr>
            </a:lvl7pPr>
            <a:lvl8pPr marL="3429000" indent="-228600" algn="ctr" eaLnBrk="0" fontAlgn="base" hangingPunct="0">
              <a:spcBef>
                <a:spcPct val="50000"/>
              </a:spcBef>
              <a:spcAft>
                <a:spcPct val="0"/>
              </a:spcAft>
              <a:defRPr b="1">
                <a:solidFill>
                  <a:schemeClr val="accent2"/>
                </a:solidFill>
                <a:latin typeface="Arial" charset="0"/>
              </a:defRPr>
            </a:lvl8pPr>
            <a:lvl9pPr marL="3886200" indent="-228600" algn="ctr" eaLnBrk="0" fontAlgn="base" hangingPunct="0">
              <a:spcBef>
                <a:spcPct val="50000"/>
              </a:spcBef>
              <a:spcAft>
                <a:spcPct val="0"/>
              </a:spcAft>
              <a:defRPr b="1">
                <a:solidFill>
                  <a:schemeClr val="accent2"/>
                </a:solidFill>
                <a:latin typeface="Arial" charset="0"/>
              </a:defRPr>
            </a:lvl9pPr>
          </a:lstStyle>
          <a:p>
            <a:pPr algn="l" eaLnBrk="1" hangingPunct="1"/>
            <a:endParaRPr lang="en-US" b="0">
              <a:solidFill>
                <a:schemeClr val="tx1"/>
              </a:solidFill>
            </a:endParaRPr>
          </a:p>
        </p:txBody>
      </p:sp>
      <p:sp>
        <p:nvSpPr>
          <p:cNvPr id="22531" name="Text Box 6"/>
          <p:cNvSpPr txBox="1">
            <a:spLocks noChangeArrowheads="1"/>
          </p:cNvSpPr>
          <p:nvPr/>
        </p:nvSpPr>
        <p:spPr bwMode="auto">
          <a:xfrm>
            <a:off x="900113" y="1628775"/>
            <a:ext cx="7559675" cy="458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b="1">
                <a:solidFill>
                  <a:schemeClr val="accent2"/>
                </a:solidFill>
                <a:latin typeface="Arial" charset="0"/>
              </a:defRPr>
            </a:lvl1pPr>
            <a:lvl2pPr marL="742950" indent="-285750" eaLnBrk="0" hangingPunct="0">
              <a:defRPr b="1">
                <a:solidFill>
                  <a:schemeClr val="accent2"/>
                </a:solidFill>
                <a:latin typeface="Arial" charset="0"/>
              </a:defRPr>
            </a:lvl2pPr>
            <a:lvl3pPr marL="1143000" indent="-228600" eaLnBrk="0" hangingPunct="0">
              <a:defRPr b="1">
                <a:solidFill>
                  <a:schemeClr val="accent2"/>
                </a:solidFill>
                <a:latin typeface="Arial" charset="0"/>
              </a:defRPr>
            </a:lvl3pPr>
            <a:lvl4pPr marL="1600200" indent="-228600" eaLnBrk="0" hangingPunct="0">
              <a:defRPr b="1">
                <a:solidFill>
                  <a:schemeClr val="accent2"/>
                </a:solidFill>
                <a:latin typeface="Arial" charset="0"/>
              </a:defRPr>
            </a:lvl4pPr>
            <a:lvl5pPr marL="2057400" indent="-228600" eaLnBrk="0" hangingPunct="0">
              <a:defRPr b="1">
                <a:solidFill>
                  <a:schemeClr val="accent2"/>
                </a:solidFill>
                <a:latin typeface="Arial" charset="0"/>
              </a:defRPr>
            </a:lvl5pPr>
            <a:lvl6pPr marL="2514600" indent="-228600" algn="ctr" eaLnBrk="0" fontAlgn="base" hangingPunct="0">
              <a:spcBef>
                <a:spcPct val="50000"/>
              </a:spcBef>
              <a:spcAft>
                <a:spcPct val="0"/>
              </a:spcAft>
              <a:defRPr b="1">
                <a:solidFill>
                  <a:schemeClr val="accent2"/>
                </a:solidFill>
                <a:latin typeface="Arial" charset="0"/>
              </a:defRPr>
            </a:lvl6pPr>
            <a:lvl7pPr marL="2971800" indent="-228600" algn="ctr" eaLnBrk="0" fontAlgn="base" hangingPunct="0">
              <a:spcBef>
                <a:spcPct val="50000"/>
              </a:spcBef>
              <a:spcAft>
                <a:spcPct val="0"/>
              </a:spcAft>
              <a:defRPr b="1">
                <a:solidFill>
                  <a:schemeClr val="accent2"/>
                </a:solidFill>
                <a:latin typeface="Arial" charset="0"/>
              </a:defRPr>
            </a:lvl7pPr>
            <a:lvl8pPr marL="3429000" indent="-228600" algn="ctr" eaLnBrk="0" fontAlgn="base" hangingPunct="0">
              <a:spcBef>
                <a:spcPct val="50000"/>
              </a:spcBef>
              <a:spcAft>
                <a:spcPct val="0"/>
              </a:spcAft>
              <a:defRPr b="1">
                <a:solidFill>
                  <a:schemeClr val="accent2"/>
                </a:solidFill>
                <a:latin typeface="Arial" charset="0"/>
              </a:defRPr>
            </a:lvl8pPr>
            <a:lvl9pPr marL="3886200" indent="-228600" algn="ctr" eaLnBrk="0" fontAlgn="base" hangingPunct="0">
              <a:spcBef>
                <a:spcPct val="50000"/>
              </a:spcBef>
              <a:spcAft>
                <a:spcPct val="0"/>
              </a:spcAft>
              <a:defRPr b="1">
                <a:solidFill>
                  <a:schemeClr val="accent2"/>
                </a:solidFill>
                <a:latin typeface="Arial" charset="0"/>
              </a:defRPr>
            </a:lvl9pPr>
          </a:lstStyle>
          <a:p>
            <a:pPr algn="l" eaLnBrk="1" hangingPunct="1"/>
            <a:endParaRPr lang="en-GB" sz="2400" b="0">
              <a:solidFill>
                <a:schemeClr val="tx2"/>
              </a:solidFill>
            </a:endParaRPr>
          </a:p>
          <a:p>
            <a:pPr algn="l" eaLnBrk="1" hangingPunct="1">
              <a:buFontTx/>
              <a:buAutoNum type="arabicPeriod"/>
            </a:pPr>
            <a:r>
              <a:rPr lang="en-GB" b="0">
                <a:solidFill>
                  <a:schemeClr val="tx2"/>
                </a:solidFill>
              </a:rPr>
              <a:t>email services such as voice mailboxes, </a:t>
            </a:r>
          </a:p>
          <a:p>
            <a:pPr algn="l" eaLnBrk="1" hangingPunct="1">
              <a:buFontTx/>
              <a:buAutoNum type="arabicPeriod"/>
            </a:pPr>
            <a:r>
              <a:rPr lang="en-GB" b="0">
                <a:solidFill>
                  <a:schemeClr val="tx2"/>
                </a:solidFill>
              </a:rPr>
              <a:t>address books; </a:t>
            </a:r>
          </a:p>
          <a:p>
            <a:pPr algn="l" eaLnBrk="1" hangingPunct="1">
              <a:buFontTx/>
              <a:buAutoNum type="arabicPeriod"/>
            </a:pPr>
            <a:r>
              <a:rPr lang="en-GB" b="0">
                <a:solidFill>
                  <a:schemeClr val="tx2"/>
                </a:solidFill>
              </a:rPr>
              <a:t>group sending; </a:t>
            </a:r>
          </a:p>
          <a:p>
            <a:pPr algn="l" eaLnBrk="1" hangingPunct="1">
              <a:buFontTx/>
              <a:buAutoNum type="arabicPeriod"/>
            </a:pPr>
            <a:r>
              <a:rPr lang="en-GB" b="0">
                <a:solidFill>
                  <a:schemeClr val="tx2"/>
                </a:solidFill>
              </a:rPr>
              <a:t>file attachments </a:t>
            </a:r>
          </a:p>
          <a:p>
            <a:pPr algn="l" eaLnBrk="1" hangingPunct="1">
              <a:buFontTx/>
              <a:buAutoNum type="arabicPeriod"/>
            </a:pPr>
            <a:r>
              <a:rPr lang="en-GB" b="0">
                <a:solidFill>
                  <a:schemeClr val="tx2"/>
                </a:solidFill>
              </a:rPr>
              <a:t>FTP (definition and purpose), </a:t>
            </a:r>
          </a:p>
          <a:p>
            <a:pPr algn="l" eaLnBrk="1" hangingPunct="1">
              <a:buFontTx/>
              <a:buAutoNum type="arabicPeriod"/>
            </a:pPr>
            <a:r>
              <a:rPr lang="en-GB" b="0">
                <a:solidFill>
                  <a:schemeClr val="tx2"/>
                </a:solidFill>
              </a:rPr>
              <a:t>newsgroups, </a:t>
            </a:r>
          </a:p>
          <a:p>
            <a:pPr algn="l" eaLnBrk="1" hangingPunct="1">
              <a:buFontTx/>
              <a:buAutoNum type="arabicPeriod"/>
            </a:pPr>
            <a:r>
              <a:rPr lang="en-GB" b="0">
                <a:solidFill>
                  <a:schemeClr val="tx2"/>
                </a:solidFill>
              </a:rPr>
              <a:t>chatrooms, </a:t>
            </a:r>
          </a:p>
          <a:p>
            <a:pPr algn="l" eaLnBrk="1" hangingPunct="1">
              <a:buFontTx/>
              <a:buAutoNum type="arabicPeriod"/>
            </a:pPr>
            <a:r>
              <a:rPr lang="en-GB" b="0">
                <a:solidFill>
                  <a:schemeClr val="tx2"/>
                </a:solidFill>
              </a:rPr>
              <a:t>online shopping, </a:t>
            </a:r>
          </a:p>
          <a:p>
            <a:pPr algn="l" eaLnBrk="1" hangingPunct="1">
              <a:buFontTx/>
              <a:buAutoNum type="arabicPeriod"/>
            </a:pPr>
            <a:r>
              <a:rPr lang="en-GB" b="0">
                <a:solidFill>
                  <a:schemeClr val="tx2"/>
                </a:solidFill>
              </a:rPr>
              <a:t>on-line databases accessing information;</a:t>
            </a:r>
          </a:p>
          <a:p>
            <a:pPr algn="l" eaLnBrk="1" hangingPunct="1">
              <a:buFontTx/>
              <a:buAutoNum type="arabicPeriod"/>
            </a:pPr>
            <a:r>
              <a:rPr lang="en-GB" b="0">
                <a:solidFill>
                  <a:schemeClr val="tx2"/>
                </a:solidFill>
              </a:rPr>
              <a:t>search engines (selection and appropriate use).</a:t>
            </a:r>
          </a:p>
        </p:txBody>
      </p:sp>
      <p:sp>
        <p:nvSpPr>
          <p:cNvPr id="22532" name="Text Box 7"/>
          <p:cNvSpPr txBox="1">
            <a:spLocks noChangeArrowheads="1"/>
          </p:cNvSpPr>
          <p:nvPr/>
        </p:nvSpPr>
        <p:spPr bwMode="auto">
          <a:xfrm>
            <a:off x="971550" y="1557338"/>
            <a:ext cx="6911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accent2"/>
                </a:solidFill>
                <a:latin typeface="Arial" charset="0"/>
              </a:defRPr>
            </a:lvl1pPr>
            <a:lvl2pPr marL="742950" indent="-285750" eaLnBrk="0" hangingPunct="0">
              <a:defRPr b="1">
                <a:solidFill>
                  <a:schemeClr val="accent2"/>
                </a:solidFill>
                <a:latin typeface="Arial" charset="0"/>
              </a:defRPr>
            </a:lvl2pPr>
            <a:lvl3pPr marL="1143000" indent="-228600" eaLnBrk="0" hangingPunct="0">
              <a:defRPr b="1">
                <a:solidFill>
                  <a:schemeClr val="accent2"/>
                </a:solidFill>
                <a:latin typeface="Arial" charset="0"/>
              </a:defRPr>
            </a:lvl3pPr>
            <a:lvl4pPr marL="1600200" indent="-228600" eaLnBrk="0" hangingPunct="0">
              <a:defRPr b="1">
                <a:solidFill>
                  <a:schemeClr val="accent2"/>
                </a:solidFill>
                <a:latin typeface="Arial" charset="0"/>
              </a:defRPr>
            </a:lvl4pPr>
            <a:lvl5pPr marL="2057400" indent="-228600" eaLnBrk="0" hangingPunct="0">
              <a:defRPr b="1">
                <a:solidFill>
                  <a:schemeClr val="accent2"/>
                </a:solidFill>
                <a:latin typeface="Arial" charset="0"/>
              </a:defRPr>
            </a:lvl5pPr>
            <a:lvl6pPr marL="2514600" indent="-228600" algn="ctr" eaLnBrk="0" fontAlgn="base" hangingPunct="0">
              <a:spcBef>
                <a:spcPct val="50000"/>
              </a:spcBef>
              <a:spcAft>
                <a:spcPct val="0"/>
              </a:spcAft>
              <a:defRPr b="1">
                <a:solidFill>
                  <a:schemeClr val="accent2"/>
                </a:solidFill>
                <a:latin typeface="Arial" charset="0"/>
              </a:defRPr>
            </a:lvl6pPr>
            <a:lvl7pPr marL="2971800" indent="-228600" algn="ctr" eaLnBrk="0" fontAlgn="base" hangingPunct="0">
              <a:spcBef>
                <a:spcPct val="50000"/>
              </a:spcBef>
              <a:spcAft>
                <a:spcPct val="0"/>
              </a:spcAft>
              <a:defRPr b="1">
                <a:solidFill>
                  <a:schemeClr val="accent2"/>
                </a:solidFill>
                <a:latin typeface="Arial" charset="0"/>
              </a:defRPr>
            </a:lvl7pPr>
            <a:lvl8pPr marL="3429000" indent="-228600" algn="ctr" eaLnBrk="0" fontAlgn="base" hangingPunct="0">
              <a:spcBef>
                <a:spcPct val="50000"/>
              </a:spcBef>
              <a:spcAft>
                <a:spcPct val="0"/>
              </a:spcAft>
              <a:defRPr b="1">
                <a:solidFill>
                  <a:schemeClr val="accent2"/>
                </a:solidFill>
                <a:latin typeface="Arial" charset="0"/>
              </a:defRPr>
            </a:lvl8pPr>
            <a:lvl9pPr marL="3886200" indent="-228600" algn="ctr" eaLnBrk="0" fontAlgn="base" hangingPunct="0">
              <a:spcBef>
                <a:spcPct val="50000"/>
              </a:spcBef>
              <a:spcAft>
                <a:spcPct val="0"/>
              </a:spcAft>
              <a:defRPr b="1">
                <a:solidFill>
                  <a:schemeClr val="accent2"/>
                </a:solidFill>
                <a:latin typeface="Arial" charset="0"/>
              </a:defRPr>
            </a:lvl9pPr>
          </a:lstStyle>
          <a:p>
            <a:pPr algn="l" eaLnBrk="1" hangingPunct="1"/>
            <a:r>
              <a:rPr lang="en-GB" sz="1600">
                <a:solidFill>
                  <a:schemeClr val="tx2"/>
                </a:solidFill>
              </a:rPr>
              <a:t>Q.  Explain the benefits, disadvantages and dangers of the following:</a:t>
            </a:r>
          </a:p>
        </p:txBody>
      </p:sp>
      <p:sp>
        <p:nvSpPr>
          <p:cNvPr id="22533" name="Rectangle 8"/>
          <p:cNvSpPr>
            <a:spLocks noChangeArrowheads="1"/>
          </p:cNvSpPr>
          <p:nvPr/>
        </p:nvSpPr>
        <p:spPr bwMode="auto">
          <a:xfrm>
            <a:off x="2843213" y="333375"/>
            <a:ext cx="42370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2800">
                <a:solidFill>
                  <a:schemeClr val="tx2"/>
                </a:solidFill>
              </a:rPr>
              <a:t>Sample, Exam Question</a:t>
            </a:r>
            <a:endParaRPr lang="en-US" sz="2800">
              <a:solidFill>
                <a:schemeClr val="tx2"/>
              </a:solidFill>
            </a:endParaRPr>
          </a:p>
        </p:txBody>
      </p:sp>
      <p:sp>
        <p:nvSpPr>
          <p:cNvPr id="22534" name="Rectangle 9"/>
          <p:cNvSpPr>
            <a:spLocks noChangeArrowheads="1"/>
          </p:cNvSpPr>
          <p:nvPr/>
        </p:nvSpPr>
        <p:spPr bwMode="auto">
          <a:xfrm>
            <a:off x="4932363" y="2997200"/>
            <a:ext cx="3825875" cy="1584325"/>
          </a:xfrm>
          <a:prstGeom prst="rect">
            <a:avLst/>
          </a:prstGeom>
          <a:solidFill>
            <a:srgbClr val="F7FE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7800" indent="-177800" algn="l">
              <a:spcBef>
                <a:spcPct val="20000"/>
              </a:spcBef>
            </a:pPr>
            <a:r>
              <a:rPr lang="en-GB" sz="2400">
                <a:solidFill>
                  <a:schemeClr val="tx1"/>
                </a:solidFill>
              </a:rPr>
              <a:t>   Load the document ‘Networks – Sample questions’ and answer this questions. </a:t>
            </a:r>
            <a:endParaRPr lang="en-US" sz="240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395288" y="1557338"/>
            <a:ext cx="3744912" cy="4895850"/>
          </a:xfrm>
          <a:solidFill>
            <a:schemeClr val="accent1"/>
          </a:solidFill>
        </p:spPr>
        <p:txBody>
          <a:bodyPr/>
          <a:lstStyle/>
          <a:p>
            <a:pPr marL="177800" indent="-177800" eaLnBrk="1" hangingPunct="1">
              <a:buFontTx/>
              <a:buNone/>
            </a:pPr>
            <a:r>
              <a:rPr lang="en-GB" sz="2400" b="1" dirty="0" smtClean="0"/>
              <a:t>Benefits: </a:t>
            </a:r>
          </a:p>
          <a:p>
            <a:pPr marL="177800" indent="-177800" eaLnBrk="1" hangingPunct="1"/>
            <a:r>
              <a:rPr lang="en-GB" sz="2000" b="1" dirty="0" smtClean="0"/>
              <a:t> Quick to find useful websites on a given topic.</a:t>
            </a:r>
          </a:p>
          <a:p>
            <a:pPr marL="177800" indent="-177800" eaLnBrk="1" hangingPunct="1">
              <a:buFontTx/>
              <a:buNone/>
            </a:pPr>
            <a:r>
              <a:rPr lang="en-GB" sz="2400" b="1" dirty="0" smtClean="0"/>
              <a:t>Dangers:   </a:t>
            </a:r>
          </a:p>
          <a:p>
            <a:pPr marL="177800" indent="-177800" eaLnBrk="1" hangingPunct="1"/>
            <a:r>
              <a:rPr lang="en-GB" sz="2000" b="1" smtClean="0"/>
              <a:t>Can be used to direct </a:t>
            </a:r>
            <a:r>
              <a:rPr lang="en-GB" sz="2000" b="1" smtClean="0"/>
              <a:t>users </a:t>
            </a:r>
            <a:r>
              <a:rPr lang="en-GB" sz="2000" b="1" smtClean="0"/>
              <a:t>to given pages (for commercial interest).</a:t>
            </a:r>
          </a:p>
          <a:p>
            <a:pPr marL="177800" indent="-177800" eaLnBrk="1" hangingPunct="1"/>
            <a:r>
              <a:rPr lang="en-GB" sz="2000" b="1" dirty="0" smtClean="0"/>
              <a:t>Can be used to advertise!</a:t>
            </a:r>
          </a:p>
          <a:p>
            <a:pPr marL="177800" indent="-177800" eaLnBrk="1" hangingPunct="1"/>
            <a:r>
              <a:rPr lang="en-GB" sz="2000" b="1" dirty="0" smtClean="0"/>
              <a:t>Often give too many results – with </a:t>
            </a:r>
            <a:r>
              <a:rPr lang="en-GB" sz="2000" b="1" dirty="0" err="1" smtClean="0"/>
              <a:t>outdated</a:t>
            </a:r>
            <a:r>
              <a:rPr lang="en-GB" sz="2000" b="1" dirty="0" smtClean="0"/>
              <a:t> pages in.</a:t>
            </a:r>
          </a:p>
          <a:p>
            <a:pPr marL="177800" indent="-177800" eaLnBrk="1" hangingPunct="1"/>
            <a:r>
              <a:rPr lang="en-GB" sz="2000" b="1" dirty="0" smtClean="0"/>
              <a:t>May miss out some very good sources of information</a:t>
            </a:r>
            <a:r>
              <a:rPr lang="en-GB" sz="2400" b="1" dirty="0" smtClean="0"/>
              <a:t>.</a:t>
            </a:r>
            <a:endParaRPr lang="en-US" sz="2400" b="1" dirty="0" smtClean="0"/>
          </a:p>
        </p:txBody>
      </p:sp>
      <p:sp>
        <p:nvSpPr>
          <p:cNvPr id="23554" name="Rectangle 2"/>
          <p:cNvSpPr>
            <a:spLocks noGrp="1" noChangeArrowheads="1"/>
          </p:cNvSpPr>
          <p:nvPr>
            <p:ph type="title"/>
          </p:nvPr>
        </p:nvSpPr>
        <p:spPr>
          <a:xfrm>
            <a:off x="468313" y="0"/>
            <a:ext cx="8229600" cy="1143000"/>
          </a:xfrm>
        </p:spPr>
        <p:txBody>
          <a:bodyPr/>
          <a:lstStyle/>
          <a:p>
            <a:pPr eaLnBrk="1" hangingPunct="1"/>
            <a:r>
              <a:rPr lang="en-GB" sz="3200" b="1" smtClean="0"/>
              <a:t>Search Engines</a:t>
            </a:r>
            <a:endParaRPr lang="en-US" sz="3200" b="1" smtClean="0"/>
          </a:p>
        </p:txBody>
      </p:sp>
      <p:pic>
        <p:nvPicPr>
          <p:cNvPr id="2355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1484313"/>
            <a:ext cx="46482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395288" y="1557338"/>
            <a:ext cx="4248150" cy="4895850"/>
          </a:xfrm>
          <a:solidFill>
            <a:schemeClr val="accent1"/>
          </a:solidFill>
        </p:spPr>
        <p:txBody>
          <a:bodyPr/>
          <a:lstStyle/>
          <a:p>
            <a:pPr marL="0" indent="0" eaLnBrk="1" hangingPunct="1">
              <a:buFontTx/>
              <a:buNone/>
            </a:pPr>
            <a:r>
              <a:rPr lang="en-GB" b="1" smtClean="0"/>
              <a:t>Benefits?</a:t>
            </a:r>
            <a:endParaRPr lang="en-GB" smtClean="0"/>
          </a:p>
          <a:p>
            <a:pPr marL="0" indent="0" eaLnBrk="1" hangingPunct="1"/>
            <a:r>
              <a:rPr lang="en-GB" sz="2000" smtClean="0"/>
              <a:t>Quick to send,  Cheap,</a:t>
            </a:r>
          </a:p>
          <a:p>
            <a:pPr marL="0" indent="0" eaLnBrk="1" hangingPunct="1"/>
            <a:r>
              <a:rPr lang="en-GB" sz="2000" smtClean="0"/>
              <a:t>Don’t require paper</a:t>
            </a:r>
          </a:p>
          <a:p>
            <a:pPr marL="0" indent="0" eaLnBrk="1" hangingPunct="1"/>
            <a:r>
              <a:rPr lang="en-GB" sz="2000" smtClean="0"/>
              <a:t>Person does need to be on-line.</a:t>
            </a:r>
          </a:p>
          <a:p>
            <a:pPr marL="0" indent="0" eaLnBrk="1" hangingPunct="1"/>
            <a:r>
              <a:rPr lang="en-GB" sz="2000" smtClean="0"/>
              <a:t>Can attach files.</a:t>
            </a:r>
          </a:p>
          <a:p>
            <a:pPr marL="0" indent="0" eaLnBrk="1" hangingPunct="1">
              <a:buFontTx/>
              <a:buNone/>
            </a:pPr>
            <a:r>
              <a:rPr lang="en-GB" b="1" smtClean="0"/>
              <a:t>Problems?</a:t>
            </a:r>
            <a:endParaRPr lang="en-GB" smtClean="0"/>
          </a:p>
          <a:p>
            <a:pPr marL="0" indent="0" eaLnBrk="1" hangingPunct="1"/>
            <a:r>
              <a:rPr lang="en-GB" sz="2000" smtClean="0"/>
              <a:t>Viruses,</a:t>
            </a:r>
          </a:p>
          <a:p>
            <a:pPr marL="0" indent="0" eaLnBrk="1" hangingPunct="1"/>
            <a:r>
              <a:rPr lang="en-GB" sz="2000" smtClean="0"/>
              <a:t>Spam</a:t>
            </a:r>
          </a:p>
          <a:p>
            <a:pPr marL="0" indent="0" eaLnBrk="1" hangingPunct="1"/>
            <a:r>
              <a:rPr lang="en-GB" sz="2000" smtClean="0"/>
              <a:t>Phising e-mails – </a:t>
            </a:r>
          </a:p>
          <a:p>
            <a:pPr marL="0" indent="0" eaLnBrk="1" hangingPunct="1">
              <a:buFontTx/>
              <a:buNone/>
            </a:pPr>
            <a:r>
              <a:rPr lang="en-GB" sz="2000" smtClean="0"/>
              <a:t>               with misdirected links.</a:t>
            </a:r>
          </a:p>
          <a:p>
            <a:pPr marL="0" indent="0" eaLnBrk="1" hangingPunct="1"/>
            <a:r>
              <a:rPr lang="en-GB" sz="2000" smtClean="0"/>
              <a:t>Privacy?  </a:t>
            </a:r>
          </a:p>
          <a:p>
            <a:pPr marL="0" indent="0" eaLnBrk="1" hangingPunct="1">
              <a:buFontTx/>
              <a:buNone/>
            </a:pPr>
            <a:r>
              <a:rPr lang="en-GB" sz="2000" smtClean="0"/>
              <a:t>           Privacy is not guaranteed.</a:t>
            </a:r>
            <a:endParaRPr lang="en-US" sz="2000" smtClean="0"/>
          </a:p>
        </p:txBody>
      </p:sp>
      <p:sp>
        <p:nvSpPr>
          <p:cNvPr id="24578" name="Rectangle 2"/>
          <p:cNvSpPr>
            <a:spLocks noGrp="1" noChangeArrowheads="1"/>
          </p:cNvSpPr>
          <p:nvPr>
            <p:ph type="title"/>
          </p:nvPr>
        </p:nvSpPr>
        <p:spPr>
          <a:xfrm>
            <a:off x="468313" y="0"/>
            <a:ext cx="8229600" cy="1143000"/>
          </a:xfrm>
        </p:spPr>
        <p:txBody>
          <a:bodyPr/>
          <a:lstStyle/>
          <a:p>
            <a:pPr eaLnBrk="1" hangingPunct="1"/>
            <a:r>
              <a:rPr lang="en-GB" sz="3200" b="1" smtClean="0"/>
              <a:t>E-mail Software</a:t>
            </a:r>
            <a:endParaRPr lang="en-US" sz="3200" b="1" smtClean="0"/>
          </a:p>
        </p:txBody>
      </p:sp>
      <p:pic>
        <p:nvPicPr>
          <p:cNvPr id="24580" name="Picture 6" descr="list-confirm-em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1484313"/>
            <a:ext cx="466725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395288" y="1557338"/>
            <a:ext cx="2736850" cy="4895850"/>
          </a:xfrm>
          <a:solidFill>
            <a:schemeClr val="accent1"/>
          </a:solidFill>
        </p:spPr>
        <p:txBody>
          <a:bodyPr/>
          <a:lstStyle/>
          <a:p>
            <a:pPr marL="0" indent="0" eaLnBrk="1" hangingPunct="1">
              <a:buFontTx/>
              <a:buNone/>
            </a:pPr>
            <a:r>
              <a:rPr lang="en-GB" b="1" smtClean="0"/>
              <a:t>Central contacts list</a:t>
            </a:r>
            <a:r>
              <a:rPr lang="en-GB" smtClean="0"/>
              <a:t>.</a:t>
            </a:r>
          </a:p>
          <a:p>
            <a:pPr marL="0" indent="0" eaLnBrk="1" hangingPunct="1">
              <a:buFontTx/>
              <a:buNone/>
            </a:pPr>
            <a:endParaRPr lang="en-GB" sz="1400" smtClean="0"/>
          </a:p>
          <a:p>
            <a:pPr marL="0" indent="0" eaLnBrk="1" hangingPunct="1">
              <a:buFontTx/>
              <a:buNone/>
            </a:pPr>
            <a:r>
              <a:rPr lang="en-GB" sz="2400" smtClean="0"/>
              <a:t>You can create </a:t>
            </a:r>
            <a:r>
              <a:rPr lang="en-GB" sz="2400" b="1" smtClean="0">
                <a:solidFill>
                  <a:srgbClr val="CC3300"/>
                </a:solidFill>
              </a:rPr>
              <a:t>groups</a:t>
            </a:r>
            <a:r>
              <a:rPr lang="en-GB" sz="2400" smtClean="0"/>
              <a:t> for different types of contact.</a:t>
            </a:r>
          </a:p>
          <a:p>
            <a:pPr marL="0" indent="0" eaLnBrk="1" hangingPunct="1">
              <a:buFontTx/>
              <a:buNone/>
            </a:pPr>
            <a:endParaRPr lang="en-GB" sz="2400" smtClean="0"/>
          </a:p>
          <a:p>
            <a:pPr marL="0" indent="0" eaLnBrk="1" hangingPunct="1">
              <a:buFontTx/>
              <a:buNone/>
            </a:pPr>
            <a:r>
              <a:rPr lang="en-GB" sz="2400" smtClean="0"/>
              <a:t>You can send a </a:t>
            </a:r>
            <a:r>
              <a:rPr lang="en-GB" sz="2400" b="1" smtClean="0">
                <a:solidFill>
                  <a:srgbClr val="CC3300"/>
                </a:solidFill>
              </a:rPr>
              <a:t>batch of e-mails</a:t>
            </a:r>
            <a:r>
              <a:rPr lang="en-GB" sz="2400" smtClean="0"/>
              <a:t> to a whole group.</a:t>
            </a:r>
            <a:endParaRPr lang="en-US" sz="2400" smtClean="0"/>
          </a:p>
        </p:txBody>
      </p:sp>
      <p:sp>
        <p:nvSpPr>
          <p:cNvPr id="25602" name="Rectangle 2"/>
          <p:cNvSpPr>
            <a:spLocks noGrp="1" noChangeArrowheads="1"/>
          </p:cNvSpPr>
          <p:nvPr>
            <p:ph type="title"/>
          </p:nvPr>
        </p:nvSpPr>
        <p:spPr>
          <a:xfrm>
            <a:off x="468313" y="0"/>
            <a:ext cx="8229600" cy="1143000"/>
          </a:xfrm>
        </p:spPr>
        <p:txBody>
          <a:bodyPr/>
          <a:lstStyle/>
          <a:p>
            <a:pPr eaLnBrk="1" hangingPunct="1"/>
            <a:r>
              <a:rPr lang="en-GB" sz="3200" b="1" smtClean="0"/>
              <a:t>E-mail - Address book</a:t>
            </a:r>
            <a:endParaRPr lang="en-US" sz="3200" b="1" smtClean="0"/>
          </a:p>
        </p:txBody>
      </p:sp>
      <p:pic>
        <p:nvPicPr>
          <p:cNvPr id="25604" name="Picture 7" descr="lotus-notes-outlook-address-magic-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1557338"/>
            <a:ext cx="5616575"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468313" y="1484313"/>
            <a:ext cx="2879725" cy="4895850"/>
          </a:xfrm>
          <a:solidFill>
            <a:schemeClr val="accent1"/>
          </a:solidFill>
        </p:spPr>
        <p:txBody>
          <a:bodyPr/>
          <a:lstStyle/>
          <a:p>
            <a:pPr marL="177800" indent="-177800" eaLnBrk="1" hangingPunct="1">
              <a:lnSpc>
                <a:spcPct val="80000"/>
              </a:lnSpc>
              <a:buFontTx/>
              <a:buNone/>
            </a:pPr>
            <a:r>
              <a:rPr lang="en-GB" sz="2400" b="1" smtClean="0"/>
              <a:t>FTP Commander</a:t>
            </a:r>
            <a:r>
              <a:rPr lang="en-GB" sz="2400" smtClean="0"/>
              <a:t>: </a:t>
            </a:r>
          </a:p>
          <a:p>
            <a:pPr marL="177800" indent="-177800" eaLnBrk="1" hangingPunct="1">
              <a:lnSpc>
                <a:spcPct val="80000"/>
              </a:lnSpc>
              <a:buFontTx/>
              <a:buNone/>
            </a:pPr>
            <a:endParaRPr lang="en-GB" sz="1200" smtClean="0"/>
          </a:p>
          <a:p>
            <a:pPr marL="177800" indent="-177800" eaLnBrk="1" hangingPunct="1">
              <a:lnSpc>
                <a:spcPct val="80000"/>
              </a:lnSpc>
            </a:pPr>
            <a:r>
              <a:rPr lang="en-GB" sz="2400" b="1" smtClean="0"/>
              <a:t>allows to modify the files on a remote computer. </a:t>
            </a:r>
          </a:p>
          <a:p>
            <a:pPr marL="177800" indent="-177800" eaLnBrk="1" hangingPunct="1">
              <a:lnSpc>
                <a:spcPct val="80000"/>
              </a:lnSpc>
            </a:pPr>
            <a:endParaRPr lang="en-GB" sz="2400" b="1" smtClean="0"/>
          </a:p>
          <a:p>
            <a:pPr marL="177800" indent="-177800" eaLnBrk="1" hangingPunct="1">
              <a:lnSpc>
                <a:spcPct val="80000"/>
              </a:lnSpc>
            </a:pPr>
            <a:r>
              <a:rPr lang="en-GB" sz="2400" b="1" smtClean="0"/>
              <a:t>You can upload or download files between computers.</a:t>
            </a:r>
          </a:p>
          <a:p>
            <a:pPr marL="177800" indent="-177800" eaLnBrk="1" hangingPunct="1">
              <a:lnSpc>
                <a:spcPct val="80000"/>
              </a:lnSpc>
              <a:buFontTx/>
              <a:buNone/>
            </a:pPr>
            <a:endParaRPr lang="en-GB" sz="2400" b="1" smtClean="0"/>
          </a:p>
          <a:p>
            <a:pPr marL="177800" indent="-177800" eaLnBrk="1" hangingPunct="1">
              <a:lnSpc>
                <a:spcPct val="80000"/>
              </a:lnSpc>
              <a:buFontTx/>
              <a:buNone/>
            </a:pPr>
            <a:r>
              <a:rPr lang="en-GB" sz="2400" b="1" smtClean="0"/>
              <a:t>Benefits?</a:t>
            </a:r>
          </a:p>
          <a:p>
            <a:pPr marL="177800" indent="-177800" eaLnBrk="1" hangingPunct="1">
              <a:lnSpc>
                <a:spcPct val="80000"/>
              </a:lnSpc>
              <a:buFontTx/>
              <a:buNone/>
            </a:pPr>
            <a:r>
              <a:rPr lang="en-GB" sz="2400" b="1" smtClean="0"/>
              <a:t>Problems?</a:t>
            </a:r>
            <a:endParaRPr lang="en-US" sz="2400" b="1" smtClean="0"/>
          </a:p>
        </p:txBody>
      </p:sp>
      <p:sp>
        <p:nvSpPr>
          <p:cNvPr id="26626" name="Rectangle 2"/>
          <p:cNvSpPr>
            <a:spLocks noGrp="1" noChangeArrowheads="1"/>
          </p:cNvSpPr>
          <p:nvPr>
            <p:ph type="title"/>
          </p:nvPr>
        </p:nvSpPr>
        <p:spPr>
          <a:xfrm>
            <a:off x="457200" y="274638"/>
            <a:ext cx="8229600" cy="706437"/>
          </a:xfrm>
        </p:spPr>
        <p:txBody>
          <a:bodyPr/>
          <a:lstStyle/>
          <a:p>
            <a:pPr eaLnBrk="1" hangingPunct="1"/>
            <a:r>
              <a:rPr lang="en-GB" sz="3200" b="1" smtClean="0"/>
              <a:t>Using an FTP program</a:t>
            </a:r>
            <a:endParaRPr lang="en-US" sz="3200" b="1" smtClean="0"/>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1412875"/>
            <a:ext cx="5148263" cy="507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457200" y="1600200"/>
            <a:ext cx="4186238" cy="4525963"/>
          </a:xfrm>
        </p:spPr>
        <p:txBody>
          <a:bodyPr/>
          <a:lstStyle/>
          <a:p>
            <a:pPr eaLnBrk="1" hangingPunct="1">
              <a:buFontTx/>
              <a:buNone/>
            </a:pPr>
            <a:r>
              <a:rPr lang="en-GB" sz="2400" b="1" smtClean="0"/>
              <a:t>Instant Messenger</a:t>
            </a:r>
          </a:p>
          <a:p>
            <a:pPr eaLnBrk="1" hangingPunct="1"/>
            <a:r>
              <a:rPr lang="en-GB" sz="2400" b="1" smtClean="0"/>
              <a:t>You can see who is on-line.</a:t>
            </a:r>
          </a:p>
          <a:p>
            <a:pPr eaLnBrk="1" hangingPunct="1"/>
            <a:r>
              <a:rPr lang="en-GB" sz="2400" b="1" smtClean="0"/>
              <a:t>You can join a group with a particular interest.</a:t>
            </a:r>
          </a:p>
          <a:p>
            <a:pPr eaLnBrk="1" hangingPunct="1"/>
            <a:endParaRPr lang="en-GB" sz="2400" b="1" smtClean="0"/>
          </a:p>
          <a:p>
            <a:pPr eaLnBrk="1" hangingPunct="1"/>
            <a:r>
              <a:rPr lang="en-GB" sz="2400" b="1" smtClean="0"/>
              <a:t>Benefits?</a:t>
            </a:r>
          </a:p>
          <a:p>
            <a:pPr eaLnBrk="1" hangingPunct="1"/>
            <a:r>
              <a:rPr lang="en-GB" sz="2400" b="1" smtClean="0"/>
              <a:t>Problems?</a:t>
            </a:r>
          </a:p>
          <a:p>
            <a:pPr eaLnBrk="1" hangingPunct="1">
              <a:buFontTx/>
              <a:buNone/>
            </a:pPr>
            <a:r>
              <a:rPr lang="en-GB" sz="2400" smtClean="0"/>
              <a:t>    </a:t>
            </a:r>
            <a:endParaRPr lang="en-US" sz="2400" smtClean="0"/>
          </a:p>
        </p:txBody>
      </p:sp>
      <p:sp>
        <p:nvSpPr>
          <p:cNvPr id="27650" name="Rectangle 2"/>
          <p:cNvSpPr>
            <a:spLocks noGrp="1" noChangeArrowheads="1"/>
          </p:cNvSpPr>
          <p:nvPr>
            <p:ph type="title"/>
          </p:nvPr>
        </p:nvSpPr>
        <p:spPr>
          <a:xfrm>
            <a:off x="468313" y="0"/>
            <a:ext cx="8229600" cy="1143000"/>
          </a:xfrm>
        </p:spPr>
        <p:txBody>
          <a:bodyPr/>
          <a:lstStyle/>
          <a:p>
            <a:pPr eaLnBrk="1" hangingPunct="1"/>
            <a:r>
              <a:rPr lang="en-GB" sz="3600" b="1" smtClean="0"/>
              <a:t>On-line chat rooms</a:t>
            </a:r>
            <a:endParaRPr lang="en-US" sz="3600" b="1" smtClean="0"/>
          </a:p>
        </p:txBody>
      </p:sp>
      <p:pic>
        <p:nvPicPr>
          <p:cNvPr id="276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1628775"/>
            <a:ext cx="3419475" cy="463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6"/>
          <p:cNvSpPr>
            <a:spLocks noGrp="1" noChangeArrowheads="1"/>
          </p:cNvSpPr>
          <p:nvPr>
            <p:ph idx="1"/>
          </p:nvPr>
        </p:nvSpPr>
        <p:spPr>
          <a:xfrm>
            <a:off x="539750" y="1484313"/>
            <a:ext cx="4186238" cy="4525962"/>
          </a:xfrm>
          <a:noFill/>
        </p:spPr>
        <p:txBody>
          <a:bodyPr/>
          <a:lstStyle/>
          <a:p>
            <a:pPr marL="177800" indent="-177800" eaLnBrk="1" hangingPunct="1">
              <a:lnSpc>
                <a:spcPct val="80000"/>
              </a:lnSpc>
              <a:buFontTx/>
              <a:buNone/>
            </a:pPr>
            <a:r>
              <a:rPr lang="en-GB" sz="2800" b="1" smtClean="0"/>
              <a:t>  Index of Newsgroup from Google</a:t>
            </a:r>
          </a:p>
          <a:p>
            <a:pPr marL="177800" indent="-177800" eaLnBrk="1" hangingPunct="1">
              <a:lnSpc>
                <a:spcPct val="80000"/>
              </a:lnSpc>
              <a:buFontTx/>
              <a:buNone/>
            </a:pPr>
            <a:endParaRPr lang="en-GB" sz="2800" smtClean="0"/>
          </a:p>
          <a:p>
            <a:pPr marL="177800" indent="-177800" eaLnBrk="1" hangingPunct="1">
              <a:lnSpc>
                <a:spcPct val="80000"/>
              </a:lnSpc>
            </a:pPr>
            <a:r>
              <a:rPr lang="en-GB" sz="2800" smtClean="0"/>
              <a:t>You can post messages for others to read that fit in with the policy of the newsgroup. </a:t>
            </a:r>
          </a:p>
          <a:p>
            <a:pPr marL="177800" indent="-177800" eaLnBrk="1" hangingPunct="1">
              <a:lnSpc>
                <a:spcPct val="80000"/>
              </a:lnSpc>
            </a:pPr>
            <a:endParaRPr lang="en-GB" sz="2800" smtClean="0"/>
          </a:p>
          <a:p>
            <a:pPr marL="177800" indent="-177800" eaLnBrk="1" hangingPunct="1">
              <a:lnSpc>
                <a:spcPct val="80000"/>
              </a:lnSpc>
            </a:pPr>
            <a:r>
              <a:rPr lang="en-GB" sz="2800" smtClean="0"/>
              <a:t>Benefits?</a:t>
            </a:r>
          </a:p>
          <a:p>
            <a:pPr marL="177800" indent="-177800" eaLnBrk="1" hangingPunct="1">
              <a:lnSpc>
                <a:spcPct val="80000"/>
              </a:lnSpc>
            </a:pPr>
            <a:r>
              <a:rPr lang="en-GB" sz="2800" smtClean="0"/>
              <a:t>Problems?</a:t>
            </a:r>
          </a:p>
          <a:p>
            <a:pPr marL="177800" indent="-177800" eaLnBrk="1" hangingPunct="1">
              <a:lnSpc>
                <a:spcPct val="80000"/>
              </a:lnSpc>
              <a:buFontTx/>
              <a:buNone/>
            </a:pPr>
            <a:r>
              <a:rPr lang="en-GB" sz="2800" smtClean="0"/>
              <a:t>    </a:t>
            </a:r>
            <a:endParaRPr lang="en-US" sz="2800" smtClean="0"/>
          </a:p>
        </p:txBody>
      </p:sp>
      <p:sp>
        <p:nvSpPr>
          <p:cNvPr id="28674" name="Rectangle 2"/>
          <p:cNvSpPr>
            <a:spLocks noGrp="1" noChangeArrowheads="1"/>
          </p:cNvSpPr>
          <p:nvPr>
            <p:ph type="title"/>
          </p:nvPr>
        </p:nvSpPr>
        <p:spPr>
          <a:xfrm>
            <a:off x="468313" y="0"/>
            <a:ext cx="8229600" cy="1143000"/>
          </a:xfrm>
        </p:spPr>
        <p:txBody>
          <a:bodyPr/>
          <a:lstStyle/>
          <a:p>
            <a:pPr eaLnBrk="1" hangingPunct="1"/>
            <a:r>
              <a:rPr lang="en-GB" sz="4000" b="1" smtClean="0"/>
              <a:t>Newsgroups</a:t>
            </a:r>
            <a:endParaRPr lang="en-US" sz="4000" b="1" smtClean="0"/>
          </a:p>
        </p:txBody>
      </p:sp>
      <p:pic>
        <p:nvPicPr>
          <p:cNvPr id="28675" name="Picture 4"/>
          <p:cNvPicPr>
            <a:picLocks noChangeAspect="1" noChangeArrowheads="1"/>
          </p:cNvPicPr>
          <p:nvPr/>
        </p:nvPicPr>
        <p:blipFill>
          <a:blip r:embed="rId2">
            <a:extLst>
              <a:ext uri="{28A0092B-C50C-407E-A947-70E740481C1C}">
                <a14:useLocalDpi xmlns:a14="http://schemas.microsoft.com/office/drawing/2010/main" val="0"/>
              </a:ext>
            </a:extLst>
          </a:blip>
          <a:srcRect b="11299"/>
          <a:stretch>
            <a:fillRect/>
          </a:stretch>
        </p:blipFill>
        <p:spPr bwMode="auto">
          <a:xfrm>
            <a:off x="5003800" y="1412875"/>
            <a:ext cx="3606800" cy="497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5"/>
          <p:cNvSpPr>
            <a:spLocks noGrp="1" noChangeArrowheads="1"/>
          </p:cNvSpPr>
          <p:nvPr>
            <p:ph idx="1"/>
          </p:nvPr>
        </p:nvSpPr>
        <p:spPr>
          <a:xfrm>
            <a:off x="4643438" y="5445125"/>
            <a:ext cx="4186237" cy="1079500"/>
          </a:xfrm>
          <a:solidFill>
            <a:srgbClr val="F7FEA0"/>
          </a:solidFill>
        </p:spPr>
        <p:txBody>
          <a:bodyPr/>
          <a:lstStyle/>
          <a:p>
            <a:pPr marL="177800" indent="-177800" eaLnBrk="1" hangingPunct="1"/>
            <a:r>
              <a:rPr lang="en-GB" sz="2800" smtClean="0"/>
              <a:t>Postings are checked by the administrator. </a:t>
            </a:r>
            <a:endParaRPr lang="en-US" sz="2800" smtClean="0"/>
          </a:p>
        </p:txBody>
      </p:sp>
      <p:sp>
        <p:nvSpPr>
          <p:cNvPr id="29698" name="Rectangle 2"/>
          <p:cNvSpPr>
            <a:spLocks noGrp="1" noChangeArrowheads="1"/>
          </p:cNvSpPr>
          <p:nvPr>
            <p:ph type="title"/>
          </p:nvPr>
        </p:nvSpPr>
        <p:spPr>
          <a:xfrm>
            <a:off x="468313" y="0"/>
            <a:ext cx="8229600" cy="1143000"/>
          </a:xfrm>
        </p:spPr>
        <p:txBody>
          <a:bodyPr/>
          <a:lstStyle/>
          <a:p>
            <a:pPr eaLnBrk="1" hangingPunct="1"/>
            <a:r>
              <a:rPr lang="en-GB" sz="3600" b="1" smtClean="0"/>
              <a:t>Newsgroup – Rules for posting</a:t>
            </a:r>
            <a:endParaRPr lang="en-US" sz="3600" b="1" smtClean="0"/>
          </a:p>
        </p:txBody>
      </p:sp>
      <p:pic>
        <p:nvPicPr>
          <p:cNvPr id="296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341438"/>
            <a:ext cx="84963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395288" y="1341438"/>
            <a:ext cx="8229600" cy="4525962"/>
          </a:xfrm>
        </p:spPr>
        <p:txBody>
          <a:bodyPr/>
          <a:lstStyle/>
          <a:p>
            <a:pPr eaLnBrk="1" hangingPunct="1"/>
            <a:r>
              <a:rPr lang="en-GB" sz="2800" b="1" smtClean="0"/>
              <a:t>With </a:t>
            </a:r>
            <a:r>
              <a:rPr lang="en-GB" sz="2800" b="1" smtClean="0">
                <a:solidFill>
                  <a:srgbClr val="CC3300"/>
                </a:solidFill>
              </a:rPr>
              <a:t>Gumtree</a:t>
            </a:r>
            <a:r>
              <a:rPr lang="en-GB" sz="2800" b="1" smtClean="0"/>
              <a:t> you can post an on-line advert.    Go to </a:t>
            </a:r>
            <a:r>
              <a:rPr lang="en-GB" sz="2800" b="1" smtClean="0">
                <a:hlinkClick r:id="rId2"/>
              </a:rPr>
              <a:t>www.gumtree.co.uk</a:t>
            </a:r>
            <a:r>
              <a:rPr lang="en-GB" smtClean="0"/>
              <a:t> </a:t>
            </a:r>
            <a:endParaRPr lang="en-US" smtClean="0"/>
          </a:p>
        </p:txBody>
      </p:sp>
      <p:sp>
        <p:nvSpPr>
          <p:cNvPr id="30722" name="Rectangle 2"/>
          <p:cNvSpPr>
            <a:spLocks noGrp="1" noChangeArrowheads="1"/>
          </p:cNvSpPr>
          <p:nvPr>
            <p:ph type="title"/>
          </p:nvPr>
        </p:nvSpPr>
        <p:spPr>
          <a:xfrm>
            <a:off x="323850" y="0"/>
            <a:ext cx="8229600" cy="1143000"/>
          </a:xfrm>
        </p:spPr>
        <p:txBody>
          <a:bodyPr/>
          <a:lstStyle/>
          <a:p>
            <a:pPr eaLnBrk="1" hangingPunct="1"/>
            <a:r>
              <a:rPr lang="en-GB" sz="4000" b="1" smtClean="0"/>
              <a:t>On-line databases</a:t>
            </a:r>
            <a:endParaRPr lang="en-US" sz="4000" b="1" smtClean="0"/>
          </a:p>
        </p:txBody>
      </p:sp>
      <p:pic>
        <p:nvPicPr>
          <p:cNvPr id="307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420938"/>
            <a:ext cx="8451850" cy="417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250825" y="333375"/>
            <a:ext cx="849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b="1">
                <a:solidFill>
                  <a:schemeClr val="accent2"/>
                </a:solidFill>
                <a:latin typeface="Arial" charset="0"/>
              </a:defRPr>
            </a:lvl1pPr>
            <a:lvl2pPr marL="742950" indent="-285750" eaLnBrk="0" hangingPunct="0">
              <a:defRPr b="1">
                <a:solidFill>
                  <a:schemeClr val="accent2"/>
                </a:solidFill>
                <a:latin typeface="Arial" charset="0"/>
              </a:defRPr>
            </a:lvl2pPr>
            <a:lvl3pPr marL="1143000" indent="-228600" eaLnBrk="0" hangingPunct="0">
              <a:defRPr b="1">
                <a:solidFill>
                  <a:schemeClr val="accent2"/>
                </a:solidFill>
                <a:latin typeface="Arial" charset="0"/>
              </a:defRPr>
            </a:lvl3pPr>
            <a:lvl4pPr marL="1600200" indent="-228600" eaLnBrk="0" hangingPunct="0">
              <a:defRPr b="1">
                <a:solidFill>
                  <a:schemeClr val="accent2"/>
                </a:solidFill>
                <a:latin typeface="Arial" charset="0"/>
              </a:defRPr>
            </a:lvl4pPr>
            <a:lvl5pPr marL="2057400" indent="-228600" eaLnBrk="0" hangingPunct="0">
              <a:defRPr b="1">
                <a:solidFill>
                  <a:schemeClr val="accent2"/>
                </a:solidFill>
                <a:latin typeface="Arial" charset="0"/>
              </a:defRPr>
            </a:lvl5pPr>
            <a:lvl6pPr marL="2514600" indent="-228600" algn="ctr" eaLnBrk="0" fontAlgn="base" hangingPunct="0">
              <a:spcBef>
                <a:spcPct val="50000"/>
              </a:spcBef>
              <a:spcAft>
                <a:spcPct val="0"/>
              </a:spcAft>
              <a:defRPr b="1">
                <a:solidFill>
                  <a:schemeClr val="accent2"/>
                </a:solidFill>
                <a:latin typeface="Arial" charset="0"/>
              </a:defRPr>
            </a:lvl6pPr>
            <a:lvl7pPr marL="2971800" indent="-228600" algn="ctr" eaLnBrk="0" fontAlgn="base" hangingPunct="0">
              <a:spcBef>
                <a:spcPct val="50000"/>
              </a:spcBef>
              <a:spcAft>
                <a:spcPct val="0"/>
              </a:spcAft>
              <a:defRPr b="1">
                <a:solidFill>
                  <a:schemeClr val="accent2"/>
                </a:solidFill>
                <a:latin typeface="Arial" charset="0"/>
              </a:defRPr>
            </a:lvl7pPr>
            <a:lvl8pPr marL="3429000" indent="-228600" algn="ctr" eaLnBrk="0" fontAlgn="base" hangingPunct="0">
              <a:spcBef>
                <a:spcPct val="50000"/>
              </a:spcBef>
              <a:spcAft>
                <a:spcPct val="0"/>
              </a:spcAft>
              <a:defRPr b="1">
                <a:solidFill>
                  <a:schemeClr val="accent2"/>
                </a:solidFill>
                <a:latin typeface="Arial" charset="0"/>
              </a:defRPr>
            </a:lvl8pPr>
            <a:lvl9pPr marL="3886200" indent="-228600" algn="ctr" eaLnBrk="0" fontAlgn="base" hangingPunct="0">
              <a:spcBef>
                <a:spcPct val="50000"/>
              </a:spcBef>
              <a:spcAft>
                <a:spcPct val="0"/>
              </a:spcAft>
              <a:defRPr b="1">
                <a:solidFill>
                  <a:schemeClr val="accent2"/>
                </a:solidFill>
                <a:latin typeface="Arial" charset="0"/>
              </a:defRPr>
            </a:lvl9pPr>
          </a:lstStyle>
          <a:p>
            <a:pPr eaLnBrk="1" hangingPunct="1"/>
            <a:r>
              <a:rPr lang="en-GB" sz="2800">
                <a:solidFill>
                  <a:schemeClr val="tx2"/>
                </a:solidFill>
              </a:rPr>
              <a:t>LAN - Local Area Network definition</a:t>
            </a:r>
            <a:endParaRPr lang="en-GB" sz="2800">
              <a:solidFill>
                <a:schemeClr val="tx1"/>
              </a:solidFill>
            </a:endParaRPr>
          </a:p>
        </p:txBody>
      </p:sp>
      <p:sp>
        <p:nvSpPr>
          <p:cNvPr id="4099" name="Text Box 5"/>
          <p:cNvSpPr txBox="1">
            <a:spLocks noChangeArrowheads="1"/>
          </p:cNvSpPr>
          <p:nvPr/>
        </p:nvSpPr>
        <p:spPr bwMode="auto">
          <a:xfrm>
            <a:off x="684213" y="1557338"/>
            <a:ext cx="73453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accent2"/>
                </a:solidFill>
                <a:latin typeface="Arial" charset="0"/>
              </a:defRPr>
            </a:lvl1pPr>
            <a:lvl2pPr marL="742950" indent="-285750" eaLnBrk="0" hangingPunct="0">
              <a:defRPr b="1">
                <a:solidFill>
                  <a:schemeClr val="accent2"/>
                </a:solidFill>
                <a:latin typeface="Arial" charset="0"/>
              </a:defRPr>
            </a:lvl2pPr>
            <a:lvl3pPr marL="1143000" indent="-228600" eaLnBrk="0" hangingPunct="0">
              <a:defRPr b="1">
                <a:solidFill>
                  <a:schemeClr val="accent2"/>
                </a:solidFill>
                <a:latin typeface="Arial" charset="0"/>
              </a:defRPr>
            </a:lvl3pPr>
            <a:lvl4pPr marL="1600200" indent="-228600" eaLnBrk="0" hangingPunct="0">
              <a:defRPr b="1">
                <a:solidFill>
                  <a:schemeClr val="accent2"/>
                </a:solidFill>
                <a:latin typeface="Arial" charset="0"/>
              </a:defRPr>
            </a:lvl4pPr>
            <a:lvl5pPr marL="2057400" indent="-228600" eaLnBrk="0" hangingPunct="0">
              <a:defRPr b="1">
                <a:solidFill>
                  <a:schemeClr val="accent2"/>
                </a:solidFill>
                <a:latin typeface="Arial" charset="0"/>
              </a:defRPr>
            </a:lvl5pPr>
            <a:lvl6pPr marL="2514600" indent="-228600" algn="ctr" eaLnBrk="0" fontAlgn="base" hangingPunct="0">
              <a:spcBef>
                <a:spcPct val="50000"/>
              </a:spcBef>
              <a:spcAft>
                <a:spcPct val="0"/>
              </a:spcAft>
              <a:defRPr b="1">
                <a:solidFill>
                  <a:schemeClr val="accent2"/>
                </a:solidFill>
                <a:latin typeface="Arial" charset="0"/>
              </a:defRPr>
            </a:lvl6pPr>
            <a:lvl7pPr marL="2971800" indent="-228600" algn="ctr" eaLnBrk="0" fontAlgn="base" hangingPunct="0">
              <a:spcBef>
                <a:spcPct val="50000"/>
              </a:spcBef>
              <a:spcAft>
                <a:spcPct val="0"/>
              </a:spcAft>
              <a:defRPr b="1">
                <a:solidFill>
                  <a:schemeClr val="accent2"/>
                </a:solidFill>
                <a:latin typeface="Arial" charset="0"/>
              </a:defRPr>
            </a:lvl7pPr>
            <a:lvl8pPr marL="3429000" indent="-228600" algn="ctr" eaLnBrk="0" fontAlgn="base" hangingPunct="0">
              <a:spcBef>
                <a:spcPct val="50000"/>
              </a:spcBef>
              <a:spcAft>
                <a:spcPct val="0"/>
              </a:spcAft>
              <a:defRPr b="1">
                <a:solidFill>
                  <a:schemeClr val="accent2"/>
                </a:solidFill>
                <a:latin typeface="Arial" charset="0"/>
              </a:defRPr>
            </a:lvl8pPr>
            <a:lvl9pPr marL="3886200" indent="-228600" algn="ctr" eaLnBrk="0" fontAlgn="base" hangingPunct="0">
              <a:spcBef>
                <a:spcPct val="50000"/>
              </a:spcBef>
              <a:spcAft>
                <a:spcPct val="0"/>
              </a:spcAft>
              <a:defRPr b="1">
                <a:solidFill>
                  <a:schemeClr val="accent2"/>
                </a:solidFill>
                <a:latin typeface="Arial" charset="0"/>
              </a:defRPr>
            </a:lvl9pPr>
          </a:lstStyle>
          <a:p>
            <a:pPr algn="l" eaLnBrk="1" hangingPunct="1"/>
            <a:endParaRPr lang="en-US" b="0">
              <a:solidFill>
                <a:schemeClr val="tx1"/>
              </a:solidFill>
            </a:endParaRPr>
          </a:p>
        </p:txBody>
      </p:sp>
      <p:sp>
        <p:nvSpPr>
          <p:cNvPr id="4100" name="Text Box 6"/>
          <p:cNvSpPr txBox="1">
            <a:spLocks noChangeArrowheads="1"/>
          </p:cNvSpPr>
          <p:nvPr/>
        </p:nvSpPr>
        <p:spPr bwMode="auto">
          <a:xfrm>
            <a:off x="468313" y="1412875"/>
            <a:ext cx="813593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b="1">
                <a:solidFill>
                  <a:schemeClr val="accent2"/>
                </a:solidFill>
                <a:latin typeface="Arial" charset="0"/>
              </a:defRPr>
            </a:lvl1pPr>
            <a:lvl2pPr marL="742950" indent="-285750" eaLnBrk="0" hangingPunct="0">
              <a:defRPr b="1">
                <a:solidFill>
                  <a:schemeClr val="accent2"/>
                </a:solidFill>
                <a:latin typeface="Arial" charset="0"/>
              </a:defRPr>
            </a:lvl2pPr>
            <a:lvl3pPr marL="1143000" indent="-228600" eaLnBrk="0" hangingPunct="0">
              <a:defRPr b="1">
                <a:solidFill>
                  <a:schemeClr val="accent2"/>
                </a:solidFill>
                <a:latin typeface="Arial" charset="0"/>
              </a:defRPr>
            </a:lvl3pPr>
            <a:lvl4pPr marL="1600200" indent="-228600" eaLnBrk="0" hangingPunct="0">
              <a:defRPr b="1">
                <a:solidFill>
                  <a:schemeClr val="accent2"/>
                </a:solidFill>
                <a:latin typeface="Arial" charset="0"/>
              </a:defRPr>
            </a:lvl4pPr>
            <a:lvl5pPr marL="2057400" indent="-228600" eaLnBrk="0" hangingPunct="0">
              <a:defRPr b="1">
                <a:solidFill>
                  <a:schemeClr val="accent2"/>
                </a:solidFill>
                <a:latin typeface="Arial" charset="0"/>
              </a:defRPr>
            </a:lvl5pPr>
            <a:lvl6pPr marL="2514600" indent="-228600" algn="ctr" eaLnBrk="0" fontAlgn="base" hangingPunct="0">
              <a:spcBef>
                <a:spcPct val="50000"/>
              </a:spcBef>
              <a:spcAft>
                <a:spcPct val="0"/>
              </a:spcAft>
              <a:defRPr b="1">
                <a:solidFill>
                  <a:schemeClr val="accent2"/>
                </a:solidFill>
                <a:latin typeface="Arial" charset="0"/>
              </a:defRPr>
            </a:lvl6pPr>
            <a:lvl7pPr marL="2971800" indent="-228600" algn="ctr" eaLnBrk="0" fontAlgn="base" hangingPunct="0">
              <a:spcBef>
                <a:spcPct val="50000"/>
              </a:spcBef>
              <a:spcAft>
                <a:spcPct val="0"/>
              </a:spcAft>
              <a:defRPr b="1">
                <a:solidFill>
                  <a:schemeClr val="accent2"/>
                </a:solidFill>
                <a:latin typeface="Arial" charset="0"/>
              </a:defRPr>
            </a:lvl7pPr>
            <a:lvl8pPr marL="3429000" indent="-228600" algn="ctr" eaLnBrk="0" fontAlgn="base" hangingPunct="0">
              <a:spcBef>
                <a:spcPct val="50000"/>
              </a:spcBef>
              <a:spcAft>
                <a:spcPct val="0"/>
              </a:spcAft>
              <a:defRPr b="1">
                <a:solidFill>
                  <a:schemeClr val="accent2"/>
                </a:solidFill>
                <a:latin typeface="Arial" charset="0"/>
              </a:defRPr>
            </a:lvl8pPr>
            <a:lvl9pPr marL="3886200" indent="-228600" algn="ctr" eaLnBrk="0" fontAlgn="base" hangingPunct="0">
              <a:spcBef>
                <a:spcPct val="50000"/>
              </a:spcBef>
              <a:spcAft>
                <a:spcPct val="0"/>
              </a:spcAft>
              <a:defRPr b="1">
                <a:solidFill>
                  <a:schemeClr val="accent2"/>
                </a:solidFill>
                <a:latin typeface="Arial" charset="0"/>
              </a:defRPr>
            </a:lvl9pPr>
          </a:lstStyle>
          <a:p>
            <a:pPr algn="l" eaLnBrk="1" hangingPunct="1"/>
            <a:r>
              <a:rPr lang="en-GB" sz="2000" dirty="0">
                <a:solidFill>
                  <a:schemeClr val="tx2"/>
                </a:solidFill>
              </a:rPr>
              <a:t>What is a LAN?</a:t>
            </a:r>
          </a:p>
          <a:p>
            <a:pPr marL="0" indent="0" algn="l" eaLnBrk="1" hangingPunct="1">
              <a:spcBef>
                <a:spcPct val="0"/>
              </a:spcBef>
            </a:pPr>
            <a:r>
              <a:rPr lang="en-GB" sz="2000" b="0" dirty="0" smtClean="0">
                <a:solidFill>
                  <a:schemeClr val="tx2"/>
                </a:solidFill>
              </a:rPr>
              <a:t>A </a:t>
            </a:r>
            <a:r>
              <a:rPr lang="en-GB" sz="2000" b="0" dirty="0">
                <a:solidFill>
                  <a:schemeClr val="tx2"/>
                </a:solidFill>
              </a:rPr>
              <a:t>local area network is usually</a:t>
            </a:r>
            <a:r>
              <a:rPr lang="en-GB" sz="2000" b="0" dirty="0">
                <a:solidFill>
                  <a:schemeClr val="tx1"/>
                </a:solidFill>
              </a:rPr>
              <a:t> </a:t>
            </a:r>
            <a:r>
              <a:rPr lang="en-GB" sz="2000" dirty="0">
                <a:solidFill>
                  <a:srgbClr val="CC3300"/>
                </a:solidFill>
              </a:rPr>
              <a:t>confined to an establishment or </a:t>
            </a:r>
            <a:r>
              <a:rPr lang="en-GB" sz="2000" dirty="0" smtClean="0">
                <a:solidFill>
                  <a:srgbClr val="CC3300"/>
                </a:solidFill>
              </a:rPr>
              <a:t>a small </a:t>
            </a:r>
            <a:r>
              <a:rPr lang="en-GB" sz="2000" dirty="0">
                <a:solidFill>
                  <a:srgbClr val="CC3300"/>
                </a:solidFill>
              </a:rPr>
              <a:t>geographic area</a:t>
            </a:r>
            <a:r>
              <a:rPr lang="en-GB" sz="2000" dirty="0">
                <a:solidFill>
                  <a:schemeClr val="tx1"/>
                </a:solidFill>
              </a:rPr>
              <a:t>.</a:t>
            </a:r>
            <a:r>
              <a:rPr lang="en-GB" sz="2000" b="0" dirty="0">
                <a:solidFill>
                  <a:schemeClr val="tx1"/>
                </a:solidFill>
              </a:rPr>
              <a:t> </a:t>
            </a:r>
            <a:r>
              <a:rPr lang="en-GB" sz="2000" b="0" dirty="0">
                <a:solidFill>
                  <a:schemeClr val="tx2"/>
                </a:solidFill>
              </a:rPr>
              <a:t>Communication can be in the form of</a:t>
            </a:r>
            <a:r>
              <a:rPr lang="en-GB" sz="2000" b="0" dirty="0">
                <a:solidFill>
                  <a:schemeClr val="tx1"/>
                </a:solidFill>
              </a:rPr>
              <a:t> </a:t>
            </a:r>
            <a:r>
              <a:rPr lang="en-GB" sz="2000" b="0" dirty="0">
                <a:solidFill>
                  <a:srgbClr val="CC3300"/>
                </a:solidFill>
              </a:rPr>
              <a:t>fibre optic, copper cabling (Ethernet) </a:t>
            </a:r>
            <a:r>
              <a:rPr lang="en-GB" sz="2000" b="0" dirty="0">
                <a:solidFill>
                  <a:schemeClr val="tx2"/>
                </a:solidFill>
              </a:rPr>
              <a:t>and/or</a:t>
            </a:r>
            <a:r>
              <a:rPr lang="en-GB" sz="2000" b="0" dirty="0">
                <a:solidFill>
                  <a:srgbClr val="CC3300"/>
                </a:solidFill>
              </a:rPr>
              <a:t> </a:t>
            </a:r>
            <a:r>
              <a:rPr lang="en-GB" sz="2000" dirty="0">
                <a:solidFill>
                  <a:srgbClr val="CC3300"/>
                </a:solidFill>
              </a:rPr>
              <a:t>wireless devices</a:t>
            </a:r>
            <a:r>
              <a:rPr lang="en-GB" sz="2000" dirty="0">
                <a:solidFill>
                  <a:schemeClr val="tx1"/>
                </a:solidFill>
              </a:rPr>
              <a:t>.</a:t>
            </a:r>
            <a:endParaRPr lang="en-GB" sz="2000" b="0" dirty="0">
              <a:solidFill>
                <a:schemeClr val="tx1"/>
              </a:solidFill>
            </a:endParaRPr>
          </a:p>
        </p:txBody>
      </p:sp>
      <p:sp>
        <p:nvSpPr>
          <p:cNvPr id="4101" name="Text Box 9"/>
          <p:cNvSpPr txBox="1">
            <a:spLocks noChangeArrowheads="1"/>
          </p:cNvSpPr>
          <p:nvPr/>
        </p:nvSpPr>
        <p:spPr bwMode="auto">
          <a:xfrm>
            <a:off x="611561" y="4868863"/>
            <a:ext cx="719894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b="1">
                <a:solidFill>
                  <a:schemeClr val="accent2"/>
                </a:solidFill>
                <a:latin typeface="Arial" charset="0"/>
              </a:defRPr>
            </a:lvl1pPr>
            <a:lvl2pPr marL="742950" indent="-285750" eaLnBrk="0" hangingPunct="0">
              <a:defRPr b="1">
                <a:solidFill>
                  <a:schemeClr val="accent2"/>
                </a:solidFill>
                <a:latin typeface="Arial" charset="0"/>
              </a:defRPr>
            </a:lvl2pPr>
            <a:lvl3pPr marL="1143000" indent="-228600" eaLnBrk="0" hangingPunct="0">
              <a:defRPr b="1">
                <a:solidFill>
                  <a:schemeClr val="accent2"/>
                </a:solidFill>
                <a:latin typeface="Arial" charset="0"/>
              </a:defRPr>
            </a:lvl3pPr>
            <a:lvl4pPr marL="1600200" indent="-228600" eaLnBrk="0" hangingPunct="0">
              <a:defRPr b="1">
                <a:solidFill>
                  <a:schemeClr val="accent2"/>
                </a:solidFill>
                <a:latin typeface="Arial" charset="0"/>
              </a:defRPr>
            </a:lvl4pPr>
            <a:lvl5pPr marL="2057400" indent="-228600" eaLnBrk="0" hangingPunct="0">
              <a:defRPr b="1">
                <a:solidFill>
                  <a:schemeClr val="accent2"/>
                </a:solidFill>
                <a:latin typeface="Arial" charset="0"/>
              </a:defRPr>
            </a:lvl5pPr>
            <a:lvl6pPr marL="2514600" indent="-228600" algn="ctr" eaLnBrk="0" fontAlgn="base" hangingPunct="0">
              <a:spcBef>
                <a:spcPct val="50000"/>
              </a:spcBef>
              <a:spcAft>
                <a:spcPct val="0"/>
              </a:spcAft>
              <a:defRPr b="1">
                <a:solidFill>
                  <a:schemeClr val="accent2"/>
                </a:solidFill>
                <a:latin typeface="Arial" charset="0"/>
              </a:defRPr>
            </a:lvl6pPr>
            <a:lvl7pPr marL="2971800" indent="-228600" algn="ctr" eaLnBrk="0" fontAlgn="base" hangingPunct="0">
              <a:spcBef>
                <a:spcPct val="50000"/>
              </a:spcBef>
              <a:spcAft>
                <a:spcPct val="0"/>
              </a:spcAft>
              <a:defRPr b="1">
                <a:solidFill>
                  <a:schemeClr val="accent2"/>
                </a:solidFill>
                <a:latin typeface="Arial" charset="0"/>
              </a:defRPr>
            </a:lvl7pPr>
            <a:lvl8pPr marL="3429000" indent="-228600" algn="ctr" eaLnBrk="0" fontAlgn="base" hangingPunct="0">
              <a:spcBef>
                <a:spcPct val="50000"/>
              </a:spcBef>
              <a:spcAft>
                <a:spcPct val="0"/>
              </a:spcAft>
              <a:defRPr b="1">
                <a:solidFill>
                  <a:schemeClr val="accent2"/>
                </a:solidFill>
                <a:latin typeface="Arial" charset="0"/>
              </a:defRPr>
            </a:lvl8pPr>
            <a:lvl9pPr marL="3886200" indent="-228600" algn="ctr" eaLnBrk="0" fontAlgn="base" hangingPunct="0">
              <a:spcBef>
                <a:spcPct val="50000"/>
              </a:spcBef>
              <a:spcAft>
                <a:spcPct val="0"/>
              </a:spcAft>
              <a:defRPr b="1">
                <a:solidFill>
                  <a:schemeClr val="accent2"/>
                </a:solidFill>
                <a:latin typeface="Arial" charset="0"/>
              </a:defRPr>
            </a:lvl9pPr>
          </a:lstStyle>
          <a:p>
            <a:pPr marL="0" indent="0" algn="l" eaLnBrk="1" hangingPunct="1">
              <a:spcBef>
                <a:spcPct val="0"/>
              </a:spcBef>
            </a:pPr>
            <a:r>
              <a:rPr lang="en-GB" sz="2000" b="0" dirty="0" smtClean="0">
                <a:solidFill>
                  <a:schemeClr val="tx2"/>
                </a:solidFill>
              </a:rPr>
              <a:t>The </a:t>
            </a:r>
            <a:r>
              <a:rPr lang="en-GB" sz="2000" b="0" dirty="0">
                <a:solidFill>
                  <a:schemeClr val="tx2"/>
                </a:solidFill>
              </a:rPr>
              <a:t>network (including users, data files, software, hardware and backup procedures) will usually be managed on site by </a:t>
            </a:r>
            <a:r>
              <a:rPr lang="en-GB" sz="2000" dirty="0">
                <a:solidFill>
                  <a:srgbClr val="CC3300"/>
                </a:solidFill>
              </a:rPr>
              <a:t>a dedicated team of network administrators.</a:t>
            </a:r>
          </a:p>
        </p:txBody>
      </p:sp>
      <p:pic>
        <p:nvPicPr>
          <p:cNvPr id="410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852738"/>
            <a:ext cx="6192837"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3" name="Text Box 11"/>
          <p:cNvSpPr txBox="1">
            <a:spLocks noChangeArrowheads="1"/>
          </p:cNvSpPr>
          <p:nvPr/>
        </p:nvSpPr>
        <p:spPr bwMode="auto">
          <a:xfrm>
            <a:off x="4427538" y="4365625"/>
            <a:ext cx="35290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accent2"/>
                </a:solidFill>
                <a:latin typeface="Arial" charset="0"/>
              </a:defRPr>
            </a:lvl1pPr>
            <a:lvl2pPr marL="742950" indent="-285750" eaLnBrk="0" hangingPunct="0">
              <a:defRPr b="1">
                <a:solidFill>
                  <a:schemeClr val="accent2"/>
                </a:solidFill>
                <a:latin typeface="Arial" charset="0"/>
              </a:defRPr>
            </a:lvl2pPr>
            <a:lvl3pPr marL="1143000" indent="-228600" eaLnBrk="0" hangingPunct="0">
              <a:defRPr b="1">
                <a:solidFill>
                  <a:schemeClr val="accent2"/>
                </a:solidFill>
                <a:latin typeface="Arial" charset="0"/>
              </a:defRPr>
            </a:lvl3pPr>
            <a:lvl4pPr marL="1600200" indent="-228600" eaLnBrk="0" hangingPunct="0">
              <a:defRPr b="1">
                <a:solidFill>
                  <a:schemeClr val="accent2"/>
                </a:solidFill>
                <a:latin typeface="Arial" charset="0"/>
              </a:defRPr>
            </a:lvl4pPr>
            <a:lvl5pPr marL="2057400" indent="-228600" eaLnBrk="0" hangingPunct="0">
              <a:defRPr b="1">
                <a:solidFill>
                  <a:schemeClr val="accent2"/>
                </a:solidFill>
                <a:latin typeface="Arial" charset="0"/>
              </a:defRPr>
            </a:lvl5pPr>
            <a:lvl6pPr marL="2514600" indent="-228600" algn="ctr" eaLnBrk="0" fontAlgn="base" hangingPunct="0">
              <a:spcBef>
                <a:spcPct val="50000"/>
              </a:spcBef>
              <a:spcAft>
                <a:spcPct val="0"/>
              </a:spcAft>
              <a:defRPr b="1">
                <a:solidFill>
                  <a:schemeClr val="accent2"/>
                </a:solidFill>
                <a:latin typeface="Arial" charset="0"/>
              </a:defRPr>
            </a:lvl6pPr>
            <a:lvl7pPr marL="2971800" indent="-228600" algn="ctr" eaLnBrk="0" fontAlgn="base" hangingPunct="0">
              <a:spcBef>
                <a:spcPct val="50000"/>
              </a:spcBef>
              <a:spcAft>
                <a:spcPct val="0"/>
              </a:spcAft>
              <a:defRPr b="1">
                <a:solidFill>
                  <a:schemeClr val="accent2"/>
                </a:solidFill>
                <a:latin typeface="Arial" charset="0"/>
              </a:defRPr>
            </a:lvl7pPr>
            <a:lvl8pPr marL="3429000" indent="-228600" algn="ctr" eaLnBrk="0" fontAlgn="base" hangingPunct="0">
              <a:spcBef>
                <a:spcPct val="50000"/>
              </a:spcBef>
              <a:spcAft>
                <a:spcPct val="0"/>
              </a:spcAft>
              <a:defRPr b="1">
                <a:solidFill>
                  <a:schemeClr val="accent2"/>
                </a:solidFill>
                <a:latin typeface="Arial" charset="0"/>
              </a:defRPr>
            </a:lvl8pPr>
            <a:lvl9pPr marL="3886200" indent="-228600" algn="ctr" eaLnBrk="0" fontAlgn="base" hangingPunct="0">
              <a:spcBef>
                <a:spcPct val="50000"/>
              </a:spcBef>
              <a:spcAft>
                <a:spcPct val="0"/>
              </a:spcAft>
              <a:defRPr b="1">
                <a:solidFill>
                  <a:schemeClr val="accent2"/>
                </a:solidFill>
                <a:latin typeface="Arial" charset="0"/>
              </a:defRPr>
            </a:lvl9pPr>
          </a:lstStyle>
          <a:p>
            <a:pPr algn="l" eaLnBrk="1" hangingPunct="1"/>
            <a:r>
              <a:rPr lang="en-GB" sz="1400" dirty="0">
                <a:solidFill>
                  <a:schemeClr val="tx2"/>
                </a:solidFill>
              </a:rPr>
              <a:t>Linear (Bus) Network topology.</a:t>
            </a:r>
            <a:endParaRPr lang="en-US" sz="1400" dirty="0">
              <a:solidFill>
                <a:schemeClr val="tx2"/>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8313" y="0"/>
            <a:ext cx="8229600" cy="1143000"/>
          </a:xfrm>
        </p:spPr>
        <p:txBody>
          <a:bodyPr/>
          <a:lstStyle/>
          <a:p>
            <a:pPr eaLnBrk="1" hangingPunct="1"/>
            <a:r>
              <a:rPr lang="en-GB" sz="3200" b="1" smtClean="0"/>
              <a:t>Gumtree - Searching for an ipad?</a:t>
            </a:r>
            <a:endParaRPr lang="en-US" sz="3200" b="1" smtClean="0"/>
          </a:p>
        </p:txBody>
      </p:sp>
      <p:pic>
        <p:nvPicPr>
          <p:cNvPr id="317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052513"/>
            <a:ext cx="903605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a:xfrm>
            <a:off x="684213" y="2636911"/>
            <a:ext cx="7715250" cy="3589263"/>
          </a:xfrm>
        </p:spPr>
        <p:txBody>
          <a:bodyPr>
            <a:normAutofit lnSpcReduction="10000"/>
          </a:bodyPr>
          <a:lstStyle/>
          <a:p>
            <a:pPr marL="609600" indent="-609600" eaLnBrk="1" hangingPunct="1">
              <a:buFontTx/>
              <a:buNone/>
            </a:pPr>
            <a:r>
              <a:rPr lang="en-GB" sz="2000" dirty="0" smtClean="0"/>
              <a:t>	A software developer is working as part of a team of 10 developers who are developing new software for an on-line loan company. The team members work in different parts of the country.</a:t>
            </a:r>
          </a:p>
          <a:p>
            <a:pPr marL="609600" indent="-609600" eaLnBrk="1" hangingPunct="1">
              <a:buFontTx/>
              <a:buNone/>
            </a:pPr>
            <a:endParaRPr lang="en-GB" sz="1000" dirty="0" smtClean="0"/>
          </a:p>
          <a:p>
            <a:pPr marL="609600" indent="-609600" eaLnBrk="1" hangingPunct="1">
              <a:buFontTx/>
              <a:buNone/>
            </a:pPr>
            <a:r>
              <a:rPr lang="en-GB" sz="2000" dirty="0" smtClean="0"/>
              <a:t>	They need to keep in touch with each other an need to pass work to each other.</a:t>
            </a:r>
          </a:p>
          <a:p>
            <a:pPr marL="609600" indent="-609600" eaLnBrk="1" hangingPunct="1">
              <a:buFontTx/>
              <a:buNone/>
            </a:pPr>
            <a:endParaRPr lang="en-GB" sz="1000" dirty="0" smtClean="0"/>
          </a:p>
          <a:p>
            <a:pPr marL="609600" indent="-609600" eaLnBrk="1" hangingPunct="1">
              <a:buFontTx/>
              <a:buAutoNum type="arabicPeriod"/>
            </a:pPr>
            <a:r>
              <a:rPr lang="en-GB" sz="2000" dirty="0" smtClean="0"/>
              <a:t>Explain 3 advantages of them contacting each other by email rather than post.</a:t>
            </a:r>
          </a:p>
          <a:p>
            <a:pPr marL="609600" indent="-609600" eaLnBrk="1" hangingPunct="1">
              <a:buFontTx/>
              <a:buNone/>
            </a:pPr>
            <a:endParaRPr lang="en-GB" sz="1000" dirty="0" smtClean="0"/>
          </a:p>
          <a:p>
            <a:pPr marL="609600" indent="-609600" eaLnBrk="1" hangingPunct="1">
              <a:buFontTx/>
              <a:buNone/>
            </a:pPr>
            <a:r>
              <a:rPr lang="en-GB" sz="2000" dirty="0" smtClean="0"/>
              <a:t>2.	Describe 2 facilities provided by email software that will mean it a lot easier to work as a team</a:t>
            </a:r>
            <a:r>
              <a:rPr lang="en-GB" sz="2400" dirty="0" smtClean="0"/>
              <a:t>.</a:t>
            </a:r>
          </a:p>
        </p:txBody>
      </p:sp>
      <p:sp>
        <p:nvSpPr>
          <p:cNvPr id="32771" name="Rectangle 5"/>
          <p:cNvSpPr>
            <a:spLocks noChangeArrowheads="1"/>
          </p:cNvSpPr>
          <p:nvPr/>
        </p:nvSpPr>
        <p:spPr bwMode="auto">
          <a:xfrm>
            <a:off x="2555875" y="592931"/>
            <a:ext cx="4533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sz="2800" dirty="0">
                <a:solidFill>
                  <a:schemeClr val="bg1"/>
                </a:solidFill>
              </a:rPr>
              <a:t>Sample, Exam Question 2</a:t>
            </a:r>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p:txBody>
          <a:bodyPr/>
          <a:lstStyle/>
          <a:p>
            <a:pPr eaLnBrk="1" hangingPunct="1">
              <a:buFontTx/>
              <a:buNone/>
            </a:pPr>
            <a:r>
              <a:rPr lang="en-GB" b="1" dirty="0" smtClean="0"/>
              <a:t>Exercise</a:t>
            </a:r>
          </a:p>
          <a:p>
            <a:pPr eaLnBrk="1" hangingPunct="1">
              <a:buFontTx/>
              <a:buNone/>
            </a:pPr>
            <a:endParaRPr lang="en-GB" sz="1200" b="1" dirty="0" smtClean="0"/>
          </a:p>
          <a:p>
            <a:pPr eaLnBrk="1" hangingPunct="1"/>
            <a:r>
              <a:rPr lang="en-GB" b="1" dirty="0" smtClean="0">
                <a:solidFill>
                  <a:srgbClr val="CC3300"/>
                </a:solidFill>
              </a:rPr>
              <a:t>Read the summary on page 121</a:t>
            </a:r>
          </a:p>
          <a:p>
            <a:pPr eaLnBrk="1" hangingPunct="1"/>
            <a:r>
              <a:rPr lang="en-GB" b="1" dirty="0" smtClean="0">
                <a:solidFill>
                  <a:srgbClr val="CC3300"/>
                </a:solidFill>
              </a:rPr>
              <a:t>Complete Q. 1-8 on page 121-122.</a:t>
            </a:r>
            <a:endParaRPr lang="en-US" b="1" dirty="0" smtClean="0">
              <a:solidFill>
                <a:srgbClr val="CC3300"/>
              </a:solidFill>
            </a:endParaRPr>
          </a:p>
        </p:txBody>
      </p:sp>
      <p:sp>
        <p:nvSpPr>
          <p:cNvPr id="33795" name="Rectangle 4"/>
          <p:cNvSpPr>
            <a:spLocks noGrp="1" noChangeArrowheads="1"/>
          </p:cNvSpPr>
          <p:nvPr>
            <p:ph type="title"/>
          </p:nvPr>
        </p:nvSpPr>
        <p:spPr>
          <a:xfrm>
            <a:off x="395288" y="333375"/>
            <a:ext cx="8301037" cy="566738"/>
          </a:xfrm>
          <a:noFill/>
        </p:spPr>
        <p:txBody>
          <a:bodyPr>
            <a:normAutofit fontScale="90000"/>
          </a:bodyPr>
          <a:lstStyle/>
          <a:p>
            <a:pPr marL="838200" indent="-838200" eaLnBrk="1" hangingPunct="1"/>
            <a:r>
              <a:rPr lang="en-GB" sz="3600" b="1" smtClean="0"/>
              <a:t>ICT AS 6th form - Theory Notes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539750" y="1412875"/>
            <a:ext cx="8135938" cy="936625"/>
          </a:xfrm>
        </p:spPr>
        <p:txBody>
          <a:bodyPr/>
          <a:lstStyle/>
          <a:p>
            <a:pPr marL="268288" indent="-268288" eaLnBrk="1" hangingPunct="1">
              <a:lnSpc>
                <a:spcPct val="80000"/>
              </a:lnSpc>
              <a:buFontTx/>
              <a:buNone/>
            </a:pPr>
            <a:r>
              <a:rPr lang="en-GB" sz="3600" smtClean="0"/>
              <a:t>	</a:t>
            </a:r>
            <a:r>
              <a:rPr lang="en-GB" sz="2800" smtClean="0"/>
              <a:t>There are two types of L.A.N – </a:t>
            </a:r>
            <a:r>
              <a:rPr lang="en-GB" sz="2800" b="1" smtClean="0">
                <a:solidFill>
                  <a:srgbClr val="CC3300"/>
                </a:solidFill>
              </a:rPr>
              <a:t>peer to peer</a:t>
            </a:r>
            <a:r>
              <a:rPr lang="en-GB" sz="2800" smtClean="0"/>
              <a:t> and </a:t>
            </a:r>
            <a:r>
              <a:rPr lang="en-GB" sz="2800" b="1" smtClean="0">
                <a:solidFill>
                  <a:srgbClr val="CC3300"/>
                </a:solidFill>
              </a:rPr>
              <a:t>client - server</a:t>
            </a:r>
            <a:r>
              <a:rPr lang="en-GB" sz="2800" smtClean="0"/>
              <a:t> networks. </a:t>
            </a:r>
            <a:endParaRPr lang="en-GB" sz="1600" smtClean="0"/>
          </a:p>
        </p:txBody>
      </p:sp>
      <p:sp>
        <p:nvSpPr>
          <p:cNvPr id="5122" name="Rectangle 2"/>
          <p:cNvSpPr>
            <a:spLocks noGrp="1" noChangeArrowheads="1"/>
          </p:cNvSpPr>
          <p:nvPr>
            <p:ph type="title"/>
          </p:nvPr>
        </p:nvSpPr>
        <p:spPr>
          <a:xfrm>
            <a:off x="468313" y="333375"/>
            <a:ext cx="8229600" cy="503238"/>
          </a:xfrm>
        </p:spPr>
        <p:txBody>
          <a:bodyPr>
            <a:normAutofit fontScale="90000"/>
          </a:bodyPr>
          <a:lstStyle/>
          <a:p>
            <a:pPr eaLnBrk="1" hangingPunct="1"/>
            <a:r>
              <a:rPr lang="en-GB" sz="3600" b="1" smtClean="0"/>
              <a:t>Types of local area network</a:t>
            </a:r>
          </a:p>
        </p:txBody>
      </p:sp>
      <p:pic>
        <p:nvPicPr>
          <p:cNvPr id="5124" name="Picture 6" descr="s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1989138"/>
            <a:ext cx="43434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7"/>
          <p:cNvSpPr>
            <a:spLocks noChangeArrowheads="1"/>
          </p:cNvSpPr>
          <p:nvPr/>
        </p:nvSpPr>
        <p:spPr bwMode="auto">
          <a:xfrm>
            <a:off x="900113" y="2420938"/>
            <a:ext cx="3024187" cy="1006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GB" sz="2000">
                <a:solidFill>
                  <a:srgbClr val="CC3300"/>
                </a:solidFill>
              </a:rPr>
              <a:t>Peer to peer</a:t>
            </a:r>
            <a:r>
              <a:rPr lang="en-GB" sz="2000" b="0">
                <a:solidFill>
                  <a:schemeClr val="tx1"/>
                </a:solidFill>
              </a:rPr>
              <a:t> networks  do not require</a:t>
            </a:r>
            <a:r>
              <a:rPr lang="en-GB" sz="2000" b="0">
                <a:solidFill>
                  <a:srgbClr val="CC3300"/>
                </a:solidFill>
              </a:rPr>
              <a:t> </a:t>
            </a:r>
            <a:r>
              <a:rPr lang="en-GB" sz="2000" b="0">
                <a:solidFill>
                  <a:schemeClr val="tx1"/>
                </a:solidFill>
              </a:rPr>
              <a:t>a</a:t>
            </a:r>
            <a:r>
              <a:rPr lang="en-GB" sz="2000" b="0">
                <a:solidFill>
                  <a:srgbClr val="CC3300"/>
                </a:solidFill>
              </a:rPr>
              <a:t> </a:t>
            </a:r>
            <a:r>
              <a:rPr lang="en-GB" sz="2000">
                <a:solidFill>
                  <a:srgbClr val="CC3300"/>
                </a:solidFill>
              </a:rPr>
              <a:t>central server.</a:t>
            </a:r>
            <a:endParaRPr lang="en-US" sz="2000">
              <a:solidFill>
                <a:srgbClr val="CC3300"/>
              </a:solidFill>
            </a:endParaRPr>
          </a:p>
        </p:txBody>
      </p:sp>
      <p:sp>
        <p:nvSpPr>
          <p:cNvPr id="5126" name="Rectangle 8"/>
          <p:cNvSpPr>
            <a:spLocks noChangeArrowheads="1"/>
          </p:cNvSpPr>
          <p:nvPr/>
        </p:nvSpPr>
        <p:spPr bwMode="auto">
          <a:xfrm>
            <a:off x="684213" y="3429000"/>
            <a:ext cx="7777162" cy="26685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77800" indent="-177800" algn="l">
              <a:spcBef>
                <a:spcPct val="0"/>
              </a:spcBef>
            </a:pPr>
            <a:endParaRPr lang="en-GB" sz="1000" b="0">
              <a:solidFill>
                <a:schemeClr val="tx1"/>
              </a:solidFill>
            </a:endParaRPr>
          </a:p>
          <a:p>
            <a:pPr marL="177800" indent="-177800" algn="l">
              <a:spcBef>
                <a:spcPct val="0"/>
              </a:spcBef>
              <a:buFontTx/>
              <a:buChar char="•"/>
            </a:pPr>
            <a:r>
              <a:rPr lang="en-GB" b="0">
                <a:solidFill>
                  <a:schemeClr val="tx1"/>
                </a:solidFill>
              </a:rPr>
              <a:t>Each user is in charge of their</a:t>
            </a:r>
          </a:p>
          <a:p>
            <a:pPr marL="177800" indent="-177800" algn="l">
              <a:spcBef>
                <a:spcPct val="0"/>
              </a:spcBef>
            </a:pPr>
            <a:r>
              <a:rPr lang="en-GB">
                <a:solidFill>
                  <a:srgbClr val="CC3300"/>
                </a:solidFill>
              </a:rPr>
              <a:t>   </a:t>
            </a:r>
            <a:r>
              <a:rPr lang="en-GB" b="0">
                <a:solidFill>
                  <a:srgbClr val="CC3300"/>
                </a:solidFill>
              </a:rPr>
              <a:t>own data</a:t>
            </a:r>
            <a:r>
              <a:rPr lang="en-GB" b="0">
                <a:solidFill>
                  <a:schemeClr val="tx1"/>
                </a:solidFill>
              </a:rPr>
              <a:t> which is stored on a</a:t>
            </a:r>
          </a:p>
          <a:p>
            <a:pPr marL="177800" indent="-177800" algn="l">
              <a:spcBef>
                <a:spcPct val="0"/>
              </a:spcBef>
            </a:pPr>
            <a:r>
              <a:rPr lang="en-GB">
                <a:solidFill>
                  <a:srgbClr val="CC3300"/>
                </a:solidFill>
              </a:rPr>
              <a:t>   </a:t>
            </a:r>
            <a:r>
              <a:rPr lang="en-GB" b="0">
                <a:solidFill>
                  <a:srgbClr val="CC3300"/>
                </a:solidFill>
              </a:rPr>
              <a:t>local disk drive </a:t>
            </a:r>
            <a:r>
              <a:rPr lang="en-GB" b="0">
                <a:solidFill>
                  <a:schemeClr val="tx1"/>
                </a:solidFill>
              </a:rPr>
              <a:t>and</a:t>
            </a:r>
            <a:r>
              <a:rPr lang="en-GB" b="0">
                <a:solidFill>
                  <a:srgbClr val="CC3300"/>
                </a:solidFill>
              </a:rPr>
              <a:t> not shared</a:t>
            </a:r>
            <a:r>
              <a:rPr lang="en-GB" b="0">
                <a:solidFill>
                  <a:schemeClr val="tx1"/>
                </a:solidFill>
              </a:rPr>
              <a:t>.</a:t>
            </a:r>
          </a:p>
          <a:p>
            <a:pPr marL="177800" indent="-177800" algn="l">
              <a:spcBef>
                <a:spcPct val="0"/>
              </a:spcBef>
            </a:pPr>
            <a:endParaRPr lang="en-GB" sz="1200" b="0">
              <a:solidFill>
                <a:schemeClr val="tx1"/>
              </a:solidFill>
            </a:endParaRPr>
          </a:p>
          <a:p>
            <a:pPr marL="177800" indent="-177800" algn="l">
              <a:spcBef>
                <a:spcPct val="0"/>
              </a:spcBef>
              <a:buFontTx/>
              <a:buChar char="•"/>
            </a:pPr>
            <a:r>
              <a:rPr lang="en-GB" b="0">
                <a:solidFill>
                  <a:srgbClr val="CC3300"/>
                </a:solidFill>
              </a:rPr>
              <a:t>Benefits</a:t>
            </a:r>
            <a:r>
              <a:rPr lang="en-GB" b="0">
                <a:solidFill>
                  <a:schemeClr val="tx1"/>
                </a:solidFill>
              </a:rPr>
              <a:t> – All computer can </a:t>
            </a:r>
            <a:r>
              <a:rPr lang="en-GB" b="0">
                <a:solidFill>
                  <a:srgbClr val="CC3300"/>
                </a:solidFill>
              </a:rPr>
              <a:t>share a printer</a:t>
            </a:r>
            <a:r>
              <a:rPr lang="en-GB" b="0">
                <a:solidFill>
                  <a:schemeClr val="tx1"/>
                </a:solidFill>
              </a:rPr>
              <a:t> and </a:t>
            </a:r>
            <a:r>
              <a:rPr lang="en-GB" b="0">
                <a:solidFill>
                  <a:srgbClr val="CC3300"/>
                </a:solidFill>
              </a:rPr>
              <a:t>Internet link</a:t>
            </a:r>
            <a:r>
              <a:rPr lang="en-GB" b="0">
                <a:solidFill>
                  <a:schemeClr val="tx1"/>
                </a:solidFill>
              </a:rPr>
              <a:t>.</a:t>
            </a:r>
          </a:p>
          <a:p>
            <a:pPr marL="177800" indent="-177800" algn="l">
              <a:spcBef>
                <a:spcPct val="0"/>
              </a:spcBef>
              <a:buFontTx/>
              <a:buChar char="•"/>
            </a:pPr>
            <a:endParaRPr lang="en-GB" sz="1200" b="0">
              <a:solidFill>
                <a:schemeClr val="tx1"/>
              </a:solidFill>
            </a:endParaRPr>
          </a:p>
          <a:p>
            <a:pPr marL="177800" indent="-177800" algn="l">
              <a:spcBef>
                <a:spcPct val="0"/>
              </a:spcBef>
              <a:buFontTx/>
              <a:buChar char="•"/>
            </a:pPr>
            <a:r>
              <a:rPr lang="en-GB" b="0">
                <a:solidFill>
                  <a:schemeClr val="tx1"/>
                </a:solidFill>
              </a:rPr>
              <a:t>Mostly used in </a:t>
            </a:r>
            <a:r>
              <a:rPr lang="en-GB" b="0">
                <a:solidFill>
                  <a:srgbClr val="CC3300"/>
                </a:solidFill>
              </a:rPr>
              <a:t>homes </a:t>
            </a:r>
            <a:r>
              <a:rPr lang="en-GB" b="0">
                <a:solidFill>
                  <a:schemeClr val="tx1"/>
                </a:solidFill>
              </a:rPr>
              <a:t>and</a:t>
            </a:r>
            <a:r>
              <a:rPr lang="en-GB" b="0">
                <a:solidFill>
                  <a:srgbClr val="CC3300"/>
                </a:solidFill>
              </a:rPr>
              <a:t> small offices</a:t>
            </a:r>
            <a:r>
              <a:rPr lang="en-GB" b="0">
                <a:solidFill>
                  <a:schemeClr val="tx1"/>
                </a:solidFill>
              </a:rPr>
              <a:t> – they are </a:t>
            </a:r>
            <a:r>
              <a:rPr lang="en-GB" b="0">
                <a:solidFill>
                  <a:srgbClr val="CC3300"/>
                </a:solidFill>
              </a:rPr>
              <a:t>easier to manage</a:t>
            </a:r>
            <a:r>
              <a:rPr lang="en-GB" b="0">
                <a:solidFill>
                  <a:schemeClr val="tx1"/>
                </a:solidFill>
              </a:rPr>
              <a:t> than large systems but </a:t>
            </a:r>
            <a:r>
              <a:rPr lang="en-GB" b="0">
                <a:solidFill>
                  <a:srgbClr val="CC3300"/>
                </a:solidFill>
              </a:rPr>
              <a:t>less secure.  </a:t>
            </a:r>
            <a:r>
              <a:rPr lang="en-GB" b="0">
                <a:solidFill>
                  <a:schemeClr val="tx1"/>
                </a:solidFill>
              </a:rPr>
              <a:t>Each user must make their</a:t>
            </a:r>
            <a:r>
              <a:rPr lang="en-GB" b="0">
                <a:solidFill>
                  <a:srgbClr val="CC3300"/>
                </a:solidFill>
              </a:rPr>
              <a:t> own backups.</a:t>
            </a:r>
          </a:p>
          <a:p>
            <a:pPr marL="177800" indent="-177800" algn="l">
              <a:spcBef>
                <a:spcPct val="0"/>
              </a:spcBef>
              <a:buFontTx/>
              <a:buChar char="•"/>
            </a:pPr>
            <a:endParaRPr lang="en-GB" b="0">
              <a:solidFill>
                <a:srgbClr val="CC3300"/>
              </a:solidFill>
            </a:endParaRPr>
          </a:p>
          <a:p>
            <a:pPr marL="177800" indent="-177800" algn="l">
              <a:spcBef>
                <a:spcPct val="0"/>
              </a:spcBef>
            </a:pPr>
            <a:endParaRPr lang="en-US" sz="900" b="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5" descr="network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412875"/>
            <a:ext cx="460851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6"/>
          <p:cNvSpPr>
            <a:spLocks noChangeArrowheads="1"/>
          </p:cNvSpPr>
          <p:nvPr/>
        </p:nvSpPr>
        <p:spPr bwMode="auto">
          <a:xfrm>
            <a:off x="5219700" y="1484313"/>
            <a:ext cx="3313113" cy="3937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GB" b="0">
                <a:solidFill>
                  <a:schemeClr val="tx1"/>
                </a:solidFill>
              </a:rPr>
              <a:t>e.g. A </a:t>
            </a:r>
            <a:r>
              <a:rPr lang="en-GB"/>
              <a:t>peer to peer</a:t>
            </a:r>
            <a:r>
              <a:rPr lang="en-GB" b="0">
                <a:solidFill>
                  <a:schemeClr val="tx1"/>
                </a:solidFill>
              </a:rPr>
              <a:t> network may suit the needs of a </a:t>
            </a:r>
            <a:r>
              <a:rPr lang="en-GB">
                <a:solidFill>
                  <a:srgbClr val="CC3300"/>
                </a:solidFill>
              </a:rPr>
              <a:t>small company</a:t>
            </a:r>
            <a:r>
              <a:rPr lang="en-GB" b="0">
                <a:solidFill>
                  <a:schemeClr val="tx1"/>
                </a:solidFill>
              </a:rPr>
              <a:t>.  </a:t>
            </a:r>
          </a:p>
          <a:p>
            <a:pPr algn="l">
              <a:spcBef>
                <a:spcPct val="0"/>
              </a:spcBef>
            </a:pPr>
            <a:endParaRPr lang="en-GB" b="0">
              <a:solidFill>
                <a:schemeClr val="tx1"/>
              </a:solidFill>
            </a:endParaRPr>
          </a:p>
          <a:p>
            <a:pPr algn="l">
              <a:spcBef>
                <a:spcPct val="0"/>
              </a:spcBef>
            </a:pPr>
            <a:r>
              <a:rPr lang="en-GB">
                <a:solidFill>
                  <a:srgbClr val="CC3300"/>
                </a:solidFill>
              </a:rPr>
              <a:t>Printers</a:t>
            </a:r>
            <a:r>
              <a:rPr lang="en-GB" b="0">
                <a:solidFill>
                  <a:schemeClr val="tx1"/>
                </a:solidFill>
              </a:rPr>
              <a:t> can be attached to individual computers but are normally </a:t>
            </a:r>
            <a:r>
              <a:rPr lang="en-GB">
                <a:solidFill>
                  <a:srgbClr val="CC3300"/>
                </a:solidFill>
              </a:rPr>
              <a:t>shared</a:t>
            </a:r>
            <a:r>
              <a:rPr lang="en-GB" b="0">
                <a:solidFill>
                  <a:schemeClr val="tx1"/>
                </a:solidFill>
              </a:rPr>
              <a:t> between a group of computers in each department.</a:t>
            </a:r>
          </a:p>
          <a:p>
            <a:pPr algn="l">
              <a:spcBef>
                <a:spcPct val="0"/>
              </a:spcBef>
            </a:pPr>
            <a:endParaRPr lang="en-GB" b="0">
              <a:solidFill>
                <a:schemeClr val="tx1"/>
              </a:solidFill>
            </a:endParaRPr>
          </a:p>
          <a:p>
            <a:pPr algn="l">
              <a:spcBef>
                <a:spcPct val="0"/>
              </a:spcBef>
            </a:pPr>
            <a:r>
              <a:rPr lang="en-GB" b="0">
                <a:solidFill>
                  <a:schemeClr val="tx1"/>
                </a:solidFill>
              </a:rPr>
              <a:t>Different </a:t>
            </a:r>
            <a:r>
              <a:rPr lang="en-GB">
                <a:solidFill>
                  <a:srgbClr val="CC3300"/>
                </a:solidFill>
              </a:rPr>
              <a:t>types of printer</a:t>
            </a:r>
            <a:r>
              <a:rPr lang="en-GB">
                <a:solidFill>
                  <a:schemeClr val="tx1"/>
                </a:solidFill>
              </a:rPr>
              <a:t> e.g. </a:t>
            </a:r>
            <a:r>
              <a:rPr lang="en-GB">
                <a:solidFill>
                  <a:srgbClr val="CC3300"/>
                </a:solidFill>
              </a:rPr>
              <a:t>colour /mono / laser /dot</a:t>
            </a:r>
            <a:r>
              <a:rPr lang="en-GB">
                <a:solidFill>
                  <a:schemeClr val="tx1"/>
                </a:solidFill>
              </a:rPr>
              <a:t> </a:t>
            </a:r>
            <a:r>
              <a:rPr lang="en-GB">
                <a:solidFill>
                  <a:srgbClr val="CC3300"/>
                </a:solidFill>
              </a:rPr>
              <a:t>matrix</a:t>
            </a:r>
            <a:r>
              <a:rPr lang="en-GB" b="0">
                <a:solidFill>
                  <a:schemeClr val="tx1"/>
                </a:solidFill>
              </a:rPr>
              <a:t> can be used to fulfil individual needs</a:t>
            </a:r>
            <a:endParaRPr lang="en-US" b="0">
              <a:solidFill>
                <a:schemeClr val="tx1"/>
              </a:solidFill>
            </a:endParaRPr>
          </a:p>
        </p:txBody>
      </p:sp>
      <p:sp>
        <p:nvSpPr>
          <p:cNvPr id="6148" name="Rectangle 7"/>
          <p:cNvSpPr>
            <a:spLocks noGrp="1" noChangeArrowheads="1"/>
          </p:cNvSpPr>
          <p:nvPr>
            <p:ph type="title"/>
          </p:nvPr>
        </p:nvSpPr>
        <p:spPr>
          <a:xfrm>
            <a:off x="468313" y="333375"/>
            <a:ext cx="8229600" cy="503238"/>
          </a:xfrm>
          <a:noFill/>
        </p:spPr>
        <p:txBody>
          <a:bodyPr>
            <a:normAutofit fontScale="90000"/>
          </a:bodyPr>
          <a:lstStyle/>
          <a:p>
            <a:pPr eaLnBrk="1" hangingPunct="1"/>
            <a:r>
              <a:rPr lang="en-GB" sz="3600" b="1" smtClean="0"/>
              <a:t>Peer to peer network topology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5" descr="Imag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341438"/>
            <a:ext cx="3455987"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6"/>
          <p:cNvSpPr>
            <a:spLocks noGrp="1" noChangeArrowheads="1"/>
          </p:cNvSpPr>
          <p:nvPr>
            <p:ph type="title"/>
          </p:nvPr>
        </p:nvSpPr>
        <p:spPr>
          <a:xfrm>
            <a:off x="468313" y="333375"/>
            <a:ext cx="8229600" cy="503238"/>
          </a:xfrm>
          <a:noFill/>
        </p:spPr>
        <p:txBody>
          <a:bodyPr>
            <a:normAutofit fontScale="90000"/>
          </a:bodyPr>
          <a:lstStyle/>
          <a:p>
            <a:pPr eaLnBrk="1" hangingPunct="1"/>
            <a:r>
              <a:rPr lang="en-GB" sz="4000" smtClean="0"/>
              <a:t>Client server network</a:t>
            </a:r>
          </a:p>
        </p:txBody>
      </p:sp>
      <p:sp>
        <p:nvSpPr>
          <p:cNvPr id="7172" name="Rectangle 7"/>
          <p:cNvSpPr>
            <a:spLocks noChangeArrowheads="1"/>
          </p:cNvSpPr>
          <p:nvPr/>
        </p:nvSpPr>
        <p:spPr bwMode="auto">
          <a:xfrm>
            <a:off x="4211638" y="1412875"/>
            <a:ext cx="4464050" cy="2928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GB" b="0">
                <a:solidFill>
                  <a:schemeClr val="tx1"/>
                </a:solidFill>
              </a:rPr>
              <a:t>Client server network are popular for larger networks  e.g. </a:t>
            </a:r>
            <a:r>
              <a:rPr lang="en-GB">
                <a:solidFill>
                  <a:srgbClr val="CC3300"/>
                </a:solidFill>
              </a:rPr>
              <a:t>more than 5 stations</a:t>
            </a:r>
            <a:r>
              <a:rPr lang="en-GB" b="0">
                <a:solidFill>
                  <a:srgbClr val="CC3300"/>
                </a:solidFill>
              </a:rPr>
              <a:t>.</a:t>
            </a:r>
          </a:p>
          <a:p>
            <a:pPr algn="l">
              <a:spcBef>
                <a:spcPct val="0"/>
              </a:spcBef>
            </a:pPr>
            <a:endParaRPr lang="en-GB" sz="1200" b="0">
              <a:solidFill>
                <a:schemeClr val="tx1"/>
              </a:solidFill>
            </a:endParaRPr>
          </a:p>
          <a:p>
            <a:pPr algn="l">
              <a:spcBef>
                <a:spcPct val="0"/>
              </a:spcBef>
            </a:pPr>
            <a:r>
              <a:rPr lang="en-GB" b="0">
                <a:solidFill>
                  <a:schemeClr val="tx1"/>
                </a:solidFill>
              </a:rPr>
              <a:t>They require a specialised network operation software on the server. e.g. </a:t>
            </a:r>
            <a:r>
              <a:rPr lang="en-GB">
                <a:solidFill>
                  <a:srgbClr val="CC3300"/>
                </a:solidFill>
              </a:rPr>
              <a:t>Microsoft Small Business Server</a:t>
            </a:r>
            <a:r>
              <a:rPr lang="en-GB">
                <a:solidFill>
                  <a:schemeClr val="tx1"/>
                </a:solidFill>
              </a:rPr>
              <a:t>.</a:t>
            </a:r>
          </a:p>
          <a:p>
            <a:pPr algn="l">
              <a:spcBef>
                <a:spcPct val="0"/>
              </a:spcBef>
            </a:pPr>
            <a:endParaRPr lang="en-GB" sz="1200">
              <a:solidFill>
                <a:schemeClr val="tx1"/>
              </a:solidFill>
            </a:endParaRPr>
          </a:p>
          <a:p>
            <a:pPr algn="l">
              <a:spcBef>
                <a:spcPct val="0"/>
              </a:spcBef>
            </a:pPr>
            <a:r>
              <a:rPr lang="en-GB" b="0">
                <a:solidFill>
                  <a:schemeClr val="tx1"/>
                </a:solidFill>
              </a:rPr>
              <a:t>They require </a:t>
            </a:r>
            <a:r>
              <a:rPr lang="en-GB">
                <a:solidFill>
                  <a:srgbClr val="CC3300"/>
                </a:solidFill>
              </a:rPr>
              <a:t>specialised set up and support</a:t>
            </a:r>
            <a:r>
              <a:rPr lang="en-GB">
                <a:solidFill>
                  <a:schemeClr val="tx1"/>
                </a:solidFill>
              </a:rPr>
              <a:t>.  </a:t>
            </a:r>
          </a:p>
          <a:p>
            <a:pPr algn="l">
              <a:spcBef>
                <a:spcPct val="0"/>
              </a:spcBef>
            </a:pPr>
            <a:endParaRPr lang="en-GB">
              <a:solidFill>
                <a:schemeClr val="tx1"/>
              </a:solidFill>
            </a:endParaRPr>
          </a:p>
        </p:txBody>
      </p:sp>
      <p:sp>
        <p:nvSpPr>
          <p:cNvPr id="7173" name="Rectangle 8"/>
          <p:cNvSpPr>
            <a:spLocks noChangeArrowheads="1"/>
          </p:cNvSpPr>
          <p:nvPr/>
        </p:nvSpPr>
        <p:spPr bwMode="auto">
          <a:xfrm>
            <a:off x="611188" y="4294188"/>
            <a:ext cx="7993062" cy="13128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GB" b="0">
                <a:solidFill>
                  <a:schemeClr val="tx1"/>
                </a:solidFill>
              </a:rPr>
              <a:t>The most common topology for these networks is the</a:t>
            </a:r>
            <a:r>
              <a:rPr lang="en-GB">
                <a:solidFill>
                  <a:srgbClr val="CC3300"/>
                </a:solidFill>
              </a:rPr>
              <a:t> star topology, </a:t>
            </a:r>
            <a:r>
              <a:rPr lang="en-GB" b="0">
                <a:solidFill>
                  <a:schemeClr val="tx1"/>
                </a:solidFill>
              </a:rPr>
              <a:t>with each station connected to a</a:t>
            </a:r>
            <a:r>
              <a:rPr lang="en-GB">
                <a:solidFill>
                  <a:srgbClr val="CC3300"/>
                </a:solidFill>
              </a:rPr>
              <a:t> switch </a:t>
            </a:r>
            <a:r>
              <a:rPr lang="en-GB" b="0">
                <a:solidFill>
                  <a:schemeClr val="tx1"/>
                </a:solidFill>
              </a:rPr>
              <a:t>and a central</a:t>
            </a:r>
            <a:r>
              <a:rPr lang="en-GB">
                <a:solidFill>
                  <a:srgbClr val="CC3300"/>
                </a:solidFill>
              </a:rPr>
              <a:t> file server </a:t>
            </a:r>
            <a:r>
              <a:rPr lang="en-GB" b="0">
                <a:solidFill>
                  <a:schemeClr val="tx1"/>
                </a:solidFill>
              </a:rPr>
              <a:t>in the middle.</a:t>
            </a:r>
          </a:p>
          <a:p>
            <a:pPr algn="l">
              <a:spcBef>
                <a:spcPct val="0"/>
              </a:spcBef>
            </a:pPr>
            <a:endParaRPr lang="en-GB" sz="800" b="0">
              <a:solidFill>
                <a:schemeClr val="tx1"/>
              </a:solidFill>
            </a:endParaRPr>
          </a:p>
          <a:p>
            <a:pPr algn="l">
              <a:spcBef>
                <a:spcPct val="0"/>
              </a:spcBef>
            </a:pPr>
            <a:r>
              <a:rPr lang="en-GB" b="0">
                <a:solidFill>
                  <a:schemeClr val="tx1"/>
                </a:solidFill>
              </a:rPr>
              <a:t>Users require </a:t>
            </a:r>
            <a:r>
              <a:rPr lang="en-GB">
                <a:solidFill>
                  <a:srgbClr val="CC3300"/>
                </a:solidFill>
              </a:rPr>
              <a:t>log on codes</a:t>
            </a:r>
            <a:r>
              <a:rPr lang="en-GB" b="0">
                <a:solidFill>
                  <a:schemeClr val="tx1"/>
                </a:solidFill>
              </a:rPr>
              <a:t> and </a:t>
            </a:r>
            <a:r>
              <a:rPr lang="en-GB">
                <a:solidFill>
                  <a:srgbClr val="CC3300"/>
                </a:solidFill>
              </a:rPr>
              <a:t>passwords</a:t>
            </a:r>
            <a:r>
              <a:rPr lang="en-GB" b="0">
                <a:solidFill>
                  <a:schemeClr val="tx1"/>
                </a:solidFill>
              </a:rPr>
              <a:t> to log are given </a:t>
            </a:r>
            <a:r>
              <a:rPr lang="en-GB">
                <a:solidFill>
                  <a:srgbClr val="CC3300"/>
                </a:solidFill>
              </a:rPr>
              <a:t>access rights</a:t>
            </a:r>
            <a:r>
              <a:rPr lang="en-GB" b="0">
                <a:solidFill>
                  <a:schemeClr val="tx1"/>
                </a:solidFill>
              </a:rPr>
              <a:t> to different parts of the system.  </a:t>
            </a:r>
            <a:r>
              <a:rPr lang="en-GB" b="0">
                <a:solidFill>
                  <a:srgbClr val="CC3300"/>
                </a:solidFill>
              </a:rPr>
              <a:t>Backup</a:t>
            </a:r>
            <a:r>
              <a:rPr lang="en-GB" b="0">
                <a:solidFill>
                  <a:schemeClr val="tx1"/>
                </a:solidFill>
              </a:rPr>
              <a:t> is performed centrally.</a:t>
            </a:r>
            <a:endParaRPr lang="en-US" b="0">
              <a:solidFill>
                <a:schemeClr val="tx1"/>
              </a:solidFill>
            </a:endParaRPr>
          </a:p>
        </p:txBody>
      </p:sp>
      <p:sp>
        <p:nvSpPr>
          <p:cNvPr id="7174" name="Rectangle 9"/>
          <p:cNvSpPr>
            <a:spLocks noChangeArrowheads="1"/>
          </p:cNvSpPr>
          <p:nvPr/>
        </p:nvSpPr>
        <p:spPr bwMode="auto">
          <a:xfrm>
            <a:off x="1331913" y="5805488"/>
            <a:ext cx="6408737" cy="646331"/>
          </a:xfrm>
          <a:prstGeom prst="rect">
            <a:avLst/>
          </a:prstGeom>
          <a:solidFill>
            <a:srgbClr val="F7FE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GB" b="0" dirty="0">
                <a:solidFill>
                  <a:schemeClr val="tx1"/>
                </a:solidFill>
              </a:rPr>
              <a:t>Billericay school use a </a:t>
            </a:r>
            <a:r>
              <a:rPr lang="en-GB" dirty="0">
                <a:solidFill>
                  <a:srgbClr val="CC3300"/>
                </a:solidFill>
              </a:rPr>
              <a:t>server farm</a:t>
            </a:r>
            <a:r>
              <a:rPr lang="en-GB" b="0" dirty="0">
                <a:solidFill>
                  <a:srgbClr val="CC3300"/>
                </a:solidFill>
              </a:rPr>
              <a:t> </a:t>
            </a:r>
            <a:r>
              <a:rPr lang="en-GB" b="0" dirty="0">
                <a:solidFill>
                  <a:schemeClr val="tx1"/>
                </a:solidFill>
              </a:rPr>
              <a:t>with </a:t>
            </a:r>
            <a:r>
              <a:rPr lang="en-GB" dirty="0">
                <a:solidFill>
                  <a:srgbClr val="CC3300"/>
                </a:solidFill>
              </a:rPr>
              <a:t>thin </a:t>
            </a:r>
            <a:r>
              <a:rPr lang="en-GB" dirty="0" smtClean="0">
                <a:solidFill>
                  <a:srgbClr val="CC3300"/>
                </a:solidFill>
              </a:rPr>
              <a:t>and fat client</a:t>
            </a:r>
            <a:r>
              <a:rPr lang="en-GB" b="0" dirty="0" smtClean="0">
                <a:solidFill>
                  <a:schemeClr val="tx1"/>
                </a:solidFill>
              </a:rPr>
              <a:t> </a:t>
            </a:r>
            <a:r>
              <a:rPr lang="en-GB" b="0" dirty="0">
                <a:solidFill>
                  <a:schemeClr val="tx1"/>
                </a:solidFill>
              </a:rPr>
              <a:t>stations.</a:t>
            </a:r>
            <a:endParaRPr lang="en-US" b="0" dirty="0">
              <a:solidFill>
                <a:srgbClr val="CC33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706437"/>
          </a:xfrm>
        </p:spPr>
        <p:txBody>
          <a:bodyPr/>
          <a:lstStyle/>
          <a:p>
            <a:pPr eaLnBrk="1" hangingPunct="1"/>
            <a:r>
              <a:rPr lang="en-GB" sz="3200" b="1" smtClean="0"/>
              <a:t>Sharing device on a network</a:t>
            </a:r>
            <a:endParaRPr lang="en-US" sz="3200" b="1" smtClean="0"/>
          </a:p>
        </p:txBody>
      </p:sp>
      <p:pic>
        <p:nvPicPr>
          <p:cNvPr id="8195" name="Picture 4" descr="client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341438"/>
            <a:ext cx="835183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5"/>
          <p:cNvSpPr>
            <a:spLocks noChangeArrowheads="1"/>
          </p:cNvSpPr>
          <p:nvPr/>
        </p:nvSpPr>
        <p:spPr bwMode="auto">
          <a:xfrm>
            <a:off x="1258888" y="5949950"/>
            <a:ext cx="6696075" cy="366713"/>
          </a:xfrm>
          <a:prstGeom prst="rect">
            <a:avLst/>
          </a:prstGeom>
          <a:noFill/>
          <a:ln>
            <a:noFill/>
          </a:ln>
          <a:effectLst/>
          <a:extLst>
            <a:ext uri="{909E8E84-426E-40DD-AFC4-6F175D3DCCD1}">
              <a14:hiddenFill xmlns:a14="http://schemas.microsoft.com/office/drawing/2010/main">
                <a:solidFill>
                  <a:srgbClr val="F7FEA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GB">
                <a:solidFill>
                  <a:srgbClr val="CC3300"/>
                </a:solidFill>
              </a:rPr>
              <a:t>Printers, server disk storage and Internet links are shared</a:t>
            </a:r>
            <a:r>
              <a:rPr lang="en-GB" b="0">
                <a:solidFill>
                  <a:schemeClr val="tx1"/>
                </a:solidFill>
              </a:rPr>
              <a:t>.</a:t>
            </a:r>
            <a:endParaRPr lang="en-US" b="0">
              <a:solidFill>
                <a:srgbClr val="CC33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a:xfrm>
            <a:off x="468313" y="333375"/>
            <a:ext cx="8229600" cy="503238"/>
          </a:xfrm>
          <a:noFill/>
        </p:spPr>
        <p:txBody>
          <a:bodyPr>
            <a:normAutofit fontScale="90000"/>
          </a:bodyPr>
          <a:lstStyle/>
          <a:p>
            <a:pPr eaLnBrk="1" hangingPunct="1"/>
            <a:r>
              <a:rPr lang="en-GB" sz="4000" smtClean="0"/>
              <a:t>Thin client network</a:t>
            </a:r>
          </a:p>
        </p:txBody>
      </p:sp>
      <p:sp>
        <p:nvSpPr>
          <p:cNvPr id="9219" name="Rectangle 4"/>
          <p:cNvSpPr>
            <a:spLocks noChangeArrowheads="1"/>
          </p:cNvSpPr>
          <p:nvPr/>
        </p:nvSpPr>
        <p:spPr bwMode="auto">
          <a:xfrm>
            <a:off x="4211638" y="1412875"/>
            <a:ext cx="4464050" cy="2928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GB" b="0">
                <a:solidFill>
                  <a:schemeClr val="tx1"/>
                </a:solidFill>
              </a:rPr>
              <a:t>Thin client network use </a:t>
            </a:r>
            <a:r>
              <a:rPr lang="en-GB">
                <a:solidFill>
                  <a:srgbClr val="CC3300"/>
                </a:solidFill>
              </a:rPr>
              <a:t>dumb terminals</a:t>
            </a:r>
            <a:r>
              <a:rPr lang="en-GB" b="0">
                <a:solidFill>
                  <a:schemeClr val="tx1"/>
                </a:solidFill>
              </a:rPr>
              <a:t> to connect to a </a:t>
            </a:r>
            <a:r>
              <a:rPr lang="en-GB">
                <a:solidFill>
                  <a:srgbClr val="CC3300"/>
                </a:solidFill>
              </a:rPr>
              <a:t>central server</a:t>
            </a:r>
            <a:r>
              <a:rPr lang="en-GB" b="0">
                <a:solidFill>
                  <a:schemeClr val="tx1"/>
                </a:solidFill>
              </a:rPr>
              <a:t>.  </a:t>
            </a:r>
            <a:endParaRPr lang="en-GB" b="0">
              <a:solidFill>
                <a:srgbClr val="CC3300"/>
              </a:solidFill>
            </a:endParaRPr>
          </a:p>
          <a:p>
            <a:pPr algn="l">
              <a:spcBef>
                <a:spcPct val="0"/>
              </a:spcBef>
            </a:pPr>
            <a:endParaRPr lang="en-GB" sz="1200" b="0">
              <a:solidFill>
                <a:schemeClr val="tx1"/>
              </a:solidFill>
            </a:endParaRPr>
          </a:p>
          <a:p>
            <a:pPr algn="l">
              <a:spcBef>
                <a:spcPct val="0"/>
              </a:spcBef>
            </a:pPr>
            <a:r>
              <a:rPr lang="en-GB" b="0">
                <a:solidFill>
                  <a:schemeClr val="tx1"/>
                </a:solidFill>
              </a:rPr>
              <a:t>Dumb terminal </a:t>
            </a:r>
            <a:r>
              <a:rPr lang="en-GB">
                <a:solidFill>
                  <a:srgbClr val="CC3300"/>
                </a:solidFill>
              </a:rPr>
              <a:t>cannot operate on their own</a:t>
            </a:r>
            <a:r>
              <a:rPr lang="en-GB" b="0">
                <a:solidFill>
                  <a:schemeClr val="tx1"/>
                </a:solidFill>
              </a:rPr>
              <a:t>. (They are a window onto the programs running at the server)</a:t>
            </a:r>
            <a:r>
              <a:rPr lang="en-GB">
                <a:solidFill>
                  <a:schemeClr val="tx1"/>
                </a:solidFill>
              </a:rPr>
              <a:t>.</a:t>
            </a:r>
          </a:p>
          <a:p>
            <a:pPr algn="l">
              <a:spcBef>
                <a:spcPct val="0"/>
              </a:spcBef>
            </a:pPr>
            <a:endParaRPr lang="en-GB" sz="1200">
              <a:solidFill>
                <a:schemeClr val="tx1"/>
              </a:solidFill>
            </a:endParaRPr>
          </a:p>
          <a:p>
            <a:pPr algn="l">
              <a:spcBef>
                <a:spcPct val="0"/>
              </a:spcBef>
            </a:pPr>
            <a:r>
              <a:rPr lang="en-GB" b="0">
                <a:solidFill>
                  <a:schemeClr val="tx1"/>
                </a:solidFill>
              </a:rPr>
              <a:t>A </a:t>
            </a:r>
            <a:r>
              <a:rPr lang="en-GB">
                <a:solidFill>
                  <a:srgbClr val="CC3300"/>
                </a:solidFill>
              </a:rPr>
              <a:t>server farm</a:t>
            </a:r>
            <a:r>
              <a:rPr lang="en-GB" b="0">
                <a:solidFill>
                  <a:schemeClr val="tx1"/>
                </a:solidFill>
              </a:rPr>
              <a:t> allows several server to be used in tandem.  Users are allocated to a server </a:t>
            </a:r>
            <a:r>
              <a:rPr lang="en-GB">
                <a:solidFill>
                  <a:srgbClr val="CC3300"/>
                </a:solidFill>
              </a:rPr>
              <a:t>when they log on</a:t>
            </a:r>
            <a:r>
              <a:rPr lang="en-GB">
                <a:solidFill>
                  <a:schemeClr val="tx1"/>
                </a:solidFill>
              </a:rPr>
              <a:t>.  </a:t>
            </a:r>
          </a:p>
          <a:p>
            <a:pPr algn="l">
              <a:spcBef>
                <a:spcPct val="0"/>
              </a:spcBef>
            </a:pPr>
            <a:endParaRPr lang="en-GB">
              <a:solidFill>
                <a:schemeClr val="tx1"/>
              </a:solidFill>
            </a:endParaRPr>
          </a:p>
        </p:txBody>
      </p:sp>
      <p:sp>
        <p:nvSpPr>
          <p:cNvPr id="9220" name="Rectangle 5"/>
          <p:cNvSpPr>
            <a:spLocks noChangeArrowheads="1"/>
          </p:cNvSpPr>
          <p:nvPr/>
        </p:nvSpPr>
        <p:spPr bwMode="auto">
          <a:xfrm>
            <a:off x="1835150" y="4294188"/>
            <a:ext cx="6769100" cy="11906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GB" b="0">
                <a:solidFill>
                  <a:schemeClr val="tx1"/>
                </a:solidFill>
              </a:rPr>
              <a:t>Workstation have a </a:t>
            </a:r>
            <a:r>
              <a:rPr lang="en-GB">
                <a:solidFill>
                  <a:srgbClr val="CC3300"/>
                </a:solidFill>
              </a:rPr>
              <a:t>small footprint</a:t>
            </a:r>
            <a:r>
              <a:rPr lang="en-GB">
                <a:solidFill>
                  <a:schemeClr val="tx1"/>
                </a:solidFill>
              </a:rPr>
              <a:t>.   </a:t>
            </a:r>
            <a:r>
              <a:rPr lang="en-GB" b="0">
                <a:solidFill>
                  <a:schemeClr val="tx1"/>
                </a:solidFill>
              </a:rPr>
              <a:t>All software is </a:t>
            </a:r>
            <a:r>
              <a:rPr lang="en-GB">
                <a:solidFill>
                  <a:srgbClr val="CC3300"/>
                </a:solidFill>
              </a:rPr>
              <a:t>handled and set up centrally</a:t>
            </a:r>
            <a:r>
              <a:rPr lang="en-GB" b="0">
                <a:solidFill>
                  <a:schemeClr val="tx1"/>
                </a:solidFill>
              </a:rPr>
              <a:t>.</a:t>
            </a:r>
            <a:r>
              <a:rPr lang="en-GB">
                <a:solidFill>
                  <a:schemeClr val="tx1"/>
                </a:solidFill>
              </a:rPr>
              <a:t>    </a:t>
            </a:r>
            <a:r>
              <a:rPr lang="en-GB" b="0">
                <a:solidFill>
                  <a:schemeClr val="tx1"/>
                </a:solidFill>
              </a:rPr>
              <a:t>Remote access users can </a:t>
            </a:r>
            <a:r>
              <a:rPr lang="en-GB">
                <a:solidFill>
                  <a:srgbClr val="CC3300"/>
                </a:solidFill>
              </a:rPr>
              <a:t>use software not available on their own computers</a:t>
            </a:r>
            <a:r>
              <a:rPr lang="en-GB" b="0">
                <a:solidFill>
                  <a:schemeClr val="tx1"/>
                </a:solidFill>
              </a:rPr>
              <a:t>.  </a:t>
            </a:r>
          </a:p>
          <a:p>
            <a:pPr algn="l">
              <a:spcBef>
                <a:spcPct val="0"/>
              </a:spcBef>
            </a:pPr>
            <a:endParaRPr lang="en-US" b="0">
              <a:solidFill>
                <a:schemeClr val="tx1"/>
              </a:solidFill>
            </a:endParaRPr>
          </a:p>
        </p:txBody>
      </p:sp>
      <p:sp>
        <p:nvSpPr>
          <p:cNvPr id="9221" name="Rectangle 7"/>
          <p:cNvSpPr>
            <a:spLocks noChangeArrowheads="1"/>
          </p:cNvSpPr>
          <p:nvPr/>
        </p:nvSpPr>
        <p:spPr bwMode="auto">
          <a:xfrm>
            <a:off x="539750" y="4292600"/>
            <a:ext cx="1162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a:solidFill>
                  <a:schemeClr val="tx1"/>
                </a:solidFill>
              </a:rPr>
              <a:t>Benefits:</a:t>
            </a:r>
            <a:endParaRPr lang="en-US">
              <a:solidFill>
                <a:schemeClr val="tx1"/>
              </a:solidFill>
            </a:endParaRPr>
          </a:p>
        </p:txBody>
      </p:sp>
      <p:sp>
        <p:nvSpPr>
          <p:cNvPr id="9222" name="Rectangle 8"/>
          <p:cNvSpPr>
            <a:spLocks noChangeArrowheads="1"/>
          </p:cNvSpPr>
          <p:nvPr/>
        </p:nvSpPr>
        <p:spPr bwMode="auto">
          <a:xfrm>
            <a:off x="395288" y="5300663"/>
            <a:ext cx="1466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n-GB">
                <a:solidFill>
                  <a:schemeClr val="tx1"/>
                </a:solidFill>
              </a:rPr>
              <a:t>Drawbacks:</a:t>
            </a:r>
            <a:endParaRPr lang="en-US">
              <a:solidFill>
                <a:schemeClr val="tx1"/>
              </a:solidFill>
            </a:endParaRPr>
          </a:p>
        </p:txBody>
      </p:sp>
      <p:sp>
        <p:nvSpPr>
          <p:cNvPr id="9223" name="Rectangle 9"/>
          <p:cNvSpPr>
            <a:spLocks noChangeArrowheads="1"/>
          </p:cNvSpPr>
          <p:nvPr/>
        </p:nvSpPr>
        <p:spPr bwMode="auto">
          <a:xfrm>
            <a:off x="1835150" y="5300663"/>
            <a:ext cx="6985000" cy="11906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GB" b="0">
                <a:solidFill>
                  <a:schemeClr val="tx1"/>
                </a:solidFill>
              </a:rPr>
              <a:t>Difficult to </a:t>
            </a:r>
            <a:r>
              <a:rPr lang="en-GB">
                <a:solidFill>
                  <a:srgbClr val="CC3300"/>
                </a:solidFill>
              </a:rPr>
              <a:t>set up</a:t>
            </a:r>
            <a:r>
              <a:rPr lang="en-GB" b="0">
                <a:solidFill>
                  <a:schemeClr val="tx1"/>
                </a:solidFill>
              </a:rPr>
              <a:t>.  Workstations </a:t>
            </a:r>
            <a:r>
              <a:rPr lang="en-GB">
                <a:solidFill>
                  <a:srgbClr val="CC3300"/>
                </a:solidFill>
              </a:rPr>
              <a:t>cannot be used independently</a:t>
            </a:r>
            <a:r>
              <a:rPr lang="en-GB" b="0">
                <a:solidFill>
                  <a:schemeClr val="tx1"/>
                </a:solidFill>
              </a:rPr>
              <a:t>.</a:t>
            </a:r>
          </a:p>
          <a:p>
            <a:pPr algn="l">
              <a:spcBef>
                <a:spcPct val="0"/>
              </a:spcBef>
            </a:pPr>
            <a:r>
              <a:rPr lang="en-GB">
                <a:solidFill>
                  <a:srgbClr val="CC3300"/>
                </a:solidFill>
              </a:rPr>
              <a:t>Servers are shared</a:t>
            </a:r>
            <a:r>
              <a:rPr lang="en-GB" b="0">
                <a:solidFill>
                  <a:schemeClr val="tx1"/>
                </a:solidFill>
              </a:rPr>
              <a:t> so are </a:t>
            </a:r>
            <a:r>
              <a:rPr lang="en-GB">
                <a:solidFill>
                  <a:srgbClr val="CC3300"/>
                </a:solidFill>
              </a:rPr>
              <a:t>not so fast</a:t>
            </a:r>
            <a:r>
              <a:rPr lang="en-GB" b="0">
                <a:solidFill>
                  <a:schemeClr val="tx1"/>
                </a:solidFill>
              </a:rPr>
              <a:t> at working with video applications that require a lot of processing power.</a:t>
            </a:r>
          </a:p>
          <a:p>
            <a:pPr algn="l">
              <a:spcBef>
                <a:spcPct val="0"/>
              </a:spcBef>
            </a:pPr>
            <a:endParaRPr lang="en-US" b="0">
              <a:solidFill>
                <a:schemeClr val="tx1"/>
              </a:solidFill>
            </a:endParaRPr>
          </a:p>
        </p:txBody>
      </p:sp>
      <p:pic>
        <p:nvPicPr>
          <p:cNvPr id="9224" name="Picture 11" descr="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341438"/>
            <a:ext cx="381635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
          <p:cNvPicPr>
            <a:picLocks noChangeAspect="1"/>
          </p:cNvPicPr>
          <p:nvPr/>
        </p:nvPicPr>
        <p:blipFill>
          <a:blip r:embed="rId2">
            <a:extLst>
              <a:ext uri="{28A0092B-C50C-407E-A947-70E740481C1C}">
                <a14:useLocalDpi xmlns:a14="http://schemas.microsoft.com/office/drawing/2010/main" val="0"/>
              </a:ext>
            </a:extLst>
          </a:blip>
          <a:srcRect l="13585" t="24292" r="11938" b="17770"/>
          <a:stretch>
            <a:fillRect/>
          </a:stretch>
        </p:blipFill>
        <p:spPr bwMode="auto">
          <a:xfrm rot="1544400">
            <a:off x="4994275" y="3160713"/>
            <a:ext cx="394017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Rectangle 11"/>
          <p:cNvSpPr>
            <a:spLocks noGrp="1" noChangeArrowheads="1"/>
          </p:cNvSpPr>
          <p:nvPr>
            <p:ph idx="1"/>
          </p:nvPr>
        </p:nvSpPr>
        <p:spPr>
          <a:xfrm>
            <a:off x="3708400" y="6165850"/>
            <a:ext cx="4329113" cy="431800"/>
          </a:xfrm>
          <a:solidFill>
            <a:srgbClr val="F7FEA0"/>
          </a:solidFill>
        </p:spPr>
        <p:txBody>
          <a:bodyPr/>
          <a:lstStyle/>
          <a:p>
            <a:pPr marL="177800" indent="-177800" eaLnBrk="1" hangingPunct="1">
              <a:lnSpc>
                <a:spcPct val="80000"/>
              </a:lnSpc>
              <a:buFontTx/>
              <a:buNone/>
            </a:pPr>
            <a:r>
              <a:rPr lang="en-GB" sz="1400" b="1" smtClean="0"/>
              <a:t>See ‘Network Hardware.ppt’ for more hardware</a:t>
            </a:r>
            <a:r>
              <a:rPr lang="en-GB" sz="1400" smtClean="0"/>
              <a:t>.</a:t>
            </a:r>
            <a:r>
              <a:rPr lang="en-GB" sz="2400" smtClean="0"/>
              <a:t> </a:t>
            </a:r>
            <a:endParaRPr lang="en-US" sz="2400" smtClean="0"/>
          </a:p>
        </p:txBody>
      </p:sp>
      <p:sp>
        <p:nvSpPr>
          <p:cNvPr id="10243" name="Rectangle 2"/>
          <p:cNvSpPr>
            <a:spLocks noGrp="1" noChangeArrowheads="1"/>
          </p:cNvSpPr>
          <p:nvPr>
            <p:ph type="title"/>
          </p:nvPr>
        </p:nvSpPr>
        <p:spPr>
          <a:xfrm>
            <a:off x="468313" y="333375"/>
            <a:ext cx="8229600" cy="503238"/>
          </a:xfrm>
        </p:spPr>
        <p:txBody>
          <a:bodyPr>
            <a:normAutofit fontScale="90000"/>
          </a:bodyPr>
          <a:lstStyle/>
          <a:p>
            <a:pPr eaLnBrk="1" hangingPunct="1"/>
            <a:r>
              <a:rPr lang="en-GB" sz="3200" b="1" smtClean="0"/>
              <a:t>Joining network stations together</a:t>
            </a:r>
          </a:p>
        </p:txBody>
      </p:sp>
      <p:sp>
        <p:nvSpPr>
          <p:cNvPr id="10244" name="Rectangle 3"/>
          <p:cNvSpPr>
            <a:spLocks noChangeArrowheads="1"/>
          </p:cNvSpPr>
          <p:nvPr/>
        </p:nvSpPr>
        <p:spPr bwMode="auto">
          <a:xfrm>
            <a:off x="3059113" y="1557338"/>
            <a:ext cx="561657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88900" indent="-88900" algn="l">
              <a:spcBef>
                <a:spcPct val="20000"/>
              </a:spcBef>
              <a:tabLst>
                <a:tab pos="0" algn="l"/>
              </a:tabLst>
            </a:pPr>
            <a:r>
              <a:rPr lang="en-GB" sz="2000" b="0">
                <a:solidFill>
                  <a:schemeClr val="tx1"/>
                </a:solidFill>
              </a:rPr>
              <a:t>	A network </a:t>
            </a:r>
            <a:r>
              <a:rPr lang="en-GB" sz="2000">
                <a:solidFill>
                  <a:srgbClr val="CC3300"/>
                </a:solidFill>
              </a:rPr>
              <a:t>switch</a:t>
            </a:r>
            <a:r>
              <a:rPr lang="en-GB" sz="2000" b="0">
                <a:solidFill>
                  <a:schemeClr val="tx1"/>
                </a:solidFill>
              </a:rPr>
              <a:t> is used to join computers together via </a:t>
            </a:r>
            <a:r>
              <a:rPr lang="en-GB" sz="2000">
                <a:solidFill>
                  <a:srgbClr val="CC3300"/>
                </a:solidFill>
              </a:rPr>
              <a:t>cable (cabled network)</a:t>
            </a:r>
            <a:r>
              <a:rPr lang="en-GB" sz="2000" b="0">
                <a:solidFill>
                  <a:schemeClr val="tx1"/>
                </a:solidFill>
              </a:rPr>
              <a:t>….  </a:t>
            </a:r>
          </a:p>
          <a:p>
            <a:pPr marL="88900" indent="-88900" algn="l">
              <a:spcBef>
                <a:spcPct val="20000"/>
              </a:spcBef>
              <a:tabLst>
                <a:tab pos="0" algn="l"/>
              </a:tabLst>
            </a:pPr>
            <a:endParaRPr lang="en-GB" sz="900" b="0">
              <a:solidFill>
                <a:schemeClr val="tx1"/>
              </a:solidFill>
            </a:endParaRPr>
          </a:p>
          <a:p>
            <a:pPr marL="88900" indent="-88900" algn="l">
              <a:spcBef>
                <a:spcPct val="20000"/>
              </a:spcBef>
              <a:tabLst>
                <a:tab pos="0" algn="l"/>
              </a:tabLst>
            </a:pPr>
            <a:r>
              <a:rPr lang="en-GB" sz="2000" b="0">
                <a:solidFill>
                  <a:schemeClr val="tx1"/>
                </a:solidFill>
              </a:rPr>
              <a:t> ….or terminals may be networked using </a:t>
            </a:r>
            <a:r>
              <a:rPr lang="en-GB" sz="2000">
                <a:solidFill>
                  <a:srgbClr val="CC3300"/>
                </a:solidFill>
              </a:rPr>
              <a:t>wireless </a:t>
            </a:r>
            <a:r>
              <a:rPr lang="en-GB" sz="2000" b="0">
                <a:solidFill>
                  <a:schemeClr val="tx1"/>
                </a:solidFill>
              </a:rPr>
              <a:t>technology.</a:t>
            </a:r>
          </a:p>
        </p:txBody>
      </p:sp>
      <p:pic>
        <p:nvPicPr>
          <p:cNvPr id="10245" name="Picture 10" descr="AW U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557338"/>
            <a:ext cx="2016125" cy="199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6" name="Rectangle 8"/>
          <p:cNvSpPr>
            <a:spLocks noChangeArrowheads="1"/>
          </p:cNvSpPr>
          <p:nvPr/>
        </p:nvSpPr>
        <p:spPr bwMode="auto">
          <a:xfrm>
            <a:off x="1116013" y="3716338"/>
            <a:ext cx="4824412"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GB" b="0">
                <a:solidFill>
                  <a:schemeClr val="tx1"/>
                </a:solidFill>
              </a:rPr>
              <a:t>A</a:t>
            </a:r>
            <a:r>
              <a:rPr lang="en-GB">
                <a:solidFill>
                  <a:srgbClr val="CC3300"/>
                </a:solidFill>
              </a:rPr>
              <a:t> router</a:t>
            </a:r>
            <a:r>
              <a:rPr lang="en-GB" b="0">
                <a:solidFill>
                  <a:schemeClr val="tx1"/>
                </a:solidFill>
              </a:rPr>
              <a:t> is a </a:t>
            </a:r>
            <a:r>
              <a:rPr lang="en-GB">
                <a:solidFill>
                  <a:srgbClr val="CC3300"/>
                </a:solidFill>
              </a:rPr>
              <a:t>gateway </a:t>
            </a:r>
            <a:r>
              <a:rPr lang="en-GB" b="0">
                <a:solidFill>
                  <a:schemeClr val="tx1"/>
                </a:solidFill>
              </a:rPr>
              <a:t>allowing all stations to </a:t>
            </a:r>
            <a:r>
              <a:rPr lang="en-GB">
                <a:solidFill>
                  <a:srgbClr val="CC3300"/>
                </a:solidFill>
              </a:rPr>
              <a:t>share </a:t>
            </a:r>
            <a:r>
              <a:rPr lang="en-GB" b="0">
                <a:solidFill>
                  <a:schemeClr val="tx1"/>
                </a:solidFill>
              </a:rPr>
              <a:t>an</a:t>
            </a:r>
            <a:r>
              <a:rPr lang="en-GB">
                <a:solidFill>
                  <a:srgbClr val="CC3300"/>
                </a:solidFill>
              </a:rPr>
              <a:t> Internet link.  </a:t>
            </a:r>
            <a:r>
              <a:rPr lang="en-GB" b="0">
                <a:solidFill>
                  <a:schemeClr val="tx1"/>
                </a:solidFill>
              </a:rPr>
              <a:t>  </a:t>
            </a:r>
          </a:p>
          <a:p>
            <a:pPr algn="l">
              <a:spcBef>
                <a:spcPct val="0"/>
              </a:spcBef>
            </a:pPr>
            <a:endParaRPr lang="en-GB" b="0">
              <a:solidFill>
                <a:schemeClr val="tx1"/>
              </a:solidFill>
            </a:endParaRPr>
          </a:p>
          <a:p>
            <a:pPr algn="l">
              <a:spcBef>
                <a:spcPct val="0"/>
              </a:spcBef>
            </a:pPr>
            <a:r>
              <a:rPr lang="en-GB" b="0">
                <a:solidFill>
                  <a:schemeClr val="tx1"/>
                </a:solidFill>
              </a:rPr>
              <a:t>A </a:t>
            </a:r>
            <a:r>
              <a:rPr lang="en-GB">
                <a:solidFill>
                  <a:srgbClr val="CC3300"/>
                </a:solidFill>
              </a:rPr>
              <a:t>WEP key</a:t>
            </a:r>
            <a:r>
              <a:rPr lang="en-GB" b="0">
                <a:solidFill>
                  <a:schemeClr val="tx1"/>
                </a:solidFill>
              </a:rPr>
              <a:t> is needed to </a:t>
            </a:r>
            <a:r>
              <a:rPr lang="en-GB">
                <a:solidFill>
                  <a:srgbClr val="CC3300"/>
                </a:solidFill>
              </a:rPr>
              <a:t>encrypt </a:t>
            </a:r>
            <a:r>
              <a:rPr lang="en-GB" b="0">
                <a:solidFill>
                  <a:schemeClr val="tx1"/>
                </a:solidFill>
              </a:rPr>
              <a:t>data on the wireless networks and keep data </a:t>
            </a:r>
            <a:r>
              <a:rPr lang="en-GB">
                <a:solidFill>
                  <a:srgbClr val="CC3300"/>
                </a:solidFill>
              </a:rPr>
              <a:t>secure</a:t>
            </a:r>
            <a:r>
              <a:rPr lang="en-GB" b="0">
                <a:solidFill>
                  <a:schemeClr val="tx1"/>
                </a:solidFill>
              </a:rPr>
              <a:t>.</a:t>
            </a:r>
          </a:p>
          <a:p>
            <a:pPr algn="l">
              <a:spcBef>
                <a:spcPct val="0"/>
              </a:spcBef>
            </a:pPr>
            <a:endParaRPr lang="en-GB" b="0">
              <a:solidFill>
                <a:schemeClr val="tx1"/>
              </a:solidFill>
            </a:endParaRPr>
          </a:p>
          <a:p>
            <a:pPr algn="l">
              <a:spcBef>
                <a:spcPct val="0"/>
              </a:spcBef>
            </a:pPr>
            <a:r>
              <a:rPr lang="en-GB" b="0">
                <a:solidFill>
                  <a:schemeClr val="tx1"/>
                </a:solidFill>
              </a:rPr>
              <a:t>Network cable is </a:t>
            </a:r>
            <a:r>
              <a:rPr lang="en-GB">
                <a:solidFill>
                  <a:srgbClr val="CC3300"/>
                </a:solidFill>
              </a:rPr>
              <a:t>more reliable</a:t>
            </a:r>
            <a:r>
              <a:rPr lang="en-GB" b="0">
                <a:solidFill>
                  <a:schemeClr val="tx1"/>
                </a:solidFill>
              </a:rPr>
              <a:t> and </a:t>
            </a:r>
            <a:r>
              <a:rPr lang="en-GB">
                <a:solidFill>
                  <a:srgbClr val="CC3300"/>
                </a:solidFill>
              </a:rPr>
              <a:t>secure</a:t>
            </a:r>
            <a:r>
              <a:rPr lang="en-GB">
                <a:solidFill>
                  <a:schemeClr val="tx1"/>
                </a:solidFill>
              </a:rPr>
              <a:t> </a:t>
            </a:r>
            <a:r>
              <a:rPr lang="en-GB" b="0">
                <a:solidFill>
                  <a:schemeClr val="tx1"/>
                </a:solidFill>
              </a:rPr>
              <a:t>than wireless technology. </a:t>
            </a:r>
            <a:endParaRPr lang="en-US" b="0">
              <a:solidFill>
                <a:schemeClr val="tx1"/>
              </a:solidFill>
            </a:endParaRPr>
          </a:p>
        </p:txBody>
      </p:sp>
      <p:sp>
        <p:nvSpPr>
          <p:cNvPr id="10248" name="TextBox 2"/>
          <p:cNvSpPr txBox="1">
            <a:spLocks noChangeArrowheads="1"/>
          </p:cNvSpPr>
          <p:nvPr/>
        </p:nvSpPr>
        <p:spPr bwMode="auto">
          <a:xfrm rot="1546219">
            <a:off x="5926138" y="4783138"/>
            <a:ext cx="2325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accent2"/>
                </a:solidFill>
                <a:latin typeface="Arial" charset="0"/>
              </a:defRPr>
            </a:lvl1pPr>
            <a:lvl2pPr marL="742950" indent="-285750" eaLnBrk="0" hangingPunct="0">
              <a:defRPr b="1">
                <a:solidFill>
                  <a:schemeClr val="accent2"/>
                </a:solidFill>
                <a:latin typeface="Arial" charset="0"/>
              </a:defRPr>
            </a:lvl2pPr>
            <a:lvl3pPr marL="1143000" indent="-228600" eaLnBrk="0" hangingPunct="0">
              <a:defRPr b="1">
                <a:solidFill>
                  <a:schemeClr val="accent2"/>
                </a:solidFill>
                <a:latin typeface="Arial" charset="0"/>
              </a:defRPr>
            </a:lvl3pPr>
            <a:lvl4pPr marL="1600200" indent="-228600" eaLnBrk="0" hangingPunct="0">
              <a:defRPr b="1">
                <a:solidFill>
                  <a:schemeClr val="accent2"/>
                </a:solidFill>
                <a:latin typeface="Arial" charset="0"/>
              </a:defRPr>
            </a:lvl4pPr>
            <a:lvl5pPr marL="2057400" indent="-228600" eaLnBrk="0" hangingPunct="0">
              <a:defRPr b="1">
                <a:solidFill>
                  <a:schemeClr val="accent2"/>
                </a:solidFill>
                <a:latin typeface="Arial" charset="0"/>
              </a:defRPr>
            </a:lvl5pPr>
            <a:lvl6pPr marL="2514600" indent="-228600" algn="ctr" eaLnBrk="0" fontAlgn="base" hangingPunct="0">
              <a:spcBef>
                <a:spcPct val="50000"/>
              </a:spcBef>
              <a:spcAft>
                <a:spcPct val="0"/>
              </a:spcAft>
              <a:defRPr b="1">
                <a:solidFill>
                  <a:schemeClr val="accent2"/>
                </a:solidFill>
                <a:latin typeface="Arial" charset="0"/>
              </a:defRPr>
            </a:lvl6pPr>
            <a:lvl7pPr marL="2971800" indent="-228600" algn="ctr" eaLnBrk="0" fontAlgn="base" hangingPunct="0">
              <a:spcBef>
                <a:spcPct val="50000"/>
              </a:spcBef>
              <a:spcAft>
                <a:spcPct val="0"/>
              </a:spcAft>
              <a:defRPr b="1">
                <a:solidFill>
                  <a:schemeClr val="accent2"/>
                </a:solidFill>
                <a:latin typeface="Arial" charset="0"/>
              </a:defRPr>
            </a:lvl7pPr>
            <a:lvl8pPr marL="3429000" indent="-228600" algn="ctr" eaLnBrk="0" fontAlgn="base" hangingPunct="0">
              <a:spcBef>
                <a:spcPct val="50000"/>
              </a:spcBef>
              <a:spcAft>
                <a:spcPct val="0"/>
              </a:spcAft>
              <a:defRPr b="1">
                <a:solidFill>
                  <a:schemeClr val="accent2"/>
                </a:solidFill>
                <a:latin typeface="Arial" charset="0"/>
              </a:defRPr>
            </a:lvl8pPr>
            <a:lvl9pPr marL="3886200" indent="-228600" algn="ctr" eaLnBrk="0" fontAlgn="base" hangingPunct="0">
              <a:spcBef>
                <a:spcPct val="50000"/>
              </a:spcBef>
              <a:spcAft>
                <a:spcPct val="0"/>
              </a:spcAft>
              <a:defRPr b="1">
                <a:solidFill>
                  <a:schemeClr val="accent2"/>
                </a:solidFill>
                <a:latin typeface="Arial" charset="0"/>
              </a:defRPr>
            </a:lvl9pPr>
          </a:lstStyle>
          <a:p>
            <a:pPr eaLnBrk="1" hangingPunct="1"/>
            <a:r>
              <a:rPr lang="en-GB"/>
              <a:t>48 Port POE Switch</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1308</TotalTime>
  <Words>2050</Words>
  <Application>Microsoft Office PowerPoint</Application>
  <PresentationFormat>On-screen Show (4:3)</PresentationFormat>
  <Paragraphs>288</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Waveform</vt:lpstr>
      <vt:lpstr>  Networks (pages 107-122)</vt:lpstr>
      <vt:lpstr>Definition of a network</vt:lpstr>
      <vt:lpstr>PowerPoint Presentation</vt:lpstr>
      <vt:lpstr>Types of local area network</vt:lpstr>
      <vt:lpstr>Peer to peer network topology</vt:lpstr>
      <vt:lpstr>Client server network</vt:lpstr>
      <vt:lpstr>Sharing device on a network</vt:lpstr>
      <vt:lpstr>Thin client network</vt:lpstr>
      <vt:lpstr>Joining network stations together</vt:lpstr>
      <vt:lpstr>Differences between a LAN and WAN</vt:lpstr>
      <vt:lpstr>Sample exam question</vt:lpstr>
      <vt:lpstr>ICT AS 6th form - Theory Notes</vt:lpstr>
      <vt:lpstr>The characteristics and relative disadvantages of networks</vt:lpstr>
      <vt:lpstr>Network Security</vt:lpstr>
      <vt:lpstr>Network Security</vt:lpstr>
      <vt:lpstr>PowerPoint Presentation</vt:lpstr>
      <vt:lpstr>Sample, Exam Question</vt:lpstr>
      <vt:lpstr>Internet services</vt:lpstr>
      <vt:lpstr>The Internet</vt:lpstr>
      <vt:lpstr>PowerPoint Presentation</vt:lpstr>
      <vt:lpstr>PowerPoint Presentation</vt:lpstr>
      <vt:lpstr>Search Engines</vt:lpstr>
      <vt:lpstr>E-mail Software</vt:lpstr>
      <vt:lpstr>E-mail - Address book</vt:lpstr>
      <vt:lpstr>Using an FTP program</vt:lpstr>
      <vt:lpstr>On-line chat rooms</vt:lpstr>
      <vt:lpstr>Newsgroups</vt:lpstr>
      <vt:lpstr>Newsgroup – Rules for posting</vt:lpstr>
      <vt:lpstr>On-line databases</vt:lpstr>
      <vt:lpstr>Gumtree - Searching for an ipad?</vt:lpstr>
      <vt:lpstr>PowerPoint Presentation</vt:lpstr>
      <vt:lpstr>ICT AS 6th form - Theory Notes</vt:lpstr>
    </vt:vector>
  </TitlesOfParts>
  <Company>The Billericay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Networks</dc:title>
  <dc:creator>administrator</dc:creator>
  <cp:lastModifiedBy>Teaching Staff Member</cp:lastModifiedBy>
  <cp:revision>86</cp:revision>
  <dcterms:created xsi:type="dcterms:W3CDTF">2005-02-08T16:34:01Z</dcterms:created>
  <dcterms:modified xsi:type="dcterms:W3CDTF">2015-10-01T09:41:10Z</dcterms:modified>
</cp:coreProperties>
</file>