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83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‹N›</a:t>
            </a:fld>
            <a:r>
              <a:rPr dirty="0"/>
              <a:t>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‹N›</a:t>
            </a:fld>
            <a:r>
              <a:rPr dirty="0"/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6591" y="1865884"/>
            <a:ext cx="4221480" cy="4087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A5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291" y="1835404"/>
            <a:ext cx="4508500" cy="4861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‹N›</a:t>
            </a:fld>
            <a:r>
              <a:rPr dirty="0"/>
              <a:t>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‹N›</a:t>
            </a:fld>
            <a:r>
              <a:rPr dirty="0"/>
              <a:t>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‹N›</a:t>
            </a:fld>
            <a:r>
              <a:rPr dirty="0"/>
              <a:t>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3700" y="347979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0" y="6858000"/>
                </a:moveTo>
                <a:lnTo>
                  <a:pt x="9906000" y="6858000"/>
                </a:ln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E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0944" y="1562608"/>
            <a:ext cx="9403080" cy="0"/>
          </a:xfrm>
          <a:custGeom>
            <a:avLst/>
            <a:gdLst/>
            <a:ahLst/>
            <a:cxnLst/>
            <a:rect l="l" t="t" r="r" b="b"/>
            <a:pathLst>
              <a:path w="9403080">
                <a:moveTo>
                  <a:pt x="0" y="0"/>
                </a:moveTo>
                <a:lnTo>
                  <a:pt x="9403079" y="0"/>
                </a:lnTo>
              </a:path>
            </a:pathLst>
          </a:custGeom>
          <a:ln w="51815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0016" y="863091"/>
            <a:ext cx="8913367" cy="64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2688" y="1810003"/>
            <a:ext cx="8828023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1352" y="6785251"/>
            <a:ext cx="2754629" cy="41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00088" y="6770011"/>
            <a:ext cx="300482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DD6"/>
                </a:solidFill>
                <a:latin typeface="Comic Sans MS"/>
                <a:cs typeface="Comic Sans MS"/>
              </a:defRPr>
            </a:lvl1pPr>
          </a:lstStyle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‹N›</a:t>
            </a:fld>
            <a:r>
              <a:rPr dirty="0"/>
              <a:t>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.ic.ac.uk/~mrh/430/" TargetMode="External"/><Relationship Id="rId2" Type="http://schemas.openxmlformats.org/officeDocument/2006/relationships/hyperlink" Target="mailto:M.Huth@doc.ic.ac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-bo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yptography.com/des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.ic.ac.uk/~mrh/430/" TargetMode="External"/><Relationship Id="rId2" Type="http://schemas.openxmlformats.org/officeDocument/2006/relationships/hyperlink" Target="mailto:M.Huth@doc.ic.ac.u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895" y="2752852"/>
            <a:ext cx="625983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8040" algn="l"/>
              </a:tabLst>
            </a:pPr>
            <a:r>
              <a:rPr sz="3600" spc="-5" dirty="0">
                <a:solidFill>
                  <a:srgbClr val="FF2833"/>
                </a:solidFill>
              </a:rPr>
              <a:t>Symmetri</a:t>
            </a:r>
            <a:r>
              <a:rPr sz="3600" dirty="0">
                <a:solidFill>
                  <a:srgbClr val="FF2833"/>
                </a:solidFill>
              </a:rPr>
              <a:t>c</a:t>
            </a:r>
            <a:r>
              <a:rPr sz="3600" spc="20" dirty="0">
                <a:solidFill>
                  <a:srgbClr val="FF2833"/>
                </a:solidFill>
              </a:rPr>
              <a:t> </a:t>
            </a:r>
            <a:r>
              <a:rPr sz="3600" dirty="0">
                <a:solidFill>
                  <a:srgbClr val="FF2833"/>
                </a:solidFill>
              </a:rPr>
              <a:t>Key	Cryptography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4691379" y="1542872"/>
            <a:ext cx="1255395" cy="292735"/>
          </a:xfrm>
          <a:custGeom>
            <a:avLst/>
            <a:gdLst/>
            <a:ahLst/>
            <a:cxnLst/>
            <a:rect l="l" t="t" r="r" b="b"/>
            <a:pathLst>
              <a:path w="1255395" h="292735">
                <a:moveTo>
                  <a:pt x="627468" y="0"/>
                </a:moveTo>
                <a:lnTo>
                  <a:pt x="554292" y="984"/>
                </a:lnTo>
                <a:lnTo>
                  <a:pt x="483594" y="3865"/>
                </a:lnTo>
                <a:lnTo>
                  <a:pt x="415848" y="8533"/>
                </a:lnTo>
                <a:lnTo>
                  <a:pt x="351522" y="14877"/>
                </a:lnTo>
                <a:lnTo>
                  <a:pt x="291088" y="22787"/>
                </a:lnTo>
                <a:lnTo>
                  <a:pt x="235017" y="32155"/>
                </a:lnTo>
                <a:lnTo>
                  <a:pt x="183780" y="42870"/>
                </a:lnTo>
                <a:lnTo>
                  <a:pt x="137846" y="54822"/>
                </a:lnTo>
                <a:lnTo>
                  <a:pt x="97688" y="67902"/>
                </a:lnTo>
                <a:lnTo>
                  <a:pt x="36580" y="97004"/>
                </a:lnTo>
                <a:lnTo>
                  <a:pt x="4221" y="129298"/>
                </a:lnTo>
                <a:lnTo>
                  <a:pt x="0" y="146367"/>
                </a:lnTo>
                <a:lnTo>
                  <a:pt x="4221" y="163434"/>
                </a:lnTo>
                <a:lnTo>
                  <a:pt x="36580" y="195724"/>
                </a:lnTo>
                <a:lnTo>
                  <a:pt x="97688" y="224823"/>
                </a:lnTo>
                <a:lnTo>
                  <a:pt x="137846" y="237902"/>
                </a:lnTo>
                <a:lnTo>
                  <a:pt x="183780" y="249853"/>
                </a:lnTo>
                <a:lnTo>
                  <a:pt x="235017" y="260567"/>
                </a:lnTo>
                <a:lnTo>
                  <a:pt x="291088" y="269934"/>
                </a:lnTo>
                <a:lnTo>
                  <a:pt x="351522" y="277845"/>
                </a:lnTo>
                <a:lnTo>
                  <a:pt x="415848" y="284189"/>
                </a:lnTo>
                <a:lnTo>
                  <a:pt x="483594" y="288856"/>
                </a:lnTo>
                <a:lnTo>
                  <a:pt x="554292" y="291737"/>
                </a:lnTo>
                <a:lnTo>
                  <a:pt x="627468" y="292722"/>
                </a:lnTo>
                <a:lnTo>
                  <a:pt x="700645" y="291737"/>
                </a:lnTo>
                <a:lnTo>
                  <a:pt x="771342" y="288856"/>
                </a:lnTo>
                <a:lnTo>
                  <a:pt x="839089" y="284189"/>
                </a:lnTo>
                <a:lnTo>
                  <a:pt x="903415" y="277845"/>
                </a:lnTo>
                <a:lnTo>
                  <a:pt x="963849" y="269934"/>
                </a:lnTo>
                <a:lnTo>
                  <a:pt x="1019920" y="260567"/>
                </a:lnTo>
                <a:lnTo>
                  <a:pt x="1071157" y="249853"/>
                </a:lnTo>
                <a:lnTo>
                  <a:pt x="1117091" y="237902"/>
                </a:lnTo>
                <a:lnTo>
                  <a:pt x="1157249" y="224823"/>
                </a:lnTo>
                <a:lnTo>
                  <a:pt x="1218357" y="195724"/>
                </a:lnTo>
                <a:lnTo>
                  <a:pt x="1250716" y="163434"/>
                </a:lnTo>
                <a:lnTo>
                  <a:pt x="1254937" y="146367"/>
                </a:lnTo>
                <a:lnTo>
                  <a:pt x="1250716" y="129298"/>
                </a:lnTo>
                <a:lnTo>
                  <a:pt x="1218357" y="97004"/>
                </a:lnTo>
                <a:lnTo>
                  <a:pt x="1157249" y="67902"/>
                </a:lnTo>
                <a:lnTo>
                  <a:pt x="1117091" y="54822"/>
                </a:lnTo>
                <a:lnTo>
                  <a:pt x="1071157" y="42870"/>
                </a:lnTo>
                <a:lnTo>
                  <a:pt x="1019920" y="32155"/>
                </a:lnTo>
                <a:lnTo>
                  <a:pt x="963849" y="22787"/>
                </a:lnTo>
                <a:lnTo>
                  <a:pt x="903415" y="14877"/>
                </a:lnTo>
                <a:lnTo>
                  <a:pt x="839089" y="8533"/>
                </a:lnTo>
                <a:lnTo>
                  <a:pt x="771342" y="3865"/>
                </a:lnTo>
                <a:lnTo>
                  <a:pt x="700645" y="984"/>
                </a:lnTo>
                <a:lnTo>
                  <a:pt x="627468" y="0"/>
                </a:lnTo>
                <a:close/>
              </a:path>
            </a:pathLst>
          </a:custGeom>
          <a:solidFill>
            <a:srgbClr val="FF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4698276" y="1187310"/>
            <a:ext cx="1259840" cy="1292720"/>
            <a:chOff x="4698276" y="1187310"/>
            <a:chExt cx="1259840" cy="1292720"/>
          </a:xfrm>
        </p:grpSpPr>
        <p:sp>
          <p:nvSpPr>
            <p:cNvPr id="3" name="object 3"/>
            <p:cNvSpPr/>
            <p:nvPr/>
          </p:nvSpPr>
          <p:spPr>
            <a:xfrm>
              <a:off x="4698276" y="1683105"/>
              <a:ext cx="1259840" cy="796925"/>
            </a:xfrm>
            <a:custGeom>
              <a:avLst/>
              <a:gdLst/>
              <a:ahLst/>
              <a:cxnLst/>
              <a:rect l="l" t="t" r="r" b="b"/>
              <a:pathLst>
                <a:path w="1259839" h="796925">
                  <a:moveTo>
                    <a:pt x="1259535" y="0"/>
                  </a:moveTo>
                  <a:lnTo>
                    <a:pt x="0" y="1536"/>
                  </a:lnTo>
                  <a:lnTo>
                    <a:pt x="0" y="656716"/>
                  </a:lnTo>
                  <a:lnTo>
                    <a:pt x="35267" y="704989"/>
                  </a:lnTo>
                  <a:lnTo>
                    <a:pt x="78968" y="724141"/>
                  </a:lnTo>
                  <a:lnTo>
                    <a:pt x="135686" y="744829"/>
                  </a:lnTo>
                  <a:lnTo>
                    <a:pt x="205447" y="763231"/>
                  </a:lnTo>
                  <a:lnTo>
                    <a:pt x="305879" y="778548"/>
                  </a:lnTo>
                  <a:lnTo>
                    <a:pt x="390969" y="785444"/>
                  </a:lnTo>
                  <a:lnTo>
                    <a:pt x="478370" y="795413"/>
                  </a:lnTo>
                  <a:lnTo>
                    <a:pt x="568820" y="796937"/>
                  </a:lnTo>
                  <a:lnTo>
                    <a:pt x="682282" y="796937"/>
                  </a:lnTo>
                  <a:lnTo>
                    <a:pt x="755878" y="795413"/>
                  </a:lnTo>
                  <a:lnTo>
                    <a:pt x="822566" y="791578"/>
                  </a:lnTo>
                  <a:lnTo>
                    <a:pt x="886968" y="785444"/>
                  </a:lnTo>
                  <a:lnTo>
                    <a:pt x="977430" y="774725"/>
                  </a:lnTo>
                  <a:lnTo>
                    <a:pt x="1060221" y="761695"/>
                  </a:lnTo>
                  <a:lnTo>
                    <a:pt x="1164475" y="733336"/>
                  </a:lnTo>
                  <a:lnTo>
                    <a:pt x="1208176" y="712647"/>
                  </a:lnTo>
                  <a:lnTo>
                    <a:pt x="1255699" y="671271"/>
                  </a:lnTo>
                  <a:lnTo>
                    <a:pt x="1259535" y="651344"/>
                  </a:lnTo>
                  <a:lnTo>
                    <a:pt x="1259535" y="0"/>
                  </a:lnTo>
                  <a:close/>
                </a:path>
              </a:pathLst>
            </a:custGeom>
            <a:solidFill>
              <a:srgbClr val="FFD5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1767" y="1946706"/>
              <a:ext cx="153670" cy="372745"/>
            </a:xfrm>
            <a:custGeom>
              <a:avLst/>
              <a:gdLst/>
              <a:ahLst/>
              <a:cxnLst/>
              <a:rect l="l" t="t" r="r" b="b"/>
              <a:pathLst>
                <a:path w="153670" h="372744">
                  <a:moveTo>
                    <a:pt x="94297" y="0"/>
                  </a:moveTo>
                  <a:lnTo>
                    <a:pt x="52895" y="0"/>
                  </a:lnTo>
                  <a:lnTo>
                    <a:pt x="21462" y="21462"/>
                  </a:lnTo>
                  <a:lnTo>
                    <a:pt x="0" y="67437"/>
                  </a:lnTo>
                  <a:lnTo>
                    <a:pt x="0" y="101917"/>
                  </a:lnTo>
                  <a:lnTo>
                    <a:pt x="2298" y="129501"/>
                  </a:lnTo>
                  <a:lnTo>
                    <a:pt x="29133" y="147891"/>
                  </a:lnTo>
                  <a:lnTo>
                    <a:pt x="50596" y="157086"/>
                  </a:lnTo>
                  <a:lnTo>
                    <a:pt x="0" y="372414"/>
                  </a:lnTo>
                  <a:lnTo>
                    <a:pt x="153327" y="372414"/>
                  </a:lnTo>
                  <a:lnTo>
                    <a:pt x="87388" y="160159"/>
                  </a:lnTo>
                  <a:lnTo>
                    <a:pt x="118821" y="147891"/>
                  </a:lnTo>
                  <a:lnTo>
                    <a:pt x="138760" y="120307"/>
                  </a:lnTo>
                  <a:lnTo>
                    <a:pt x="145656" y="67437"/>
                  </a:lnTo>
                  <a:lnTo>
                    <a:pt x="131089" y="21462"/>
                  </a:lnTo>
                  <a:lnTo>
                    <a:pt x="94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5291" y="1187310"/>
              <a:ext cx="894080" cy="514350"/>
            </a:xfrm>
            <a:custGeom>
              <a:avLst/>
              <a:gdLst/>
              <a:ahLst/>
              <a:cxnLst/>
              <a:rect l="l" t="t" r="r" b="b"/>
              <a:pathLst>
                <a:path w="894079" h="514350">
                  <a:moveTo>
                    <a:pt x="445401" y="0"/>
                  </a:moveTo>
                  <a:lnTo>
                    <a:pt x="377939" y="3835"/>
                  </a:lnTo>
                  <a:lnTo>
                    <a:pt x="305117" y="20688"/>
                  </a:lnTo>
                  <a:lnTo>
                    <a:pt x="249923" y="42913"/>
                  </a:lnTo>
                  <a:lnTo>
                    <a:pt x="165595" y="98856"/>
                  </a:lnTo>
                  <a:lnTo>
                    <a:pt x="117297" y="140233"/>
                  </a:lnTo>
                  <a:lnTo>
                    <a:pt x="89700" y="173951"/>
                  </a:lnTo>
                  <a:lnTo>
                    <a:pt x="53670" y="222224"/>
                  </a:lnTo>
                  <a:lnTo>
                    <a:pt x="31432" y="274332"/>
                  </a:lnTo>
                  <a:lnTo>
                    <a:pt x="11506" y="340233"/>
                  </a:lnTo>
                  <a:lnTo>
                    <a:pt x="0" y="409206"/>
                  </a:lnTo>
                  <a:lnTo>
                    <a:pt x="0" y="482003"/>
                  </a:lnTo>
                  <a:lnTo>
                    <a:pt x="33731" y="502691"/>
                  </a:lnTo>
                  <a:lnTo>
                    <a:pt x="98894" y="510349"/>
                  </a:lnTo>
                  <a:lnTo>
                    <a:pt x="139522" y="514184"/>
                  </a:lnTo>
                  <a:lnTo>
                    <a:pt x="178625" y="498856"/>
                  </a:lnTo>
                  <a:lnTo>
                    <a:pt x="193954" y="476643"/>
                  </a:lnTo>
                  <a:lnTo>
                    <a:pt x="193954" y="384683"/>
                  </a:lnTo>
                  <a:lnTo>
                    <a:pt x="195491" y="367830"/>
                  </a:lnTo>
                  <a:lnTo>
                    <a:pt x="217716" y="306527"/>
                  </a:lnTo>
                  <a:lnTo>
                    <a:pt x="239953" y="268973"/>
                  </a:lnTo>
                  <a:lnTo>
                    <a:pt x="295909" y="222224"/>
                  </a:lnTo>
                  <a:lnTo>
                    <a:pt x="329641" y="201536"/>
                  </a:lnTo>
                  <a:lnTo>
                    <a:pt x="372579" y="184683"/>
                  </a:lnTo>
                  <a:lnTo>
                    <a:pt x="406311" y="179311"/>
                  </a:lnTo>
                  <a:lnTo>
                    <a:pt x="807750" y="179311"/>
                  </a:lnTo>
                  <a:lnTo>
                    <a:pt x="804176" y="173951"/>
                  </a:lnTo>
                  <a:lnTo>
                    <a:pt x="771207" y="137934"/>
                  </a:lnTo>
                  <a:lnTo>
                    <a:pt x="732116" y="100393"/>
                  </a:lnTo>
                  <a:lnTo>
                    <a:pt x="693013" y="72796"/>
                  </a:lnTo>
                  <a:lnTo>
                    <a:pt x="637057" y="39090"/>
                  </a:lnTo>
                  <a:lnTo>
                    <a:pt x="568058" y="14566"/>
                  </a:lnTo>
                  <a:lnTo>
                    <a:pt x="512102" y="5372"/>
                  </a:lnTo>
                  <a:lnTo>
                    <a:pt x="445401" y="0"/>
                  </a:lnTo>
                  <a:close/>
                </a:path>
                <a:path w="894079" h="514350">
                  <a:moveTo>
                    <a:pt x="807750" y="179311"/>
                  </a:moveTo>
                  <a:lnTo>
                    <a:pt x="497535" y="179311"/>
                  </a:lnTo>
                  <a:lnTo>
                    <a:pt x="525132" y="190817"/>
                  </a:lnTo>
                  <a:lnTo>
                    <a:pt x="558863" y="201536"/>
                  </a:lnTo>
                  <a:lnTo>
                    <a:pt x="603326" y="224523"/>
                  </a:lnTo>
                  <a:lnTo>
                    <a:pt x="629386" y="252107"/>
                  </a:lnTo>
                  <a:lnTo>
                    <a:pt x="653923" y="274332"/>
                  </a:lnTo>
                  <a:lnTo>
                    <a:pt x="679983" y="318020"/>
                  </a:lnTo>
                  <a:lnTo>
                    <a:pt x="693013" y="357098"/>
                  </a:lnTo>
                  <a:lnTo>
                    <a:pt x="698385" y="390817"/>
                  </a:lnTo>
                  <a:lnTo>
                    <a:pt x="698385" y="471271"/>
                  </a:lnTo>
                  <a:lnTo>
                    <a:pt x="707580" y="488137"/>
                  </a:lnTo>
                  <a:lnTo>
                    <a:pt x="742848" y="502691"/>
                  </a:lnTo>
                  <a:lnTo>
                    <a:pt x="791146" y="510349"/>
                  </a:lnTo>
                  <a:lnTo>
                    <a:pt x="836371" y="502691"/>
                  </a:lnTo>
                  <a:lnTo>
                    <a:pt x="875474" y="491197"/>
                  </a:lnTo>
                  <a:lnTo>
                    <a:pt x="893864" y="474345"/>
                  </a:lnTo>
                  <a:lnTo>
                    <a:pt x="892340" y="409206"/>
                  </a:lnTo>
                  <a:lnTo>
                    <a:pt x="886205" y="375488"/>
                  </a:lnTo>
                  <a:lnTo>
                    <a:pt x="876998" y="340233"/>
                  </a:lnTo>
                  <a:lnTo>
                    <a:pt x="869340" y="297319"/>
                  </a:lnTo>
                  <a:lnTo>
                    <a:pt x="849401" y="250583"/>
                  </a:lnTo>
                  <a:lnTo>
                    <a:pt x="830237" y="213029"/>
                  </a:lnTo>
                  <a:lnTo>
                    <a:pt x="807750" y="179311"/>
                  </a:lnTo>
                  <a:close/>
                </a:path>
              </a:pathLst>
            </a:custGeom>
            <a:solidFill>
              <a:srgbClr val="FFD5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96484" y="577341"/>
            <a:ext cx="701485" cy="1146010"/>
            <a:chOff x="4996484" y="577341"/>
            <a:chExt cx="701485" cy="1146010"/>
          </a:xfrm>
        </p:grpSpPr>
        <p:sp>
          <p:nvSpPr>
            <p:cNvPr id="7" name="object 7"/>
            <p:cNvSpPr/>
            <p:nvPr/>
          </p:nvSpPr>
          <p:spPr>
            <a:xfrm>
              <a:off x="5237200" y="854748"/>
              <a:ext cx="256540" cy="386715"/>
            </a:xfrm>
            <a:custGeom>
              <a:avLst/>
              <a:gdLst/>
              <a:ahLst/>
              <a:cxnLst/>
              <a:rect l="l" t="t" r="r" b="b"/>
              <a:pathLst>
                <a:path w="256539" h="386715">
                  <a:moveTo>
                    <a:pt x="185521" y="0"/>
                  </a:moveTo>
                  <a:lnTo>
                    <a:pt x="139522" y="0"/>
                  </a:lnTo>
                  <a:lnTo>
                    <a:pt x="100431" y="16852"/>
                  </a:lnTo>
                  <a:lnTo>
                    <a:pt x="78193" y="62064"/>
                  </a:lnTo>
                  <a:lnTo>
                    <a:pt x="55968" y="118008"/>
                  </a:lnTo>
                  <a:lnTo>
                    <a:pt x="35267" y="184670"/>
                  </a:lnTo>
                  <a:lnTo>
                    <a:pt x="29895" y="201536"/>
                  </a:lnTo>
                  <a:lnTo>
                    <a:pt x="5372" y="270497"/>
                  </a:lnTo>
                  <a:lnTo>
                    <a:pt x="0" y="319544"/>
                  </a:lnTo>
                  <a:lnTo>
                    <a:pt x="23774" y="369341"/>
                  </a:lnTo>
                  <a:lnTo>
                    <a:pt x="91224" y="386207"/>
                  </a:lnTo>
                  <a:lnTo>
                    <a:pt x="133388" y="382371"/>
                  </a:lnTo>
                  <a:lnTo>
                    <a:pt x="200088" y="363982"/>
                  </a:lnTo>
                  <a:lnTo>
                    <a:pt x="239179" y="321068"/>
                  </a:lnTo>
                  <a:lnTo>
                    <a:pt x="246849" y="281990"/>
                  </a:lnTo>
                  <a:lnTo>
                    <a:pt x="256044" y="203835"/>
                  </a:lnTo>
                  <a:lnTo>
                    <a:pt x="250598" y="118008"/>
                  </a:lnTo>
                  <a:lnTo>
                    <a:pt x="246849" y="52108"/>
                  </a:lnTo>
                  <a:lnTo>
                    <a:pt x="222313" y="16852"/>
                  </a:lnTo>
                  <a:lnTo>
                    <a:pt x="185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0319" y="880795"/>
              <a:ext cx="247650" cy="490855"/>
            </a:xfrm>
            <a:custGeom>
              <a:avLst/>
              <a:gdLst/>
              <a:ahLst/>
              <a:cxnLst/>
              <a:rect l="l" t="t" r="r" b="b"/>
              <a:pathLst>
                <a:path w="247650" h="490855">
                  <a:moveTo>
                    <a:pt x="39103" y="0"/>
                  </a:moveTo>
                  <a:lnTo>
                    <a:pt x="10731" y="6134"/>
                  </a:lnTo>
                  <a:lnTo>
                    <a:pt x="0" y="19164"/>
                  </a:lnTo>
                  <a:lnTo>
                    <a:pt x="1536" y="41376"/>
                  </a:lnTo>
                  <a:lnTo>
                    <a:pt x="55968" y="69735"/>
                  </a:lnTo>
                  <a:lnTo>
                    <a:pt x="85089" y="86588"/>
                  </a:lnTo>
                  <a:lnTo>
                    <a:pt x="108089" y="107276"/>
                  </a:lnTo>
                  <a:lnTo>
                    <a:pt x="130327" y="147891"/>
                  </a:lnTo>
                  <a:lnTo>
                    <a:pt x="150253" y="196938"/>
                  </a:lnTo>
                  <a:lnTo>
                    <a:pt x="157924" y="258241"/>
                  </a:lnTo>
                  <a:lnTo>
                    <a:pt x="156387" y="314185"/>
                  </a:lnTo>
                  <a:lnTo>
                    <a:pt x="147193" y="350202"/>
                  </a:lnTo>
                  <a:lnTo>
                    <a:pt x="124193" y="353263"/>
                  </a:lnTo>
                  <a:lnTo>
                    <a:pt x="101955" y="359397"/>
                  </a:lnTo>
                  <a:lnTo>
                    <a:pt x="105790" y="376250"/>
                  </a:lnTo>
                  <a:lnTo>
                    <a:pt x="128028" y="376250"/>
                  </a:lnTo>
                  <a:lnTo>
                    <a:pt x="150253" y="383146"/>
                  </a:lnTo>
                  <a:lnTo>
                    <a:pt x="173253" y="406133"/>
                  </a:lnTo>
                  <a:lnTo>
                    <a:pt x="186283" y="443687"/>
                  </a:lnTo>
                  <a:lnTo>
                    <a:pt x="189357" y="473570"/>
                  </a:lnTo>
                  <a:lnTo>
                    <a:pt x="213880" y="490423"/>
                  </a:lnTo>
                  <a:lnTo>
                    <a:pt x="236118" y="490423"/>
                  </a:lnTo>
                  <a:lnTo>
                    <a:pt x="247611" y="467436"/>
                  </a:lnTo>
                  <a:lnTo>
                    <a:pt x="234581" y="433717"/>
                  </a:lnTo>
                  <a:lnTo>
                    <a:pt x="213880" y="394639"/>
                  </a:lnTo>
                  <a:lnTo>
                    <a:pt x="174790" y="364756"/>
                  </a:lnTo>
                  <a:lnTo>
                    <a:pt x="174790" y="337172"/>
                  </a:lnTo>
                  <a:lnTo>
                    <a:pt x="178625" y="288124"/>
                  </a:lnTo>
                  <a:lnTo>
                    <a:pt x="173253" y="207670"/>
                  </a:lnTo>
                  <a:lnTo>
                    <a:pt x="156387" y="142532"/>
                  </a:lnTo>
                  <a:lnTo>
                    <a:pt x="113461" y="73571"/>
                  </a:lnTo>
                  <a:lnTo>
                    <a:pt x="78193" y="22986"/>
                  </a:lnTo>
                  <a:lnTo>
                    <a:pt x="39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6484" y="866241"/>
              <a:ext cx="382270" cy="476884"/>
            </a:xfrm>
            <a:custGeom>
              <a:avLst/>
              <a:gdLst/>
              <a:ahLst/>
              <a:cxnLst/>
              <a:rect l="l" t="t" r="r" b="b"/>
              <a:pathLst>
                <a:path w="382270" h="476884">
                  <a:moveTo>
                    <a:pt x="337312" y="0"/>
                  </a:moveTo>
                  <a:lnTo>
                    <a:pt x="242252" y="50571"/>
                  </a:lnTo>
                  <a:lnTo>
                    <a:pt x="186283" y="95783"/>
                  </a:lnTo>
                  <a:lnTo>
                    <a:pt x="134162" y="153250"/>
                  </a:lnTo>
                  <a:lnTo>
                    <a:pt x="106565" y="203835"/>
                  </a:lnTo>
                  <a:lnTo>
                    <a:pt x="84328" y="263601"/>
                  </a:lnTo>
                  <a:lnTo>
                    <a:pt x="67462" y="314172"/>
                  </a:lnTo>
                  <a:lnTo>
                    <a:pt x="52133" y="359384"/>
                  </a:lnTo>
                  <a:lnTo>
                    <a:pt x="16865" y="399999"/>
                  </a:lnTo>
                  <a:lnTo>
                    <a:pt x="0" y="428358"/>
                  </a:lnTo>
                  <a:lnTo>
                    <a:pt x="2298" y="459778"/>
                  </a:lnTo>
                  <a:lnTo>
                    <a:pt x="19164" y="476631"/>
                  </a:lnTo>
                  <a:lnTo>
                    <a:pt x="35267" y="472795"/>
                  </a:lnTo>
                  <a:lnTo>
                    <a:pt x="41402" y="439077"/>
                  </a:lnTo>
                  <a:lnTo>
                    <a:pt x="63627" y="409194"/>
                  </a:lnTo>
                  <a:lnTo>
                    <a:pt x="100431" y="389267"/>
                  </a:lnTo>
                  <a:lnTo>
                    <a:pt x="130327" y="383146"/>
                  </a:lnTo>
                  <a:lnTo>
                    <a:pt x="151028" y="370116"/>
                  </a:lnTo>
                  <a:lnTo>
                    <a:pt x="147193" y="355561"/>
                  </a:lnTo>
                  <a:lnTo>
                    <a:pt x="117297" y="349427"/>
                  </a:lnTo>
                  <a:lnTo>
                    <a:pt x="89700" y="349427"/>
                  </a:lnTo>
                  <a:lnTo>
                    <a:pt x="80492" y="344068"/>
                  </a:lnTo>
                  <a:lnTo>
                    <a:pt x="91224" y="297319"/>
                  </a:lnTo>
                  <a:lnTo>
                    <a:pt x="145656" y="179311"/>
                  </a:lnTo>
                  <a:lnTo>
                    <a:pt x="203149" y="118008"/>
                  </a:lnTo>
                  <a:lnTo>
                    <a:pt x="236880" y="84289"/>
                  </a:lnTo>
                  <a:lnTo>
                    <a:pt x="281355" y="55930"/>
                  </a:lnTo>
                  <a:lnTo>
                    <a:pt x="371369" y="55930"/>
                  </a:lnTo>
                  <a:lnTo>
                    <a:pt x="381774" y="39077"/>
                  </a:lnTo>
                  <a:lnTo>
                    <a:pt x="380238" y="7658"/>
                  </a:lnTo>
                  <a:lnTo>
                    <a:pt x="337312" y="0"/>
                  </a:lnTo>
                  <a:close/>
                </a:path>
                <a:path w="382270" h="476884">
                  <a:moveTo>
                    <a:pt x="371369" y="55930"/>
                  </a:moveTo>
                  <a:lnTo>
                    <a:pt x="312775" y="55930"/>
                  </a:lnTo>
                  <a:lnTo>
                    <a:pt x="337312" y="68961"/>
                  </a:lnTo>
                  <a:lnTo>
                    <a:pt x="359537" y="75095"/>
                  </a:lnTo>
                  <a:lnTo>
                    <a:pt x="371369" y="55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2991" y="1160500"/>
              <a:ext cx="182245" cy="547370"/>
            </a:xfrm>
            <a:custGeom>
              <a:avLst/>
              <a:gdLst/>
              <a:ahLst/>
              <a:cxnLst/>
              <a:rect l="l" t="t" r="r" b="b"/>
              <a:pathLst>
                <a:path w="182245" h="547369">
                  <a:moveTo>
                    <a:pt x="72834" y="0"/>
                  </a:moveTo>
                  <a:lnTo>
                    <a:pt x="46761" y="13792"/>
                  </a:lnTo>
                  <a:lnTo>
                    <a:pt x="18402" y="47498"/>
                  </a:lnTo>
                  <a:lnTo>
                    <a:pt x="18402" y="73558"/>
                  </a:lnTo>
                  <a:lnTo>
                    <a:pt x="63626" y="90411"/>
                  </a:lnTo>
                  <a:lnTo>
                    <a:pt x="84327" y="114173"/>
                  </a:lnTo>
                  <a:lnTo>
                    <a:pt x="84327" y="137160"/>
                  </a:lnTo>
                  <a:lnTo>
                    <a:pt x="72834" y="187731"/>
                  </a:lnTo>
                  <a:lnTo>
                    <a:pt x="72834" y="198462"/>
                  </a:lnTo>
                  <a:lnTo>
                    <a:pt x="63626" y="230644"/>
                  </a:lnTo>
                  <a:lnTo>
                    <a:pt x="55968" y="264363"/>
                  </a:lnTo>
                  <a:lnTo>
                    <a:pt x="46761" y="288886"/>
                  </a:lnTo>
                  <a:lnTo>
                    <a:pt x="22237" y="337159"/>
                  </a:lnTo>
                  <a:lnTo>
                    <a:pt x="1536" y="359384"/>
                  </a:lnTo>
                  <a:lnTo>
                    <a:pt x="0" y="378536"/>
                  </a:lnTo>
                  <a:lnTo>
                    <a:pt x="13030" y="395401"/>
                  </a:lnTo>
                  <a:lnTo>
                    <a:pt x="35267" y="395401"/>
                  </a:lnTo>
                  <a:lnTo>
                    <a:pt x="55968" y="412254"/>
                  </a:lnTo>
                  <a:lnTo>
                    <a:pt x="78193" y="434479"/>
                  </a:lnTo>
                  <a:lnTo>
                    <a:pt x="89700" y="468198"/>
                  </a:lnTo>
                  <a:lnTo>
                    <a:pt x="85864" y="499618"/>
                  </a:lnTo>
                  <a:lnTo>
                    <a:pt x="85864" y="518769"/>
                  </a:lnTo>
                  <a:lnTo>
                    <a:pt x="95059" y="530263"/>
                  </a:lnTo>
                  <a:lnTo>
                    <a:pt x="124967" y="547128"/>
                  </a:lnTo>
                  <a:lnTo>
                    <a:pt x="141820" y="547128"/>
                  </a:lnTo>
                  <a:lnTo>
                    <a:pt x="147954" y="527964"/>
                  </a:lnTo>
                  <a:lnTo>
                    <a:pt x="140296" y="473557"/>
                  </a:lnTo>
                  <a:lnTo>
                    <a:pt x="128790" y="438315"/>
                  </a:lnTo>
                  <a:lnTo>
                    <a:pt x="102730" y="406133"/>
                  </a:lnTo>
                  <a:lnTo>
                    <a:pt x="74358" y="383908"/>
                  </a:lnTo>
                  <a:lnTo>
                    <a:pt x="52133" y="370878"/>
                  </a:lnTo>
                  <a:lnTo>
                    <a:pt x="50596" y="355549"/>
                  </a:lnTo>
                  <a:lnTo>
                    <a:pt x="78193" y="333336"/>
                  </a:lnTo>
                  <a:lnTo>
                    <a:pt x="97358" y="303441"/>
                  </a:lnTo>
                  <a:lnTo>
                    <a:pt x="128790" y="243674"/>
                  </a:lnTo>
                  <a:lnTo>
                    <a:pt x="153327" y="193103"/>
                  </a:lnTo>
                  <a:lnTo>
                    <a:pt x="174028" y="151714"/>
                  </a:lnTo>
                  <a:lnTo>
                    <a:pt x="181686" y="131025"/>
                  </a:lnTo>
                  <a:lnTo>
                    <a:pt x="179387" y="114173"/>
                  </a:lnTo>
                  <a:lnTo>
                    <a:pt x="164820" y="78917"/>
                  </a:lnTo>
                  <a:lnTo>
                    <a:pt x="140296" y="45199"/>
                  </a:lnTo>
                  <a:lnTo>
                    <a:pt x="123431" y="13792"/>
                  </a:lnTo>
                  <a:lnTo>
                    <a:pt x="108089" y="2298"/>
                  </a:lnTo>
                  <a:lnTo>
                    <a:pt x="728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6781" y="1158201"/>
              <a:ext cx="217170" cy="565150"/>
            </a:xfrm>
            <a:custGeom>
              <a:avLst/>
              <a:gdLst/>
              <a:ahLst/>
              <a:cxnLst/>
              <a:rect l="l" t="t" r="r" b="b"/>
              <a:pathLst>
                <a:path w="217170" h="565150">
                  <a:moveTo>
                    <a:pt x="194716" y="0"/>
                  </a:moveTo>
                  <a:lnTo>
                    <a:pt x="150253" y="0"/>
                  </a:lnTo>
                  <a:lnTo>
                    <a:pt x="107314" y="20688"/>
                  </a:lnTo>
                  <a:lnTo>
                    <a:pt x="83553" y="50571"/>
                  </a:lnTo>
                  <a:lnTo>
                    <a:pt x="57492" y="101142"/>
                  </a:lnTo>
                  <a:lnTo>
                    <a:pt x="49822" y="134861"/>
                  </a:lnTo>
                  <a:lnTo>
                    <a:pt x="57492" y="163220"/>
                  </a:lnTo>
                  <a:lnTo>
                    <a:pt x="68224" y="207657"/>
                  </a:lnTo>
                  <a:lnTo>
                    <a:pt x="85089" y="247510"/>
                  </a:lnTo>
                  <a:lnTo>
                    <a:pt x="101955" y="301142"/>
                  </a:lnTo>
                  <a:lnTo>
                    <a:pt x="118821" y="351726"/>
                  </a:lnTo>
                  <a:lnTo>
                    <a:pt x="116522" y="368579"/>
                  </a:lnTo>
                  <a:lnTo>
                    <a:pt x="94284" y="374713"/>
                  </a:lnTo>
                  <a:lnTo>
                    <a:pt x="72059" y="387730"/>
                  </a:lnTo>
                  <a:lnTo>
                    <a:pt x="44462" y="415328"/>
                  </a:lnTo>
                  <a:lnTo>
                    <a:pt x="18389" y="443674"/>
                  </a:lnTo>
                  <a:lnTo>
                    <a:pt x="1524" y="498081"/>
                  </a:lnTo>
                  <a:lnTo>
                    <a:pt x="0" y="525665"/>
                  </a:lnTo>
                  <a:lnTo>
                    <a:pt x="13030" y="555561"/>
                  </a:lnTo>
                  <a:lnTo>
                    <a:pt x="27597" y="564743"/>
                  </a:lnTo>
                  <a:lnTo>
                    <a:pt x="49822" y="561682"/>
                  </a:lnTo>
                  <a:lnTo>
                    <a:pt x="45986" y="542531"/>
                  </a:lnTo>
                  <a:lnTo>
                    <a:pt x="49822" y="486587"/>
                  </a:lnTo>
                  <a:lnTo>
                    <a:pt x="62852" y="443674"/>
                  </a:lnTo>
                  <a:lnTo>
                    <a:pt x="88925" y="415328"/>
                  </a:lnTo>
                  <a:lnTo>
                    <a:pt x="116522" y="409955"/>
                  </a:lnTo>
                  <a:lnTo>
                    <a:pt x="140040" y="409955"/>
                  </a:lnTo>
                  <a:lnTo>
                    <a:pt x="150253" y="402297"/>
                  </a:lnTo>
                  <a:lnTo>
                    <a:pt x="150253" y="370878"/>
                  </a:lnTo>
                  <a:lnTo>
                    <a:pt x="144119" y="329501"/>
                  </a:lnTo>
                  <a:lnTo>
                    <a:pt x="134924" y="286588"/>
                  </a:lnTo>
                  <a:lnTo>
                    <a:pt x="133388" y="224510"/>
                  </a:lnTo>
                  <a:lnTo>
                    <a:pt x="121881" y="180073"/>
                  </a:lnTo>
                  <a:lnTo>
                    <a:pt x="121881" y="133324"/>
                  </a:lnTo>
                  <a:lnTo>
                    <a:pt x="133388" y="104978"/>
                  </a:lnTo>
                  <a:lnTo>
                    <a:pt x="157149" y="84289"/>
                  </a:lnTo>
                  <a:lnTo>
                    <a:pt x="188582" y="67424"/>
                  </a:lnTo>
                  <a:lnTo>
                    <a:pt x="216941" y="43675"/>
                  </a:lnTo>
                  <a:lnTo>
                    <a:pt x="216941" y="20688"/>
                  </a:lnTo>
                  <a:lnTo>
                    <a:pt x="194716" y="0"/>
                  </a:lnTo>
                  <a:close/>
                </a:path>
                <a:path w="217170" h="565150">
                  <a:moveTo>
                    <a:pt x="140040" y="409955"/>
                  </a:moveTo>
                  <a:lnTo>
                    <a:pt x="116522" y="409955"/>
                  </a:lnTo>
                  <a:lnTo>
                    <a:pt x="134924" y="413791"/>
                  </a:lnTo>
                  <a:lnTo>
                    <a:pt x="140040" y="409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9064" y="577341"/>
              <a:ext cx="221615" cy="275590"/>
            </a:xfrm>
            <a:custGeom>
              <a:avLst/>
              <a:gdLst/>
              <a:ahLst/>
              <a:cxnLst/>
              <a:rect l="l" t="t" r="r" b="b"/>
              <a:pathLst>
                <a:path w="221614" h="275590">
                  <a:moveTo>
                    <a:pt x="196328" y="213029"/>
                  </a:moveTo>
                  <a:lnTo>
                    <a:pt x="170954" y="213029"/>
                  </a:lnTo>
                  <a:lnTo>
                    <a:pt x="206209" y="275107"/>
                  </a:lnTo>
                  <a:lnTo>
                    <a:pt x="221538" y="267436"/>
                  </a:lnTo>
                  <a:lnTo>
                    <a:pt x="221538" y="255943"/>
                  </a:lnTo>
                  <a:lnTo>
                    <a:pt x="196328" y="213029"/>
                  </a:lnTo>
                  <a:close/>
                </a:path>
                <a:path w="221614" h="275590">
                  <a:moveTo>
                    <a:pt x="148716" y="0"/>
                  </a:moveTo>
                  <a:lnTo>
                    <a:pt x="105790" y="10731"/>
                  </a:lnTo>
                  <a:lnTo>
                    <a:pt x="32956" y="95021"/>
                  </a:lnTo>
                  <a:lnTo>
                    <a:pt x="10731" y="134874"/>
                  </a:lnTo>
                  <a:lnTo>
                    <a:pt x="0" y="190817"/>
                  </a:lnTo>
                  <a:lnTo>
                    <a:pt x="0" y="218401"/>
                  </a:lnTo>
                  <a:lnTo>
                    <a:pt x="5359" y="239090"/>
                  </a:lnTo>
                  <a:lnTo>
                    <a:pt x="39090" y="268973"/>
                  </a:lnTo>
                  <a:lnTo>
                    <a:pt x="78193" y="268973"/>
                  </a:lnTo>
                  <a:lnTo>
                    <a:pt x="95059" y="262077"/>
                  </a:lnTo>
                  <a:lnTo>
                    <a:pt x="111150" y="255943"/>
                  </a:lnTo>
                  <a:lnTo>
                    <a:pt x="143344" y="235254"/>
                  </a:lnTo>
                  <a:lnTo>
                    <a:pt x="170954" y="213029"/>
                  </a:lnTo>
                  <a:lnTo>
                    <a:pt x="196328" y="213029"/>
                  </a:lnTo>
                  <a:lnTo>
                    <a:pt x="193179" y="207670"/>
                  </a:lnTo>
                  <a:lnTo>
                    <a:pt x="189344" y="179311"/>
                  </a:lnTo>
                  <a:lnTo>
                    <a:pt x="200850" y="151726"/>
                  </a:lnTo>
                  <a:lnTo>
                    <a:pt x="215417" y="104216"/>
                  </a:lnTo>
                  <a:lnTo>
                    <a:pt x="215417" y="67436"/>
                  </a:lnTo>
                  <a:lnTo>
                    <a:pt x="210045" y="39090"/>
                  </a:lnTo>
                  <a:lnTo>
                    <a:pt x="189344" y="14566"/>
                  </a:lnTo>
                  <a:lnTo>
                    <a:pt x="148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49167" y="4296155"/>
            <a:ext cx="4200525" cy="1957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7620" algn="ctr">
              <a:lnSpc>
                <a:spcPct val="120000"/>
              </a:lnSpc>
            </a:pPr>
            <a:r>
              <a:rPr sz="2800" dirty="0">
                <a:solidFill>
                  <a:srgbClr val="0558ED"/>
                </a:solidFill>
                <a:latin typeface="Times New Roman"/>
                <a:cs typeface="Times New Roman"/>
              </a:rPr>
              <a:t>Michael </a:t>
            </a:r>
            <a:r>
              <a:rPr sz="2800" spc="5" dirty="0">
                <a:solidFill>
                  <a:srgbClr val="0558ED"/>
                </a:solidFill>
                <a:latin typeface="Times New Roman"/>
                <a:cs typeface="Times New Roman"/>
              </a:rPr>
              <a:t>Huth  </a:t>
            </a:r>
            <a:r>
              <a:rPr sz="2800" dirty="0">
                <a:latin typeface="Times New Roman"/>
                <a:cs typeface="Times New Roman"/>
                <a:hlinkClick r:id="rId2"/>
              </a:rPr>
              <a:t>M.Huth@doc.ic.ac.uk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  <a:hlinkClick r:id="rId3"/>
              </a:rPr>
              <a:t>www.doc.ic.ac.uk/~mrh/430/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1</a:t>
            </a:fld>
            <a:r>
              <a:rPr dirty="0"/>
              <a:t>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A </a:t>
            </a:r>
            <a:r>
              <a:rPr sz="3600" spc="-5" dirty="0"/>
              <a:t>Round </a:t>
            </a:r>
            <a:r>
              <a:rPr sz="3600" dirty="0"/>
              <a:t>of</a:t>
            </a:r>
            <a:r>
              <a:rPr sz="3600" spc="-95" dirty="0"/>
              <a:t> </a:t>
            </a:r>
            <a:r>
              <a:rPr sz="3600" dirty="0"/>
              <a:t>DES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90039" y="2330703"/>
            <a:ext cx="1838325" cy="3657600"/>
          </a:xfrm>
          <a:custGeom>
            <a:avLst/>
            <a:gdLst/>
            <a:ahLst/>
            <a:cxnLst/>
            <a:rect l="l" t="t" r="r" b="b"/>
            <a:pathLst>
              <a:path w="1838325" h="3657600">
                <a:moveTo>
                  <a:pt x="0" y="0"/>
                </a:moveTo>
                <a:lnTo>
                  <a:pt x="0" y="0"/>
                </a:lnTo>
                <a:lnTo>
                  <a:pt x="0" y="399287"/>
                </a:lnTo>
                <a:lnTo>
                  <a:pt x="460247" y="399287"/>
                </a:lnTo>
                <a:lnTo>
                  <a:pt x="460247" y="3657599"/>
                </a:lnTo>
                <a:lnTo>
                  <a:pt x="1837943" y="36575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4935" y="5915152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5" h="149860">
                <a:moveTo>
                  <a:pt x="0" y="0"/>
                </a:moveTo>
                <a:lnTo>
                  <a:pt x="0" y="149352"/>
                </a:lnTo>
                <a:lnTo>
                  <a:pt x="146303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1516" y="4371339"/>
            <a:ext cx="2057400" cy="396240"/>
          </a:xfrm>
          <a:custGeom>
            <a:avLst/>
            <a:gdLst/>
            <a:ahLst/>
            <a:cxnLst/>
            <a:rect l="l" t="t" r="r" b="b"/>
            <a:pathLst>
              <a:path w="2057400" h="396239">
                <a:moveTo>
                  <a:pt x="2008631" y="396239"/>
                </a:moveTo>
                <a:lnTo>
                  <a:pt x="48767" y="396239"/>
                </a:lnTo>
                <a:lnTo>
                  <a:pt x="29575" y="392477"/>
                </a:lnTo>
                <a:lnTo>
                  <a:pt x="14096" y="382142"/>
                </a:lnTo>
                <a:lnTo>
                  <a:pt x="3762" y="366664"/>
                </a:lnTo>
                <a:lnTo>
                  <a:pt x="0" y="347471"/>
                </a:lnTo>
                <a:lnTo>
                  <a:pt x="0" y="51815"/>
                </a:lnTo>
                <a:lnTo>
                  <a:pt x="3762" y="32146"/>
                </a:lnTo>
                <a:lnTo>
                  <a:pt x="14096" y="15620"/>
                </a:lnTo>
                <a:lnTo>
                  <a:pt x="29575" y="4238"/>
                </a:lnTo>
                <a:lnTo>
                  <a:pt x="48767" y="0"/>
                </a:lnTo>
                <a:lnTo>
                  <a:pt x="2008631" y="0"/>
                </a:lnTo>
                <a:lnTo>
                  <a:pt x="2027824" y="4238"/>
                </a:lnTo>
                <a:lnTo>
                  <a:pt x="2043302" y="15620"/>
                </a:lnTo>
                <a:lnTo>
                  <a:pt x="2053637" y="32146"/>
                </a:lnTo>
                <a:lnTo>
                  <a:pt x="2057399" y="51815"/>
                </a:lnTo>
                <a:lnTo>
                  <a:pt x="2057399" y="347471"/>
                </a:lnTo>
                <a:lnTo>
                  <a:pt x="2053637" y="366664"/>
                </a:lnTo>
                <a:lnTo>
                  <a:pt x="2043302" y="382142"/>
                </a:lnTo>
                <a:lnTo>
                  <a:pt x="2027824" y="392477"/>
                </a:lnTo>
                <a:lnTo>
                  <a:pt x="2008631" y="396239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1516" y="4371339"/>
            <a:ext cx="2057400" cy="396240"/>
          </a:xfrm>
          <a:custGeom>
            <a:avLst/>
            <a:gdLst/>
            <a:ahLst/>
            <a:cxnLst/>
            <a:rect l="l" t="t" r="r" b="b"/>
            <a:pathLst>
              <a:path w="2057400" h="396239">
                <a:moveTo>
                  <a:pt x="48767" y="0"/>
                </a:moveTo>
                <a:lnTo>
                  <a:pt x="29575" y="4238"/>
                </a:lnTo>
                <a:lnTo>
                  <a:pt x="14096" y="15620"/>
                </a:lnTo>
                <a:lnTo>
                  <a:pt x="3762" y="32146"/>
                </a:lnTo>
                <a:lnTo>
                  <a:pt x="0" y="51815"/>
                </a:lnTo>
                <a:lnTo>
                  <a:pt x="0" y="347471"/>
                </a:lnTo>
                <a:lnTo>
                  <a:pt x="3762" y="366664"/>
                </a:lnTo>
                <a:lnTo>
                  <a:pt x="14096" y="382142"/>
                </a:lnTo>
                <a:lnTo>
                  <a:pt x="29575" y="392477"/>
                </a:lnTo>
                <a:lnTo>
                  <a:pt x="48767" y="396239"/>
                </a:lnTo>
                <a:lnTo>
                  <a:pt x="2008631" y="396239"/>
                </a:lnTo>
                <a:lnTo>
                  <a:pt x="2027824" y="392477"/>
                </a:lnTo>
                <a:lnTo>
                  <a:pt x="2043302" y="382142"/>
                </a:lnTo>
                <a:lnTo>
                  <a:pt x="2053637" y="366664"/>
                </a:lnTo>
                <a:lnTo>
                  <a:pt x="2057399" y="347471"/>
                </a:lnTo>
                <a:lnTo>
                  <a:pt x="2057399" y="51815"/>
                </a:lnTo>
                <a:lnTo>
                  <a:pt x="2053637" y="32146"/>
                </a:lnTo>
                <a:lnTo>
                  <a:pt x="2043302" y="15620"/>
                </a:lnTo>
                <a:lnTo>
                  <a:pt x="2027824" y="4238"/>
                </a:lnTo>
                <a:lnTo>
                  <a:pt x="2008631" y="0"/>
                </a:lnTo>
                <a:lnTo>
                  <a:pt x="48767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9839" y="47691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6688" y="49276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1516" y="5072379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2011679" y="380999"/>
                </a:moveTo>
                <a:lnTo>
                  <a:pt x="45719" y="380999"/>
                </a:lnTo>
                <a:lnTo>
                  <a:pt x="28289" y="377237"/>
                </a:lnTo>
                <a:lnTo>
                  <a:pt x="13715" y="366902"/>
                </a:lnTo>
                <a:lnTo>
                  <a:pt x="3714" y="351424"/>
                </a:lnTo>
                <a:lnTo>
                  <a:pt x="0" y="332231"/>
                </a:lnTo>
                <a:lnTo>
                  <a:pt x="0" y="48767"/>
                </a:lnTo>
                <a:lnTo>
                  <a:pt x="3714" y="29575"/>
                </a:lnTo>
                <a:lnTo>
                  <a:pt x="13715" y="14096"/>
                </a:lnTo>
                <a:lnTo>
                  <a:pt x="28289" y="3762"/>
                </a:lnTo>
                <a:lnTo>
                  <a:pt x="45719" y="0"/>
                </a:lnTo>
                <a:lnTo>
                  <a:pt x="2011679" y="0"/>
                </a:lnTo>
                <a:lnTo>
                  <a:pt x="2029110" y="3762"/>
                </a:lnTo>
                <a:lnTo>
                  <a:pt x="2043683" y="14096"/>
                </a:lnTo>
                <a:lnTo>
                  <a:pt x="2053685" y="29575"/>
                </a:lnTo>
                <a:lnTo>
                  <a:pt x="2057399" y="48767"/>
                </a:lnTo>
                <a:lnTo>
                  <a:pt x="2057399" y="332231"/>
                </a:lnTo>
                <a:lnTo>
                  <a:pt x="2053685" y="351424"/>
                </a:lnTo>
                <a:lnTo>
                  <a:pt x="2043683" y="366902"/>
                </a:lnTo>
                <a:lnTo>
                  <a:pt x="2029110" y="377237"/>
                </a:lnTo>
                <a:lnTo>
                  <a:pt x="2011679" y="380999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1516" y="5072379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45719" y="0"/>
                </a:moveTo>
                <a:lnTo>
                  <a:pt x="28289" y="3762"/>
                </a:lnTo>
                <a:lnTo>
                  <a:pt x="13715" y="14096"/>
                </a:lnTo>
                <a:lnTo>
                  <a:pt x="3714" y="29575"/>
                </a:lnTo>
                <a:lnTo>
                  <a:pt x="0" y="48767"/>
                </a:lnTo>
                <a:lnTo>
                  <a:pt x="0" y="332231"/>
                </a:lnTo>
                <a:lnTo>
                  <a:pt x="3714" y="351424"/>
                </a:lnTo>
                <a:lnTo>
                  <a:pt x="13715" y="366902"/>
                </a:lnTo>
                <a:lnTo>
                  <a:pt x="28289" y="377237"/>
                </a:lnTo>
                <a:lnTo>
                  <a:pt x="45719" y="380999"/>
                </a:lnTo>
                <a:lnTo>
                  <a:pt x="2011679" y="380999"/>
                </a:lnTo>
                <a:lnTo>
                  <a:pt x="2029110" y="377237"/>
                </a:lnTo>
                <a:lnTo>
                  <a:pt x="2043683" y="366902"/>
                </a:lnTo>
                <a:lnTo>
                  <a:pt x="2053685" y="351424"/>
                </a:lnTo>
                <a:lnTo>
                  <a:pt x="2057399" y="332231"/>
                </a:lnTo>
                <a:lnTo>
                  <a:pt x="2057399" y="48767"/>
                </a:lnTo>
                <a:lnTo>
                  <a:pt x="2053685" y="29575"/>
                </a:lnTo>
                <a:lnTo>
                  <a:pt x="2043683" y="14096"/>
                </a:lnTo>
                <a:lnTo>
                  <a:pt x="2029110" y="3762"/>
                </a:lnTo>
                <a:lnTo>
                  <a:pt x="2011679" y="0"/>
                </a:lnTo>
                <a:lnTo>
                  <a:pt x="45719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14472" y="4371340"/>
            <a:ext cx="1487805" cy="107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8</a:t>
            </a:r>
            <a:r>
              <a:rPr sz="24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S-Boxes</a:t>
            </a:r>
            <a:endParaRPr sz="2400">
              <a:latin typeface="Comic Sans MS"/>
              <a:cs typeface="Comic Sans MS"/>
            </a:endParaRPr>
          </a:p>
          <a:p>
            <a:pPr marL="265430">
              <a:lnSpc>
                <a:spcPts val="2295"/>
              </a:lnSpc>
              <a:spcBef>
                <a:spcPts val="375"/>
              </a:spcBef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  <a:p>
            <a:pPr marL="8255" algn="ctr">
              <a:lnSpc>
                <a:spcPts val="2775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P-Box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99839" y="54549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688" y="56134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67455" y="548589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95495" y="3854703"/>
            <a:ext cx="1381125" cy="0"/>
          </a:xfrm>
          <a:custGeom>
            <a:avLst/>
            <a:gdLst/>
            <a:ahLst/>
            <a:cxnLst/>
            <a:rect l="l" t="t" r="r" b="b"/>
            <a:pathLst>
              <a:path w="1381125">
                <a:moveTo>
                  <a:pt x="1380743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5288" y="3781552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5" h="149860">
                <a:moveTo>
                  <a:pt x="146303" y="0"/>
                </a:moveTo>
                <a:lnTo>
                  <a:pt x="0" y="73151"/>
                </a:lnTo>
                <a:lnTo>
                  <a:pt x="146303" y="149351"/>
                </a:lnTo>
                <a:lnTo>
                  <a:pt x="146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3023" y="6358635"/>
            <a:ext cx="134556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Left</a:t>
            </a:r>
            <a:r>
              <a:rPr sz="24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(32)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5239" y="2559303"/>
            <a:ext cx="2514600" cy="3667125"/>
          </a:xfrm>
          <a:custGeom>
            <a:avLst/>
            <a:gdLst/>
            <a:ahLst/>
            <a:cxnLst/>
            <a:rect l="l" t="t" r="r" b="b"/>
            <a:pathLst>
              <a:path w="2514600" h="3667125">
                <a:moveTo>
                  <a:pt x="2514599" y="0"/>
                </a:moveTo>
                <a:lnTo>
                  <a:pt x="0" y="0"/>
                </a:lnTo>
                <a:lnTo>
                  <a:pt x="0" y="3666743"/>
                </a:lnTo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2088" y="62230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2" y="0"/>
                </a:moveTo>
                <a:lnTo>
                  <a:pt x="0" y="0"/>
                </a:lnTo>
                <a:lnTo>
                  <a:pt x="73152" y="149352"/>
                </a:lnTo>
                <a:lnTo>
                  <a:pt x="149352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9839" y="2330703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6688" y="28702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77055" y="2669540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9055" y="600405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51048" y="6398259"/>
            <a:ext cx="147002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Right</a:t>
            </a:r>
            <a:r>
              <a:rPr sz="2400" spc="-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(32)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7147" y="57581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6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6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1000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1000" y="188976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8671" y="575970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5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5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0999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0999" y="188975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8671" y="594867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87647" y="575970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7271" y="61407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54120" y="62992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3151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294888" y="6095491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5423" y="1902459"/>
            <a:ext cx="134556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Left</a:t>
            </a:r>
            <a:r>
              <a:rPr sz="24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(32)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60192" y="1902459"/>
            <a:ext cx="147002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Right</a:t>
            </a:r>
            <a:r>
              <a:rPr sz="2400" spc="-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(32)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60500" y="1643379"/>
            <a:ext cx="1042669" cy="207645"/>
          </a:xfrm>
          <a:custGeom>
            <a:avLst/>
            <a:gdLst/>
            <a:ahLst/>
            <a:cxnLst/>
            <a:rect l="l" t="t" r="r" b="b"/>
            <a:pathLst>
              <a:path w="1042669" h="207644">
                <a:moveTo>
                  <a:pt x="1042415" y="0"/>
                </a:moveTo>
                <a:lnTo>
                  <a:pt x="0" y="20726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4488" y="1800351"/>
            <a:ext cx="116205" cy="106680"/>
          </a:xfrm>
          <a:custGeom>
            <a:avLst/>
            <a:gdLst/>
            <a:ahLst/>
            <a:cxnLst/>
            <a:rect l="l" t="t" r="r" b="b"/>
            <a:pathLst>
              <a:path w="116205" h="106680">
                <a:moveTo>
                  <a:pt x="94487" y="0"/>
                </a:moveTo>
                <a:lnTo>
                  <a:pt x="0" y="73151"/>
                </a:lnTo>
                <a:lnTo>
                  <a:pt x="115824" y="106680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02916" y="1643379"/>
            <a:ext cx="1118870" cy="210820"/>
          </a:xfrm>
          <a:custGeom>
            <a:avLst/>
            <a:gdLst/>
            <a:ahLst/>
            <a:cxnLst/>
            <a:rect l="l" t="t" r="r" b="b"/>
            <a:pathLst>
              <a:path w="1118870" h="210819">
                <a:moveTo>
                  <a:pt x="0" y="0"/>
                </a:moveTo>
                <a:lnTo>
                  <a:pt x="1118615" y="2103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0864" y="1803400"/>
            <a:ext cx="113030" cy="106680"/>
          </a:xfrm>
          <a:custGeom>
            <a:avLst/>
            <a:gdLst/>
            <a:ahLst/>
            <a:cxnLst/>
            <a:rect l="l" t="t" r="r" b="b"/>
            <a:pathLst>
              <a:path w="113029" h="106680">
                <a:moveTo>
                  <a:pt x="18287" y="0"/>
                </a:moveTo>
                <a:lnTo>
                  <a:pt x="0" y="106679"/>
                </a:lnTo>
                <a:lnTo>
                  <a:pt x="112775" y="70103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9839" y="33975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26688" y="35560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31516" y="3014979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2011679" y="380999"/>
                </a:moveTo>
                <a:lnTo>
                  <a:pt x="45719" y="380999"/>
                </a:lnTo>
                <a:lnTo>
                  <a:pt x="28289" y="377237"/>
                </a:lnTo>
                <a:lnTo>
                  <a:pt x="13715" y="366902"/>
                </a:lnTo>
                <a:lnTo>
                  <a:pt x="3714" y="351424"/>
                </a:lnTo>
                <a:lnTo>
                  <a:pt x="0" y="332231"/>
                </a:lnTo>
                <a:lnTo>
                  <a:pt x="0" y="48767"/>
                </a:lnTo>
                <a:lnTo>
                  <a:pt x="3714" y="29575"/>
                </a:lnTo>
                <a:lnTo>
                  <a:pt x="13715" y="14096"/>
                </a:lnTo>
                <a:lnTo>
                  <a:pt x="28289" y="3762"/>
                </a:lnTo>
                <a:lnTo>
                  <a:pt x="45719" y="0"/>
                </a:lnTo>
                <a:lnTo>
                  <a:pt x="2011679" y="0"/>
                </a:lnTo>
                <a:lnTo>
                  <a:pt x="2029110" y="3762"/>
                </a:lnTo>
                <a:lnTo>
                  <a:pt x="2043683" y="14096"/>
                </a:lnTo>
                <a:lnTo>
                  <a:pt x="2053685" y="29575"/>
                </a:lnTo>
                <a:lnTo>
                  <a:pt x="2057399" y="48767"/>
                </a:lnTo>
                <a:lnTo>
                  <a:pt x="2057399" y="332231"/>
                </a:lnTo>
                <a:lnTo>
                  <a:pt x="2053685" y="351424"/>
                </a:lnTo>
                <a:lnTo>
                  <a:pt x="2043683" y="366902"/>
                </a:lnTo>
                <a:lnTo>
                  <a:pt x="2029110" y="377237"/>
                </a:lnTo>
                <a:lnTo>
                  <a:pt x="2011679" y="380999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31516" y="3014979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45719" y="0"/>
                </a:moveTo>
                <a:lnTo>
                  <a:pt x="28289" y="3762"/>
                </a:lnTo>
                <a:lnTo>
                  <a:pt x="13715" y="14096"/>
                </a:lnTo>
                <a:lnTo>
                  <a:pt x="3714" y="29575"/>
                </a:lnTo>
                <a:lnTo>
                  <a:pt x="0" y="48767"/>
                </a:lnTo>
                <a:lnTo>
                  <a:pt x="0" y="332231"/>
                </a:lnTo>
                <a:lnTo>
                  <a:pt x="3714" y="351424"/>
                </a:lnTo>
                <a:lnTo>
                  <a:pt x="13715" y="366902"/>
                </a:lnTo>
                <a:lnTo>
                  <a:pt x="28289" y="377237"/>
                </a:lnTo>
                <a:lnTo>
                  <a:pt x="45719" y="380999"/>
                </a:lnTo>
                <a:lnTo>
                  <a:pt x="2011679" y="380999"/>
                </a:lnTo>
                <a:lnTo>
                  <a:pt x="2029110" y="377237"/>
                </a:lnTo>
                <a:lnTo>
                  <a:pt x="2043683" y="366902"/>
                </a:lnTo>
                <a:lnTo>
                  <a:pt x="2053685" y="351424"/>
                </a:lnTo>
                <a:lnTo>
                  <a:pt x="2057399" y="332231"/>
                </a:lnTo>
                <a:lnTo>
                  <a:pt x="2057399" y="48767"/>
                </a:lnTo>
                <a:lnTo>
                  <a:pt x="2053685" y="29575"/>
                </a:lnTo>
                <a:lnTo>
                  <a:pt x="2043683" y="14096"/>
                </a:lnTo>
                <a:lnTo>
                  <a:pt x="2029110" y="3762"/>
                </a:lnTo>
                <a:lnTo>
                  <a:pt x="2011679" y="0"/>
                </a:lnTo>
                <a:lnTo>
                  <a:pt x="45719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325367" y="3005835"/>
            <a:ext cx="8763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E-Box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69715" y="37007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2024" y="0"/>
                </a:moveTo>
                <a:lnTo>
                  <a:pt x="147796" y="5029"/>
                </a:lnTo>
                <a:lnTo>
                  <a:pt x="107302" y="19336"/>
                </a:lnTo>
                <a:lnTo>
                  <a:pt x="71659" y="41747"/>
                </a:lnTo>
                <a:lnTo>
                  <a:pt x="41987" y="71090"/>
                </a:lnTo>
                <a:lnTo>
                  <a:pt x="19407" y="106191"/>
                </a:lnTo>
                <a:lnTo>
                  <a:pt x="5038" y="145877"/>
                </a:lnTo>
                <a:lnTo>
                  <a:pt x="0" y="188975"/>
                </a:lnTo>
                <a:lnTo>
                  <a:pt x="5038" y="233203"/>
                </a:lnTo>
                <a:lnTo>
                  <a:pt x="19407" y="273697"/>
                </a:lnTo>
                <a:lnTo>
                  <a:pt x="41987" y="309340"/>
                </a:lnTo>
                <a:lnTo>
                  <a:pt x="71659" y="339012"/>
                </a:lnTo>
                <a:lnTo>
                  <a:pt x="107302" y="361592"/>
                </a:lnTo>
                <a:lnTo>
                  <a:pt x="147796" y="375961"/>
                </a:lnTo>
                <a:lnTo>
                  <a:pt x="192024" y="381000"/>
                </a:lnTo>
                <a:lnTo>
                  <a:pt x="235122" y="375961"/>
                </a:lnTo>
                <a:lnTo>
                  <a:pt x="274808" y="361592"/>
                </a:lnTo>
                <a:lnTo>
                  <a:pt x="309909" y="339012"/>
                </a:lnTo>
                <a:lnTo>
                  <a:pt x="339252" y="309340"/>
                </a:lnTo>
                <a:lnTo>
                  <a:pt x="361663" y="273697"/>
                </a:lnTo>
                <a:lnTo>
                  <a:pt x="375970" y="233203"/>
                </a:lnTo>
                <a:lnTo>
                  <a:pt x="381000" y="188975"/>
                </a:lnTo>
                <a:lnTo>
                  <a:pt x="374198" y="138994"/>
                </a:lnTo>
                <a:lnTo>
                  <a:pt x="355035" y="93923"/>
                </a:lnTo>
                <a:lnTo>
                  <a:pt x="325374" y="55625"/>
                </a:lnTo>
                <a:lnTo>
                  <a:pt x="287076" y="25964"/>
                </a:lnTo>
                <a:lnTo>
                  <a:pt x="242005" y="6801"/>
                </a:lnTo>
                <a:lnTo>
                  <a:pt x="192024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1239" y="370230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2023" y="0"/>
                </a:moveTo>
                <a:lnTo>
                  <a:pt x="147796" y="5029"/>
                </a:lnTo>
                <a:lnTo>
                  <a:pt x="107302" y="19336"/>
                </a:lnTo>
                <a:lnTo>
                  <a:pt x="71659" y="41747"/>
                </a:lnTo>
                <a:lnTo>
                  <a:pt x="41987" y="71090"/>
                </a:lnTo>
                <a:lnTo>
                  <a:pt x="19407" y="106191"/>
                </a:lnTo>
                <a:lnTo>
                  <a:pt x="5038" y="145877"/>
                </a:lnTo>
                <a:lnTo>
                  <a:pt x="0" y="188975"/>
                </a:lnTo>
                <a:lnTo>
                  <a:pt x="5038" y="233203"/>
                </a:lnTo>
                <a:lnTo>
                  <a:pt x="19407" y="273697"/>
                </a:lnTo>
                <a:lnTo>
                  <a:pt x="41987" y="309340"/>
                </a:lnTo>
                <a:lnTo>
                  <a:pt x="71659" y="339012"/>
                </a:lnTo>
                <a:lnTo>
                  <a:pt x="107302" y="361592"/>
                </a:lnTo>
                <a:lnTo>
                  <a:pt x="147796" y="375961"/>
                </a:lnTo>
                <a:lnTo>
                  <a:pt x="192023" y="380999"/>
                </a:lnTo>
                <a:lnTo>
                  <a:pt x="235122" y="375961"/>
                </a:lnTo>
                <a:lnTo>
                  <a:pt x="274808" y="361592"/>
                </a:lnTo>
                <a:lnTo>
                  <a:pt x="309909" y="339012"/>
                </a:lnTo>
                <a:lnTo>
                  <a:pt x="339252" y="309340"/>
                </a:lnTo>
                <a:lnTo>
                  <a:pt x="361663" y="273697"/>
                </a:lnTo>
                <a:lnTo>
                  <a:pt x="375970" y="233203"/>
                </a:lnTo>
                <a:lnTo>
                  <a:pt x="380999" y="188975"/>
                </a:lnTo>
                <a:lnTo>
                  <a:pt x="374198" y="138994"/>
                </a:lnTo>
                <a:lnTo>
                  <a:pt x="355035" y="93923"/>
                </a:lnTo>
                <a:lnTo>
                  <a:pt x="325373" y="55625"/>
                </a:lnTo>
                <a:lnTo>
                  <a:pt x="287076" y="25964"/>
                </a:lnTo>
                <a:lnTo>
                  <a:pt x="242005" y="6801"/>
                </a:lnTo>
                <a:lnTo>
                  <a:pt x="192023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1239" y="389127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63264" y="370230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99839" y="40833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26688" y="42418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267455" y="341325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48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43180">
                <a:lnSpc>
                  <a:spcPts val="1480"/>
                </a:lnSpc>
              </a:pPr>
              <a:t>10</a:t>
            </a:fld>
            <a:r>
              <a:rPr spc="-5" dirty="0"/>
              <a:t>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267455" y="402285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48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30747" y="1835404"/>
            <a:ext cx="4114800" cy="486156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29"/>
              </a:spcBef>
            </a:pPr>
            <a:r>
              <a:rPr sz="2000" b="1" u="heavy" spc="-10" dirty="0">
                <a:latin typeface="Comic Sans MS"/>
                <a:cs typeface="Comic Sans MS"/>
              </a:rPr>
              <a:t>A</a:t>
            </a:r>
            <a:r>
              <a:rPr sz="2000" b="1" u="heavy" spc="-85" dirty="0">
                <a:latin typeface="Comic Sans MS"/>
                <a:cs typeface="Comic Sans MS"/>
              </a:rPr>
              <a:t> </a:t>
            </a:r>
            <a:r>
              <a:rPr sz="2000" b="1" u="heavy" spc="-5" dirty="0">
                <a:latin typeface="Comic Sans MS"/>
                <a:cs typeface="Comic Sans MS"/>
              </a:rPr>
              <a:t>Round</a:t>
            </a:r>
            <a:endParaRPr sz="2000">
              <a:latin typeface="Comic Sans MS"/>
              <a:cs typeface="Comic Sans MS"/>
            </a:endParaRPr>
          </a:p>
          <a:p>
            <a:pPr marL="8826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Left</a:t>
            </a:r>
            <a:r>
              <a:rPr sz="2850" b="1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 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=</a:t>
            </a:r>
            <a:r>
              <a:rPr sz="2000" b="1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Right</a:t>
            </a:r>
            <a:r>
              <a:rPr sz="2850" b="1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i-1</a:t>
            </a:r>
            <a:endParaRPr sz="2850" baseline="-23391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Right</a:t>
            </a:r>
            <a:r>
              <a:rPr sz="2850" b="1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 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2000" b="1" dirty="0">
                <a:solidFill>
                  <a:srgbClr val="0558ED"/>
                </a:solidFill>
                <a:latin typeface="Comic Sans MS"/>
                <a:cs typeface="Comic Sans MS"/>
              </a:rPr>
              <a:t>Left</a:t>
            </a:r>
            <a:r>
              <a:rPr sz="2850" b="1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i-1 </a:t>
            </a:r>
            <a:r>
              <a:rPr sz="2000" b="1" dirty="0">
                <a:latin typeface="Comic Sans MS"/>
                <a:cs typeface="Comic Sans MS"/>
              </a:rPr>
              <a:t>xor</a:t>
            </a:r>
            <a:r>
              <a:rPr sz="2000" b="1" spc="10" dirty="0"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f</a:t>
            </a:r>
            <a:r>
              <a:rPr sz="2850" b="1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</a:t>
            </a:r>
            <a:endParaRPr sz="2850" baseline="-23391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f</a:t>
            </a:r>
            <a:r>
              <a:rPr sz="2850" b="1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 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= P º </a:t>
            </a:r>
            <a:r>
              <a:rPr sz="2000" b="1" spc="-10" dirty="0">
                <a:solidFill>
                  <a:srgbClr val="0558ED"/>
                </a:solidFill>
                <a:latin typeface="Comic Sans MS"/>
                <a:cs typeface="Comic Sans MS"/>
              </a:rPr>
              <a:t>S 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º ( E(Right</a:t>
            </a:r>
            <a:r>
              <a:rPr sz="2850" b="1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i-1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r>
              <a:rPr sz="2000" b="1" spc="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xor</a:t>
            </a:r>
            <a:endParaRPr sz="2000">
              <a:latin typeface="Comic Sans MS"/>
              <a:cs typeface="Comic Sans MS"/>
            </a:endParaRPr>
          </a:p>
          <a:p>
            <a:pPr marR="91440" algn="r">
              <a:lnSpc>
                <a:spcPct val="100000"/>
              </a:lnSpc>
            </a:pPr>
            <a:r>
              <a:rPr sz="2000" b="1" dirty="0">
                <a:solidFill>
                  <a:srgbClr val="0558ED"/>
                </a:solidFill>
                <a:latin typeface="Comic Sans MS"/>
                <a:cs typeface="Comic Sans MS"/>
              </a:rPr>
              <a:t>Subkey</a:t>
            </a:r>
            <a:r>
              <a:rPr sz="2850" b="1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</a:t>
            </a:r>
            <a:r>
              <a:rPr sz="2850" b="1" spc="-195" baseline="-23391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56888" y="3428491"/>
            <a:ext cx="1465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Subkey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(48</a:t>
            </a:r>
            <a:r>
              <a:rPr sz="2000" spc="-5" dirty="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E-Box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64608" y="1673859"/>
            <a:ext cx="104648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32</a:t>
            </a:r>
            <a:r>
              <a:rPr sz="24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72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9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96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2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20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44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7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68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9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92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1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16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4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40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6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64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59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88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11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12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3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36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16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60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68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84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1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708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3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32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25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56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8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280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0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804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3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28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5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52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87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376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40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900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2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424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45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948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7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472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49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996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02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520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54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44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07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568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59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092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11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616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653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50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177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674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701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198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225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722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749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246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273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770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797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294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321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818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845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342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369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866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417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91408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97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468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49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992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01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516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54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040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893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239007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037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53408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561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05808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085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58208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6609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10608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133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63008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657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15408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181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67808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70500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20208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25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756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78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280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30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804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83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328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35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852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87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376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40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900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492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424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45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948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97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472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949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996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02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520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254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2044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407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568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59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092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11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616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64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140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16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664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69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188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21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712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473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4236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626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5760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778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7284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931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8808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31900" y="2481579"/>
            <a:ext cx="8232775" cy="1676400"/>
          </a:xfrm>
          <a:custGeom>
            <a:avLst/>
            <a:gdLst/>
            <a:ahLst/>
            <a:cxnLst/>
            <a:rect l="l" t="t" r="r" b="b"/>
            <a:pathLst>
              <a:path w="8232775" h="1676400">
                <a:moveTo>
                  <a:pt x="0" y="1676400"/>
                </a:moveTo>
                <a:lnTo>
                  <a:pt x="8232648" y="1676400"/>
                </a:lnTo>
                <a:lnTo>
                  <a:pt x="8232648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31900" y="2481579"/>
            <a:ext cx="8232775" cy="1676400"/>
          </a:xfrm>
          <a:custGeom>
            <a:avLst/>
            <a:gdLst/>
            <a:ahLst/>
            <a:cxnLst/>
            <a:rect l="l" t="t" r="r" b="b"/>
            <a:pathLst>
              <a:path w="8232775" h="1676400">
                <a:moveTo>
                  <a:pt x="0" y="0"/>
                </a:moveTo>
                <a:lnTo>
                  <a:pt x="8232647" y="0"/>
                </a:lnTo>
                <a:lnTo>
                  <a:pt x="8232647" y="1676399"/>
                </a:lnTo>
                <a:lnTo>
                  <a:pt x="0" y="16763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917700" y="2481579"/>
            <a:ext cx="1069975" cy="1676400"/>
          </a:xfrm>
          <a:custGeom>
            <a:avLst/>
            <a:gdLst/>
            <a:ahLst/>
            <a:cxnLst/>
            <a:rect l="l" t="t" r="r" b="b"/>
            <a:pathLst>
              <a:path w="1069975" h="1676400">
                <a:moveTo>
                  <a:pt x="10698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70100" y="2481579"/>
            <a:ext cx="1069975" cy="1676400"/>
          </a:xfrm>
          <a:custGeom>
            <a:avLst/>
            <a:gdLst/>
            <a:ahLst/>
            <a:cxnLst/>
            <a:rect l="l" t="t" r="r" b="b"/>
            <a:pathLst>
              <a:path w="1069975" h="1676400">
                <a:moveTo>
                  <a:pt x="10698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222500" y="2481579"/>
            <a:ext cx="1069975" cy="1676400"/>
          </a:xfrm>
          <a:custGeom>
            <a:avLst/>
            <a:gdLst/>
            <a:ahLst/>
            <a:cxnLst/>
            <a:rect l="l" t="t" r="r" b="b"/>
            <a:pathLst>
              <a:path w="1069975" h="1676400">
                <a:moveTo>
                  <a:pt x="10698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374900" y="2481579"/>
            <a:ext cx="1069975" cy="1676400"/>
          </a:xfrm>
          <a:custGeom>
            <a:avLst/>
            <a:gdLst/>
            <a:ahLst/>
            <a:cxnLst/>
            <a:rect l="l" t="t" r="r" b="b"/>
            <a:pathLst>
              <a:path w="1069975" h="1676400">
                <a:moveTo>
                  <a:pt x="10698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527300" y="2481579"/>
            <a:ext cx="1069975" cy="1676400"/>
          </a:xfrm>
          <a:custGeom>
            <a:avLst/>
            <a:gdLst/>
            <a:ahLst/>
            <a:cxnLst/>
            <a:rect l="l" t="t" r="r" b="b"/>
            <a:pathLst>
              <a:path w="1069975" h="1676400">
                <a:moveTo>
                  <a:pt x="10698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679700" y="2481579"/>
            <a:ext cx="765175" cy="1676400"/>
          </a:xfrm>
          <a:custGeom>
            <a:avLst/>
            <a:gdLst/>
            <a:ahLst/>
            <a:cxnLst/>
            <a:rect l="l" t="t" r="r" b="b"/>
            <a:pathLst>
              <a:path w="765175" h="1676400">
                <a:moveTo>
                  <a:pt x="7650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832100" y="2481579"/>
            <a:ext cx="765175" cy="1676400"/>
          </a:xfrm>
          <a:custGeom>
            <a:avLst/>
            <a:gdLst/>
            <a:ahLst/>
            <a:cxnLst/>
            <a:rect l="l" t="t" r="r" b="b"/>
            <a:pathLst>
              <a:path w="765175" h="1676400">
                <a:moveTo>
                  <a:pt x="7650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11947" y="2481579"/>
            <a:ext cx="1066800" cy="1676400"/>
          </a:xfrm>
          <a:custGeom>
            <a:avLst/>
            <a:gdLst/>
            <a:ahLst/>
            <a:cxnLst/>
            <a:rect l="l" t="t" r="r" b="b"/>
            <a:pathLst>
              <a:path w="1066800" h="1676400">
                <a:moveTo>
                  <a:pt x="0" y="0"/>
                </a:moveTo>
                <a:lnTo>
                  <a:pt x="10667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559547" y="2481579"/>
            <a:ext cx="1066800" cy="1676400"/>
          </a:xfrm>
          <a:custGeom>
            <a:avLst/>
            <a:gdLst/>
            <a:ahLst/>
            <a:cxnLst/>
            <a:rect l="l" t="t" r="r" b="b"/>
            <a:pathLst>
              <a:path w="1066800" h="1676400">
                <a:moveTo>
                  <a:pt x="0" y="0"/>
                </a:moveTo>
                <a:lnTo>
                  <a:pt x="10667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407147" y="2481579"/>
            <a:ext cx="1066800" cy="1676400"/>
          </a:xfrm>
          <a:custGeom>
            <a:avLst/>
            <a:gdLst/>
            <a:ahLst/>
            <a:cxnLst/>
            <a:rect l="l" t="t" r="r" b="b"/>
            <a:pathLst>
              <a:path w="1066800" h="1676400">
                <a:moveTo>
                  <a:pt x="0" y="0"/>
                </a:moveTo>
                <a:lnTo>
                  <a:pt x="10667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254747" y="2481579"/>
            <a:ext cx="1066800" cy="1676400"/>
          </a:xfrm>
          <a:custGeom>
            <a:avLst/>
            <a:gdLst/>
            <a:ahLst/>
            <a:cxnLst/>
            <a:rect l="l" t="t" r="r" b="b"/>
            <a:pathLst>
              <a:path w="1066800" h="1676400">
                <a:moveTo>
                  <a:pt x="0" y="0"/>
                </a:moveTo>
                <a:lnTo>
                  <a:pt x="10667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54747" y="2481579"/>
            <a:ext cx="762000" cy="1676400"/>
          </a:xfrm>
          <a:custGeom>
            <a:avLst/>
            <a:gdLst/>
            <a:ahLst/>
            <a:cxnLst/>
            <a:rect l="l" t="t" r="r" b="b"/>
            <a:pathLst>
              <a:path w="762000" h="1676400">
                <a:moveTo>
                  <a:pt x="0" y="0"/>
                </a:moveTo>
                <a:lnTo>
                  <a:pt x="7619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102347" y="2481579"/>
            <a:ext cx="1066800" cy="1676400"/>
          </a:xfrm>
          <a:custGeom>
            <a:avLst/>
            <a:gdLst/>
            <a:ahLst/>
            <a:cxnLst/>
            <a:rect l="l" t="t" r="r" b="b"/>
            <a:pathLst>
              <a:path w="1066800" h="1676400">
                <a:moveTo>
                  <a:pt x="0" y="0"/>
                </a:moveTo>
                <a:lnTo>
                  <a:pt x="10667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102347" y="2481579"/>
            <a:ext cx="762000" cy="1676400"/>
          </a:xfrm>
          <a:custGeom>
            <a:avLst/>
            <a:gdLst/>
            <a:ahLst/>
            <a:cxnLst/>
            <a:rect l="l" t="t" r="r" b="b"/>
            <a:pathLst>
              <a:path w="762000" h="1676400">
                <a:moveTo>
                  <a:pt x="0" y="0"/>
                </a:moveTo>
                <a:lnTo>
                  <a:pt x="7619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130547" y="3472179"/>
            <a:ext cx="2438400" cy="457200"/>
          </a:xfrm>
          <a:custGeom>
            <a:avLst/>
            <a:gdLst/>
            <a:ahLst/>
            <a:cxnLst/>
            <a:rect l="l" t="t" r="r" b="b"/>
            <a:pathLst>
              <a:path w="2438400" h="457200">
                <a:moveTo>
                  <a:pt x="0" y="457200"/>
                </a:moveTo>
                <a:lnTo>
                  <a:pt x="2438400" y="457200"/>
                </a:lnTo>
                <a:lnTo>
                  <a:pt x="2438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1005839" y="3496564"/>
            <a:ext cx="8653145" cy="269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.............................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10489" algn="ctr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48</a:t>
            </a:r>
            <a:r>
              <a:rPr sz="24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spcBef>
                <a:spcPts val="157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 box expands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&amp;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permutates (from 32-bits to 48 bits). Changes order  as well as repeating certain bits (Helps with avalanche</a:t>
            </a:r>
            <a:r>
              <a:rPr sz="2000" spc="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effect).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765300" y="2481579"/>
            <a:ext cx="5946775" cy="1676400"/>
          </a:xfrm>
          <a:custGeom>
            <a:avLst/>
            <a:gdLst/>
            <a:ahLst/>
            <a:cxnLst/>
            <a:rect l="l" t="t" r="r" b="b"/>
            <a:pathLst>
              <a:path w="5946775" h="1676400">
                <a:moveTo>
                  <a:pt x="59466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987547" y="2481579"/>
            <a:ext cx="5943600" cy="1676400"/>
          </a:xfrm>
          <a:custGeom>
            <a:avLst/>
            <a:gdLst/>
            <a:ahLst/>
            <a:cxnLst/>
            <a:rect l="l" t="t" r="r" b="b"/>
            <a:pathLst>
              <a:path w="5943600" h="1676400">
                <a:moveTo>
                  <a:pt x="0" y="0"/>
                </a:moveTo>
                <a:lnTo>
                  <a:pt x="59435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43180">
                <a:lnSpc>
                  <a:spcPts val="1480"/>
                </a:lnSpc>
              </a:pPr>
              <a:t>11</a:t>
            </a:fld>
            <a:r>
              <a:rPr spc="-5" dirty="0"/>
              <a:t>)</a:t>
            </a:r>
          </a:p>
        </p:txBody>
      </p:sp>
      <p:sp>
        <p:nvSpPr>
          <p:cNvPr id="185" name="object 1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S-Boxes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64608" y="1673859"/>
            <a:ext cx="104648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48</a:t>
            </a:r>
            <a:r>
              <a:rPr sz="24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7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72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9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96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2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20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44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7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68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9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92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1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16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4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40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6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64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59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88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11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12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3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36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16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60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68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184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1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708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3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32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25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56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8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280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30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804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3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28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5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52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87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376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40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900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2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42455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45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948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7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472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49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996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023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520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547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44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071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568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595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092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11947" y="4157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61656" y="4433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31900" y="2481579"/>
            <a:ext cx="8232775" cy="1676400"/>
          </a:xfrm>
          <a:custGeom>
            <a:avLst/>
            <a:gdLst/>
            <a:ahLst/>
            <a:cxnLst/>
            <a:rect l="l" t="t" r="r" b="b"/>
            <a:pathLst>
              <a:path w="8232775" h="1676400">
                <a:moveTo>
                  <a:pt x="0" y="1676400"/>
                </a:moveTo>
                <a:lnTo>
                  <a:pt x="8232648" y="1676400"/>
                </a:lnTo>
                <a:lnTo>
                  <a:pt x="8232648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31900" y="2481579"/>
            <a:ext cx="8232775" cy="1676400"/>
          </a:xfrm>
          <a:custGeom>
            <a:avLst/>
            <a:gdLst/>
            <a:ahLst/>
            <a:cxnLst/>
            <a:rect l="l" t="t" r="r" b="b"/>
            <a:pathLst>
              <a:path w="8232775" h="1676400">
                <a:moveTo>
                  <a:pt x="0" y="0"/>
                </a:moveTo>
                <a:lnTo>
                  <a:pt x="8232647" y="0"/>
                </a:lnTo>
                <a:lnTo>
                  <a:pt x="8232647" y="1676399"/>
                </a:lnTo>
                <a:lnTo>
                  <a:pt x="0" y="16763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653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150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9177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674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701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198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225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722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749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246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273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770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797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294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321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818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845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342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369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866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417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91408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97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468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49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992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01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516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54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040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893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39007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037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53408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561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05808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085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58208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609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10608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133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63008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657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15408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181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67808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70500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20208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25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756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78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280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30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804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883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8328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35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852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187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376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40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900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92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42455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45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948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97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7472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949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996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02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0520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54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2044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407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3568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559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5092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711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616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64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140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016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9664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169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188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215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712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4739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4236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6263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5760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7787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7284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31147" y="21005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880856" y="23764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1689100" y="3014979"/>
            <a:ext cx="914400" cy="609600"/>
          </a:xfrm>
          <a:prstGeom prst="rect">
            <a:avLst/>
          </a:prstGeom>
          <a:solidFill>
            <a:srgbClr val="00E3D4"/>
          </a:solidFill>
          <a:ln w="12191">
            <a:solidFill>
              <a:srgbClr val="0558ED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790"/>
              </a:spcBef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S[1]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765300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15007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917700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867407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070100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19807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222500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172207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374900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324607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527300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77007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8092947" y="3014979"/>
            <a:ext cx="914400" cy="609600"/>
          </a:xfrm>
          <a:prstGeom prst="rect">
            <a:avLst/>
          </a:prstGeom>
          <a:solidFill>
            <a:srgbClr val="00E3D4"/>
          </a:solidFill>
          <a:ln w="12191">
            <a:solidFill>
              <a:srgbClr val="0558ED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790"/>
              </a:spcBef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S[8]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8169147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118856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21547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271256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73947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423656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26347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576056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78747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728456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931147" y="2481579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880856" y="29098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917700" y="3624579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0"/>
                </a:moveTo>
                <a:lnTo>
                  <a:pt x="978407" y="484631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70200" y="4065015"/>
            <a:ext cx="121920" cy="94615"/>
          </a:xfrm>
          <a:custGeom>
            <a:avLst/>
            <a:gdLst/>
            <a:ahLst/>
            <a:cxnLst/>
            <a:rect l="l" t="t" r="r" b="b"/>
            <a:pathLst>
              <a:path w="121919" h="94614">
                <a:moveTo>
                  <a:pt x="48768" y="0"/>
                </a:moveTo>
                <a:lnTo>
                  <a:pt x="0" y="94487"/>
                </a:lnTo>
                <a:lnTo>
                  <a:pt x="121919" y="94487"/>
                </a:lnTo>
                <a:lnTo>
                  <a:pt x="48768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70100" y="3624579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0"/>
                </a:moveTo>
                <a:lnTo>
                  <a:pt x="978407" y="484631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022600" y="4065015"/>
            <a:ext cx="121920" cy="94615"/>
          </a:xfrm>
          <a:custGeom>
            <a:avLst/>
            <a:gdLst/>
            <a:ahLst/>
            <a:cxnLst/>
            <a:rect l="l" t="t" r="r" b="b"/>
            <a:pathLst>
              <a:path w="121919" h="94614">
                <a:moveTo>
                  <a:pt x="48768" y="0"/>
                </a:moveTo>
                <a:lnTo>
                  <a:pt x="0" y="94487"/>
                </a:lnTo>
                <a:lnTo>
                  <a:pt x="121919" y="94487"/>
                </a:lnTo>
                <a:lnTo>
                  <a:pt x="48768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22500" y="3624579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0"/>
                </a:moveTo>
                <a:lnTo>
                  <a:pt x="978407" y="484631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175000" y="4065015"/>
            <a:ext cx="121920" cy="94615"/>
          </a:xfrm>
          <a:custGeom>
            <a:avLst/>
            <a:gdLst/>
            <a:ahLst/>
            <a:cxnLst/>
            <a:rect l="l" t="t" r="r" b="b"/>
            <a:pathLst>
              <a:path w="121920" h="94614">
                <a:moveTo>
                  <a:pt x="48768" y="0"/>
                </a:moveTo>
                <a:lnTo>
                  <a:pt x="0" y="94487"/>
                </a:lnTo>
                <a:lnTo>
                  <a:pt x="121920" y="94487"/>
                </a:lnTo>
                <a:lnTo>
                  <a:pt x="48768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374900" y="3624579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0"/>
                </a:moveTo>
                <a:lnTo>
                  <a:pt x="978407" y="484631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327400" y="4065015"/>
            <a:ext cx="121920" cy="94615"/>
          </a:xfrm>
          <a:custGeom>
            <a:avLst/>
            <a:gdLst/>
            <a:ahLst/>
            <a:cxnLst/>
            <a:rect l="l" t="t" r="r" b="b"/>
            <a:pathLst>
              <a:path w="121920" h="94614">
                <a:moveTo>
                  <a:pt x="48767" y="0"/>
                </a:moveTo>
                <a:lnTo>
                  <a:pt x="0" y="94487"/>
                </a:lnTo>
                <a:lnTo>
                  <a:pt x="121920" y="94487"/>
                </a:lnTo>
                <a:lnTo>
                  <a:pt x="48767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346188" y="3624579"/>
            <a:ext cx="975360" cy="485140"/>
          </a:xfrm>
          <a:custGeom>
            <a:avLst/>
            <a:gdLst/>
            <a:ahLst/>
            <a:cxnLst/>
            <a:rect l="l" t="t" r="r" b="b"/>
            <a:pathLst>
              <a:path w="975359" h="485139">
                <a:moveTo>
                  <a:pt x="975359" y="0"/>
                </a:moveTo>
                <a:lnTo>
                  <a:pt x="0" y="484631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259319" y="4065015"/>
            <a:ext cx="119380" cy="94615"/>
          </a:xfrm>
          <a:custGeom>
            <a:avLst/>
            <a:gdLst/>
            <a:ahLst/>
            <a:cxnLst/>
            <a:rect l="l" t="t" r="r" b="b"/>
            <a:pathLst>
              <a:path w="119379" h="94614">
                <a:moveTo>
                  <a:pt x="70103" y="0"/>
                </a:moveTo>
                <a:lnTo>
                  <a:pt x="0" y="94487"/>
                </a:lnTo>
                <a:lnTo>
                  <a:pt x="118872" y="94487"/>
                </a:lnTo>
                <a:lnTo>
                  <a:pt x="70103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98588" y="3624579"/>
            <a:ext cx="975360" cy="485140"/>
          </a:xfrm>
          <a:custGeom>
            <a:avLst/>
            <a:gdLst/>
            <a:ahLst/>
            <a:cxnLst/>
            <a:rect l="l" t="t" r="r" b="b"/>
            <a:pathLst>
              <a:path w="975359" h="485139">
                <a:moveTo>
                  <a:pt x="975359" y="0"/>
                </a:moveTo>
                <a:lnTo>
                  <a:pt x="0" y="484631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411719" y="4065015"/>
            <a:ext cx="119380" cy="94615"/>
          </a:xfrm>
          <a:custGeom>
            <a:avLst/>
            <a:gdLst/>
            <a:ahLst/>
            <a:cxnLst/>
            <a:rect l="l" t="t" r="r" b="b"/>
            <a:pathLst>
              <a:path w="119379" h="94614">
                <a:moveTo>
                  <a:pt x="70103" y="0"/>
                </a:moveTo>
                <a:lnTo>
                  <a:pt x="0" y="94487"/>
                </a:lnTo>
                <a:lnTo>
                  <a:pt x="118872" y="94487"/>
                </a:lnTo>
                <a:lnTo>
                  <a:pt x="70103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650988" y="3624579"/>
            <a:ext cx="975360" cy="485140"/>
          </a:xfrm>
          <a:custGeom>
            <a:avLst/>
            <a:gdLst/>
            <a:ahLst/>
            <a:cxnLst/>
            <a:rect l="l" t="t" r="r" b="b"/>
            <a:pathLst>
              <a:path w="975359" h="485139">
                <a:moveTo>
                  <a:pt x="975359" y="0"/>
                </a:moveTo>
                <a:lnTo>
                  <a:pt x="0" y="484631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564119" y="4065015"/>
            <a:ext cx="119380" cy="94615"/>
          </a:xfrm>
          <a:custGeom>
            <a:avLst/>
            <a:gdLst/>
            <a:ahLst/>
            <a:cxnLst/>
            <a:rect l="l" t="t" r="r" b="b"/>
            <a:pathLst>
              <a:path w="119379" h="94614">
                <a:moveTo>
                  <a:pt x="70103" y="0"/>
                </a:moveTo>
                <a:lnTo>
                  <a:pt x="0" y="94487"/>
                </a:lnTo>
                <a:lnTo>
                  <a:pt x="118872" y="94487"/>
                </a:lnTo>
                <a:lnTo>
                  <a:pt x="70103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803388" y="3624579"/>
            <a:ext cx="975360" cy="485140"/>
          </a:xfrm>
          <a:custGeom>
            <a:avLst/>
            <a:gdLst/>
            <a:ahLst/>
            <a:cxnLst/>
            <a:rect l="l" t="t" r="r" b="b"/>
            <a:pathLst>
              <a:path w="975359" h="485139">
                <a:moveTo>
                  <a:pt x="975359" y="0"/>
                </a:moveTo>
                <a:lnTo>
                  <a:pt x="0" y="484631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716519" y="4065015"/>
            <a:ext cx="119380" cy="94615"/>
          </a:xfrm>
          <a:custGeom>
            <a:avLst/>
            <a:gdLst/>
            <a:ahLst/>
            <a:cxnLst/>
            <a:rect l="l" t="t" r="r" b="b"/>
            <a:pathLst>
              <a:path w="119379" h="94614">
                <a:moveTo>
                  <a:pt x="70103" y="0"/>
                </a:moveTo>
                <a:lnTo>
                  <a:pt x="0" y="94487"/>
                </a:lnTo>
                <a:lnTo>
                  <a:pt x="118872" y="94487"/>
                </a:lnTo>
                <a:lnTo>
                  <a:pt x="70103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926591" y="4569459"/>
            <a:ext cx="8450580" cy="183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 algn="ctr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32</a:t>
            </a:r>
            <a:r>
              <a:rPr sz="24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Each S-box takes 6-bits of input and produces 4-bits of</a:t>
            </a:r>
            <a:r>
              <a:rPr sz="2000" spc="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output.</a:t>
            </a:r>
            <a:endParaRPr sz="2000">
              <a:latin typeface="Comic Sans MS"/>
              <a:cs typeface="Comic Sans MS"/>
            </a:endParaRPr>
          </a:p>
          <a:p>
            <a:pPr marL="356870" marR="5080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S-Boxes give DES it’s security.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Other boxes are linear and easier to  analyse. S-Boxes are non-linear and much harder to</a:t>
            </a:r>
            <a:r>
              <a:rPr sz="2000" spc="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analyse.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0" name="object 2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43180">
                <a:lnSpc>
                  <a:spcPts val="1480"/>
                </a:lnSpc>
              </a:pPr>
              <a:t>12</a:t>
            </a:fld>
            <a:r>
              <a:rPr spc="-5" dirty="0"/>
              <a:t>)</a:t>
            </a:r>
          </a:p>
        </p:txBody>
      </p:sp>
      <p:sp>
        <p:nvSpPr>
          <p:cNvPr id="211" name="object 2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209" name="object 209"/>
          <p:cNvSpPr txBox="1"/>
          <p:nvPr/>
        </p:nvSpPr>
        <p:spPr>
          <a:xfrm>
            <a:off x="4078223" y="3115564"/>
            <a:ext cx="2540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.................................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S-Box</a:t>
            </a:r>
            <a:r>
              <a:rPr sz="3600" spc="-85" dirty="0"/>
              <a:t> </a:t>
            </a:r>
            <a:r>
              <a:rPr sz="3600" spc="-5" dirty="0"/>
              <a:t>[n]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08100" y="2329179"/>
            <a:ext cx="8232775" cy="2209800"/>
          </a:xfrm>
          <a:custGeom>
            <a:avLst/>
            <a:gdLst/>
            <a:ahLst/>
            <a:cxnLst/>
            <a:rect l="l" t="t" r="r" b="b"/>
            <a:pathLst>
              <a:path w="8232775" h="2209800">
                <a:moveTo>
                  <a:pt x="0" y="2209800"/>
                </a:moveTo>
                <a:lnTo>
                  <a:pt x="8232648" y="2209800"/>
                </a:lnTo>
                <a:lnTo>
                  <a:pt x="8232648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100" y="2329179"/>
            <a:ext cx="8232775" cy="2209800"/>
          </a:xfrm>
          <a:custGeom>
            <a:avLst/>
            <a:gdLst/>
            <a:ahLst/>
            <a:cxnLst/>
            <a:rect l="l" t="t" r="r" b="b"/>
            <a:pathLst>
              <a:path w="8232775" h="2209800">
                <a:moveTo>
                  <a:pt x="0" y="0"/>
                </a:moveTo>
                <a:lnTo>
                  <a:pt x="8232647" y="0"/>
                </a:lnTo>
                <a:lnTo>
                  <a:pt x="8232647" y="2209799"/>
                </a:lnTo>
                <a:lnTo>
                  <a:pt x="0" y="22097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2947" y="1948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2655" y="22240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1859" y="1948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1567" y="22240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3820" y="1948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3528" y="22240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5779" y="1948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5488" y="22240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47739" y="1948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97447" y="22240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92747" y="1948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2455" y="22240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33088" y="1591564"/>
            <a:ext cx="2540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  <a:tab pos="1383665" algn="l"/>
                <a:tab pos="1840864" algn="l"/>
              </a:tabLst>
            </a:pP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b1	b2	b3	b4	b5</a:t>
            </a:r>
            <a:r>
              <a:rPr sz="2400" spc="-1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b6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1603" y="2329179"/>
            <a:ext cx="771525" cy="911860"/>
          </a:xfrm>
          <a:custGeom>
            <a:avLst/>
            <a:gdLst/>
            <a:ahLst/>
            <a:cxnLst/>
            <a:rect l="l" t="t" r="r" b="b"/>
            <a:pathLst>
              <a:path w="771525" h="911860">
                <a:moveTo>
                  <a:pt x="771143" y="0"/>
                </a:moveTo>
                <a:lnTo>
                  <a:pt x="0" y="911351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6071" y="3205479"/>
            <a:ext cx="113030" cy="119380"/>
          </a:xfrm>
          <a:custGeom>
            <a:avLst/>
            <a:gdLst/>
            <a:ahLst/>
            <a:cxnLst/>
            <a:rect l="l" t="t" r="r" b="b"/>
            <a:pathLst>
              <a:path w="113029" h="119379">
                <a:moveTo>
                  <a:pt x="30479" y="0"/>
                </a:moveTo>
                <a:lnTo>
                  <a:pt x="0" y="118872"/>
                </a:lnTo>
                <a:lnTo>
                  <a:pt x="112775" y="70104"/>
                </a:lnTo>
                <a:lnTo>
                  <a:pt x="30479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2947" y="2329179"/>
            <a:ext cx="1289685" cy="932815"/>
          </a:xfrm>
          <a:custGeom>
            <a:avLst/>
            <a:gdLst/>
            <a:ahLst/>
            <a:cxnLst/>
            <a:rect l="l" t="t" r="r" b="b"/>
            <a:pathLst>
              <a:path w="1289685" h="932814">
                <a:moveTo>
                  <a:pt x="0" y="0"/>
                </a:moveTo>
                <a:lnTo>
                  <a:pt x="1289303" y="932687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37200" y="3217672"/>
            <a:ext cx="119380" cy="106680"/>
          </a:xfrm>
          <a:custGeom>
            <a:avLst/>
            <a:gdLst/>
            <a:ahLst/>
            <a:cxnLst/>
            <a:rect l="l" t="t" r="r" b="b"/>
            <a:pathLst>
              <a:path w="119379" h="106679">
                <a:moveTo>
                  <a:pt x="64008" y="0"/>
                </a:moveTo>
                <a:lnTo>
                  <a:pt x="0" y="85343"/>
                </a:lnTo>
                <a:lnTo>
                  <a:pt x="118872" y="106679"/>
                </a:lnTo>
                <a:lnTo>
                  <a:pt x="64008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0147" y="2329179"/>
            <a:ext cx="1295400" cy="192405"/>
          </a:xfrm>
          <a:custGeom>
            <a:avLst/>
            <a:gdLst/>
            <a:ahLst/>
            <a:cxnLst/>
            <a:rect l="l" t="t" r="r" b="b"/>
            <a:pathLst>
              <a:path w="1295400" h="192405">
                <a:moveTo>
                  <a:pt x="1295400" y="0"/>
                </a:moveTo>
                <a:lnTo>
                  <a:pt x="0" y="0"/>
                </a:lnTo>
                <a:lnTo>
                  <a:pt x="0" y="188975"/>
                </a:lnTo>
                <a:lnTo>
                  <a:pt x="1295400" y="192024"/>
                </a:lnTo>
                <a:lnTo>
                  <a:pt x="1295400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40147" y="2329179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0"/>
                </a:moveTo>
                <a:lnTo>
                  <a:pt x="0" y="74533"/>
                </a:lnTo>
                <a:lnTo>
                  <a:pt x="0" y="134492"/>
                </a:lnTo>
                <a:lnTo>
                  <a:pt x="0" y="174450"/>
                </a:lnTo>
                <a:lnTo>
                  <a:pt x="0" y="188975"/>
                </a:lnTo>
                <a:lnTo>
                  <a:pt x="630935" y="188975"/>
                </a:lnTo>
                <a:lnTo>
                  <a:pt x="630935" y="239982"/>
                </a:lnTo>
                <a:lnTo>
                  <a:pt x="630935" y="276986"/>
                </a:lnTo>
                <a:lnTo>
                  <a:pt x="630935" y="317992"/>
                </a:lnTo>
                <a:lnTo>
                  <a:pt x="630935" y="380999"/>
                </a:lnTo>
                <a:lnTo>
                  <a:pt x="630935" y="305990"/>
                </a:lnTo>
                <a:lnTo>
                  <a:pt x="630935" y="244982"/>
                </a:lnTo>
                <a:lnTo>
                  <a:pt x="630935" y="203977"/>
                </a:lnTo>
                <a:lnTo>
                  <a:pt x="630935" y="188975"/>
                </a:lnTo>
                <a:lnTo>
                  <a:pt x="1295399" y="192023"/>
                </a:lnTo>
                <a:lnTo>
                  <a:pt x="1295399" y="141017"/>
                </a:lnTo>
                <a:lnTo>
                  <a:pt x="1295399" y="104012"/>
                </a:lnTo>
                <a:lnTo>
                  <a:pt x="1295399" y="63007"/>
                </a:lnTo>
                <a:lnTo>
                  <a:pt x="12953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9747" y="2710179"/>
            <a:ext cx="1655445" cy="576580"/>
          </a:xfrm>
          <a:custGeom>
            <a:avLst/>
            <a:gdLst/>
            <a:ahLst/>
            <a:cxnLst/>
            <a:rect l="l" t="t" r="r" b="b"/>
            <a:pathLst>
              <a:path w="1655445" h="576579">
                <a:moveTo>
                  <a:pt x="0" y="0"/>
                </a:moveTo>
                <a:lnTo>
                  <a:pt x="1655063" y="57607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5000" y="3239007"/>
            <a:ext cx="121920" cy="100965"/>
          </a:xfrm>
          <a:custGeom>
            <a:avLst/>
            <a:gdLst/>
            <a:ahLst/>
            <a:cxnLst/>
            <a:rect l="l" t="t" r="r" b="b"/>
            <a:pathLst>
              <a:path w="121920" h="100964">
                <a:moveTo>
                  <a:pt x="36575" y="0"/>
                </a:moveTo>
                <a:lnTo>
                  <a:pt x="0" y="100583"/>
                </a:lnTo>
                <a:lnTo>
                  <a:pt x="121920" y="85343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40147" y="4538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9855" y="4814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8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9059" y="4538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8767" y="4814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8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24067" y="4538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73776" y="4814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8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2979" y="4538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2688" y="4814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8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40147" y="4346955"/>
            <a:ext cx="1295400" cy="192405"/>
          </a:xfrm>
          <a:custGeom>
            <a:avLst/>
            <a:gdLst/>
            <a:ahLst/>
            <a:cxnLst/>
            <a:rect l="l" t="t" r="r" b="b"/>
            <a:pathLst>
              <a:path w="1295400" h="192404">
                <a:moveTo>
                  <a:pt x="1295400" y="0"/>
                </a:moveTo>
                <a:lnTo>
                  <a:pt x="630936" y="3048"/>
                </a:lnTo>
                <a:lnTo>
                  <a:pt x="0" y="3048"/>
                </a:lnTo>
                <a:lnTo>
                  <a:pt x="0" y="192024"/>
                </a:lnTo>
                <a:lnTo>
                  <a:pt x="1295400" y="192024"/>
                </a:lnTo>
                <a:lnTo>
                  <a:pt x="1295400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40147" y="4157979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0999"/>
                </a:moveTo>
                <a:lnTo>
                  <a:pt x="0" y="306466"/>
                </a:lnTo>
                <a:lnTo>
                  <a:pt x="0" y="246506"/>
                </a:lnTo>
                <a:lnTo>
                  <a:pt x="0" y="206549"/>
                </a:lnTo>
                <a:lnTo>
                  <a:pt x="0" y="192023"/>
                </a:lnTo>
                <a:lnTo>
                  <a:pt x="630935" y="192023"/>
                </a:lnTo>
                <a:lnTo>
                  <a:pt x="630935" y="141017"/>
                </a:lnTo>
                <a:lnTo>
                  <a:pt x="630935" y="104012"/>
                </a:lnTo>
                <a:lnTo>
                  <a:pt x="630935" y="63007"/>
                </a:lnTo>
                <a:lnTo>
                  <a:pt x="630935" y="0"/>
                </a:lnTo>
                <a:lnTo>
                  <a:pt x="630935" y="75009"/>
                </a:lnTo>
                <a:lnTo>
                  <a:pt x="630935" y="136016"/>
                </a:lnTo>
                <a:lnTo>
                  <a:pt x="630935" y="177022"/>
                </a:lnTo>
                <a:lnTo>
                  <a:pt x="630935" y="192023"/>
                </a:lnTo>
                <a:lnTo>
                  <a:pt x="1295399" y="188975"/>
                </a:lnTo>
                <a:lnTo>
                  <a:pt x="1295399" y="239982"/>
                </a:lnTo>
                <a:lnTo>
                  <a:pt x="1295399" y="276986"/>
                </a:lnTo>
                <a:lnTo>
                  <a:pt x="1295399" y="317992"/>
                </a:lnTo>
                <a:lnTo>
                  <a:pt x="1295399" y="3809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60700" y="3700779"/>
            <a:ext cx="2188845" cy="436245"/>
          </a:xfrm>
          <a:custGeom>
            <a:avLst/>
            <a:gdLst/>
            <a:ahLst/>
            <a:cxnLst/>
            <a:rect l="l" t="t" r="r" b="b"/>
            <a:pathLst>
              <a:path w="2188845" h="436245">
                <a:moveTo>
                  <a:pt x="0" y="0"/>
                </a:moveTo>
                <a:lnTo>
                  <a:pt x="2188463" y="435863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35447" y="4086352"/>
            <a:ext cx="116205" cy="106680"/>
          </a:xfrm>
          <a:custGeom>
            <a:avLst/>
            <a:gdLst/>
            <a:ahLst/>
            <a:cxnLst/>
            <a:rect l="l" t="t" r="r" b="b"/>
            <a:pathLst>
              <a:path w="116204" h="106679">
                <a:moveTo>
                  <a:pt x="21336" y="0"/>
                </a:moveTo>
                <a:lnTo>
                  <a:pt x="0" y="106680"/>
                </a:lnTo>
                <a:lnTo>
                  <a:pt x="115824" y="73151"/>
                </a:lnTo>
                <a:lnTo>
                  <a:pt x="21336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53639" y="3350259"/>
            <a:ext cx="91757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Result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43180">
                <a:lnSpc>
                  <a:spcPts val="1480"/>
                </a:lnSpc>
              </a:pPr>
              <a:t>13</a:t>
            </a:fld>
            <a:r>
              <a:rPr spc="-5" dirty="0"/>
              <a:t>)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531412" y="3350259"/>
            <a:ext cx="389636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885" algn="l"/>
              </a:tabLst>
            </a:pPr>
            <a:r>
              <a:rPr sz="2400" dirty="0">
                <a:solidFill>
                  <a:srgbClr val="FF2833"/>
                </a:solidFill>
                <a:latin typeface="Comic Sans MS"/>
                <a:cs typeface="Comic Sans MS"/>
              </a:rPr>
              <a:t>=	</a:t>
            </a:r>
            <a:r>
              <a:rPr sz="2400" spc="-5" dirty="0">
                <a:solidFill>
                  <a:srgbClr val="FF2833"/>
                </a:solidFill>
                <a:latin typeface="Comic Sans MS"/>
                <a:cs typeface="Comic Sans MS"/>
              </a:rPr>
              <a:t>SBOX [n] </a:t>
            </a: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[Row</a:t>
            </a:r>
            <a:r>
              <a:rPr sz="2400" dirty="0">
                <a:latin typeface="Comic Sans MS"/>
                <a:cs typeface="Comic Sans MS"/>
              </a:rPr>
              <a:t>]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[Column]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3439" y="4944364"/>
            <a:ext cx="8836025" cy="162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algn="ctr">
              <a:lnSpc>
                <a:spcPct val="100000"/>
              </a:lnSpc>
              <a:tabLst>
                <a:tab pos="701040" algn="l"/>
                <a:tab pos="1107440" algn="l"/>
                <a:tab pos="1513205" algn="l"/>
              </a:tabLst>
            </a:pPr>
            <a:r>
              <a:rPr sz="2400" spc="10" dirty="0">
                <a:solidFill>
                  <a:srgbClr val="0558ED"/>
                </a:solidFill>
                <a:latin typeface="Times New Roman"/>
                <a:cs typeface="Times New Roman"/>
              </a:rPr>
              <a:t>r1	</a:t>
            </a: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r2	r3	r4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356870" marR="5080" indent="-344170">
              <a:lnSpc>
                <a:spcPct val="100000"/>
              </a:lnSpc>
              <a:spcBef>
                <a:spcPts val="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  <a:tab pos="631888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Each S-box has its own substitution table. Outer 2 bits select row,  middle 4 bits select column of</a:t>
            </a:r>
            <a:r>
              <a:rPr sz="2000" spc="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substitution</a:t>
            </a:r>
            <a:r>
              <a:rPr sz="2000" spc="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table.	Entry gives new</a:t>
            </a:r>
            <a:r>
              <a:rPr sz="2000" spc="-3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4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bit  value.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Substitution table for S-Box</a:t>
            </a:r>
            <a:r>
              <a:rPr sz="3600" spc="-35" dirty="0"/>
              <a:t> </a:t>
            </a:r>
            <a:r>
              <a:rPr sz="3600" spc="-5" dirty="0"/>
              <a:t>S5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43180">
                <a:lnSpc>
                  <a:spcPts val="1480"/>
                </a:lnSpc>
              </a:pPr>
              <a:t>14</a:t>
            </a:fld>
            <a:r>
              <a:rPr spc="-5" dirty="0"/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9527" y="3053079"/>
            <a:ext cx="6890384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u="heavy" dirty="0">
                <a:solidFill>
                  <a:srgbClr val="00E3D4"/>
                </a:solidFill>
                <a:latin typeface="Times New Roman"/>
                <a:cs typeface="Times New Roman"/>
                <a:hlinkClick r:id="rId2"/>
              </a:rPr>
              <a:t>http://en.wikipedia.org/wiki/S-box</a:t>
            </a:r>
            <a:endParaRPr sz="3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P-Box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84300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4008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0332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0039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6363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6072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2395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2104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5379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5088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1411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1120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7444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7151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73475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3183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508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9215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5539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5247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1571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1279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7603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7311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3635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03344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9667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9376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2651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12359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18683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8391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74715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24423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30747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0455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86779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36488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42811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92520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98844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48552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51828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01535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07859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57568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63891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13600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22971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72680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75955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25664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31988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81695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88019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37728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44052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93759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00083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49792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56115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05823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312147" y="25577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61856" y="28336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31900" y="2938779"/>
            <a:ext cx="8232775" cy="1676400"/>
          </a:xfrm>
          <a:custGeom>
            <a:avLst/>
            <a:gdLst/>
            <a:ahLst/>
            <a:cxnLst/>
            <a:rect l="l" t="t" r="r" b="b"/>
            <a:pathLst>
              <a:path w="8232775" h="1676400">
                <a:moveTo>
                  <a:pt x="0" y="1676400"/>
                </a:moveTo>
                <a:lnTo>
                  <a:pt x="8232648" y="1676400"/>
                </a:lnTo>
                <a:lnTo>
                  <a:pt x="8232648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31900" y="2938779"/>
            <a:ext cx="8232775" cy="1676400"/>
          </a:xfrm>
          <a:custGeom>
            <a:avLst/>
            <a:gdLst/>
            <a:ahLst/>
            <a:cxnLst/>
            <a:rect l="l" t="t" r="r" b="b"/>
            <a:pathLst>
              <a:path w="8232775" h="1676400">
                <a:moveTo>
                  <a:pt x="0" y="0"/>
                </a:moveTo>
                <a:lnTo>
                  <a:pt x="8232647" y="0"/>
                </a:lnTo>
                <a:lnTo>
                  <a:pt x="8232647" y="1676399"/>
                </a:lnTo>
                <a:lnTo>
                  <a:pt x="0" y="16763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84300" y="2938779"/>
            <a:ext cx="3813175" cy="1676400"/>
          </a:xfrm>
          <a:custGeom>
            <a:avLst/>
            <a:gdLst/>
            <a:ahLst/>
            <a:cxnLst/>
            <a:rect l="l" t="t" r="r" b="b"/>
            <a:pathLst>
              <a:path w="3813175" h="1676400">
                <a:moveTo>
                  <a:pt x="0" y="0"/>
                </a:moveTo>
                <a:lnTo>
                  <a:pt x="3813047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12900" y="2938779"/>
            <a:ext cx="1298575" cy="1676400"/>
          </a:xfrm>
          <a:custGeom>
            <a:avLst/>
            <a:gdLst/>
            <a:ahLst/>
            <a:cxnLst/>
            <a:rect l="l" t="t" r="r" b="b"/>
            <a:pathLst>
              <a:path w="1298575" h="1676400">
                <a:moveTo>
                  <a:pt x="0" y="0"/>
                </a:moveTo>
                <a:lnTo>
                  <a:pt x="1298447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17700" y="2938779"/>
            <a:ext cx="4346575" cy="1676400"/>
          </a:xfrm>
          <a:custGeom>
            <a:avLst/>
            <a:gdLst/>
            <a:ahLst/>
            <a:cxnLst/>
            <a:rect l="l" t="t" r="r" b="b"/>
            <a:pathLst>
              <a:path w="4346575" h="1676400">
                <a:moveTo>
                  <a:pt x="0" y="0"/>
                </a:moveTo>
                <a:lnTo>
                  <a:pt x="4346447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46300" y="2938779"/>
            <a:ext cx="4346575" cy="1676400"/>
          </a:xfrm>
          <a:custGeom>
            <a:avLst/>
            <a:gdLst/>
            <a:ahLst/>
            <a:cxnLst/>
            <a:rect l="l" t="t" r="r" b="b"/>
            <a:pathLst>
              <a:path w="4346575" h="1676400">
                <a:moveTo>
                  <a:pt x="0" y="0"/>
                </a:moveTo>
                <a:lnTo>
                  <a:pt x="4346447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74900" y="2938779"/>
            <a:ext cx="6175375" cy="1676400"/>
          </a:xfrm>
          <a:custGeom>
            <a:avLst/>
            <a:gdLst/>
            <a:ahLst/>
            <a:cxnLst/>
            <a:rect l="l" t="t" r="r" b="b"/>
            <a:pathLst>
              <a:path w="6175375" h="1676400">
                <a:moveTo>
                  <a:pt x="0" y="0"/>
                </a:moveTo>
                <a:lnTo>
                  <a:pt x="6175247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79700" y="2938779"/>
            <a:ext cx="1527175" cy="1676400"/>
          </a:xfrm>
          <a:custGeom>
            <a:avLst/>
            <a:gdLst/>
            <a:ahLst/>
            <a:cxnLst/>
            <a:rect l="l" t="t" r="r" b="b"/>
            <a:pathLst>
              <a:path w="1527175" h="1676400">
                <a:moveTo>
                  <a:pt x="0" y="0"/>
                </a:moveTo>
                <a:lnTo>
                  <a:pt x="1527047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11347" y="2938779"/>
            <a:ext cx="5410200" cy="1676400"/>
          </a:xfrm>
          <a:custGeom>
            <a:avLst/>
            <a:gdLst/>
            <a:ahLst/>
            <a:cxnLst/>
            <a:rect l="l" t="t" r="r" b="b"/>
            <a:pathLst>
              <a:path w="5410200" h="1676400">
                <a:moveTo>
                  <a:pt x="0" y="0"/>
                </a:moveTo>
                <a:lnTo>
                  <a:pt x="54101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39947" y="2938779"/>
            <a:ext cx="2362200" cy="1676400"/>
          </a:xfrm>
          <a:custGeom>
            <a:avLst/>
            <a:gdLst/>
            <a:ahLst/>
            <a:cxnLst/>
            <a:rect l="l" t="t" r="r" b="b"/>
            <a:pathLst>
              <a:path w="2362200" h="1676400">
                <a:moveTo>
                  <a:pt x="0" y="0"/>
                </a:moveTo>
                <a:lnTo>
                  <a:pt x="23621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84300" y="2938779"/>
            <a:ext cx="2060575" cy="1676400"/>
          </a:xfrm>
          <a:custGeom>
            <a:avLst/>
            <a:gdLst/>
            <a:ahLst/>
            <a:cxnLst/>
            <a:rect l="l" t="t" r="r" b="b"/>
            <a:pathLst>
              <a:path w="2060575" h="1676400">
                <a:moveTo>
                  <a:pt x="20604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3347" y="2938779"/>
            <a:ext cx="1295400" cy="1676400"/>
          </a:xfrm>
          <a:custGeom>
            <a:avLst/>
            <a:gdLst/>
            <a:ahLst/>
            <a:cxnLst/>
            <a:rect l="l" t="t" r="r" b="b"/>
            <a:pathLst>
              <a:path w="1295400" h="1676400">
                <a:moveTo>
                  <a:pt x="0" y="0"/>
                </a:moveTo>
                <a:lnTo>
                  <a:pt x="12953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01947" y="2938779"/>
            <a:ext cx="3124200" cy="1676400"/>
          </a:xfrm>
          <a:custGeom>
            <a:avLst/>
            <a:gdLst/>
            <a:ahLst/>
            <a:cxnLst/>
            <a:rect l="l" t="t" r="r" b="b"/>
            <a:pathLst>
              <a:path w="3124200" h="1676400">
                <a:moveTo>
                  <a:pt x="0" y="0"/>
                </a:moveTo>
                <a:lnTo>
                  <a:pt x="31241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06747" y="2938779"/>
            <a:ext cx="3581400" cy="1676400"/>
          </a:xfrm>
          <a:custGeom>
            <a:avLst/>
            <a:gdLst/>
            <a:ahLst/>
            <a:cxnLst/>
            <a:rect l="l" t="t" r="r" b="b"/>
            <a:pathLst>
              <a:path w="3581400" h="1676400">
                <a:moveTo>
                  <a:pt x="0" y="0"/>
                </a:moveTo>
                <a:lnTo>
                  <a:pt x="3581399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74900" y="2938779"/>
            <a:ext cx="2060575" cy="1676400"/>
          </a:xfrm>
          <a:custGeom>
            <a:avLst/>
            <a:gdLst/>
            <a:ahLst/>
            <a:cxnLst/>
            <a:rect l="l" t="t" r="r" b="b"/>
            <a:pathLst>
              <a:path w="2060575" h="1676400">
                <a:moveTo>
                  <a:pt x="2060447" y="0"/>
                </a:moveTo>
                <a:lnTo>
                  <a:pt x="0" y="1676399"/>
                </a:lnTo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84300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34008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40332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90039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96363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46072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52395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02104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05379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55088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61411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11120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17444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67151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73475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23183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29508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9215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85539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35247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41571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91279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97603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47311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53635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03344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09667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659376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62651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12359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18683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68391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74715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24423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730747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80455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86779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36488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42811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92520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3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98844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48552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751828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01535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07859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57568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63891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13600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22971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72680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775955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725664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31988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81695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88019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37728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44052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493759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800083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749792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5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056115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005823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312147" y="46151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261856" y="48910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926591" y="5255259"/>
            <a:ext cx="4984750" cy="12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32</a:t>
            </a:r>
            <a:r>
              <a:rPr sz="24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  <a:p>
            <a:pPr marL="356870" marR="1250315" indent="-344170">
              <a:lnSpc>
                <a:spcPct val="100000"/>
              </a:lnSpc>
              <a:spcBef>
                <a:spcPts val="193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P-Box is just a mathematical  permutation.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883147" y="3091179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>
                <a:moveTo>
                  <a:pt x="0" y="457200"/>
                </a:moveTo>
                <a:lnTo>
                  <a:pt x="2895600" y="4572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4864608" y="1978659"/>
            <a:ext cx="3738245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32</a:t>
            </a:r>
            <a:r>
              <a:rPr sz="24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21031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.................................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43180">
                <a:lnSpc>
                  <a:spcPts val="1480"/>
                </a:lnSpc>
              </a:pPr>
              <a:t>15</a:t>
            </a:fld>
            <a:r>
              <a:rPr spc="-5" dirty="0"/>
              <a:t>)</a:t>
            </a:r>
          </a:p>
        </p:txBody>
      </p:sp>
      <p:sp>
        <p:nvSpPr>
          <p:cNvPr id="150" name="object 1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Key </a:t>
            </a:r>
            <a:r>
              <a:rPr sz="3600" spc="-5" dirty="0"/>
              <a:t>Box: determines</a:t>
            </a:r>
            <a:r>
              <a:rPr sz="3600" spc="-35" dirty="0"/>
              <a:t> </a:t>
            </a:r>
            <a:r>
              <a:rPr sz="3600" dirty="0"/>
              <a:t>subkeys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18888" y="1750059"/>
            <a:ext cx="104648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56</a:t>
            </a:r>
            <a:r>
              <a:rPr sz="24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0947" y="4310379"/>
            <a:ext cx="3657600" cy="838200"/>
          </a:xfrm>
          <a:custGeom>
            <a:avLst/>
            <a:gdLst/>
            <a:ahLst/>
            <a:cxnLst/>
            <a:rect l="l" t="t" r="r" b="b"/>
            <a:pathLst>
              <a:path w="3657600" h="838200">
                <a:moveTo>
                  <a:pt x="0" y="838200"/>
                </a:moveTo>
                <a:lnTo>
                  <a:pt x="3657600" y="838200"/>
                </a:lnTo>
                <a:lnTo>
                  <a:pt x="3657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0947" y="4310379"/>
            <a:ext cx="3657600" cy="838200"/>
          </a:xfrm>
          <a:custGeom>
            <a:avLst/>
            <a:gdLst/>
            <a:ahLst/>
            <a:cxnLst/>
            <a:rect l="l" t="t" r="r" b="b"/>
            <a:pathLst>
              <a:path w="3657600" h="838200">
                <a:moveTo>
                  <a:pt x="0" y="0"/>
                </a:moveTo>
                <a:lnTo>
                  <a:pt x="3657599" y="0"/>
                </a:lnTo>
                <a:lnTo>
                  <a:pt x="3657599" y="838199"/>
                </a:lnTo>
                <a:lnTo>
                  <a:pt x="0" y="8381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6408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7200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5672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4879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8327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9120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1039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2960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77592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8383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87192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3351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6064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7984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99511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49903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3744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1823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56455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2223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1088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2615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4535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78376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2215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00296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378203" y="2627883"/>
          <a:ext cx="3584419" cy="89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/>
                <a:gridCol w="121919"/>
                <a:gridCol w="118871"/>
                <a:gridCol w="121919"/>
                <a:gridCol w="121919"/>
                <a:gridCol w="121919"/>
                <a:gridCol w="121919"/>
                <a:gridCol w="121919"/>
                <a:gridCol w="118871"/>
                <a:gridCol w="121919"/>
                <a:gridCol w="121919"/>
                <a:gridCol w="118871"/>
                <a:gridCol w="124967"/>
                <a:gridCol w="118871"/>
                <a:gridCol w="124967"/>
                <a:gridCol w="118871"/>
                <a:gridCol w="121919"/>
                <a:gridCol w="121919"/>
                <a:gridCol w="121919"/>
                <a:gridCol w="121919"/>
                <a:gridCol w="118871"/>
                <a:gridCol w="121919"/>
                <a:gridCol w="121919"/>
                <a:gridCol w="121919"/>
                <a:gridCol w="121919"/>
                <a:gridCol w="121919"/>
                <a:gridCol w="118871"/>
                <a:gridCol w="124967"/>
                <a:gridCol w="152399"/>
              </a:tblGrid>
              <a:tr h="533399">
                <a:tc gridSpan="29"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Times New Roman"/>
                          <a:cs typeface="Times New Roman"/>
                        </a:rPr>
                        <a:t>Rotate Left 1 or 2</a:t>
                      </a:r>
                      <a:r>
                        <a:rPr sz="2400" spc="-105" dirty="0">
                          <a:solidFill>
                            <a:srgbClr val="0558E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558ED"/>
                          </a:solidFill>
                          <a:latin typeface="Times New Roman"/>
                          <a:cs typeface="Times New Roman"/>
                        </a:rPr>
                        <a:t>bits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7367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4766055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36700" y="3548379"/>
            <a:ext cx="3279775" cy="0"/>
          </a:xfrm>
          <a:custGeom>
            <a:avLst/>
            <a:gdLst/>
            <a:ahLst/>
            <a:cxnLst/>
            <a:rect l="l" t="t" r="r" b="b"/>
            <a:pathLst>
              <a:path w="3279775">
                <a:moveTo>
                  <a:pt x="0" y="0"/>
                </a:moveTo>
                <a:lnTo>
                  <a:pt x="32796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56655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97447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25919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82079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75528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19367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8240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60159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04000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47840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88631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54392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10552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76311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98231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66711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20152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60943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42071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26704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32471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11335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82864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04783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48623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89416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67495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648451" y="2627883"/>
          <a:ext cx="3581371" cy="89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/>
                <a:gridCol w="118871"/>
                <a:gridCol w="121919"/>
                <a:gridCol w="121919"/>
                <a:gridCol w="118871"/>
                <a:gridCol w="121919"/>
                <a:gridCol w="121919"/>
                <a:gridCol w="121919"/>
                <a:gridCol w="121919"/>
                <a:gridCol w="121919"/>
                <a:gridCol w="118871"/>
                <a:gridCol w="121919"/>
                <a:gridCol w="121919"/>
                <a:gridCol w="121919"/>
                <a:gridCol w="121919"/>
                <a:gridCol w="121919"/>
                <a:gridCol w="121919"/>
                <a:gridCol w="121919"/>
                <a:gridCol w="121919"/>
                <a:gridCol w="118871"/>
                <a:gridCol w="121919"/>
                <a:gridCol w="121919"/>
                <a:gridCol w="121919"/>
                <a:gridCol w="121919"/>
                <a:gridCol w="118871"/>
                <a:gridCol w="121919"/>
                <a:gridCol w="121919"/>
                <a:gridCol w="121919"/>
                <a:gridCol w="152399"/>
              </a:tblGrid>
              <a:tr h="533399">
                <a:tc gridSpan="29"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Times New Roman"/>
                          <a:cs typeface="Times New Roman"/>
                        </a:rPr>
                        <a:t>Rotate Left 1 or 2</a:t>
                      </a:r>
                      <a:r>
                        <a:rPr sz="2400" spc="-105" dirty="0">
                          <a:solidFill>
                            <a:srgbClr val="0558E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558ED"/>
                          </a:solidFill>
                          <a:latin typeface="Times New Roman"/>
                          <a:cs typeface="Times New Roman"/>
                        </a:rPr>
                        <a:t>bits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7367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</a:tr>
            </a:tbl>
          </a:graphicData>
        </a:graphic>
      </p:graphicFrame>
      <p:sp>
        <p:nvSpPr>
          <p:cNvPr id="64" name="object 64"/>
          <p:cNvSpPr/>
          <p:nvPr/>
        </p:nvSpPr>
        <p:spPr>
          <a:xfrm>
            <a:off x="9033256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06947" y="3548379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79671" y="3549903"/>
            <a:ext cx="0" cy="594360"/>
          </a:xfrm>
          <a:custGeom>
            <a:avLst/>
            <a:gdLst/>
            <a:ahLst/>
            <a:cxnLst/>
            <a:rect l="l" t="t" r="r" b="b"/>
            <a:pathLst>
              <a:path h="594360">
                <a:moveTo>
                  <a:pt x="0" y="0"/>
                </a:moveTo>
                <a:lnTo>
                  <a:pt x="0" y="594359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94328" y="4141215"/>
            <a:ext cx="173990" cy="170815"/>
          </a:xfrm>
          <a:custGeom>
            <a:avLst/>
            <a:gdLst/>
            <a:ahLst/>
            <a:cxnLst/>
            <a:rect l="l" t="t" r="r" b="b"/>
            <a:pathLst>
              <a:path w="173989" h="170814">
                <a:moveTo>
                  <a:pt x="173736" y="0"/>
                </a:moveTo>
                <a:lnTo>
                  <a:pt x="0" y="0"/>
                </a:lnTo>
                <a:lnTo>
                  <a:pt x="85344" y="170688"/>
                </a:lnTo>
                <a:lnTo>
                  <a:pt x="17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6671" y="3549903"/>
            <a:ext cx="0" cy="594360"/>
          </a:xfrm>
          <a:custGeom>
            <a:avLst/>
            <a:gdLst/>
            <a:ahLst/>
            <a:cxnLst/>
            <a:rect l="l" t="t" r="r" b="b"/>
            <a:pathLst>
              <a:path h="594360">
                <a:moveTo>
                  <a:pt x="0" y="0"/>
                </a:moveTo>
                <a:lnTo>
                  <a:pt x="0" y="594359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1328" y="4141215"/>
            <a:ext cx="173990" cy="170815"/>
          </a:xfrm>
          <a:custGeom>
            <a:avLst/>
            <a:gdLst/>
            <a:ahLst/>
            <a:cxnLst/>
            <a:rect l="l" t="t" r="r" b="b"/>
            <a:pathLst>
              <a:path w="173990" h="170814">
                <a:moveTo>
                  <a:pt x="173736" y="0"/>
                </a:moveTo>
                <a:lnTo>
                  <a:pt x="0" y="0"/>
                </a:lnTo>
                <a:lnTo>
                  <a:pt x="88392" y="170688"/>
                </a:lnTo>
                <a:lnTo>
                  <a:pt x="17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593591" y="3959859"/>
            <a:ext cx="3514090" cy="94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3025" algn="ctr">
              <a:lnSpc>
                <a:spcPct val="100000"/>
              </a:lnSpc>
              <a:tabLst>
                <a:tab pos="1956435" algn="l"/>
              </a:tabLst>
            </a:pPr>
            <a:r>
              <a:rPr sz="2400" spc="-5" dirty="0">
                <a:latin typeface="Comic Sans MS"/>
                <a:cs typeface="Comic Sans MS"/>
              </a:rPr>
              <a:t>28	28</a:t>
            </a:r>
            <a:endParaRPr sz="24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solidFill>
                  <a:srgbClr val="0558ED"/>
                </a:solidFill>
                <a:latin typeface="Times New Roman"/>
                <a:cs typeface="Times New Roman"/>
              </a:rPr>
              <a:t>Permutation </a:t>
            </a: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&amp;</a:t>
            </a:r>
            <a:r>
              <a:rPr sz="2400" spc="-85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Compression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536700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86408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77491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27200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0596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55672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65172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14879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58619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08327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99411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49120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21332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71039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43251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92960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87091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36800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2788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77592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68675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18383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3748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87192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93644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43351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56355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06064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78276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427984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4980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99511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00195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49903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44035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93744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22115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71823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206747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56455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12516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62223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91379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41088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62908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12615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84827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34535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28667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78376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572507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22215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50588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00296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16347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766055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2834639" y="1902459"/>
            <a:ext cx="3975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28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806947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56655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47739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97447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76211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725919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532371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82079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925819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75528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169659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19367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88532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38240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10451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360159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654291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604000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898131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47840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13892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88631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50468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54392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26084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10552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2660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76311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4852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698231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01700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966711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870443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20152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11235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60943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92364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942071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476995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26704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382764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332471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961628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911335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233155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182864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355076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304783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598915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48623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839707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789416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717788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67495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083547" y="225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33256" y="252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7406640" y="1902459"/>
            <a:ext cx="3975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28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806947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56655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047739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97447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776211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725919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532371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82079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925819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75528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69659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19367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288532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238240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410451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60159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654291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604000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898131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847840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13892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088631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50468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454392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26084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210552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62660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576311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74852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698231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01700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966711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87044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820152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111235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060943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992364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942071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76995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426704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382764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332471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961628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11335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233155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182864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355076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04783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598915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548623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839707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789416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717788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67495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083547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033256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612900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562608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853691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03400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58216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531872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341372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91079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734819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684527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975611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25320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097532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047239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219451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169160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463291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413000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70408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653792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944875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894583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31368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263391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069844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019551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432555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382264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554476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504184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826003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775711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676395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626103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920235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869944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798315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748023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282947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232655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188716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138423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680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767579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717288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3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039108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988815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161027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110735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404867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354576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648707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598415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526788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476496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1815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892547" y="606297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842255" y="63388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612900" y="6062979"/>
            <a:ext cx="3279775" cy="0"/>
          </a:xfrm>
          <a:custGeom>
            <a:avLst/>
            <a:gdLst/>
            <a:ahLst/>
            <a:cxnLst/>
            <a:rect l="l" t="t" r="r" b="b"/>
            <a:pathLst>
              <a:path w="3279775">
                <a:moveTo>
                  <a:pt x="0" y="0"/>
                </a:moveTo>
                <a:lnTo>
                  <a:pt x="32796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806947" y="6062979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062223" y="3549903"/>
            <a:ext cx="0" cy="2270760"/>
          </a:xfrm>
          <a:custGeom>
            <a:avLst/>
            <a:gdLst/>
            <a:ahLst/>
            <a:cxnLst/>
            <a:rect l="l" t="t" r="r" b="b"/>
            <a:pathLst>
              <a:path h="2270760">
                <a:moveTo>
                  <a:pt x="0" y="0"/>
                </a:moveTo>
                <a:lnTo>
                  <a:pt x="0" y="2270759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976879" y="5817615"/>
            <a:ext cx="173990" cy="170815"/>
          </a:xfrm>
          <a:custGeom>
            <a:avLst/>
            <a:gdLst/>
            <a:ahLst/>
            <a:cxnLst/>
            <a:rect l="l" t="t" r="r" b="b"/>
            <a:pathLst>
              <a:path w="173989" h="170814">
                <a:moveTo>
                  <a:pt x="173736" y="0"/>
                </a:moveTo>
                <a:lnTo>
                  <a:pt x="0" y="0"/>
                </a:lnTo>
                <a:lnTo>
                  <a:pt x="88392" y="170687"/>
                </a:lnTo>
                <a:lnTo>
                  <a:pt x="17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637271" y="3549903"/>
            <a:ext cx="0" cy="2270760"/>
          </a:xfrm>
          <a:custGeom>
            <a:avLst/>
            <a:gdLst/>
            <a:ahLst/>
            <a:cxnLst/>
            <a:rect l="l" t="t" r="r" b="b"/>
            <a:pathLst>
              <a:path h="2270760">
                <a:moveTo>
                  <a:pt x="0" y="0"/>
                </a:moveTo>
                <a:lnTo>
                  <a:pt x="0" y="2270759"/>
                </a:lnTo>
              </a:path>
            </a:pathLst>
          </a:custGeom>
          <a:ln w="39623">
            <a:solidFill>
              <a:srgbClr val="062A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551928" y="5817615"/>
            <a:ext cx="173990" cy="170815"/>
          </a:xfrm>
          <a:custGeom>
            <a:avLst/>
            <a:gdLst/>
            <a:ahLst/>
            <a:cxnLst/>
            <a:rect l="l" t="t" r="r" b="b"/>
            <a:pathLst>
              <a:path w="173990" h="170814">
                <a:moveTo>
                  <a:pt x="173736" y="0"/>
                </a:moveTo>
                <a:lnTo>
                  <a:pt x="0" y="0"/>
                </a:lnTo>
                <a:lnTo>
                  <a:pt x="85344" y="170687"/>
                </a:lnTo>
                <a:lnTo>
                  <a:pt x="173736" y="0"/>
                </a:lnTo>
                <a:close/>
              </a:path>
            </a:pathLst>
          </a:custGeom>
          <a:solidFill>
            <a:srgbClr val="062A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7769352" y="5636259"/>
            <a:ext cx="3975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28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3194304" y="5636259"/>
            <a:ext cx="3975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28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5351271" y="515010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39623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172463" y="5531103"/>
            <a:ext cx="4178935" cy="0"/>
          </a:xfrm>
          <a:custGeom>
            <a:avLst/>
            <a:gdLst/>
            <a:ahLst/>
            <a:cxnLst/>
            <a:rect l="l" t="t" r="r" b="b"/>
            <a:pathLst>
              <a:path w="4178935">
                <a:moveTo>
                  <a:pt x="4178807" y="0"/>
                </a:moveTo>
                <a:lnTo>
                  <a:pt x="0" y="0"/>
                </a:lnTo>
              </a:path>
            </a:pathLst>
          </a:custGeom>
          <a:ln w="39623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04824" y="5445759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173735" y="0"/>
                </a:moveTo>
                <a:lnTo>
                  <a:pt x="0" y="85343"/>
                </a:lnTo>
                <a:lnTo>
                  <a:pt x="173735" y="173735"/>
                </a:lnTo>
                <a:lnTo>
                  <a:pt x="173735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 txBox="1"/>
          <p:nvPr/>
        </p:nvSpPr>
        <p:spPr>
          <a:xfrm>
            <a:off x="5428488" y="5179059"/>
            <a:ext cx="3975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48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4818888" y="6601717"/>
            <a:ext cx="1046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8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56</a:t>
            </a:r>
            <a:r>
              <a:rPr sz="24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6830568" y="6770011"/>
            <a:ext cx="297624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400" spc="-5" dirty="0">
                <a:solidFill>
                  <a:srgbClr val="434DD6"/>
                </a:solidFill>
                <a:latin typeface="Comic Sans MS"/>
                <a:cs typeface="Comic Sans MS"/>
              </a:rPr>
              <a:t>Symmetric Key Cryptography</a:t>
            </a:r>
            <a:r>
              <a:rPr sz="1400" spc="-45" dirty="0">
                <a:solidFill>
                  <a:srgbClr val="434DD6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434DD6"/>
                </a:solidFill>
                <a:latin typeface="Comic Sans MS"/>
                <a:cs typeface="Comic Sans MS"/>
              </a:rPr>
              <a:t>(3.16)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14" name="object 3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09" name="object 309"/>
          <p:cNvSpPr txBox="1"/>
          <p:nvPr/>
        </p:nvSpPr>
        <p:spPr>
          <a:xfrm>
            <a:off x="1005839" y="5636259"/>
            <a:ext cx="3975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48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1005839" y="4944364"/>
            <a:ext cx="939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Times New Roman"/>
                <a:cs typeface="Times New Roman"/>
              </a:rPr>
              <a:t>Subkey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4114800" y="5605779"/>
            <a:ext cx="271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new input for key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DES </a:t>
            </a:r>
            <a:r>
              <a:rPr sz="3600" spc="-5" dirty="0"/>
              <a:t>block </a:t>
            </a:r>
            <a:r>
              <a:rPr sz="3600" dirty="0"/>
              <a:t>cipher: modes of</a:t>
            </a:r>
            <a:r>
              <a:rPr sz="3600" spc="-90" dirty="0"/>
              <a:t> </a:t>
            </a:r>
            <a:r>
              <a:rPr sz="3600" dirty="0"/>
              <a:t>usage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43180">
                <a:lnSpc>
                  <a:spcPts val="1480"/>
                </a:lnSpc>
              </a:pPr>
              <a:t>17</a:t>
            </a:fld>
            <a:r>
              <a:rPr spc="-5" dirty="0"/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64867"/>
            <a:ext cx="8576310" cy="446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So far, we saw how DES encrypts one 64-bit</a:t>
            </a:r>
            <a:r>
              <a:rPr sz="2000" spc="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block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How to encrypt general plain-text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messages?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Cut up plain-text into 64-bit chunks.</a:t>
            </a:r>
            <a:endParaRPr sz="2000">
              <a:latin typeface="Comic Sans MS"/>
              <a:cs typeface="Comic Sans MS"/>
            </a:endParaRPr>
          </a:p>
          <a:p>
            <a:pPr marL="356870" marR="45720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Practical question: What about plain-text that is not a multiple of 64  bits?</a:t>
            </a:r>
            <a:endParaRPr sz="2000">
              <a:latin typeface="Comic Sans MS"/>
              <a:cs typeface="Comic Sans MS"/>
            </a:endParaRPr>
          </a:p>
          <a:p>
            <a:pPr marL="356870" marR="231140" indent="-344170">
              <a:lnSpc>
                <a:spcPct val="100000"/>
              </a:lnSpc>
              <a:spcBef>
                <a:spcPts val="45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Answer: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add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bits (but in a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way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proscribed by the DES standard!) to  make plain-text</a:t>
            </a:r>
            <a:r>
              <a:rPr sz="2000" spc="-3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fit.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2833"/>
              </a:buClr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Encrypting each block in isolation may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not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be</a:t>
            </a:r>
            <a:r>
              <a:rPr sz="2000" spc="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desirable.</a:t>
            </a:r>
            <a:endParaRPr sz="2000">
              <a:latin typeface="Comic Sans MS"/>
              <a:cs typeface="Comic Sans MS"/>
            </a:endParaRPr>
          </a:p>
          <a:p>
            <a:pPr marL="356870" marR="5080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We now study different modes of using DES to encrypt sequences of  64-bit</a:t>
            </a:r>
            <a:r>
              <a:rPr sz="20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blocks.</a:t>
            </a:r>
            <a:endParaRPr sz="2000">
              <a:latin typeface="Comic Sans MS"/>
              <a:cs typeface="Comic Sans MS"/>
            </a:endParaRPr>
          </a:p>
          <a:p>
            <a:pPr marL="356870" marR="165735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Practical aspect: if errors occur in encrypting one block, what other  blocks will be affected by this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error?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ECB - Electronic</a:t>
            </a:r>
            <a:r>
              <a:rPr sz="3600" spc="-105" dirty="0"/>
              <a:t> </a:t>
            </a:r>
            <a:r>
              <a:rPr sz="3600" dirty="0"/>
              <a:t>CodeBook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47852" y="1835404"/>
            <a:ext cx="5035550" cy="4861560"/>
          </a:xfrm>
          <a:custGeom>
            <a:avLst/>
            <a:gdLst/>
            <a:ahLst/>
            <a:cxnLst/>
            <a:rect l="l" t="t" r="r" b="b"/>
            <a:pathLst>
              <a:path w="5035550" h="4861559">
                <a:moveTo>
                  <a:pt x="0" y="4861560"/>
                </a:moveTo>
                <a:lnTo>
                  <a:pt x="5035296" y="4861560"/>
                </a:lnTo>
                <a:lnTo>
                  <a:pt x="5035296" y="0"/>
                </a:lnTo>
                <a:lnTo>
                  <a:pt x="0" y="0"/>
                </a:lnTo>
                <a:lnTo>
                  <a:pt x="0" y="4861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852" y="1835404"/>
            <a:ext cx="5035550" cy="4861560"/>
          </a:xfrm>
          <a:custGeom>
            <a:avLst/>
            <a:gdLst/>
            <a:ahLst/>
            <a:cxnLst/>
            <a:rect l="l" t="t" r="r" b="b"/>
            <a:pathLst>
              <a:path w="5035550" h="4861559">
                <a:moveTo>
                  <a:pt x="0" y="0"/>
                </a:moveTo>
                <a:lnTo>
                  <a:pt x="5035295" y="0"/>
                </a:lnTo>
                <a:lnTo>
                  <a:pt x="5035295" y="4861559"/>
                </a:lnTo>
                <a:lnTo>
                  <a:pt x="0" y="486155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2688" y="1841500"/>
            <a:ext cx="213360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solidFill>
                  <a:srgbClr val="062A6B"/>
                </a:solidFill>
                <a:latin typeface="Comic Sans MS"/>
                <a:cs typeface="Comic Sans MS"/>
              </a:rPr>
              <a:t>C</a:t>
            </a:r>
            <a:r>
              <a:rPr sz="2400" spc="-7" baseline="-20833" dirty="0">
                <a:solidFill>
                  <a:srgbClr val="062A6B"/>
                </a:solidFill>
                <a:latin typeface="Comic Sans MS"/>
                <a:cs typeface="Comic Sans MS"/>
              </a:rPr>
              <a:t>n </a:t>
            </a:r>
            <a:r>
              <a:rPr sz="2400" dirty="0">
                <a:solidFill>
                  <a:srgbClr val="062A6B"/>
                </a:solidFill>
                <a:latin typeface="Comic Sans MS"/>
                <a:cs typeface="Comic Sans MS"/>
              </a:rPr>
              <a:t>= E </a:t>
            </a:r>
            <a:r>
              <a:rPr sz="2400" spc="-5" dirty="0">
                <a:solidFill>
                  <a:srgbClr val="062A6B"/>
                </a:solidFill>
                <a:latin typeface="Comic Sans MS"/>
                <a:cs typeface="Comic Sans MS"/>
              </a:rPr>
              <a:t>(K,</a:t>
            </a:r>
            <a:r>
              <a:rPr sz="2400" spc="-65" dirty="0">
                <a:solidFill>
                  <a:srgbClr val="062A6B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62A6B"/>
                </a:solidFill>
                <a:latin typeface="Comic Sans MS"/>
                <a:cs typeface="Comic Sans MS"/>
              </a:rPr>
              <a:t>P</a:t>
            </a:r>
            <a:r>
              <a:rPr sz="2400" baseline="-20833" dirty="0">
                <a:solidFill>
                  <a:srgbClr val="062A6B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062A6B"/>
                </a:solidFill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688" y="2558795"/>
            <a:ext cx="4796790" cy="397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91185" indent="-344170">
              <a:lnSpc>
                <a:spcPts val="1939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Simplest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operation mode of DES,</a:t>
            </a:r>
            <a:r>
              <a:rPr sz="18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no  feedback between</a:t>
            </a:r>
            <a:r>
              <a:rPr sz="18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blocks</a:t>
            </a:r>
            <a:endParaRPr sz="1800">
              <a:latin typeface="Comic Sans MS"/>
              <a:cs typeface="Comic Sans MS"/>
            </a:endParaRPr>
          </a:p>
          <a:p>
            <a:pPr marL="356870" marR="317500" indent="-344170">
              <a:lnSpc>
                <a:spcPts val="1970"/>
              </a:lnSpc>
              <a:spcBef>
                <a:spcPts val="40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for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short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values (e.g. keys) to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prevent opponent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building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 </a:t>
            </a:r>
            <a:r>
              <a:rPr sz="1800" dirty="0">
                <a:solidFill>
                  <a:srgbClr val="FF2833"/>
                </a:solidFill>
                <a:latin typeface="Comic Sans MS"/>
                <a:cs typeface="Comic Sans MS"/>
              </a:rPr>
              <a:t>code</a:t>
            </a:r>
            <a:r>
              <a:rPr sz="1800" spc="-75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book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56870" marR="154940" indent="-344170">
              <a:lnSpc>
                <a:spcPts val="1939"/>
              </a:lnSpc>
              <a:spcBef>
                <a:spcPts val="43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Identical blocks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plaintext -&gt;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identical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ciphertext</a:t>
            </a:r>
            <a:r>
              <a:rPr sz="1800" spc="-114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FF283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ECB easily</a:t>
            </a:r>
            <a:r>
              <a:rPr sz="18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parallelizable.</a:t>
            </a:r>
            <a:endParaRPr sz="1800">
              <a:latin typeface="Comic Sans MS"/>
              <a:cs typeface="Comic Sans MS"/>
            </a:endParaRPr>
          </a:p>
          <a:p>
            <a:pPr marL="356870" marR="469900" indent="-3175">
              <a:lnSpc>
                <a:spcPts val="1939"/>
              </a:lnSpc>
              <a:spcBef>
                <a:spcPts val="484"/>
              </a:spcBef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No processing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before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 is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seen,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though.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if 1-bit </a:t>
            </a:r>
            <a:r>
              <a:rPr sz="1800" dirty="0">
                <a:latin typeface="Comic Sans MS"/>
                <a:cs typeface="Comic Sans MS"/>
              </a:rPr>
              <a:t>of Ci </a:t>
            </a:r>
            <a:r>
              <a:rPr sz="1800" spc="5" dirty="0">
                <a:latin typeface="Comic Sans MS"/>
                <a:cs typeface="Comic Sans MS"/>
              </a:rPr>
              <a:t>is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changed?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283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if 1-bit is inserted/deleted into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Ci?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72679" y="211429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9528" y="2422144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3151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2679" y="2958591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9528" y="326644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0"/>
                </a:lnTo>
                <a:lnTo>
                  <a:pt x="73151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4303" y="211429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1152" y="2422144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4303" y="2958591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1152" y="326644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72679" y="462889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9528" y="493674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0"/>
                </a:lnTo>
                <a:lnTo>
                  <a:pt x="73151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71255" y="462889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8104" y="493674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0"/>
                </a:lnTo>
                <a:lnTo>
                  <a:pt x="73151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72679" y="5473191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9528" y="578104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3151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74303" y="5473191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01152" y="578104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6200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276083" y="1747270"/>
          <a:ext cx="1989706" cy="4982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/>
                <a:gridCol w="417575"/>
                <a:gridCol w="388258"/>
                <a:gridCol w="802874"/>
              </a:tblGrid>
              <a:tr h="819653">
                <a:tc>
                  <a:txBody>
                    <a:bodyPr/>
                    <a:lstStyle/>
                    <a:p>
                      <a:pPr algn="ctr">
                        <a:lnSpc>
                          <a:spcPts val="2880"/>
                        </a:lnSpc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P1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2880"/>
                        </a:lnSpc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P2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EE2"/>
                    </a:solidFill>
                  </a:tcPr>
                </a:tc>
              </a:tr>
              <a:tr h="389894">
                <a:tc>
                  <a:txBody>
                    <a:bodyPr/>
                    <a:lstStyle/>
                    <a:p>
                      <a:pPr algn="ctr">
                        <a:lnSpc>
                          <a:spcPts val="2760"/>
                        </a:lnSpc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760"/>
                        </a:lnSpc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.....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EE2"/>
                    </a:solidFill>
                  </a:tcPr>
                </a:tc>
              </a:tr>
              <a:tr h="2124705">
                <a:tc>
                  <a:txBody>
                    <a:bodyPr/>
                    <a:lstStyle/>
                    <a:p>
                      <a:pPr marL="30480" marR="21590">
                        <a:lnSpc>
                          <a:spcPts val="6600"/>
                        </a:lnSpc>
                        <a:spcBef>
                          <a:spcPts val="815"/>
                        </a:spcBef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C1  C1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marL="17780" indent="-33655">
                        <a:lnSpc>
                          <a:spcPct val="225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C2  C2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EE2"/>
                    </a:solidFill>
                  </a:tcPr>
                </a:tc>
              </a:tr>
              <a:tr h="389894">
                <a:tc>
                  <a:txBody>
                    <a:bodyPr/>
                    <a:lstStyle/>
                    <a:p>
                      <a:pPr marL="3175" algn="ctr">
                        <a:lnSpc>
                          <a:spcPts val="2760"/>
                        </a:lnSpc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D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760"/>
                        </a:lnSpc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D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.....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EE2"/>
                    </a:solidFill>
                  </a:tcPr>
                </a:tc>
              </a:tr>
              <a:tr h="913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P1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P2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19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EE2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43180">
                <a:lnSpc>
                  <a:spcPts val="1480"/>
                </a:lnSpc>
              </a:pPr>
              <a:t>18</a:t>
            </a:fld>
            <a:r>
              <a:rPr spc="-5" dirty="0"/>
              <a:t>)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Wiki </a:t>
            </a:r>
            <a:r>
              <a:rPr sz="3600" spc="-5" dirty="0"/>
              <a:t>example </a:t>
            </a:r>
            <a:r>
              <a:rPr sz="3600" dirty="0"/>
              <a:t>of ECB</a:t>
            </a:r>
            <a:r>
              <a:rPr sz="3600" spc="-75" dirty="0"/>
              <a:t> </a:t>
            </a:r>
            <a:r>
              <a:rPr sz="3600" dirty="0"/>
              <a:t>Mode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84300" y="1795779"/>
            <a:ext cx="3456432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3900" y="1795779"/>
            <a:ext cx="3456432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400" y="5910579"/>
            <a:ext cx="13119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Plain-Text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43180">
                <a:lnSpc>
                  <a:spcPts val="1480"/>
                </a:lnSpc>
              </a:pPr>
              <a:t>19</a:t>
            </a:fld>
            <a:r>
              <a:rPr spc="-5" dirty="0"/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39840" y="5934964"/>
            <a:ext cx="15151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Cipher-Text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Introduction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2</a:t>
            </a:fld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72996"/>
            <a:ext cx="4324350" cy="367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610235" indent="-344170">
              <a:lnSpc>
                <a:spcPts val="218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Also known as SECRET KEY,  SINGLE KEY, </a:t>
            </a: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PRIVATE</a:t>
            </a:r>
            <a:r>
              <a:rPr sz="2000" spc="-25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KEY</a:t>
            </a:r>
            <a:endParaRPr sz="20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2833"/>
              </a:buClr>
              <a:buFont typeface="Wingdings"/>
              <a:buChar char=""/>
            </a:pPr>
            <a:endParaRPr sz="2650" dirty="0">
              <a:latin typeface="Times New Roman"/>
              <a:cs typeface="Times New Roman"/>
            </a:endParaRPr>
          </a:p>
          <a:p>
            <a:pPr marL="356870" marR="5080" indent="-344170">
              <a:lnSpc>
                <a:spcPts val="2160"/>
              </a:lnSpc>
              <a:spcBef>
                <a:spcPts val="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Assumption: Sender and Receiver  share already a secret</a:t>
            </a:r>
            <a:r>
              <a:rPr sz="2000" spc="-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key</a:t>
            </a:r>
            <a:endParaRPr sz="20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2833"/>
              </a:buClr>
              <a:buFont typeface="Wingdings"/>
              <a:buChar char=""/>
            </a:pPr>
            <a:endParaRPr sz="2250" dirty="0">
              <a:latin typeface="Times New Roman"/>
              <a:cs typeface="Times New Roman"/>
            </a:endParaRPr>
          </a:p>
          <a:p>
            <a:pPr marL="356870" marR="219075" indent="-344170">
              <a:lnSpc>
                <a:spcPts val="216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Assumption requires solution to  key-distribution</a:t>
            </a:r>
            <a:r>
              <a:rPr sz="2000" spc="-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problem</a:t>
            </a:r>
            <a:endParaRPr sz="20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2833"/>
              </a:buClr>
              <a:buFont typeface="Wingdings"/>
              <a:buChar char=""/>
            </a:pPr>
            <a:endParaRPr sz="2700" dirty="0">
              <a:latin typeface="Times New Roman"/>
              <a:cs typeface="Times New Roman"/>
            </a:endParaRPr>
          </a:p>
          <a:p>
            <a:pPr marL="356870" marR="144145" indent="-344170">
              <a:lnSpc>
                <a:spcPts val="216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Symmetric key algorithms also  popular for file encryption,</a:t>
            </a:r>
            <a:r>
              <a:rPr sz="2000" spc="-4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then</a:t>
            </a:r>
            <a:endParaRPr sz="2000" dirty="0">
              <a:latin typeface="Comic Sans MS"/>
              <a:cs typeface="Comic Sans MS"/>
            </a:endParaRPr>
          </a:p>
          <a:p>
            <a:pPr marL="926465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Encrypter =</a:t>
            </a:r>
            <a:r>
              <a:rPr sz="2000" spc="-40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Decrypter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7388" y="1841500"/>
            <a:ext cx="4495800" cy="4849495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000" b="1" spc="-5" dirty="0">
                <a:latin typeface="Comic Sans MS"/>
                <a:cs typeface="Comic Sans MS"/>
              </a:rPr>
              <a:t>WEAK</a:t>
            </a:r>
            <a:r>
              <a:rPr sz="2000" b="1" spc="-6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ALGORITHMS</a:t>
            </a:r>
            <a:endParaRPr sz="2000" dirty="0">
              <a:latin typeface="Comic Sans MS"/>
              <a:cs typeface="Comic Sans MS"/>
            </a:endParaRPr>
          </a:p>
          <a:p>
            <a:pPr marL="435609" marR="1044575" indent="-344170">
              <a:lnSpc>
                <a:spcPts val="2160"/>
              </a:lnSpc>
              <a:spcBef>
                <a:spcPts val="509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Classical substitution and  transposition ciphers, as  discussed last</a:t>
            </a:r>
            <a:r>
              <a:rPr sz="20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week</a:t>
            </a:r>
            <a:endParaRPr sz="20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2833"/>
              </a:buClr>
              <a:buFont typeface="Wingdings"/>
              <a:buChar char=""/>
            </a:pPr>
            <a:endParaRPr sz="24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b="1" spc="-5" dirty="0">
                <a:latin typeface="Comic Sans MS"/>
                <a:cs typeface="Comic Sans MS"/>
              </a:rPr>
              <a:t>“STRONGER”</a:t>
            </a:r>
            <a:r>
              <a:rPr sz="2000" b="1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ALGORITHMS</a:t>
            </a:r>
            <a:endParaRPr sz="2000" dirty="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21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DES – No longer considered</a:t>
            </a:r>
            <a:r>
              <a:rPr sz="2000" spc="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safe</a:t>
            </a:r>
            <a:endParaRPr sz="2000" dirty="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Triple-DES</a:t>
            </a:r>
            <a:endParaRPr sz="2000" dirty="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AES</a:t>
            </a:r>
            <a:r>
              <a:rPr sz="2000" spc="-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(Rijndael)</a:t>
            </a:r>
            <a:endParaRPr sz="2000" dirty="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IDEA</a:t>
            </a:r>
            <a:endParaRPr sz="2000" dirty="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RC5,</a:t>
            </a:r>
            <a:r>
              <a:rPr sz="20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RC6</a:t>
            </a:r>
            <a:endParaRPr sz="2000" dirty="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Blowfish</a:t>
            </a:r>
            <a:endParaRPr sz="2000" dirty="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Many</a:t>
            </a:r>
            <a:r>
              <a:rPr sz="2000" spc="-80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others</a:t>
            </a:r>
            <a:endParaRPr sz="20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CBC - Cipher </a:t>
            </a:r>
            <a:r>
              <a:rPr sz="3600" spc="-5" dirty="0"/>
              <a:t>Block</a:t>
            </a:r>
            <a:r>
              <a:rPr sz="3600" spc="-105" dirty="0"/>
              <a:t> </a:t>
            </a:r>
            <a:r>
              <a:rPr sz="3600" dirty="0"/>
              <a:t>Chaining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47852" y="1835404"/>
            <a:ext cx="5035550" cy="4861560"/>
          </a:xfrm>
          <a:custGeom>
            <a:avLst/>
            <a:gdLst/>
            <a:ahLst/>
            <a:cxnLst/>
            <a:rect l="l" t="t" r="r" b="b"/>
            <a:pathLst>
              <a:path w="5035550" h="4861559">
                <a:moveTo>
                  <a:pt x="0" y="4861560"/>
                </a:moveTo>
                <a:lnTo>
                  <a:pt x="5035296" y="4861560"/>
                </a:lnTo>
                <a:lnTo>
                  <a:pt x="5035296" y="0"/>
                </a:lnTo>
                <a:lnTo>
                  <a:pt x="0" y="0"/>
                </a:lnTo>
                <a:lnTo>
                  <a:pt x="0" y="4861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852" y="1835404"/>
            <a:ext cx="5035550" cy="4861560"/>
          </a:xfrm>
          <a:custGeom>
            <a:avLst/>
            <a:gdLst/>
            <a:ahLst/>
            <a:cxnLst/>
            <a:rect l="l" t="t" r="r" b="b"/>
            <a:pathLst>
              <a:path w="5035550" h="4861559">
                <a:moveTo>
                  <a:pt x="0" y="0"/>
                </a:moveTo>
                <a:lnTo>
                  <a:pt x="5035295" y="0"/>
                </a:lnTo>
                <a:lnTo>
                  <a:pt x="5035295" y="4861559"/>
                </a:lnTo>
                <a:lnTo>
                  <a:pt x="0" y="486155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2688" y="1849628"/>
            <a:ext cx="3815715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228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Comic Sans MS"/>
                <a:cs typeface="Comic Sans MS"/>
              </a:rPr>
              <a:t>C</a:t>
            </a:r>
            <a:r>
              <a:rPr sz="1950" spc="-15" baseline="-21367" dirty="0">
                <a:latin typeface="Comic Sans MS"/>
                <a:cs typeface="Comic Sans MS"/>
              </a:rPr>
              <a:t>n </a:t>
            </a:r>
            <a:r>
              <a:rPr sz="2000" spc="-5" dirty="0">
                <a:latin typeface="Comic Sans MS"/>
                <a:cs typeface="Comic Sans MS"/>
              </a:rPr>
              <a:t>= E (K, 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1950" baseline="-21367" dirty="0">
                <a:latin typeface="Comic Sans MS"/>
                <a:cs typeface="Comic Sans MS"/>
              </a:rPr>
              <a:t>n </a:t>
            </a:r>
            <a:r>
              <a:rPr sz="2000" b="1" dirty="0">
                <a:latin typeface="Comic Sans MS"/>
                <a:cs typeface="Comic Sans MS"/>
              </a:rPr>
              <a:t>xor</a:t>
            </a:r>
            <a:r>
              <a:rPr sz="2000" b="1" spc="-2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</a:t>
            </a:r>
            <a:r>
              <a:rPr sz="1950" spc="-7" baseline="-21367" dirty="0">
                <a:latin typeface="Comic Sans MS"/>
                <a:cs typeface="Comic Sans MS"/>
              </a:rPr>
              <a:t>n-1</a:t>
            </a:r>
            <a:r>
              <a:rPr sz="2000" spc="-5" dirty="0"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latin typeface="Comic Sans MS"/>
                <a:cs typeface="Comic Sans MS"/>
              </a:rPr>
              <a:t>C</a:t>
            </a:r>
            <a:r>
              <a:rPr sz="1950" spc="-15" baseline="-21367" dirty="0">
                <a:latin typeface="Comic Sans MS"/>
                <a:cs typeface="Comic Sans MS"/>
              </a:rPr>
              <a:t>0 </a:t>
            </a:r>
            <a:r>
              <a:rPr sz="2000" spc="-5" dirty="0">
                <a:latin typeface="Comic Sans MS"/>
                <a:cs typeface="Comic Sans MS"/>
              </a:rPr>
              <a:t>= IV = random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  <a:p>
            <a:pPr marL="393700">
              <a:lnSpc>
                <a:spcPct val="100000"/>
              </a:lnSpc>
              <a:spcBef>
                <a:spcPts val="190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called an </a:t>
            </a:r>
            <a:r>
              <a:rPr sz="2050" i="1" spc="-25" dirty="0">
                <a:solidFill>
                  <a:srgbClr val="FF2833"/>
                </a:solidFill>
                <a:latin typeface="Comic Sans MS"/>
                <a:cs typeface="Comic Sans MS"/>
              </a:rPr>
              <a:t>initialization</a:t>
            </a:r>
            <a:r>
              <a:rPr sz="2050" i="1" spc="-45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2050" i="1" spc="-30" dirty="0">
                <a:solidFill>
                  <a:srgbClr val="FF2833"/>
                </a:solidFill>
                <a:latin typeface="Comic Sans MS"/>
                <a:cs typeface="Comic Sans MS"/>
              </a:rPr>
              <a:t>vector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688" y="3120014"/>
            <a:ext cx="4329430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906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Adds feedback 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encryption 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next  block.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Most used mode. Conceals any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repeated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patterns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plaintext.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688" y="4111162"/>
            <a:ext cx="4728845" cy="15462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6870" marR="236220" indent="-344170">
              <a:lnSpc>
                <a:spcPts val="1939"/>
              </a:lnSpc>
              <a:spcBef>
                <a:spcPts val="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Choose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C</a:t>
            </a:r>
            <a:r>
              <a:rPr sz="1800" spc="-7" baseline="-23148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=Initialisation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Vector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(IV)  randomly. So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Ciphertext has one</a:t>
            </a:r>
            <a:r>
              <a:rPr sz="18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extra</a:t>
            </a:r>
            <a:endParaRPr sz="1800">
              <a:latin typeface="Comic Sans MS"/>
              <a:cs typeface="Comic Sans MS"/>
            </a:endParaRPr>
          </a:p>
          <a:p>
            <a:pPr marL="353695" marR="5080" indent="2540">
              <a:lnSpc>
                <a:spcPts val="1939"/>
              </a:lnSpc>
              <a:spcBef>
                <a:spcPts val="25"/>
              </a:spcBef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at start. Ensures P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will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generate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different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 at each encryption</a:t>
            </a:r>
            <a:r>
              <a:rPr sz="18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 marL="356870" marR="5080" indent="-3175">
              <a:lnSpc>
                <a:spcPts val="1939"/>
              </a:lnSpc>
              <a:spcBef>
                <a:spcPts val="365"/>
              </a:spcBef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(Alternatively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generate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IV by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encrypting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nonce, include nonce in</a:t>
            </a:r>
            <a:r>
              <a:rPr sz="18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message.)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688" y="5896355"/>
            <a:ext cx="463486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197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Need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pad last P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 if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shorter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than  64-bits. How to do this</a:t>
            </a:r>
            <a:r>
              <a:rPr sz="18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best?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2303" y="2653791"/>
            <a:ext cx="463550" cy="1118870"/>
          </a:xfrm>
          <a:custGeom>
            <a:avLst/>
            <a:gdLst/>
            <a:ahLst/>
            <a:cxnLst/>
            <a:rect l="l" t="t" r="r" b="b"/>
            <a:pathLst>
              <a:path w="463550" h="1118870">
                <a:moveTo>
                  <a:pt x="0" y="1118615"/>
                </a:moveTo>
                <a:lnTo>
                  <a:pt x="356615" y="1118615"/>
                </a:lnTo>
                <a:lnTo>
                  <a:pt x="356615" y="0"/>
                </a:lnTo>
                <a:lnTo>
                  <a:pt x="463295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2552" y="2580639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0" y="0"/>
                </a:moveTo>
                <a:lnTo>
                  <a:pt x="0" y="149351"/>
                </a:lnTo>
                <a:lnTo>
                  <a:pt x="146303" y="73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0111" y="363829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847"/>
                </a:moveTo>
                <a:lnTo>
                  <a:pt x="0" y="0"/>
                </a:lnTo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6959" y="3943096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8688" y="2041144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5535" y="2348992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2" y="0"/>
                </a:moveTo>
                <a:lnTo>
                  <a:pt x="0" y="0"/>
                </a:lnTo>
                <a:lnTo>
                  <a:pt x="76200" y="146304"/>
                </a:lnTo>
                <a:lnTo>
                  <a:pt x="149352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69147" y="24876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1021"/>
                </a:lnTo>
                <a:lnTo>
                  <a:pt x="29065" y="242913"/>
                </a:lnTo>
                <a:lnTo>
                  <a:pt x="61886" y="275734"/>
                </a:lnTo>
                <a:lnTo>
                  <a:pt x="103778" y="297143"/>
                </a:lnTo>
                <a:lnTo>
                  <a:pt x="152400" y="304800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800" y="152400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70671" y="248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1021"/>
                </a:lnTo>
                <a:lnTo>
                  <a:pt x="29065" y="242913"/>
                </a:lnTo>
                <a:lnTo>
                  <a:pt x="61886" y="275734"/>
                </a:lnTo>
                <a:lnTo>
                  <a:pt x="103778" y="297143"/>
                </a:lnTo>
                <a:lnTo>
                  <a:pt x="152399" y="304799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799" y="152399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399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70671" y="26416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23071" y="2489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08188" y="3243579"/>
            <a:ext cx="381000" cy="378460"/>
          </a:xfrm>
          <a:custGeom>
            <a:avLst/>
            <a:gdLst/>
            <a:ahLst/>
            <a:cxnLst/>
            <a:rect l="l" t="t" r="r" b="b"/>
            <a:pathLst>
              <a:path w="381000" h="378460">
                <a:moveTo>
                  <a:pt x="0" y="377951"/>
                </a:moveTo>
                <a:lnTo>
                  <a:pt x="381000" y="377951"/>
                </a:lnTo>
                <a:lnTo>
                  <a:pt x="381000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08188" y="3243579"/>
            <a:ext cx="381000" cy="37846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76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8688" y="281533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5535" y="3123183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2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2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98688" y="363829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847"/>
                </a:moveTo>
                <a:lnTo>
                  <a:pt x="0" y="0"/>
                </a:lnTo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25535" y="3943096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2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2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24343" y="4112259"/>
            <a:ext cx="118808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4545" algn="l"/>
              </a:tabLst>
            </a:pPr>
            <a:r>
              <a:rPr sz="3600" baseline="1157" dirty="0">
                <a:solidFill>
                  <a:srgbClr val="0558ED"/>
                </a:solidFill>
                <a:latin typeface="Comic Sans MS"/>
                <a:cs typeface="Comic Sans MS"/>
              </a:rPr>
              <a:t>C1	</a:t>
            </a: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C2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98688" y="2653791"/>
            <a:ext cx="466725" cy="1118870"/>
          </a:xfrm>
          <a:custGeom>
            <a:avLst/>
            <a:gdLst/>
            <a:ahLst/>
            <a:cxnLst/>
            <a:rect l="l" t="t" r="r" b="b"/>
            <a:pathLst>
              <a:path w="466725" h="1118870">
                <a:moveTo>
                  <a:pt x="0" y="1118615"/>
                </a:moveTo>
                <a:lnTo>
                  <a:pt x="356615" y="1118615"/>
                </a:lnTo>
                <a:lnTo>
                  <a:pt x="356615" y="0"/>
                </a:lnTo>
                <a:lnTo>
                  <a:pt x="46634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1983" y="258063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0"/>
                </a:moveTo>
                <a:lnTo>
                  <a:pt x="0" y="149351"/>
                </a:lnTo>
                <a:lnTo>
                  <a:pt x="149351" y="73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09888" y="2441955"/>
            <a:ext cx="40513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.....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06564" y="3243579"/>
            <a:ext cx="381000" cy="378460"/>
          </a:xfrm>
          <a:prstGeom prst="rect">
            <a:avLst/>
          </a:prstGeom>
          <a:solidFill>
            <a:srgbClr val="FFFDA9"/>
          </a:solidFill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76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00111" y="2041144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6959" y="2348992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6200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00111" y="2815335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26959" y="3123183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36535" y="1753108"/>
            <a:ext cx="11601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2005" algn="l"/>
              </a:tabLst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P1	P2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30947" y="24876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1021"/>
                </a:lnTo>
                <a:lnTo>
                  <a:pt x="29065" y="242913"/>
                </a:lnTo>
                <a:lnTo>
                  <a:pt x="61886" y="275734"/>
                </a:lnTo>
                <a:lnTo>
                  <a:pt x="103778" y="297143"/>
                </a:lnTo>
                <a:lnTo>
                  <a:pt x="152400" y="304800"/>
                </a:lnTo>
                <a:lnTo>
                  <a:pt x="199851" y="297143"/>
                </a:lnTo>
                <a:lnTo>
                  <a:pt x="241596" y="275734"/>
                </a:lnTo>
                <a:lnTo>
                  <a:pt x="274856" y="242913"/>
                </a:lnTo>
                <a:lnTo>
                  <a:pt x="296850" y="201021"/>
                </a:lnTo>
                <a:lnTo>
                  <a:pt x="304800" y="152400"/>
                </a:lnTo>
                <a:lnTo>
                  <a:pt x="296850" y="103778"/>
                </a:lnTo>
                <a:lnTo>
                  <a:pt x="274856" y="61886"/>
                </a:lnTo>
                <a:lnTo>
                  <a:pt x="241596" y="29065"/>
                </a:lnTo>
                <a:lnTo>
                  <a:pt x="199851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32471" y="248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1021"/>
                </a:lnTo>
                <a:lnTo>
                  <a:pt x="29065" y="242913"/>
                </a:lnTo>
                <a:lnTo>
                  <a:pt x="61886" y="275734"/>
                </a:lnTo>
                <a:lnTo>
                  <a:pt x="103778" y="297143"/>
                </a:lnTo>
                <a:lnTo>
                  <a:pt x="152399" y="304799"/>
                </a:lnTo>
                <a:lnTo>
                  <a:pt x="199851" y="297143"/>
                </a:lnTo>
                <a:lnTo>
                  <a:pt x="241596" y="275734"/>
                </a:lnTo>
                <a:lnTo>
                  <a:pt x="274856" y="242913"/>
                </a:lnTo>
                <a:lnTo>
                  <a:pt x="296850" y="201021"/>
                </a:lnTo>
                <a:lnTo>
                  <a:pt x="304799" y="152399"/>
                </a:lnTo>
                <a:lnTo>
                  <a:pt x="296850" y="103778"/>
                </a:lnTo>
                <a:lnTo>
                  <a:pt x="274856" y="61886"/>
                </a:lnTo>
                <a:lnTo>
                  <a:pt x="241596" y="29065"/>
                </a:lnTo>
                <a:lnTo>
                  <a:pt x="199851" y="7656"/>
                </a:lnTo>
                <a:lnTo>
                  <a:pt x="152399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32471" y="26416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4871" y="2489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7191" y="2653791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188975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83119" y="258063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0"/>
                </a:moveTo>
                <a:lnTo>
                  <a:pt x="0" y="149351"/>
                </a:lnTo>
                <a:lnTo>
                  <a:pt x="149351" y="73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56247" y="2441955"/>
            <a:ext cx="38989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2833"/>
                </a:solidFill>
                <a:latin typeface="Comic Sans MS"/>
                <a:cs typeface="Comic Sans MS"/>
              </a:rPr>
              <a:t>IV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42100" y="53771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6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6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1000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1000" y="188976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43623" y="537870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5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5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0999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0999" y="188975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43623" y="556767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2600" y="537870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78040" y="5401564"/>
            <a:ext cx="9486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2833"/>
                </a:solidFill>
                <a:latin typeface="Times New Roman"/>
                <a:cs typeface="Times New Roman"/>
              </a:rPr>
              <a:t>is</a:t>
            </a:r>
            <a:r>
              <a:rPr sz="2400" spc="-105" dirty="0">
                <a:solidFill>
                  <a:srgbClr val="FF28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2833"/>
                </a:solidFill>
                <a:latin typeface="Times New Roman"/>
                <a:cs typeface="Times New Roman"/>
              </a:rPr>
              <a:t>XOR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20</a:t>
            </a:fld>
            <a:r>
              <a:rPr spc="-5" dirty="0"/>
              <a:t>)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Wiki </a:t>
            </a:r>
            <a:r>
              <a:rPr sz="3600" spc="-5" dirty="0"/>
              <a:t>example </a:t>
            </a:r>
            <a:r>
              <a:rPr sz="3600" dirty="0"/>
              <a:t>of </a:t>
            </a:r>
            <a:r>
              <a:rPr sz="3600" spc="-5" dirty="0"/>
              <a:t>non-ECB</a:t>
            </a:r>
            <a:r>
              <a:rPr sz="3600" spc="-45" dirty="0"/>
              <a:t> </a:t>
            </a:r>
            <a:r>
              <a:rPr sz="3600" dirty="0"/>
              <a:t>mode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384300" y="1795779"/>
            <a:ext cx="3456432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3900" y="1795779"/>
            <a:ext cx="3456432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5000" y="5910579"/>
            <a:ext cx="13119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Plain-Text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21</a:t>
            </a:fld>
            <a:r>
              <a:rPr spc="-5" dirty="0"/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24600" y="5910579"/>
            <a:ext cx="15151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Cipher-Text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CFB - Cipher Feedback </a:t>
            </a:r>
            <a:r>
              <a:rPr sz="3600" spc="-5" dirty="0"/>
              <a:t>(Stream</a:t>
            </a:r>
            <a:r>
              <a:rPr sz="3600" spc="-120" dirty="0"/>
              <a:t> </a:t>
            </a:r>
            <a:r>
              <a:rPr sz="3600" dirty="0"/>
              <a:t>Cipher)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7852" y="1835404"/>
            <a:ext cx="4502150" cy="486156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5609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6245" algn="l"/>
              </a:tabLst>
            </a:pPr>
            <a:r>
              <a:rPr sz="2400" spc="-5" dirty="0">
                <a:latin typeface="Comic Sans MS"/>
                <a:cs typeface="Comic Sans MS"/>
              </a:rPr>
              <a:t>C</a:t>
            </a:r>
            <a:r>
              <a:rPr sz="2400" spc="-7" baseline="-20833" dirty="0">
                <a:latin typeface="Comic Sans MS"/>
                <a:cs typeface="Comic Sans MS"/>
              </a:rPr>
              <a:t>n </a:t>
            </a:r>
            <a:r>
              <a:rPr sz="2400" dirty="0">
                <a:latin typeface="Comic Sans MS"/>
                <a:cs typeface="Comic Sans MS"/>
              </a:rPr>
              <a:t>= P</a:t>
            </a:r>
            <a:r>
              <a:rPr sz="2400" baseline="-20833" dirty="0">
                <a:latin typeface="Comic Sans MS"/>
                <a:cs typeface="Comic Sans MS"/>
              </a:rPr>
              <a:t>n </a:t>
            </a:r>
            <a:r>
              <a:rPr sz="2400" b="1" spc="5" dirty="0">
                <a:latin typeface="Comic Sans MS"/>
                <a:cs typeface="Comic Sans MS"/>
              </a:rPr>
              <a:t>xor </a:t>
            </a:r>
            <a:r>
              <a:rPr sz="2400" dirty="0">
                <a:latin typeface="Comic Sans MS"/>
                <a:cs typeface="Comic Sans MS"/>
              </a:rPr>
              <a:t>E </a:t>
            </a:r>
            <a:r>
              <a:rPr sz="2400" spc="-5" dirty="0">
                <a:latin typeface="Comic Sans MS"/>
                <a:cs typeface="Comic Sans MS"/>
              </a:rPr>
              <a:t>(K,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</a:t>
            </a:r>
            <a:r>
              <a:rPr sz="2400" baseline="-20833" dirty="0">
                <a:latin typeface="Comic Sans MS"/>
                <a:cs typeface="Comic Sans MS"/>
              </a:rPr>
              <a:t>n-1</a:t>
            </a:r>
            <a:r>
              <a:rPr sz="2400" dirty="0"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3150">
              <a:latin typeface="Times New Roman"/>
              <a:cs typeface="Times New Roman"/>
            </a:endParaRPr>
          </a:p>
          <a:p>
            <a:pPr marL="435609" marR="826135" indent="-344170">
              <a:lnSpc>
                <a:spcPts val="2160"/>
              </a:lnSpc>
              <a:spcBef>
                <a:spcPts val="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Self-Synchronising Stream  Cipher.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435609" marR="125730" indent="-344170">
              <a:lnSpc>
                <a:spcPts val="216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If P</a:t>
            </a:r>
            <a:r>
              <a:rPr sz="1950" spc="-7" baseline="-21367" dirty="0">
                <a:solidFill>
                  <a:srgbClr val="0558ED"/>
                </a:solidFill>
                <a:latin typeface="Comic Sans MS"/>
                <a:cs typeface="Comic Sans MS"/>
              </a:rPr>
              <a:t>n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is less than 64-bits, e.g if 8  bits, use top 8 bits of C</a:t>
            </a:r>
            <a:r>
              <a:rPr sz="1950" spc="-7" baseline="-21367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, and  shift into bottom 8 bits of input  to E (input is a 64-bit shift  register). Only need to send 8-  bit values in this</a:t>
            </a:r>
            <a:r>
              <a:rPr sz="20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case.</a:t>
            </a:r>
            <a:endParaRPr sz="2000">
              <a:latin typeface="Comic Sans MS"/>
              <a:cs typeface="Comic Sans MS"/>
            </a:endParaRPr>
          </a:p>
          <a:p>
            <a:pPr marL="621665" marR="2030095" indent="145415" algn="ctr">
              <a:lnSpc>
                <a:spcPts val="2640"/>
              </a:lnSpc>
              <a:spcBef>
                <a:spcPts val="95"/>
              </a:spcBef>
              <a:tabLst>
                <a:tab pos="1499235" algn="l"/>
              </a:tabLst>
            </a:pPr>
            <a:r>
              <a:rPr sz="2000" spc="-5" dirty="0">
                <a:latin typeface="Comic Sans MS"/>
                <a:cs typeface="Comic Sans MS"/>
              </a:rPr>
              <a:t>1 bit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CFB1  8-bits	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CFB8</a:t>
            </a:r>
            <a:endParaRPr sz="2000">
              <a:latin typeface="Comic Sans MS"/>
              <a:cs typeface="Comic Sans MS"/>
            </a:endParaRPr>
          </a:p>
          <a:p>
            <a:pPr marR="1470660" algn="ctr">
              <a:lnSpc>
                <a:spcPts val="2030"/>
              </a:lnSpc>
              <a:tabLst>
                <a:tab pos="1033144" algn="l"/>
              </a:tabLst>
            </a:pPr>
            <a:r>
              <a:rPr sz="2000" spc="-5" dirty="0">
                <a:latin typeface="Comic Sans MS"/>
                <a:cs typeface="Comic Sans MS"/>
              </a:rPr>
              <a:t>64-bits	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CFB64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4419" y="2195067"/>
            <a:ext cx="0" cy="350520"/>
          </a:xfrm>
          <a:custGeom>
            <a:avLst/>
            <a:gdLst/>
            <a:ahLst/>
            <a:cxnLst/>
            <a:rect l="l" t="t" r="r" b="b"/>
            <a:pathLst>
              <a:path h="350519">
                <a:moveTo>
                  <a:pt x="0" y="350519"/>
                </a:moveTo>
                <a:lnTo>
                  <a:pt x="0" y="0"/>
                </a:lnTo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4128" y="2544064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80171" y="2170683"/>
            <a:ext cx="0" cy="350520"/>
          </a:xfrm>
          <a:custGeom>
            <a:avLst/>
            <a:gdLst/>
            <a:ahLst/>
            <a:cxnLst/>
            <a:rect l="l" t="t" r="r" b="b"/>
            <a:pathLst>
              <a:path h="350519">
                <a:moveTo>
                  <a:pt x="0" y="350519"/>
                </a:moveTo>
                <a:lnTo>
                  <a:pt x="0" y="0"/>
                </a:lnTo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9880" y="2519679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8"/>
                </a:lnTo>
                <a:lnTo>
                  <a:pt x="106679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89320" y="1823211"/>
            <a:ext cx="216916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10385" algn="l"/>
              </a:tabLst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P1	P2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0491" y="2519679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0" y="0"/>
                </a:moveTo>
                <a:lnTo>
                  <a:pt x="59435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33540" y="30149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228600"/>
                </a:moveTo>
                <a:lnTo>
                  <a:pt x="140207" y="228600"/>
                </a:lnTo>
                <a:lnTo>
                  <a:pt x="14020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3540" y="30149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0"/>
                </a:moveTo>
                <a:lnTo>
                  <a:pt x="140207" y="0"/>
                </a:lnTo>
                <a:lnTo>
                  <a:pt x="14020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3747" y="3014979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599" y="0"/>
                </a:lnTo>
                <a:lnTo>
                  <a:pt x="60959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30492" y="2405379"/>
            <a:ext cx="749935" cy="207645"/>
          </a:xfrm>
          <a:custGeom>
            <a:avLst/>
            <a:gdLst/>
            <a:ahLst/>
            <a:cxnLst/>
            <a:rect l="l" t="t" r="r" b="b"/>
            <a:pathLst>
              <a:path w="749934" h="207644">
                <a:moveTo>
                  <a:pt x="0" y="207263"/>
                </a:moveTo>
                <a:lnTo>
                  <a:pt x="749807" y="207263"/>
                </a:lnTo>
                <a:lnTo>
                  <a:pt x="749807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0491" y="2405379"/>
            <a:ext cx="749935" cy="228600"/>
          </a:xfrm>
          <a:custGeom>
            <a:avLst/>
            <a:gdLst/>
            <a:ahLst/>
            <a:cxnLst/>
            <a:rect l="l" t="t" r="r" b="b"/>
            <a:pathLst>
              <a:path w="749934" h="228600">
                <a:moveTo>
                  <a:pt x="0" y="0"/>
                </a:moveTo>
                <a:lnTo>
                  <a:pt x="749807" y="0"/>
                </a:lnTo>
                <a:lnTo>
                  <a:pt x="74980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1179" y="2481579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353567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2119" y="24312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51815"/>
                </a:lnTo>
                <a:lnTo>
                  <a:pt x="106679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59291" y="2519679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0" y="0"/>
                </a:moveTo>
                <a:lnTo>
                  <a:pt x="59435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59292" y="2405379"/>
            <a:ext cx="749935" cy="207645"/>
          </a:xfrm>
          <a:custGeom>
            <a:avLst/>
            <a:gdLst/>
            <a:ahLst/>
            <a:cxnLst/>
            <a:rect l="l" t="t" r="r" b="b"/>
            <a:pathLst>
              <a:path w="749934" h="207644">
                <a:moveTo>
                  <a:pt x="0" y="207263"/>
                </a:moveTo>
                <a:lnTo>
                  <a:pt x="749807" y="207263"/>
                </a:lnTo>
                <a:lnTo>
                  <a:pt x="749807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59291" y="2405379"/>
            <a:ext cx="749935" cy="228600"/>
          </a:xfrm>
          <a:custGeom>
            <a:avLst/>
            <a:gdLst/>
            <a:ahLst/>
            <a:cxnLst/>
            <a:rect l="l" t="t" r="r" b="b"/>
            <a:pathLst>
              <a:path w="749934" h="228600">
                <a:moveTo>
                  <a:pt x="0" y="0"/>
                </a:moveTo>
                <a:lnTo>
                  <a:pt x="749807" y="0"/>
                </a:lnTo>
                <a:lnTo>
                  <a:pt x="74980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2340" y="30149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228600"/>
                </a:moveTo>
                <a:lnTo>
                  <a:pt x="140207" y="228600"/>
                </a:lnTo>
                <a:lnTo>
                  <a:pt x="14020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62340" y="30149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0"/>
                </a:moveTo>
                <a:lnTo>
                  <a:pt x="140207" y="0"/>
                </a:lnTo>
                <a:lnTo>
                  <a:pt x="14020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02547" y="3014979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599" y="0"/>
                </a:lnTo>
                <a:lnTo>
                  <a:pt x="60959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29979" y="2481579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353567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30919" y="24312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51815"/>
                </a:lnTo>
                <a:lnTo>
                  <a:pt x="106679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83223" y="3411220"/>
            <a:ext cx="3467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C1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54419" y="2969259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347471"/>
                </a:moveTo>
                <a:lnTo>
                  <a:pt x="0" y="0"/>
                </a:lnTo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04128" y="331520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80684" y="26339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948" y="7656"/>
                </a:lnTo>
                <a:lnTo>
                  <a:pt x="63203" y="29065"/>
                </a:lnTo>
                <a:lnTo>
                  <a:pt x="29943" y="61886"/>
                </a:lnTo>
                <a:lnTo>
                  <a:pt x="7949" y="103778"/>
                </a:lnTo>
                <a:lnTo>
                  <a:pt x="0" y="152400"/>
                </a:lnTo>
                <a:lnTo>
                  <a:pt x="7949" y="201021"/>
                </a:lnTo>
                <a:lnTo>
                  <a:pt x="29943" y="242913"/>
                </a:lnTo>
                <a:lnTo>
                  <a:pt x="63203" y="275734"/>
                </a:lnTo>
                <a:lnTo>
                  <a:pt x="104948" y="297143"/>
                </a:lnTo>
                <a:lnTo>
                  <a:pt x="152400" y="304800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800" y="152400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82207" y="26355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4948" y="7656"/>
                </a:lnTo>
                <a:lnTo>
                  <a:pt x="63203" y="29065"/>
                </a:lnTo>
                <a:lnTo>
                  <a:pt x="29943" y="61886"/>
                </a:lnTo>
                <a:lnTo>
                  <a:pt x="7949" y="103778"/>
                </a:lnTo>
                <a:lnTo>
                  <a:pt x="0" y="152399"/>
                </a:lnTo>
                <a:lnTo>
                  <a:pt x="7949" y="201021"/>
                </a:lnTo>
                <a:lnTo>
                  <a:pt x="29943" y="242913"/>
                </a:lnTo>
                <a:lnTo>
                  <a:pt x="63203" y="275734"/>
                </a:lnTo>
                <a:lnTo>
                  <a:pt x="104948" y="297143"/>
                </a:lnTo>
                <a:lnTo>
                  <a:pt x="152399" y="304799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799" y="152399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399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2207" y="278790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4607" y="263550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80171" y="2944875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350519"/>
                </a:moveTo>
                <a:lnTo>
                  <a:pt x="0" y="0"/>
                </a:lnTo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9880" y="3293871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4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94243" y="26339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1021"/>
                </a:lnTo>
                <a:lnTo>
                  <a:pt x="29065" y="242913"/>
                </a:lnTo>
                <a:lnTo>
                  <a:pt x="61886" y="275734"/>
                </a:lnTo>
                <a:lnTo>
                  <a:pt x="103778" y="297143"/>
                </a:lnTo>
                <a:lnTo>
                  <a:pt x="152400" y="304800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800" y="152400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95767" y="26355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1021"/>
                </a:lnTo>
                <a:lnTo>
                  <a:pt x="29065" y="242913"/>
                </a:lnTo>
                <a:lnTo>
                  <a:pt x="61886" y="275734"/>
                </a:lnTo>
                <a:lnTo>
                  <a:pt x="103778" y="297143"/>
                </a:lnTo>
                <a:lnTo>
                  <a:pt x="152399" y="304799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799" y="152399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399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95767" y="278790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48167" y="263550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62340" y="2612644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402336"/>
                </a:moveTo>
                <a:lnTo>
                  <a:pt x="749807" y="402336"/>
                </a:lnTo>
                <a:lnTo>
                  <a:pt x="749807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62340" y="2612644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0"/>
                </a:moveTo>
                <a:lnTo>
                  <a:pt x="749807" y="0"/>
                </a:lnTo>
                <a:lnTo>
                  <a:pt x="749807" y="402335"/>
                </a:lnTo>
                <a:lnTo>
                  <a:pt x="0" y="40233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30056" y="2615691"/>
            <a:ext cx="2159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626347" y="2786379"/>
            <a:ext cx="887094" cy="762000"/>
          </a:xfrm>
          <a:custGeom>
            <a:avLst/>
            <a:gdLst/>
            <a:ahLst/>
            <a:cxnLst/>
            <a:rect l="l" t="t" r="r" b="b"/>
            <a:pathLst>
              <a:path w="887095" h="762000">
                <a:moveTo>
                  <a:pt x="886967" y="0"/>
                </a:moveTo>
                <a:lnTo>
                  <a:pt x="838199" y="0"/>
                </a:lnTo>
                <a:lnTo>
                  <a:pt x="838199" y="761999"/>
                </a:lnTo>
                <a:lnTo>
                  <a:pt x="0" y="761999"/>
                </a:ln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11792" y="27360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0"/>
                </a:moveTo>
                <a:lnTo>
                  <a:pt x="0" y="106679"/>
                </a:lnTo>
                <a:lnTo>
                  <a:pt x="106679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16747" y="1948179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1219199"/>
                </a:moveTo>
                <a:lnTo>
                  <a:pt x="304799" y="1219199"/>
                </a:lnTo>
                <a:lnTo>
                  <a:pt x="304799" y="0"/>
                </a:lnTo>
                <a:lnTo>
                  <a:pt x="1219199" y="0"/>
                </a:lnTo>
                <a:lnTo>
                  <a:pt x="1219199" y="5059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85656" y="24526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665207" y="2512059"/>
            <a:ext cx="25336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...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33540" y="2612644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402336"/>
                </a:moveTo>
                <a:lnTo>
                  <a:pt x="749807" y="402336"/>
                </a:lnTo>
                <a:lnTo>
                  <a:pt x="749807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33540" y="2612644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0"/>
                </a:moveTo>
                <a:lnTo>
                  <a:pt x="749807" y="0"/>
                </a:lnTo>
                <a:lnTo>
                  <a:pt x="749807" y="402335"/>
                </a:lnTo>
                <a:lnTo>
                  <a:pt x="0" y="40233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998207" y="2615691"/>
            <a:ext cx="2159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97547" y="2786379"/>
            <a:ext cx="887094" cy="762000"/>
          </a:xfrm>
          <a:custGeom>
            <a:avLst/>
            <a:gdLst/>
            <a:ahLst/>
            <a:cxnLst/>
            <a:rect l="l" t="t" r="r" b="b"/>
            <a:pathLst>
              <a:path w="887095" h="762000">
                <a:moveTo>
                  <a:pt x="886967" y="0"/>
                </a:moveTo>
                <a:lnTo>
                  <a:pt x="838199" y="0"/>
                </a:lnTo>
                <a:lnTo>
                  <a:pt x="838199" y="761999"/>
                </a:lnTo>
                <a:lnTo>
                  <a:pt x="0" y="761999"/>
                </a:lnTo>
                <a:lnTo>
                  <a:pt x="0" y="304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82992" y="27360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0"/>
                </a:moveTo>
                <a:lnTo>
                  <a:pt x="0" y="106679"/>
                </a:lnTo>
                <a:lnTo>
                  <a:pt x="106679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87947" y="1948179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1219199"/>
                </a:moveTo>
                <a:lnTo>
                  <a:pt x="304799" y="1219199"/>
                </a:lnTo>
                <a:lnTo>
                  <a:pt x="304799" y="0"/>
                </a:lnTo>
                <a:lnTo>
                  <a:pt x="1219199" y="0"/>
                </a:lnTo>
                <a:lnTo>
                  <a:pt x="1219199" y="5059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56856" y="24526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27900" y="5017515"/>
            <a:ext cx="140335" cy="207645"/>
          </a:xfrm>
          <a:custGeom>
            <a:avLst/>
            <a:gdLst/>
            <a:ahLst/>
            <a:cxnLst/>
            <a:rect l="l" t="t" r="r" b="b"/>
            <a:pathLst>
              <a:path w="140334" h="207645">
                <a:moveTo>
                  <a:pt x="0" y="207263"/>
                </a:moveTo>
                <a:lnTo>
                  <a:pt x="140207" y="207263"/>
                </a:lnTo>
                <a:lnTo>
                  <a:pt x="140207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7900" y="49961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0"/>
                </a:moveTo>
                <a:lnTo>
                  <a:pt x="140208" y="0"/>
                </a:lnTo>
                <a:lnTo>
                  <a:pt x="14020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18300" y="4996179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599" y="0"/>
                </a:lnTo>
                <a:lnTo>
                  <a:pt x="60959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18300" y="4386579"/>
            <a:ext cx="749935" cy="228600"/>
          </a:xfrm>
          <a:custGeom>
            <a:avLst/>
            <a:gdLst/>
            <a:ahLst/>
            <a:cxnLst/>
            <a:rect l="l" t="t" r="r" b="b"/>
            <a:pathLst>
              <a:path w="749934" h="228600">
                <a:moveTo>
                  <a:pt x="0" y="228600"/>
                </a:moveTo>
                <a:lnTo>
                  <a:pt x="749807" y="228600"/>
                </a:lnTo>
                <a:lnTo>
                  <a:pt x="74980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18300" y="4386579"/>
            <a:ext cx="749935" cy="228600"/>
          </a:xfrm>
          <a:custGeom>
            <a:avLst/>
            <a:gdLst/>
            <a:ahLst/>
            <a:cxnLst/>
            <a:rect l="l" t="t" r="r" b="b"/>
            <a:pathLst>
              <a:path w="749934" h="228600">
                <a:moveTo>
                  <a:pt x="0" y="0"/>
                </a:moveTo>
                <a:lnTo>
                  <a:pt x="749807" y="0"/>
                </a:lnTo>
                <a:lnTo>
                  <a:pt x="74980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21347" y="4615179"/>
            <a:ext cx="746760" cy="402590"/>
          </a:xfrm>
          <a:custGeom>
            <a:avLst/>
            <a:gdLst/>
            <a:ahLst/>
            <a:cxnLst/>
            <a:rect l="l" t="t" r="r" b="b"/>
            <a:pathLst>
              <a:path w="746759" h="402589">
                <a:moveTo>
                  <a:pt x="0" y="402336"/>
                </a:moveTo>
                <a:lnTo>
                  <a:pt x="746761" y="402336"/>
                </a:lnTo>
                <a:lnTo>
                  <a:pt x="746761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21347" y="4615179"/>
            <a:ext cx="746760" cy="402590"/>
          </a:xfrm>
          <a:custGeom>
            <a:avLst/>
            <a:gdLst/>
            <a:ahLst/>
            <a:cxnLst/>
            <a:rect l="l" t="t" r="r" b="b"/>
            <a:pathLst>
              <a:path w="746759" h="402589">
                <a:moveTo>
                  <a:pt x="0" y="0"/>
                </a:moveTo>
                <a:lnTo>
                  <a:pt x="746759" y="0"/>
                </a:lnTo>
                <a:lnTo>
                  <a:pt x="746759" y="402335"/>
                </a:lnTo>
                <a:lnTo>
                  <a:pt x="0" y="40233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30747" y="2786379"/>
            <a:ext cx="1673860" cy="2667000"/>
          </a:xfrm>
          <a:custGeom>
            <a:avLst/>
            <a:gdLst/>
            <a:ahLst/>
            <a:cxnLst/>
            <a:rect l="l" t="t" r="r" b="b"/>
            <a:pathLst>
              <a:path w="1673859" h="2667000">
                <a:moveTo>
                  <a:pt x="1673351" y="2221991"/>
                </a:moveTo>
                <a:lnTo>
                  <a:pt x="1673351" y="2666999"/>
                </a:lnTo>
                <a:lnTo>
                  <a:pt x="0" y="2666999"/>
                </a:lnTo>
                <a:lnTo>
                  <a:pt x="0" y="0"/>
                </a:lnTo>
                <a:lnTo>
                  <a:pt x="2529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82208" y="27360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0"/>
                </a:moveTo>
                <a:lnTo>
                  <a:pt x="0" y="106679"/>
                </a:lnTo>
                <a:lnTo>
                  <a:pt x="106679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791200" y="3411220"/>
            <a:ext cx="3505835" cy="293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6925" algn="ctr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C2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894715" algn="ctr">
              <a:lnSpc>
                <a:spcPts val="2125"/>
              </a:lnSpc>
              <a:spcBef>
                <a:spcPts val="1775"/>
              </a:spcBef>
            </a:pP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IV</a:t>
            </a:r>
            <a:endParaRPr sz="1800">
              <a:latin typeface="Comic Sans MS"/>
              <a:cs typeface="Comic Sans MS"/>
            </a:endParaRPr>
          </a:p>
          <a:p>
            <a:pPr marR="892175" algn="ctr">
              <a:lnSpc>
                <a:spcPts val="2845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135"/>
              </a:spcBef>
            </a:pPr>
            <a:r>
              <a:rPr sz="2400" dirty="0">
                <a:latin typeface="Times New Roman"/>
                <a:cs typeface="Times New Roman"/>
              </a:rPr>
              <a:t>IV: least </a:t>
            </a:r>
            <a:r>
              <a:rPr sz="2400" spc="-5" dirty="0">
                <a:latin typeface="Times New Roman"/>
                <a:cs typeface="Times New Roman"/>
              </a:rPr>
              <a:t>significant </a:t>
            </a:r>
            <a:r>
              <a:rPr sz="2400" dirty="0">
                <a:latin typeface="Times New Roman"/>
                <a:cs typeface="Times New Roman"/>
              </a:rPr>
              <a:t>bits  </a:t>
            </a:r>
            <a:r>
              <a:rPr sz="2400" spc="-5" dirty="0">
                <a:latin typeface="Times New Roman"/>
                <a:cs typeface="Times New Roman"/>
              </a:rPr>
              <a:t>Output: </a:t>
            </a:r>
            <a:r>
              <a:rPr sz="240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significant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22</a:t>
            </a:fld>
            <a:r>
              <a:rPr spc="-5" dirty="0"/>
              <a:t>)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CFB - </a:t>
            </a:r>
            <a:r>
              <a:rPr sz="3600" spc="-5" dirty="0"/>
              <a:t>Shift Register</a:t>
            </a:r>
            <a:r>
              <a:rPr sz="3600" spc="-75" dirty="0"/>
              <a:t> </a:t>
            </a:r>
            <a:r>
              <a:rPr sz="3600" spc="-5" dirty="0"/>
              <a:t>(Sending)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03500" y="2405379"/>
            <a:ext cx="6708775" cy="457200"/>
          </a:xfrm>
          <a:custGeom>
            <a:avLst/>
            <a:gdLst/>
            <a:ahLst/>
            <a:cxnLst/>
            <a:rect l="l" t="t" r="r" b="b"/>
            <a:pathLst>
              <a:path w="6708775" h="457200">
                <a:moveTo>
                  <a:pt x="0" y="457200"/>
                </a:moveTo>
                <a:lnTo>
                  <a:pt x="6708648" y="457200"/>
                </a:lnTo>
                <a:lnTo>
                  <a:pt x="670864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5023" y="2406903"/>
            <a:ext cx="6708775" cy="457200"/>
          </a:xfrm>
          <a:custGeom>
            <a:avLst/>
            <a:gdLst/>
            <a:ahLst/>
            <a:cxnLst/>
            <a:rect l="l" t="t" r="r" b="b"/>
            <a:pathLst>
              <a:path w="6708775" h="457200">
                <a:moveTo>
                  <a:pt x="0" y="0"/>
                </a:moveTo>
                <a:lnTo>
                  <a:pt x="6708647" y="0"/>
                </a:lnTo>
                <a:lnTo>
                  <a:pt x="6708647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5023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44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26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08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90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72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754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136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3500" y="2938779"/>
            <a:ext cx="6705600" cy="381000"/>
          </a:xfrm>
          <a:custGeom>
            <a:avLst/>
            <a:gdLst/>
            <a:ahLst/>
            <a:cxnLst/>
            <a:rect l="l" t="t" r="r" b="b"/>
            <a:pathLst>
              <a:path w="6705600" h="381000">
                <a:moveTo>
                  <a:pt x="0" y="381000"/>
                </a:moveTo>
                <a:lnTo>
                  <a:pt x="6705600" y="381000"/>
                </a:lnTo>
                <a:lnTo>
                  <a:pt x="6705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5023" y="2940303"/>
            <a:ext cx="6705600" cy="381000"/>
          </a:xfrm>
          <a:custGeom>
            <a:avLst/>
            <a:gdLst/>
            <a:ahLst/>
            <a:cxnLst/>
            <a:rect l="l" t="t" r="r" b="b"/>
            <a:pathLst>
              <a:path w="6705600" h="381000">
                <a:moveTo>
                  <a:pt x="0" y="0"/>
                </a:moveTo>
                <a:lnTo>
                  <a:pt x="6705599" y="0"/>
                </a:lnTo>
                <a:lnTo>
                  <a:pt x="6705599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8347" y="5681979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2630" y="2970"/>
                </a:lnTo>
                <a:lnTo>
                  <a:pt x="286216" y="11642"/>
                </a:lnTo>
                <a:lnTo>
                  <a:pt x="242091" y="25658"/>
                </a:lnTo>
                <a:lnTo>
                  <a:pt x="200589" y="44661"/>
                </a:lnTo>
                <a:lnTo>
                  <a:pt x="162042" y="68292"/>
                </a:lnTo>
                <a:lnTo>
                  <a:pt x="126782" y="96193"/>
                </a:lnTo>
                <a:lnTo>
                  <a:pt x="95144" y="128006"/>
                </a:lnTo>
                <a:lnTo>
                  <a:pt x="67459" y="163373"/>
                </a:lnTo>
                <a:lnTo>
                  <a:pt x="44062" y="201937"/>
                </a:lnTo>
                <a:lnTo>
                  <a:pt x="25284" y="243340"/>
                </a:lnTo>
                <a:lnTo>
                  <a:pt x="11459" y="287223"/>
                </a:lnTo>
                <a:lnTo>
                  <a:pt x="2920" y="333229"/>
                </a:lnTo>
                <a:lnTo>
                  <a:pt x="0" y="381000"/>
                </a:lnTo>
                <a:lnTo>
                  <a:pt x="2920" y="428770"/>
                </a:lnTo>
                <a:lnTo>
                  <a:pt x="11459" y="474776"/>
                </a:lnTo>
                <a:lnTo>
                  <a:pt x="25284" y="518659"/>
                </a:lnTo>
                <a:lnTo>
                  <a:pt x="44062" y="560062"/>
                </a:lnTo>
                <a:lnTo>
                  <a:pt x="67459" y="598626"/>
                </a:lnTo>
                <a:lnTo>
                  <a:pt x="95144" y="633993"/>
                </a:lnTo>
                <a:lnTo>
                  <a:pt x="126782" y="665806"/>
                </a:lnTo>
                <a:lnTo>
                  <a:pt x="162042" y="693707"/>
                </a:lnTo>
                <a:lnTo>
                  <a:pt x="200589" y="717338"/>
                </a:lnTo>
                <a:lnTo>
                  <a:pt x="242091" y="736341"/>
                </a:lnTo>
                <a:lnTo>
                  <a:pt x="286216" y="750357"/>
                </a:lnTo>
                <a:lnTo>
                  <a:pt x="332630" y="759029"/>
                </a:lnTo>
                <a:lnTo>
                  <a:pt x="381000" y="762000"/>
                </a:lnTo>
                <a:lnTo>
                  <a:pt x="428770" y="759029"/>
                </a:lnTo>
                <a:lnTo>
                  <a:pt x="474776" y="750357"/>
                </a:lnTo>
                <a:lnTo>
                  <a:pt x="518659" y="736341"/>
                </a:lnTo>
                <a:lnTo>
                  <a:pt x="560062" y="717338"/>
                </a:lnTo>
                <a:lnTo>
                  <a:pt x="598626" y="693707"/>
                </a:lnTo>
                <a:lnTo>
                  <a:pt x="633993" y="665806"/>
                </a:lnTo>
                <a:lnTo>
                  <a:pt x="665806" y="633993"/>
                </a:lnTo>
                <a:lnTo>
                  <a:pt x="693707" y="598626"/>
                </a:lnTo>
                <a:lnTo>
                  <a:pt x="717338" y="560062"/>
                </a:lnTo>
                <a:lnTo>
                  <a:pt x="736341" y="518659"/>
                </a:lnTo>
                <a:lnTo>
                  <a:pt x="750357" y="474776"/>
                </a:lnTo>
                <a:lnTo>
                  <a:pt x="759029" y="428770"/>
                </a:lnTo>
                <a:lnTo>
                  <a:pt x="762000" y="381000"/>
                </a:lnTo>
                <a:lnTo>
                  <a:pt x="759029" y="333229"/>
                </a:lnTo>
                <a:lnTo>
                  <a:pt x="750357" y="287223"/>
                </a:lnTo>
                <a:lnTo>
                  <a:pt x="736341" y="243340"/>
                </a:lnTo>
                <a:lnTo>
                  <a:pt x="717338" y="201937"/>
                </a:lnTo>
                <a:lnTo>
                  <a:pt x="693707" y="163373"/>
                </a:lnTo>
                <a:lnTo>
                  <a:pt x="665806" y="128006"/>
                </a:lnTo>
                <a:lnTo>
                  <a:pt x="633993" y="96193"/>
                </a:lnTo>
                <a:lnTo>
                  <a:pt x="598626" y="68292"/>
                </a:lnTo>
                <a:lnTo>
                  <a:pt x="560062" y="44661"/>
                </a:lnTo>
                <a:lnTo>
                  <a:pt x="518659" y="25658"/>
                </a:lnTo>
                <a:lnTo>
                  <a:pt x="474776" y="11642"/>
                </a:lnTo>
                <a:lnTo>
                  <a:pt x="428770" y="2970"/>
                </a:lnTo>
                <a:lnTo>
                  <a:pt x="381000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9871" y="5683503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0"/>
                </a:moveTo>
                <a:lnTo>
                  <a:pt x="332630" y="2970"/>
                </a:lnTo>
                <a:lnTo>
                  <a:pt x="286216" y="11642"/>
                </a:lnTo>
                <a:lnTo>
                  <a:pt x="242091" y="25658"/>
                </a:lnTo>
                <a:lnTo>
                  <a:pt x="200589" y="44661"/>
                </a:lnTo>
                <a:lnTo>
                  <a:pt x="162042" y="68292"/>
                </a:lnTo>
                <a:lnTo>
                  <a:pt x="126782" y="96193"/>
                </a:lnTo>
                <a:lnTo>
                  <a:pt x="95144" y="128006"/>
                </a:lnTo>
                <a:lnTo>
                  <a:pt x="67459" y="163373"/>
                </a:lnTo>
                <a:lnTo>
                  <a:pt x="44062" y="201937"/>
                </a:lnTo>
                <a:lnTo>
                  <a:pt x="25284" y="243340"/>
                </a:lnTo>
                <a:lnTo>
                  <a:pt x="11459" y="287223"/>
                </a:lnTo>
                <a:lnTo>
                  <a:pt x="2920" y="333229"/>
                </a:lnTo>
                <a:lnTo>
                  <a:pt x="0" y="380999"/>
                </a:lnTo>
                <a:lnTo>
                  <a:pt x="2920" y="428770"/>
                </a:lnTo>
                <a:lnTo>
                  <a:pt x="11459" y="474776"/>
                </a:lnTo>
                <a:lnTo>
                  <a:pt x="25284" y="518659"/>
                </a:lnTo>
                <a:lnTo>
                  <a:pt x="44062" y="560062"/>
                </a:lnTo>
                <a:lnTo>
                  <a:pt x="67459" y="598626"/>
                </a:lnTo>
                <a:lnTo>
                  <a:pt x="95144" y="633993"/>
                </a:lnTo>
                <a:lnTo>
                  <a:pt x="126782" y="665806"/>
                </a:lnTo>
                <a:lnTo>
                  <a:pt x="162042" y="693707"/>
                </a:lnTo>
                <a:lnTo>
                  <a:pt x="200589" y="717338"/>
                </a:lnTo>
                <a:lnTo>
                  <a:pt x="242091" y="736341"/>
                </a:lnTo>
                <a:lnTo>
                  <a:pt x="286216" y="750357"/>
                </a:lnTo>
                <a:lnTo>
                  <a:pt x="332630" y="759029"/>
                </a:lnTo>
                <a:lnTo>
                  <a:pt x="380999" y="761999"/>
                </a:lnTo>
                <a:lnTo>
                  <a:pt x="428770" y="759029"/>
                </a:lnTo>
                <a:lnTo>
                  <a:pt x="474776" y="750357"/>
                </a:lnTo>
                <a:lnTo>
                  <a:pt x="518659" y="736341"/>
                </a:lnTo>
                <a:lnTo>
                  <a:pt x="560062" y="717338"/>
                </a:lnTo>
                <a:lnTo>
                  <a:pt x="598626" y="693707"/>
                </a:lnTo>
                <a:lnTo>
                  <a:pt x="633993" y="665806"/>
                </a:lnTo>
                <a:lnTo>
                  <a:pt x="665806" y="633993"/>
                </a:lnTo>
                <a:lnTo>
                  <a:pt x="693707" y="598626"/>
                </a:lnTo>
                <a:lnTo>
                  <a:pt x="717338" y="560062"/>
                </a:lnTo>
                <a:lnTo>
                  <a:pt x="736341" y="518659"/>
                </a:lnTo>
                <a:lnTo>
                  <a:pt x="750357" y="474776"/>
                </a:lnTo>
                <a:lnTo>
                  <a:pt x="759029" y="428770"/>
                </a:lnTo>
                <a:lnTo>
                  <a:pt x="761999" y="380999"/>
                </a:lnTo>
                <a:lnTo>
                  <a:pt x="759029" y="333229"/>
                </a:lnTo>
                <a:lnTo>
                  <a:pt x="750357" y="287223"/>
                </a:lnTo>
                <a:lnTo>
                  <a:pt x="736341" y="243340"/>
                </a:lnTo>
                <a:lnTo>
                  <a:pt x="717338" y="201937"/>
                </a:lnTo>
                <a:lnTo>
                  <a:pt x="693707" y="163373"/>
                </a:lnTo>
                <a:lnTo>
                  <a:pt x="665806" y="128006"/>
                </a:lnTo>
                <a:lnTo>
                  <a:pt x="633993" y="96193"/>
                </a:lnTo>
                <a:lnTo>
                  <a:pt x="598626" y="68292"/>
                </a:lnTo>
                <a:lnTo>
                  <a:pt x="560062" y="44661"/>
                </a:lnTo>
                <a:lnTo>
                  <a:pt x="518659" y="25658"/>
                </a:lnTo>
                <a:lnTo>
                  <a:pt x="474776" y="11642"/>
                </a:lnTo>
                <a:lnTo>
                  <a:pt x="428770" y="2970"/>
                </a:lnTo>
                <a:lnTo>
                  <a:pt x="380999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9871" y="606450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0871" y="5683503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1671" y="6064503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94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33567" y="5991352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0"/>
                </a:moveTo>
                <a:lnTo>
                  <a:pt x="0" y="149352"/>
                </a:lnTo>
                <a:lnTo>
                  <a:pt x="149352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3500" y="3395979"/>
            <a:ext cx="6708775" cy="457200"/>
          </a:xfrm>
          <a:custGeom>
            <a:avLst/>
            <a:gdLst/>
            <a:ahLst/>
            <a:cxnLst/>
            <a:rect l="l" t="t" r="r" b="b"/>
            <a:pathLst>
              <a:path w="6708775" h="457200">
                <a:moveTo>
                  <a:pt x="0" y="457200"/>
                </a:moveTo>
                <a:lnTo>
                  <a:pt x="6708648" y="457200"/>
                </a:lnTo>
                <a:lnTo>
                  <a:pt x="670864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5023" y="3397503"/>
            <a:ext cx="6708775" cy="457200"/>
          </a:xfrm>
          <a:custGeom>
            <a:avLst/>
            <a:gdLst/>
            <a:ahLst/>
            <a:cxnLst/>
            <a:rect l="l" t="t" r="r" b="b"/>
            <a:pathLst>
              <a:path w="6708775" h="457200">
                <a:moveTo>
                  <a:pt x="0" y="0"/>
                </a:moveTo>
                <a:lnTo>
                  <a:pt x="6708647" y="0"/>
                </a:lnTo>
                <a:lnTo>
                  <a:pt x="6708647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29328" y="3420364"/>
            <a:ext cx="28619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Discard </a:t>
            </a:r>
            <a:r>
              <a:rPr sz="2400" dirty="0">
                <a:latin typeface="Times New Roman"/>
                <a:cs typeface="Times New Roman"/>
              </a:rPr>
              <a:t>bottom 7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46271" y="339750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13671" y="34340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60703" y="2429764"/>
            <a:ext cx="5469890" cy="88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Input</a:t>
            </a:r>
            <a:r>
              <a:rPr sz="2400" spc="-1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Reg.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55"/>
              </a:spcBef>
            </a:pPr>
            <a:r>
              <a:rPr sz="2400" dirty="0">
                <a:latin typeface="Comic Sans MS"/>
                <a:cs typeface="Comic Sans MS"/>
              </a:rPr>
              <a:t>Encrypt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6488" y="3496564"/>
            <a:ext cx="151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Times New Roman"/>
                <a:cs typeface="Times New Roman"/>
              </a:rPr>
              <a:t>Output</a:t>
            </a:r>
            <a:r>
              <a:rPr sz="2400" spc="-95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Reg.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62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54492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182879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79" y="304800"/>
                </a:lnTo>
                <a:close/>
              </a:path>
              <a:path w="448309" h="457200">
                <a:moveTo>
                  <a:pt x="334037" y="18287"/>
                </a:moveTo>
                <a:lnTo>
                  <a:pt x="243839" y="18287"/>
                </a:lnTo>
                <a:lnTo>
                  <a:pt x="265368" y="41969"/>
                </a:lnTo>
                <a:lnTo>
                  <a:pt x="285115" y="73854"/>
                </a:lnTo>
                <a:lnTo>
                  <a:pt x="302880" y="113114"/>
                </a:lnTo>
                <a:lnTo>
                  <a:pt x="318463" y="158922"/>
                </a:lnTo>
                <a:lnTo>
                  <a:pt x="331663" y="210449"/>
                </a:lnTo>
                <a:lnTo>
                  <a:pt x="342279" y="266869"/>
                </a:lnTo>
                <a:lnTo>
                  <a:pt x="350110" y="327352"/>
                </a:lnTo>
                <a:lnTo>
                  <a:pt x="354956" y="391072"/>
                </a:lnTo>
                <a:lnTo>
                  <a:pt x="356615" y="457200"/>
                </a:lnTo>
                <a:lnTo>
                  <a:pt x="448055" y="457200"/>
                </a:lnTo>
                <a:lnTo>
                  <a:pt x="446356" y="389530"/>
                </a:lnTo>
                <a:lnTo>
                  <a:pt x="441414" y="324979"/>
                </a:lnTo>
                <a:lnTo>
                  <a:pt x="433464" y="264248"/>
                </a:lnTo>
                <a:lnTo>
                  <a:pt x="422737" y="208038"/>
                </a:lnTo>
                <a:lnTo>
                  <a:pt x="409469" y="157048"/>
                </a:lnTo>
                <a:lnTo>
                  <a:pt x="393892" y="111981"/>
                </a:lnTo>
                <a:lnTo>
                  <a:pt x="376241" y="73536"/>
                </a:lnTo>
                <a:lnTo>
                  <a:pt x="335648" y="19318"/>
                </a:lnTo>
                <a:lnTo>
                  <a:pt x="334037" y="18287"/>
                </a:lnTo>
                <a:close/>
              </a:path>
              <a:path w="448309" h="457200">
                <a:moveTo>
                  <a:pt x="289559" y="0"/>
                </a:moveTo>
                <a:lnTo>
                  <a:pt x="198119" y="0"/>
                </a:lnTo>
                <a:lnTo>
                  <a:pt x="172319" y="5595"/>
                </a:lnTo>
                <a:lnTo>
                  <a:pt x="124717" y="48220"/>
                </a:lnTo>
                <a:lnTo>
                  <a:pt x="103631" y="83820"/>
                </a:lnTo>
                <a:lnTo>
                  <a:pt x="84832" y="127992"/>
                </a:lnTo>
                <a:lnTo>
                  <a:pt x="68675" y="180022"/>
                </a:lnTo>
                <a:lnTo>
                  <a:pt x="55518" y="239196"/>
                </a:lnTo>
                <a:lnTo>
                  <a:pt x="45719" y="304800"/>
                </a:lnTo>
                <a:lnTo>
                  <a:pt x="137159" y="304800"/>
                </a:lnTo>
                <a:lnTo>
                  <a:pt x="147813" y="238915"/>
                </a:lnTo>
                <a:lnTo>
                  <a:pt x="161431" y="179041"/>
                </a:lnTo>
                <a:lnTo>
                  <a:pt x="177926" y="126111"/>
                </a:lnTo>
                <a:lnTo>
                  <a:pt x="197216" y="81054"/>
                </a:lnTo>
                <a:lnTo>
                  <a:pt x="219216" y="44802"/>
                </a:lnTo>
                <a:lnTo>
                  <a:pt x="243839" y="18287"/>
                </a:lnTo>
                <a:lnTo>
                  <a:pt x="334037" y="18287"/>
                </a:lnTo>
                <a:lnTo>
                  <a:pt x="313174" y="4946"/>
                </a:lnTo>
                <a:lnTo>
                  <a:pt x="2895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8331" y="2100579"/>
            <a:ext cx="204470" cy="457200"/>
          </a:xfrm>
          <a:custGeom>
            <a:avLst/>
            <a:gdLst/>
            <a:ahLst/>
            <a:cxnLst/>
            <a:rect l="l" t="t" r="r" b="b"/>
            <a:pathLst>
              <a:path w="204470" h="457200">
                <a:moveTo>
                  <a:pt x="45720" y="0"/>
                </a:moveTo>
                <a:lnTo>
                  <a:pt x="32575" y="1142"/>
                </a:lnTo>
                <a:lnTo>
                  <a:pt x="20574" y="4571"/>
                </a:lnTo>
                <a:lnTo>
                  <a:pt x="9715" y="10286"/>
                </a:lnTo>
                <a:lnTo>
                  <a:pt x="0" y="18287"/>
                </a:lnTo>
                <a:lnTo>
                  <a:pt x="21528" y="41969"/>
                </a:lnTo>
                <a:lnTo>
                  <a:pt x="41275" y="73854"/>
                </a:lnTo>
                <a:lnTo>
                  <a:pt x="59040" y="113114"/>
                </a:lnTo>
                <a:lnTo>
                  <a:pt x="74623" y="158922"/>
                </a:lnTo>
                <a:lnTo>
                  <a:pt x="87823" y="210449"/>
                </a:lnTo>
                <a:lnTo>
                  <a:pt x="98439" y="266869"/>
                </a:lnTo>
                <a:lnTo>
                  <a:pt x="106270" y="327352"/>
                </a:lnTo>
                <a:lnTo>
                  <a:pt x="111116" y="391072"/>
                </a:lnTo>
                <a:lnTo>
                  <a:pt x="112775" y="457200"/>
                </a:lnTo>
                <a:lnTo>
                  <a:pt x="204216" y="457200"/>
                </a:lnTo>
                <a:lnTo>
                  <a:pt x="202516" y="389530"/>
                </a:lnTo>
                <a:lnTo>
                  <a:pt x="197574" y="324979"/>
                </a:lnTo>
                <a:lnTo>
                  <a:pt x="189624" y="264248"/>
                </a:lnTo>
                <a:lnTo>
                  <a:pt x="178897" y="208038"/>
                </a:lnTo>
                <a:lnTo>
                  <a:pt x="165629" y="157048"/>
                </a:lnTo>
                <a:lnTo>
                  <a:pt x="150052" y="111981"/>
                </a:lnTo>
                <a:lnTo>
                  <a:pt x="132401" y="73536"/>
                </a:lnTo>
                <a:lnTo>
                  <a:pt x="91808" y="19318"/>
                </a:lnTo>
                <a:lnTo>
                  <a:pt x="69334" y="4946"/>
                </a:lnTo>
                <a:lnTo>
                  <a:pt x="4572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54491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448055" y="457199"/>
                </a:moveTo>
                <a:lnTo>
                  <a:pt x="446356" y="389530"/>
                </a:lnTo>
                <a:lnTo>
                  <a:pt x="441414" y="324979"/>
                </a:lnTo>
                <a:lnTo>
                  <a:pt x="433464" y="264248"/>
                </a:lnTo>
                <a:lnTo>
                  <a:pt x="422737" y="208038"/>
                </a:lnTo>
                <a:lnTo>
                  <a:pt x="409469" y="157048"/>
                </a:lnTo>
                <a:lnTo>
                  <a:pt x="393892" y="111981"/>
                </a:lnTo>
                <a:lnTo>
                  <a:pt x="376241" y="73536"/>
                </a:lnTo>
                <a:lnTo>
                  <a:pt x="335648" y="19318"/>
                </a:lnTo>
                <a:lnTo>
                  <a:pt x="289559" y="0"/>
                </a:lnTo>
                <a:lnTo>
                  <a:pt x="198119" y="0"/>
                </a:lnTo>
                <a:lnTo>
                  <a:pt x="147732" y="21907"/>
                </a:lnTo>
                <a:lnTo>
                  <a:pt x="103631" y="83819"/>
                </a:lnTo>
                <a:lnTo>
                  <a:pt x="84832" y="127992"/>
                </a:lnTo>
                <a:lnTo>
                  <a:pt x="68675" y="180022"/>
                </a:lnTo>
                <a:lnTo>
                  <a:pt x="55518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7813" y="238915"/>
                </a:lnTo>
                <a:lnTo>
                  <a:pt x="161431" y="179041"/>
                </a:lnTo>
                <a:lnTo>
                  <a:pt x="177926" y="126110"/>
                </a:lnTo>
                <a:lnTo>
                  <a:pt x="197216" y="81054"/>
                </a:lnTo>
                <a:lnTo>
                  <a:pt x="219216" y="44802"/>
                </a:lnTo>
                <a:lnTo>
                  <a:pt x="243839" y="18287"/>
                </a:lnTo>
                <a:lnTo>
                  <a:pt x="285115" y="73854"/>
                </a:lnTo>
                <a:lnTo>
                  <a:pt x="302880" y="113114"/>
                </a:lnTo>
                <a:lnTo>
                  <a:pt x="318463" y="158922"/>
                </a:lnTo>
                <a:lnTo>
                  <a:pt x="331663" y="210449"/>
                </a:lnTo>
                <a:lnTo>
                  <a:pt x="342279" y="266869"/>
                </a:lnTo>
                <a:lnTo>
                  <a:pt x="350110" y="327352"/>
                </a:lnTo>
                <a:lnTo>
                  <a:pt x="354956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98331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2575" y="1142"/>
                </a:lnTo>
                <a:lnTo>
                  <a:pt x="20573" y="4571"/>
                </a:lnTo>
                <a:lnTo>
                  <a:pt x="9715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4100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182879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79" y="304800"/>
                </a:lnTo>
                <a:close/>
              </a:path>
              <a:path w="448309" h="457200">
                <a:moveTo>
                  <a:pt x="331240" y="18287"/>
                </a:moveTo>
                <a:lnTo>
                  <a:pt x="240792" y="18287"/>
                </a:lnTo>
                <a:lnTo>
                  <a:pt x="263227" y="41969"/>
                </a:lnTo>
                <a:lnTo>
                  <a:pt x="283681" y="73854"/>
                </a:lnTo>
                <a:lnTo>
                  <a:pt x="301977" y="113114"/>
                </a:lnTo>
                <a:lnTo>
                  <a:pt x="317941" y="158922"/>
                </a:lnTo>
                <a:lnTo>
                  <a:pt x="331395" y="210449"/>
                </a:lnTo>
                <a:lnTo>
                  <a:pt x="342166" y="266869"/>
                </a:lnTo>
                <a:lnTo>
                  <a:pt x="350076" y="327352"/>
                </a:lnTo>
                <a:lnTo>
                  <a:pt x="354951" y="391072"/>
                </a:lnTo>
                <a:lnTo>
                  <a:pt x="356616" y="457200"/>
                </a:lnTo>
                <a:lnTo>
                  <a:pt x="448055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09" h="457200">
                <a:moveTo>
                  <a:pt x="286511" y="0"/>
                </a:moveTo>
                <a:lnTo>
                  <a:pt x="195072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1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20" y="304800"/>
                </a:lnTo>
                <a:lnTo>
                  <a:pt x="137159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3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2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4892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  <a:lnTo>
                  <a:pt x="22435" y="41969"/>
                </a:lnTo>
                <a:lnTo>
                  <a:pt x="42889" y="73854"/>
                </a:lnTo>
                <a:lnTo>
                  <a:pt x="61185" y="113114"/>
                </a:lnTo>
                <a:lnTo>
                  <a:pt x="77149" y="158922"/>
                </a:lnTo>
                <a:lnTo>
                  <a:pt x="90603" y="210449"/>
                </a:lnTo>
                <a:lnTo>
                  <a:pt x="101374" y="266869"/>
                </a:lnTo>
                <a:lnTo>
                  <a:pt x="109284" y="327352"/>
                </a:lnTo>
                <a:lnTo>
                  <a:pt x="114159" y="391072"/>
                </a:lnTo>
                <a:lnTo>
                  <a:pt x="115824" y="457200"/>
                </a:lnTo>
                <a:lnTo>
                  <a:pt x="207263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1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04100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3681" y="73854"/>
                </a:lnTo>
                <a:lnTo>
                  <a:pt x="301977" y="113114"/>
                </a:lnTo>
                <a:lnTo>
                  <a:pt x="317941" y="158922"/>
                </a:lnTo>
                <a:lnTo>
                  <a:pt x="331395" y="210449"/>
                </a:lnTo>
                <a:lnTo>
                  <a:pt x="342166" y="266869"/>
                </a:lnTo>
                <a:lnTo>
                  <a:pt x="350076" y="327352"/>
                </a:lnTo>
                <a:lnTo>
                  <a:pt x="3549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4891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3707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182880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80" y="304800"/>
                </a:lnTo>
                <a:close/>
              </a:path>
              <a:path w="448309" h="457200">
                <a:moveTo>
                  <a:pt x="331240" y="18287"/>
                </a:moveTo>
                <a:lnTo>
                  <a:pt x="240792" y="18287"/>
                </a:lnTo>
                <a:lnTo>
                  <a:pt x="262424" y="41969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6" y="457200"/>
                </a:lnTo>
                <a:lnTo>
                  <a:pt x="448056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09" h="457200">
                <a:moveTo>
                  <a:pt x="286512" y="0"/>
                </a:moveTo>
                <a:lnTo>
                  <a:pt x="195072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1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20" y="304800"/>
                </a:lnTo>
                <a:lnTo>
                  <a:pt x="137160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3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2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4500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20" y="0"/>
                </a:moveTo>
                <a:lnTo>
                  <a:pt x="34290" y="1142"/>
                </a:lnTo>
                <a:lnTo>
                  <a:pt x="22860" y="4571"/>
                </a:lnTo>
                <a:lnTo>
                  <a:pt x="11430" y="10286"/>
                </a:lnTo>
                <a:lnTo>
                  <a:pt x="0" y="18287"/>
                </a:lnTo>
                <a:lnTo>
                  <a:pt x="21632" y="41969"/>
                </a:lnTo>
                <a:lnTo>
                  <a:pt x="41660" y="73854"/>
                </a:lnTo>
                <a:lnTo>
                  <a:pt x="59831" y="113114"/>
                </a:lnTo>
                <a:lnTo>
                  <a:pt x="75894" y="158922"/>
                </a:lnTo>
                <a:lnTo>
                  <a:pt x="89600" y="210449"/>
                </a:lnTo>
                <a:lnTo>
                  <a:pt x="100696" y="266869"/>
                </a:lnTo>
                <a:lnTo>
                  <a:pt x="108933" y="327352"/>
                </a:lnTo>
                <a:lnTo>
                  <a:pt x="114059" y="391072"/>
                </a:lnTo>
                <a:lnTo>
                  <a:pt x="115824" y="457200"/>
                </a:lnTo>
                <a:lnTo>
                  <a:pt x="207264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2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53707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94500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00267" y="2100579"/>
            <a:ext cx="451484" cy="457200"/>
          </a:xfrm>
          <a:custGeom>
            <a:avLst/>
            <a:gdLst/>
            <a:ahLst/>
            <a:cxnLst/>
            <a:rect l="l" t="t" r="r" b="b"/>
            <a:pathLst>
              <a:path w="451485" h="457200">
                <a:moveTo>
                  <a:pt x="182880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80" y="304800"/>
                </a:lnTo>
                <a:close/>
              </a:path>
              <a:path w="451485" h="457200">
                <a:moveTo>
                  <a:pt x="334288" y="18287"/>
                </a:moveTo>
                <a:lnTo>
                  <a:pt x="243840" y="18287"/>
                </a:lnTo>
                <a:lnTo>
                  <a:pt x="265368" y="41969"/>
                </a:lnTo>
                <a:lnTo>
                  <a:pt x="285115" y="73854"/>
                </a:lnTo>
                <a:lnTo>
                  <a:pt x="302880" y="113114"/>
                </a:lnTo>
                <a:lnTo>
                  <a:pt x="318463" y="158922"/>
                </a:lnTo>
                <a:lnTo>
                  <a:pt x="331663" y="210449"/>
                </a:lnTo>
                <a:lnTo>
                  <a:pt x="342279" y="266869"/>
                </a:lnTo>
                <a:lnTo>
                  <a:pt x="350110" y="327352"/>
                </a:lnTo>
                <a:lnTo>
                  <a:pt x="354956" y="391072"/>
                </a:lnTo>
                <a:lnTo>
                  <a:pt x="356616" y="457200"/>
                </a:lnTo>
                <a:lnTo>
                  <a:pt x="451104" y="457200"/>
                </a:lnTo>
                <a:lnTo>
                  <a:pt x="449333" y="389530"/>
                </a:lnTo>
                <a:lnTo>
                  <a:pt x="444197" y="324979"/>
                </a:lnTo>
                <a:lnTo>
                  <a:pt x="435955" y="264248"/>
                </a:lnTo>
                <a:lnTo>
                  <a:pt x="424869" y="208038"/>
                </a:lnTo>
                <a:lnTo>
                  <a:pt x="411200" y="157048"/>
                </a:lnTo>
                <a:lnTo>
                  <a:pt x="395209" y="111981"/>
                </a:lnTo>
                <a:lnTo>
                  <a:pt x="377157" y="73536"/>
                </a:lnTo>
                <a:lnTo>
                  <a:pt x="335914" y="19318"/>
                </a:lnTo>
                <a:lnTo>
                  <a:pt x="334288" y="18287"/>
                </a:lnTo>
                <a:close/>
              </a:path>
              <a:path w="451485" h="457200">
                <a:moveTo>
                  <a:pt x="289560" y="0"/>
                </a:moveTo>
                <a:lnTo>
                  <a:pt x="198120" y="0"/>
                </a:lnTo>
                <a:lnTo>
                  <a:pt x="172444" y="5595"/>
                </a:lnTo>
                <a:lnTo>
                  <a:pt x="125521" y="48220"/>
                </a:lnTo>
                <a:lnTo>
                  <a:pt x="104775" y="83820"/>
                </a:lnTo>
                <a:lnTo>
                  <a:pt x="86171" y="127992"/>
                </a:lnTo>
                <a:lnTo>
                  <a:pt x="69961" y="180022"/>
                </a:lnTo>
                <a:lnTo>
                  <a:pt x="56393" y="239196"/>
                </a:lnTo>
                <a:lnTo>
                  <a:pt x="45720" y="304800"/>
                </a:lnTo>
                <a:lnTo>
                  <a:pt x="137160" y="304800"/>
                </a:lnTo>
                <a:lnTo>
                  <a:pt x="148025" y="238915"/>
                </a:lnTo>
                <a:lnTo>
                  <a:pt x="162108" y="179041"/>
                </a:lnTo>
                <a:lnTo>
                  <a:pt x="179070" y="126111"/>
                </a:lnTo>
                <a:lnTo>
                  <a:pt x="198571" y="81054"/>
                </a:lnTo>
                <a:lnTo>
                  <a:pt x="220274" y="44802"/>
                </a:lnTo>
                <a:lnTo>
                  <a:pt x="243840" y="18287"/>
                </a:lnTo>
                <a:lnTo>
                  <a:pt x="334288" y="18287"/>
                </a:lnTo>
                <a:lnTo>
                  <a:pt x="313245" y="4946"/>
                </a:lnTo>
                <a:lnTo>
                  <a:pt x="28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4108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19" y="0"/>
                </a:moveTo>
                <a:lnTo>
                  <a:pt x="34289" y="1142"/>
                </a:lnTo>
                <a:lnTo>
                  <a:pt x="22860" y="4571"/>
                </a:lnTo>
                <a:lnTo>
                  <a:pt x="11430" y="10286"/>
                </a:lnTo>
                <a:lnTo>
                  <a:pt x="0" y="18287"/>
                </a:lnTo>
                <a:lnTo>
                  <a:pt x="21528" y="41969"/>
                </a:lnTo>
                <a:lnTo>
                  <a:pt x="41275" y="73854"/>
                </a:lnTo>
                <a:lnTo>
                  <a:pt x="59040" y="113114"/>
                </a:lnTo>
                <a:lnTo>
                  <a:pt x="74623" y="158922"/>
                </a:lnTo>
                <a:lnTo>
                  <a:pt x="87823" y="210449"/>
                </a:lnTo>
                <a:lnTo>
                  <a:pt x="98439" y="266869"/>
                </a:lnTo>
                <a:lnTo>
                  <a:pt x="106270" y="327352"/>
                </a:lnTo>
                <a:lnTo>
                  <a:pt x="111116" y="391072"/>
                </a:lnTo>
                <a:lnTo>
                  <a:pt x="112775" y="457200"/>
                </a:lnTo>
                <a:lnTo>
                  <a:pt x="207263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1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00267" y="2100579"/>
            <a:ext cx="451484" cy="457200"/>
          </a:xfrm>
          <a:custGeom>
            <a:avLst/>
            <a:gdLst/>
            <a:ahLst/>
            <a:cxnLst/>
            <a:rect l="l" t="t" r="r" b="b"/>
            <a:pathLst>
              <a:path w="451485" h="457200">
                <a:moveTo>
                  <a:pt x="451103" y="457199"/>
                </a:moveTo>
                <a:lnTo>
                  <a:pt x="449333" y="389530"/>
                </a:lnTo>
                <a:lnTo>
                  <a:pt x="444197" y="324979"/>
                </a:lnTo>
                <a:lnTo>
                  <a:pt x="435955" y="264248"/>
                </a:lnTo>
                <a:lnTo>
                  <a:pt x="424869" y="208038"/>
                </a:lnTo>
                <a:lnTo>
                  <a:pt x="411200" y="157048"/>
                </a:lnTo>
                <a:lnTo>
                  <a:pt x="395209" y="111981"/>
                </a:lnTo>
                <a:lnTo>
                  <a:pt x="377157" y="73536"/>
                </a:lnTo>
                <a:lnTo>
                  <a:pt x="335914" y="19318"/>
                </a:lnTo>
                <a:lnTo>
                  <a:pt x="289559" y="0"/>
                </a:lnTo>
                <a:lnTo>
                  <a:pt x="198119" y="0"/>
                </a:lnTo>
                <a:lnTo>
                  <a:pt x="148161" y="21907"/>
                </a:lnTo>
                <a:lnTo>
                  <a:pt x="104774" y="83819"/>
                </a:lnTo>
                <a:lnTo>
                  <a:pt x="86171" y="127992"/>
                </a:lnTo>
                <a:lnTo>
                  <a:pt x="69961" y="180022"/>
                </a:lnTo>
                <a:lnTo>
                  <a:pt x="56393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8025" y="238915"/>
                </a:lnTo>
                <a:lnTo>
                  <a:pt x="162108" y="179041"/>
                </a:lnTo>
                <a:lnTo>
                  <a:pt x="179069" y="126110"/>
                </a:lnTo>
                <a:lnTo>
                  <a:pt x="198571" y="81054"/>
                </a:lnTo>
                <a:lnTo>
                  <a:pt x="220274" y="44802"/>
                </a:lnTo>
                <a:lnTo>
                  <a:pt x="243839" y="18287"/>
                </a:lnTo>
                <a:lnTo>
                  <a:pt x="285115" y="73854"/>
                </a:lnTo>
                <a:lnTo>
                  <a:pt x="302880" y="113114"/>
                </a:lnTo>
                <a:lnTo>
                  <a:pt x="318463" y="158922"/>
                </a:lnTo>
                <a:lnTo>
                  <a:pt x="331663" y="210449"/>
                </a:lnTo>
                <a:lnTo>
                  <a:pt x="342279" y="266869"/>
                </a:lnTo>
                <a:lnTo>
                  <a:pt x="350110" y="327352"/>
                </a:lnTo>
                <a:lnTo>
                  <a:pt x="354956" y="391072"/>
                </a:lnTo>
                <a:lnTo>
                  <a:pt x="356615" y="457199"/>
                </a:lnTo>
                <a:lnTo>
                  <a:pt x="451103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44107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49876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182879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79" y="304800"/>
                </a:lnTo>
                <a:close/>
              </a:path>
              <a:path w="448310" h="457200">
                <a:moveTo>
                  <a:pt x="331240" y="18287"/>
                </a:moveTo>
                <a:lnTo>
                  <a:pt x="240791" y="18287"/>
                </a:lnTo>
                <a:lnTo>
                  <a:pt x="263227" y="41969"/>
                </a:lnTo>
                <a:lnTo>
                  <a:pt x="283681" y="73854"/>
                </a:lnTo>
                <a:lnTo>
                  <a:pt x="301977" y="113114"/>
                </a:lnTo>
                <a:lnTo>
                  <a:pt x="317941" y="158922"/>
                </a:lnTo>
                <a:lnTo>
                  <a:pt x="331395" y="210449"/>
                </a:lnTo>
                <a:lnTo>
                  <a:pt x="342166" y="266869"/>
                </a:lnTo>
                <a:lnTo>
                  <a:pt x="350076" y="327352"/>
                </a:lnTo>
                <a:lnTo>
                  <a:pt x="354951" y="391072"/>
                </a:lnTo>
                <a:lnTo>
                  <a:pt x="356615" y="457200"/>
                </a:lnTo>
                <a:lnTo>
                  <a:pt x="448056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10" h="457200">
                <a:moveTo>
                  <a:pt x="286512" y="0"/>
                </a:moveTo>
                <a:lnTo>
                  <a:pt x="195072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0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20" y="304800"/>
                </a:lnTo>
                <a:lnTo>
                  <a:pt x="137160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0667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20" y="0"/>
                </a:moveTo>
                <a:lnTo>
                  <a:pt x="34290" y="1142"/>
                </a:lnTo>
                <a:lnTo>
                  <a:pt x="22860" y="4571"/>
                </a:lnTo>
                <a:lnTo>
                  <a:pt x="11430" y="10286"/>
                </a:lnTo>
                <a:lnTo>
                  <a:pt x="0" y="18287"/>
                </a:lnTo>
                <a:lnTo>
                  <a:pt x="22435" y="41969"/>
                </a:lnTo>
                <a:lnTo>
                  <a:pt x="42889" y="73854"/>
                </a:lnTo>
                <a:lnTo>
                  <a:pt x="61185" y="113114"/>
                </a:lnTo>
                <a:lnTo>
                  <a:pt x="77149" y="158922"/>
                </a:lnTo>
                <a:lnTo>
                  <a:pt x="90603" y="210449"/>
                </a:lnTo>
                <a:lnTo>
                  <a:pt x="101374" y="266869"/>
                </a:lnTo>
                <a:lnTo>
                  <a:pt x="109284" y="327352"/>
                </a:lnTo>
                <a:lnTo>
                  <a:pt x="114159" y="391072"/>
                </a:lnTo>
                <a:lnTo>
                  <a:pt x="115824" y="457200"/>
                </a:lnTo>
                <a:lnTo>
                  <a:pt x="207264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2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9876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3681" y="73854"/>
                </a:lnTo>
                <a:lnTo>
                  <a:pt x="301977" y="113114"/>
                </a:lnTo>
                <a:lnTo>
                  <a:pt x="317941" y="158922"/>
                </a:lnTo>
                <a:lnTo>
                  <a:pt x="331395" y="210449"/>
                </a:lnTo>
                <a:lnTo>
                  <a:pt x="342166" y="266869"/>
                </a:lnTo>
                <a:lnTo>
                  <a:pt x="350076" y="327352"/>
                </a:lnTo>
                <a:lnTo>
                  <a:pt x="3549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0667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99484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182879" y="304800"/>
                </a:moveTo>
                <a:lnTo>
                  <a:pt x="0" y="304800"/>
                </a:lnTo>
                <a:lnTo>
                  <a:pt x="82295" y="457200"/>
                </a:lnTo>
                <a:lnTo>
                  <a:pt x="182879" y="304800"/>
                </a:lnTo>
                <a:close/>
              </a:path>
              <a:path w="448310" h="457200">
                <a:moveTo>
                  <a:pt x="331240" y="18287"/>
                </a:moveTo>
                <a:lnTo>
                  <a:pt x="240791" y="18287"/>
                </a:lnTo>
                <a:lnTo>
                  <a:pt x="262424" y="41969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5" y="457200"/>
                </a:lnTo>
                <a:lnTo>
                  <a:pt x="448055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10" h="457200">
                <a:moveTo>
                  <a:pt x="286512" y="0"/>
                </a:moveTo>
                <a:lnTo>
                  <a:pt x="195071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0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800"/>
                </a:lnTo>
                <a:lnTo>
                  <a:pt x="137160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0276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20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  <a:lnTo>
                  <a:pt x="21632" y="41969"/>
                </a:lnTo>
                <a:lnTo>
                  <a:pt x="41660" y="73854"/>
                </a:lnTo>
                <a:lnTo>
                  <a:pt x="59831" y="113114"/>
                </a:lnTo>
                <a:lnTo>
                  <a:pt x="75894" y="158922"/>
                </a:lnTo>
                <a:lnTo>
                  <a:pt x="89600" y="210449"/>
                </a:lnTo>
                <a:lnTo>
                  <a:pt x="100696" y="266869"/>
                </a:lnTo>
                <a:lnTo>
                  <a:pt x="108933" y="327352"/>
                </a:lnTo>
                <a:lnTo>
                  <a:pt x="114059" y="391072"/>
                </a:lnTo>
                <a:lnTo>
                  <a:pt x="115824" y="457200"/>
                </a:lnTo>
                <a:lnTo>
                  <a:pt x="207263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2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99483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40276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9092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182880" y="304800"/>
                </a:moveTo>
                <a:lnTo>
                  <a:pt x="0" y="304800"/>
                </a:lnTo>
                <a:lnTo>
                  <a:pt x="82295" y="457200"/>
                </a:lnTo>
                <a:lnTo>
                  <a:pt x="182880" y="304800"/>
                </a:lnTo>
                <a:close/>
              </a:path>
              <a:path w="448310" h="457200">
                <a:moveTo>
                  <a:pt x="331240" y="18287"/>
                </a:moveTo>
                <a:lnTo>
                  <a:pt x="240792" y="18287"/>
                </a:lnTo>
                <a:lnTo>
                  <a:pt x="262424" y="41969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6" y="457200"/>
                </a:lnTo>
                <a:lnTo>
                  <a:pt x="448056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10" h="457200">
                <a:moveTo>
                  <a:pt x="286511" y="0"/>
                </a:moveTo>
                <a:lnTo>
                  <a:pt x="195071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0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800"/>
                </a:lnTo>
                <a:lnTo>
                  <a:pt x="137159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2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89884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19" y="0"/>
                </a:moveTo>
                <a:lnTo>
                  <a:pt x="34289" y="1142"/>
                </a:lnTo>
                <a:lnTo>
                  <a:pt x="22860" y="4571"/>
                </a:lnTo>
                <a:lnTo>
                  <a:pt x="11430" y="10286"/>
                </a:lnTo>
                <a:lnTo>
                  <a:pt x="0" y="18287"/>
                </a:lnTo>
                <a:lnTo>
                  <a:pt x="21632" y="41969"/>
                </a:lnTo>
                <a:lnTo>
                  <a:pt x="41660" y="73854"/>
                </a:lnTo>
                <a:lnTo>
                  <a:pt x="59831" y="113114"/>
                </a:lnTo>
                <a:lnTo>
                  <a:pt x="75894" y="158922"/>
                </a:lnTo>
                <a:lnTo>
                  <a:pt x="89600" y="210449"/>
                </a:lnTo>
                <a:lnTo>
                  <a:pt x="100696" y="266869"/>
                </a:lnTo>
                <a:lnTo>
                  <a:pt x="108933" y="327352"/>
                </a:lnTo>
                <a:lnTo>
                  <a:pt x="114059" y="391072"/>
                </a:lnTo>
                <a:lnTo>
                  <a:pt x="115824" y="457200"/>
                </a:lnTo>
                <a:lnTo>
                  <a:pt x="207263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1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49091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89883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23071" y="2635503"/>
            <a:ext cx="1447800" cy="3429000"/>
          </a:xfrm>
          <a:custGeom>
            <a:avLst/>
            <a:gdLst/>
            <a:ahLst/>
            <a:cxnLst/>
            <a:rect l="l" t="t" r="r" b="b"/>
            <a:pathLst>
              <a:path w="1447800" h="3429000">
                <a:moveTo>
                  <a:pt x="0" y="3428999"/>
                </a:moveTo>
                <a:lnTo>
                  <a:pt x="1447799" y="3428999"/>
                </a:lnTo>
                <a:lnTo>
                  <a:pt x="1447799" y="0"/>
                </a:lnTo>
                <a:lnTo>
                  <a:pt x="752855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35719" y="2562351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146303" y="0"/>
                </a:moveTo>
                <a:lnTo>
                  <a:pt x="0" y="73151"/>
                </a:lnTo>
                <a:lnTo>
                  <a:pt x="146303" y="149351"/>
                </a:lnTo>
                <a:lnTo>
                  <a:pt x="146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3300" y="5471667"/>
            <a:ext cx="2136775" cy="835660"/>
          </a:xfrm>
          <a:custGeom>
            <a:avLst/>
            <a:gdLst/>
            <a:ahLst/>
            <a:cxnLst/>
            <a:rect l="l" t="t" r="r" b="b"/>
            <a:pathLst>
              <a:path w="2136775" h="835660">
                <a:moveTo>
                  <a:pt x="0" y="835152"/>
                </a:moveTo>
                <a:lnTo>
                  <a:pt x="2136648" y="835152"/>
                </a:lnTo>
                <a:lnTo>
                  <a:pt x="2136648" y="0"/>
                </a:lnTo>
                <a:lnTo>
                  <a:pt x="0" y="0"/>
                </a:lnTo>
                <a:lnTo>
                  <a:pt x="0" y="835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03300" y="5471667"/>
            <a:ext cx="2136775" cy="835660"/>
          </a:xfrm>
          <a:prstGeom prst="rect">
            <a:avLst/>
          </a:prstGeom>
          <a:ln w="12191">
            <a:solidFill>
              <a:srgbClr val="FF2833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1440" marR="109220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Times New Roman"/>
                <a:cs typeface="Times New Roman"/>
              </a:rPr>
              <a:t>Load Input Reg 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IV at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89072" y="3626103"/>
            <a:ext cx="2971800" cy="1914525"/>
          </a:xfrm>
          <a:custGeom>
            <a:avLst/>
            <a:gdLst/>
            <a:ahLst/>
            <a:cxnLst/>
            <a:rect l="l" t="t" r="r" b="b"/>
            <a:pathLst>
              <a:path w="2971800" h="1914525">
                <a:moveTo>
                  <a:pt x="0" y="0"/>
                </a:moveTo>
                <a:lnTo>
                  <a:pt x="0" y="1142999"/>
                </a:lnTo>
                <a:lnTo>
                  <a:pt x="2971799" y="1142999"/>
                </a:lnTo>
                <a:lnTo>
                  <a:pt x="2971799" y="19141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87720" y="55372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3151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73347" y="5758179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685800"/>
                </a:moveTo>
                <a:lnTo>
                  <a:pt x="1066800" y="685800"/>
                </a:lnTo>
                <a:lnTo>
                  <a:pt x="1066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73347" y="5758179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0"/>
                </a:moveTo>
                <a:lnTo>
                  <a:pt x="1066799" y="0"/>
                </a:lnTo>
                <a:lnTo>
                  <a:pt x="10667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971544" y="5901435"/>
            <a:ext cx="47117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</a:t>
            </a:r>
            <a:r>
              <a:rPr sz="24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850" b="1" spc="-7" baseline="-20467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endParaRPr sz="2850" baseline="-20467"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70959" y="5255259"/>
            <a:ext cx="6756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byte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254747" y="5758179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685800"/>
                </a:moveTo>
                <a:lnTo>
                  <a:pt x="1066800" y="685800"/>
                </a:lnTo>
                <a:lnTo>
                  <a:pt x="1066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54747" y="5758179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0"/>
                </a:moveTo>
                <a:lnTo>
                  <a:pt x="1066799" y="0"/>
                </a:lnTo>
                <a:lnTo>
                  <a:pt x="10667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540752" y="5901435"/>
            <a:ext cx="495934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C</a:t>
            </a:r>
            <a:r>
              <a:rPr sz="24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850" b="1" spc="-7" baseline="-20467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endParaRPr sz="2850" baseline="-20467">
              <a:latin typeface="Comic Sans MS"/>
              <a:cs typeface="Comic Sans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357111" y="6064503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94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49007" y="5991352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0"/>
                </a:moveTo>
                <a:lnTo>
                  <a:pt x="0" y="149352"/>
                </a:lnTo>
                <a:lnTo>
                  <a:pt x="149351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452359" y="5255259"/>
            <a:ext cx="6756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byte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23</a:t>
            </a:fld>
            <a:r>
              <a:rPr spc="-5" dirty="0"/>
              <a:t>)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OFB </a:t>
            </a:r>
            <a:r>
              <a:rPr sz="3600" dirty="0"/>
              <a:t>- </a:t>
            </a:r>
            <a:r>
              <a:rPr sz="3600" spc="-5" dirty="0"/>
              <a:t>Output </a:t>
            </a:r>
            <a:r>
              <a:rPr sz="3600" dirty="0"/>
              <a:t>Feedback </a:t>
            </a:r>
            <a:r>
              <a:rPr sz="3600" spc="-5" dirty="0"/>
              <a:t>(Stream</a:t>
            </a:r>
            <a:r>
              <a:rPr sz="3600" spc="-65" dirty="0"/>
              <a:t> </a:t>
            </a:r>
            <a:r>
              <a:rPr sz="3600" dirty="0"/>
              <a:t>Cipher)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6591" y="1835403"/>
            <a:ext cx="4859655" cy="403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7505" algn="l"/>
                <a:tab pos="2709545" algn="l"/>
              </a:tabLst>
            </a:pPr>
            <a:r>
              <a:rPr sz="2400" spc="-5" dirty="0">
                <a:latin typeface="Comic Sans MS"/>
                <a:cs typeface="Comic Sans MS"/>
              </a:rPr>
              <a:t>C</a:t>
            </a:r>
            <a:r>
              <a:rPr sz="2400" spc="-7" baseline="-20833" dirty="0">
                <a:latin typeface="Comic Sans MS"/>
                <a:cs typeface="Comic Sans MS"/>
              </a:rPr>
              <a:t>n </a:t>
            </a:r>
            <a:r>
              <a:rPr sz="2400" dirty="0">
                <a:latin typeface="Comic Sans MS"/>
                <a:cs typeface="Comic Sans MS"/>
              </a:rPr>
              <a:t>= P</a:t>
            </a:r>
            <a:r>
              <a:rPr sz="2400" baseline="-20833" dirty="0">
                <a:latin typeface="Comic Sans MS"/>
                <a:cs typeface="Comic Sans MS"/>
              </a:rPr>
              <a:t>n</a:t>
            </a:r>
            <a:r>
              <a:rPr sz="2400" spc="67" baseline="-20833" dirty="0">
                <a:latin typeface="Comic Sans MS"/>
                <a:cs typeface="Comic Sans MS"/>
              </a:rPr>
              <a:t> </a:t>
            </a:r>
            <a:r>
              <a:rPr sz="2400" b="1" spc="5" dirty="0">
                <a:latin typeface="Comic Sans MS"/>
                <a:cs typeface="Comic Sans MS"/>
              </a:rPr>
              <a:t>xor</a:t>
            </a:r>
            <a:r>
              <a:rPr sz="2400" b="1" spc="-335" dirty="0">
                <a:latin typeface="Comic Sans MS"/>
                <a:cs typeface="Comic Sans MS"/>
              </a:rPr>
              <a:t> </a:t>
            </a:r>
            <a:r>
              <a:rPr sz="2400" spc="10" dirty="0">
                <a:latin typeface="Comic Sans MS"/>
                <a:cs typeface="Comic Sans MS"/>
              </a:rPr>
              <a:t>X</a:t>
            </a:r>
            <a:r>
              <a:rPr sz="2400" spc="15" baseline="-20833" dirty="0">
                <a:latin typeface="Comic Sans MS"/>
                <a:cs typeface="Comic Sans MS"/>
              </a:rPr>
              <a:t>n</a:t>
            </a:r>
            <a:r>
              <a:rPr sz="2400" spc="10" dirty="0">
                <a:latin typeface="Comic Sans MS"/>
                <a:cs typeface="Comic Sans MS"/>
              </a:rPr>
              <a:t>,	</a:t>
            </a:r>
            <a:r>
              <a:rPr sz="2400" spc="5" dirty="0">
                <a:latin typeface="Comic Sans MS"/>
                <a:cs typeface="Comic Sans MS"/>
              </a:rPr>
              <a:t>X</a:t>
            </a:r>
            <a:r>
              <a:rPr sz="2400" spc="7" baseline="-20833" dirty="0">
                <a:latin typeface="Comic Sans MS"/>
                <a:cs typeface="Comic Sans MS"/>
              </a:rPr>
              <a:t>n </a:t>
            </a:r>
            <a:r>
              <a:rPr sz="2400" dirty="0">
                <a:latin typeface="Comic Sans MS"/>
                <a:cs typeface="Comic Sans MS"/>
              </a:rPr>
              <a:t>= E </a:t>
            </a:r>
            <a:r>
              <a:rPr sz="2400" spc="-5" dirty="0">
                <a:latin typeface="Comic Sans MS"/>
                <a:cs typeface="Comic Sans MS"/>
              </a:rPr>
              <a:t>(K, </a:t>
            </a:r>
            <a:r>
              <a:rPr sz="2400" spc="5" dirty="0">
                <a:latin typeface="Comic Sans MS"/>
                <a:cs typeface="Comic Sans MS"/>
              </a:rPr>
              <a:t>X</a:t>
            </a:r>
            <a:r>
              <a:rPr sz="2400" spc="7" baseline="-20833" dirty="0">
                <a:latin typeface="Comic Sans MS"/>
                <a:cs typeface="Comic Sans MS"/>
              </a:rPr>
              <a:t>n-1</a:t>
            </a:r>
            <a:r>
              <a:rPr sz="2400" spc="-67" baseline="-20833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65"/>
              </a:spcBef>
              <a:buClr>
                <a:srgbClr val="FF2833"/>
              </a:buClr>
              <a:buFont typeface="Wingdings"/>
              <a:buChar char=""/>
              <a:tabLst>
                <a:tab pos="357505" algn="l"/>
              </a:tabLst>
            </a:pPr>
            <a:r>
              <a:rPr sz="2400" spc="-5" dirty="0">
                <a:latin typeface="Comic Sans MS"/>
                <a:cs typeface="Comic Sans MS"/>
              </a:rPr>
              <a:t>X</a:t>
            </a:r>
            <a:r>
              <a:rPr sz="2400" spc="-7" baseline="-20833" dirty="0">
                <a:latin typeface="Comic Sans MS"/>
                <a:cs typeface="Comic Sans MS"/>
              </a:rPr>
              <a:t>0 </a:t>
            </a:r>
            <a:r>
              <a:rPr sz="2400" dirty="0">
                <a:latin typeface="Comic Sans MS"/>
                <a:cs typeface="Comic Sans MS"/>
              </a:rPr>
              <a:t>= </a:t>
            </a:r>
            <a:r>
              <a:rPr sz="2400" spc="-5" dirty="0">
                <a:latin typeface="Comic Sans MS"/>
                <a:cs typeface="Comic Sans MS"/>
              </a:rPr>
              <a:t>IV 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2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randomvalue</a:t>
            </a:r>
            <a:endParaRPr sz="24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183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0A500"/>
                </a:solidFill>
                <a:latin typeface="Comic Sans MS"/>
                <a:cs typeface="Comic Sans MS"/>
              </a:rPr>
              <a:t>Synchronous Stream</a:t>
            </a:r>
            <a:r>
              <a:rPr sz="2000" spc="-45" dirty="0">
                <a:solidFill>
                  <a:srgbClr val="00A5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A500"/>
                </a:solidFill>
                <a:latin typeface="Comic Sans MS"/>
                <a:cs typeface="Comic Sans MS"/>
              </a:rPr>
              <a:t>Cipher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356870" marR="522605" indent="-344170">
              <a:lnSpc>
                <a:spcPts val="216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Like CFB, OFB is used for smaller  bit-groups, e.g.</a:t>
            </a:r>
            <a:r>
              <a:rPr sz="2000" spc="-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bytes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178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Good for nosier</a:t>
            </a:r>
            <a:r>
              <a:rPr sz="20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channels.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356870" marR="685800" indent="-344170">
              <a:lnSpc>
                <a:spcPts val="216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Keystream can be pre-computed  offline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178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omic Sans MS"/>
                <a:cs typeface="Comic Sans MS"/>
              </a:rPr>
              <a:t>1 bit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OFB1, 8 bits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OFB8,</a:t>
            </a:r>
            <a:r>
              <a:rPr sz="2000" spc="27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etc...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5623" y="3578859"/>
            <a:ext cx="34671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C1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6819" y="2042667"/>
            <a:ext cx="0" cy="350520"/>
          </a:xfrm>
          <a:custGeom>
            <a:avLst/>
            <a:gdLst/>
            <a:ahLst/>
            <a:cxnLst/>
            <a:rect l="l" t="t" r="r" b="b"/>
            <a:pathLst>
              <a:path h="350519">
                <a:moveTo>
                  <a:pt x="0" y="350519"/>
                </a:moveTo>
                <a:lnTo>
                  <a:pt x="0" y="0"/>
                </a:lnTo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6528" y="2391664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80" y="0"/>
                </a:moveTo>
                <a:lnTo>
                  <a:pt x="0" y="0"/>
                </a:lnTo>
                <a:lnTo>
                  <a:pt x="51816" y="109727"/>
                </a:lnTo>
                <a:lnTo>
                  <a:pt x="106680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6819" y="2816860"/>
            <a:ext cx="0" cy="628015"/>
          </a:xfrm>
          <a:custGeom>
            <a:avLst/>
            <a:gdLst/>
            <a:ahLst/>
            <a:cxnLst/>
            <a:rect l="l" t="t" r="r" b="b"/>
            <a:pathLst>
              <a:path h="628014">
                <a:moveTo>
                  <a:pt x="0" y="627887"/>
                </a:moveTo>
                <a:lnTo>
                  <a:pt x="0" y="0"/>
                </a:lnTo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6528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0"/>
                </a:moveTo>
                <a:lnTo>
                  <a:pt x="0" y="0"/>
                </a:lnTo>
                <a:lnTo>
                  <a:pt x="51816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3084" y="24815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948" y="7656"/>
                </a:lnTo>
                <a:lnTo>
                  <a:pt x="63203" y="29065"/>
                </a:lnTo>
                <a:lnTo>
                  <a:pt x="29943" y="61886"/>
                </a:lnTo>
                <a:lnTo>
                  <a:pt x="7949" y="103778"/>
                </a:lnTo>
                <a:lnTo>
                  <a:pt x="0" y="152400"/>
                </a:lnTo>
                <a:lnTo>
                  <a:pt x="7949" y="201021"/>
                </a:lnTo>
                <a:lnTo>
                  <a:pt x="29943" y="242913"/>
                </a:lnTo>
                <a:lnTo>
                  <a:pt x="63203" y="275734"/>
                </a:lnTo>
                <a:lnTo>
                  <a:pt x="104948" y="297143"/>
                </a:lnTo>
                <a:lnTo>
                  <a:pt x="152400" y="304800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800" y="152400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34607" y="24831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4948" y="7656"/>
                </a:lnTo>
                <a:lnTo>
                  <a:pt x="63203" y="29065"/>
                </a:lnTo>
                <a:lnTo>
                  <a:pt x="29943" y="61886"/>
                </a:lnTo>
                <a:lnTo>
                  <a:pt x="7949" y="103778"/>
                </a:lnTo>
                <a:lnTo>
                  <a:pt x="0" y="152399"/>
                </a:lnTo>
                <a:lnTo>
                  <a:pt x="7949" y="201021"/>
                </a:lnTo>
                <a:lnTo>
                  <a:pt x="29943" y="242913"/>
                </a:lnTo>
                <a:lnTo>
                  <a:pt x="63203" y="275734"/>
                </a:lnTo>
                <a:lnTo>
                  <a:pt x="104948" y="297143"/>
                </a:lnTo>
                <a:lnTo>
                  <a:pt x="152399" y="304799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799" y="152399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399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4607" y="263550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7007" y="248310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2571" y="2018283"/>
            <a:ext cx="0" cy="350520"/>
          </a:xfrm>
          <a:custGeom>
            <a:avLst/>
            <a:gdLst/>
            <a:ahLst/>
            <a:cxnLst/>
            <a:rect l="l" t="t" r="r" b="b"/>
            <a:pathLst>
              <a:path h="350519">
                <a:moveTo>
                  <a:pt x="0" y="350519"/>
                </a:moveTo>
                <a:lnTo>
                  <a:pt x="0" y="0"/>
                </a:lnTo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82280" y="2367279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8"/>
                </a:lnTo>
                <a:lnTo>
                  <a:pt x="106679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32571" y="2786379"/>
            <a:ext cx="0" cy="658495"/>
          </a:xfrm>
          <a:custGeom>
            <a:avLst/>
            <a:gdLst/>
            <a:ahLst/>
            <a:cxnLst/>
            <a:rect l="l" t="t" r="r" b="b"/>
            <a:pathLst>
              <a:path h="658495">
                <a:moveTo>
                  <a:pt x="0" y="658367"/>
                </a:moveTo>
                <a:lnTo>
                  <a:pt x="0" y="0"/>
                </a:lnTo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82280" y="344322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79" y="0"/>
                </a:moveTo>
                <a:lnTo>
                  <a:pt x="0" y="0"/>
                </a:lnTo>
                <a:lnTo>
                  <a:pt x="54864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41720" y="1670811"/>
            <a:ext cx="216598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7845" algn="l"/>
              </a:tabLst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P1	P2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46643" y="248157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400"/>
                </a:lnTo>
                <a:lnTo>
                  <a:pt x="7656" y="201021"/>
                </a:lnTo>
                <a:lnTo>
                  <a:pt x="29065" y="242913"/>
                </a:lnTo>
                <a:lnTo>
                  <a:pt x="61886" y="275734"/>
                </a:lnTo>
                <a:lnTo>
                  <a:pt x="103778" y="297143"/>
                </a:lnTo>
                <a:lnTo>
                  <a:pt x="152400" y="304800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800" y="152400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400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48167" y="248310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7656" y="201021"/>
                </a:lnTo>
                <a:lnTo>
                  <a:pt x="29065" y="242913"/>
                </a:lnTo>
                <a:lnTo>
                  <a:pt x="61886" y="275734"/>
                </a:lnTo>
                <a:lnTo>
                  <a:pt x="103778" y="297143"/>
                </a:lnTo>
                <a:lnTo>
                  <a:pt x="152399" y="304799"/>
                </a:lnTo>
                <a:lnTo>
                  <a:pt x="201021" y="297143"/>
                </a:lnTo>
                <a:lnTo>
                  <a:pt x="242913" y="275734"/>
                </a:lnTo>
                <a:lnTo>
                  <a:pt x="275734" y="242913"/>
                </a:lnTo>
                <a:lnTo>
                  <a:pt x="297143" y="201021"/>
                </a:lnTo>
                <a:lnTo>
                  <a:pt x="304799" y="152399"/>
                </a:lnTo>
                <a:lnTo>
                  <a:pt x="297143" y="103778"/>
                </a:lnTo>
                <a:lnTo>
                  <a:pt x="275734" y="61886"/>
                </a:lnTo>
                <a:lnTo>
                  <a:pt x="242913" y="29065"/>
                </a:lnTo>
                <a:lnTo>
                  <a:pt x="201021" y="7656"/>
                </a:lnTo>
                <a:lnTo>
                  <a:pt x="152399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8167" y="263550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0567" y="248310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14740" y="2460244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402336"/>
                </a:moveTo>
                <a:lnTo>
                  <a:pt x="749807" y="402336"/>
                </a:lnTo>
                <a:lnTo>
                  <a:pt x="749807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14740" y="2460244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0"/>
                </a:moveTo>
                <a:lnTo>
                  <a:pt x="749807" y="0"/>
                </a:lnTo>
                <a:lnTo>
                  <a:pt x="749807" y="402335"/>
                </a:lnTo>
                <a:lnTo>
                  <a:pt x="0" y="40233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82456" y="2463291"/>
            <a:ext cx="2159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02547" y="2252979"/>
            <a:ext cx="749935" cy="228600"/>
          </a:xfrm>
          <a:custGeom>
            <a:avLst/>
            <a:gdLst/>
            <a:ahLst/>
            <a:cxnLst/>
            <a:rect l="l" t="t" r="r" b="b"/>
            <a:pathLst>
              <a:path w="749934" h="228600">
                <a:moveTo>
                  <a:pt x="0" y="228600"/>
                </a:moveTo>
                <a:lnTo>
                  <a:pt x="749807" y="228600"/>
                </a:lnTo>
                <a:lnTo>
                  <a:pt x="74980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02547" y="2252979"/>
            <a:ext cx="749935" cy="228600"/>
          </a:xfrm>
          <a:custGeom>
            <a:avLst/>
            <a:gdLst/>
            <a:ahLst/>
            <a:cxnLst/>
            <a:rect l="l" t="t" r="r" b="b"/>
            <a:pathLst>
              <a:path w="749934" h="228600">
                <a:moveTo>
                  <a:pt x="0" y="0"/>
                </a:moveTo>
                <a:lnTo>
                  <a:pt x="749807" y="0"/>
                </a:lnTo>
                <a:lnTo>
                  <a:pt x="74980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14740" y="28625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228600"/>
                </a:moveTo>
                <a:lnTo>
                  <a:pt x="140207" y="228600"/>
                </a:lnTo>
                <a:lnTo>
                  <a:pt x="14020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14740" y="28625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0"/>
                </a:moveTo>
                <a:lnTo>
                  <a:pt x="140207" y="0"/>
                </a:lnTo>
                <a:lnTo>
                  <a:pt x="14020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12147" y="2252979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54947" y="2862579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599" y="0"/>
                </a:lnTo>
                <a:lnTo>
                  <a:pt x="60959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82379" y="2405379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353567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83319" y="23550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54863"/>
                </a:lnTo>
                <a:lnTo>
                  <a:pt x="106679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8747" y="2633979"/>
            <a:ext cx="887094" cy="609600"/>
          </a:xfrm>
          <a:custGeom>
            <a:avLst/>
            <a:gdLst/>
            <a:ahLst/>
            <a:cxnLst/>
            <a:rect l="l" t="t" r="r" b="b"/>
            <a:pathLst>
              <a:path w="887095" h="609600">
                <a:moveTo>
                  <a:pt x="0" y="304799"/>
                </a:moveTo>
                <a:lnTo>
                  <a:pt x="0" y="609599"/>
                </a:lnTo>
                <a:lnTo>
                  <a:pt x="838199" y="609599"/>
                </a:lnTo>
                <a:lnTo>
                  <a:pt x="838199" y="0"/>
                </a:lnTo>
                <a:lnTo>
                  <a:pt x="88696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64192" y="25836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0"/>
                </a:moveTo>
                <a:lnTo>
                  <a:pt x="0" y="106679"/>
                </a:lnTo>
                <a:lnTo>
                  <a:pt x="106679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16947" y="32435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817607" y="2359659"/>
            <a:ext cx="253365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...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...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85940" y="28625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228600"/>
                </a:moveTo>
                <a:lnTo>
                  <a:pt x="140207" y="228600"/>
                </a:lnTo>
                <a:lnTo>
                  <a:pt x="14020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5940" y="28625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0"/>
                </a:moveTo>
                <a:lnTo>
                  <a:pt x="140207" y="0"/>
                </a:lnTo>
                <a:lnTo>
                  <a:pt x="14020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26147" y="2862579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599" y="0"/>
                </a:lnTo>
                <a:lnTo>
                  <a:pt x="60959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73747" y="2252979"/>
            <a:ext cx="746760" cy="228600"/>
          </a:xfrm>
          <a:custGeom>
            <a:avLst/>
            <a:gdLst/>
            <a:ahLst/>
            <a:cxnLst/>
            <a:rect l="l" t="t" r="r" b="b"/>
            <a:pathLst>
              <a:path w="746759" h="228600">
                <a:moveTo>
                  <a:pt x="0" y="228600"/>
                </a:moveTo>
                <a:lnTo>
                  <a:pt x="746761" y="228600"/>
                </a:lnTo>
                <a:lnTo>
                  <a:pt x="74676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73747" y="2252979"/>
            <a:ext cx="746760" cy="228600"/>
          </a:xfrm>
          <a:custGeom>
            <a:avLst/>
            <a:gdLst/>
            <a:ahLst/>
            <a:cxnLst/>
            <a:rect l="l" t="t" r="r" b="b"/>
            <a:pathLst>
              <a:path w="746759" h="228600">
                <a:moveTo>
                  <a:pt x="0" y="0"/>
                </a:moveTo>
                <a:lnTo>
                  <a:pt x="746759" y="0"/>
                </a:lnTo>
                <a:lnTo>
                  <a:pt x="74675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83347" y="2252979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4">
                <a:moveTo>
                  <a:pt x="0" y="207264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53579" y="2405379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353567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519" y="23550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79" y="0"/>
                </a:moveTo>
                <a:lnTo>
                  <a:pt x="0" y="54863"/>
                </a:lnTo>
                <a:lnTo>
                  <a:pt x="106679" y="10667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85940" y="2460244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402336"/>
                </a:moveTo>
                <a:lnTo>
                  <a:pt x="749807" y="402336"/>
                </a:lnTo>
                <a:lnTo>
                  <a:pt x="749807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85940" y="2460244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0"/>
                </a:moveTo>
                <a:lnTo>
                  <a:pt x="749807" y="0"/>
                </a:lnTo>
                <a:lnTo>
                  <a:pt x="749807" y="402335"/>
                </a:lnTo>
                <a:lnTo>
                  <a:pt x="0" y="40233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150607" y="2463291"/>
            <a:ext cx="2159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49947" y="1871979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1066799"/>
                </a:moveTo>
                <a:lnTo>
                  <a:pt x="0" y="1371599"/>
                </a:lnTo>
                <a:lnTo>
                  <a:pt x="1523999" y="1371599"/>
                </a:lnTo>
                <a:lnTo>
                  <a:pt x="1523999" y="0"/>
                </a:lnTo>
                <a:lnTo>
                  <a:pt x="2438399" y="0"/>
                </a:lnTo>
                <a:lnTo>
                  <a:pt x="2438399" y="4297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38056" y="23002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88147" y="2633979"/>
            <a:ext cx="48895" cy="609600"/>
          </a:xfrm>
          <a:custGeom>
            <a:avLst/>
            <a:gdLst/>
            <a:ahLst/>
            <a:cxnLst/>
            <a:rect l="l" t="t" r="r" b="b"/>
            <a:pathLst>
              <a:path w="48895" h="609600">
                <a:moveTo>
                  <a:pt x="0" y="609599"/>
                </a:moveTo>
                <a:lnTo>
                  <a:pt x="0" y="0"/>
                </a:lnTo>
                <a:lnTo>
                  <a:pt x="4876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35392" y="25836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0"/>
                </a:moveTo>
                <a:lnTo>
                  <a:pt x="0" y="106679"/>
                </a:lnTo>
                <a:lnTo>
                  <a:pt x="106679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883147" y="1871979"/>
            <a:ext cx="1676400" cy="1371600"/>
          </a:xfrm>
          <a:custGeom>
            <a:avLst/>
            <a:gdLst/>
            <a:ahLst/>
            <a:cxnLst/>
            <a:rect l="l" t="t" r="r" b="b"/>
            <a:pathLst>
              <a:path w="1676400" h="1371600">
                <a:moveTo>
                  <a:pt x="1676399" y="429767"/>
                </a:moveTo>
                <a:lnTo>
                  <a:pt x="1676399" y="0"/>
                </a:lnTo>
                <a:lnTo>
                  <a:pt x="838199" y="0"/>
                </a:lnTo>
                <a:lnTo>
                  <a:pt x="838199" y="1371599"/>
                </a:lnTo>
                <a:lnTo>
                  <a:pt x="0" y="13715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09256" y="2300223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79" h="109855">
                <a:moveTo>
                  <a:pt x="106679" y="0"/>
                </a:moveTo>
                <a:lnTo>
                  <a:pt x="0" y="0"/>
                </a:lnTo>
                <a:lnTo>
                  <a:pt x="54864" y="109727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59347" y="2633979"/>
            <a:ext cx="48895" cy="609600"/>
          </a:xfrm>
          <a:custGeom>
            <a:avLst/>
            <a:gdLst/>
            <a:ahLst/>
            <a:cxnLst/>
            <a:rect l="l" t="t" r="r" b="b"/>
            <a:pathLst>
              <a:path w="48895" h="609600">
                <a:moveTo>
                  <a:pt x="0" y="609599"/>
                </a:moveTo>
                <a:lnTo>
                  <a:pt x="0" y="0"/>
                </a:lnTo>
                <a:lnTo>
                  <a:pt x="4876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06591" y="25836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0"/>
                </a:moveTo>
                <a:lnTo>
                  <a:pt x="0" y="106679"/>
                </a:lnTo>
                <a:lnTo>
                  <a:pt x="106680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99300" y="4386579"/>
            <a:ext cx="749935" cy="228600"/>
          </a:xfrm>
          <a:custGeom>
            <a:avLst/>
            <a:gdLst/>
            <a:ahLst/>
            <a:cxnLst/>
            <a:rect l="l" t="t" r="r" b="b"/>
            <a:pathLst>
              <a:path w="749934" h="228600">
                <a:moveTo>
                  <a:pt x="0" y="228600"/>
                </a:moveTo>
                <a:lnTo>
                  <a:pt x="749807" y="228600"/>
                </a:lnTo>
                <a:lnTo>
                  <a:pt x="74980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99300" y="4386579"/>
            <a:ext cx="749935" cy="228600"/>
          </a:xfrm>
          <a:custGeom>
            <a:avLst/>
            <a:gdLst/>
            <a:ahLst/>
            <a:cxnLst/>
            <a:rect l="l" t="t" r="r" b="b"/>
            <a:pathLst>
              <a:path w="749934" h="228600">
                <a:moveTo>
                  <a:pt x="0" y="0"/>
                </a:moveTo>
                <a:lnTo>
                  <a:pt x="749807" y="0"/>
                </a:lnTo>
                <a:lnTo>
                  <a:pt x="74980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99300" y="4615179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402336"/>
                </a:moveTo>
                <a:lnTo>
                  <a:pt x="749807" y="402336"/>
                </a:lnTo>
                <a:lnTo>
                  <a:pt x="749807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99300" y="4615179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0" y="0"/>
                </a:moveTo>
                <a:lnTo>
                  <a:pt x="749807" y="0"/>
                </a:lnTo>
                <a:lnTo>
                  <a:pt x="749807" y="402335"/>
                </a:lnTo>
                <a:lnTo>
                  <a:pt x="0" y="40233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324343" y="3578859"/>
            <a:ext cx="969010" cy="142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547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C2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</a:pP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IV</a:t>
            </a:r>
            <a:endParaRPr sz="1800">
              <a:latin typeface="Comic Sans MS"/>
              <a:cs typeface="Comic Sans MS"/>
            </a:endParaRPr>
          </a:p>
          <a:p>
            <a:pPr marL="55244">
              <a:lnSpc>
                <a:spcPts val="2845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099300" y="4996179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599" y="0"/>
                </a:lnTo>
                <a:lnTo>
                  <a:pt x="60959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08900" y="49961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228600"/>
                </a:moveTo>
                <a:lnTo>
                  <a:pt x="140207" y="228600"/>
                </a:lnTo>
                <a:lnTo>
                  <a:pt x="140207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8900" y="4996179"/>
            <a:ext cx="140335" cy="228600"/>
          </a:xfrm>
          <a:custGeom>
            <a:avLst/>
            <a:gdLst/>
            <a:ahLst/>
            <a:cxnLst/>
            <a:rect l="l" t="t" r="r" b="b"/>
            <a:pathLst>
              <a:path w="140334" h="228600">
                <a:moveTo>
                  <a:pt x="0" y="0"/>
                </a:moveTo>
                <a:lnTo>
                  <a:pt x="140208" y="0"/>
                </a:lnTo>
                <a:lnTo>
                  <a:pt x="140208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75300" y="3243579"/>
            <a:ext cx="2054860" cy="2667000"/>
          </a:xfrm>
          <a:custGeom>
            <a:avLst/>
            <a:gdLst/>
            <a:ahLst/>
            <a:cxnLst/>
            <a:rect l="l" t="t" r="r" b="b"/>
            <a:pathLst>
              <a:path w="2054859" h="2667000">
                <a:moveTo>
                  <a:pt x="2054351" y="2221991"/>
                </a:moveTo>
                <a:lnTo>
                  <a:pt x="2054351" y="2666999"/>
                </a:lnTo>
                <a:lnTo>
                  <a:pt x="0" y="2666999"/>
                </a:lnTo>
                <a:lnTo>
                  <a:pt x="0" y="0"/>
                </a:lnTo>
                <a:lnTo>
                  <a:pt x="33832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12103" y="3193288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0" y="0"/>
                </a:moveTo>
                <a:lnTo>
                  <a:pt x="0" y="106679"/>
                </a:lnTo>
                <a:lnTo>
                  <a:pt x="109728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24</a:t>
            </a:fld>
            <a:r>
              <a:rPr spc="-5" dirty="0"/>
              <a:t>)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OFB </a:t>
            </a:r>
            <a:r>
              <a:rPr sz="3600" dirty="0"/>
              <a:t>- </a:t>
            </a:r>
            <a:r>
              <a:rPr sz="3600" spc="-5" dirty="0"/>
              <a:t>Shift Register</a:t>
            </a:r>
            <a:r>
              <a:rPr sz="3600" spc="-55" dirty="0"/>
              <a:t> </a:t>
            </a:r>
            <a:r>
              <a:rPr sz="3600" spc="-5" dirty="0"/>
              <a:t>(Sending)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03500" y="2405379"/>
            <a:ext cx="6708775" cy="457200"/>
          </a:xfrm>
          <a:custGeom>
            <a:avLst/>
            <a:gdLst/>
            <a:ahLst/>
            <a:cxnLst/>
            <a:rect l="l" t="t" r="r" b="b"/>
            <a:pathLst>
              <a:path w="6708775" h="457200">
                <a:moveTo>
                  <a:pt x="0" y="457200"/>
                </a:moveTo>
                <a:lnTo>
                  <a:pt x="6708648" y="457200"/>
                </a:lnTo>
                <a:lnTo>
                  <a:pt x="670864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5023" y="2406903"/>
            <a:ext cx="6708775" cy="457200"/>
          </a:xfrm>
          <a:custGeom>
            <a:avLst/>
            <a:gdLst/>
            <a:ahLst/>
            <a:cxnLst/>
            <a:rect l="l" t="t" r="r" b="b"/>
            <a:pathLst>
              <a:path w="6708775" h="457200">
                <a:moveTo>
                  <a:pt x="0" y="0"/>
                </a:moveTo>
                <a:lnTo>
                  <a:pt x="6708647" y="0"/>
                </a:lnTo>
                <a:lnTo>
                  <a:pt x="6708647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5023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44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26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08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90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72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754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136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3500" y="2938779"/>
            <a:ext cx="6681470" cy="381000"/>
          </a:xfrm>
          <a:custGeom>
            <a:avLst/>
            <a:gdLst/>
            <a:ahLst/>
            <a:cxnLst/>
            <a:rect l="l" t="t" r="r" b="b"/>
            <a:pathLst>
              <a:path w="6681470" h="381000">
                <a:moveTo>
                  <a:pt x="0" y="381000"/>
                </a:moveTo>
                <a:lnTo>
                  <a:pt x="6681216" y="381000"/>
                </a:lnTo>
                <a:lnTo>
                  <a:pt x="6681216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5023" y="2940303"/>
            <a:ext cx="6681470" cy="381000"/>
          </a:xfrm>
          <a:custGeom>
            <a:avLst/>
            <a:gdLst/>
            <a:ahLst/>
            <a:cxnLst/>
            <a:rect l="l" t="t" r="r" b="b"/>
            <a:pathLst>
              <a:path w="6681470" h="381000">
                <a:moveTo>
                  <a:pt x="0" y="0"/>
                </a:moveTo>
                <a:lnTo>
                  <a:pt x="6681215" y="0"/>
                </a:lnTo>
                <a:lnTo>
                  <a:pt x="6681215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3500" y="3395979"/>
            <a:ext cx="6708775" cy="457200"/>
          </a:xfrm>
          <a:custGeom>
            <a:avLst/>
            <a:gdLst/>
            <a:ahLst/>
            <a:cxnLst/>
            <a:rect l="l" t="t" r="r" b="b"/>
            <a:pathLst>
              <a:path w="6708775" h="457200">
                <a:moveTo>
                  <a:pt x="0" y="457200"/>
                </a:moveTo>
                <a:lnTo>
                  <a:pt x="6708648" y="457200"/>
                </a:lnTo>
                <a:lnTo>
                  <a:pt x="670864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05023" y="3397503"/>
            <a:ext cx="6708775" cy="457200"/>
          </a:xfrm>
          <a:custGeom>
            <a:avLst/>
            <a:gdLst/>
            <a:ahLst/>
            <a:cxnLst/>
            <a:rect l="l" t="t" r="r" b="b"/>
            <a:pathLst>
              <a:path w="6708775" h="457200">
                <a:moveTo>
                  <a:pt x="0" y="0"/>
                </a:moveTo>
                <a:lnTo>
                  <a:pt x="6708647" y="0"/>
                </a:lnTo>
                <a:lnTo>
                  <a:pt x="6708647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29328" y="3420364"/>
            <a:ext cx="28619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Discard </a:t>
            </a:r>
            <a:r>
              <a:rPr sz="2400" dirty="0">
                <a:latin typeface="Times New Roman"/>
                <a:cs typeface="Times New Roman"/>
              </a:rPr>
              <a:t>bottom 7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6271" y="339750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3671" y="34340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0703" y="2429764"/>
            <a:ext cx="5457825" cy="88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Input</a:t>
            </a:r>
            <a:r>
              <a:rPr sz="2400" spc="-1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Reg.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55"/>
              </a:spcBef>
            </a:pPr>
            <a:r>
              <a:rPr sz="2400" dirty="0">
                <a:latin typeface="Comic Sans MS"/>
                <a:cs typeface="Comic Sans MS"/>
              </a:rPr>
              <a:t>Encrypt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6488" y="3496564"/>
            <a:ext cx="151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Times New Roman"/>
                <a:cs typeface="Times New Roman"/>
              </a:rPr>
              <a:t>Output</a:t>
            </a:r>
            <a:r>
              <a:rPr sz="2400" spc="-95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558ED"/>
                </a:solidFill>
                <a:latin typeface="Times New Roman"/>
                <a:cs typeface="Times New Roman"/>
              </a:rPr>
              <a:t>Reg.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46271" y="244347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3300" y="5377179"/>
            <a:ext cx="2136775" cy="835660"/>
          </a:xfrm>
          <a:custGeom>
            <a:avLst/>
            <a:gdLst/>
            <a:ahLst/>
            <a:cxnLst/>
            <a:rect l="l" t="t" r="r" b="b"/>
            <a:pathLst>
              <a:path w="2136775" h="835660">
                <a:moveTo>
                  <a:pt x="0" y="835152"/>
                </a:moveTo>
                <a:lnTo>
                  <a:pt x="2136648" y="835152"/>
                </a:lnTo>
                <a:lnTo>
                  <a:pt x="2136648" y="0"/>
                </a:lnTo>
                <a:lnTo>
                  <a:pt x="0" y="0"/>
                </a:lnTo>
                <a:lnTo>
                  <a:pt x="0" y="835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3300" y="5377179"/>
            <a:ext cx="2136775" cy="835660"/>
          </a:xfrm>
          <a:prstGeom prst="rect">
            <a:avLst/>
          </a:prstGeom>
          <a:ln w="12191">
            <a:solidFill>
              <a:srgbClr val="FF2833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1440" marR="109220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Times New Roman"/>
                <a:cs typeface="Times New Roman"/>
              </a:rPr>
              <a:t>Load Input Reg 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IV at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89072" y="3626103"/>
            <a:ext cx="2971800" cy="1914525"/>
          </a:xfrm>
          <a:custGeom>
            <a:avLst/>
            <a:gdLst/>
            <a:ahLst/>
            <a:cxnLst/>
            <a:rect l="l" t="t" r="r" b="b"/>
            <a:pathLst>
              <a:path w="2971800" h="1914525">
                <a:moveTo>
                  <a:pt x="0" y="0"/>
                </a:moveTo>
                <a:lnTo>
                  <a:pt x="0" y="1142999"/>
                </a:lnTo>
                <a:lnTo>
                  <a:pt x="2971799" y="1142999"/>
                </a:lnTo>
                <a:lnTo>
                  <a:pt x="2971799" y="19141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87720" y="55372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3151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54492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182879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79" y="304800"/>
                </a:lnTo>
                <a:close/>
              </a:path>
              <a:path w="448309" h="457200">
                <a:moveTo>
                  <a:pt x="334037" y="18287"/>
                </a:moveTo>
                <a:lnTo>
                  <a:pt x="243839" y="18287"/>
                </a:lnTo>
                <a:lnTo>
                  <a:pt x="265368" y="41969"/>
                </a:lnTo>
                <a:lnTo>
                  <a:pt x="285115" y="73854"/>
                </a:lnTo>
                <a:lnTo>
                  <a:pt x="302880" y="113114"/>
                </a:lnTo>
                <a:lnTo>
                  <a:pt x="318463" y="158922"/>
                </a:lnTo>
                <a:lnTo>
                  <a:pt x="331663" y="210449"/>
                </a:lnTo>
                <a:lnTo>
                  <a:pt x="342279" y="266869"/>
                </a:lnTo>
                <a:lnTo>
                  <a:pt x="350110" y="327352"/>
                </a:lnTo>
                <a:lnTo>
                  <a:pt x="354956" y="391072"/>
                </a:lnTo>
                <a:lnTo>
                  <a:pt x="356615" y="457200"/>
                </a:lnTo>
                <a:lnTo>
                  <a:pt x="448055" y="457200"/>
                </a:lnTo>
                <a:lnTo>
                  <a:pt x="446356" y="389530"/>
                </a:lnTo>
                <a:lnTo>
                  <a:pt x="441414" y="324979"/>
                </a:lnTo>
                <a:lnTo>
                  <a:pt x="433464" y="264248"/>
                </a:lnTo>
                <a:lnTo>
                  <a:pt x="422737" y="208038"/>
                </a:lnTo>
                <a:lnTo>
                  <a:pt x="409469" y="157048"/>
                </a:lnTo>
                <a:lnTo>
                  <a:pt x="393892" y="111981"/>
                </a:lnTo>
                <a:lnTo>
                  <a:pt x="376241" y="73536"/>
                </a:lnTo>
                <a:lnTo>
                  <a:pt x="335648" y="19318"/>
                </a:lnTo>
                <a:lnTo>
                  <a:pt x="334037" y="18287"/>
                </a:lnTo>
                <a:close/>
              </a:path>
              <a:path w="448309" h="457200">
                <a:moveTo>
                  <a:pt x="289559" y="0"/>
                </a:moveTo>
                <a:lnTo>
                  <a:pt x="198119" y="0"/>
                </a:lnTo>
                <a:lnTo>
                  <a:pt x="172319" y="5595"/>
                </a:lnTo>
                <a:lnTo>
                  <a:pt x="124717" y="48220"/>
                </a:lnTo>
                <a:lnTo>
                  <a:pt x="103631" y="83820"/>
                </a:lnTo>
                <a:lnTo>
                  <a:pt x="84832" y="127992"/>
                </a:lnTo>
                <a:lnTo>
                  <a:pt x="68675" y="180022"/>
                </a:lnTo>
                <a:lnTo>
                  <a:pt x="55518" y="239196"/>
                </a:lnTo>
                <a:lnTo>
                  <a:pt x="45719" y="304800"/>
                </a:lnTo>
                <a:lnTo>
                  <a:pt x="137159" y="304800"/>
                </a:lnTo>
                <a:lnTo>
                  <a:pt x="147813" y="238915"/>
                </a:lnTo>
                <a:lnTo>
                  <a:pt x="161431" y="179041"/>
                </a:lnTo>
                <a:lnTo>
                  <a:pt x="177926" y="126111"/>
                </a:lnTo>
                <a:lnTo>
                  <a:pt x="197216" y="81054"/>
                </a:lnTo>
                <a:lnTo>
                  <a:pt x="219216" y="44802"/>
                </a:lnTo>
                <a:lnTo>
                  <a:pt x="243839" y="18287"/>
                </a:lnTo>
                <a:lnTo>
                  <a:pt x="334037" y="18287"/>
                </a:lnTo>
                <a:lnTo>
                  <a:pt x="313174" y="4946"/>
                </a:lnTo>
                <a:lnTo>
                  <a:pt x="2895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98331" y="2100579"/>
            <a:ext cx="204470" cy="457200"/>
          </a:xfrm>
          <a:custGeom>
            <a:avLst/>
            <a:gdLst/>
            <a:ahLst/>
            <a:cxnLst/>
            <a:rect l="l" t="t" r="r" b="b"/>
            <a:pathLst>
              <a:path w="204470" h="457200">
                <a:moveTo>
                  <a:pt x="45720" y="0"/>
                </a:moveTo>
                <a:lnTo>
                  <a:pt x="32575" y="1142"/>
                </a:lnTo>
                <a:lnTo>
                  <a:pt x="20574" y="4571"/>
                </a:lnTo>
                <a:lnTo>
                  <a:pt x="9715" y="10286"/>
                </a:lnTo>
                <a:lnTo>
                  <a:pt x="0" y="18287"/>
                </a:lnTo>
                <a:lnTo>
                  <a:pt x="21528" y="41969"/>
                </a:lnTo>
                <a:lnTo>
                  <a:pt x="41275" y="73854"/>
                </a:lnTo>
                <a:lnTo>
                  <a:pt x="59040" y="113114"/>
                </a:lnTo>
                <a:lnTo>
                  <a:pt x="74623" y="158922"/>
                </a:lnTo>
                <a:lnTo>
                  <a:pt x="87823" y="210449"/>
                </a:lnTo>
                <a:lnTo>
                  <a:pt x="98439" y="266869"/>
                </a:lnTo>
                <a:lnTo>
                  <a:pt x="106270" y="327352"/>
                </a:lnTo>
                <a:lnTo>
                  <a:pt x="111116" y="391072"/>
                </a:lnTo>
                <a:lnTo>
                  <a:pt x="112775" y="457200"/>
                </a:lnTo>
                <a:lnTo>
                  <a:pt x="204216" y="457200"/>
                </a:lnTo>
                <a:lnTo>
                  <a:pt x="202516" y="389530"/>
                </a:lnTo>
                <a:lnTo>
                  <a:pt x="197574" y="324979"/>
                </a:lnTo>
                <a:lnTo>
                  <a:pt x="189624" y="264248"/>
                </a:lnTo>
                <a:lnTo>
                  <a:pt x="178897" y="208038"/>
                </a:lnTo>
                <a:lnTo>
                  <a:pt x="165629" y="157048"/>
                </a:lnTo>
                <a:lnTo>
                  <a:pt x="150052" y="111981"/>
                </a:lnTo>
                <a:lnTo>
                  <a:pt x="132401" y="73536"/>
                </a:lnTo>
                <a:lnTo>
                  <a:pt x="91808" y="19318"/>
                </a:lnTo>
                <a:lnTo>
                  <a:pt x="69334" y="4946"/>
                </a:lnTo>
                <a:lnTo>
                  <a:pt x="4572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54491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448055" y="457199"/>
                </a:moveTo>
                <a:lnTo>
                  <a:pt x="446356" y="389530"/>
                </a:lnTo>
                <a:lnTo>
                  <a:pt x="441414" y="324979"/>
                </a:lnTo>
                <a:lnTo>
                  <a:pt x="433464" y="264248"/>
                </a:lnTo>
                <a:lnTo>
                  <a:pt x="422737" y="208038"/>
                </a:lnTo>
                <a:lnTo>
                  <a:pt x="409469" y="157048"/>
                </a:lnTo>
                <a:lnTo>
                  <a:pt x="393892" y="111981"/>
                </a:lnTo>
                <a:lnTo>
                  <a:pt x="376241" y="73536"/>
                </a:lnTo>
                <a:lnTo>
                  <a:pt x="335648" y="19318"/>
                </a:lnTo>
                <a:lnTo>
                  <a:pt x="289559" y="0"/>
                </a:lnTo>
                <a:lnTo>
                  <a:pt x="198119" y="0"/>
                </a:lnTo>
                <a:lnTo>
                  <a:pt x="147732" y="21907"/>
                </a:lnTo>
                <a:lnTo>
                  <a:pt x="103631" y="83819"/>
                </a:lnTo>
                <a:lnTo>
                  <a:pt x="84832" y="127992"/>
                </a:lnTo>
                <a:lnTo>
                  <a:pt x="68675" y="180022"/>
                </a:lnTo>
                <a:lnTo>
                  <a:pt x="55518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7813" y="238915"/>
                </a:lnTo>
                <a:lnTo>
                  <a:pt x="161431" y="179041"/>
                </a:lnTo>
                <a:lnTo>
                  <a:pt x="177926" y="126110"/>
                </a:lnTo>
                <a:lnTo>
                  <a:pt x="197216" y="81054"/>
                </a:lnTo>
                <a:lnTo>
                  <a:pt x="219216" y="44802"/>
                </a:lnTo>
                <a:lnTo>
                  <a:pt x="243839" y="18287"/>
                </a:lnTo>
                <a:lnTo>
                  <a:pt x="285115" y="73854"/>
                </a:lnTo>
                <a:lnTo>
                  <a:pt x="302880" y="113114"/>
                </a:lnTo>
                <a:lnTo>
                  <a:pt x="318463" y="158922"/>
                </a:lnTo>
                <a:lnTo>
                  <a:pt x="331663" y="210449"/>
                </a:lnTo>
                <a:lnTo>
                  <a:pt x="342279" y="266869"/>
                </a:lnTo>
                <a:lnTo>
                  <a:pt x="350110" y="327352"/>
                </a:lnTo>
                <a:lnTo>
                  <a:pt x="354956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8331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2575" y="1142"/>
                </a:lnTo>
                <a:lnTo>
                  <a:pt x="20573" y="4571"/>
                </a:lnTo>
                <a:lnTo>
                  <a:pt x="9715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04100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182879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79" y="304800"/>
                </a:lnTo>
                <a:close/>
              </a:path>
              <a:path w="448309" h="457200">
                <a:moveTo>
                  <a:pt x="331240" y="18287"/>
                </a:moveTo>
                <a:lnTo>
                  <a:pt x="240792" y="18287"/>
                </a:lnTo>
                <a:lnTo>
                  <a:pt x="263227" y="41969"/>
                </a:lnTo>
                <a:lnTo>
                  <a:pt x="283681" y="73854"/>
                </a:lnTo>
                <a:lnTo>
                  <a:pt x="301977" y="113114"/>
                </a:lnTo>
                <a:lnTo>
                  <a:pt x="317941" y="158922"/>
                </a:lnTo>
                <a:lnTo>
                  <a:pt x="331395" y="210449"/>
                </a:lnTo>
                <a:lnTo>
                  <a:pt x="342166" y="266869"/>
                </a:lnTo>
                <a:lnTo>
                  <a:pt x="350076" y="327352"/>
                </a:lnTo>
                <a:lnTo>
                  <a:pt x="354951" y="391072"/>
                </a:lnTo>
                <a:lnTo>
                  <a:pt x="356616" y="457200"/>
                </a:lnTo>
                <a:lnTo>
                  <a:pt x="448055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09" h="457200">
                <a:moveTo>
                  <a:pt x="286511" y="0"/>
                </a:moveTo>
                <a:lnTo>
                  <a:pt x="195072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1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20" y="304800"/>
                </a:lnTo>
                <a:lnTo>
                  <a:pt x="137159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3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2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44892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  <a:lnTo>
                  <a:pt x="22435" y="41969"/>
                </a:lnTo>
                <a:lnTo>
                  <a:pt x="42889" y="73854"/>
                </a:lnTo>
                <a:lnTo>
                  <a:pt x="61185" y="113114"/>
                </a:lnTo>
                <a:lnTo>
                  <a:pt x="77149" y="158922"/>
                </a:lnTo>
                <a:lnTo>
                  <a:pt x="90603" y="210449"/>
                </a:lnTo>
                <a:lnTo>
                  <a:pt x="101374" y="266869"/>
                </a:lnTo>
                <a:lnTo>
                  <a:pt x="109284" y="327352"/>
                </a:lnTo>
                <a:lnTo>
                  <a:pt x="114159" y="391072"/>
                </a:lnTo>
                <a:lnTo>
                  <a:pt x="115824" y="457200"/>
                </a:lnTo>
                <a:lnTo>
                  <a:pt x="207263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1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4100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3681" y="73854"/>
                </a:lnTo>
                <a:lnTo>
                  <a:pt x="301977" y="113114"/>
                </a:lnTo>
                <a:lnTo>
                  <a:pt x="317941" y="158922"/>
                </a:lnTo>
                <a:lnTo>
                  <a:pt x="331395" y="210449"/>
                </a:lnTo>
                <a:lnTo>
                  <a:pt x="342166" y="266869"/>
                </a:lnTo>
                <a:lnTo>
                  <a:pt x="350076" y="327352"/>
                </a:lnTo>
                <a:lnTo>
                  <a:pt x="3549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4891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3707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182880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80" y="304800"/>
                </a:lnTo>
                <a:close/>
              </a:path>
              <a:path w="448309" h="457200">
                <a:moveTo>
                  <a:pt x="331240" y="18287"/>
                </a:moveTo>
                <a:lnTo>
                  <a:pt x="240792" y="18287"/>
                </a:lnTo>
                <a:lnTo>
                  <a:pt x="262424" y="41969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6" y="457200"/>
                </a:lnTo>
                <a:lnTo>
                  <a:pt x="448056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09" h="457200">
                <a:moveTo>
                  <a:pt x="286512" y="0"/>
                </a:moveTo>
                <a:lnTo>
                  <a:pt x="195072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1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20" y="304800"/>
                </a:lnTo>
                <a:lnTo>
                  <a:pt x="137160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3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2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4500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20" y="0"/>
                </a:moveTo>
                <a:lnTo>
                  <a:pt x="34290" y="1142"/>
                </a:lnTo>
                <a:lnTo>
                  <a:pt x="22860" y="4571"/>
                </a:lnTo>
                <a:lnTo>
                  <a:pt x="11430" y="10286"/>
                </a:lnTo>
                <a:lnTo>
                  <a:pt x="0" y="18287"/>
                </a:lnTo>
                <a:lnTo>
                  <a:pt x="21632" y="41969"/>
                </a:lnTo>
                <a:lnTo>
                  <a:pt x="41660" y="73854"/>
                </a:lnTo>
                <a:lnTo>
                  <a:pt x="59831" y="113114"/>
                </a:lnTo>
                <a:lnTo>
                  <a:pt x="75894" y="158922"/>
                </a:lnTo>
                <a:lnTo>
                  <a:pt x="89600" y="210449"/>
                </a:lnTo>
                <a:lnTo>
                  <a:pt x="100696" y="266869"/>
                </a:lnTo>
                <a:lnTo>
                  <a:pt x="108933" y="327352"/>
                </a:lnTo>
                <a:lnTo>
                  <a:pt x="114059" y="391072"/>
                </a:lnTo>
                <a:lnTo>
                  <a:pt x="115824" y="457200"/>
                </a:lnTo>
                <a:lnTo>
                  <a:pt x="207264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2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53707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09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4500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0267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182880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80" y="304800"/>
                </a:lnTo>
                <a:close/>
              </a:path>
              <a:path w="448310" h="457200">
                <a:moveTo>
                  <a:pt x="334037" y="18287"/>
                </a:moveTo>
                <a:lnTo>
                  <a:pt x="243840" y="18287"/>
                </a:lnTo>
                <a:lnTo>
                  <a:pt x="265368" y="41969"/>
                </a:lnTo>
                <a:lnTo>
                  <a:pt x="285115" y="73854"/>
                </a:lnTo>
                <a:lnTo>
                  <a:pt x="302880" y="113114"/>
                </a:lnTo>
                <a:lnTo>
                  <a:pt x="318463" y="158922"/>
                </a:lnTo>
                <a:lnTo>
                  <a:pt x="331663" y="210449"/>
                </a:lnTo>
                <a:lnTo>
                  <a:pt x="342279" y="266869"/>
                </a:lnTo>
                <a:lnTo>
                  <a:pt x="350110" y="327352"/>
                </a:lnTo>
                <a:lnTo>
                  <a:pt x="354956" y="391072"/>
                </a:lnTo>
                <a:lnTo>
                  <a:pt x="356616" y="457200"/>
                </a:lnTo>
                <a:lnTo>
                  <a:pt x="448056" y="457200"/>
                </a:lnTo>
                <a:lnTo>
                  <a:pt x="446356" y="389530"/>
                </a:lnTo>
                <a:lnTo>
                  <a:pt x="441414" y="324979"/>
                </a:lnTo>
                <a:lnTo>
                  <a:pt x="433464" y="264248"/>
                </a:lnTo>
                <a:lnTo>
                  <a:pt x="422737" y="208038"/>
                </a:lnTo>
                <a:lnTo>
                  <a:pt x="409469" y="157048"/>
                </a:lnTo>
                <a:lnTo>
                  <a:pt x="393892" y="111981"/>
                </a:lnTo>
                <a:lnTo>
                  <a:pt x="376241" y="73536"/>
                </a:lnTo>
                <a:lnTo>
                  <a:pt x="335648" y="19318"/>
                </a:lnTo>
                <a:lnTo>
                  <a:pt x="334037" y="18287"/>
                </a:lnTo>
                <a:close/>
              </a:path>
              <a:path w="448310" h="457200">
                <a:moveTo>
                  <a:pt x="289560" y="0"/>
                </a:moveTo>
                <a:lnTo>
                  <a:pt x="198120" y="0"/>
                </a:lnTo>
                <a:lnTo>
                  <a:pt x="172319" y="5595"/>
                </a:lnTo>
                <a:lnTo>
                  <a:pt x="124717" y="48220"/>
                </a:lnTo>
                <a:lnTo>
                  <a:pt x="103632" y="83820"/>
                </a:lnTo>
                <a:lnTo>
                  <a:pt x="84832" y="127992"/>
                </a:lnTo>
                <a:lnTo>
                  <a:pt x="68675" y="180022"/>
                </a:lnTo>
                <a:lnTo>
                  <a:pt x="55518" y="239196"/>
                </a:lnTo>
                <a:lnTo>
                  <a:pt x="45720" y="304800"/>
                </a:lnTo>
                <a:lnTo>
                  <a:pt x="137160" y="304800"/>
                </a:lnTo>
                <a:lnTo>
                  <a:pt x="147813" y="238915"/>
                </a:lnTo>
                <a:lnTo>
                  <a:pt x="161431" y="179041"/>
                </a:lnTo>
                <a:lnTo>
                  <a:pt x="177926" y="126111"/>
                </a:lnTo>
                <a:lnTo>
                  <a:pt x="197216" y="81054"/>
                </a:lnTo>
                <a:lnTo>
                  <a:pt x="219216" y="44802"/>
                </a:lnTo>
                <a:lnTo>
                  <a:pt x="243840" y="18287"/>
                </a:lnTo>
                <a:lnTo>
                  <a:pt x="334037" y="18287"/>
                </a:lnTo>
                <a:lnTo>
                  <a:pt x="313174" y="4946"/>
                </a:lnTo>
                <a:lnTo>
                  <a:pt x="289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44108" y="2100579"/>
            <a:ext cx="204470" cy="457200"/>
          </a:xfrm>
          <a:custGeom>
            <a:avLst/>
            <a:gdLst/>
            <a:ahLst/>
            <a:cxnLst/>
            <a:rect l="l" t="t" r="r" b="b"/>
            <a:pathLst>
              <a:path w="204470" h="457200">
                <a:moveTo>
                  <a:pt x="45719" y="0"/>
                </a:moveTo>
                <a:lnTo>
                  <a:pt x="32575" y="1142"/>
                </a:lnTo>
                <a:lnTo>
                  <a:pt x="20574" y="4571"/>
                </a:lnTo>
                <a:lnTo>
                  <a:pt x="9715" y="10286"/>
                </a:lnTo>
                <a:lnTo>
                  <a:pt x="0" y="18287"/>
                </a:lnTo>
                <a:lnTo>
                  <a:pt x="21528" y="41969"/>
                </a:lnTo>
                <a:lnTo>
                  <a:pt x="41275" y="73854"/>
                </a:lnTo>
                <a:lnTo>
                  <a:pt x="59040" y="113114"/>
                </a:lnTo>
                <a:lnTo>
                  <a:pt x="74623" y="158922"/>
                </a:lnTo>
                <a:lnTo>
                  <a:pt x="87823" y="210449"/>
                </a:lnTo>
                <a:lnTo>
                  <a:pt x="98439" y="266869"/>
                </a:lnTo>
                <a:lnTo>
                  <a:pt x="106270" y="327352"/>
                </a:lnTo>
                <a:lnTo>
                  <a:pt x="111116" y="391072"/>
                </a:lnTo>
                <a:lnTo>
                  <a:pt x="112775" y="457200"/>
                </a:lnTo>
                <a:lnTo>
                  <a:pt x="204215" y="457200"/>
                </a:lnTo>
                <a:lnTo>
                  <a:pt x="202516" y="389530"/>
                </a:lnTo>
                <a:lnTo>
                  <a:pt x="197574" y="324979"/>
                </a:lnTo>
                <a:lnTo>
                  <a:pt x="189624" y="264248"/>
                </a:lnTo>
                <a:lnTo>
                  <a:pt x="178897" y="208038"/>
                </a:lnTo>
                <a:lnTo>
                  <a:pt x="165629" y="157048"/>
                </a:lnTo>
                <a:lnTo>
                  <a:pt x="150052" y="111981"/>
                </a:lnTo>
                <a:lnTo>
                  <a:pt x="132401" y="73536"/>
                </a:lnTo>
                <a:lnTo>
                  <a:pt x="91808" y="19318"/>
                </a:lnTo>
                <a:lnTo>
                  <a:pt x="69334" y="4946"/>
                </a:lnTo>
                <a:lnTo>
                  <a:pt x="4571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00267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448055" y="457199"/>
                </a:moveTo>
                <a:lnTo>
                  <a:pt x="446356" y="389530"/>
                </a:lnTo>
                <a:lnTo>
                  <a:pt x="441414" y="324979"/>
                </a:lnTo>
                <a:lnTo>
                  <a:pt x="433464" y="264248"/>
                </a:lnTo>
                <a:lnTo>
                  <a:pt x="422737" y="208038"/>
                </a:lnTo>
                <a:lnTo>
                  <a:pt x="409469" y="157048"/>
                </a:lnTo>
                <a:lnTo>
                  <a:pt x="393892" y="111981"/>
                </a:lnTo>
                <a:lnTo>
                  <a:pt x="376241" y="73536"/>
                </a:lnTo>
                <a:lnTo>
                  <a:pt x="335648" y="19318"/>
                </a:lnTo>
                <a:lnTo>
                  <a:pt x="289559" y="0"/>
                </a:lnTo>
                <a:lnTo>
                  <a:pt x="198119" y="0"/>
                </a:lnTo>
                <a:lnTo>
                  <a:pt x="147732" y="21907"/>
                </a:lnTo>
                <a:lnTo>
                  <a:pt x="103631" y="83819"/>
                </a:lnTo>
                <a:lnTo>
                  <a:pt x="84832" y="127992"/>
                </a:lnTo>
                <a:lnTo>
                  <a:pt x="68675" y="180022"/>
                </a:lnTo>
                <a:lnTo>
                  <a:pt x="55518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7813" y="238915"/>
                </a:lnTo>
                <a:lnTo>
                  <a:pt x="161431" y="179041"/>
                </a:lnTo>
                <a:lnTo>
                  <a:pt x="177926" y="126110"/>
                </a:lnTo>
                <a:lnTo>
                  <a:pt x="197216" y="81054"/>
                </a:lnTo>
                <a:lnTo>
                  <a:pt x="219216" y="44802"/>
                </a:lnTo>
                <a:lnTo>
                  <a:pt x="243839" y="18287"/>
                </a:lnTo>
                <a:lnTo>
                  <a:pt x="285115" y="73854"/>
                </a:lnTo>
                <a:lnTo>
                  <a:pt x="302880" y="113114"/>
                </a:lnTo>
                <a:lnTo>
                  <a:pt x="318463" y="158922"/>
                </a:lnTo>
                <a:lnTo>
                  <a:pt x="331663" y="210449"/>
                </a:lnTo>
                <a:lnTo>
                  <a:pt x="342279" y="266869"/>
                </a:lnTo>
                <a:lnTo>
                  <a:pt x="350110" y="327352"/>
                </a:lnTo>
                <a:lnTo>
                  <a:pt x="354956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4107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2575" y="1142"/>
                </a:lnTo>
                <a:lnTo>
                  <a:pt x="20573" y="4571"/>
                </a:lnTo>
                <a:lnTo>
                  <a:pt x="9715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9876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182879" y="304800"/>
                </a:moveTo>
                <a:lnTo>
                  <a:pt x="0" y="304800"/>
                </a:lnTo>
                <a:lnTo>
                  <a:pt x="82296" y="457200"/>
                </a:lnTo>
                <a:lnTo>
                  <a:pt x="182879" y="304800"/>
                </a:lnTo>
                <a:close/>
              </a:path>
              <a:path w="448310" h="457200">
                <a:moveTo>
                  <a:pt x="331240" y="18287"/>
                </a:moveTo>
                <a:lnTo>
                  <a:pt x="240791" y="18287"/>
                </a:lnTo>
                <a:lnTo>
                  <a:pt x="263227" y="41969"/>
                </a:lnTo>
                <a:lnTo>
                  <a:pt x="283681" y="73854"/>
                </a:lnTo>
                <a:lnTo>
                  <a:pt x="301977" y="113114"/>
                </a:lnTo>
                <a:lnTo>
                  <a:pt x="317941" y="158922"/>
                </a:lnTo>
                <a:lnTo>
                  <a:pt x="331395" y="210449"/>
                </a:lnTo>
                <a:lnTo>
                  <a:pt x="342166" y="266869"/>
                </a:lnTo>
                <a:lnTo>
                  <a:pt x="350076" y="327352"/>
                </a:lnTo>
                <a:lnTo>
                  <a:pt x="354951" y="391072"/>
                </a:lnTo>
                <a:lnTo>
                  <a:pt x="356615" y="457200"/>
                </a:lnTo>
                <a:lnTo>
                  <a:pt x="448056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10" h="457200">
                <a:moveTo>
                  <a:pt x="286512" y="0"/>
                </a:moveTo>
                <a:lnTo>
                  <a:pt x="195072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0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20" y="304800"/>
                </a:lnTo>
                <a:lnTo>
                  <a:pt x="137160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90667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20" y="0"/>
                </a:moveTo>
                <a:lnTo>
                  <a:pt x="34290" y="1142"/>
                </a:lnTo>
                <a:lnTo>
                  <a:pt x="22860" y="4571"/>
                </a:lnTo>
                <a:lnTo>
                  <a:pt x="11430" y="10286"/>
                </a:lnTo>
                <a:lnTo>
                  <a:pt x="0" y="18287"/>
                </a:lnTo>
                <a:lnTo>
                  <a:pt x="22435" y="41969"/>
                </a:lnTo>
                <a:lnTo>
                  <a:pt x="42889" y="73854"/>
                </a:lnTo>
                <a:lnTo>
                  <a:pt x="61185" y="113114"/>
                </a:lnTo>
                <a:lnTo>
                  <a:pt x="77149" y="158922"/>
                </a:lnTo>
                <a:lnTo>
                  <a:pt x="90603" y="210449"/>
                </a:lnTo>
                <a:lnTo>
                  <a:pt x="101374" y="266869"/>
                </a:lnTo>
                <a:lnTo>
                  <a:pt x="109284" y="327352"/>
                </a:lnTo>
                <a:lnTo>
                  <a:pt x="114159" y="391072"/>
                </a:lnTo>
                <a:lnTo>
                  <a:pt x="115824" y="457200"/>
                </a:lnTo>
                <a:lnTo>
                  <a:pt x="207264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2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49876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3681" y="73854"/>
                </a:lnTo>
                <a:lnTo>
                  <a:pt x="301977" y="113114"/>
                </a:lnTo>
                <a:lnTo>
                  <a:pt x="317941" y="158922"/>
                </a:lnTo>
                <a:lnTo>
                  <a:pt x="331395" y="210449"/>
                </a:lnTo>
                <a:lnTo>
                  <a:pt x="342166" y="266869"/>
                </a:lnTo>
                <a:lnTo>
                  <a:pt x="350076" y="327352"/>
                </a:lnTo>
                <a:lnTo>
                  <a:pt x="3549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0667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9484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182879" y="304800"/>
                </a:moveTo>
                <a:lnTo>
                  <a:pt x="0" y="304800"/>
                </a:lnTo>
                <a:lnTo>
                  <a:pt x="82295" y="457200"/>
                </a:lnTo>
                <a:lnTo>
                  <a:pt x="182879" y="304800"/>
                </a:lnTo>
                <a:close/>
              </a:path>
              <a:path w="448310" h="457200">
                <a:moveTo>
                  <a:pt x="331240" y="18287"/>
                </a:moveTo>
                <a:lnTo>
                  <a:pt x="240791" y="18287"/>
                </a:lnTo>
                <a:lnTo>
                  <a:pt x="262424" y="41969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5" y="457200"/>
                </a:lnTo>
                <a:lnTo>
                  <a:pt x="448055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10" h="457200">
                <a:moveTo>
                  <a:pt x="286512" y="0"/>
                </a:moveTo>
                <a:lnTo>
                  <a:pt x="195071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0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800"/>
                </a:lnTo>
                <a:lnTo>
                  <a:pt x="137160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40276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20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  <a:lnTo>
                  <a:pt x="21632" y="41969"/>
                </a:lnTo>
                <a:lnTo>
                  <a:pt x="41660" y="73854"/>
                </a:lnTo>
                <a:lnTo>
                  <a:pt x="59831" y="113114"/>
                </a:lnTo>
                <a:lnTo>
                  <a:pt x="75894" y="158922"/>
                </a:lnTo>
                <a:lnTo>
                  <a:pt x="89600" y="210449"/>
                </a:lnTo>
                <a:lnTo>
                  <a:pt x="100696" y="266869"/>
                </a:lnTo>
                <a:lnTo>
                  <a:pt x="108933" y="327352"/>
                </a:lnTo>
                <a:lnTo>
                  <a:pt x="114059" y="391072"/>
                </a:lnTo>
                <a:lnTo>
                  <a:pt x="115824" y="457200"/>
                </a:lnTo>
                <a:lnTo>
                  <a:pt x="207263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2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99483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0276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9092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182880" y="304800"/>
                </a:moveTo>
                <a:lnTo>
                  <a:pt x="0" y="304800"/>
                </a:lnTo>
                <a:lnTo>
                  <a:pt x="82295" y="457200"/>
                </a:lnTo>
                <a:lnTo>
                  <a:pt x="182880" y="304800"/>
                </a:lnTo>
                <a:close/>
              </a:path>
              <a:path w="448310" h="457200">
                <a:moveTo>
                  <a:pt x="331240" y="18287"/>
                </a:moveTo>
                <a:lnTo>
                  <a:pt x="240792" y="18287"/>
                </a:lnTo>
                <a:lnTo>
                  <a:pt x="262424" y="41969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6" y="457200"/>
                </a:lnTo>
                <a:lnTo>
                  <a:pt x="448056" y="457200"/>
                </a:ln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331240" y="18287"/>
                </a:lnTo>
                <a:close/>
              </a:path>
              <a:path w="448310" h="457200">
                <a:moveTo>
                  <a:pt x="286511" y="0"/>
                </a:moveTo>
                <a:lnTo>
                  <a:pt x="195071" y="0"/>
                </a:lnTo>
                <a:lnTo>
                  <a:pt x="170277" y="5595"/>
                </a:lnTo>
                <a:lnTo>
                  <a:pt x="123973" y="48220"/>
                </a:lnTo>
                <a:lnTo>
                  <a:pt x="103250" y="83820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800"/>
                </a:lnTo>
                <a:lnTo>
                  <a:pt x="137159" y="304800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1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2" y="18287"/>
                </a:lnTo>
                <a:lnTo>
                  <a:pt x="331240" y="18287"/>
                </a:lnTo>
                <a:lnTo>
                  <a:pt x="310197" y="4946"/>
                </a:lnTo>
                <a:lnTo>
                  <a:pt x="2865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89884" y="2100579"/>
            <a:ext cx="207645" cy="457200"/>
          </a:xfrm>
          <a:custGeom>
            <a:avLst/>
            <a:gdLst/>
            <a:ahLst/>
            <a:cxnLst/>
            <a:rect l="l" t="t" r="r" b="b"/>
            <a:pathLst>
              <a:path w="207645" h="457200">
                <a:moveTo>
                  <a:pt x="45719" y="0"/>
                </a:moveTo>
                <a:lnTo>
                  <a:pt x="34289" y="1142"/>
                </a:lnTo>
                <a:lnTo>
                  <a:pt x="22860" y="4571"/>
                </a:lnTo>
                <a:lnTo>
                  <a:pt x="11430" y="10286"/>
                </a:lnTo>
                <a:lnTo>
                  <a:pt x="0" y="18287"/>
                </a:lnTo>
                <a:lnTo>
                  <a:pt x="21632" y="41969"/>
                </a:lnTo>
                <a:lnTo>
                  <a:pt x="41660" y="73854"/>
                </a:lnTo>
                <a:lnTo>
                  <a:pt x="59831" y="113114"/>
                </a:lnTo>
                <a:lnTo>
                  <a:pt x="75894" y="158922"/>
                </a:lnTo>
                <a:lnTo>
                  <a:pt x="89600" y="210449"/>
                </a:lnTo>
                <a:lnTo>
                  <a:pt x="100696" y="266869"/>
                </a:lnTo>
                <a:lnTo>
                  <a:pt x="108933" y="327352"/>
                </a:lnTo>
                <a:lnTo>
                  <a:pt x="114059" y="391072"/>
                </a:lnTo>
                <a:lnTo>
                  <a:pt x="115824" y="457200"/>
                </a:lnTo>
                <a:lnTo>
                  <a:pt x="207263" y="457200"/>
                </a:lnTo>
                <a:lnTo>
                  <a:pt x="205493" y="389530"/>
                </a:lnTo>
                <a:lnTo>
                  <a:pt x="200357" y="324979"/>
                </a:lnTo>
                <a:lnTo>
                  <a:pt x="192115" y="264248"/>
                </a:lnTo>
                <a:lnTo>
                  <a:pt x="181029" y="208038"/>
                </a:lnTo>
                <a:lnTo>
                  <a:pt x="167360" y="157048"/>
                </a:lnTo>
                <a:lnTo>
                  <a:pt x="151369" y="111981"/>
                </a:lnTo>
                <a:lnTo>
                  <a:pt x="133317" y="73536"/>
                </a:lnTo>
                <a:lnTo>
                  <a:pt x="92074" y="19318"/>
                </a:lnTo>
                <a:lnTo>
                  <a:pt x="69405" y="4946"/>
                </a:lnTo>
                <a:lnTo>
                  <a:pt x="4571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49091" y="2100579"/>
            <a:ext cx="448309" cy="457200"/>
          </a:xfrm>
          <a:custGeom>
            <a:avLst/>
            <a:gdLst/>
            <a:ahLst/>
            <a:cxnLst/>
            <a:rect l="l" t="t" r="r" b="b"/>
            <a:pathLst>
              <a:path w="448310" h="457200">
                <a:moveTo>
                  <a:pt x="448055" y="457199"/>
                </a:moveTo>
                <a:lnTo>
                  <a:pt x="446285" y="389530"/>
                </a:lnTo>
                <a:lnTo>
                  <a:pt x="441149" y="324979"/>
                </a:lnTo>
                <a:lnTo>
                  <a:pt x="432907" y="264248"/>
                </a:lnTo>
                <a:lnTo>
                  <a:pt x="421821" y="208038"/>
                </a:lnTo>
                <a:lnTo>
                  <a:pt x="408152" y="157048"/>
                </a:lnTo>
                <a:lnTo>
                  <a:pt x="392161" y="111981"/>
                </a:lnTo>
                <a:lnTo>
                  <a:pt x="374109" y="73536"/>
                </a:lnTo>
                <a:lnTo>
                  <a:pt x="332866" y="19318"/>
                </a:lnTo>
                <a:lnTo>
                  <a:pt x="286511" y="0"/>
                </a:lnTo>
                <a:lnTo>
                  <a:pt x="195071" y="0"/>
                </a:lnTo>
                <a:lnTo>
                  <a:pt x="146446" y="21907"/>
                </a:lnTo>
                <a:lnTo>
                  <a:pt x="103250" y="83819"/>
                </a:lnTo>
                <a:lnTo>
                  <a:pt x="84671" y="127992"/>
                </a:lnTo>
                <a:lnTo>
                  <a:pt x="68627" y="180022"/>
                </a:lnTo>
                <a:lnTo>
                  <a:pt x="55512" y="239196"/>
                </a:lnTo>
                <a:lnTo>
                  <a:pt x="45719" y="304799"/>
                </a:lnTo>
                <a:lnTo>
                  <a:pt x="0" y="304799"/>
                </a:lnTo>
                <a:lnTo>
                  <a:pt x="82295" y="457199"/>
                </a:lnTo>
                <a:lnTo>
                  <a:pt x="182879" y="304799"/>
                </a:lnTo>
                <a:lnTo>
                  <a:pt x="137159" y="304799"/>
                </a:lnTo>
                <a:lnTo>
                  <a:pt x="146741" y="238915"/>
                </a:lnTo>
                <a:lnTo>
                  <a:pt x="159963" y="179041"/>
                </a:lnTo>
                <a:lnTo>
                  <a:pt x="176402" y="126110"/>
                </a:lnTo>
                <a:lnTo>
                  <a:pt x="195636" y="81054"/>
                </a:lnTo>
                <a:lnTo>
                  <a:pt x="217240" y="44802"/>
                </a:lnTo>
                <a:lnTo>
                  <a:pt x="240791" y="18287"/>
                </a:lnTo>
                <a:lnTo>
                  <a:pt x="282452" y="73854"/>
                </a:lnTo>
                <a:lnTo>
                  <a:pt x="300623" y="113114"/>
                </a:lnTo>
                <a:lnTo>
                  <a:pt x="316686" y="158922"/>
                </a:lnTo>
                <a:lnTo>
                  <a:pt x="330392" y="210449"/>
                </a:lnTo>
                <a:lnTo>
                  <a:pt x="341488" y="266869"/>
                </a:lnTo>
                <a:lnTo>
                  <a:pt x="349725" y="327352"/>
                </a:lnTo>
                <a:lnTo>
                  <a:pt x="354851" y="391072"/>
                </a:lnTo>
                <a:lnTo>
                  <a:pt x="356615" y="457199"/>
                </a:lnTo>
                <a:lnTo>
                  <a:pt x="448055" y="4571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89883" y="2100579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45719" y="0"/>
                </a:moveTo>
                <a:lnTo>
                  <a:pt x="34289" y="1142"/>
                </a:lnTo>
                <a:lnTo>
                  <a:pt x="22859" y="4571"/>
                </a:lnTo>
                <a:lnTo>
                  <a:pt x="11429" y="10286"/>
                </a:lnTo>
                <a:lnTo>
                  <a:pt x="0" y="18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60871" y="2635503"/>
            <a:ext cx="3733800" cy="2133600"/>
          </a:xfrm>
          <a:custGeom>
            <a:avLst/>
            <a:gdLst/>
            <a:ahLst/>
            <a:cxnLst/>
            <a:rect l="l" t="t" r="r" b="b"/>
            <a:pathLst>
              <a:path w="3733800" h="2133600">
                <a:moveTo>
                  <a:pt x="0" y="2133599"/>
                </a:moveTo>
                <a:lnTo>
                  <a:pt x="3733799" y="2133599"/>
                </a:lnTo>
                <a:lnTo>
                  <a:pt x="3733799" y="0"/>
                </a:lnTo>
                <a:lnTo>
                  <a:pt x="3115055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35719" y="2562351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146303" y="0"/>
                </a:moveTo>
                <a:lnTo>
                  <a:pt x="0" y="73151"/>
                </a:lnTo>
                <a:lnTo>
                  <a:pt x="146303" y="149351"/>
                </a:lnTo>
                <a:lnTo>
                  <a:pt x="146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78347" y="5681979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2630" y="2970"/>
                </a:lnTo>
                <a:lnTo>
                  <a:pt x="286216" y="11642"/>
                </a:lnTo>
                <a:lnTo>
                  <a:pt x="242091" y="25658"/>
                </a:lnTo>
                <a:lnTo>
                  <a:pt x="200589" y="44661"/>
                </a:lnTo>
                <a:lnTo>
                  <a:pt x="162042" y="68292"/>
                </a:lnTo>
                <a:lnTo>
                  <a:pt x="126782" y="96193"/>
                </a:lnTo>
                <a:lnTo>
                  <a:pt x="95144" y="128006"/>
                </a:lnTo>
                <a:lnTo>
                  <a:pt x="67459" y="163373"/>
                </a:lnTo>
                <a:lnTo>
                  <a:pt x="44062" y="201937"/>
                </a:lnTo>
                <a:lnTo>
                  <a:pt x="25284" y="243340"/>
                </a:lnTo>
                <a:lnTo>
                  <a:pt x="11459" y="287223"/>
                </a:lnTo>
                <a:lnTo>
                  <a:pt x="2920" y="333229"/>
                </a:lnTo>
                <a:lnTo>
                  <a:pt x="0" y="381000"/>
                </a:lnTo>
                <a:lnTo>
                  <a:pt x="2920" y="428770"/>
                </a:lnTo>
                <a:lnTo>
                  <a:pt x="11459" y="474776"/>
                </a:lnTo>
                <a:lnTo>
                  <a:pt x="25284" y="518659"/>
                </a:lnTo>
                <a:lnTo>
                  <a:pt x="44062" y="560062"/>
                </a:lnTo>
                <a:lnTo>
                  <a:pt x="67459" y="598626"/>
                </a:lnTo>
                <a:lnTo>
                  <a:pt x="95144" y="633993"/>
                </a:lnTo>
                <a:lnTo>
                  <a:pt x="126782" y="665806"/>
                </a:lnTo>
                <a:lnTo>
                  <a:pt x="162042" y="693707"/>
                </a:lnTo>
                <a:lnTo>
                  <a:pt x="200589" y="717338"/>
                </a:lnTo>
                <a:lnTo>
                  <a:pt x="242091" y="736341"/>
                </a:lnTo>
                <a:lnTo>
                  <a:pt x="286216" y="750357"/>
                </a:lnTo>
                <a:lnTo>
                  <a:pt x="332630" y="759029"/>
                </a:lnTo>
                <a:lnTo>
                  <a:pt x="381000" y="762000"/>
                </a:lnTo>
                <a:lnTo>
                  <a:pt x="428770" y="759029"/>
                </a:lnTo>
                <a:lnTo>
                  <a:pt x="474776" y="750357"/>
                </a:lnTo>
                <a:lnTo>
                  <a:pt x="518659" y="736341"/>
                </a:lnTo>
                <a:lnTo>
                  <a:pt x="560062" y="717338"/>
                </a:lnTo>
                <a:lnTo>
                  <a:pt x="598626" y="693707"/>
                </a:lnTo>
                <a:lnTo>
                  <a:pt x="633993" y="665806"/>
                </a:lnTo>
                <a:lnTo>
                  <a:pt x="665806" y="633993"/>
                </a:lnTo>
                <a:lnTo>
                  <a:pt x="693707" y="598626"/>
                </a:lnTo>
                <a:lnTo>
                  <a:pt x="717338" y="560062"/>
                </a:lnTo>
                <a:lnTo>
                  <a:pt x="736341" y="518659"/>
                </a:lnTo>
                <a:lnTo>
                  <a:pt x="750357" y="474776"/>
                </a:lnTo>
                <a:lnTo>
                  <a:pt x="759029" y="428770"/>
                </a:lnTo>
                <a:lnTo>
                  <a:pt x="762000" y="381000"/>
                </a:lnTo>
                <a:lnTo>
                  <a:pt x="759029" y="333229"/>
                </a:lnTo>
                <a:lnTo>
                  <a:pt x="750357" y="287223"/>
                </a:lnTo>
                <a:lnTo>
                  <a:pt x="736341" y="243340"/>
                </a:lnTo>
                <a:lnTo>
                  <a:pt x="717338" y="201937"/>
                </a:lnTo>
                <a:lnTo>
                  <a:pt x="693707" y="163373"/>
                </a:lnTo>
                <a:lnTo>
                  <a:pt x="665806" y="128006"/>
                </a:lnTo>
                <a:lnTo>
                  <a:pt x="633993" y="96193"/>
                </a:lnTo>
                <a:lnTo>
                  <a:pt x="598626" y="68292"/>
                </a:lnTo>
                <a:lnTo>
                  <a:pt x="560062" y="44661"/>
                </a:lnTo>
                <a:lnTo>
                  <a:pt x="518659" y="25658"/>
                </a:lnTo>
                <a:lnTo>
                  <a:pt x="474776" y="11642"/>
                </a:lnTo>
                <a:lnTo>
                  <a:pt x="428770" y="2970"/>
                </a:lnTo>
                <a:lnTo>
                  <a:pt x="381000" y="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79871" y="5683503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0"/>
                </a:moveTo>
                <a:lnTo>
                  <a:pt x="332630" y="2970"/>
                </a:lnTo>
                <a:lnTo>
                  <a:pt x="286216" y="11642"/>
                </a:lnTo>
                <a:lnTo>
                  <a:pt x="242091" y="25658"/>
                </a:lnTo>
                <a:lnTo>
                  <a:pt x="200589" y="44661"/>
                </a:lnTo>
                <a:lnTo>
                  <a:pt x="162042" y="68292"/>
                </a:lnTo>
                <a:lnTo>
                  <a:pt x="126782" y="96193"/>
                </a:lnTo>
                <a:lnTo>
                  <a:pt x="95144" y="128006"/>
                </a:lnTo>
                <a:lnTo>
                  <a:pt x="67459" y="163373"/>
                </a:lnTo>
                <a:lnTo>
                  <a:pt x="44062" y="201937"/>
                </a:lnTo>
                <a:lnTo>
                  <a:pt x="25284" y="243340"/>
                </a:lnTo>
                <a:lnTo>
                  <a:pt x="11459" y="287223"/>
                </a:lnTo>
                <a:lnTo>
                  <a:pt x="2920" y="333229"/>
                </a:lnTo>
                <a:lnTo>
                  <a:pt x="0" y="380999"/>
                </a:lnTo>
                <a:lnTo>
                  <a:pt x="2920" y="428770"/>
                </a:lnTo>
                <a:lnTo>
                  <a:pt x="11459" y="474776"/>
                </a:lnTo>
                <a:lnTo>
                  <a:pt x="25284" y="518659"/>
                </a:lnTo>
                <a:lnTo>
                  <a:pt x="44062" y="560062"/>
                </a:lnTo>
                <a:lnTo>
                  <a:pt x="67459" y="598626"/>
                </a:lnTo>
                <a:lnTo>
                  <a:pt x="95144" y="633993"/>
                </a:lnTo>
                <a:lnTo>
                  <a:pt x="126782" y="665806"/>
                </a:lnTo>
                <a:lnTo>
                  <a:pt x="162042" y="693707"/>
                </a:lnTo>
                <a:lnTo>
                  <a:pt x="200589" y="717338"/>
                </a:lnTo>
                <a:lnTo>
                  <a:pt x="242091" y="736341"/>
                </a:lnTo>
                <a:lnTo>
                  <a:pt x="286216" y="750357"/>
                </a:lnTo>
                <a:lnTo>
                  <a:pt x="332630" y="759029"/>
                </a:lnTo>
                <a:lnTo>
                  <a:pt x="380999" y="761999"/>
                </a:lnTo>
                <a:lnTo>
                  <a:pt x="428770" y="759029"/>
                </a:lnTo>
                <a:lnTo>
                  <a:pt x="474776" y="750357"/>
                </a:lnTo>
                <a:lnTo>
                  <a:pt x="518659" y="736341"/>
                </a:lnTo>
                <a:lnTo>
                  <a:pt x="560062" y="717338"/>
                </a:lnTo>
                <a:lnTo>
                  <a:pt x="598626" y="693707"/>
                </a:lnTo>
                <a:lnTo>
                  <a:pt x="633993" y="665806"/>
                </a:lnTo>
                <a:lnTo>
                  <a:pt x="665806" y="633993"/>
                </a:lnTo>
                <a:lnTo>
                  <a:pt x="693707" y="598626"/>
                </a:lnTo>
                <a:lnTo>
                  <a:pt x="717338" y="560062"/>
                </a:lnTo>
                <a:lnTo>
                  <a:pt x="736341" y="518659"/>
                </a:lnTo>
                <a:lnTo>
                  <a:pt x="750357" y="474776"/>
                </a:lnTo>
                <a:lnTo>
                  <a:pt x="759029" y="428770"/>
                </a:lnTo>
                <a:lnTo>
                  <a:pt x="761999" y="380999"/>
                </a:lnTo>
                <a:lnTo>
                  <a:pt x="759029" y="333229"/>
                </a:lnTo>
                <a:lnTo>
                  <a:pt x="750357" y="287223"/>
                </a:lnTo>
                <a:lnTo>
                  <a:pt x="736341" y="243340"/>
                </a:lnTo>
                <a:lnTo>
                  <a:pt x="717338" y="201937"/>
                </a:lnTo>
                <a:lnTo>
                  <a:pt x="693707" y="163373"/>
                </a:lnTo>
                <a:lnTo>
                  <a:pt x="665806" y="128006"/>
                </a:lnTo>
                <a:lnTo>
                  <a:pt x="633993" y="96193"/>
                </a:lnTo>
                <a:lnTo>
                  <a:pt x="598626" y="68292"/>
                </a:lnTo>
                <a:lnTo>
                  <a:pt x="560062" y="44661"/>
                </a:lnTo>
                <a:lnTo>
                  <a:pt x="518659" y="25658"/>
                </a:lnTo>
                <a:lnTo>
                  <a:pt x="474776" y="11642"/>
                </a:lnTo>
                <a:lnTo>
                  <a:pt x="428770" y="2970"/>
                </a:lnTo>
                <a:lnTo>
                  <a:pt x="380999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79871" y="606450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60871" y="5683503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41671" y="6064503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94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33567" y="5991352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0"/>
                </a:moveTo>
                <a:lnTo>
                  <a:pt x="0" y="149352"/>
                </a:lnTo>
                <a:lnTo>
                  <a:pt x="149352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73347" y="5758179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685800"/>
                </a:moveTo>
                <a:lnTo>
                  <a:pt x="1066800" y="685800"/>
                </a:lnTo>
                <a:lnTo>
                  <a:pt x="1066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73347" y="5758179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0"/>
                </a:moveTo>
                <a:lnTo>
                  <a:pt x="1066799" y="0"/>
                </a:lnTo>
                <a:lnTo>
                  <a:pt x="10667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971544" y="5901435"/>
            <a:ext cx="47117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</a:t>
            </a:r>
            <a:r>
              <a:rPr sz="24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850" b="1" spc="-7" baseline="-20467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endParaRPr sz="2850" baseline="-20467"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28288" y="5255259"/>
            <a:ext cx="6756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byte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57111" y="6064503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494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49007" y="5991352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0"/>
                </a:moveTo>
                <a:lnTo>
                  <a:pt x="0" y="149352"/>
                </a:lnTo>
                <a:lnTo>
                  <a:pt x="149351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54747" y="5758179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685800"/>
                </a:moveTo>
                <a:lnTo>
                  <a:pt x="1066800" y="685800"/>
                </a:lnTo>
                <a:lnTo>
                  <a:pt x="1066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54747" y="5758179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0"/>
                </a:moveTo>
                <a:lnTo>
                  <a:pt x="1066799" y="0"/>
                </a:lnTo>
                <a:lnTo>
                  <a:pt x="1066799" y="685799"/>
                </a:lnTo>
                <a:lnTo>
                  <a:pt x="0" y="6857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540752" y="5901435"/>
            <a:ext cx="495934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C</a:t>
            </a:r>
            <a:r>
              <a:rPr sz="24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850" b="1" spc="-7" baseline="-20467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endParaRPr sz="2850" baseline="-20467">
              <a:latin typeface="Comic Sans MS"/>
              <a:cs typeface="Comic Sans MS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25</a:t>
            </a:fld>
            <a:r>
              <a:rPr spc="-5" dirty="0"/>
              <a:t>)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7409688" y="5255259"/>
            <a:ext cx="6756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byte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Security </a:t>
            </a:r>
            <a:r>
              <a:rPr sz="3600" dirty="0"/>
              <a:t>of</a:t>
            </a:r>
            <a:r>
              <a:rPr sz="3600" spc="-80" dirty="0"/>
              <a:t> </a:t>
            </a:r>
            <a:r>
              <a:rPr sz="3600" dirty="0"/>
              <a:t>DES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6591" y="1872996"/>
            <a:ext cx="4329430" cy="394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76835" indent="-344170">
              <a:lnSpc>
                <a:spcPts val="218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Design criteria (particularly of  S-Boxes) not revealed until</a:t>
            </a:r>
            <a:r>
              <a:rPr sz="2000" spc="-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1994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2833"/>
              </a:buClr>
              <a:buFont typeface="Wingdings"/>
              <a:buChar char=""/>
            </a:pPr>
            <a:endParaRPr sz="2650">
              <a:latin typeface="Times New Roman"/>
              <a:cs typeface="Times New Roman"/>
            </a:endParaRPr>
          </a:p>
          <a:p>
            <a:pPr marL="356870" marR="53340" indent="-344170">
              <a:lnSpc>
                <a:spcPts val="2160"/>
              </a:lnSpc>
              <a:spcBef>
                <a:spcPts val="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No known trapdoors. No proof of  non-existence</a:t>
            </a:r>
            <a:r>
              <a:rPr sz="20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either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2833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6870" marR="461645" indent="-344170">
              <a:lnSpc>
                <a:spcPts val="216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Oddity: If both plaintext and  key are complemented so is  resulting</a:t>
            </a:r>
            <a:r>
              <a:rPr sz="2000" spc="-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ciphertext.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2833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56870" marR="5080" indent="-344170">
              <a:lnSpc>
                <a:spcPts val="216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DES has 4 weak keys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&amp;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6 pairs of  semi-weak keys which should not  be</a:t>
            </a:r>
            <a:r>
              <a:rPr sz="20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used.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3100" y="652780"/>
            <a:ext cx="214884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26</a:t>
            </a:fld>
            <a:r>
              <a:rPr spc="-5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Security </a:t>
            </a:r>
            <a:r>
              <a:rPr sz="3600" dirty="0"/>
              <a:t>of</a:t>
            </a:r>
            <a:r>
              <a:rPr sz="3600" spc="-80" dirty="0"/>
              <a:t> </a:t>
            </a:r>
            <a:r>
              <a:rPr sz="3600" dirty="0"/>
              <a:t>DES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27</a:t>
            </a:fld>
            <a:r>
              <a:rPr spc="-5" dirty="0"/>
              <a:t>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44547"/>
            <a:ext cx="4352290" cy="199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A500"/>
                </a:solidFill>
                <a:latin typeface="Comic Sans MS"/>
                <a:cs typeface="Comic Sans MS"/>
              </a:rPr>
              <a:t>BRUTE </a:t>
            </a:r>
            <a:r>
              <a:rPr sz="1800" b="1" dirty="0">
                <a:solidFill>
                  <a:srgbClr val="00A500"/>
                </a:solidFill>
                <a:latin typeface="Comic Sans MS"/>
                <a:cs typeface="Comic Sans MS"/>
              </a:rPr>
              <a:t>FORCE</a:t>
            </a:r>
            <a:r>
              <a:rPr sz="1800" b="1" spc="-85" dirty="0">
                <a:solidFill>
                  <a:srgbClr val="00A5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00A500"/>
                </a:solidFill>
                <a:latin typeface="Comic Sans MS"/>
                <a:cs typeface="Comic Sans MS"/>
              </a:rPr>
              <a:t>ATTACK</a:t>
            </a:r>
            <a:endParaRPr sz="1800">
              <a:latin typeface="Comic Sans MS"/>
              <a:cs typeface="Comic Sans MS"/>
            </a:endParaRPr>
          </a:p>
          <a:p>
            <a:pPr marL="356870" marR="5080" indent="-344170">
              <a:lnSpc>
                <a:spcPts val="1970"/>
              </a:lnSpc>
              <a:spcBef>
                <a:spcPts val="86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400" spc="7" baseline="24305" dirty="0">
                <a:solidFill>
                  <a:srgbClr val="0558ED"/>
                </a:solidFill>
                <a:latin typeface="Comic Sans MS"/>
                <a:cs typeface="Comic Sans MS"/>
              </a:rPr>
              <a:t>56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keys but brute force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attacks are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now becoming</a:t>
            </a:r>
            <a:r>
              <a:rPr sz="18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feasible</a:t>
            </a:r>
            <a:endParaRPr sz="1800">
              <a:latin typeface="Comic Sans MS"/>
              <a:cs typeface="Comic Sans MS"/>
            </a:endParaRPr>
          </a:p>
          <a:p>
            <a:pPr marL="356870" marR="33655" indent="-344170">
              <a:lnSpc>
                <a:spcPct val="90400"/>
              </a:lnSpc>
              <a:spcBef>
                <a:spcPts val="81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1993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Michael Wiener showed</a:t>
            </a:r>
            <a:r>
              <a:rPr sz="18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that  it was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possible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cheaply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build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hardware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that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undertook a known-  plaintext</a:t>
            </a:r>
            <a:r>
              <a:rPr sz="1800" spc="-114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attack: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016" y="3798315"/>
            <a:ext cx="1274445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3.5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hours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1945"/>
              </a:lnSpc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21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mins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35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hours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5392" y="3829811"/>
            <a:ext cx="1584960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39"/>
              </a:lnSpc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for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$1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million  for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$10</a:t>
            </a:r>
            <a:r>
              <a:rPr sz="1800" spc="-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million  for</a:t>
            </a:r>
            <a:r>
              <a:rPr sz="18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$100,000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591" y="4674494"/>
            <a:ext cx="4248150" cy="16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906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Intelligence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agencies and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those with  the financial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muscle most probably  have such</a:t>
            </a:r>
            <a:r>
              <a:rPr sz="18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hardware.</a:t>
            </a:r>
            <a:endParaRPr sz="1800">
              <a:latin typeface="Comic Sans MS"/>
              <a:cs typeface="Comic Sans MS"/>
            </a:endParaRPr>
          </a:p>
          <a:p>
            <a:pPr marL="356870" marR="510540" indent="-344170">
              <a:lnSpc>
                <a:spcPct val="90600"/>
              </a:lnSpc>
              <a:spcBef>
                <a:spcPts val="85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latin typeface="Comic Sans MS"/>
                <a:cs typeface="Comic Sans MS"/>
              </a:rPr>
              <a:t>See </a:t>
            </a:r>
            <a:r>
              <a:rPr sz="1800" dirty="0">
                <a:latin typeface="Comic Sans MS"/>
                <a:cs typeface="Comic Sans MS"/>
              </a:rPr>
              <a:t>link </a:t>
            </a:r>
            <a:r>
              <a:rPr sz="1800" spc="5" dirty="0">
                <a:latin typeface="Comic Sans MS"/>
                <a:cs typeface="Comic Sans MS"/>
              </a:rPr>
              <a:t>“How </a:t>
            </a:r>
            <a:r>
              <a:rPr sz="1800" spc="-5" dirty="0">
                <a:latin typeface="Comic Sans MS"/>
                <a:cs typeface="Comic Sans MS"/>
              </a:rPr>
              <a:t>to break </a:t>
            </a:r>
            <a:r>
              <a:rPr sz="1800" dirty="0">
                <a:latin typeface="Comic Sans MS"/>
                <a:cs typeface="Comic Sans MS"/>
              </a:rPr>
              <a:t>DES”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  course home page:  </a:t>
            </a:r>
            <a:r>
              <a:rPr sz="1800" spc="-5" dirty="0">
                <a:latin typeface="Comic Sans MS"/>
                <a:cs typeface="Comic Sans MS"/>
                <a:hlinkClick r:id="rId2"/>
              </a:rPr>
              <a:t>www.cryptography.com/des/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7388" y="1841500"/>
            <a:ext cx="4495800" cy="4849495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435609" marR="338455" indent="-344170">
              <a:lnSpc>
                <a:spcPts val="2160"/>
              </a:lnSpc>
              <a:spcBef>
                <a:spcPts val="33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b="1" spc="-5" dirty="0">
                <a:latin typeface="Comic Sans MS"/>
                <a:cs typeface="Comic Sans MS"/>
              </a:rPr>
              <a:t>Differential Cryptanalysis 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Exploits how small changes in  plaintext affect</a:t>
            </a:r>
            <a:r>
              <a:rPr sz="2000" spc="-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ciphertext.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2833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435609" marR="338455">
              <a:lnSpc>
                <a:spcPts val="2160"/>
              </a:lnSpc>
              <a:tabLst>
                <a:tab pos="359092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For DES, requires 2^47 chosen  plaintexts for 16</a:t>
            </a:r>
            <a:r>
              <a:rPr sz="2000" spc="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rounds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!	Can  break 8-round DES in</a:t>
            </a:r>
            <a:r>
              <a:rPr sz="2000" spc="-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seconds.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435609" marR="603885" indent="-344170">
              <a:lnSpc>
                <a:spcPts val="216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b="1" spc="-5" dirty="0">
                <a:latin typeface="Comic Sans MS"/>
                <a:cs typeface="Comic Sans MS"/>
              </a:rPr>
              <a:t>Linear Cryptanalysis 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Approximate effect of  encryption (notably S-boxes)  with linear</a:t>
            </a:r>
            <a:r>
              <a:rPr sz="20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functions.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435609" marR="434340">
              <a:lnSpc>
                <a:spcPts val="216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For DES, requires 2^43 known  plaintexts for 16 rounds</a:t>
            </a:r>
            <a:r>
              <a:rPr sz="2000" spc="-4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!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7388" y="1841500"/>
            <a:ext cx="4495800" cy="4849495"/>
          </a:xfrm>
          <a:custGeom>
            <a:avLst/>
            <a:gdLst/>
            <a:ahLst/>
            <a:cxnLst/>
            <a:rect l="l" t="t" r="r" b="b"/>
            <a:pathLst>
              <a:path w="4495800" h="4849495">
                <a:moveTo>
                  <a:pt x="0" y="4849368"/>
                </a:moveTo>
                <a:lnTo>
                  <a:pt x="4495800" y="4849368"/>
                </a:lnTo>
                <a:lnTo>
                  <a:pt x="4495800" y="0"/>
                </a:lnTo>
                <a:lnTo>
                  <a:pt x="0" y="0"/>
                </a:lnTo>
                <a:lnTo>
                  <a:pt x="0" y="4849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17388" y="1841500"/>
            <a:ext cx="4495800" cy="4849495"/>
          </a:xfrm>
          <a:custGeom>
            <a:avLst/>
            <a:gdLst/>
            <a:ahLst/>
            <a:cxnLst/>
            <a:rect l="l" t="t" r="r" b="b"/>
            <a:pathLst>
              <a:path w="4495800" h="4849495">
                <a:moveTo>
                  <a:pt x="0" y="0"/>
                </a:moveTo>
                <a:lnTo>
                  <a:pt x="4495799" y="0"/>
                </a:lnTo>
                <a:lnTo>
                  <a:pt x="4495799" y="4849367"/>
                </a:lnTo>
                <a:lnTo>
                  <a:pt x="0" y="4849367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Double DES </a:t>
            </a:r>
            <a:r>
              <a:rPr sz="3600" spc="-5" dirty="0"/>
              <a:t>(Multiple</a:t>
            </a:r>
            <a:r>
              <a:rPr sz="3600" spc="-100" dirty="0"/>
              <a:t> </a:t>
            </a:r>
            <a:r>
              <a:rPr sz="3600" dirty="0"/>
              <a:t>Encryption)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26591" y="1844547"/>
            <a:ext cx="379666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Encrypt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twice with two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keys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8F00"/>
                </a:solidFill>
                <a:latin typeface="Comic Sans MS"/>
                <a:cs typeface="Comic Sans MS"/>
              </a:rPr>
              <a:t>MEET-IN-THE MIDDLE</a:t>
            </a:r>
            <a:r>
              <a:rPr sz="1800" b="1" spc="-110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008F00"/>
                </a:solidFill>
                <a:latin typeface="Comic Sans MS"/>
                <a:cs typeface="Comic Sans MS"/>
              </a:rPr>
              <a:t>ATTACK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591" y="2811780"/>
            <a:ext cx="431800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1939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Known plaintext attack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(i.e.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have</a:t>
            </a:r>
            <a:r>
              <a:rPr sz="1800" spc="-1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crib  P1 &amp;</a:t>
            </a:r>
            <a:r>
              <a:rPr sz="18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C1)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591" y="3665220"/>
            <a:ext cx="414782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1939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For all K1 encrypt P1: list all</a:t>
            </a:r>
            <a:r>
              <a:rPr sz="1800" spc="-1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results  in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Table</a:t>
            </a:r>
            <a:r>
              <a:rPr sz="18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591" y="4512950"/>
            <a:ext cx="4264660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906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  <a:tab pos="3834129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For each K2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decrypt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C1 -&gt;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X.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 If	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18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T, check K1 &amp; K2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with new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crib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(P2,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C2).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If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okay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then keys</a:t>
            </a:r>
            <a:r>
              <a:rPr sz="18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found.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591" y="5622035"/>
            <a:ext cx="419227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1939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Reduces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1800" baseline="23148" dirty="0">
                <a:solidFill>
                  <a:srgbClr val="0558ED"/>
                </a:solidFill>
                <a:latin typeface="Comic Sans MS"/>
                <a:cs typeface="Comic Sans MS"/>
              </a:rPr>
              <a:t>112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1800" spc="7" baseline="23148" dirty="0">
                <a:solidFill>
                  <a:srgbClr val="0558ED"/>
                </a:solidFill>
                <a:latin typeface="Comic Sans MS"/>
                <a:cs typeface="Comic Sans MS"/>
              </a:rPr>
              <a:t>56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for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Double DES,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but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is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huge!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20279" y="2342895"/>
            <a:ext cx="0" cy="350520"/>
          </a:xfrm>
          <a:custGeom>
            <a:avLst/>
            <a:gdLst/>
            <a:ahLst/>
            <a:cxnLst/>
            <a:rect l="l" t="t" r="r" b="b"/>
            <a:pathLst>
              <a:path h="350519">
                <a:moveTo>
                  <a:pt x="0" y="350519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7128" y="2690367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3151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0635" y="2816860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30">
                <a:moveTo>
                  <a:pt x="0" y="417575"/>
                </a:moveTo>
                <a:lnTo>
                  <a:pt x="381000" y="417575"/>
                </a:lnTo>
                <a:lnTo>
                  <a:pt x="381000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0635" y="2816860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30">
                <a:moveTo>
                  <a:pt x="0" y="0"/>
                </a:moveTo>
                <a:lnTo>
                  <a:pt x="380999" y="0"/>
                </a:lnTo>
                <a:lnTo>
                  <a:pt x="380999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18171" y="2829052"/>
            <a:ext cx="1905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6356" y="1975611"/>
            <a:ext cx="3238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K1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8908" y="2838196"/>
            <a:ext cx="1587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8175" y="3010407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>
                <a:moveTo>
                  <a:pt x="493775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78904" y="2937255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0" y="0"/>
                </a:moveTo>
                <a:lnTo>
                  <a:pt x="0" y="149352"/>
                </a:lnTo>
                <a:lnTo>
                  <a:pt x="146303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3159" y="3007359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>
                <a:moveTo>
                  <a:pt x="490727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90840" y="2934207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0" y="0"/>
                </a:moveTo>
                <a:lnTo>
                  <a:pt x="0" y="149351"/>
                </a:lnTo>
                <a:lnTo>
                  <a:pt x="146303" y="73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50503" y="2364232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353567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77352" y="2714751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3151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35619" y="2835148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29">
                <a:moveTo>
                  <a:pt x="0" y="417575"/>
                </a:moveTo>
                <a:lnTo>
                  <a:pt x="381000" y="417575"/>
                </a:lnTo>
                <a:lnTo>
                  <a:pt x="381000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5619" y="2835147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29">
                <a:moveTo>
                  <a:pt x="0" y="0"/>
                </a:moveTo>
                <a:lnTo>
                  <a:pt x="380999" y="0"/>
                </a:lnTo>
                <a:lnTo>
                  <a:pt x="380999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30107" y="2844291"/>
            <a:ext cx="1905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47811" y="1975611"/>
            <a:ext cx="3727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K2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14611" y="2838196"/>
            <a:ext cx="1841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18143" y="3010407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>
                <a:moveTo>
                  <a:pt x="493775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08871" y="2937255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0" y="0"/>
                </a:moveTo>
                <a:lnTo>
                  <a:pt x="0" y="149352"/>
                </a:lnTo>
                <a:lnTo>
                  <a:pt x="146303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94171" y="5276595"/>
            <a:ext cx="2965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77152" y="4781295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350519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04000" y="5128767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77507" y="5255259"/>
            <a:ext cx="381000" cy="417830"/>
          </a:xfrm>
          <a:prstGeom prst="rect">
            <a:avLst/>
          </a:prstGeom>
          <a:solidFill>
            <a:srgbClr val="EEED70"/>
          </a:solidFill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99428" y="4414011"/>
            <a:ext cx="1619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*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19367" y="544880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216407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32728" y="5375655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5" h="149860">
                <a:moveTo>
                  <a:pt x="0" y="0"/>
                </a:moveTo>
                <a:lnTo>
                  <a:pt x="0" y="149352"/>
                </a:lnTo>
                <a:lnTo>
                  <a:pt x="146304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93047" y="4802632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353567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19895" y="5153152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3151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8164" y="5273547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29">
                <a:moveTo>
                  <a:pt x="0" y="417575"/>
                </a:moveTo>
                <a:lnTo>
                  <a:pt x="381000" y="417575"/>
                </a:lnTo>
                <a:lnTo>
                  <a:pt x="381000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78164" y="5273547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29">
                <a:moveTo>
                  <a:pt x="0" y="0"/>
                </a:moveTo>
                <a:lnTo>
                  <a:pt x="380999" y="0"/>
                </a:lnTo>
                <a:lnTo>
                  <a:pt x="380999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57411" y="5282692"/>
            <a:ext cx="105283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730885" algn="l"/>
              </a:tabLst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D	</a:t>
            </a:r>
            <a:r>
              <a:rPr sz="3600" baseline="1157" dirty="0">
                <a:solidFill>
                  <a:srgbClr val="0558ED"/>
                </a:solidFill>
                <a:latin typeface="Comic Sans MS"/>
                <a:cs typeface="Comic Sans MS"/>
              </a:rPr>
              <a:t>C1</a:t>
            </a:r>
            <a:endParaRPr sz="3600" baseline="1157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84843" y="4414011"/>
            <a:ext cx="16192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*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203943" y="544880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831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63735" y="5375655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146304" y="0"/>
                </a:moveTo>
                <a:lnTo>
                  <a:pt x="0" y="76200"/>
                </a:lnTo>
                <a:lnTo>
                  <a:pt x="146304" y="149352"/>
                </a:lnTo>
                <a:lnTo>
                  <a:pt x="146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39379" y="5444235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5">
                <a:moveTo>
                  <a:pt x="938783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37271" y="5393944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109727" y="0"/>
                </a:moveTo>
                <a:lnTo>
                  <a:pt x="0" y="51815"/>
                </a:lnTo>
                <a:lnTo>
                  <a:pt x="109727" y="106679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373364" y="5026659"/>
            <a:ext cx="220979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07147" y="4538979"/>
            <a:ext cx="228600" cy="1828800"/>
          </a:xfrm>
          <a:custGeom>
            <a:avLst/>
            <a:gdLst/>
            <a:ahLst/>
            <a:cxnLst/>
            <a:rect l="l" t="t" r="r" b="b"/>
            <a:pathLst>
              <a:path w="228600" h="1828800">
                <a:moveTo>
                  <a:pt x="0" y="0"/>
                </a:moveTo>
                <a:lnTo>
                  <a:pt x="66031" y="29065"/>
                </a:lnTo>
                <a:lnTo>
                  <a:pt x="90635" y="61886"/>
                </a:lnTo>
                <a:lnTo>
                  <a:pt x="106899" y="103778"/>
                </a:lnTo>
                <a:lnTo>
                  <a:pt x="112775" y="152399"/>
                </a:lnTo>
                <a:lnTo>
                  <a:pt x="112775" y="761999"/>
                </a:lnTo>
                <a:lnTo>
                  <a:pt x="118676" y="810621"/>
                </a:lnTo>
                <a:lnTo>
                  <a:pt x="135111" y="852513"/>
                </a:lnTo>
                <a:lnTo>
                  <a:pt x="160178" y="885334"/>
                </a:lnTo>
                <a:lnTo>
                  <a:pt x="191975" y="906743"/>
                </a:lnTo>
                <a:lnTo>
                  <a:pt x="228599" y="914399"/>
                </a:lnTo>
                <a:lnTo>
                  <a:pt x="191975" y="922056"/>
                </a:lnTo>
                <a:lnTo>
                  <a:pt x="160178" y="943465"/>
                </a:lnTo>
                <a:lnTo>
                  <a:pt x="135111" y="976286"/>
                </a:lnTo>
                <a:lnTo>
                  <a:pt x="118676" y="1018178"/>
                </a:lnTo>
                <a:lnTo>
                  <a:pt x="112775" y="1066799"/>
                </a:lnTo>
                <a:lnTo>
                  <a:pt x="112775" y="1676399"/>
                </a:lnTo>
                <a:lnTo>
                  <a:pt x="106899" y="1725021"/>
                </a:lnTo>
                <a:lnTo>
                  <a:pt x="90635" y="1766913"/>
                </a:lnTo>
                <a:lnTo>
                  <a:pt x="66031" y="1799734"/>
                </a:lnTo>
                <a:lnTo>
                  <a:pt x="35137" y="1821143"/>
                </a:lnTo>
                <a:lnTo>
                  <a:pt x="0" y="18287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574788" y="4572507"/>
            <a:ext cx="66802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find</a:t>
            </a:r>
            <a:r>
              <a:rPr sz="18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54747" y="4462779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1981200"/>
                </a:moveTo>
                <a:lnTo>
                  <a:pt x="152400" y="1981200"/>
                </a:lnTo>
                <a:lnTo>
                  <a:pt x="152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FFAB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54747" y="4462779"/>
            <a:ext cx="152400" cy="1981200"/>
          </a:xfrm>
          <a:custGeom>
            <a:avLst/>
            <a:gdLst/>
            <a:ahLst/>
            <a:cxnLst/>
            <a:rect l="l" t="t" r="r" b="b"/>
            <a:pathLst>
              <a:path w="152400" h="1981200">
                <a:moveTo>
                  <a:pt x="0" y="0"/>
                </a:moveTo>
                <a:lnTo>
                  <a:pt x="152399" y="0"/>
                </a:lnTo>
                <a:lnTo>
                  <a:pt x="152399" y="1981199"/>
                </a:lnTo>
                <a:lnTo>
                  <a:pt x="0" y="19811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73747" y="4633467"/>
            <a:ext cx="341630" cy="820419"/>
          </a:xfrm>
          <a:custGeom>
            <a:avLst/>
            <a:gdLst/>
            <a:ahLst/>
            <a:cxnLst/>
            <a:rect l="l" t="t" r="r" b="b"/>
            <a:pathLst>
              <a:path w="341629" h="820420">
                <a:moveTo>
                  <a:pt x="0" y="819911"/>
                </a:moveTo>
                <a:lnTo>
                  <a:pt x="34137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67880" y="4543552"/>
            <a:ext cx="100965" cy="119380"/>
          </a:xfrm>
          <a:custGeom>
            <a:avLst/>
            <a:gdLst/>
            <a:ahLst/>
            <a:cxnLst/>
            <a:rect l="l" t="t" r="r" b="b"/>
            <a:pathLst>
              <a:path w="100965" h="119379">
                <a:moveTo>
                  <a:pt x="91440" y="0"/>
                </a:moveTo>
                <a:lnTo>
                  <a:pt x="0" y="79248"/>
                </a:lnTo>
                <a:lnTo>
                  <a:pt x="100584" y="118872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3747" y="5453379"/>
            <a:ext cx="341630" cy="820419"/>
          </a:xfrm>
          <a:custGeom>
            <a:avLst/>
            <a:gdLst/>
            <a:ahLst/>
            <a:cxnLst/>
            <a:rect l="l" t="t" r="r" b="b"/>
            <a:pathLst>
              <a:path w="341629" h="820420">
                <a:moveTo>
                  <a:pt x="0" y="0"/>
                </a:moveTo>
                <a:lnTo>
                  <a:pt x="341375" y="8199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67880" y="6250432"/>
            <a:ext cx="100965" cy="121920"/>
          </a:xfrm>
          <a:custGeom>
            <a:avLst/>
            <a:gdLst/>
            <a:ahLst/>
            <a:cxnLst/>
            <a:rect l="l" t="t" r="r" b="b"/>
            <a:pathLst>
              <a:path w="100965" h="121920">
                <a:moveTo>
                  <a:pt x="100584" y="0"/>
                </a:moveTo>
                <a:lnTo>
                  <a:pt x="0" y="39624"/>
                </a:lnTo>
                <a:lnTo>
                  <a:pt x="91440" y="121920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193788" y="4112259"/>
            <a:ext cx="2076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28</a:t>
            </a:fld>
            <a:r>
              <a:rPr spc="-5" dirty="0"/>
              <a:t>)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Triple DES </a:t>
            </a:r>
            <a:r>
              <a:rPr sz="3600" spc="-5" dirty="0"/>
              <a:t>(part </a:t>
            </a:r>
            <a:r>
              <a:rPr sz="3600" dirty="0"/>
              <a:t>of DES</a:t>
            </a:r>
            <a:r>
              <a:rPr sz="3600" spc="-114" dirty="0"/>
              <a:t> </a:t>
            </a:r>
            <a:r>
              <a:rPr sz="3600" dirty="0"/>
              <a:t>standard)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6591" y="1829308"/>
            <a:ext cx="426402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500"/>
                </a:solidFill>
                <a:latin typeface="Comic Sans MS"/>
                <a:cs typeface="Comic Sans MS"/>
              </a:rPr>
              <a:t>TRIPLE DES WITH 2 KEYS</a:t>
            </a:r>
            <a:r>
              <a:rPr sz="1800" b="1" spc="-120" dirty="0">
                <a:solidFill>
                  <a:srgbClr val="00A5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00A500"/>
                </a:solidFill>
                <a:latin typeface="Comic Sans MS"/>
                <a:cs typeface="Comic Sans MS"/>
              </a:rPr>
              <a:t>(EDE2)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47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3 keys considered</a:t>
            </a:r>
            <a:r>
              <a:rPr sz="2000" spc="-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unnecessary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45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Cost of 2 key attack is thus</a:t>
            </a:r>
            <a:r>
              <a:rPr sz="2000" spc="-3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112</a:t>
            </a:r>
            <a:endParaRPr sz="2850" baseline="23391">
              <a:latin typeface="Comic Sans MS"/>
              <a:cs typeface="Comic Sans MS"/>
            </a:endParaRPr>
          </a:p>
          <a:p>
            <a:pPr marL="356870" marR="51435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2nd Stage is decryption because  if K2=K1 we gain backward  compatibility with Single</a:t>
            </a:r>
            <a:r>
              <a:rPr sz="2000" spc="-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DES</a:t>
            </a:r>
            <a:endParaRPr sz="2000">
              <a:latin typeface="Comic Sans MS"/>
              <a:cs typeface="Comic Sans MS"/>
            </a:endParaRPr>
          </a:p>
          <a:p>
            <a:pPr marL="356870" marR="48260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Available in PEM (Privacy  Enhanced Mail), PGP, and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others.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591" y="4837683"/>
            <a:ext cx="3989070" cy="101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500"/>
                </a:solidFill>
                <a:latin typeface="Comic Sans MS"/>
                <a:cs typeface="Comic Sans MS"/>
              </a:rPr>
              <a:t>TRIPLE DES WITH 3 KEYS</a:t>
            </a:r>
            <a:r>
              <a:rPr sz="1800" b="1" spc="-120" dirty="0">
                <a:solidFill>
                  <a:srgbClr val="00A5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00A500"/>
                </a:solidFill>
                <a:latin typeface="Comic Sans MS"/>
                <a:cs typeface="Comic Sans MS"/>
              </a:rPr>
              <a:t>(EDE3)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47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Preferred by</a:t>
            </a:r>
            <a:r>
              <a:rPr sz="20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some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168-bit key</a:t>
            </a:r>
            <a:r>
              <a:rPr sz="2000" spc="-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length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17388" y="1841500"/>
            <a:ext cx="4495800" cy="4849495"/>
          </a:xfrm>
          <a:custGeom>
            <a:avLst/>
            <a:gdLst/>
            <a:ahLst/>
            <a:cxnLst/>
            <a:rect l="l" t="t" r="r" b="b"/>
            <a:pathLst>
              <a:path w="4495800" h="4849495">
                <a:moveTo>
                  <a:pt x="0" y="4849368"/>
                </a:moveTo>
                <a:lnTo>
                  <a:pt x="4495800" y="4849368"/>
                </a:lnTo>
                <a:lnTo>
                  <a:pt x="4495800" y="0"/>
                </a:lnTo>
                <a:lnTo>
                  <a:pt x="0" y="0"/>
                </a:lnTo>
                <a:lnTo>
                  <a:pt x="0" y="4849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7388" y="1841500"/>
            <a:ext cx="4495800" cy="4849495"/>
          </a:xfrm>
          <a:custGeom>
            <a:avLst/>
            <a:gdLst/>
            <a:ahLst/>
            <a:cxnLst/>
            <a:rect l="l" t="t" r="r" b="b"/>
            <a:pathLst>
              <a:path w="4495800" h="4849495">
                <a:moveTo>
                  <a:pt x="0" y="0"/>
                </a:moveTo>
                <a:lnTo>
                  <a:pt x="4495799" y="0"/>
                </a:lnTo>
                <a:lnTo>
                  <a:pt x="4495799" y="4849367"/>
                </a:lnTo>
                <a:lnTo>
                  <a:pt x="0" y="4849367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007" y="2562351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353567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37856" y="2912872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99171" y="3030220"/>
            <a:ext cx="378460" cy="417830"/>
          </a:xfrm>
          <a:custGeom>
            <a:avLst/>
            <a:gdLst/>
            <a:ahLst/>
            <a:cxnLst/>
            <a:rect l="l" t="t" r="r" b="b"/>
            <a:pathLst>
              <a:path w="378459" h="417829">
                <a:moveTo>
                  <a:pt x="0" y="417575"/>
                </a:moveTo>
                <a:lnTo>
                  <a:pt x="377951" y="417575"/>
                </a:lnTo>
                <a:lnTo>
                  <a:pt x="37795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9171" y="3030219"/>
            <a:ext cx="378460" cy="417830"/>
          </a:xfrm>
          <a:custGeom>
            <a:avLst/>
            <a:gdLst/>
            <a:ahLst/>
            <a:cxnLst/>
            <a:rect l="l" t="t" r="r" b="b"/>
            <a:pathLst>
              <a:path w="378459" h="417829">
                <a:moveTo>
                  <a:pt x="0" y="0"/>
                </a:moveTo>
                <a:lnTo>
                  <a:pt x="377951" y="0"/>
                </a:lnTo>
                <a:lnTo>
                  <a:pt x="377951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78419" y="3042411"/>
            <a:ext cx="2203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63664" y="3202431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496823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7440" y="312927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0"/>
                </a:moveTo>
                <a:lnTo>
                  <a:pt x="0" y="149352"/>
                </a:lnTo>
                <a:lnTo>
                  <a:pt x="149351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74788" y="2170684"/>
            <a:ext cx="3727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K2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83831" y="2537967"/>
            <a:ext cx="0" cy="350520"/>
          </a:xfrm>
          <a:custGeom>
            <a:avLst/>
            <a:gdLst/>
            <a:ahLst/>
            <a:cxnLst/>
            <a:rect l="l" t="t" r="r" b="b"/>
            <a:pathLst>
              <a:path h="350519">
                <a:moveTo>
                  <a:pt x="0" y="350519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0680" y="2885439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3151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84188" y="3011932"/>
            <a:ext cx="378460" cy="417830"/>
          </a:xfrm>
          <a:custGeom>
            <a:avLst/>
            <a:gdLst/>
            <a:ahLst/>
            <a:cxnLst/>
            <a:rect l="l" t="t" r="r" b="b"/>
            <a:pathLst>
              <a:path w="378459" h="417829">
                <a:moveTo>
                  <a:pt x="0" y="417575"/>
                </a:moveTo>
                <a:lnTo>
                  <a:pt x="377951" y="417575"/>
                </a:lnTo>
                <a:lnTo>
                  <a:pt x="37795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84188" y="3011931"/>
            <a:ext cx="378460" cy="417830"/>
          </a:xfrm>
          <a:custGeom>
            <a:avLst/>
            <a:gdLst/>
            <a:ahLst/>
            <a:cxnLst/>
            <a:rect l="l" t="t" r="r" b="b"/>
            <a:pathLst>
              <a:path w="378459" h="417829">
                <a:moveTo>
                  <a:pt x="0" y="0"/>
                </a:moveTo>
                <a:lnTo>
                  <a:pt x="377951" y="0"/>
                </a:lnTo>
                <a:lnTo>
                  <a:pt x="377951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78676" y="3024123"/>
            <a:ext cx="1905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3811" y="2146300"/>
            <a:ext cx="3238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K1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61811" y="3036315"/>
            <a:ext cx="1587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4983" y="3208527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347471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9408" y="3135376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0"/>
                </a:moveTo>
                <a:lnTo>
                  <a:pt x="0" y="149351"/>
                </a:lnTo>
                <a:lnTo>
                  <a:pt x="149351" y="731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16364" y="3045459"/>
            <a:ext cx="1841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024111" y="322071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280415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01480" y="3147567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0" y="0"/>
                </a:moveTo>
                <a:lnTo>
                  <a:pt x="0" y="149352"/>
                </a:lnTo>
                <a:lnTo>
                  <a:pt x="146303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41231" y="2562351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353567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8080" y="2912872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26347" y="3030220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29">
                <a:moveTo>
                  <a:pt x="0" y="417575"/>
                </a:moveTo>
                <a:lnTo>
                  <a:pt x="381000" y="417575"/>
                </a:lnTo>
                <a:lnTo>
                  <a:pt x="381000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6347" y="3030219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29">
                <a:moveTo>
                  <a:pt x="0" y="0"/>
                </a:moveTo>
                <a:lnTo>
                  <a:pt x="380999" y="0"/>
                </a:lnTo>
                <a:lnTo>
                  <a:pt x="380999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720835" y="3042411"/>
            <a:ext cx="1905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93888" y="3202431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>
                <a:moveTo>
                  <a:pt x="493775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4616" y="3129279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0" y="0"/>
                </a:moveTo>
                <a:lnTo>
                  <a:pt x="0" y="149352"/>
                </a:lnTo>
                <a:lnTo>
                  <a:pt x="146303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647683" y="2170684"/>
            <a:ext cx="3238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K1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11007" y="5534151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353567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37856" y="5884671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99171" y="6002020"/>
            <a:ext cx="378460" cy="417830"/>
          </a:xfrm>
          <a:custGeom>
            <a:avLst/>
            <a:gdLst/>
            <a:ahLst/>
            <a:cxnLst/>
            <a:rect l="l" t="t" r="r" b="b"/>
            <a:pathLst>
              <a:path w="378459" h="417829">
                <a:moveTo>
                  <a:pt x="0" y="417575"/>
                </a:moveTo>
                <a:lnTo>
                  <a:pt x="377951" y="417575"/>
                </a:lnTo>
                <a:lnTo>
                  <a:pt x="37795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99171" y="6002019"/>
            <a:ext cx="378460" cy="417830"/>
          </a:xfrm>
          <a:custGeom>
            <a:avLst/>
            <a:gdLst/>
            <a:ahLst/>
            <a:cxnLst/>
            <a:rect l="l" t="t" r="r" b="b"/>
            <a:pathLst>
              <a:path w="378459" h="417829">
                <a:moveTo>
                  <a:pt x="0" y="0"/>
                </a:moveTo>
                <a:lnTo>
                  <a:pt x="377951" y="0"/>
                </a:lnTo>
                <a:lnTo>
                  <a:pt x="377951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78419" y="6014211"/>
            <a:ext cx="2203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963664" y="6174232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496823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57440" y="610107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0"/>
                </a:moveTo>
                <a:lnTo>
                  <a:pt x="0" y="149352"/>
                </a:lnTo>
                <a:lnTo>
                  <a:pt x="149351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574788" y="5142483"/>
            <a:ext cx="3727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K2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83831" y="5509767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350519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10680" y="585724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0"/>
                </a:lnTo>
                <a:lnTo>
                  <a:pt x="73151" y="149352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84188" y="5983732"/>
            <a:ext cx="378460" cy="417830"/>
          </a:xfrm>
          <a:custGeom>
            <a:avLst/>
            <a:gdLst/>
            <a:ahLst/>
            <a:cxnLst/>
            <a:rect l="l" t="t" r="r" b="b"/>
            <a:pathLst>
              <a:path w="378459" h="417829">
                <a:moveTo>
                  <a:pt x="0" y="417576"/>
                </a:moveTo>
                <a:lnTo>
                  <a:pt x="377951" y="417576"/>
                </a:lnTo>
                <a:lnTo>
                  <a:pt x="377951" y="0"/>
                </a:lnTo>
                <a:lnTo>
                  <a:pt x="0" y="0"/>
                </a:lnTo>
                <a:lnTo>
                  <a:pt x="0" y="417576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84188" y="5983732"/>
            <a:ext cx="378460" cy="417830"/>
          </a:xfrm>
          <a:custGeom>
            <a:avLst/>
            <a:gdLst/>
            <a:ahLst/>
            <a:cxnLst/>
            <a:rect l="l" t="t" r="r" b="b"/>
            <a:pathLst>
              <a:path w="378459" h="417829">
                <a:moveTo>
                  <a:pt x="0" y="0"/>
                </a:moveTo>
                <a:lnTo>
                  <a:pt x="377951" y="0"/>
                </a:lnTo>
                <a:lnTo>
                  <a:pt x="377951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678676" y="5995923"/>
            <a:ext cx="1905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23811" y="5118100"/>
            <a:ext cx="3238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K1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61811" y="6008116"/>
            <a:ext cx="1587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94983" y="6180327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347471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39408" y="6107176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0"/>
                </a:moveTo>
                <a:lnTo>
                  <a:pt x="0" y="149352"/>
                </a:lnTo>
                <a:lnTo>
                  <a:pt x="149351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516364" y="6017259"/>
            <a:ext cx="18415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024111" y="619251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280415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01480" y="6119367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0" y="0"/>
                </a:moveTo>
                <a:lnTo>
                  <a:pt x="0" y="149351"/>
                </a:lnTo>
                <a:lnTo>
                  <a:pt x="146303" y="761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41231" y="5534151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353567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68080" y="5884671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26347" y="6002020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29">
                <a:moveTo>
                  <a:pt x="0" y="417575"/>
                </a:moveTo>
                <a:lnTo>
                  <a:pt x="381000" y="417575"/>
                </a:lnTo>
                <a:lnTo>
                  <a:pt x="381000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26347" y="6002019"/>
            <a:ext cx="381000" cy="417830"/>
          </a:xfrm>
          <a:custGeom>
            <a:avLst/>
            <a:gdLst/>
            <a:ahLst/>
            <a:cxnLst/>
            <a:rect l="l" t="t" r="r" b="b"/>
            <a:pathLst>
              <a:path w="381000" h="417829">
                <a:moveTo>
                  <a:pt x="0" y="0"/>
                </a:moveTo>
                <a:lnTo>
                  <a:pt x="380999" y="0"/>
                </a:lnTo>
                <a:lnTo>
                  <a:pt x="380999" y="417575"/>
                </a:lnTo>
                <a:lnTo>
                  <a:pt x="0" y="417575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720835" y="6014211"/>
            <a:ext cx="190500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93888" y="6174232"/>
            <a:ext cx="494030" cy="0"/>
          </a:xfrm>
          <a:custGeom>
            <a:avLst/>
            <a:gdLst/>
            <a:ahLst/>
            <a:cxnLst/>
            <a:rect l="l" t="t" r="r" b="b"/>
            <a:pathLst>
              <a:path w="494029">
                <a:moveTo>
                  <a:pt x="493775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84616" y="6101079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4" h="149860">
                <a:moveTo>
                  <a:pt x="0" y="0"/>
                </a:moveTo>
                <a:lnTo>
                  <a:pt x="0" y="149352"/>
                </a:lnTo>
                <a:lnTo>
                  <a:pt x="146303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623300" y="5142483"/>
            <a:ext cx="37274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K3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29</a:t>
            </a:fld>
            <a:r>
              <a:rPr spc="-5" dirty="0"/>
              <a:t>)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Encryption &amp;</a:t>
            </a:r>
            <a:r>
              <a:rPr sz="3600" spc="-140" dirty="0"/>
              <a:t> </a:t>
            </a:r>
            <a:r>
              <a:rPr sz="3600" dirty="0"/>
              <a:t>Decryption</a:t>
            </a:r>
          </a:p>
        </p:txBody>
      </p:sp>
      <p:sp>
        <p:nvSpPr>
          <p:cNvPr id="3" name="object 3"/>
          <p:cNvSpPr/>
          <p:nvPr/>
        </p:nvSpPr>
        <p:spPr>
          <a:xfrm>
            <a:off x="4386579" y="2298700"/>
            <a:ext cx="1920239" cy="591820"/>
          </a:xfrm>
          <a:custGeom>
            <a:avLst/>
            <a:gdLst/>
            <a:ahLst/>
            <a:cxnLst/>
            <a:rect l="l" t="t" r="r" b="b"/>
            <a:pathLst>
              <a:path w="1920239" h="591819">
                <a:moveTo>
                  <a:pt x="0" y="591312"/>
                </a:moveTo>
                <a:lnTo>
                  <a:pt x="1920239" y="591312"/>
                </a:lnTo>
                <a:lnTo>
                  <a:pt x="1920239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6579" y="4319523"/>
            <a:ext cx="1920239" cy="591820"/>
          </a:xfrm>
          <a:custGeom>
            <a:avLst/>
            <a:gdLst/>
            <a:ahLst/>
            <a:cxnLst/>
            <a:rect l="l" t="t" r="r" b="b"/>
            <a:pathLst>
              <a:path w="1920239" h="591820">
                <a:moveTo>
                  <a:pt x="0" y="0"/>
                </a:moveTo>
                <a:lnTo>
                  <a:pt x="1920239" y="0"/>
                </a:lnTo>
                <a:lnTo>
                  <a:pt x="1920239" y="591311"/>
                </a:lnTo>
                <a:lnTo>
                  <a:pt x="0" y="591311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Group 40"/>
          <p:cNvGrpSpPr/>
          <p:nvPr/>
        </p:nvGrpSpPr>
        <p:grpSpPr>
          <a:xfrm>
            <a:off x="1158239" y="3664059"/>
            <a:ext cx="8145780" cy="2682766"/>
            <a:chOff x="1158239" y="3664059"/>
            <a:chExt cx="8145780" cy="2682766"/>
          </a:xfrm>
        </p:grpSpPr>
        <p:grpSp>
          <p:nvGrpSpPr>
            <p:cNvPr id="36" name="Group 35"/>
            <p:cNvGrpSpPr/>
            <p:nvPr/>
          </p:nvGrpSpPr>
          <p:grpSpPr>
            <a:xfrm>
              <a:off x="6314439" y="4574032"/>
              <a:ext cx="1048893" cy="149860"/>
              <a:chOff x="6314439" y="4574032"/>
              <a:chExt cx="1048893" cy="149860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6314439" y="4647183"/>
                <a:ext cx="9055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05509">
                    <a:moveTo>
                      <a:pt x="905255" y="0"/>
                    </a:moveTo>
                    <a:lnTo>
                      <a:pt x="0" y="0"/>
                    </a:lnTo>
                  </a:path>
                </a:pathLst>
              </a:custGeom>
              <a:ln w="274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7216647" y="4574032"/>
                <a:ext cx="146685" cy="149860"/>
              </a:xfrm>
              <a:custGeom>
                <a:avLst/>
                <a:gdLst/>
                <a:ahLst/>
                <a:cxnLst/>
                <a:rect l="l" t="t" r="r" b="b"/>
                <a:pathLst>
                  <a:path w="146684" h="149860">
                    <a:moveTo>
                      <a:pt x="0" y="0"/>
                    </a:moveTo>
                    <a:lnTo>
                      <a:pt x="0" y="149352"/>
                    </a:lnTo>
                    <a:lnTo>
                      <a:pt x="146303" y="73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7528559" y="4426204"/>
              <a:ext cx="1775460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dirty="0">
                  <a:solidFill>
                    <a:srgbClr val="0558ED"/>
                  </a:solidFill>
                  <a:latin typeface="Comic Sans MS"/>
                  <a:cs typeface="Comic Sans MS"/>
                </a:rPr>
                <a:t>Plaintext</a:t>
              </a:r>
              <a:r>
                <a:rPr sz="2400" spc="-120" dirty="0">
                  <a:solidFill>
                    <a:srgbClr val="0558ED"/>
                  </a:solidFill>
                  <a:latin typeface="Comic Sans MS"/>
                  <a:cs typeface="Comic Sans MS"/>
                </a:rPr>
                <a:t> </a:t>
              </a:r>
              <a:r>
                <a:rPr sz="2400" spc="-5" dirty="0">
                  <a:solidFill>
                    <a:srgbClr val="0558ED"/>
                  </a:solidFill>
                  <a:latin typeface="Comic Sans MS"/>
                  <a:cs typeface="Comic Sans MS"/>
                </a:rPr>
                <a:t>(P)</a:t>
              </a:r>
              <a:endParaRPr sz="2400" dirty="0">
                <a:latin typeface="Comic Sans MS"/>
                <a:cs typeface="Comic Sans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776215" y="5118100"/>
              <a:ext cx="1340485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dirty="0">
                  <a:solidFill>
                    <a:srgbClr val="008F00"/>
                  </a:solidFill>
                  <a:latin typeface="Comic Sans MS"/>
                  <a:cs typeface="Comic Sans MS"/>
                </a:rPr>
                <a:t>P = D</a:t>
              </a:r>
              <a:r>
                <a:rPr sz="1600" dirty="0">
                  <a:solidFill>
                    <a:srgbClr val="FF2833"/>
                  </a:solidFill>
                  <a:latin typeface="Comic Sans MS"/>
                  <a:cs typeface="Comic Sans MS"/>
                </a:rPr>
                <a:t>K</a:t>
              </a:r>
              <a:r>
                <a:rPr sz="1600" spc="-245" dirty="0">
                  <a:solidFill>
                    <a:srgbClr val="FF2833"/>
                  </a:solidFill>
                  <a:latin typeface="Comic Sans MS"/>
                  <a:cs typeface="Comic Sans MS"/>
                </a:rPr>
                <a:t> </a:t>
              </a:r>
              <a:r>
                <a:rPr sz="2400" spc="5" dirty="0">
                  <a:solidFill>
                    <a:srgbClr val="008F00"/>
                  </a:solidFill>
                  <a:latin typeface="Comic Sans MS"/>
                  <a:cs typeface="Comic Sans MS"/>
                </a:rPr>
                <a:t>(C)</a:t>
              </a:r>
              <a:endParaRPr sz="2400" dirty="0">
                <a:latin typeface="Comic Sans MS"/>
                <a:cs typeface="Comic Sans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212844" y="5880100"/>
              <a:ext cx="2268220" cy="466725"/>
            </a:xfrm>
            <a:prstGeom prst="rect">
              <a:avLst/>
            </a:prstGeom>
            <a:solidFill>
              <a:srgbClr val="FFFDA9"/>
            </a:solidFill>
            <a:ln w="12191">
              <a:solidFill>
                <a:srgbClr val="FF2833"/>
              </a:solidFill>
            </a:ln>
          </p:spPr>
          <p:txBody>
            <a:bodyPr vert="horz" wrap="square" lIns="0" tIns="27305" rIns="0" bIns="0" rtlCol="0">
              <a:spAutoFit/>
            </a:bodyPr>
            <a:lstStyle/>
            <a:p>
              <a:pPr marL="170180">
                <a:lnSpc>
                  <a:spcPct val="100000"/>
                </a:lnSpc>
                <a:spcBef>
                  <a:spcPts val="215"/>
                </a:spcBef>
              </a:pPr>
              <a:r>
                <a:rPr sz="2400" dirty="0">
                  <a:solidFill>
                    <a:srgbClr val="008F00"/>
                  </a:solidFill>
                  <a:latin typeface="Comic Sans MS"/>
                  <a:cs typeface="Comic Sans MS"/>
                </a:rPr>
                <a:t>P = D</a:t>
              </a:r>
              <a:r>
                <a:rPr sz="1600" dirty="0">
                  <a:solidFill>
                    <a:srgbClr val="FF2833"/>
                  </a:solidFill>
                  <a:latin typeface="Comic Sans MS"/>
                  <a:cs typeface="Comic Sans MS"/>
                </a:rPr>
                <a:t>K </a:t>
              </a:r>
              <a:r>
                <a:rPr sz="2400" spc="5" dirty="0">
                  <a:solidFill>
                    <a:srgbClr val="008F00"/>
                  </a:solidFill>
                  <a:latin typeface="Comic Sans MS"/>
                  <a:cs typeface="Comic Sans MS"/>
                </a:rPr>
                <a:t>(E</a:t>
              </a:r>
              <a:r>
                <a:rPr sz="1600" spc="5" dirty="0">
                  <a:solidFill>
                    <a:srgbClr val="FF2833"/>
                  </a:solidFill>
                  <a:latin typeface="Comic Sans MS"/>
                  <a:cs typeface="Comic Sans MS"/>
                </a:rPr>
                <a:t>K</a:t>
              </a:r>
              <a:r>
                <a:rPr sz="1600" spc="-229" dirty="0">
                  <a:solidFill>
                    <a:srgbClr val="FF2833"/>
                  </a:solidFill>
                  <a:latin typeface="Comic Sans MS"/>
                  <a:cs typeface="Comic Sans MS"/>
                </a:rPr>
                <a:t> </a:t>
              </a:r>
              <a:r>
                <a:rPr sz="2400" spc="-5" dirty="0">
                  <a:solidFill>
                    <a:srgbClr val="008F00"/>
                  </a:solidFill>
                  <a:latin typeface="Comic Sans MS"/>
                  <a:cs typeface="Comic Sans MS"/>
                </a:rPr>
                <a:t>(P))</a:t>
              </a:r>
              <a:endParaRPr sz="2400" dirty="0">
                <a:latin typeface="Comic Sans MS"/>
                <a:cs typeface="Comic Sans MS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386579" y="4319523"/>
              <a:ext cx="1920239" cy="591820"/>
              <a:chOff x="4386579" y="4319523"/>
              <a:chExt cx="1920239" cy="591820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4386579" y="4319523"/>
                <a:ext cx="1920239" cy="591820"/>
              </a:xfrm>
              <a:custGeom>
                <a:avLst/>
                <a:gdLst/>
                <a:ahLst/>
                <a:cxnLst/>
                <a:rect l="l" t="t" r="r" b="b"/>
                <a:pathLst>
                  <a:path w="1920239" h="591820">
                    <a:moveTo>
                      <a:pt x="0" y="591312"/>
                    </a:moveTo>
                    <a:lnTo>
                      <a:pt x="1920239" y="591312"/>
                    </a:lnTo>
                    <a:lnTo>
                      <a:pt x="1920239" y="0"/>
                    </a:lnTo>
                    <a:lnTo>
                      <a:pt x="0" y="0"/>
                    </a:lnTo>
                    <a:lnTo>
                      <a:pt x="0" y="591312"/>
                    </a:lnTo>
                    <a:close/>
                  </a:path>
                </a:pathLst>
              </a:custGeom>
              <a:solidFill>
                <a:srgbClr val="00E3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4489703" y="4417059"/>
                <a:ext cx="1715135" cy="3816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400" dirty="0">
                    <a:latin typeface="Comic Sans MS"/>
                    <a:cs typeface="Comic Sans MS"/>
                  </a:rPr>
                  <a:t>Decrypt</a:t>
                </a:r>
                <a:r>
                  <a:rPr sz="2400" spc="-110" dirty="0">
                    <a:latin typeface="Comic Sans MS"/>
                    <a:cs typeface="Comic Sans MS"/>
                  </a:rPr>
                  <a:t> </a:t>
                </a:r>
                <a:r>
                  <a:rPr sz="2400" spc="-5" dirty="0">
                    <a:latin typeface="Comic Sans MS"/>
                    <a:cs typeface="Comic Sans MS"/>
                  </a:rPr>
                  <a:t>(D)</a:t>
                </a:r>
                <a:endParaRPr sz="2400" dirty="0"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33495" y="4574032"/>
              <a:ext cx="1048893" cy="149860"/>
              <a:chOff x="3333495" y="4574032"/>
              <a:chExt cx="1048893" cy="149860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3333495" y="4647183"/>
                <a:ext cx="9055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905510">
                    <a:moveTo>
                      <a:pt x="905255" y="0"/>
                    </a:moveTo>
                    <a:lnTo>
                      <a:pt x="0" y="0"/>
                    </a:lnTo>
                  </a:path>
                </a:pathLst>
              </a:custGeom>
              <a:ln w="274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4235703" y="4574032"/>
                <a:ext cx="146685" cy="149860"/>
              </a:xfrm>
              <a:custGeom>
                <a:avLst/>
                <a:gdLst/>
                <a:ahLst/>
                <a:cxnLst/>
                <a:rect l="l" t="t" r="r" b="b"/>
                <a:pathLst>
                  <a:path w="146685" h="149860">
                    <a:moveTo>
                      <a:pt x="0" y="0"/>
                    </a:moveTo>
                    <a:lnTo>
                      <a:pt x="0" y="149352"/>
                    </a:lnTo>
                    <a:lnTo>
                      <a:pt x="146304" y="73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25"/>
            <p:cNvSpPr txBox="1"/>
            <p:nvPr/>
          </p:nvSpPr>
          <p:spPr>
            <a:xfrm>
              <a:off x="1158239" y="4426204"/>
              <a:ext cx="2078989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dirty="0">
                  <a:solidFill>
                    <a:srgbClr val="0558ED"/>
                  </a:solidFill>
                  <a:latin typeface="Comic Sans MS"/>
                  <a:cs typeface="Comic Sans MS"/>
                </a:rPr>
                <a:t>Ciphertext</a:t>
              </a:r>
              <a:r>
                <a:rPr sz="2400" spc="-120" dirty="0">
                  <a:solidFill>
                    <a:srgbClr val="0558ED"/>
                  </a:solidFill>
                  <a:latin typeface="Comic Sans MS"/>
                  <a:cs typeface="Comic Sans MS"/>
                </a:rPr>
                <a:t> </a:t>
              </a:r>
              <a:r>
                <a:rPr sz="2400" spc="-5" dirty="0">
                  <a:solidFill>
                    <a:srgbClr val="0558ED"/>
                  </a:solidFill>
                  <a:latin typeface="Comic Sans MS"/>
                  <a:cs typeface="Comic Sans MS"/>
                </a:rPr>
                <a:t>(C)</a:t>
              </a:r>
              <a:endParaRPr sz="2400" dirty="0">
                <a:latin typeface="Comic Sans MS"/>
                <a:cs typeface="Comic Sans M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756911" y="3943095"/>
              <a:ext cx="615824" cy="375285"/>
              <a:chOff x="4756911" y="3943095"/>
              <a:chExt cx="615824" cy="37528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756911" y="3943095"/>
                <a:ext cx="54610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546100" h="238125">
                    <a:moveTo>
                      <a:pt x="0" y="0"/>
                    </a:moveTo>
                    <a:lnTo>
                      <a:pt x="56335" y="1706"/>
                    </a:lnTo>
                    <a:lnTo>
                      <a:pt x="111223" y="6725"/>
                    </a:lnTo>
                    <a:lnTo>
                      <a:pt x="164404" y="14908"/>
                    </a:lnTo>
                    <a:lnTo>
                      <a:pt x="215621" y="26104"/>
                    </a:lnTo>
                    <a:lnTo>
                      <a:pt x="264615" y="40163"/>
                    </a:lnTo>
                    <a:lnTo>
                      <a:pt x="311129" y="56936"/>
                    </a:lnTo>
                    <a:lnTo>
                      <a:pt x="354904" y="76273"/>
                    </a:lnTo>
                    <a:lnTo>
                      <a:pt x="395682" y="98024"/>
                    </a:lnTo>
                    <a:lnTo>
                      <a:pt x="433205" y="122039"/>
                    </a:lnTo>
                    <a:lnTo>
                      <a:pt x="467216" y="148168"/>
                    </a:lnTo>
                    <a:lnTo>
                      <a:pt x="497456" y="176262"/>
                    </a:lnTo>
                    <a:lnTo>
                      <a:pt x="523667" y="206170"/>
                    </a:lnTo>
                    <a:lnTo>
                      <a:pt x="545591" y="237743"/>
                    </a:lnTo>
                  </a:path>
                </a:pathLst>
              </a:custGeom>
              <a:ln w="27431">
                <a:solidFill>
                  <a:srgbClr val="00D1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5232400" y="4156455"/>
                <a:ext cx="14033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0335" h="161925">
                    <a:moveTo>
                      <a:pt x="140208" y="0"/>
                    </a:moveTo>
                    <a:lnTo>
                      <a:pt x="0" y="42672"/>
                    </a:lnTo>
                    <a:lnTo>
                      <a:pt x="112775" y="161544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rgbClr val="00D1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28"/>
            <p:cNvSpPr txBox="1"/>
            <p:nvPr/>
          </p:nvSpPr>
          <p:spPr>
            <a:xfrm>
              <a:off x="2774813" y="3664059"/>
              <a:ext cx="2526665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50"/>
                </a:spcBef>
              </a:pPr>
              <a:r>
                <a:rPr sz="2400" spc="-5" dirty="0" smtClean="0">
                  <a:solidFill>
                    <a:srgbClr val="FF2833"/>
                  </a:solidFill>
                  <a:latin typeface="Comic Sans MS"/>
                  <a:cs typeface="Comic Sans MS"/>
                </a:rPr>
                <a:t>Same </a:t>
              </a:r>
              <a:r>
                <a:rPr sz="2400" dirty="0">
                  <a:solidFill>
                    <a:srgbClr val="008F00"/>
                  </a:solidFill>
                  <a:latin typeface="Comic Sans MS"/>
                  <a:cs typeface="Comic Sans MS"/>
                </a:rPr>
                <a:t>Key</a:t>
              </a:r>
              <a:r>
                <a:rPr sz="2400" spc="-55" dirty="0">
                  <a:solidFill>
                    <a:srgbClr val="008F00"/>
                  </a:solidFill>
                  <a:latin typeface="Comic Sans MS"/>
                  <a:cs typeface="Comic Sans MS"/>
                </a:rPr>
                <a:t> </a:t>
              </a:r>
              <a:r>
                <a:rPr sz="2400" spc="-10" dirty="0">
                  <a:solidFill>
                    <a:srgbClr val="008F00"/>
                  </a:solidFill>
                  <a:latin typeface="Comic Sans MS"/>
                  <a:cs typeface="Comic Sans MS"/>
                </a:rPr>
                <a:t>(</a:t>
              </a:r>
              <a:r>
                <a:rPr sz="2400" spc="-10" dirty="0">
                  <a:solidFill>
                    <a:srgbClr val="FF2833"/>
                  </a:solidFill>
                  <a:latin typeface="Comic Sans MS"/>
                  <a:cs typeface="Comic Sans MS"/>
                </a:rPr>
                <a:t>K</a:t>
              </a:r>
              <a:r>
                <a:rPr sz="2400" spc="-10" dirty="0">
                  <a:solidFill>
                    <a:srgbClr val="008F00"/>
                  </a:solidFill>
                  <a:latin typeface="Comic Sans MS"/>
                  <a:cs typeface="Comic Sans MS"/>
                </a:rPr>
                <a:t>)</a:t>
              </a:r>
              <a:endParaRPr sz="2400" dirty="0">
                <a:latin typeface="Comic Sans MS"/>
                <a:cs typeface="Comic Sans MS"/>
              </a:endParaRPr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3</a:t>
            </a:fld>
            <a:r>
              <a:rPr dirty="0"/>
              <a:t>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333495" y="2553207"/>
            <a:ext cx="1048893" cy="149860"/>
            <a:chOff x="3333495" y="2553207"/>
            <a:chExt cx="1048893" cy="149860"/>
          </a:xfrm>
        </p:grpSpPr>
        <p:sp>
          <p:nvSpPr>
            <p:cNvPr id="7" name="object 7"/>
            <p:cNvSpPr/>
            <p:nvPr/>
          </p:nvSpPr>
          <p:spPr>
            <a:xfrm>
              <a:off x="4235703" y="2553207"/>
              <a:ext cx="146685" cy="149860"/>
            </a:xfrm>
            <a:custGeom>
              <a:avLst/>
              <a:gdLst/>
              <a:ahLst/>
              <a:cxnLst/>
              <a:rect l="l" t="t" r="r" b="b"/>
              <a:pathLst>
                <a:path w="146685" h="149860">
                  <a:moveTo>
                    <a:pt x="0" y="0"/>
                  </a:moveTo>
                  <a:lnTo>
                    <a:pt x="0" y="149351"/>
                  </a:lnTo>
                  <a:lnTo>
                    <a:pt x="146304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3495" y="2626360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10">
                  <a:moveTo>
                    <a:pt x="905255" y="0"/>
                  </a:moveTo>
                  <a:lnTo>
                    <a:pt x="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14439" y="2553207"/>
            <a:ext cx="1048893" cy="149860"/>
            <a:chOff x="6314439" y="2553207"/>
            <a:chExt cx="1048893" cy="149860"/>
          </a:xfrm>
        </p:grpSpPr>
        <p:sp>
          <p:nvSpPr>
            <p:cNvPr id="10" name="object 10"/>
            <p:cNvSpPr/>
            <p:nvPr/>
          </p:nvSpPr>
          <p:spPr>
            <a:xfrm>
              <a:off x="7216647" y="2553207"/>
              <a:ext cx="146685" cy="149860"/>
            </a:xfrm>
            <a:custGeom>
              <a:avLst/>
              <a:gdLst/>
              <a:ahLst/>
              <a:cxnLst/>
              <a:rect l="l" t="t" r="r" b="b"/>
              <a:pathLst>
                <a:path w="146684" h="149860">
                  <a:moveTo>
                    <a:pt x="0" y="0"/>
                  </a:moveTo>
                  <a:lnTo>
                    <a:pt x="0" y="149351"/>
                  </a:lnTo>
                  <a:lnTo>
                    <a:pt x="146303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4439" y="2626360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09">
                  <a:moveTo>
                    <a:pt x="905255" y="0"/>
                  </a:moveTo>
                  <a:lnTo>
                    <a:pt x="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56911" y="1943607"/>
            <a:ext cx="615824" cy="375285"/>
            <a:chOff x="4756911" y="1943607"/>
            <a:chExt cx="615824" cy="375285"/>
          </a:xfrm>
        </p:grpSpPr>
        <p:sp>
          <p:nvSpPr>
            <p:cNvPr id="18" name="object 18"/>
            <p:cNvSpPr/>
            <p:nvPr/>
          </p:nvSpPr>
          <p:spPr>
            <a:xfrm>
              <a:off x="5232400" y="2156967"/>
              <a:ext cx="140335" cy="161925"/>
            </a:xfrm>
            <a:custGeom>
              <a:avLst/>
              <a:gdLst/>
              <a:ahLst/>
              <a:cxnLst/>
              <a:rect l="l" t="t" r="r" b="b"/>
              <a:pathLst>
                <a:path w="140335" h="161925">
                  <a:moveTo>
                    <a:pt x="140208" y="0"/>
                  </a:moveTo>
                  <a:lnTo>
                    <a:pt x="0" y="42672"/>
                  </a:lnTo>
                  <a:lnTo>
                    <a:pt x="112775" y="161544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56911" y="1943607"/>
              <a:ext cx="546100" cy="238125"/>
            </a:xfrm>
            <a:custGeom>
              <a:avLst/>
              <a:gdLst/>
              <a:ahLst/>
              <a:cxnLst/>
              <a:rect l="l" t="t" r="r" b="b"/>
              <a:pathLst>
                <a:path w="546100" h="238125">
                  <a:moveTo>
                    <a:pt x="0" y="0"/>
                  </a:moveTo>
                  <a:lnTo>
                    <a:pt x="56335" y="1706"/>
                  </a:lnTo>
                  <a:lnTo>
                    <a:pt x="111223" y="6725"/>
                  </a:lnTo>
                  <a:lnTo>
                    <a:pt x="164404" y="14908"/>
                  </a:lnTo>
                  <a:lnTo>
                    <a:pt x="215621" y="26104"/>
                  </a:lnTo>
                  <a:lnTo>
                    <a:pt x="264615" y="40163"/>
                  </a:lnTo>
                  <a:lnTo>
                    <a:pt x="311129" y="56936"/>
                  </a:lnTo>
                  <a:lnTo>
                    <a:pt x="354904" y="76273"/>
                  </a:lnTo>
                  <a:lnTo>
                    <a:pt x="395682" y="98024"/>
                  </a:lnTo>
                  <a:lnTo>
                    <a:pt x="433205" y="122039"/>
                  </a:lnTo>
                  <a:lnTo>
                    <a:pt x="467216" y="148168"/>
                  </a:lnTo>
                  <a:lnTo>
                    <a:pt x="497456" y="176262"/>
                  </a:lnTo>
                  <a:lnTo>
                    <a:pt x="523667" y="206170"/>
                  </a:lnTo>
                  <a:lnTo>
                    <a:pt x="545591" y="237743"/>
                  </a:lnTo>
                </a:path>
              </a:pathLst>
            </a:custGeom>
            <a:ln w="27431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386839" y="1747011"/>
            <a:ext cx="8220709" cy="1638571"/>
            <a:chOff x="1386839" y="1747011"/>
            <a:chExt cx="8220709" cy="1638571"/>
          </a:xfrm>
        </p:grpSpPr>
        <p:sp>
          <p:nvSpPr>
            <p:cNvPr id="4" name="object 4"/>
            <p:cNvSpPr/>
            <p:nvPr/>
          </p:nvSpPr>
          <p:spPr>
            <a:xfrm>
              <a:off x="4386579" y="2298700"/>
              <a:ext cx="1920239" cy="591820"/>
            </a:xfrm>
            <a:custGeom>
              <a:avLst/>
              <a:gdLst/>
              <a:ahLst/>
              <a:cxnLst/>
              <a:rect l="l" t="t" r="r" b="b"/>
              <a:pathLst>
                <a:path w="1920239" h="591819">
                  <a:moveTo>
                    <a:pt x="0" y="0"/>
                  </a:moveTo>
                  <a:lnTo>
                    <a:pt x="1920239" y="0"/>
                  </a:lnTo>
                  <a:lnTo>
                    <a:pt x="1920239" y="591311"/>
                  </a:lnTo>
                  <a:lnTo>
                    <a:pt x="0" y="591311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FF28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523232" y="2396235"/>
              <a:ext cx="1648460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dirty="0">
                  <a:latin typeface="Comic Sans MS"/>
                  <a:cs typeface="Comic Sans MS"/>
                </a:rPr>
                <a:t>Encrypt</a:t>
              </a:r>
              <a:r>
                <a:rPr sz="2400" spc="-114" dirty="0">
                  <a:latin typeface="Comic Sans MS"/>
                  <a:cs typeface="Comic Sans MS"/>
                </a:rPr>
                <a:t> </a:t>
              </a:r>
              <a:r>
                <a:rPr sz="2400" spc="-5" dirty="0">
                  <a:latin typeface="Comic Sans MS"/>
                  <a:cs typeface="Comic Sans MS"/>
                </a:rPr>
                <a:t>(E)</a:t>
              </a:r>
              <a:endParaRPr sz="2400" dirty="0">
                <a:latin typeface="Comic Sans MS"/>
                <a:cs typeface="Comic Sans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386839" y="2402332"/>
              <a:ext cx="1775460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dirty="0">
                  <a:solidFill>
                    <a:srgbClr val="0558ED"/>
                  </a:solidFill>
                  <a:latin typeface="Comic Sans MS"/>
                  <a:cs typeface="Comic Sans MS"/>
                </a:rPr>
                <a:t>Plaintext</a:t>
              </a:r>
              <a:r>
                <a:rPr sz="2400" spc="-120" dirty="0">
                  <a:solidFill>
                    <a:srgbClr val="0558ED"/>
                  </a:solidFill>
                  <a:latin typeface="Comic Sans MS"/>
                  <a:cs typeface="Comic Sans MS"/>
                </a:rPr>
                <a:t> </a:t>
              </a:r>
              <a:r>
                <a:rPr sz="2400" spc="-5" dirty="0">
                  <a:solidFill>
                    <a:srgbClr val="0558ED"/>
                  </a:solidFill>
                  <a:latin typeface="Comic Sans MS"/>
                  <a:cs typeface="Comic Sans MS"/>
                </a:rPr>
                <a:t>(P)</a:t>
              </a:r>
              <a:endParaRPr sz="2400" dirty="0">
                <a:latin typeface="Comic Sans MS"/>
                <a:cs typeface="Comic Sans MS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528559" y="2402332"/>
              <a:ext cx="2078989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dirty="0">
                  <a:solidFill>
                    <a:srgbClr val="0558ED"/>
                  </a:solidFill>
                  <a:latin typeface="Comic Sans MS"/>
                  <a:cs typeface="Comic Sans MS"/>
                </a:rPr>
                <a:t>Ciphertext</a:t>
              </a:r>
              <a:r>
                <a:rPr sz="2400" spc="-120" dirty="0">
                  <a:solidFill>
                    <a:srgbClr val="0558ED"/>
                  </a:solidFill>
                  <a:latin typeface="Comic Sans MS"/>
                  <a:cs typeface="Comic Sans MS"/>
                </a:rPr>
                <a:t> </a:t>
              </a:r>
              <a:r>
                <a:rPr sz="2400" spc="-5" dirty="0">
                  <a:solidFill>
                    <a:srgbClr val="0558ED"/>
                  </a:solidFill>
                  <a:latin typeface="Comic Sans MS"/>
                  <a:cs typeface="Comic Sans MS"/>
                </a:rPr>
                <a:t>(C)</a:t>
              </a:r>
              <a:endParaRPr sz="2400" dirty="0">
                <a:latin typeface="Comic Sans MS"/>
                <a:cs typeface="Comic Sans M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569208" y="1747011"/>
              <a:ext cx="1039494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dirty="0">
                  <a:solidFill>
                    <a:srgbClr val="008F00"/>
                  </a:solidFill>
                  <a:latin typeface="Comic Sans MS"/>
                  <a:cs typeface="Comic Sans MS"/>
                </a:rPr>
                <a:t>Key</a:t>
              </a:r>
              <a:r>
                <a:rPr sz="2400" spc="-95" dirty="0">
                  <a:solidFill>
                    <a:srgbClr val="008F00"/>
                  </a:solidFill>
                  <a:latin typeface="Comic Sans MS"/>
                  <a:cs typeface="Comic Sans MS"/>
                </a:rPr>
                <a:t> </a:t>
              </a:r>
              <a:r>
                <a:rPr sz="2400" dirty="0">
                  <a:solidFill>
                    <a:srgbClr val="008F00"/>
                  </a:solidFill>
                  <a:latin typeface="Comic Sans MS"/>
                  <a:cs typeface="Comic Sans MS"/>
                </a:rPr>
                <a:t>(</a:t>
              </a:r>
              <a:r>
                <a:rPr sz="2400" dirty="0">
                  <a:solidFill>
                    <a:srgbClr val="FF2833"/>
                  </a:solidFill>
                  <a:latin typeface="Comic Sans MS"/>
                  <a:cs typeface="Comic Sans MS"/>
                </a:rPr>
                <a:t>K</a:t>
              </a:r>
              <a:r>
                <a:rPr sz="2400" dirty="0">
                  <a:solidFill>
                    <a:srgbClr val="008F00"/>
                  </a:solidFill>
                  <a:latin typeface="Comic Sans MS"/>
                  <a:cs typeface="Comic Sans MS"/>
                </a:rPr>
                <a:t>)</a:t>
              </a:r>
              <a:endParaRPr sz="2400">
                <a:latin typeface="Comic Sans MS"/>
                <a:cs typeface="Comic Sans MS"/>
              </a:endParaRPr>
            </a:p>
          </p:txBody>
        </p:sp>
        <p:sp>
          <p:nvSpPr>
            <p:cNvPr id="31" name="object 28"/>
            <p:cNvSpPr txBox="1"/>
            <p:nvPr/>
          </p:nvSpPr>
          <p:spPr>
            <a:xfrm>
              <a:off x="3569208" y="3016250"/>
              <a:ext cx="2526665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34440"/>
              <a:r>
                <a:rPr lang="en-GB" sz="2400" dirty="0" smtClean="0">
                  <a:solidFill>
                    <a:srgbClr val="008F00"/>
                  </a:solidFill>
                  <a:latin typeface="Comic Sans MS"/>
                  <a:cs typeface="Comic Sans MS"/>
                </a:rPr>
                <a:t>C </a:t>
              </a:r>
              <a:r>
                <a:rPr sz="2400" dirty="0" smtClean="0">
                  <a:solidFill>
                    <a:srgbClr val="008F00"/>
                  </a:solidFill>
                  <a:latin typeface="Comic Sans MS"/>
                  <a:cs typeface="Comic Sans MS"/>
                </a:rPr>
                <a:t>= </a:t>
              </a:r>
              <a:r>
                <a:rPr sz="2400" spc="-5" dirty="0">
                  <a:solidFill>
                    <a:srgbClr val="008F00"/>
                  </a:solidFill>
                  <a:latin typeface="Comic Sans MS"/>
                  <a:cs typeface="Comic Sans MS"/>
                </a:rPr>
                <a:t>E</a:t>
              </a:r>
              <a:r>
                <a:rPr sz="1600" spc="-5" dirty="0">
                  <a:solidFill>
                    <a:srgbClr val="FF2833"/>
                  </a:solidFill>
                  <a:latin typeface="Comic Sans MS"/>
                  <a:cs typeface="Comic Sans MS"/>
                </a:rPr>
                <a:t>K</a:t>
              </a:r>
              <a:r>
                <a:rPr sz="1600" spc="-265" dirty="0">
                  <a:solidFill>
                    <a:srgbClr val="FF2833"/>
                  </a:solidFill>
                  <a:latin typeface="Comic Sans MS"/>
                  <a:cs typeface="Comic Sans MS"/>
                </a:rPr>
                <a:t> </a:t>
              </a:r>
              <a:r>
                <a:rPr sz="2400" dirty="0">
                  <a:solidFill>
                    <a:srgbClr val="008F00"/>
                  </a:solidFill>
                  <a:latin typeface="Comic Sans MS"/>
                  <a:cs typeface="Comic Sans MS"/>
                </a:rPr>
                <a:t>(P</a:t>
              </a:r>
              <a:r>
                <a:rPr sz="2400" dirty="0" smtClean="0">
                  <a:solidFill>
                    <a:srgbClr val="008F00"/>
                  </a:solidFill>
                  <a:latin typeface="Comic Sans MS"/>
                  <a:cs typeface="Comic Sans MS"/>
                </a:rPr>
                <a:t>)</a:t>
              </a:r>
              <a:endParaRPr sz="2400" dirty="0"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IDEA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30</a:t>
            </a:fld>
            <a:r>
              <a:rPr spc="-5" dirty="0"/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1159" y="863091"/>
            <a:ext cx="87058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latin typeface="Comic Sans MS"/>
                <a:cs typeface="Comic Sans MS"/>
              </a:rPr>
              <a:t>R</a:t>
            </a:r>
            <a:r>
              <a:rPr sz="3600" dirty="0">
                <a:latin typeface="Comic Sans MS"/>
                <a:cs typeface="Comic Sans MS"/>
              </a:rPr>
              <a:t>C5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591" y="1887220"/>
            <a:ext cx="4260850" cy="443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Lai and Massey, ETH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Zurich,</a:t>
            </a:r>
            <a:r>
              <a:rPr sz="18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1991</a:t>
            </a:r>
            <a:endParaRPr sz="1800">
              <a:latin typeface="Comic Sans MS"/>
              <a:cs typeface="Comic Sans MS"/>
            </a:endParaRPr>
          </a:p>
          <a:p>
            <a:pPr marL="356870" marR="693420" indent="-344170">
              <a:lnSpc>
                <a:spcPct val="110000"/>
              </a:lnSpc>
              <a:spcBef>
                <a:spcPts val="10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International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Data</a:t>
            </a:r>
            <a:r>
              <a:rPr sz="18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Encryption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Algorithm</a:t>
            </a:r>
            <a:endParaRPr sz="1800">
              <a:latin typeface="Comic Sans MS"/>
              <a:cs typeface="Comic Sans MS"/>
            </a:endParaRPr>
          </a:p>
          <a:p>
            <a:pPr marL="356870" marR="41910" indent="-344170">
              <a:lnSpc>
                <a:spcPct val="110000"/>
              </a:lnSpc>
              <a:spcBef>
                <a:spcPts val="110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Patented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but blanket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permission</a:t>
            </a:r>
            <a:r>
              <a:rPr sz="18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for  non-commercial</a:t>
            </a:r>
            <a:r>
              <a:rPr sz="18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129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64-bit block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cipher,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128-bit</a:t>
            </a:r>
            <a:r>
              <a:rPr sz="18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key</a:t>
            </a:r>
            <a:endParaRPr sz="1800">
              <a:latin typeface="Comic Sans MS"/>
              <a:cs typeface="Comic Sans MS"/>
            </a:endParaRPr>
          </a:p>
          <a:p>
            <a:pPr marL="356870" marR="204470" indent="-344170">
              <a:lnSpc>
                <a:spcPct val="110000"/>
              </a:lnSpc>
              <a:spcBef>
                <a:spcPts val="10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Uses XOR, Modular + and *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</a:t>
            </a:r>
            <a:r>
              <a:rPr sz="1800" spc="-1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each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 (8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rounds)</a:t>
            </a:r>
            <a:endParaRPr sz="1800">
              <a:latin typeface="Comic Sans MS"/>
              <a:cs typeface="Comic Sans MS"/>
            </a:endParaRPr>
          </a:p>
          <a:p>
            <a:pPr marL="356870" marR="5080" indent="-344170">
              <a:lnSpc>
                <a:spcPct val="110000"/>
              </a:lnSpc>
              <a:spcBef>
                <a:spcPts val="10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Considered strong,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but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6-round  attack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requires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1800" spc="7" baseline="23148" dirty="0">
                <a:solidFill>
                  <a:srgbClr val="0558ED"/>
                </a:solidFill>
                <a:latin typeface="Comic Sans MS"/>
                <a:cs typeface="Comic Sans MS"/>
              </a:rPr>
              <a:t>64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known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plaintexts  and 2</a:t>
            </a:r>
            <a:r>
              <a:rPr sz="1800" baseline="23148" dirty="0">
                <a:solidFill>
                  <a:srgbClr val="0558ED"/>
                </a:solidFill>
                <a:latin typeface="Comic Sans MS"/>
                <a:cs typeface="Comic Sans MS"/>
              </a:rPr>
              <a:t>126.8</a:t>
            </a:r>
            <a:r>
              <a:rPr sz="1800" spc="-150" baseline="23148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operations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132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</a:t>
            </a:r>
            <a:r>
              <a:rPr sz="18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PGP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7388" y="1841500"/>
            <a:ext cx="4495800" cy="4849495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435609" indent="-344170">
              <a:lnSpc>
                <a:spcPct val="100000"/>
              </a:lnSpc>
              <a:spcBef>
                <a:spcPts val="26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Designed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 Ron Rivest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(Ron’s</a:t>
            </a:r>
            <a:r>
              <a:rPr sz="18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Code</a:t>
            </a:r>
            <a:endParaRPr sz="1800">
              <a:latin typeface="Comic Sans MS"/>
              <a:cs typeface="Comic Sans MS"/>
            </a:endParaRPr>
          </a:p>
          <a:p>
            <a:pPr marL="435609">
              <a:lnSpc>
                <a:spcPct val="100000"/>
              </a:lnSpc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5)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RSA fame in</a:t>
            </a:r>
            <a:r>
              <a:rPr sz="1800" spc="-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1995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35609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Patented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 RSA</a:t>
            </a:r>
            <a:r>
              <a:rPr sz="18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Inc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2833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435609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Variable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size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(32, 64,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128)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2833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435609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Variable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key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size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(0 to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2048)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2833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435609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Variable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no.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rounds (0 to</a:t>
            </a:r>
            <a:r>
              <a:rPr sz="1800" spc="-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255)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2833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435609" marR="488315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Uses XOR, modular + and circular  left</a:t>
            </a:r>
            <a:r>
              <a:rPr sz="18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rotations.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2833"/>
              </a:buClr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435609" marR="22860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12-round version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subject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 differential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attack,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needs 2</a:t>
            </a:r>
            <a:r>
              <a:rPr sz="1800" spc="-7" baseline="23148" dirty="0">
                <a:solidFill>
                  <a:srgbClr val="0558ED"/>
                </a:solidFill>
                <a:latin typeface="Comic Sans MS"/>
                <a:cs typeface="Comic Sans MS"/>
              </a:rPr>
              <a:t>44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plain-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texts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383" y="2752852"/>
            <a:ext cx="759396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2833"/>
                </a:solidFill>
              </a:rPr>
              <a:t>The </a:t>
            </a:r>
            <a:r>
              <a:rPr sz="3600" spc="-5" dirty="0">
                <a:solidFill>
                  <a:srgbClr val="FF2833"/>
                </a:solidFill>
              </a:rPr>
              <a:t>Advanced </a:t>
            </a:r>
            <a:r>
              <a:rPr sz="3600" dirty="0">
                <a:solidFill>
                  <a:srgbClr val="FF2833"/>
                </a:solidFill>
              </a:rPr>
              <a:t>Encryption</a:t>
            </a:r>
            <a:r>
              <a:rPr sz="3600" spc="-110" dirty="0">
                <a:solidFill>
                  <a:srgbClr val="FF2833"/>
                </a:solidFill>
              </a:rPr>
              <a:t> </a:t>
            </a:r>
            <a:r>
              <a:rPr sz="3600" spc="-5" dirty="0">
                <a:solidFill>
                  <a:srgbClr val="FF2833"/>
                </a:solidFill>
              </a:rPr>
              <a:t>Standard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698276" y="1683105"/>
            <a:ext cx="1259840" cy="796925"/>
          </a:xfrm>
          <a:custGeom>
            <a:avLst/>
            <a:gdLst/>
            <a:ahLst/>
            <a:cxnLst/>
            <a:rect l="l" t="t" r="r" b="b"/>
            <a:pathLst>
              <a:path w="1259839" h="796925">
                <a:moveTo>
                  <a:pt x="1259535" y="0"/>
                </a:moveTo>
                <a:lnTo>
                  <a:pt x="0" y="1536"/>
                </a:lnTo>
                <a:lnTo>
                  <a:pt x="0" y="656716"/>
                </a:lnTo>
                <a:lnTo>
                  <a:pt x="35267" y="704989"/>
                </a:lnTo>
                <a:lnTo>
                  <a:pt x="78968" y="724141"/>
                </a:lnTo>
                <a:lnTo>
                  <a:pt x="135686" y="744829"/>
                </a:lnTo>
                <a:lnTo>
                  <a:pt x="205447" y="763231"/>
                </a:lnTo>
                <a:lnTo>
                  <a:pt x="305879" y="778548"/>
                </a:lnTo>
                <a:lnTo>
                  <a:pt x="390969" y="785444"/>
                </a:lnTo>
                <a:lnTo>
                  <a:pt x="478370" y="795413"/>
                </a:lnTo>
                <a:lnTo>
                  <a:pt x="568820" y="796937"/>
                </a:lnTo>
                <a:lnTo>
                  <a:pt x="682282" y="796937"/>
                </a:lnTo>
                <a:lnTo>
                  <a:pt x="755878" y="795413"/>
                </a:lnTo>
                <a:lnTo>
                  <a:pt x="822566" y="791578"/>
                </a:lnTo>
                <a:lnTo>
                  <a:pt x="886968" y="785444"/>
                </a:lnTo>
                <a:lnTo>
                  <a:pt x="977430" y="774725"/>
                </a:lnTo>
                <a:lnTo>
                  <a:pt x="1060221" y="761695"/>
                </a:lnTo>
                <a:lnTo>
                  <a:pt x="1164475" y="733336"/>
                </a:lnTo>
                <a:lnTo>
                  <a:pt x="1208176" y="712647"/>
                </a:lnTo>
                <a:lnTo>
                  <a:pt x="1255699" y="671271"/>
                </a:lnTo>
                <a:lnTo>
                  <a:pt x="1259535" y="651344"/>
                </a:lnTo>
                <a:lnTo>
                  <a:pt x="1259535" y="0"/>
                </a:lnTo>
                <a:close/>
              </a:path>
            </a:pathLst>
          </a:custGeom>
          <a:solidFill>
            <a:srgbClr val="FFD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1379" y="1542872"/>
            <a:ext cx="1255395" cy="292735"/>
          </a:xfrm>
          <a:custGeom>
            <a:avLst/>
            <a:gdLst/>
            <a:ahLst/>
            <a:cxnLst/>
            <a:rect l="l" t="t" r="r" b="b"/>
            <a:pathLst>
              <a:path w="1255395" h="292735">
                <a:moveTo>
                  <a:pt x="627468" y="0"/>
                </a:moveTo>
                <a:lnTo>
                  <a:pt x="554292" y="984"/>
                </a:lnTo>
                <a:lnTo>
                  <a:pt x="483594" y="3865"/>
                </a:lnTo>
                <a:lnTo>
                  <a:pt x="415848" y="8533"/>
                </a:lnTo>
                <a:lnTo>
                  <a:pt x="351522" y="14877"/>
                </a:lnTo>
                <a:lnTo>
                  <a:pt x="291088" y="22787"/>
                </a:lnTo>
                <a:lnTo>
                  <a:pt x="235017" y="32155"/>
                </a:lnTo>
                <a:lnTo>
                  <a:pt x="183780" y="42870"/>
                </a:lnTo>
                <a:lnTo>
                  <a:pt x="137846" y="54822"/>
                </a:lnTo>
                <a:lnTo>
                  <a:pt x="97688" y="67902"/>
                </a:lnTo>
                <a:lnTo>
                  <a:pt x="36580" y="97004"/>
                </a:lnTo>
                <a:lnTo>
                  <a:pt x="4221" y="129298"/>
                </a:lnTo>
                <a:lnTo>
                  <a:pt x="0" y="146367"/>
                </a:lnTo>
                <a:lnTo>
                  <a:pt x="4221" y="163434"/>
                </a:lnTo>
                <a:lnTo>
                  <a:pt x="36580" y="195724"/>
                </a:lnTo>
                <a:lnTo>
                  <a:pt x="97688" y="224823"/>
                </a:lnTo>
                <a:lnTo>
                  <a:pt x="137846" y="237902"/>
                </a:lnTo>
                <a:lnTo>
                  <a:pt x="183780" y="249853"/>
                </a:lnTo>
                <a:lnTo>
                  <a:pt x="235017" y="260567"/>
                </a:lnTo>
                <a:lnTo>
                  <a:pt x="291088" y="269934"/>
                </a:lnTo>
                <a:lnTo>
                  <a:pt x="351522" y="277845"/>
                </a:lnTo>
                <a:lnTo>
                  <a:pt x="415848" y="284189"/>
                </a:lnTo>
                <a:lnTo>
                  <a:pt x="483594" y="288856"/>
                </a:lnTo>
                <a:lnTo>
                  <a:pt x="554292" y="291737"/>
                </a:lnTo>
                <a:lnTo>
                  <a:pt x="627468" y="292722"/>
                </a:lnTo>
                <a:lnTo>
                  <a:pt x="700645" y="291737"/>
                </a:lnTo>
                <a:lnTo>
                  <a:pt x="771342" y="288856"/>
                </a:lnTo>
                <a:lnTo>
                  <a:pt x="839089" y="284189"/>
                </a:lnTo>
                <a:lnTo>
                  <a:pt x="903415" y="277845"/>
                </a:lnTo>
                <a:lnTo>
                  <a:pt x="963849" y="269934"/>
                </a:lnTo>
                <a:lnTo>
                  <a:pt x="1019920" y="260567"/>
                </a:lnTo>
                <a:lnTo>
                  <a:pt x="1071157" y="249853"/>
                </a:lnTo>
                <a:lnTo>
                  <a:pt x="1117091" y="237902"/>
                </a:lnTo>
                <a:lnTo>
                  <a:pt x="1157249" y="224823"/>
                </a:lnTo>
                <a:lnTo>
                  <a:pt x="1218357" y="195724"/>
                </a:lnTo>
                <a:lnTo>
                  <a:pt x="1250716" y="163434"/>
                </a:lnTo>
                <a:lnTo>
                  <a:pt x="1254937" y="146367"/>
                </a:lnTo>
                <a:lnTo>
                  <a:pt x="1250716" y="129298"/>
                </a:lnTo>
                <a:lnTo>
                  <a:pt x="1218357" y="97004"/>
                </a:lnTo>
                <a:lnTo>
                  <a:pt x="1157249" y="67902"/>
                </a:lnTo>
                <a:lnTo>
                  <a:pt x="1117091" y="54822"/>
                </a:lnTo>
                <a:lnTo>
                  <a:pt x="1071157" y="42870"/>
                </a:lnTo>
                <a:lnTo>
                  <a:pt x="1019920" y="32155"/>
                </a:lnTo>
                <a:lnTo>
                  <a:pt x="963849" y="22787"/>
                </a:lnTo>
                <a:lnTo>
                  <a:pt x="903415" y="14877"/>
                </a:lnTo>
                <a:lnTo>
                  <a:pt x="839089" y="8533"/>
                </a:lnTo>
                <a:lnTo>
                  <a:pt x="771342" y="3865"/>
                </a:lnTo>
                <a:lnTo>
                  <a:pt x="700645" y="984"/>
                </a:lnTo>
                <a:lnTo>
                  <a:pt x="627468" y="0"/>
                </a:lnTo>
                <a:close/>
              </a:path>
            </a:pathLst>
          </a:custGeom>
          <a:solidFill>
            <a:srgbClr val="FF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1767" y="1946706"/>
            <a:ext cx="153670" cy="372745"/>
          </a:xfrm>
          <a:custGeom>
            <a:avLst/>
            <a:gdLst/>
            <a:ahLst/>
            <a:cxnLst/>
            <a:rect l="l" t="t" r="r" b="b"/>
            <a:pathLst>
              <a:path w="153670" h="372744">
                <a:moveTo>
                  <a:pt x="94297" y="0"/>
                </a:moveTo>
                <a:lnTo>
                  <a:pt x="52895" y="0"/>
                </a:lnTo>
                <a:lnTo>
                  <a:pt x="21462" y="21462"/>
                </a:lnTo>
                <a:lnTo>
                  <a:pt x="0" y="67437"/>
                </a:lnTo>
                <a:lnTo>
                  <a:pt x="0" y="101917"/>
                </a:lnTo>
                <a:lnTo>
                  <a:pt x="2298" y="129501"/>
                </a:lnTo>
                <a:lnTo>
                  <a:pt x="29133" y="147891"/>
                </a:lnTo>
                <a:lnTo>
                  <a:pt x="50596" y="157086"/>
                </a:lnTo>
                <a:lnTo>
                  <a:pt x="0" y="372414"/>
                </a:lnTo>
                <a:lnTo>
                  <a:pt x="153327" y="372414"/>
                </a:lnTo>
                <a:lnTo>
                  <a:pt x="87388" y="160159"/>
                </a:lnTo>
                <a:lnTo>
                  <a:pt x="118821" y="147891"/>
                </a:lnTo>
                <a:lnTo>
                  <a:pt x="138760" y="120307"/>
                </a:lnTo>
                <a:lnTo>
                  <a:pt x="145656" y="67437"/>
                </a:lnTo>
                <a:lnTo>
                  <a:pt x="131089" y="21462"/>
                </a:lnTo>
                <a:lnTo>
                  <a:pt x="94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5291" y="1187310"/>
            <a:ext cx="894080" cy="514350"/>
          </a:xfrm>
          <a:custGeom>
            <a:avLst/>
            <a:gdLst/>
            <a:ahLst/>
            <a:cxnLst/>
            <a:rect l="l" t="t" r="r" b="b"/>
            <a:pathLst>
              <a:path w="894079" h="514350">
                <a:moveTo>
                  <a:pt x="445401" y="0"/>
                </a:moveTo>
                <a:lnTo>
                  <a:pt x="377939" y="3835"/>
                </a:lnTo>
                <a:lnTo>
                  <a:pt x="305117" y="20688"/>
                </a:lnTo>
                <a:lnTo>
                  <a:pt x="249923" y="42913"/>
                </a:lnTo>
                <a:lnTo>
                  <a:pt x="165595" y="98856"/>
                </a:lnTo>
                <a:lnTo>
                  <a:pt x="117297" y="140233"/>
                </a:lnTo>
                <a:lnTo>
                  <a:pt x="89700" y="173951"/>
                </a:lnTo>
                <a:lnTo>
                  <a:pt x="53670" y="222224"/>
                </a:lnTo>
                <a:lnTo>
                  <a:pt x="31432" y="274332"/>
                </a:lnTo>
                <a:lnTo>
                  <a:pt x="11506" y="340233"/>
                </a:lnTo>
                <a:lnTo>
                  <a:pt x="0" y="409206"/>
                </a:lnTo>
                <a:lnTo>
                  <a:pt x="0" y="482003"/>
                </a:lnTo>
                <a:lnTo>
                  <a:pt x="33731" y="502691"/>
                </a:lnTo>
                <a:lnTo>
                  <a:pt x="98894" y="510349"/>
                </a:lnTo>
                <a:lnTo>
                  <a:pt x="139522" y="514184"/>
                </a:lnTo>
                <a:lnTo>
                  <a:pt x="178625" y="498856"/>
                </a:lnTo>
                <a:lnTo>
                  <a:pt x="193954" y="476643"/>
                </a:lnTo>
                <a:lnTo>
                  <a:pt x="193954" y="384683"/>
                </a:lnTo>
                <a:lnTo>
                  <a:pt x="195491" y="367830"/>
                </a:lnTo>
                <a:lnTo>
                  <a:pt x="217716" y="306527"/>
                </a:lnTo>
                <a:lnTo>
                  <a:pt x="239953" y="268973"/>
                </a:lnTo>
                <a:lnTo>
                  <a:pt x="295909" y="222224"/>
                </a:lnTo>
                <a:lnTo>
                  <a:pt x="329641" y="201536"/>
                </a:lnTo>
                <a:lnTo>
                  <a:pt x="372579" y="184683"/>
                </a:lnTo>
                <a:lnTo>
                  <a:pt x="406311" y="179311"/>
                </a:lnTo>
                <a:lnTo>
                  <a:pt x="807750" y="179311"/>
                </a:lnTo>
                <a:lnTo>
                  <a:pt x="804176" y="173951"/>
                </a:lnTo>
                <a:lnTo>
                  <a:pt x="771207" y="137934"/>
                </a:lnTo>
                <a:lnTo>
                  <a:pt x="732116" y="100393"/>
                </a:lnTo>
                <a:lnTo>
                  <a:pt x="693013" y="72796"/>
                </a:lnTo>
                <a:lnTo>
                  <a:pt x="637057" y="39090"/>
                </a:lnTo>
                <a:lnTo>
                  <a:pt x="568058" y="14566"/>
                </a:lnTo>
                <a:lnTo>
                  <a:pt x="512102" y="5372"/>
                </a:lnTo>
                <a:lnTo>
                  <a:pt x="445401" y="0"/>
                </a:lnTo>
                <a:close/>
              </a:path>
              <a:path w="894079" h="514350">
                <a:moveTo>
                  <a:pt x="807750" y="179311"/>
                </a:moveTo>
                <a:lnTo>
                  <a:pt x="497535" y="179311"/>
                </a:lnTo>
                <a:lnTo>
                  <a:pt x="525132" y="190817"/>
                </a:lnTo>
                <a:lnTo>
                  <a:pt x="558863" y="201536"/>
                </a:lnTo>
                <a:lnTo>
                  <a:pt x="603326" y="224523"/>
                </a:lnTo>
                <a:lnTo>
                  <a:pt x="629386" y="252107"/>
                </a:lnTo>
                <a:lnTo>
                  <a:pt x="653923" y="274332"/>
                </a:lnTo>
                <a:lnTo>
                  <a:pt x="679983" y="318020"/>
                </a:lnTo>
                <a:lnTo>
                  <a:pt x="693013" y="357098"/>
                </a:lnTo>
                <a:lnTo>
                  <a:pt x="698385" y="390817"/>
                </a:lnTo>
                <a:lnTo>
                  <a:pt x="698385" y="471271"/>
                </a:lnTo>
                <a:lnTo>
                  <a:pt x="707580" y="488137"/>
                </a:lnTo>
                <a:lnTo>
                  <a:pt x="742848" y="502691"/>
                </a:lnTo>
                <a:lnTo>
                  <a:pt x="791146" y="510349"/>
                </a:lnTo>
                <a:lnTo>
                  <a:pt x="836371" y="502691"/>
                </a:lnTo>
                <a:lnTo>
                  <a:pt x="875474" y="491197"/>
                </a:lnTo>
                <a:lnTo>
                  <a:pt x="893864" y="474345"/>
                </a:lnTo>
                <a:lnTo>
                  <a:pt x="892340" y="409206"/>
                </a:lnTo>
                <a:lnTo>
                  <a:pt x="886205" y="375488"/>
                </a:lnTo>
                <a:lnTo>
                  <a:pt x="876998" y="340233"/>
                </a:lnTo>
                <a:lnTo>
                  <a:pt x="869340" y="297319"/>
                </a:lnTo>
                <a:lnTo>
                  <a:pt x="849401" y="250583"/>
                </a:lnTo>
                <a:lnTo>
                  <a:pt x="830237" y="213029"/>
                </a:lnTo>
                <a:lnTo>
                  <a:pt x="807750" y="179311"/>
                </a:lnTo>
                <a:close/>
              </a:path>
            </a:pathLst>
          </a:custGeom>
          <a:solidFill>
            <a:srgbClr val="FFD5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7200" y="854748"/>
            <a:ext cx="256540" cy="386715"/>
          </a:xfrm>
          <a:custGeom>
            <a:avLst/>
            <a:gdLst/>
            <a:ahLst/>
            <a:cxnLst/>
            <a:rect l="l" t="t" r="r" b="b"/>
            <a:pathLst>
              <a:path w="256539" h="386715">
                <a:moveTo>
                  <a:pt x="185521" y="0"/>
                </a:moveTo>
                <a:lnTo>
                  <a:pt x="139522" y="0"/>
                </a:lnTo>
                <a:lnTo>
                  <a:pt x="100431" y="16852"/>
                </a:lnTo>
                <a:lnTo>
                  <a:pt x="78193" y="62064"/>
                </a:lnTo>
                <a:lnTo>
                  <a:pt x="55968" y="118008"/>
                </a:lnTo>
                <a:lnTo>
                  <a:pt x="35267" y="184670"/>
                </a:lnTo>
                <a:lnTo>
                  <a:pt x="29895" y="201536"/>
                </a:lnTo>
                <a:lnTo>
                  <a:pt x="5372" y="270497"/>
                </a:lnTo>
                <a:lnTo>
                  <a:pt x="0" y="319544"/>
                </a:lnTo>
                <a:lnTo>
                  <a:pt x="23774" y="369341"/>
                </a:lnTo>
                <a:lnTo>
                  <a:pt x="91224" y="386207"/>
                </a:lnTo>
                <a:lnTo>
                  <a:pt x="133388" y="382371"/>
                </a:lnTo>
                <a:lnTo>
                  <a:pt x="200088" y="363982"/>
                </a:lnTo>
                <a:lnTo>
                  <a:pt x="239179" y="321068"/>
                </a:lnTo>
                <a:lnTo>
                  <a:pt x="246849" y="281990"/>
                </a:lnTo>
                <a:lnTo>
                  <a:pt x="256044" y="203835"/>
                </a:lnTo>
                <a:lnTo>
                  <a:pt x="250598" y="118008"/>
                </a:lnTo>
                <a:lnTo>
                  <a:pt x="246849" y="52108"/>
                </a:lnTo>
                <a:lnTo>
                  <a:pt x="222313" y="16852"/>
                </a:lnTo>
                <a:lnTo>
                  <a:pt x="185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0319" y="880795"/>
            <a:ext cx="247650" cy="490855"/>
          </a:xfrm>
          <a:custGeom>
            <a:avLst/>
            <a:gdLst/>
            <a:ahLst/>
            <a:cxnLst/>
            <a:rect l="l" t="t" r="r" b="b"/>
            <a:pathLst>
              <a:path w="247650" h="490855">
                <a:moveTo>
                  <a:pt x="39103" y="0"/>
                </a:moveTo>
                <a:lnTo>
                  <a:pt x="10731" y="6134"/>
                </a:lnTo>
                <a:lnTo>
                  <a:pt x="0" y="19164"/>
                </a:lnTo>
                <a:lnTo>
                  <a:pt x="1536" y="41376"/>
                </a:lnTo>
                <a:lnTo>
                  <a:pt x="55968" y="69735"/>
                </a:lnTo>
                <a:lnTo>
                  <a:pt x="85089" y="86588"/>
                </a:lnTo>
                <a:lnTo>
                  <a:pt x="108089" y="107276"/>
                </a:lnTo>
                <a:lnTo>
                  <a:pt x="130327" y="147891"/>
                </a:lnTo>
                <a:lnTo>
                  <a:pt x="150253" y="196938"/>
                </a:lnTo>
                <a:lnTo>
                  <a:pt x="157924" y="258241"/>
                </a:lnTo>
                <a:lnTo>
                  <a:pt x="156387" y="314185"/>
                </a:lnTo>
                <a:lnTo>
                  <a:pt x="147193" y="350202"/>
                </a:lnTo>
                <a:lnTo>
                  <a:pt x="124193" y="353263"/>
                </a:lnTo>
                <a:lnTo>
                  <a:pt x="101955" y="359397"/>
                </a:lnTo>
                <a:lnTo>
                  <a:pt x="105790" y="376250"/>
                </a:lnTo>
                <a:lnTo>
                  <a:pt x="128028" y="376250"/>
                </a:lnTo>
                <a:lnTo>
                  <a:pt x="150253" y="383146"/>
                </a:lnTo>
                <a:lnTo>
                  <a:pt x="173253" y="406133"/>
                </a:lnTo>
                <a:lnTo>
                  <a:pt x="186283" y="443687"/>
                </a:lnTo>
                <a:lnTo>
                  <a:pt x="189357" y="473570"/>
                </a:lnTo>
                <a:lnTo>
                  <a:pt x="213880" y="490423"/>
                </a:lnTo>
                <a:lnTo>
                  <a:pt x="236118" y="490423"/>
                </a:lnTo>
                <a:lnTo>
                  <a:pt x="247611" y="467436"/>
                </a:lnTo>
                <a:lnTo>
                  <a:pt x="234581" y="433717"/>
                </a:lnTo>
                <a:lnTo>
                  <a:pt x="213880" y="394639"/>
                </a:lnTo>
                <a:lnTo>
                  <a:pt x="174790" y="364756"/>
                </a:lnTo>
                <a:lnTo>
                  <a:pt x="174790" y="337172"/>
                </a:lnTo>
                <a:lnTo>
                  <a:pt x="178625" y="288124"/>
                </a:lnTo>
                <a:lnTo>
                  <a:pt x="173253" y="207670"/>
                </a:lnTo>
                <a:lnTo>
                  <a:pt x="156387" y="142532"/>
                </a:lnTo>
                <a:lnTo>
                  <a:pt x="113461" y="73571"/>
                </a:lnTo>
                <a:lnTo>
                  <a:pt x="78193" y="22986"/>
                </a:lnTo>
                <a:lnTo>
                  <a:pt x="39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6484" y="866241"/>
            <a:ext cx="382270" cy="476884"/>
          </a:xfrm>
          <a:custGeom>
            <a:avLst/>
            <a:gdLst/>
            <a:ahLst/>
            <a:cxnLst/>
            <a:rect l="l" t="t" r="r" b="b"/>
            <a:pathLst>
              <a:path w="382270" h="476884">
                <a:moveTo>
                  <a:pt x="337312" y="0"/>
                </a:moveTo>
                <a:lnTo>
                  <a:pt x="242252" y="50571"/>
                </a:lnTo>
                <a:lnTo>
                  <a:pt x="186283" y="95783"/>
                </a:lnTo>
                <a:lnTo>
                  <a:pt x="134162" y="153250"/>
                </a:lnTo>
                <a:lnTo>
                  <a:pt x="106565" y="203835"/>
                </a:lnTo>
                <a:lnTo>
                  <a:pt x="84328" y="263601"/>
                </a:lnTo>
                <a:lnTo>
                  <a:pt x="67462" y="314172"/>
                </a:lnTo>
                <a:lnTo>
                  <a:pt x="52133" y="359384"/>
                </a:lnTo>
                <a:lnTo>
                  <a:pt x="16865" y="399999"/>
                </a:lnTo>
                <a:lnTo>
                  <a:pt x="0" y="428358"/>
                </a:lnTo>
                <a:lnTo>
                  <a:pt x="2298" y="459778"/>
                </a:lnTo>
                <a:lnTo>
                  <a:pt x="19164" y="476631"/>
                </a:lnTo>
                <a:lnTo>
                  <a:pt x="35267" y="472795"/>
                </a:lnTo>
                <a:lnTo>
                  <a:pt x="41402" y="439077"/>
                </a:lnTo>
                <a:lnTo>
                  <a:pt x="63627" y="409194"/>
                </a:lnTo>
                <a:lnTo>
                  <a:pt x="100431" y="389267"/>
                </a:lnTo>
                <a:lnTo>
                  <a:pt x="130327" y="383146"/>
                </a:lnTo>
                <a:lnTo>
                  <a:pt x="151028" y="370116"/>
                </a:lnTo>
                <a:lnTo>
                  <a:pt x="147193" y="355561"/>
                </a:lnTo>
                <a:lnTo>
                  <a:pt x="117297" y="349427"/>
                </a:lnTo>
                <a:lnTo>
                  <a:pt x="89700" y="349427"/>
                </a:lnTo>
                <a:lnTo>
                  <a:pt x="80492" y="344068"/>
                </a:lnTo>
                <a:lnTo>
                  <a:pt x="91224" y="297319"/>
                </a:lnTo>
                <a:lnTo>
                  <a:pt x="145656" y="179311"/>
                </a:lnTo>
                <a:lnTo>
                  <a:pt x="203149" y="118008"/>
                </a:lnTo>
                <a:lnTo>
                  <a:pt x="236880" y="84289"/>
                </a:lnTo>
                <a:lnTo>
                  <a:pt x="281355" y="55930"/>
                </a:lnTo>
                <a:lnTo>
                  <a:pt x="371369" y="55930"/>
                </a:lnTo>
                <a:lnTo>
                  <a:pt x="381774" y="39077"/>
                </a:lnTo>
                <a:lnTo>
                  <a:pt x="380238" y="7658"/>
                </a:lnTo>
                <a:lnTo>
                  <a:pt x="337312" y="0"/>
                </a:lnTo>
                <a:close/>
              </a:path>
              <a:path w="382270" h="476884">
                <a:moveTo>
                  <a:pt x="371369" y="55930"/>
                </a:moveTo>
                <a:lnTo>
                  <a:pt x="312775" y="55930"/>
                </a:lnTo>
                <a:lnTo>
                  <a:pt x="337312" y="68961"/>
                </a:lnTo>
                <a:lnTo>
                  <a:pt x="359537" y="75095"/>
                </a:lnTo>
                <a:lnTo>
                  <a:pt x="371369" y="5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2991" y="1160500"/>
            <a:ext cx="182245" cy="547370"/>
          </a:xfrm>
          <a:custGeom>
            <a:avLst/>
            <a:gdLst/>
            <a:ahLst/>
            <a:cxnLst/>
            <a:rect l="l" t="t" r="r" b="b"/>
            <a:pathLst>
              <a:path w="182245" h="547369">
                <a:moveTo>
                  <a:pt x="72834" y="0"/>
                </a:moveTo>
                <a:lnTo>
                  <a:pt x="46761" y="13792"/>
                </a:lnTo>
                <a:lnTo>
                  <a:pt x="18402" y="47498"/>
                </a:lnTo>
                <a:lnTo>
                  <a:pt x="18402" y="73558"/>
                </a:lnTo>
                <a:lnTo>
                  <a:pt x="63626" y="90411"/>
                </a:lnTo>
                <a:lnTo>
                  <a:pt x="84327" y="114173"/>
                </a:lnTo>
                <a:lnTo>
                  <a:pt x="84327" y="137160"/>
                </a:lnTo>
                <a:lnTo>
                  <a:pt x="72834" y="187731"/>
                </a:lnTo>
                <a:lnTo>
                  <a:pt x="72834" y="198462"/>
                </a:lnTo>
                <a:lnTo>
                  <a:pt x="63626" y="230644"/>
                </a:lnTo>
                <a:lnTo>
                  <a:pt x="55968" y="264363"/>
                </a:lnTo>
                <a:lnTo>
                  <a:pt x="46761" y="288886"/>
                </a:lnTo>
                <a:lnTo>
                  <a:pt x="22237" y="337159"/>
                </a:lnTo>
                <a:lnTo>
                  <a:pt x="1536" y="359384"/>
                </a:lnTo>
                <a:lnTo>
                  <a:pt x="0" y="378536"/>
                </a:lnTo>
                <a:lnTo>
                  <a:pt x="13030" y="395401"/>
                </a:lnTo>
                <a:lnTo>
                  <a:pt x="35267" y="395401"/>
                </a:lnTo>
                <a:lnTo>
                  <a:pt x="55968" y="412254"/>
                </a:lnTo>
                <a:lnTo>
                  <a:pt x="78193" y="434479"/>
                </a:lnTo>
                <a:lnTo>
                  <a:pt x="89700" y="468198"/>
                </a:lnTo>
                <a:lnTo>
                  <a:pt x="85864" y="499618"/>
                </a:lnTo>
                <a:lnTo>
                  <a:pt x="85864" y="518769"/>
                </a:lnTo>
                <a:lnTo>
                  <a:pt x="95059" y="530263"/>
                </a:lnTo>
                <a:lnTo>
                  <a:pt x="124967" y="547128"/>
                </a:lnTo>
                <a:lnTo>
                  <a:pt x="141820" y="547128"/>
                </a:lnTo>
                <a:lnTo>
                  <a:pt x="147954" y="527964"/>
                </a:lnTo>
                <a:lnTo>
                  <a:pt x="140296" y="473557"/>
                </a:lnTo>
                <a:lnTo>
                  <a:pt x="128790" y="438315"/>
                </a:lnTo>
                <a:lnTo>
                  <a:pt x="102730" y="406133"/>
                </a:lnTo>
                <a:lnTo>
                  <a:pt x="74358" y="383908"/>
                </a:lnTo>
                <a:lnTo>
                  <a:pt x="52133" y="370878"/>
                </a:lnTo>
                <a:lnTo>
                  <a:pt x="50596" y="355549"/>
                </a:lnTo>
                <a:lnTo>
                  <a:pt x="78193" y="333336"/>
                </a:lnTo>
                <a:lnTo>
                  <a:pt x="97358" y="303441"/>
                </a:lnTo>
                <a:lnTo>
                  <a:pt x="128790" y="243674"/>
                </a:lnTo>
                <a:lnTo>
                  <a:pt x="153327" y="193103"/>
                </a:lnTo>
                <a:lnTo>
                  <a:pt x="174028" y="151714"/>
                </a:lnTo>
                <a:lnTo>
                  <a:pt x="181686" y="131025"/>
                </a:lnTo>
                <a:lnTo>
                  <a:pt x="179387" y="114173"/>
                </a:lnTo>
                <a:lnTo>
                  <a:pt x="164820" y="78917"/>
                </a:lnTo>
                <a:lnTo>
                  <a:pt x="140296" y="45199"/>
                </a:lnTo>
                <a:lnTo>
                  <a:pt x="123431" y="13792"/>
                </a:lnTo>
                <a:lnTo>
                  <a:pt x="108089" y="2298"/>
                </a:lnTo>
                <a:lnTo>
                  <a:pt x="72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6781" y="1158201"/>
            <a:ext cx="217170" cy="565150"/>
          </a:xfrm>
          <a:custGeom>
            <a:avLst/>
            <a:gdLst/>
            <a:ahLst/>
            <a:cxnLst/>
            <a:rect l="l" t="t" r="r" b="b"/>
            <a:pathLst>
              <a:path w="217170" h="565150">
                <a:moveTo>
                  <a:pt x="194716" y="0"/>
                </a:moveTo>
                <a:lnTo>
                  <a:pt x="150253" y="0"/>
                </a:lnTo>
                <a:lnTo>
                  <a:pt x="107314" y="20688"/>
                </a:lnTo>
                <a:lnTo>
                  <a:pt x="83553" y="50571"/>
                </a:lnTo>
                <a:lnTo>
                  <a:pt x="57492" y="101142"/>
                </a:lnTo>
                <a:lnTo>
                  <a:pt x="49822" y="134861"/>
                </a:lnTo>
                <a:lnTo>
                  <a:pt x="57492" y="163220"/>
                </a:lnTo>
                <a:lnTo>
                  <a:pt x="68224" y="207657"/>
                </a:lnTo>
                <a:lnTo>
                  <a:pt x="85089" y="247510"/>
                </a:lnTo>
                <a:lnTo>
                  <a:pt x="101955" y="301142"/>
                </a:lnTo>
                <a:lnTo>
                  <a:pt x="118821" y="351726"/>
                </a:lnTo>
                <a:lnTo>
                  <a:pt x="116522" y="368579"/>
                </a:lnTo>
                <a:lnTo>
                  <a:pt x="94284" y="374713"/>
                </a:lnTo>
                <a:lnTo>
                  <a:pt x="72059" y="387730"/>
                </a:lnTo>
                <a:lnTo>
                  <a:pt x="44462" y="415328"/>
                </a:lnTo>
                <a:lnTo>
                  <a:pt x="18389" y="443674"/>
                </a:lnTo>
                <a:lnTo>
                  <a:pt x="1524" y="498081"/>
                </a:lnTo>
                <a:lnTo>
                  <a:pt x="0" y="525665"/>
                </a:lnTo>
                <a:lnTo>
                  <a:pt x="13030" y="555561"/>
                </a:lnTo>
                <a:lnTo>
                  <a:pt x="27597" y="564743"/>
                </a:lnTo>
                <a:lnTo>
                  <a:pt x="49822" y="561682"/>
                </a:lnTo>
                <a:lnTo>
                  <a:pt x="45986" y="542531"/>
                </a:lnTo>
                <a:lnTo>
                  <a:pt x="49822" y="486587"/>
                </a:lnTo>
                <a:lnTo>
                  <a:pt x="62852" y="443674"/>
                </a:lnTo>
                <a:lnTo>
                  <a:pt x="88925" y="415328"/>
                </a:lnTo>
                <a:lnTo>
                  <a:pt x="116522" y="409955"/>
                </a:lnTo>
                <a:lnTo>
                  <a:pt x="140040" y="409955"/>
                </a:lnTo>
                <a:lnTo>
                  <a:pt x="150253" y="402297"/>
                </a:lnTo>
                <a:lnTo>
                  <a:pt x="150253" y="370878"/>
                </a:lnTo>
                <a:lnTo>
                  <a:pt x="144119" y="329501"/>
                </a:lnTo>
                <a:lnTo>
                  <a:pt x="134924" y="286588"/>
                </a:lnTo>
                <a:lnTo>
                  <a:pt x="133388" y="224510"/>
                </a:lnTo>
                <a:lnTo>
                  <a:pt x="121881" y="180073"/>
                </a:lnTo>
                <a:lnTo>
                  <a:pt x="121881" y="133324"/>
                </a:lnTo>
                <a:lnTo>
                  <a:pt x="133388" y="104978"/>
                </a:lnTo>
                <a:lnTo>
                  <a:pt x="157149" y="84289"/>
                </a:lnTo>
                <a:lnTo>
                  <a:pt x="188582" y="67424"/>
                </a:lnTo>
                <a:lnTo>
                  <a:pt x="216941" y="43675"/>
                </a:lnTo>
                <a:lnTo>
                  <a:pt x="216941" y="20688"/>
                </a:lnTo>
                <a:lnTo>
                  <a:pt x="194716" y="0"/>
                </a:lnTo>
                <a:close/>
              </a:path>
              <a:path w="217170" h="565150">
                <a:moveTo>
                  <a:pt x="140040" y="409955"/>
                </a:moveTo>
                <a:lnTo>
                  <a:pt x="116522" y="409955"/>
                </a:lnTo>
                <a:lnTo>
                  <a:pt x="134924" y="413791"/>
                </a:lnTo>
                <a:lnTo>
                  <a:pt x="140040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69064" y="577341"/>
            <a:ext cx="221615" cy="275590"/>
          </a:xfrm>
          <a:custGeom>
            <a:avLst/>
            <a:gdLst/>
            <a:ahLst/>
            <a:cxnLst/>
            <a:rect l="l" t="t" r="r" b="b"/>
            <a:pathLst>
              <a:path w="221614" h="275590">
                <a:moveTo>
                  <a:pt x="196328" y="213029"/>
                </a:moveTo>
                <a:lnTo>
                  <a:pt x="170954" y="213029"/>
                </a:lnTo>
                <a:lnTo>
                  <a:pt x="206209" y="275107"/>
                </a:lnTo>
                <a:lnTo>
                  <a:pt x="221538" y="267436"/>
                </a:lnTo>
                <a:lnTo>
                  <a:pt x="221538" y="255943"/>
                </a:lnTo>
                <a:lnTo>
                  <a:pt x="196328" y="213029"/>
                </a:lnTo>
                <a:close/>
              </a:path>
              <a:path w="221614" h="275590">
                <a:moveTo>
                  <a:pt x="148716" y="0"/>
                </a:moveTo>
                <a:lnTo>
                  <a:pt x="105790" y="10731"/>
                </a:lnTo>
                <a:lnTo>
                  <a:pt x="32956" y="95021"/>
                </a:lnTo>
                <a:lnTo>
                  <a:pt x="10731" y="134874"/>
                </a:lnTo>
                <a:lnTo>
                  <a:pt x="0" y="190817"/>
                </a:lnTo>
                <a:lnTo>
                  <a:pt x="0" y="218401"/>
                </a:lnTo>
                <a:lnTo>
                  <a:pt x="5359" y="239090"/>
                </a:lnTo>
                <a:lnTo>
                  <a:pt x="39090" y="268973"/>
                </a:lnTo>
                <a:lnTo>
                  <a:pt x="78193" y="268973"/>
                </a:lnTo>
                <a:lnTo>
                  <a:pt x="95059" y="262077"/>
                </a:lnTo>
                <a:lnTo>
                  <a:pt x="111150" y="255943"/>
                </a:lnTo>
                <a:lnTo>
                  <a:pt x="143344" y="235254"/>
                </a:lnTo>
                <a:lnTo>
                  <a:pt x="170954" y="213029"/>
                </a:lnTo>
                <a:lnTo>
                  <a:pt x="196328" y="213029"/>
                </a:lnTo>
                <a:lnTo>
                  <a:pt x="193179" y="207670"/>
                </a:lnTo>
                <a:lnTo>
                  <a:pt x="189344" y="179311"/>
                </a:lnTo>
                <a:lnTo>
                  <a:pt x="200850" y="151726"/>
                </a:lnTo>
                <a:lnTo>
                  <a:pt x="215417" y="104216"/>
                </a:lnTo>
                <a:lnTo>
                  <a:pt x="215417" y="67436"/>
                </a:lnTo>
                <a:lnTo>
                  <a:pt x="210045" y="39090"/>
                </a:lnTo>
                <a:lnTo>
                  <a:pt x="189344" y="14566"/>
                </a:lnTo>
                <a:lnTo>
                  <a:pt x="148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9167" y="4296155"/>
            <a:ext cx="4200525" cy="2063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7620" algn="ctr">
              <a:lnSpc>
                <a:spcPct val="120000"/>
              </a:lnSpc>
            </a:pPr>
            <a:r>
              <a:rPr sz="2800" dirty="0">
                <a:solidFill>
                  <a:srgbClr val="0558ED"/>
                </a:solidFill>
                <a:latin typeface="Times New Roman"/>
                <a:cs typeface="Times New Roman"/>
              </a:rPr>
              <a:t>Michael </a:t>
            </a:r>
            <a:r>
              <a:rPr sz="2800" spc="5" dirty="0">
                <a:solidFill>
                  <a:srgbClr val="0558ED"/>
                </a:solidFill>
                <a:latin typeface="Times New Roman"/>
                <a:cs typeface="Times New Roman"/>
              </a:rPr>
              <a:t>Huth  </a:t>
            </a:r>
            <a:r>
              <a:rPr sz="2800" dirty="0">
                <a:latin typeface="Times New Roman"/>
                <a:cs typeface="Times New Roman"/>
                <a:hlinkClick r:id="rId2"/>
              </a:rPr>
              <a:t>M.Huth@doc.ic.ac.uk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  <a:hlinkClick r:id="rId3"/>
              </a:rPr>
              <a:t>www.doc.ic.ac.uk/~mrh/430/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31</a:t>
            </a:fld>
            <a:r>
              <a:rPr spc="-5" dirty="0"/>
              <a:t>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Introduction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32</a:t>
            </a:fld>
            <a:r>
              <a:rPr spc="-5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70354"/>
            <a:ext cx="4321810" cy="404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2055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In January 1997 US</a:t>
            </a:r>
            <a:r>
              <a:rPr sz="2000" spc="-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NIST</a:t>
            </a:r>
            <a:endParaRPr sz="2000">
              <a:latin typeface="Comic Sans MS"/>
              <a:cs typeface="Comic Sans MS"/>
            </a:endParaRPr>
          </a:p>
          <a:p>
            <a:pPr marL="356870" marR="221615">
              <a:lnSpc>
                <a:spcPts val="2160"/>
              </a:lnSpc>
              <a:spcBef>
                <a:spcPts val="160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solicited proposals for new  Advanced Encryption Standard  (AES) to replace DES as a  federal standard. Approved for  </a:t>
            </a:r>
            <a:r>
              <a:rPr sz="2000" spc="-5" dirty="0">
                <a:solidFill>
                  <a:srgbClr val="00A500"/>
                </a:solidFill>
                <a:latin typeface="Comic Sans MS"/>
                <a:cs typeface="Comic Sans MS"/>
              </a:rPr>
              <a:t>classified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US governmental  documents by US</a:t>
            </a:r>
            <a:r>
              <a:rPr sz="20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NSA</a:t>
            </a:r>
            <a:endParaRPr sz="2000">
              <a:latin typeface="Comic Sans MS"/>
              <a:cs typeface="Comic Sans MS"/>
            </a:endParaRPr>
          </a:p>
          <a:p>
            <a:pPr marL="356870" marR="5080" indent="-344170">
              <a:lnSpc>
                <a:spcPts val="216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Five algorithms shortlisted.  Winner: </a:t>
            </a:r>
            <a:r>
              <a:rPr sz="2000" dirty="0">
                <a:solidFill>
                  <a:srgbClr val="FF2833"/>
                </a:solidFill>
                <a:latin typeface="Comic Sans MS"/>
                <a:cs typeface="Comic Sans MS"/>
              </a:rPr>
              <a:t>Rijndael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(by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Joan </a:t>
            </a:r>
            <a:r>
              <a:rPr sz="2000" b="1" u="heavy" dirty="0">
                <a:solidFill>
                  <a:srgbClr val="0558ED"/>
                </a:solidFill>
                <a:latin typeface="Comic Sans MS"/>
                <a:cs typeface="Comic Sans MS"/>
              </a:rPr>
              <a:t>Rij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men 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&amp;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Vincent </a:t>
            </a:r>
            <a:r>
              <a:rPr sz="2000" b="1" u="heavy" dirty="0">
                <a:solidFill>
                  <a:srgbClr val="0558ED"/>
                </a:solidFill>
                <a:latin typeface="Comic Sans MS"/>
                <a:cs typeface="Comic Sans MS"/>
              </a:rPr>
              <a:t>Dae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men from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Belgium).  AES is minor variant of Rijndael</a:t>
            </a:r>
            <a:endParaRPr sz="2000">
              <a:latin typeface="Comic Sans MS"/>
              <a:cs typeface="Comic Sans MS"/>
            </a:endParaRPr>
          </a:p>
          <a:p>
            <a:pPr marL="356870" marR="572135" indent="-344170">
              <a:lnSpc>
                <a:spcPts val="216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Web Page:  </a:t>
            </a: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csrc.nist.gov/encryption/aes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04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US FIPS PUB197, Nov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2001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7388" y="1841500"/>
            <a:ext cx="4495800" cy="4849495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35609" marR="368935" indent="-344170">
              <a:lnSpc>
                <a:spcPct val="100000"/>
              </a:lnSpc>
              <a:spcBef>
                <a:spcPts val="229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Resistant to Known Attacks, at  least in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“full”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version</a:t>
            </a:r>
            <a:endParaRPr sz="20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  <a:tab pos="178752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Very</a:t>
            </a:r>
            <a:r>
              <a:rPr sz="2000" spc="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fast.	Parallel</a:t>
            </a:r>
            <a:r>
              <a:rPr sz="20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Design.</a:t>
            </a:r>
            <a:endParaRPr sz="20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Blocksize: 128</a:t>
            </a:r>
            <a:r>
              <a:rPr sz="2000" spc="-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2000">
              <a:latin typeface="Comic Sans MS"/>
              <a:cs typeface="Comic Sans MS"/>
            </a:endParaRPr>
          </a:p>
          <a:p>
            <a:pPr marL="435609">
              <a:lnSpc>
                <a:spcPct val="10000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Keysizes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(Rounds):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128 (10),</a:t>
            </a:r>
            <a:r>
              <a:rPr sz="20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192</a:t>
            </a:r>
            <a:endParaRPr sz="2000">
              <a:latin typeface="Comic Sans MS"/>
              <a:cs typeface="Comic Sans MS"/>
            </a:endParaRPr>
          </a:p>
          <a:p>
            <a:pPr marL="435609">
              <a:lnSpc>
                <a:spcPct val="10000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(12)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&amp;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256 (14)</a:t>
            </a:r>
            <a:r>
              <a:rPr sz="2000" spc="-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bits.</a:t>
            </a:r>
            <a:endParaRPr sz="2000">
              <a:latin typeface="Comic Sans MS"/>
              <a:cs typeface="Comic Sans MS"/>
            </a:endParaRPr>
          </a:p>
          <a:p>
            <a:pPr marL="435609" marR="109855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Simple operations over bytes and  32-bit</a:t>
            </a:r>
            <a:r>
              <a:rPr sz="20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words.</a:t>
            </a:r>
            <a:endParaRPr sz="20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Bytes/words -&gt;</a:t>
            </a:r>
            <a:r>
              <a:rPr sz="2000" spc="-4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polynomials</a:t>
            </a:r>
            <a:endParaRPr sz="2000">
              <a:latin typeface="Comic Sans MS"/>
              <a:cs typeface="Comic Sans MS"/>
            </a:endParaRPr>
          </a:p>
          <a:p>
            <a:pPr marL="435609" marR="254635" indent="-344170">
              <a:lnSpc>
                <a:spcPct val="100000"/>
              </a:lnSpc>
              <a:spcBef>
                <a:spcPts val="45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Implementations for wide range  of processors incl.</a:t>
            </a:r>
            <a:r>
              <a:rPr sz="20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smartcards.</a:t>
            </a:r>
            <a:endParaRPr sz="20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Encryption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#</a:t>
            </a:r>
            <a:r>
              <a:rPr sz="2000" spc="-4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Decryption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Byte </a:t>
            </a:r>
            <a:r>
              <a:rPr sz="3600" dirty="0"/>
              <a:t>-</a:t>
            </a:r>
            <a:r>
              <a:rPr sz="3600" spc="-80" dirty="0"/>
              <a:t> </a:t>
            </a:r>
            <a:r>
              <a:rPr sz="3600" spc="15" dirty="0"/>
              <a:t>b</a:t>
            </a:r>
            <a:r>
              <a:rPr sz="3600" spc="22" baseline="-20833" dirty="0"/>
              <a:t>7</a:t>
            </a:r>
            <a:r>
              <a:rPr sz="3600" spc="15" dirty="0"/>
              <a:t>b</a:t>
            </a:r>
            <a:r>
              <a:rPr sz="3600" spc="22" baseline="-20833" dirty="0"/>
              <a:t>6</a:t>
            </a:r>
            <a:r>
              <a:rPr sz="3600" spc="15" dirty="0"/>
              <a:t>b</a:t>
            </a:r>
            <a:r>
              <a:rPr sz="3600" spc="22" baseline="-20833" dirty="0"/>
              <a:t>5</a:t>
            </a:r>
            <a:r>
              <a:rPr sz="3600" spc="15" dirty="0"/>
              <a:t>b</a:t>
            </a:r>
            <a:r>
              <a:rPr sz="3600" spc="22" baseline="-20833" dirty="0"/>
              <a:t>4</a:t>
            </a:r>
            <a:r>
              <a:rPr sz="3600" spc="15" dirty="0"/>
              <a:t>b</a:t>
            </a:r>
            <a:r>
              <a:rPr sz="3600" spc="22" baseline="-20833" dirty="0"/>
              <a:t>3</a:t>
            </a:r>
            <a:r>
              <a:rPr sz="3600" spc="15" dirty="0"/>
              <a:t>b</a:t>
            </a:r>
            <a:r>
              <a:rPr sz="3600" spc="22" baseline="-20833" dirty="0"/>
              <a:t>2</a:t>
            </a:r>
            <a:r>
              <a:rPr sz="3600" spc="15" dirty="0"/>
              <a:t>b</a:t>
            </a:r>
            <a:r>
              <a:rPr sz="3600" spc="22" baseline="-20833" dirty="0"/>
              <a:t>1</a:t>
            </a:r>
            <a:r>
              <a:rPr sz="3600" spc="15" dirty="0"/>
              <a:t>b</a:t>
            </a:r>
            <a:r>
              <a:rPr sz="3600" spc="22" baseline="-20833" dirty="0"/>
              <a:t>0</a:t>
            </a:r>
            <a:endParaRPr sz="3600" baseline="-20833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33</a:t>
            </a:fld>
            <a:r>
              <a:rPr spc="-5" dirty="0"/>
              <a:t>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44547"/>
            <a:ext cx="817181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Bytes represent </a:t>
            </a:r>
            <a:r>
              <a:rPr sz="1800" b="1" spc="-5" dirty="0">
                <a:solidFill>
                  <a:srgbClr val="0558ED"/>
                </a:solidFill>
                <a:latin typeface="Comic Sans MS"/>
                <a:cs typeface="Comic Sans MS"/>
              </a:rPr>
              <a:t>finite field elements in </a:t>
            </a:r>
            <a:r>
              <a:rPr sz="1800" b="1" dirty="0">
                <a:solidFill>
                  <a:srgbClr val="0558ED"/>
                </a:solidFill>
                <a:latin typeface="Comic Sans MS"/>
                <a:cs typeface="Comic Sans MS"/>
              </a:rPr>
              <a:t>GF(2</a:t>
            </a:r>
            <a:r>
              <a:rPr sz="2400" b="1" baseline="24305" dirty="0">
                <a:solidFill>
                  <a:srgbClr val="0558ED"/>
                </a:solidFill>
                <a:latin typeface="Comic Sans MS"/>
                <a:cs typeface="Comic Sans MS"/>
              </a:rPr>
              <a:t>8</a:t>
            </a:r>
            <a:r>
              <a:rPr sz="1800" b="1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, GF means “Galois</a:t>
            </a:r>
            <a:r>
              <a:rPr sz="1800" spc="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Field”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Correspond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 8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term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polynomial,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with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0 or 1</a:t>
            </a:r>
            <a:r>
              <a:rPr sz="1800" spc="-114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coefficients.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500" y="2710179"/>
            <a:ext cx="6781800" cy="685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7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7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6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6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5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5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4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 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endParaRPr sz="2850" baseline="-23391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039" y="3632708"/>
            <a:ext cx="108204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Example: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1500" y="4157979"/>
            <a:ext cx="4572000" cy="685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  <a:tabLst>
                <a:tab pos="270827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6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5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	polynomial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1500" y="4919979"/>
            <a:ext cx="4572000" cy="685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  <a:tabLst>
                <a:tab pos="28340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{0110</a:t>
            </a:r>
            <a:r>
              <a:rPr sz="2000" spc="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1101}	binary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1500" y="5681979"/>
            <a:ext cx="4572000" cy="685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  <a:tabLst>
                <a:tab pos="2837180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6D	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hex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016" y="863091"/>
            <a:ext cx="500570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3625" algn="l"/>
              </a:tabLst>
            </a:pPr>
            <a:r>
              <a:rPr sz="3600" spc="-5" dirty="0"/>
              <a:t>Byte</a:t>
            </a:r>
            <a:r>
              <a:rPr sz="3600" spc="10" dirty="0"/>
              <a:t> </a:t>
            </a:r>
            <a:r>
              <a:rPr sz="3600" spc="-5" dirty="0"/>
              <a:t>Addition</a:t>
            </a:r>
            <a:r>
              <a:rPr sz="3600" spc="15" dirty="0"/>
              <a:t> </a:t>
            </a:r>
            <a:r>
              <a:rPr sz="3600" spc="-5" dirty="0"/>
              <a:t>in	GF(2</a:t>
            </a:r>
            <a:r>
              <a:rPr sz="3600" spc="-7" baseline="25462" dirty="0"/>
              <a:t>8</a:t>
            </a:r>
            <a:r>
              <a:rPr sz="3600" spc="-5" dirty="0"/>
              <a:t>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6591" y="1872996"/>
            <a:ext cx="7881620" cy="177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218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To add 2 finite fields elements in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GF(2</a:t>
            </a:r>
            <a:r>
              <a:rPr sz="2400" baseline="24305" dirty="0">
                <a:solidFill>
                  <a:srgbClr val="0558ED"/>
                </a:solidFill>
                <a:latin typeface="Comic Sans MS"/>
                <a:cs typeface="Comic Sans MS"/>
              </a:rPr>
              <a:t>8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we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add coefficients of  corresponding powers modulo</a:t>
            </a:r>
            <a:r>
              <a:rPr sz="2000" spc="-4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1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In binary: </a:t>
            </a:r>
            <a:r>
              <a:rPr sz="2000" b="1" spc="-5" dirty="0">
                <a:latin typeface="Comic Sans MS"/>
                <a:cs typeface="Comic Sans MS"/>
              </a:rPr>
              <a:t>xor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(</a:t>
            </a:r>
            <a:r>
              <a:rPr sz="2000" spc="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the</a:t>
            </a:r>
            <a:r>
              <a:rPr sz="2000" spc="-2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bytes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Example: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500" y="3853179"/>
            <a:ext cx="7162800" cy="685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6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 + 1) + (x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7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 + 1) = (x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7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6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4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1500" y="4767579"/>
            <a:ext cx="7162800" cy="1219200"/>
          </a:xfrm>
          <a:custGeom>
            <a:avLst/>
            <a:gdLst/>
            <a:ahLst/>
            <a:cxnLst/>
            <a:rect l="l" t="t" r="r" b="b"/>
            <a:pathLst>
              <a:path w="7162800" h="1219200">
                <a:moveTo>
                  <a:pt x="0" y="1219200"/>
                </a:moveTo>
                <a:lnTo>
                  <a:pt x="7162800" y="1219200"/>
                </a:lnTo>
                <a:lnTo>
                  <a:pt x="71628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1500" y="4767579"/>
            <a:ext cx="7162800" cy="1219200"/>
          </a:xfrm>
          <a:custGeom>
            <a:avLst/>
            <a:gdLst/>
            <a:ahLst/>
            <a:cxnLst/>
            <a:rect l="l" t="t" r="r" b="b"/>
            <a:pathLst>
              <a:path w="7162800" h="1219200">
                <a:moveTo>
                  <a:pt x="0" y="0"/>
                </a:moveTo>
                <a:lnTo>
                  <a:pt x="7162799" y="0"/>
                </a:lnTo>
                <a:lnTo>
                  <a:pt x="7162799" y="1219199"/>
                </a:lnTo>
                <a:lnTo>
                  <a:pt x="0" y="12191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39035" y="4851907"/>
            <a:ext cx="472313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720850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{0101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0111}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{1000 0011} = {1101</a:t>
            </a:r>
            <a:r>
              <a:rPr sz="2000" spc="-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0100}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57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83 =</a:t>
            </a:r>
            <a:r>
              <a:rPr sz="2000" spc="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D4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34</a:t>
            </a:fld>
            <a:r>
              <a:rPr spc="-5" dirty="0"/>
              <a:t>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25435" y="4790947"/>
            <a:ext cx="741680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indent="-15240">
              <a:lnSpc>
                <a:spcPct val="120000"/>
              </a:lnSpc>
            </a:pPr>
            <a:r>
              <a:rPr sz="2000" spc="2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ary 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hex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016" y="863091"/>
            <a:ext cx="6085205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81855" algn="l"/>
              </a:tabLst>
            </a:pPr>
            <a:r>
              <a:rPr sz="3600" spc="-5" dirty="0"/>
              <a:t>Byt</a:t>
            </a:r>
            <a:r>
              <a:rPr sz="3600" dirty="0"/>
              <a:t>e</a:t>
            </a:r>
            <a:r>
              <a:rPr sz="3600" spc="5" dirty="0"/>
              <a:t> </a:t>
            </a:r>
            <a:r>
              <a:rPr sz="3600" dirty="0"/>
              <a:t>Multiplication</a:t>
            </a:r>
            <a:r>
              <a:rPr sz="3600" spc="-20" dirty="0"/>
              <a:t> </a:t>
            </a:r>
            <a:r>
              <a:rPr sz="3600" spc="-5" dirty="0"/>
              <a:t>i</a:t>
            </a:r>
            <a:r>
              <a:rPr sz="3600" dirty="0"/>
              <a:t>n	GF(</a:t>
            </a:r>
            <a:r>
              <a:rPr sz="3600" spc="-15" dirty="0"/>
              <a:t>2</a:t>
            </a:r>
            <a:r>
              <a:rPr sz="3600" spc="22" baseline="25462" dirty="0"/>
              <a:t>8</a:t>
            </a:r>
            <a:r>
              <a:rPr sz="3600" dirty="0"/>
              <a:t>)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35</a:t>
            </a:fld>
            <a:r>
              <a:rPr spc="-5" dirty="0"/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915667"/>
            <a:ext cx="8729980" cy="2132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1939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To multiply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(denoted by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) 2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finite fields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elements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GF(2</a:t>
            </a:r>
            <a:r>
              <a:rPr sz="1950" spc="-7" baseline="25641" dirty="0">
                <a:solidFill>
                  <a:srgbClr val="0558ED"/>
                </a:solidFill>
                <a:latin typeface="Comic Sans MS"/>
                <a:cs typeface="Comic Sans MS"/>
              </a:rPr>
              <a:t>8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we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multiply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polynomials modulo an </a:t>
            </a:r>
            <a:r>
              <a:rPr sz="1800" b="1" spc="-5" dirty="0">
                <a:solidFill>
                  <a:srgbClr val="FF2833"/>
                </a:solidFill>
                <a:latin typeface="Comic Sans MS"/>
                <a:cs typeface="Comic Sans MS"/>
              </a:rPr>
              <a:t>irreducible </a:t>
            </a:r>
            <a:r>
              <a:rPr sz="1800" b="1" dirty="0">
                <a:solidFill>
                  <a:srgbClr val="FF2833"/>
                </a:solidFill>
                <a:latin typeface="Comic Sans MS"/>
                <a:cs typeface="Comic Sans MS"/>
              </a:rPr>
              <a:t>polynomial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degree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8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(i.e.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ensures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result</a:t>
            </a:r>
            <a:r>
              <a:rPr sz="1800" spc="-3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is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less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than degree</a:t>
            </a:r>
            <a:r>
              <a:rPr sz="18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8).</a:t>
            </a:r>
            <a:endParaRPr sz="1800">
              <a:latin typeface="Comic Sans MS"/>
              <a:cs typeface="Comic Sans MS"/>
            </a:endParaRPr>
          </a:p>
          <a:p>
            <a:pPr marL="356870" marR="388620" indent="-344170">
              <a:lnSpc>
                <a:spcPts val="1939"/>
              </a:lnSpc>
              <a:spcBef>
                <a:spcPts val="45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b="1" spc="-5" dirty="0">
                <a:solidFill>
                  <a:srgbClr val="0558ED"/>
                </a:solidFill>
                <a:latin typeface="Comic Sans MS"/>
                <a:cs typeface="Comic Sans MS"/>
              </a:rPr>
              <a:t>Irreducible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if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only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divisors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are 1 and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itself.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Can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find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multiplicative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inverse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using Extended Euclidean algorithm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(with works for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any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“integral domains”,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certain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kinds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</a:t>
            </a:r>
            <a:r>
              <a:rPr sz="18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rings).</a:t>
            </a:r>
            <a:endParaRPr sz="1800">
              <a:latin typeface="Comic Sans MS"/>
              <a:cs typeface="Comic Sans MS"/>
            </a:endParaRPr>
          </a:p>
          <a:p>
            <a:pPr marL="356870" marR="631190" indent="-344170">
              <a:lnSpc>
                <a:spcPts val="1989"/>
              </a:lnSpc>
              <a:spcBef>
                <a:spcPts val="61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For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AES we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8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 + 1) </a:t>
            </a:r>
            <a:r>
              <a:rPr sz="1800" spc="10" dirty="0">
                <a:solidFill>
                  <a:srgbClr val="0558ED"/>
                </a:solidFill>
                <a:latin typeface="Comic Sans MS"/>
                <a:cs typeface="Comic Sans MS"/>
              </a:rPr>
              <a:t>as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irreducible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polynomial,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i.e.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multiplication</a:t>
            </a:r>
            <a:r>
              <a:rPr sz="18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is: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5300" y="4615179"/>
            <a:ext cx="7162800" cy="9906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1440" marR="3002915">
              <a:lnSpc>
                <a:spcPct val="120000"/>
              </a:lnSpc>
              <a:spcBef>
                <a:spcPts val="135"/>
              </a:spcBef>
              <a:tabLst>
                <a:tab pos="2203450" algn="l"/>
                <a:tab pos="2835910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c(x) = a(x)</a:t>
            </a:r>
            <a:r>
              <a:rPr sz="2000" spc="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spc="12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b(x)	mod	m(x)  where m(x) =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8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 +</a:t>
            </a:r>
            <a:r>
              <a:rPr sz="2000" spc="-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40" y="5875020"/>
            <a:ext cx="8990330" cy="56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80"/>
              </a:lnSpc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Multiplication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is the basis for </a:t>
            </a:r>
            <a:r>
              <a:rPr sz="1850" i="1" spc="-25" dirty="0">
                <a:solidFill>
                  <a:srgbClr val="FF2833"/>
                </a:solidFill>
                <a:latin typeface="Comic Sans MS"/>
                <a:cs typeface="Comic Sans MS"/>
              </a:rPr>
              <a:t>non-linear </a:t>
            </a:r>
            <a:r>
              <a:rPr sz="1850" i="1" spc="-30" dirty="0">
                <a:solidFill>
                  <a:srgbClr val="FF2833"/>
                </a:solidFill>
                <a:latin typeface="Comic Sans MS"/>
                <a:cs typeface="Comic Sans MS"/>
              </a:rPr>
              <a:t>behaviour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AES: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it’s easy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understand  over polynomials,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but </a:t>
            </a:r>
            <a:r>
              <a:rPr sz="1850" i="1" spc="-30" dirty="0">
                <a:solidFill>
                  <a:srgbClr val="FF2833"/>
                </a:solidFill>
                <a:latin typeface="Comic Sans MS"/>
                <a:cs typeface="Comic Sans MS"/>
              </a:rPr>
              <a:t>hard to </a:t>
            </a:r>
            <a:r>
              <a:rPr sz="1850" i="1" spc="-25" dirty="0">
                <a:solidFill>
                  <a:srgbClr val="FF2833"/>
                </a:solidFill>
                <a:latin typeface="Comic Sans MS"/>
                <a:cs typeface="Comic Sans MS"/>
              </a:rPr>
              <a:t>predict as operation </a:t>
            </a:r>
            <a:r>
              <a:rPr sz="1850" i="1" spc="-30" dirty="0">
                <a:solidFill>
                  <a:srgbClr val="FF2833"/>
                </a:solidFill>
                <a:latin typeface="Comic Sans MS"/>
                <a:cs typeface="Comic Sans MS"/>
              </a:rPr>
              <a:t>on</a:t>
            </a:r>
            <a:r>
              <a:rPr sz="1850" i="1" spc="-60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1850" i="1" spc="-25" dirty="0">
                <a:solidFill>
                  <a:srgbClr val="FF2833"/>
                </a:solidFill>
                <a:latin typeface="Comic Sans MS"/>
                <a:cs typeface="Comic Sans MS"/>
              </a:rPr>
              <a:t>bytes</a:t>
            </a:r>
            <a:r>
              <a:rPr sz="1800" spc="-25" dirty="0">
                <a:solidFill>
                  <a:srgbClr val="0558ED"/>
                </a:solidFill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016" y="863091"/>
            <a:ext cx="831723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81855" algn="l"/>
              </a:tabLst>
            </a:pPr>
            <a:r>
              <a:rPr sz="3600" spc="-5" dirty="0"/>
              <a:t>Byte</a:t>
            </a:r>
            <a:r>
              <a:rPr sz="3600" spc="5" dirty="0"/>
              <a:t> </a:t>
            </a:r>
            <a:r>
              <a:rPr sz="3600" dirty="0"/>
              <a:t>Multiplication</a:t>
            </a:r>
            <a:r>
              <a:rPr sz="3600" spc="-20" dirty="0"/>
              <a:t> </a:t>
            </a:r>
            <a:r>
              <a:rPr sz="3600" spc="-5" dirty="0"/>
              <a:t>in	</a:t>
            </a:r>
            <a:r>
              <a:rPr sz="3600" dirty="0"/>
              <a:t>GF(2</a:t>
            </a:r>
            <a:r>
              <a:rPr sz="3600" baseline="25462" dirty="0"/>
              <a:t>8</a:t>
            </a:r>
            <a:r>
              <a:rPr sz="3600" dirty="0"/>
              <a:t>) -</a:t>
            </a:r>
            <a:r>
              <a:rPr sz="3600" spc="-90" dirty="0"/>
              <a:t> </a:t>
            </a:r>
            <a:r>
              <a:rPr sz="3600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1900" y="2024379"/>
            <a:ext cx="8534400" cy="9906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  <a:tabLst>
                <a:tab pos="2855595" algn="l"/>
              </a:tabLst>
            </a:pP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7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6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+ 1) </a:t>
            </a:r>
            <a:r>
              <a:rPr sz="2000" spc="-5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2000" spc="-5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850" spc="284" baseline="23391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x)	= (x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9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8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8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7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-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x)</a:t>
            </a:r>
            <a:endParaRPr sz="2000">
              <a:latin typeface="Comic Sans MS"/>
              <a:cs typeface="Comic Sans MS"/>
            </a:endParaRPr>
          </a:p>
          <a:p>
            <a:pPr marR="603250" algn="ctr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7" baseline="23391" dirty="0">
                <a:solidFill>
                  <a:srgbClr val="0558ED"/>
                </a:solidFill>
                <a:latin typeface="Comic Sans MS"/>
                <a:cs typeface="Comic Sans MS"/>
              </a:rPr>
              <a:t>9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7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-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1900" y="3319779"/>
            <a:ext cx="8534400" cy="1981200"/>
          </a:xfrm>
          <a:custGeom>
            <a:avLst/>
            <a:gdLst/>
            <a:ahLst/>
            <a:cxnLst/>
            <a:rect l="l" t="t" r="r" b="b"/>
            <a:pathLst>
              <a:path w="8534400" h="1981200">
                <a:moveTo>
                  <a:pt x="0" y="1981200"/>
                </a:moveTo>
                <a:lnTo>
                  <a:pt x="8534400" y="1981200"/>
                </a:lnTo>
                <a:lnTo>
                  <a:pt x="85344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1900" y="3319779"/>
            <a:ext cx="8534400" cy="1981200"/>
          </a:xfrm>
          <a:custGeom>
            <a:avLst/>
            <a:gdLst/>
            <a:ahLst/>
            <a:cxnLst/>
            <a:rect l="l" t="t" r="r" b="b"/>
            <a:pathLst>
              <a:path w="8534400" h="1981200">
                <a:moveTo>
                  <a:pt x="0" y="0"/>
                </a:moveTo>
                <a:lnTo>
                  <a:pt x="8534399" y="0"/>
                </a:lnTo>
                <a:lnTo>
                  <a:pt x="8534399" y="1981199"/>
                </a:lnTo>
                <a:lnTo>
                  <a:pt x="0" y="19811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5636" y="3769867"/>
            <a:ext cx="372237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  <a:tabLst>
                <a:tab pos="2849245" algn="l"/>
              </a:tabLst>
            </a:pP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7" baseline="23391" dirty="0">
                <a:solidFill>
                  <a:srgbClr val="0558ED"/>
                </a:solidFill>
                <a:latin typeface="Comic Sans MS"/>
                <a:cs typeface="Comic Sans MS"/>
              </a:rPr>
              <a:t>8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</a:t>
            </a:r>
            <a:r>
              <a:rPr sz="20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	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7" baseline="23391" dirty="0">
                <a:solidFill>
                  <a:srgbClr val="0558ED"/>
                </a:solidFill>
                <a:latin typeface="Comic Sans MS"/>
                <a:cs typeface="Comic Sans MS"/>
              </a:rPr>
              <a:t>9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7</a:t>
            </a:r>
            <a:endParaRPr sz="2850" baseline="23391">
              <a:latin typeface="Comic Sans MS"/>
              <a:cs typeface="Comic Sans MS"/>
            </a:endParaRPr>
          </a:p>
          <a:p>
            <a:pPr marR="511175" algn="r">
              <a:lnSpc>
                <a:spcPts val="2245"/>
              </a:lnSpc>
            </a:pPr>
            <a:r>
              <a:rPr sz="3000" spc="15" baseline="-22222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9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1355" y="3769867"/>
            <a:ext cx="204978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105">
              <a:lnSpc>
                <a:spcPct val="10000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5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0732" y="4501388"/>
            <a:ext cx="143065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7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5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4</a:t>
            </a:r>
            <a:endParaRPr sz="2850" baseline="23391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1300" y="37769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1300" y="3776979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7500" y="4615179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7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1900" y="5605779"/>
            <a:ext cx="8534400" cy="685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Result =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7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5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-4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4</a:t>
            </a:r>
            <a:endParaRPr sz="2850" baseline="23391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36</a:t>
            </a:fld>
            <a:r>
              <a:rPr spc="-5" dirty="0"/>
              <a:t>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xtime </a:t>
            </a:r>
            <a:r>
              <a:rPr sz="3600" dirty="0"/>
              <a:t>- multiplication </a:t>
            </a:r>
            <a:r>
              <a:rPr sz="3600" spc="-5" dirty="0"/>
              <a:t>by </a:t>
            </a:r>
            <a:r>
              <a:rPr sz="3600" dirty="0"/>
              <a:t>x </a:t>
            </a:r>
            <a:r>
              <a:rPr sz="3600" spc="-5" dirty="0"/>
              <a:t>i.e.</a:t>
            </a:r>
            <a:r>
              <a:rPr sz="3600" spc="-60" dirty="0"/>
              <a:t> </a:t>
            </a:r>
            <a:r>
              <a:rPr sz="3600" spc="-5" dirty="0"/>
              <a:t>{02}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37</a:t>
            </a:fld>
            <a:r>
              <a:rPr spc="-5" dirty="0"/>
              <a:t>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884171"/>
            <a:ext cx="403606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If we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multiply a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 by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x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we</a:t>
            </a:r>
            <a:r>
              <a:rPr sz="18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have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5300" y="3929379"/>
            <a:ext cx="7162800" cy="685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xtime</a:t>
            </a:r>
            <a:r>
              <a:rPr sz="2000" b="1" spc="-2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</a:t>
            </a:r>
            <a:r>
              <a:rPr sz="2000" b="1" dirty="0">
                <a:solidFill>
                  <a:srgbClr val="0558ED"/>
                </a:solidFill>
                <a:latin typeface="Comic Sans MS"/>
                <a:cs typeface="Comic Sans MS"/>
              </a:rPr>
              <a:t>byte</a:t>
            </a:r>
            <a:r>
              <a:rPr sz="2000" b="1" spc="-2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p) = (p &lt;&lt; 1)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135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if</a:t>
            </a:r>
            <a:r>
              <a:rPr sz="2000" b="1" spc="-2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 &lt; 80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0558ED"/>
                </a:solidFill>
                <a:latin typeface="Comic Sans MS"/>
                <a:cs typeface="Comic Sans MS"/>
              </a:rPr>
              <a:t>then</a:t>
            </a:r>
            <a:r>
              <a:rPr sz="2000" b="1" spc="-2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00</a:t>
            </a:r>
            <a:r>
              <a:rPr sz="2000" spc="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0558ED"/>
                </a:solidFill>
                <a:latin typeface="Comic Sans MS"/>
                <a:cs typeface="Comic Sans MS"/>
              </a:rPr>
              <a:t>else</a:t>
            </a:r>
            <a:r>
              <a:rPr sz="2000" b="1" spc="-2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1B)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5300" y="2405379"/>
            <a:ext cx="7010400" cy="6096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7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8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6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7" baseline="23391" dirty="0">
                <a:solidFill>
                  <a:srgbClr val="0558ED"/>
                </a:solidFill>
                <a:latin typeface="Comic Sans MS"/>
                <a:cs typeface="Comic Sans MS"/>
              </a:rPr>
              <a:t>7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5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6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4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5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1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15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r>
              <a:rPr sz="2000" spc="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spc="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6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-15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639" y="3151124"/>
            <a:ext cx="8561705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1989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  <a:tab pos="5163185" algn="l"/>
                <a:tab pos="5787390" algn="l"/>
                <a:tab pos="6099810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If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7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=0,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then the result is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okay, otherwise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we need 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subtract m(x). This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is  known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</a:t>
            </a:r>
            <a:r>
              <a:rPr sz="1800" b="1" dirty="0">
                <a:solidFill>
                  <a:srgbClr val="0558ED"/>
                </a:solidFill>
                <a:latin typeface="Comic Sans MS"/>
                <a:cs typeface="Comic Sans MS"/>
              </a:rPr>
              <a:t>xtime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operation</a:t>
            </a:r>
            <a:r>
              <a:rPr sz="1800" spc="-2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AES:	</a:t>
            </a:r>
            <a:r>
              <a:rPr sz="1800" b="1" spc="-5" dirty="0">
                <a:solidFill>
                  <a:srgbClr val="FF2833"/>
                </a:solidFill>
                <a:latin typeface="Comic Sans MS"/>
                <a:cs typeface="Comic Sans MS"/>
              </a:rPr>
              <a:t>&lt;&lt;1	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is	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shift left</a:t>
            </a:r>
            <a:r>
              <a:rPr sz="18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one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639" y="4627371"/>
            <a:ext cx="65690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We can use </a:t>
            </a:r>
            <a:r>
              <a:rPr sz="1800" b="1" spc="-5" dirty="0">
                <a:solidFill>
                  <a:srgbClr val="0558ED"/>
                </a:solidFill>
                <a:latin typeface="Comic Sans MS"/>
                <a:cs typeface="Comic Sans MS"/>
              </a:rPr>
              <a:t>xtime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repeatedly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multiply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higher</a:t>
            </a:r>
            <a:r>
              <a:rPr sz="1800" spc="-3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powers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5300" y="5072379"/>
            <a:ext cx="8305800" cy="13716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AE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02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2000" b="1" dirty="0">
                <a:solidFill>
                  <a:srgbClr val="0558ED"/>
                </a:solidFill>
                <a:latin typeface="Comic Sans MS"/>
                <a:cs typeface="Comic Sans MS"/>
              </a:rPr>
              <a:t>xtime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AE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(AE &lt;&lt; 1)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229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0558ED"/>
                </a:solidFill>
                <a:latin typeface="Comic Sans MS"/>
                <a:cs typeface="Comic Sans MS"/>
              </a:rPr>
              <a:t>1B</a:t>
            </a:r>
            <a:endParaRPr sz="2000">
              <a:latin typeface="Comic Sans MS"/>
              <a:cs typeface="Comic Sans MS"/>
            </a:endParaRPr>
          </a:p>
          <a:p>
            <a:pPr marL="43243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{1010 1110} &lt;&lt; 1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{0001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1011} = {0101 1100}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{0001</a:t>
            </a:r>
            <a:r>
              <a:rPr sz="2000" spc="4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1011}</a:t>
            </a:r>
            <a:endParaRPr sz="2000">
              <a:latin typeface="Comic Sans MS"/>
              <a:cs typeface="Comic Sans MS"/>
            </a:endParaRPr>
          </a:p>
          <a:p>
            <a:pPr marL="432434">
              <a:lnSpc>
                <a:spcPct val="100000"/>
              </a:lnSpc>
              <a:spcBef>
                <a:spcPts val="480"/>
              </a:spcBef>
              <a:tabLst>
                <a:tab pos="287718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{0100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0111}</a:t>
            </a:r>
            <a:r>
              <a:rPr sz="2000" spc="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47	i.e.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6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x +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Word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38</a:t>
            </a:fld>
            <a:r>
              <a:rPr spc="-5" dirty="0"/>
              <a:t>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44547"/>
            <a:ext cx="3134360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Word =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32-bits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= 4</a:t>
            </a:r>
            <a:r>
              <a:rPr sz="18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bytes.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2833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016" y="2180843"/>
            <a:ext cx="839089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39"/>
              </a:lnSpc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Words corresponds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term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polynomials,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where </a:t>
            </a:r>
            <a:r>
              <a:rPr sz="1800" b="1" dirty="0">
                <a:solidFill>
                  <a:srgbClr val="0558ED"/>
                </a:solidFill>
                <a:latin typeface="Comic Sans MS"/>
                <a:cs typeface="Comic Sans MS"/>
              </a:rPr>
              <a:t>coefficients are </a:t>
            </a:r>
            <a:r>
              <a:rPr sz="1800" b="1" spc="-5" dirty="0">
                <a:solidFill>
                  <a:srgbClr val="0558ED"/>
                </a:solidFill>
                <a:latin typeface="Comic Sans MS"/>
                <a:cs typeface="Comic Sans MS"/>
              </a:rPr>
              <a:t>finite field  elements in </a:t>
            </a:r>
            <a:r>
              <a:rPr sz="1800" b="1" dirty="0">
                <a:solidFill>
                  <a:srgbClr val="0558ED"/>
                </a:solidFill>
                <a:latin typeface="Comic Sans MS"/>
                <a:cs typeface="Comic Sans MS"/>
              </a:rPr>
              <a:t>GF(2</a:t>
            </a:r>
            <a:r>
              <a:rPr sz="2400" b="1" baseline="24305" dirty="0">
                <a:solidFill>
                  <a:srgbClr val="0558ED"/>
                </a:solidFill>
                <a:latin typeface="Comic Sans MS"/>
                <a:cs typeface="Comic Sans MS"/>
              </a:rPr>
              <a:t>8</a:t>
            </a:r>
            <a:r>
              <a:rPr sz="1800" b="1" dirty="0">
                <a:solidFill>
                  <a:srgbClr val="0558ED"/>
                </a:solidFill>
                <a:latin typeface="Comic Sans MS"/>
                <a:cs typeface="Comic Sans MS"/>
              </a:rPr>
              <a:t>),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i.e.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coefficients are</a:t>
            </a:r>
            <a:r>
              <a:rPr sz="1800" spc="-3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1500" y="3014979"/>
            <a:ext cx="6781800" cy="685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a(x) =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x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endParaRPr sz="2850" baseline="-23391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1500" y="5224779"/>
            <a:ext cx="7848600" cy="685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a(x) + b(x) =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spc="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)x</a:t>
            </a:r>
            <a:r>
              <a:rPr sz="2850" spc="7" baseline="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)x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r>
              <a:rPr sz="200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)x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2000" spc="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200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2039" y="4261611"/>
            <a:ext cx="844105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92500"/>
              </a:lnSpc>
            </a:pPr>
            <a:r>
              <a:rPr sz="2400" b="1" spc="-5" dirty="0">
                <a:solidFill>
                  <a:srgbClr val="FF2833"/>
                </a:solidFill>
                <a:latin typeface="Comic Sans MS"/>
                <a:cs typeface="Comic Sans MS"/>
              </a:rPr>
              <a:t>Addition</a:t>
            </a:r>
            <a:r>
              <a:rPr sz="2400" b="1" spc="-540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two (word)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polynomials corresponds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“adding”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coefficients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(i.e.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xor-ing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the</a:t>
            </a:r>
            <a:r>
              <a:rPr sz="18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words)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300" y="4615179"/>
            <a:ext cx="7848600" cy="19812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 marR="2054225" algn="just">
              <a:lnSpc>
                <a:spcPct val="119700"/>
              </a:lnSpc>
              <a:spcBef>
                <a:spcPts val="140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= (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)  d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= (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= (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 </a:t>
            </a:r>
            <a:r>
              <a:rPr sz="2000" spc="-10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2000" spc="-1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(a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1800" spc="35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b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39</a:t>
            </a:fld>
            <a:r>
              <a:rPr spc="-5" dirty="0"/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Word</a:t>
            </a:r>
            <a:r>
              <a:rPr sz="3600" spc="-114" dirty="0"/>
              <a:t> </a:t>
            </a:r>
            <a:r>
              <a:rPr sz="3600" dirty="0"/>
              <a:t>Multiplication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29639" y="1915667"/>
            <a:ext cx="8472805" cy="217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173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We multiply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word-polynomials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modulo a </a:t>
            </a:r>
            <a:r>
              <a:rPr sz="1600" b="1" dirty="0">
                <a:solidFill>
                  <a:srgbClr val="FF2833"/>
                </a:solidFill>
                <a:latin typeface="Comic Sans MS"/>
                <a:cs typeface="Comic Sans MS"/>
              </a:rPr>
              <a:t>polynomial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of degree 4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(i.e.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to ensure result</a:t>
            </a:r>
            <a:r>
              <a:rPr sz="1600" spc="-2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is 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less than degree</a:t>
            </a:r>
            <a:r>
              <a:rPr sz="16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4).</a:t>
            </a:r>
            <a:endParaRPr sz="1600">
              <a:latin typeface="Comic Sans MS"/>
              <a:cs typeface="Comic Sans MS"/>
            </a:endParaRPr>
          </a:p>
          <a:p>
            <a:pPr marL="356870" marR="15240" indent="-344170">
              <a:lnSpc>
                <a:spcPct val="90600"/>
              </a:lnSpc>
              <a:spcBef>
                <a:spcPts val="37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  <a:tab pos="912494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For AES we use (x</a:t>
            </a:r>
            <a:r>
              <a:rPr sz="1950" baseline="25641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+ 1) as the polynomial. Note: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this polynomial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is not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irreducible. 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However in AES we only ever multiply word-polynomials by the fixed word polynomial:  a(x)	=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{03}x</a:t>
            </a:r>
            <a:r>
              <a:rPr sz="1950" spc="-7" baseline="2564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{01}x</a:t>
            </a:r>
            <a:r>
              <a:rPr sz="1950" spc="-7" baseline="2564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{01}x</a:t>
            </a:r>
            <a:r>
              <a:rPr sz="1600" spc="-3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+ {02} which does have an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inverse</a:t>
            </a:r>
            <a:endParaRPr sz="1600">
              <a:latin typeface="Comic Sans MS"/>
              <a:cs typeface="Comic Sans MS"/>
            </a:endParaRPr>
          </a:p>
          <a:p>
            <a:pPr marL="356870">
              <a:lnSpc>
                <a:spcPts val="1730"/>
              </a:lnSpc>
            </a:pP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1950" spc="-7" baseline="25641" dirty="0">
                <a:solidFill>
                  <a:srgbClr val="0558ED"/>
                </a:solidFill>
                <a:latin typeface="Comic Sans MS"/>
                <a:cs typeface="Comic Sans MS"/>
              </a:rPr>
              <a:t>-1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(x)</a:t>
            </a:r>
            <a:r>
              <a:rPr sz="1600" spc="-16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=</a:t>
            </a:r>
            <a:r>
              <a:rPr sz="16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{0B}x</a:t>
            </a:r>
            <a:r>
              <a:rPr sz="1950" baseline="25641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1950" spc="-157" baseline="25641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 {0D}x</a:t>
            </a:r>
            <a:r>
              <a:rPr sz="1950" spc="-7" baseline="2564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1950" spc="-187" baseline="25641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600" spc="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{09}x</a:t>
            </a:r>
            <a:r>
              <a:rPr sz="1600" spc="-1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6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{0E}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95"/>
              </a:spcBef>
            </a:pPr>
            <a:r>
              <a:rPr sz="2400" b="1" dirty="0">
                <a:solidFill>
                  <a:srgbClr val="FF2833"/>
                </a:solidFill>
                <a:latin typeface="Comic Sans MS"/>
                <a:cs typeface="Comic Sans MS"/>
              </a:rPr>
              <a:t>Modular product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d(x) = a(x)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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b(x)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= a(x) </a:t>
            </a:r>
            <a:r>
              <a:rPr sz="18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80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b(x) mod (x</a:t>
            </a:r>
            <a:r>
              <a:rPr sz="2400" baseline="24305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800" spc="1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8839" y="4099052"/>
            <a:ext cx="348742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d(x)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d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1800" spc="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400" spc="15" baseline="24305" dirty="0">
                <a:solidFill>
                  <a:srgbClr val="0558ED"/>
                </a:solidFill>
                <a:latin typeface="Comic Sans MS"/>
                <a:cs typeface="Comic Sans MS"/>
              </a:rPr>
              <a:t>3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1800" spc="10" dirty="0">
                <a:solidFill>
                  <a:srgbClr val="0558ED"/>
                </a:solidFill>
                <a:latin typeface="Comic Sans MS"/>
                <a:cs typeface="Comic Sans MS"/>
              </a:rPr>
              <a:t>x</a:t>
            </a:r>
            <a:r>
              <a:rPr sz="2400" spc="15" baseline="24305" dirty="0">
                <a:solidFill>
                  <a:srgbClr val="0558ED"/>
                </a:solidFill>
                <a:latin typeface="Comic Sans MS"/>
                <a:cs typeface="Comic Sans MS"/>
              </a:rPr>
              <a:t>2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d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1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x +</a:t>
            </a:r>
            <a:r>
              <a:rPr sz="1800" spc="-3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d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endParaRPr sz="2850" baseline="-23391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1146" y="4124452"/>
            <a:ext cx="67437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where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DES - Data Encryption</a:t>
            </a:r>
            <a:r>
              <a:rPr sz="3600" spc="-145" dirty="0"/>
              <a:t> </a:t>
            </a:r>
            <a:r>
              <a:rPr sz="3600" spc="-5" dirty="0"/>
              <a:t>Standard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4</a:t>
            </a:fld>
            <a:r>
              <a:rPr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44547"/>
            <a:ext cx="4311015" cy="419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Intended</a:t>
            </a:r>
            <a:r>
              <a:rPr sz="1800" spc="-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usage:</a:t>
            </a:r>
            <a:endParaRPr sz="1800" dirty="0">
              <a:latin typeface="Comic Sans MS"/>
              <a:cs typeface="Comic Sans MS"/>
            </a:endParaRPr>
          </a:p>
          <a:p>
            <a:pPr marL="356870" marR="176530" lvl="1" indent="-3175">
              <a:lnSpc>
                <a:spcPts val="1939"/>
              </a:lnSpc>
              <a:spcBef>
                <a:spcPts val="484"/>
              </a:spcBef>
              <a:buChar char="*"/>
              <a:tabLst>
                <a:tab pos="54419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Unclassified government</a:t>
            </a:r>
            <a:r>
              <a:rPr sz="1800" spc="-114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business  (USA)</a:t>
            </a:r>
            <a:endParaRPr sz="1800" dirty="0">
              <a:latin typeface="Comic Sans MS"/>
              <a:cs typeface="Comic Sans MS"/>
            </a:endParaRPr>
          </a:p>
          <a:p>
            <a:pPr marL="543560" lvl="1" indent="-189865">
              <a:lnSpc>
                <a:spcPct val="100000"/>
              </a:lnSpc>
              <a:spcBef>
                <a:spcPts val="185"/>
              </a:spcBef>
              <a:buChar char="*"/>
              <a:tabLst>
                <a:tab pos="54419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Sensitive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private sector</a:t>
            </a:r>
            <a:r>
              <a:rPr sz="18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business</a:t>
            </a:r>
            <a:endParaRPr sz="1800" dirty="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558ED"/>
              </a:buClr>
              <a:buFont typeface="Comic Sans MS"/>
              <a:buChar char="*"/>
            </a:pPr>
            <a:endParaRPr sz="2450" dirty="0">
              <a:latin typeface="Times New Roman"/>
              <a:cs typeface="Times New Roman"/>
            </a:endParaRPr>
          </a:p>
          <a:p>
            <a:pPr marL="356870" marR="5080" indent="-344170">
              <a:lnSpc>
                <a:spcPts val="173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Was legally a munition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in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US,</a:t>
            </a:r>
            <a:r>
              <a:rPr sz="1800" spc="-13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like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rocket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launchers. DES could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not be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legally exported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from the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 as  software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</a:t>
            </a:r>
            <a:r>
              <a:rPr sz="1800" spc="-5" dirty="0">
                <a:solidFill>
                  <a:srgbClr val="008F00"/>
                </a:solidFill>
                <a:latin typeface="Comic Sans MS"/>
                <a:cs typeface="Comic Sans MS"/>
              </a:rPr>
              <a:t>but </a:t>
            </a:r>
            <a:r>
              <a:rPr sz="1800" dirty="0">
                <a:solidFill>
                  <a:srgbClr val="008F00"/>
                </a:solidFill>
                <a:latin typeface="Comic Sans MS"/>
                <a:cs typeface="Comic Sans MS"/>
              </a:rPr>
              <a:t>could </a:t>
            </a:r>
            <a:r>
              <a:rPr sz="1800" spc="-5" dirty="0">
                <a:solidFill>
                  <a:srgbClr val="008F00"/>
                </a:solidFill>
                <a:latin typeface="Comic Sans MS"/>
                <a:cs typeface="Comic Sans MS"/>
              </a:rPr>
              <a:t>be </a:t>
            </a:r>
            <a:r>
              <a:rPr sz="1800" dirty="0">
                <a:solidFill>
                  <a:srgbClr val="008F00"/>
                </a:solidFill>
                <a:latin typeface="Comic Sans MS"/>
                <a:cs typeface="Comic Sans MS"/>
              </a:rPr>
              <a:t>published </a:t>
            </a:r>
            <a:r>
              <a:rPr sz="1800" spc="-5" dirty="0">
                <a:solidFill>
                  <a:srgbClr val="008F00"/>
                </a:solidFill>
                <a:latin typeface="Comic Sans MS"/>
                <a:cs typeface="Comic Sans MS"/>
              </a:rPr>
              <a:t>in</a:t>
            </a:r>
            <a:r>
              <a:rPr sz="1800" spc="-85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8F00"/>
                </a:solidFill>
                <a:latin typeface="Comic Sans MS"/>
                <a:cs typeface="Comic Sans MS"/>
              </a:rPr>
              <a:t>a  US </a:t>
            </a:r>
            <a:r>
              <a:rPr sz="1800" spc="-5" dirty="0">
                <a:solidFill>
                  <a:srgbClr val="008F00"/>
                </a:solidFill>
                <a:latin typeface="Comic Sans MS"/>
                <a:cs typeface="Comic Sans MS"/>
              </a:rPr>
              <a:t>book, </a:t>
            </a:r>
            <a:r>
              <a:rPr sz="1800" dirty="0">
                <a:solidFill>
                  <a:srgbClr val="008F00"/>
                </a:solidFill>
                <a:latin typeface="Comic Sans MS"/>
                <a:cs typeface="Comic Sans MS"/>
              </a:rPr>
              <a:t>or printed on a</a:t>
            </a:r>
            <a:r>
              <a:rPr sz="1800" spc="-110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8F00"/>
                </a:solidFill>
                <a:latin typeface="Comic Sans MS"/>
                <a:cs typeface="Comic Sans MS"/>
              </a:rPr>
              <a:t>T-Shirt!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2833"/>
              </a:buClr>
              <a:buFont typeface="Wingdings"/>
              <a:buChar char=""/>
            </a:pPr>
            <a:endParaRPr sz="2400" dirty="0">
              <a:latin typeface="Times New Roman"/>
              <a:cs typeface="Times New Roman"/>
            </a:endParaRPr>
          </a:p>
          <a:p>
            <a:pPr marL="356870" marR="66675" indent="-344170">
              <a:lnSpc>
                <a:spcPct val="903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  <a:tab pos="2377440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Re-certified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every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five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years,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i.e.  1983,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1988,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1993.	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</a:t>
            </a:r>
            <a:r>
              <a:rPr sz="18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NSA  (“National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Security Agency”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aka </a:t>
            </a:r>
            <a:r>
              <a:rPr sz="1800" spc="10" dirty="0">
                <a:solidFill>
                  <a:srgbClr val="0558ED"/>
                </a:solidFill>
                <a:latin typeface="Comic Sans MS"/>
                <a:cs typeface="Comic Sans MS"/>
              </a:rPr>
              <a:t>“No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Such Agency”) were reluctant for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DES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be re-certified in</a:t>
            </a:r>
            <a:r>
              <a:rPr sz="1800" spc="-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1988.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7388" y="1841500"/>
            <a:ext cx="4495800" cy="483743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435609" marR="408305" indent="-344170">
              <a:lnSpc>
                <a:spcPct val="100000"/>
              </a:lnSpc>
              <a:spcBef>
                <a:spcPts val="27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1973 - US NBS (“National Bureau of  Standards”, now called NIST)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request 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for</a:t>
            </a:r>
            <a:r>
              <a:rPr sz="1600" spc="-6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proposals.</a:t>
            </a:r>
            <a:endParaRPr sz="1600">
              <a:latin typeface="Comic Sans MS"/>
              <a:cs typeface="Comic Sans MS"/>
            </a:endParaRPr>
          </a:p>
          <a:p>
            <a:pPr marL="435609">
              <a:lnSpc>
                <a:spcPct val="100000"/>
              </a:lnSpc>
            </a:pPr>
            <a:r>
              <a:rPr sz="1600" dirty="0">
                <a:solidFill>
                  <a:srgbClr val="008F00"/>
                </a:solidFill>
                <a:latin typeface="Comic Sans MS"/>
                <a:cs typeface="Comic Sans MS"/>
              </a:rPr>
              <a:t>None judged</a:t>
            </a:r>
            <a:r>
              <a:rPr sz="1600" spc="-75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08F00"/>
                </a:solidFill>
                <a:latin typeface="Comic Sans MS"/>
                <a:cs typeface="Comic Sans MS"/>
              </a:rPr>
              <a:t>worthy.</a:t>
            </a:r>
            <a:endParaRPr sz="16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40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1974 - 2nd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request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for</a:t>
            </a:r>
            <a:r>
              <a:rPr sz="1600" spc="-3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proposals.</a:t>
            </a:r>
            <a:endParaRPr sz="1600">
              <a:latin typeface="Comic Sans MS"/>
              <a:cs typeface="Comic Sans MS"/>
            </a:endParaRPr>
          </a:p>
          <a:p>
            <a:pPr marL="435609" marR="729615" lvl="1">
              <a:lnSpc>
                <a:spcPct val="100000"/>
              </a:lnSpc>
              <a:buChar char="*"/>
              <a:tabLst>
                <a:tab pos="60515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US NSA urges IBM to submit its 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cipher</a:t>
            </a:r>
            <a:r>
              <a:rPr sz="16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Lucifer</a:t>
            </a:r>
            <a:endParaRPr sz="1600">
              <a:latin typeface="Comic Sans MS"/>
              <a:cs typeface="Comic Sans MS"/>
            </a:endParaRPr>
          </a:p>
          <a:p>
            <a:pPr marL="604520" lvl="1" indent="-168910">
              <a:lnSpc>
                <a:spcPct val="100000"/>
              </a:lnSpc>
              <a:buChar char="*"/>
              <a:tabLst>
                <a:tab pos="60515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US NSA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modifies </a:t>
            </a:r>
            <a:r>
              <a:rPr sz="1600" spc="-10" dirty="0">
                <a:solidFill>
                  <a:srgbClr val="0558ED"/>
                </a:solidFill>
                <a:latin typeface="Comic Sans MS"/>
                <a:cs typeface="Comic Sans MS"/>
              </a:rPr>
              <a:t>IBM’s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submission.</a:t>
            </a:r>
            <a:endParaRPr sz="1600">
              <a:latin typeface="Comic Sans MS"/>
              <a:cs typeface="Comic Sans MS"/>
            </a:endParaRPr>
          </a:p>
          <a:p>
            <a:pPr marL="435609" marR="437515" indent="-344170">
              <a:lnSpc>
                <a:spcPct val="100000"/>
              </a:lnSpc>
              <a:spcBef>
                <a:spcPts val="40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1975 - US NBS publishes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proposal 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Much comment about US NSA 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modifications,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e.g. fear of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backdoors,  shortening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of key from 128 to 56</a:t>
            </a:r>
            <a:r>
              <a:rPr sz="16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1600">
              <a:latin typeface="Comic Sans MS"/>
              <a:cs typeface="Comic Sans MS"/>
            </a:endParaRPr>
          </a:p>
          <a:p>
            <a:pPr marL="435609" indent="-344170">
              <a:lnSpc>
                <a:spcPts val="1730"/>
              </a:lnSpc>
              <a:spcBef>
                <a:spcPts val="9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1976 - DES Standard</a:t>
            </a:r>
            <a:r>
              <a:rPr sz="16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published.</a:t>
            </a:r>
            <a:endParaRPr sz="1600">
              <a:latin typeface="Comic Sans MS"/>
              <a:cs typeface="Comic Sans MS"/>
            </a:endParaRPr>
          </a:p>
          <a:p>
            <a:pPr marL="435609" marR="208915">
              <a:lnSpc>
                <a:spcPts val="1540"/>
              </a:lnSpc>
              <a:spcBef>
                <a:spcPts val="175"/>
              </a:spcBef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US NSA thought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standard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would be HW  only, but NBS published enough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details 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for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software implementation.</a:t>
            </a:r>
            <a:endParaRPr sz="16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32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1976 - 1998 DES widely used</a:t>
            </a:r>
            <a:r>
              <a:rPr sz="16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worldwide</a:t>
            </a:r>
            <a:endParaRPr sz="16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384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1998 – DES brute force</a:t>
            </a:r>
            <a:r>
              <a:rPr sz="1600" spc="-1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attackable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1795779"/>
            <a:ext cx="7848600" cy="4724400"/>
          </a:xfrm>
          <a:custGeom>
            <a:avLst/>
            <a:gdLst/>
            <a:ahLst/>
            <a:cxnLst/>
            <a:rect l="l" t="t" r="r" b="b"/>
            <a:pathLst>
              <a:path w="7848600" h="4724400">
                <a:moveTo>
                  <a:pt x="0" y="4724400"/>
                </a:moveTo>
                <a:lnTo>
                  <a:pt x="7848600" y="4724400"/>
                </a:lnTo>
                <a:lnTo>
                  <a:pt x="78486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1900" y="1795779"/>
            <a:ext cx="7848600" cy="4724400"/>
          </a:xfrm>
          <a:custGeom>
            <a:avLst/>
            <a:gdLst/>
            <a:ahLst/>
            <a:cxnLst/>
            <a:rect l="l" t="t" r="r" b="b"/>
            <a:pathLst>
              <a:path w="7848600" h="4724400">
                <a:moveTo>
                  <a:pt x="0" y="0"/>
                </a:moveTo>
                <a:lnTo>
                  <a:pt x="7848599" y="0"/>
                </a:lnTo>
                <a:lnTo>
                  <a:pt x="7848599" y="4724399"/>
                </a:lnTo>
                <a:lnTo>
                  <a:pt x="0" y="47243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9436" y="1880108"/>
            <a:ext cx="7555865" cy="359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latin typeface="Comic Sans MS"/>
                <a:cs typeface="Comic Sans MS"/>
              </a:rPr>
              <a:t>encrypt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(plaintext,</a:t>
            </a:r>
            <a:r>
              <a:rPr sz="2000" spc="-2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roundkey)</a:t>
            </a:r>
            <a:endParaRPr sz="2000">
              <a:latin typeface="Comic Sans MS"/>
              <a:cs typeface="Comic Sans MS"/>
            </a:endParaRPr>
          </a:p>
          <a:p>
            <a:pPr marL="340995" marR="42545">
              <a:lnSpc>
                <a:spcPct val="120000"/>
              </a:lnSpc>
              <a:tabLst>
                <a:tab pos="285559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state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plaintext	// note plaintext is 1-dim.,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state 2-dim.  state = AddRoundKey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(state,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roundkey[0])</a:t>
            </a:r>
            <a:endParaRPr sz="2000">
              <a:latin typeface="Comic Sans MS"/>
              <a:cs typeface="Comic Sans MS"/>
            </a:endParaRPr>
          </a:p>
          <a:p>
            <a:pPr marL="914400" marR="3587750" indent="-573405">
              <a:lnSpc>
                <a:spcPct val="119500"/>
              </a:lnSpc>
              <a:spcBef>
                <a:spcPts val="10"/>
              </a:spcBef>
            </a:pPr>
            <a:r>
              <a:rPr sz="2000" b="1" dirty="0">
                <a:solidFill>
                  <a:srgbClr val="FF2833"/>
                </a:solidFill>
                <a:latin typeface="Comic Sans MS"/>
                <a:cs typeface="Comic Sans MS"/>
              </a:rPr>
              <a:t>for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 = 1 </a:t>
            </a:r>
            <a:r>
              <a:rPr sz="2000" b="1" spc="-5" dirty="0">
                <a:solidFill>
                  <a:srgbClr val="FF2833"/>
                </a:solidFill>
                <a:latin typeface="Comic Sans MS"/>
                <a:cs typeface="Comic Sans MS"/>
              </a:rPr>
              <a:t>to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ROUNDS 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state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SubBytes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(state)  state = ShiftRows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(state)</a:t>
            </a:r>
            <a:endParaRPr sz="2000">
              <a:latin typeface="Comic Sans MS"/>
              <a:cs typeface="Comic Sans MS"/>
            </a:endParaRPr>
          </a:p>
          <a:p>
            <a:pPr marL="914400" marR="426720">
              <a:lnSpc>
                <a:spcPct val="120000"/>
              </a:lnSpc>
            </a:pPr>
            <a:r>
              <a:rPr sz="2000" b="1" spc="5" dirty="0">
                <a:solidFill>
                  <a:srgbClr val="FF2833"/>
                </a:solidFill>
                <a:latin typeface="Comic Sans MS"/>
                <a:cs typeface="Comic Sans MS"/>
              </a:rPr>
              <a:t>if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 &lt; ROUNDS </a:t>
            </a:r>
            <a:r>
              <a:rPr sz="2000" b="1" spc="-5" dirty="0">
                <a:solidFill>
                  <a:srgbClr val="FF2833"/>
                </a:solidFill>
                <a:latin typeface="Comic Sans MS"/>
                <a:cs typeface="Comic Sans MS"/>
              </a:rPr>
              <a:t>then</a:t>
            </a:r>
            <a:r>
              <a:rPr sz="2000" b="1" spc="-440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state = MixColumns (state) 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state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AddRoundKey (state,</a:t>
            </a:r>
            <a:r>
              <a:rPr sz="2000" spc="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roundkey[round])</a:t>
            </a:r>
            <a:endParaRPr sz="2000">
              <a:latin typeface="Comic Sans MS"/>
              <a:cs typeface="Comic Sans MS"/>
            </a:endParaRPr>
          </a:p>
          <a:p>
            <a:pPr marL="34099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2833"/>
                </a:solidFill>
                <a:latin typeface="Comic Sans MS"/>
                <a:cs typeface="Comic Sans MS"/>
              </a:rPr>
              <a:t>end</a:t>
            </a:r>
            <a:endParaRPr sz="2000">
              <a:latin typeface="Comic Sans MS"/>
              <a:cs typeface="Comic Sans MS"/>
            </a:endParaRPr>
          </a:p>
          <a:p>
            <a:pPr marL="340995">
              <a:lnSpc>
                <a:spcPct val="100000"/>
              </a:lnSpc>
              <a:spcBef>
                <a:spcPts val="480"/>
              </a:spcBef>
              <a:tabLst>
                <a:tab pos="2200910" algn="l"/>
              </a:tabLst>
            </a:pPr>
            <a:r>
              <a:rPr sz="2000" b="1" spc="-5" dirty="0">
                <a:solidFill>
                  <a:srgbClr val="FF2833"/>
                </a:solidFill>
                <a:latin typeface="Comic Sans MS"/>
                <a:cs typeface="Comic Sans MS"/>
              </a:rPr>
              <a:t>return</a:t>
            </a:r>
            <a:r>
              <a:rPr sz="2000" b="1" spc="-260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state	// convert to 1-dim. and return as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ciphertext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40</a:t>
            </a:fld>
            <a:r>
              <a:rPr spc="-5" dirty="0"/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Encrypt </a:t>
            </a:r>
            <a:r>
              <a:rPr sz="3600" spc="-5" dirty="0"/>
              <a:t>Block (Cipher) </a:t>
            </a:r>
            <a:r>
              <a:rPr sz="3600" dirty="0"/>
              <a:t>//</a:t>
            </a:r>
            <a:r>
              <a:rPr sz="3600" spc="-80" dirty="0"/>
              <a:t> </a:t>
            </a:r>
            <a:r>
              <a:rPr sz="3600" dirty="0"/>
              <a:t>simplified</a:t>
            </a:r>
            <a:endParaRPr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839" y="5694171"/>
            <a:ext cx="8434070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State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correspond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finite field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elements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</a:t>
            </a:r>
            <a:r>
              <a:rPr sz="18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GF(2</a:t>
            </a:r>
            <a:r>
              <a:rPr sz="2400" baseline="24305" dirty="0">
                <a:solidFill>
                  <a:srgbClr val="0558ED"/>
                </a:solidFill>
                <a:latin typeface="Comic Sans MS"/>
                <a:cs typeface="Comic Sans MS"/>
              </a:rPr>
              <a:t>8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 marL="356870" marR="5080" indent="-344170">
              <a:lnSpc>
                <a:spcPts val="2140"/>
              </a:lnSpc>
              <a:spcBef>
                <a:spcPts val="30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Columns 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State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correspond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WORDS,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i.e. </a:t>
            </a:r>
            <a:r>
              <a:rPr sz="1800" dirty="0">
                <a:solidFill>
                  <a:srgbClr val="FFFFFF"/>
                </a:solidFill>
                <a:latin typeface="Comic Sans MS"/>
                <a:cs typeface="Comic Sans MS"/>
              </a:rPr>
              <a:t>4-term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polynomials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with finite  field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elements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GF(2</a:t>
            </a:r>
            <a:r>
              <a:rPr sz="2400" baseline="24305" dirty="0">
                <a:solidFill>
                  <a:srgbClr val="0558ED"/>
                </a:solidFill>
                <a:latin typeface="Comic Sans MS"/>
                <a:cs typeface="Comic Sans MS"/>
              </a:rPr>
              <a:t>8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),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as</a:t>
            </a:r>
            <a:r>
              <a:rPr sz="18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coefficients.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41</a:t>
            </a:fld>
            <a:r>
              <a:rPr spc="-5" dirty="0"/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State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50900" y="1795779"/>
            <a:ext cx="8918575" cy="10668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35609" marR="695325" indent="-344170">
              <a:lnSpc>
                <a:spcPts val="1939"/>
              </a:lnSpc>
              <a:spcBef>
                <a:spcPts val="340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  <a:tab pos="4032250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State is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 4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4 array</a:t>
            </a:r>
            <a:r>
              <a:rPr sz="1800" spc="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 bytes,	initialised (col-by-col) with</a:t>
            </a:r>
            <a:r>
              <a:rPr sz="18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</a:t>
            </a:r>
            <a:r>
              <a:rPr sz="18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16-byte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plaintext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 (see</a:t>
            </a:r>
            <a:r>
              <a:rPr sz="18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below)</a:t>
            </a:r>
            <a:endParaRPr sz="18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18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Final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value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state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is returned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as</a:t>
            </a:r>
            <a:r>
              <a:rPr sz="18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ciphertext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78403" y="3085083"/>
          <a:ext cx="4876796" cy="2514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199"/>
                <a:gridCol w="906241"/>
                <a:gridCol w="915664"/>
                <a:gridCol w="972971"/>
                <a:gridCol w="1243721"/>
              </a:tblGrid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State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FF2833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FF2833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FF2833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191">
                      <a:solidFill>
                        <a:srgbClr val="FF2833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2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191">
                      <a:solidFill>
                        <a:srgbClr val="FF2833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3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191">
                      <a:solidFill>
                        <a:srgbClr val="FF2833"/>
                      </a:solidFill>
                      <a:prstDash val="solid"/>
                    </a:lnR>
                    <a:lnT w="12191">
                      <a:solidFill>
                        <a:srgbClr val="FF2833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6195">
                <a:tc>
                  <a:txBody>
                    <a:bodyPr/>
                    <a:lstStyle/>
                    <a:p>
                      <a:pPr marL="243204">
                        <a:lnSpc>
                          <a:spcPts val="2295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FF2833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in[0]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2295"/>
                        </a:lnSpc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in[4]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192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2295"/>
                        </a:lnSpc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in[8]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192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in[12]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191">
                      <a:solidFill>
                        <a:srgbClr val="FF2833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FF2833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in[1]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in[5]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in[9]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in[13]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191">
                      <a:solidFill>
                        <a:srgbClr val="FF2833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2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FF2833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in[2]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in[6]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in[10]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in[14]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191">
                      <a:solidFill>
                        <a:srgbClr val="FF2833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969684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3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FF2833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FF28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in[3]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B w="12191">
                      <a:solidFill>
                        <a:srgbClr val="FF28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in[7]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12191">
                      <a:solidFill>
                        <a:srgbClr val="FF28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in[11]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12191">
                      <a:solidFill>
                        <a:srgbClr val="FF28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in[15]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191">
                      <a:solidFill>
                        <a:srgbClr val="FF2833"/>
                      </a:solidFill>
                      <a:prstDash val="solid"/>
                    </a:lnR>
                    <a:lnB w="12191">
                      <a:solidFill>
                        <a:srgbClr val="FF28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639" y="5725667"/>
            <a:ext cx="8409940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1939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AffineTransformation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is a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function that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performs a matrix multiplication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followed by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vector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addition.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See Stallings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Huth for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specifics of matrix  and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vector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AES.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SubBytes</a:t>
            </a:r>
            <a:r>
              <a:rPr sz="3600" spc="-75" dirty="0"/>
              <a:t> </a:t>
            </a:r>
            <a:r>
              <a:rPr sz="3600" spc="-5" dirty="0"/>
              <a:t>Transformation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536700" y="2252979"/>
            <a:ext cx="8153400" cy="1219200"/>
          </a:xfrm>
          <a:custGeom>
            <a:avLst/>
            <a:gdLst/>
            <a:ahLst/>
            <a:cxnLst/>
            <a:rect l="l" t="t" r="r" b="b"/>
            <a:pathLst>
              <a:path w="8153400" h="1219200">
                <a:moveTo>
                  <a:pt x="0" y="1219200"/>
                </a:moveTo>
                <a:lnTo>
                  <a:pt x="8153400" y="1219200"/>
                </a:lnTo>
                <a:lnTo>
                  <a:pt x="81534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6700" y="2252979"/>
            <a:ext cx="8153400" cy="1219200"/>
          </a:xfrm>
          <a:custGeom>
            <a:avLst/>
            <a:gdLst/>
            <a:ahLst/>
            <a:cxnLst/>
            <a:rect l="l" t="t" r="r" b="b"/>
            <a:pathLst>
              <a:path w="8153400" h="1219200">
                <a:moveTo>
                  <a:pt x="0" y="0"/>
                </a:moveTo>
                <a:lnTo>
                  <a:pt x="8153399" y="0"/>
                </a:lnTo>
                <a:lnTo>
                  <a:pt x="8153399" y="1219199"/>
                </a:lnTo>
                <a:lnTo>
                  <a:pt x="0" y="12191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9639" y="1807971"/>
            <a:ext cx="8729980" cy="211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Change each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State with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corresponding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 from SBOX</a:t>
            </a:r>
            <a:r>
              <a:rPr sz="18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matrix: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2833"/>
              </a:buClr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704215">
              <a:lnSpc>
                <a:spcPct val="100000"/>
              </a:lnSpc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State [Row, Col] = SBOX [X,</a:t>
            </a:r>
            <a:r>
              <a:rPr sz="1600" spc="-1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Y]</a:t>
            </a:r>
            <a:endParaRPr sz="1600">
              <a:latin typeface="Comic Sans MS"/>
              <a:cs typeface="Comic Sans MS"/>
            </a:endParaRPr>
          </a:p>
          <a:p>
            <a:pPr marL="704215" marR="1934845">
              <a:lnSpc>
                <a:spcPct val="120000"/>
              </a:lnSpc>
              <a:spcBef>
                <a:spcPts val="20"/>
              </a:spcBef>
              <a:tabLst>
                <a:tab pos="416877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where </a:t>
            </a:r>
            <a:r>
              <a:rPr sz="1600" spc="5" dirty="0">
                <a:solidFill>
                  <a:srgbClr val="0558ED"/>
                </a:solidFill>
                <a:latin typeface="Comic Sans MS"/>
                <a:cs typeface="Comic Sans MS"/>
              </a:rPr>
              <a:t>X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State[Row,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Col]</a:t>
            </a:r>
            <a:r>
              <a:rPr sz="1600" spc="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div 16,	</a:t>
            </a:r>
            <a:r>
              <a:rPr sz="1600" spc="5" dirty="0">
                <a:solidFill>
                  <a:srgbClr val="0558ED"/>
                </a:solidFill>
                <a:latin typeface="Comic Sans MS"/>
                <a:cs typeface="Comic Sans MS"/>
              </a:rPr>
              <a:t>Y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= State [Row, Col]</a:t>
            </a:r>
            <a:r>
              <a:rPr sz="16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mod</a:t>
            </a:r>
            <a:r>
              <a:rPr sz="1600" spc="-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16  For example if State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[3,6]=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4F we would lookup</a:t>
            </a:r>
            <a:r>
              <a:rPr sz="16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SBOX[4,F]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SBOX is 16x16 byte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array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(indexed by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hex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digits 0..F, 0..F) defined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as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follows: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42</a:t>
            </a:fld>
            <a:r>
              <a:rPr spc="-5" dirty="0"/>
              <a:t>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36700" y="4157979"/>
            <a:ext cx="7543800" cy="13716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1440" marR="1875789">
              <a:lnSpc>
                <a:spcPct val="120000"/>
              </a:lnSpc>
              <a:spcBef>
                <a:spcPts val="135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SBOX [X, Y] = AffineTransformation ( {XY}</a:t>
            </a:r>
            <a:r>
              <a:rPr sz="2850" spc="-7" baseline="23391" dirty="0">
                <a:solidFill>
                  <a:srgbClr val="0558ED"/>
                </a:solidFill>
                <a:latin typeface="Comic Sans MS"/>
                <a:cs typeface="Comic Sans MS"/>
              </a:rPr>
              <a:t>-1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)  For example: if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{95}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-1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8A</a:t>
            </a:r>
            <a:r>
              <a:rPr sz="2000" spc="-3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then</a:t>
            </a:r>
            <a:endParaRPr sz="2000">
              <a:latin typeface="Comic Sans MS"/>
              <a:cs typeface="Comic Sans MS"/>
            </a:endParaRPr>
          </a:p>
          <a:p>
            <a:pPr marL="168465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SBOX[9,5] = AffineTransformation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(8A)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</a:t>
            </a:r>
            <a:r>
              <a:rPr sz="2000" spc="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2A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ShiftRows</a:t>
            </a:r>
            <a:r>
              <a:rPr sz="3600" spc="-75" dirty="0"/>
              <a:t> </a:t>
            </a:r>
            <a:r>
              <a:rPr sz="3600" spc="-5" dirty="0"/>
              <a:t>Transformation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29639" y="1807971"/>
            <a:ext cx="859853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u="sng" dirty="0">
                <a:solidFill>
                  <a:srgbClr val="0558ED"/>
                </a:solidFill>
                <a:latin typeface="Comic Sans MS"/>
                <a:cs typeface="Comic Sans MS"/>
              </a:rPr>
              <a:t>Cyclically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rotate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LEFT last 3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ROWS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state matrix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 1,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2 and 3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bytes</a:t>
            </a:r>
            <a:r>
              <a:rPr sz="18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resp.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6439" y="2737103"/>
            <a:ext cx="1316355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240" algn="l"/>
                <a:tab pos="780415" algn="l"/>
                <a:tab pos="1161415" algn="l"/>
              </a:tabLst>
            </a:pP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a	b	c	d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96240" algn="l"/>
                <a:tab pos="777240" algn="l"/>
                <a:tab pos="1158240" algn="l"/>
              </a:tabLst>
            </a:pPr>
            <a:r>
              <a:rPr sz="1900" b="1" spc="-5" dirty="0">
                <a:solidFill>
                  <a:srgbClr val="FF2833"/>
                </a:solidFill>
                <a:latin typeface="Comic Sans MS"/>
                <a:cs typeface="Comic Sans MS"/>
              </a:rPr>
              <a:t>e	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f	g	h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396240" algn="l"/>
                <a:tab pos="783590" algn="l"/>
                <a:tab pos="1164590" algn="l"/>
              </a:tabLst>
            </a:pPr>
            <a:r>
              <a:rPr sz="1900" b="1" spc="-5" dirty="0">
                <a:solidFill>
                  <a:srgbClr val="FF2833"/>
                </a:solidFill>
                <a:latin typeface="Comic Sans MS"/>
                <a:cs typeface="Comic Sans MS"/>
              </a:rPr>
              <a:t>i	j	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k	l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96240" algn="l"/>
                <a:tab pos="780415" algn="l"/>
                <a:tab pos="1164590" algn="l"/>
              </a:tabLst>
            </a:pPr>
            <a:r>
              <a:rPr sz="1900" b="1" spc="-5" dirty="0">
                <a:solidFill>
                  <a:srgbClr val="FF2833"/>
                </a:solidFill>
                <a:latin typeface="Comic Sans MS"/>
                <a:cs typeface="Comic Sans MS"/>
              </a:rPr>
              <a:t>m	n	o	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p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7535" y="3025063"/>
            <a:ext cx="2232660" cy="10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19500"/>
              </a:lnSpc>
            </a:pP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Rotate 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left 1 Byte  Rotate left 2</a:t>
            </a:r>
            <a:r>
              <a:rPr sz="1900" spc="-4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Bytes  Rotate left 3</a:t>
            </a:r>
            <a:r>
              <a:rPr sz="19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Bytes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7103"/>
            <a:ext cx="1313180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  <a:tab pos="777240" algn="l"/>
                <a:tab pos="1158240" algn="l"/>
              </a:tabLst>
            </a:pP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a	b	c	d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93065" algn="l"/>
                <a:tab pos="774065" algn="l"/>
                <a:tab pos="1158240" algn="l"/>
              </a:tabLst>
            </a:pP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f	g	h	</a:t>
            </a:r>
            <a:r>
              <a:rPr sz="1900" b="1" spc="-5" dirty="0">
                <a:solidFill>
                  <a:srgbClr val="FF2833"/>
                </a:solidFill>
                <a:latin typeface="Comic Sans MS"/>
                <a:cs typeface="Comic Sans MS"/>
              </a:rPr>
              <a:t>e</a:t>
            </a:r>
            <a:endParaRPr sz="1900">
              <a:latin typeface="Comic Sans MS"/>
              <a:cs typeface="Comic Sans MS"/>
            </a:endParaRPr>
          </a:p>
          <a:p>
            <a:pPr marL="18415">
              <a:lnSpc>
                <a:spcPct val="100000"/>
              </a:lnSpc>
              <a:spcBef>
                <a:spcPts val="455"/>
              </a:spcBef>
              <a:tabLst>
                <a:tab pos="402590" algn="l"/>
                <a:tab pos="786765" algn="l"/>
                <a:tab pos="1170305" algn="l"/>
              </a:tabLst>
            </a:pP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k	l	</a:t>
            </a:r>
            <a:r>
              <a:rPr sz="1900" b="1" spc="-5" dirty="0">
                <a:solidFill>
                  <a:srgbClr val="FF2833"/>
                </a:solidFill>
                <a:latin typeface="Comic Sans MS"/>
                <a:cs typeface="Comic Sans MS"/>
              </a:rPr>
              <a:t>i	j</a:t>
            </a:r>
            <a:endParaRPr sz="1900">
              <a:latin typeface="Comic Sans MS"/>
              <a:cs typeface="Comic Sans MS"/>
            </a:endParaRPr>
          </a:p>
          <a:p>
            <a:pPr marL="15240">
              <a:lnSpc>
                <a:spcPct val="100000"/>
              </a:lnSpc>
              <a:spcBef>
                <a:spcPts val="430"/>
              </a:spcBef>
              <a:tabLst>
                <a:tab pos="396240" algn="l"/>
                <a:tab pos="780415" algn="l"/>
                <a:tab pos="1164590" algn="l"/>
              </a:tabLst>
            </a:pP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p	</a:t>
            </a:r>
            <a:r>
              <a:rPr sz="1900" b="1" spc="-5" dirty="0">
                <a:solidFill>
                  <a:srgbClr val="FF2833"/>
                </a:solidFill>
                <a:latin typeface="Comic Sans MS"/>
                <a:cs typeface="Comic Sans MS"/>
              </a:rPr>
              <a:t>m	n	o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9100" y="2710179"/>
            <a:ext cx="152400" cy="1828800"/>
          </a:xfrm>
          <a:custGeom>
            <a:avLst/>
            <a:gdLst/>
            <a:ahLst/>
            <a:cxnLst/>
            <a:rect l="l" t="t" r="r" b="b"/>
            <a:pathLst>
              <a:path w="152400" h="1828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0" y="1676399"/>
                </a:lnTo>
                <a:lnTo>
                  <a:pt x="7656" y="1725021"/>
                </a:lnTo>
                <a:lnTo>
                  <a:pt x="29065" y="1766913"/>
                </a:lnTo>
                <a:lnTo>
                  <a:pt x="61886" y="1799734"/>
                </a:lnTo>
                <a:lnTo>
                  <a:pt x="103778" y="1821143"/>
                </a:lnTo>
                <a:lnTo>
                  <a:pt x="152399" y="182879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500" y="2710179"/>
            <a:ext cx="152400" cy="1828800"/>
          </a:xfrm>
          <a:custGeom>
            <a:avLst/>
            <a:gdLst/>
            <a:ahLst/>
            <a:cxnLst/>
            <a:rect l="l" t="t" r="r" b="b"/>
            <a:pathLst>
              <a:path w="152400" h="1828800">
                <a:moveTo>
                  <a:pt x="152399" y="0"/>
                </a:moveTo>
                <a:lnTo>
                  <a:pt x="103778" y="7656"/>
                </a:lnTo>
                <a:lnTo>
                  <a:pt x="61886" y="29065"/>
                </a:lnTo>
                <a:lnTo>
                  <a:pt x="29065" y="61886"/>
                </a:lnTo>
                <a:lnTo>
                  <a:pt x="7656" y="103778"/>
                </a:lnTo>
                <a:lnTo>
                  <a:pt x="0" y="152399"/>
                </a:lnTo>
                <a:lnTo>
                  <a:pt x="0" y="1676399"/>
                </a:lnTo>
                <a:lnTo>
                  <a:pt x="7656" y="1725021"/>
                </a:lnTo>
                <a:lnTo>
                  <a:pt x="29065" y="1766913"/>
                </a:lnTo>
                <a:lnTo>
                  <a:pt x="61886" y="1799734"/>
                </a:lnTo>
                <a:lnTo>
                  <a:pt x="103778" y="1821143"/>
                </a:lnTo>
                <a:lnTo>
                  <a:pt x="152399" y="182879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1700" y="2710179"/>
            <a:ext cx="152400" cy="1828800"/>
          </a:xfrm>
          <a:custGeom>
            <a:avLst/>
            <a:gdLst/>
            <a:ahLst/>
            <a:cxnLst/>
            <a:rect l="l" t="t" r="r" b="b"/>
            <a:pathLst>
              <a:path w="152400" h="1828800">
                <a:moveTo>
                  <a:pt x="0" y="0"/>
                </a:moveTo>
                <a:lnTo>
                  <a:pt x="48621" y="7656"/>
                </a:lnTo>
                <a:lnTo>
                  <a:pt x="90513" y="29065"/>
                </a:lnTo>
                <a:lnTo>
                  <a:pt x="123334" y="61886"/>
                </a:lnTo>
                <a:lnTo>
                  <a:pt x="144743" y="103778"/>
                </a:lnTo>
                <a:lnTo>
                  <a:pt x="152399" y="152399"/>
                </a:lnTo>
                <a:lnTo>
                  <a:pt x="152399" y="1676399"/>
                </a:lnTo>
                <a:lnTo>
                  <a:pt x="144743" y="1725021"/>
                </a:lnTo>
                <a:lnTo>
                  <a:pt x="123334" y="1766913"/>
                </a:lnTo>
                <a:lnTo>
                  <a:pt x="90513" y="1799734"/>
                </a:lnTo>
                <a:lnTo>
                  <a:pt x="48621" y="1821143"/>
                </a:lnTo>
                <a:lnTo>
                  <a:pt x="0" y="182879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13700" y="2710179"/>
            <a:ext cx="152400" cy="1828800"/>
          </a:xfrm>
          <a:custGeom>
            <a:avLst/>
            <a:gdLst/>
            <a:ahLst/>
            <a:cxnLst/>
            <a:rect l="l" t="t" r="r" b="b"/>
            <a:pathLst>
              <a:path w="152400" h="1828800">
                <a:moveTo>
                  <a:pt x="0" y="0"/>
                </a:moveTo>
                <a:lnTo>
                  <a:pt x="48621" y="7656"/>
                </a:lnTo>
                <a:lnTo>
                  <a:pt x="90513" y="29065"/>
                </a:lnTo>
                <a:lnTo>
                  <a:pt x="123334" y="61886"/>
                </a:lnTo>
                <a:lnTo>
                  <a:pt x="144743" y="103778"/>
                </a:lnTo>
                <a:lnTo>
                  <a:pt x="152399" y="152399"/>
                </a:lnTo>
                <a:lnTo>
                  <a:pt x="152399" y="1676399"/>
                </a:lnTo>
                <a:lnTo>
                  <a:pt x="144743" y="1725021"/>
                </a:lnTo>
                <a:lnTo>
                  <a:pt x="123334" y="1766913"/>
                </a:lnTo>
                <a:lnTo>
                  <a:pt x="90513" y="1799734"/>
                </a:lnTo>
                <a:lnTo>
                  <a:pt x="48621" y="1821143"/>
                </a:lnTo>
                <a:lnTo>
                  <a:pt x="0" y="182879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43</a:t>
            </a:fld>
            <a:r>
              <a:rPr spc="-5" dirty="0"/>
              <a:t>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0376" y="3496055"/>
            <a:ext cx="547370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240" algn="l"/>
              </a:tabLst>
            </a:pP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-5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q</a:t>
            </a:r>
            <a:endParaRPr sz="1900">
              <a:latin typeface="Comic Sans MS"/>
              <a:cs typeface="Comic Sans MS"/>
            </a:endParaRPr>
          </a:p>
          <a:p>
            <a:pPr marL="24765">
              <a:lnSpc>
                <a:spcPct val="100000"/>
              </a:lnSpc>
              <a:spcBef>
                <a:spcPts val="455"/>
              </a:spcBef>
              <a:tabLst>
                <a:tab pos="408305" algn="l"/>
              </a:tabLst>
            </a:pP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-5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q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4039" y="3439302"/>
            <a:ext cx="212725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9600"/>
              </a:lnSpc>
            </a:pP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m  n  p  q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1088" y="3496055"/>
            <a:ext cx="3763010" cy="136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8240" algn="l"/>
                <a:tab pos="1545590" algn="l"/>
                <a:tab pos="2691765" algn="l"/>
                <a:tab pos="3078480" algn="l"/>
              </a:tabLst>
            </a:pP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{02}</a:t>
            </a:r>
            <a:r>
              <a:rPr sz="19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m	</a:t>
            </a: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-5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{03}</a:t>
            </a:r>
            <a:r>
              <a:rPr sz="19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n	</a:t>
            </a: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-5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p</a:t>
            </a:r>
            <a:endParaRPr sz="1900">
              <a:latin typeface="Comic Sans MS"/>
              <a:cs typeface="Comic Sans MS"/>
            </a:endParaRPr>
          </a:p>
          <a:p>
            <a:pPr marL="21590">
              <a:lnSpc>
                <a:spcPct val="100000"/>
              </a:lnSpc>
              <a:spcBef>
                <a:spcPts val="455"/>
              </a:spcBef>
              <a:tabLst>
                <a:tab pos="1167765" algn="l"/>
                <a:tab pos="1551305" algn="l"/>
                <a:tab pos="2703830" algn="l"/>
                <a:tab pos="3035935" algn="l"/>
              </a:tabLst>
            </a:pP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m	</a:t>
            </a: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-5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1900" spc="10" dirty="0">
                <a:solidFill>
                  <a:srgbClr val="0558ED"/>
                </a:solidFill>
                <a:latin typeface="Comic Sans MS"/>
                <a:cs typeface="Comic Sans MS"/>
              </a:rPr>
              <a:t>{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02</a:t>
            </a:r>
            <a:r>
              <a:rPr sz="1900" spc="0" dirty="0">
                <a:solidFill>
                  <a:srgbClr val="0558ED"/>
                </a:solidFill>
                <a:latin typeface="Comic Sans MS"/>
                <a:cs typeface="Comic Sans MS"/>
              </a:rPr>
              <a:t>}</a:t>
            </a:r>
            <a:r>
              <a:rPr sz="1900" spc="5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	</a:t>
            </a: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{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03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}</a:t>
            </a:r>
            <a:r>
              <a:rPr sz="1900" spc="5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p</a:t>
            </a:r>
            <a:endParaRPr sz="1900">
              <a:latin typeface="Comic Sans MS"/>
              <a:cs typeface="Comic Sans MS"/>
            </a:endParaRPr>
          </a:p>
          <a:p>
            <a:pPr marL="21590">
              <a:lnSpc>
                <a:spcPct val="100000"/>
              </a:lnSpc>
              <a:spcBef>
                <a:spcPts val="430"/>
              </a:spcBef>
              <a:tabLst>
                <a:tab pos="1173480" algn="l"/>
                <a:tab pos="1560830" algn="l"/>
                <a:tab pos="2712720" algn="l"/>
              </a:tabLst>
            </a:pP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m	</a:t>
            </a: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-5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n	</a:t>
            </a: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45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{02}</a:t>
            </a:r>
            <a:r>
              <a:rPr sz="19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p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158240" algn="l"/>
                <a:tab pos="1542415" algn="l"/>
                <a:tab pos="2688590" algn="l"/>
                <a:tab pos="3072765" algn="l"/>
              </a:tabLst>
            </a:pP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{03}</a:t>
            </a:r>
            <a:r>
              <a:rPr sz="19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m	</a:t>
            </a: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-5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n	</a:t>
            </a: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-5" dirty="0">
                <a:solidFill>
                  <a:srgbClr val="0558ED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0558ED"/>
                </a:solidFill>
                <a:latin typeface="Comic Sans MS"/>
                <a:cs typeface="Comic Sans MS"/>
              </a:rPr>
              <a:t>p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8935" y="4187952"/>
            <a:ext cx="1116965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40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{03}</a:t>
            </a:r>
            <a:r>
              <a:rPr sz="19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q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900" spc="-5" dirty="0">
                <a:solidFill>
                  <a:srgbClr val="0558ED"/>
                </a:solidFill>
                <a:latin typeface="Symbol"/>
                <a:cs typeface="Symbol"/>
              </a:rPr>
              <a:t></a:t>
            </a:r>
            <a:r>
              <a:rPr sz="1900" spc="15" dirty="0">
                <a:solidFill>
                  <a:srgbClr val="0558E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{02}</a:t>
            </a:r>
            <a:r>
              <a:rPr sz="1900" dirty="0">
                <a:solidFill>
                  <a:srgbClr val="0558ED"/>
                </a:solidFill>
                <a:latin typeface="Symbol"/>
                <a:cs typeface="Symbol"/>
              </a:rPr>
              <a:t></a:t>
            </a:r>
            <a:r>
              <a:rPr sz="1900" dirty="0">
                <a:solidFill>
                  <a:srgbClr val="0558ED"/>
                </a:solidFill>
                <a:latin typeface="Comic Sans MS"/>
                <a:cs typeface="Comic Sans MS"/>
              </a:rPr>
              <a:t>q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MixColumns</a:t>
            </a:r>
            <a:r>
              <a:rPr sz="3600" spc="-114" dirty="0"/>
              <a:t> </a:t>
            </a:r>
            <a:r>
              <a:rPr sz="3600" spc="-5" dirty="0"/>
              <a:t>Transformation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29639" y="1804415"/>
            <a:ext cx="8216265" cy="856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2175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Multiply</a:t>
            </a:r>
            <a:r>
              <a:rPr sz="18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each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column</a:t>
            </a:r>
            <a:r>
              <a:rPr sz="18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</a:t>
            </a:r>
            <a:r>
              <a:rPr sz="18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{03}x</a:t>
            </a:r>
            <a:r>
              <a:rPr sz="2400" baseline="24305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2400" spc="-240" baseline="243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0558ED"/>
                </a:solidFill>
                <a:latin typeface="Comic Sans MS"/>
                <a:cs typeface="Comic Sans MS"/>
              </a:rPr>
              <a:t>{01}x</a:t>
            </a:r>
            <a:r>
              <a:rPr sz="2850" spc="-15" baseline="23391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850" spc="-254" baseline="23391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800" spc="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{01}x</a:t>
            </a:r>
            <a:r>
              <a:rPr sz="1800" spc="-15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800" spc="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{02}</a:t>
            </a:r>
            <a:r>
              <a:rPr sz="18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0558ED"/>
                </a:solidFill>
                <a:latin typeface="Comic Sans MS"/>
                <a:cs typeface="Comic Sans MS"/>
              </a:rPr>
              <a:t>mod</a:t>
            </a:r>
            <a:r>
              <a:rPr sz="1800" b="1" spc="-2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(x</a:t>
            </a:r>
            <a:r>
              <a:rPr sz="2400" spc="-7" baseline="24305" dirty="0">
                <a:solidFill>
                  <a:srgbClr val="0558ED"/>
                </a:solidFill>
                <a:latin typeface="Comic Sans MS"/>
                <a:cs typeface="Comic Sans MS"/>
              </a:rPr>
              <a:t>4</a:t>
            </a:r>
            <a:r>
              <a:rPr sz="2400" spc="-209" baseline="243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800" spc="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1)</a:t>
            </a:r>
            <a:endParaRPr sz="1800">
              <a:latin typeface="Comic Sans MS"/>
              <a:cs typeface="Comic Sans MS"/>
            </a:endParaRPr>
          </a:p>
          <a:p>
            <a:pPr marL="356870">
              <a:lnSpc>
                <a:spcPts val="2055"/>
              </a:lnSpc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i.e.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columns are</a:t>
            </a:r>
            <a:r>
              <a:rPr sz="18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word-polynomials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This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equivalent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replacing the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4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bytes (m,n,p,q) in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 column as</a:t>
            </a:r>
            <a:r>
              <a:rPr sz="18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follows: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9100" y="3548379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76199" y="0"/>
                </a:moveTo>
                <a:lnTo>
                  <a:pt x="46291" y="11191"/>
                </a:lnTo>
                <a:lnTo>
                  <a:pt x="22097" y="41528"/>
                </a:lnTo>
                <a:lnTo>
                  <a:pt x="5905" y="86153"/>
                </a:lnTo>
                <a:lnTo>
                  <a:pt x="0" y="140207"/>
                </a:lnTo>
                <a:lnTo>
                  <a:pt x="0" y="1536191"/>
                </a:lnTo>
                <a:lnTo>
                  <a:pt x="5905" y="1590246"/>
                </a:lnTo>
                <a:lnTo>
                  <a:pt x="22097" y="1634870"/>
                </a:lnTo>
                <a:lnTo>
                  <a:pt x="46291" y="1665208"/>
                </a:lnTo>
                <a:lnTo>
                  <a:pt x="76199" y="167639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0100" y="3548379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0" y="0"/>
                </a:moveTo>
                <a:lnTo>
                  <a:pt x="29908" y="11191"/>
                </a:lnTo>
                <a:lnTo>
                  <a:pt x="54101" y="41528"/>
                </a:lnTo>
                <a:lnTo>
                  <a:pt x="70294" y="86153"/>
                </a:lnTo>
                <a:lnTo>
                  <a:pt x="76199" y="140207"/>
                </a:lnTo>
                <a:lnTo>
                  <a:pt x="76199" y="1536191"/>
                </a:lnTo>
                <a:lnTo>
                  <a:pt x="70294" y="1590246"/>
                </a:lnTo>
                <a:lnTo>
                  <a:pt x="54101" y="1634870"/>
                </a:lnTo>
                <a:lnTo>
                  <a:pt x="29908" y="1665208"/>
                </a:lnTo>
                <a:lnTo>
                  <a:pt x="0" y="167639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1900" y="3548379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0" y="0"/>
                </a:moveTo>
                <a:lnTo>
                  <a:pt x="29908" y="11191"/>
                </a:lnTo>
                <a:lnTo>
                  <a:pt x="54101" y="41528"/>
                </a:lnTo>
                <a:lnTo>
                  <a:pt x="70294" y="86153"/>
                </a:lnTo>
                <a:lnTo>
                  <a:pt x="76199" y="140207"/>
                </a:lnTo>
                <a:lnTo>
                  <a:pt x="76199" y="1536191"/>
                </a:lnTo>
                <a:lnTo>
                  <a:pt x="70294" y="1590246"/>
                </a:lnTo>
                <a:lnTo>
                  <a:pt x="54101" y="1634870"/>
                </a:lnTo>
                <a:lnTo>
                  <a:pt x="29908" y="1665208"/>
                </a:lnTo>
                <a:lnTo>
                  <a:pt x="0" y="167639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3100" y="3548379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76199" y="0"/>
                </a:moveTo>
                <a:lnTo>
                  <a:pt x="46291" y="11191"/>
                </a:lnTo>
                <a:lnTo>
                  <a:pt x="22097" y="41528"/>
                </a:lnTo>
                <a:lnTo>
                  <a:pt x="5905" y="86153"/>
                </a:lnTo>
                <a:lnTo>
                  <a:pt x="0" y="140207"/>
                </a:lnTo>
                <a:lnTo>
                  <a:pt x="0" y="1536191"/>
                </a:lnTo>
                <a:lnTo>
                  <a:pt x="5905" y="1590246"/>
                </a:lnTo>
                <a:lnTo>
                  <a:pt x="22097" y="1634870"/>
                </a:lnTo>
                <a:lnTo>
                  <a:pt x="46291" y="1665208"/>
                </a:lnTo>
                <a:lnTo>
                  <a:pt x="76199" y="167639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1100" y="4234179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341375" y="380999"/>
                </a:moveTo>
                <a:lnTo>
                  <a:pt x="341375" y="286511"/>
                </a:lnTo>
                <a:lnTo>
                  <a:pt x="0" y="286511"/>
                </a:lnTo>
                <a:lnTo>
                  <a:pt x="0" y="94487"/>
                </a:lnTo>
                <a:lnTo>
                  <a:pt x="341375" y="94487"/>
                </a:lnTo>
                <a:lnTo>
                  <a:pt x="341375" y="0"/>
                </a:lnTo>
                <a:lnTo>
                  <a:pt x="457199" y="188975"/>
                </a:lnTo>
                <a:lnTo>
                  <a:pt x="341375" y="380999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51100" y="4234179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341375" y="0"/>
                </a:moveTo>
                <a:lnTo>
                  <a:pt x="341375" y="94487"/>
                </a:lnTo>
                <a:lnTo>
                  <a:pt x="0" y="94487"/>
                </a:lnTo>
                <a:lnTo>
                  <a:pt x="0" y="286511"/>
                </a:lnTo>
                <a:lnTo>
                  <a:pt x="341375" y="286511"/>
                </a:lnTo>
                <a:lnTo>
                  <a:pt x="341375" y="380999"/>
                </a:lnTo>
                <a:lnTo>
                  <a:pt x="457199" y="188975"/>
                </a:lnTo>
                <a:lnTo>
                  <a:pt x="34137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44</a:t>
            </a:fld>
            <a:r>
              <a:rPr spc="-5" dirty="0"/>
              <a:t>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9700" y="4996179"/>
            <a:ext cx="228600" cy="609600"/>
          </a:xfrm>
          <a:custGeom>
            <a:avLst/>
            <a:gdLst/>
            <a:ahLst/>
            <a:cxnLst/>
            <a:rect l="l" t="t" r="r" b="b"/>
            <a:pathLst>
              <a:path w="228600" h="609600">
                <a:moveTo>
                  <a:pt x="0" y="609600"/>
                </a:moveTo>
                <a:lnTo>
                  <a:pt x="228600" y="609600"/>
                </a:lnTo>
                <a:lnTo>
                  <a:pt x="228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9700" y="4996179"/>
            <a:ext cx="228600" cy="609600"/>
          </a:xfrm>
          <a:custGeom>
            <a:avLst/>
            <a:gdLst/>
            <a:ahLst/>
            <a:cxnLst/>
            <a:rect l="l" t="t" r="r" b="b"/>
            <a:pathLst>
              <a:path w="228600" h="609600">
                <a:moveTo>
                  <a:pt x="0" y="0"/>
                </a:moveTo>
                <a:lnTo>
                  <a:pt x="228599" y="0"/>
                </a:lnTo>
                <a:lnTo>
                  <a:pt x="2285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AddRoundKey</a:t>
            </a:r>
            <a:r>
              <a:rPr sz="3600" spc="-65" dirty="0"/>
              <a:t> </a:t>
            </a:r>
            <a:r>
              <a:rPr sz="3600" spc="-5" dirty="0"/>
              <a:t>Transformation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29639" y="1812035"/>
            <a:ext cx="8691880" cy="145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XOR round key with</a:t>
            </a:r>
            <a:r>
              <a:rPr sz="1600" spc="-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state.</a:t>
            </a:r>
            <a:endParaRPr sz="1600">
              <a:latin typeface="Comic Sans MS"/>
              <a:cs typeface="Comic Sans MS"/>
            </a:endParaRPr>
          </a:p>
          <a:p>
            <a:pPr marL="356870" marR="5080" indent="-344170">
              <a:lnSpc>
                <a:spcPct val="90800"/>
              </a:lnSpc>
              <a:spcBef>
                <a:spcPts val="36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The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cipher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key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(either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128/192/256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bits)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is “expanded”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into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round keys (1 for each 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round,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plus 1 for the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initial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AddRoundKey transformation). Note: each Round key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is, say,  128-bit treated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as a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2-dim.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byte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array.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The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cipher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key words occupy the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start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of these  round key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words,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the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remaining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ones are calculated from</a:t>
            </a:r>
            <a:r>
              <a:rPr sz="1600" spc="-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it.</a:t>
            </a:r>
            <a:endParaRPr sz="16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19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See Stallings or Huth for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details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of the key “expansion”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function</a:t>
            </a:r>
            <a:r>
              <a:rPr sz="16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used.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6300" y="415797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609600"/>
                </a:moveTo>
                <a:lnTo>
                  <a:pt x="533400" y="609600"/>
                </a:lnTo>
                <a:lnTo>
                  <a:pt x="533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6300" y="415797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0"/>
                </a:moveTo>
                <a:lnTo>
                  <a:pt x="533399" y="0"/>
                </a:lnTo>
                <a:lnTo>
                  <a:pt x="5333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9700" y="415797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0"/>
                </a:moveTo>
                <a:lnTo>
                  <a:pt x="533399" y="0"/>
                </a:lnTo>
                <a:lnTo>
                  <a:pt x="5333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28088" y="4173220"/>
            <a:ext cx="358902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  <a:tab pos="1289685" algn="l"/>
                <a:tab pos="3575685" algn="l"/>
              </a:tabLst>
            </a:pPr>
            <a:r>
              <a:rPr sz="1800" dirty="0">
                <a:latin typeface="Times New Roman"/>
                <a:cs typeface="Times New Roman"/>
              </a:rPr>
              <a:t>128	128	</a:t>
            </a:r>
            <a:r>
              <a:rPr sz="1800" u="sng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tabLst>
                <a:tab pos="582295" algn="l"/>
              </a:tabLst>
            </a:pPr>
            <a:r>
              <a:rPr sz="1800" dirty="0">
                <a:latin typeface="Times New Roman"/>
                <a:cs typeface="Times New Roman"/>
              </a:rPr>
              <a:t>[0]	[1]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239" y="4341876"/>
            <a:ext cx="78422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2833"/>
                </a:solidFill>
                <a:latin typeface="Times New Roman"/>
                <a:cs typeface="Times New Roman"/>
              </a:rPr>
              <a:t>AES-12</a:t>
            </a:r>
            <a:r>
              <a:rPr sz="1600" dirty="0">
                <a:solidFill>
                  <a:srgbClr val="FF2833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46300" y="499617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609600"/>
                </a:moveTo>
                <a:lnTo>
                  <a:pt x="533400" y="609600"/>
                </a:lnTo>
                <a:lnTo>
                  <a:pt x="533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6300" y="499617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0"/>
                </a:moveTo>
                <a:lnTo>
                  <a:pt x="533399" y="0"/>
                </a:lnTo>
                <a:lnTo>
                  <a:pt x="5333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8239" y="5180076"/>
            <a:ext cx="78422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2833"/>
                </a:solidFill>
                <a:latin typeface="Times New Roman"/>
                <a:cs typeface="Times New Roman"/>
              </a:rPr>
              <a:t>AES-19</a:t>
            </a:r>
            <a:r>
              <a:rPr sz="1600" dirty="0">
                <a:solidFill>
                  <a:srgbClr val="FF2833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96338" y="4996179"/>
          <a:ext cx="5360157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361"/>
                <a:gridCol w="533399"/>
                <a:gridCol w="3276599"/>
                <a:gridCol w="533399"/>
                <a:gridCol w="533399"/>
              </a:tblGrid>
              <a:tr h="31135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ED7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2813050" algn="l"/>
                        </a:tabLst>
                      </a:pPr>
                      <a:r>
                        <a:rPr sz="18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</a:tr>
              <a:tr h="298248">
                <a:tc>
                  <a:txBody>
                    <a:bodyPr/>
                    <a:lstStyle/>
                    <a:p>
                      <a:pPr marL="80645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ED7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[12]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EE2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146300" y="583437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609600"/>
                </a:moveTo>
                <a:lnTo>
                  <a:pt x="533400" y="609600"/>
                </a:lnTo>
                <a:lnTo>
                  <a:pt x="533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46300" y="583437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0"/>
                </a:moveTo>
                <a:lnTo>
                  <a:pt x="533399" y="0"/>
                </a:lnTo>
                <a:lnTo>
                  <a:pt x="5333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79700" y="583437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609600"/>
                </a:moveTo>
                <a:lnTo>
                  <a:pt x="533400" y="609600"/>
                </a:lnTo>
                <a:lnTo>
                  <a:pt x="533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EED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79700" y="583437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0"/>
                </a:moveTo>
                <a:lnTo>
                  <a:pt x="533399" y="0"/>
                </a:lnTo>
                <a:lnTo>
                  <a:pt x="5333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58239" y="6018276"/>
            <a:ext cx="78422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2833"/>
                </a:solidFill>
                <a:latin typeface="Times New Roman"/>
                <a:cs typeface="Times New Roman"/>
              </a:rPr>
              <a:t>AES-25</a:t>
            </a:r>
            <a:r>
              <a:rPr sz="1600" dirty="0">
                <a:solidFill>
                  <a:srgbClr val="FF2833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196338" y="5834379"/>
          <a:ext cx="6426957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361"/>
                <a:gridCol w="533399"/>
                <a:gridCol w="4343399"/>
                <a:gridCol w="533399"/>
                <a:gridCol w="533399"/>
              </a:tblGrid>
              <a:tr h="31135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ED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ED70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3961765" algn="l"/>
                        </a:tabLst>
                      </a:pPr>
                      <a:r>
                        <a:rPr sz="18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</a:tr>
              <a:tr h="298248">
                <a:tc>
                  <a:txBody>
                    <a:bodyPr/>
                    <a:lstStyle/>
                    <a:p>
                      <a:pPr marL="80645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[0]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ED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EED70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191">
                      <a:solidFill>
                        <a:srgbClr val="000000"/>
                      </a:solidFill>
                      <a:prstDash val="solid"/>
                    </a:lnR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[13]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[14]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FEE2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5956300" y="4157979"/>
            <a:ext cx="533400" cy="609600"/>
          </a:xfrm>
          <a:prstGeom prst="rect">
            <a:avLst/>
          </a:prstGeom>
          <a:solidFill>
            <a:srgbClr val="FFFEE2"/>
          </a:solidFill>
          <a:ln w="12191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Times New Roman"/>
                <a:cs typeface="Times New Roman"/>
              </a:rPr>
              <a:t>128</a:t>
            </a:r>
            <a:endParaRPr sz="18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[10]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98744" y="4412488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0" y="106679"/>
                </a:moveTo>
                <a:lnTo>
                  <a:pt x="109727" y="51815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27344" y="525068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679"/>
                </a:moveTo>
                <a:lnTo>
                  <a:pt x="106679" y="54863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70343" y="6088888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0" y="106679"/>
                </a:moveTo>
                <a:lnTo>
                  <a:pt x="109727" y="51815"/>
                </a:lnTo>
                <a:lnTo>
                  <a:pt x="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97040" y="4341876"/>
            <a:ext cx="11811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2833"/>
                </a:solidFill>
                <a:latin typeface="Times New Roman"/>
                <a:cs typeface="Times New Roman"/>
              </a:rPr>
              <a:t>11 </a:t>
            </a:r>
            <a:r>
              <a:rPr sz="1600" spc="-5" dirty="0">
                <a:solidFill>
                  <a:srgbClr val="FF2833"/>
                </a:solidFill>
                <a:latin typeface="Times New Roman"/>
                <a:cs typeface="Times New Roman"/>
              </a:rPr>
              <a:t>round</a:t>
            </a:r>
            <a:r>
              <a:rPr sz="1600" spc="-75" dirty="0">
                <a:solidFill>
                  <a:srgbClr val="FF28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2833"/>
                </a:solidFill>
                <a:latin typeface="Times New Roman"/>
                <a:cs typeface="Times New Roman"/>
              </a:rPr>
              <a:t>keys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45</a:t>
            </a:fld>
            <a:r>
              <a:rPr spc="-5" dirty="0"/>
              <a:t>)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711440" y="5180076"/>
            <a:ext cx="11811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2833"/>
                </a:solidFill>
                <a:latin typeface="Times New Roman"/>
                <a:cs typeface="Times New Roman"/>
              </a:rPr>
              <a:t>13 </a:t>
            </a:r>
            <a:r>
              <a:rPr sz="1600" spc="-5" dirty="0">
                <a:solidFill>
                  <a:srgbClr val="FF2833"/>
                </a:solidFill>
                <a:latin typeface="Times New Roman"/>
                <a:cs typeface="Times New Roman"/>
              </a:rPr>
              <a:t>round</a:t>
            </a:r>
            <a:r>
              <a:rPr sz="1600" spc="-75" dirty="0">
                <a:solidFill>
                  <a:srgbClr val="FF28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2833"/>
                </a:solidFill>
                <a:latin typeface="Times New Roman"/>
                <a:cs typeface="Times New Roman"/>
              </a:rPr>
              <a:t>keys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78240" y="5987796"/>
            <a:ext cx="11811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2833"/>
                </a:solidFill>
                <a:latin typeface="Times New Roman"/>
                <a:cs typeface="Times New Roman"/>
              </a:rPr>
              <a:t>15 </a:t>
            </a:r>
            <a:r>
              <a:rPr sz="1600" spc="-5" dirty="0">
                <a:solidFill>
                  <a:srgbClr val="FF2833"/>
                </a:solidFill>
                <a:latin typeface="Times New Roman"/>
                <a:cs typeface="Times New Roman"/>
              </a:rPr>
              <a:t>round</a:t>
            </a:r>
            <a:r>
              <a:rPr sz="1600" spc="-75" dirty="0">
                <a:solidFill>
                  <a:srgbClr val="FF283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2833"/>
                </a:solidFill>
                <a:latin typeface="Times New Roman"/>
                <a:cs typeface="Times New Roman"/>
              </a:rPr>
              <a:t>keys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900" y="1795779"/>
            <a:ext cx="7848600" cy="4724400"/>
          </a:xfrm>
          <a:custGeom>
            <a:avLst/>
            <a:gdLst/>
            <a:ahLst/>
            <a:cxnLst/>
            <a:rect l="l" t="t" r="r" b="b"/>
            <a:pathLst>
              <a:path w="7848600" h="4724400">
                <a:moveTo>
                  <a:pt x="0" y="4724400"/>
                </a:moveTo>
                <a:lnTo>
                  <a:pt x="7848600" y="4724400"/>
                </a:lnTo>
                <a:lnTo>
                  <a:pt x="78486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1900" y="1795779"/>
            <a:ext cx="7848600" cy="4724400"/>
          </a:xfrm>
          <a:custGeom>
            <a:avLst/>
            <a:gdLst/>
            <a:ahLst/>
            <a:cxnLst/>
            <a:rect l="l" t="t" r="r" b="b"/>
            <a:pathLst>
              <a:path w="7848600" h="4724400">
                <a:moveTo>
                  <a:pt x="0" y="0"/>
                </a:moveTo>
                <a:lnTo>
                  <a:pt x="7848599" y="0"/>
                </a:lnTo>
                <a:lnTo>
                  <a:pt x="7848599" y="4724399"/>
                </a:lnTo>
                <a:lnTo>
                  <a:pt x="0" y="47243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6736" y="1880108"/>
            <a:ext cx="7653020" cy="3608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mic Sans MS"/>
                <a:cs typeface="Comic Sans MS"/>
              </a:rPr>
              <a:t>decrypt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(ciphertext,</a:t>
            </a:r>
            <a:r>
              <a:rPr sz="2000" spc="-3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roundkey)</a:t>
            </a:r>
            <a:endParaRPr sz="2000">
              <a:latin typeface="Comic Sans MS"/>
              <a:cs typeface="Comic Sans MS"/>
            </a:endParaRPr>
          </a:p>
          <a:p>
            <a:pPr marL="353695" marR="244475">
              <a:lnSpc>
                <a:spcPct val="120000"/>
              </a:lnSpc>
              <a:tabLst>
                <a:tab pos="307276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state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ciphertext	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//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note cipher is 1-dim.,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state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2-dim.  state = AddRoundKey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(state,</a:t>
            </a:r>
            <a:r>
              <a:rPr sz="2000" spc="-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roundkey[ROUNDS])</a:t>
            </a:r>
            <a:endParaRPr sz="2000">
              <a:latin typeface="Comic Sans MS"/>
              <a:cs typeface="Comic Sans MS"/>
            </a:endParaRPr>
          </a:p>
          <a:p>
            <a:pPr marL="35369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2833"/>
                </a:solidFill>
                <a:latin typeface="Comic Sans MS"/>
                <a:cs typeface="Comic Sans MS"/>
              </a:rPr>
              <a:t>for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 = ROUNDS-1 </a:t>
            </a:r>
            <a:r>
              <a:rPr sz="2000" b="1" dirty="0">
                <a:solidFill>
                  <a:srgbClr val="FF2833"/>
                </a:solidFill>
                <a:latin typeface="Comic Sans MS"/>
                <a:cs typeface="Comic Sans MS"/>
              </a:rPr>
              <a:t>to</a:t>
            </a:r>
            <a:r>
              <a:rPr sz="2000" b="1" spc="-535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  <a:p>
            <a:pPr marL="927100" marR="5080">
              <a:lnSpc>
                <a:spcPct val="119500"/>
              </a:lnSpc>
              <a:spcBef>
                <a:spcPts val="10"/>
              </a:spcBef>
              <a:tabLst>
                <a:tab pos="4421505" algn="l"/>
              </a:tabLst>
            </a:pP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state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InvShiftRows (state) // ShiftRows inverse mode 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state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</a:t>
            </a:r>
            <a:r>
              <a:rPr sz="2000" spc="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InvSubBytes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(state)	//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SubBytes</a:t>
            </a:r>
            <a:r>
              <a:rPr sz="2000" spc="-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inverse</a:t>
            </a:r>
            <a:r>
              <a:rPr sz="2000" spc="-2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mode 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state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AddRoundKey (state,</a:t>
            </a:r>
            <a:r>
              <a:rPr sz="2000" spc="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roundkey[round])</a:t>
            </a:r>
            <a:endParaRPr sz="20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5" dirty="0">
                <a:solidFill>
                  <a:srgbClr val="FF2833"/>
                </a:solidFill>
                <a:latin typeface="Comic Sans MS"/>
                <a:cs typeface="Comic Sans MS"/>
              </a:rPr>
              <a:t>if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 &gt; 0 </a:t>
            </a:r>
            <a:r>
              <a:rPr sz="2000" b="1" dirty="0">
                <a:solidFill>
                  <a:srgbClr val="FF2833"/>
                </a:solidFill>
                <a:latin typeface="Comic Sans MS"/>
                <a:cs typeface="Comic Sans MS"/>
              </a:rPr>
              <a:t>then</a:t>
            </a:r>
            <a:r>
              <a:rPr sz="2000" b="1" spc="-515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state =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InvMixColumns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(state)</a:t>
            </a:r>
            <a:endParaRPr sz="2000">
              <a:latin typeface="Comic Sans MS"/>
              <a:cs typeface="Comic Sans MS"/>
            </a:endParaRPr>
          </a:p>
          <a:p>
            <a:pPr marL="35369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2833"/>
                </a:solidFill>
                <a:latin typeface="Comic Sans MS"/>
                <a:cs typeface="Comic Sans MS"/>
              </a:rPr>
              <a:t>end</a:t>
            </a:r>
            <a:endParaRPr sz="2000">
              <a:latin typeface="Comic Sans MS"/>
              <a:cs typeface="Comic Sans MS"/>
            </a:endParaRPr>
          </a:p>
          <a:p>
            <a:pPr marL="353695">
              <a:lnSpc>
                <a:spcPct val="100000"/>
              </a:lnSpc>
              <a:spcBef>
                <a:spcPts val="480"/>
              </a:spcBef>
              <a:tabLst>
                <a:tab pos="2213610" algn="l"/>
              </a:tabLst>
            </a:pPr>
            <a:r>
              <a:rPr sz="2000" b="1" spc="-5" dirty="0">
                <a:solidFill>
                  <a:srgbClr val="FF2833"/>
                </a:solidFill>
                <a:latin typeface="Comic Sans MS"/>
                <a:cs typeface="Comic Sans MS"/>
              </a:rPr>
              <a:t>return</a:t>
            </a:r>
            <a:r>
              <a:rPr sz="2000" b="1" spc="-260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state	// convert to 1D and return as plaintext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46</a:t>
            </a:fld>
            <a:r>
              <a:rPr spc="-5" dirty="0"/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Decrypt </a:t>
            </a:r>
            <a:r>
              <a:rPr sz="3600" spc="-5" dirty="0"/>
              <a:t>Block (Inverse </a:t>
            </a:r>
            <a:r>
              <a:rPr sz="3600" dirty="0"/>
              <a:t>Cipher) //</a:t>
            </a:r>
            <a:r>
              <a:rPr sz="3600" spc="-90" dirty="0"/>
              <a:t> </a:t>
            </a:r>
            <a:r>
              <a:rPr sz="3600" dirty="0"/>
              <a:t>simpl.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Inverse</a:t>
            </a:r>
            <a:r>
              <a:rPr sz="3600" spc="-85" dirty="0"/>
              <a:t> </a:t>
            </a:r>
            <a:r>
              <a:rPr sz="3600" dirty="0"/>
              <a:t>Transformations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50900" y="2024379"/>
            <a:ext cx="8994775" cy="2209800"/>
          </a:xfrm>
          <a:custGeom>
            <a:avLst/>
            <a:gdLst/>
            <a:ahLst/>
            <a:cxnLst/>
            <a:rect l="l" t="t" r="r" b="b"/>
            <a:pathLst>
              <a:path w="8994775" h="2209800">
                <a:moveTo>
                  <a:pt x="0" y="2209800"/>
                </a:moveTo>
                <a:lnTo>
                  <a:pt x="8994648" y="2209800"/>
                </a:lnTo>
                <a:lnTo>
                  <a:pt x="8994648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900" y="2024379"/>
            <a:ext cx="8994775" cy="2209800"/>
          </a:xfrm>
          <a:custGeom>
            <a:avLst/>
            <a:gdLst/>
            <a:ahLst/>
            <a:cxnLst/>
            <a:rect l="l" t="t" r="r" b="b"/>
            <a:pathLst>
              <a:path w="8994775" h="2209800">
                <a:moveTo>
                  <a:pt x="0" y="0"/>
                </a:moveTo>
                <a:lnTo>
                  <a:pt x="8994647" y="0"/>
                </a:lnTo>
                <a:lnTo>
                  <a:pt x="8994647" y="2209799"/>
                </a:lnTo>
                <a:lnTo>
                  <a:pt x="0" y="22097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1115" y="2042667"/>
            <a:ext cx="354457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Rotate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Right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last 3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rows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</a:t>
            </a:r>
            <a:r>
              <a:rPr sz="18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state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47</a:t>
            </a:fld>
            <a:r>
              <a:rPr spc="-5" dirty="0"/>
              <a:t>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8436" y="2042667"/>
            <a:ext cx="1812289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70" indent="-344170">
              <a:lnSpc>
                <a:spcPct val="100000"/>
              </a:lnSpc>
              <a:buFont typeface="Wingdings"/>
              <a:buChar char=""/>
              <a:tabLst>
                <a:tab pos="344170" algn="l"/>
                <a:tab pos="344805" algn="l"/>
              </a:tabLst>
            </a:pPr>
            <a:r>
              <a:rPr sz="1800" b="1" spc="-5" dirty="0">
                <a:solidFill>
                  <a:srgbClr val="FF2833"/>
                </a:solidFill>
                <a:latin typeface="Comic Sans MS"/>
                <a:cs typeface="Comic Sans MS"/>
              </a:rPr>
              <a:t>InvShiftRows</a:t>
            </a:r>
            <a:endParaRPr sz="1800">
              <a:latin typeface="Comic Sans MS"/>
              <a:cs typeface="Comic Sans MS"/>
            </a:endParaRPr>
          </a:p>
          <a:p>
            <a:pPr marL="344170" indent="-344170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344170" algn="l"/>
                <a:tab pos="344805" algn="l"/>
              </a:tabLst>
            </a:pPr>
            <a:r>
              <a:rPr sz="1800" b="1" spc="-5" dirty="0">
                <a:solidFill>
                  <a:srgbClr val="FF2833"/>
                </a:solidFill>
                <a:latin typeface="Comic Sans MS"/>
                <a:cs typeface="Comic Sans MS"/>
              </a:rPr>
              <a:t>InvSubBytes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436" y="2896108"/>
            <a:ext cx="1951989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70" indent="-344170">
              <a:lnSpc>
                <a:spcPct val="100000"/>
              </a:lnSpc>
              <a:buFont typeface="Wingdings"/>
              <a:buChar char=""/>
              <a:tabLst>
                <a:tab pos="344170" algn="l"/>
                <a:tab pos="344805" algn="l"/>
              </a:tabLst>
            </a:pPr>
            <a:r>
              <a:rPr sz="1800" b="1" spc="-5" dirty="0">
                <a:solidFill>
                  <a:srgbClr val="FF2833"/>
                </a:solidFill>
                <a:latin typeface="Comic Sans MS"/>
                <a:cs typeface="Comic Sans MS"/>
              </a:rPr>
              <a:t>InvMixColumns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36" y="3447796"/>
            <a:ext cx="1812289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70" indent="-344170">
              <a:lnSpc>
                <a:spcPct val="100000"/>
              </a:lnSpc>
              <a:buFont typeface="Wingdings"/>
              <a:buChar char=""/>
              <a:tabLst>
                <a:tab pos="344170" algn="l"/>
                <a:tab pos="344805" algn="l"/>
              </a:tabLst>
            </a:pPr>
            <a:r>
              <a:rPr sz="1800" b="1" spc="-5" dirty="0">
                <a:solidFill>
                  <a:srgbClr val="FF2833"/>
                </a:solidFill>
                <a:latin typeface="Comic Sans MS"/>
                <a:cs typeface="Comic Sans MS"/>
              </a:rPr>
              <a:t>AddKeyRound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8067" y="2375916"/>
            <a:ext cx="6334760" cy="134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540">
              <a:lnSpc>
                <a:spcPts val="1939"/>
              </a:lnSpc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Inverse SBOX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inverse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AffineTranformation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&amp;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then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takes multiplicative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inverse in</a:t>
            </a:r>
            <a:r>
              <a:rPr sz="18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GF(2</a:t>
            </a:r>
            <a:r>
              <a:rPr sz="2400" spc="-7" baseline="24305" dirty="0">
                <a:solidFill>
                  <a:srgbClr val="0558ED"/>
                </a:solidFill>
                <a:latin typeface="Comic Sans MS"/>
                <a:cs typeface="Comic Sans MS"/>
              </a:rPr>
              <a:t>8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 marL="353060" marR="1915160" indent="-350520">
              <a:lnSpc>
                <a:spcPts val="1939"/>
              </a:lnSpc>
              <a:spcBef>
                <a:spcPts val="459"/>
              </a:spcBef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Multiply columns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 inverse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a(x),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i.e by 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1800" spc="7" baseline="23148" dirty="0">
                <a:solidFill>
                  <a:srgbClr val="0558ED"/>
                </a:solidFill>
                <a:latin typeface="Comic Sans MS"/>
                <a:cs typeface="Comic Sans MS"/>
              </a:rPr>
              <a:t>-1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(x)</a:t>
            </a:r>
            <a:r>
              <a:rPr sz="1800" spc="-1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=</a:t>
            </a:r>
            <a:r>
              <a:rPr sz="1800" spc="-1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{0B}x</a:t>
            </a:r>
            <a:r>
              <a:rPr sz="1800" baseline="23148" dirty="0">
                <a:solidFill>
                  <a:srgbClr val="0558ED"/>
                </a:solidFill>
                <a:latin typeface="Comic Sans MS"/>
                <a:cs typeface="Comic Sans MS"/>
              </a:rPr>
              <a:t>3</a:t>
            </a:r>
            <a:r>
              <a:rPr sz="1800" spc="-179" baseline="23148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8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{0D}x</a:t>
            </a:r>
            <a:r>
              <a:rPr sz="1800" spc="-7" baseline="23148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1800" spc="-179" baseline="23148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8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{09}x</a:t>
            </a:r>
            <a:r>
              <a:rPr sz="1800" spc="-1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+</a:t>
            </a:r>
            <a:r>
              <a:rPr sz="18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{0E}</a:t>
            </a:r>
            <a:endParaRPr sz="1800">
              <a:latin typeface="Comic Sans MS"/>
              <a:cs typeface="Comic Sans MS"/>
            </a:endParaRPr>
          </a:p>
          <a:p>
            <a:pPr marL="2540">
              <a:lnSpc>
                <a:spcPct val="100000"/>
              </a:lnSpc>
              <a:spcBef>
                <a:spcPts val="210"/>
              </a:spcBef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Is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its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own</a:t>
            </a:r>
            <a:r>
              <a:rPr sz="18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inverse!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900" y="4538979"/>
            <a:ext cx="8991600" cy="20574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35609" indent="-344170">
              <a:lnSpc>
                <a:spcPct val="100000"/>
              </a:lnSpc>
              <a:spcBef>
                <a:spcPts val="9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Encryption polynomial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a(x) 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optimized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for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8-bit</a:t>
            </a:r>
            <a:r>
              <a:rPr sz="1600" spc="-2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processors</a:t>
            </a:r>
            <a:endParaRPr sz="16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21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Decrpytion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polynomial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1800" spc="7" baseline="23148" dirty="0">
                <a:solidFill>
                  <a:srgbClr val="0558ED"/>
                </a:solidFill>
                <a:latin typeface="Comic Sans MS"/>
                <a:cs typeface="Comic Sans MS"/>
              </a:rPr>
              <a:t>-1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(x)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not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optimal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for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8-bit</a:t>
            </a:r>
            <a:r>
              <a:rPr sz="1600" spc="1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processors</a:t>
            </a:r>
            <a:endParaRPr sz="1600">
              <a:latin typeface="Comic Sans MS"/>
              <a:cs typeface="Comic Sans MS"/>
            </a:endParaRPr>
          </a:p>
          <a:p>
            <a:pPr marL="435609" marR="373380" indent="-344170">
              <a:lnSpc>
                <a:spcPct val="90400"/>
              </a:lnSpc>
              <a:spcBef>
                <a:spcPts val="40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Note: It is possible to write Decrypt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(Inverse cipher)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with the same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sequence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of 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transformations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as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Encrypt,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with the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transformations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replaced by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their Inverse ones. 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This uses the fact that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(Inv)SubBytes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and (Inv)ShiftRows commute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(i.e.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order can be 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swapped),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and that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(Inv)MixColumns </a:t>
            </a: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is linear,</a:t>
            </a:r>
            <a:r>
              <a:rPr sz="16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i.e</a:t>
            </a:r>
            <a:endParaRPr sz="1600">
              <a:latin typeface="Comic Sans MS"/>
              <a:cs typeface="Comic Sans MS"/>
            </a:endParaRPr>
          </a:p>
          <a:p>
            <a:pPr marL="435609">
              <a:lnSpc>
                <a:spcPts val="1730"/>
              </a:lnSpc>
            </a:pPr>
            <a:r>
              <a:rPr sz="1600" spc="-5" dirty="0">
                <a:latin typeface="Comic Sans MS"/>
                <a:cs typeface="Comic Sans MS"/>
              </a:rPr>
              <a:t>MixColumns(State </a:t>
            </a:r>
            <a:r>
              <a:rPr sz="1600" dirty="0">
                <a:latin typeface="Comic Sans MS"/>
                <a:cs typeface="Comic Sans MS"/>
              </a:rPr>
              <a:t>xor RoundKey)=MixColumns (State) xor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MixColumns(RoundKey)</a:t>
            </a:r>
            <a:endParaRPr sz="1600">
              <a:latin typeface="Comic Sans MS"/>
              <a:cs typeface="Comic Sans MS"/>
            </a:endParaRPr>
          </a:p>
          <a:p>
            <a:pPr marL="435609" indent="-344170">
              <a:lnSpc>
                <a:spcPct val="100000"/>
              </a:lnSpc>
              <a:spcBef>
                <a:spcPts val="215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600" dirty="0">
                <a:solidFill>
                  <a:srgbClr val="0558ED"/>
                </a:solidFill>
                <a:latin typeface="Comic Sans MS"/>
                <a:cs typeface="Comic Sans MS"/>
              </a:rPr>
              <a:t>See Stallings or Huth for</a:t>
            </a:r>
            <a:r>
              <a:rPr sz="16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0558ED"/>
                </a:solidFill>
                <a:latin typeface="Comic Sans MS"/>
                <a:cs typeface="Comic Sans MS"/>
              </a:rPr>
              <a:t>details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Implementation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48</a:t>
            </a:fld>
            <a:r>
              <a:rPr spc="-5" dirty="0"/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44547"/>
            <a:ext cx="699071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83050" algn="l"/>
              </a:tabLst>
            </a:pPr>
            <a:r>
              <a:rPr sz="1800" b="1" spc="-5" dirty="0">
                <a:latin typeface="Comic Sans MS"/>
                <a:cs typeface="Comic Sans MS"/>
              </a:rPr>
              <a:t>8-bit </a:t>
            </a:r>
            <a:r>
              <a:rPr sz="1800" b="1" dirty="0">
                <a:latin typeface="Comic Sans MS"/>
                <a:cs typeface="Comic Sans MS"/>
              </a:rPr>
              <a:t>Processors, </a:t>
            </a:r>
            <a:r>
              <a:rPr sz="1800" b="1" spc="-5" dirty="0">
                <a:latin typeface="Comic Sans MS"/>
                <a:cs typeface="Comic Sans MS"/>
              </a:rPr>
              <a:t>e.g.</a:t>
            </a:r>
            <a:r>
              <a:rPr sz="1800" b="1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Smartcards	(typically 1Kbyte </a:t>
            </a:r>
            <a:r>
              <a:rPr sz="1800" b="1" dirty="0">
                <a:latin typeface="Comic Sans MS"/>
                <a:cs typeface="Comic Sans MS"/>
              </a:rPr>
              <a:t>of</a:t>
            </a:r>
            <a:r>
              <a:rPr sz="1800" b="1" spc="-7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code)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591" y="2149347"/>
            <a:ext cx="8202930" cy="119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ShiftRows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and </a:t>
            </a: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AddRoundKey </a:t>
            </a:r>
            <a:r>
              <a:rPr sz="1800" spc="10" dirty="0">
                <a:solidFill>
                  <a:srgbClr val="0558ED"/>
                </a:solidFill>
                <a:latin typeface="Comic Sans MS"/>
                <a:cs typeface="Comic Sans MS"/>
              </a:rPr>
              <a:t>-&gt;</a:t>
            </a:r>
            <a:r>
              <a:rPr sz="1800" spc="-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Straightforward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SubBytes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requires a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table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256</a:t>
            </a:r>
            <a:r>
              <a:rPr sz="1800" spc="-6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bytes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Above three transformations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combined &amp; executed serially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for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each</a:t>
            </a:r>
            <a:r>
              <a:rPr sz="18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FF2833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591" y="3089148"/>
            <a:ext cx="8493125" cy="80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>
              <a:lnSpc>
                <a:spcPts val="1939"/>
              </a:lnSpc>
            </a:pPr>
            <a:r>
              <a:rPr sz="1800" dirty="0">
                <a:solidFill>
                  <a:srgbClr val="FF2833"/>
                </a:solidFill>
                <a:latin typeface="Comic Sans MS"/>
                <a:cs typeface="Comic Sans MS"/>
              </a:rPr>
              <a:t>MixColumns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can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simplified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xor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and xtime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operations.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InvMixColumns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is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much slower however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due 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large coefficents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of</a:t>
            </a:r>
            <a:r>
              <a:rPr sz="1800" spc="-13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a</a:t>
            </a:r>
            <a:r>
              <a:rPr sz="2400" spc="7" baseline="24305" dirty="0">
                <a:solidFill>
                  <a:srgbClr val="0558ED"/>
                </a:solidFill>
                <a:latin typeface="Comic Sans MS"/>
                <a:cs typeface="Comic Sans MS"/>
              </a:rPr>
              <a:t>-1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(x)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1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The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 keys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can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expanded on-the-fly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during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each</a:t>
            </a:r>
            <a:r>
              <a:rPr sz="18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591" y="4551171"/>
            <a:ext cx="8726805" cy="163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mic Sans MS"/>
                <a:cs typeface="Comic Sans MS"/>
              </a:rPr>
              <a:t>32-bit</a:t>
            </a:r>
            <a:r>
              <a:rPr sz="1800" b="1" spc="-9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Processors</a:t>
            </a:r>
            <a:endParaRPr sz="1800">
              <a:latin typeface="Comic Sans MS"/>
              <a:cs typeface="Comic Sans MS"/>
            </a:endParaRPr>
          </a:p>
          <a:p>
            <a:pPr marL="356870" marR="5080" indent="-344170">
              <a:lnSpc>
                <a:spcPct val="90600"/>
              </a:lnSpc>
              <a:spcBef>
                <a:spcPts val="42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With straightforward algebraic manipulations,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four transformations in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can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combined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produce a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table-lookup implementation that requires  four table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lookups plus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four </a:t>
            </a:r>
            <a:r>
              <a:rPr sz="1800" spc="5" dirty="0">
                <a:solidFill>
                  <a:srgbClr val="0558ED"/>
                </a:solidFill>
                <a:latin typeface="Comic Sans MS"/>
                <a:cs typeface="Comic Sans MS"/>
              </a:rPr>
              <a:t>xor’s per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column. Each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table is 256</a:t>
            </a:r>
            <a:r>
              <a:rPr sz="1800" spc="-6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words.</a:t>
            </a:r>
            <a:endParaRPr sz="1800">
              <a:latin typeface="Comic Sans MS"/>
              <a:cs typeface="Comic Sans MS"/>
            </a:endParaRPr>
          </a:p>
          <a:p>
            <a:pPr marL="356870" marR="385445" indent="-344170">
              <a:lnSpc>
                <a:spcPts val="1939"/>
              </a:lnSpc>
              <a:spcBef>
                <a:spcPts val="45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Most 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operations 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key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expansion can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 implemented by 32-bit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xor’s, plus use 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S-box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and a cyclic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byte</a:t>
            </a:r>
            <a:r>
              <a:rPr sz="18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rotation</a:t>
            </a: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Wide Trail</a:t>
            </a:r>
            <a:r>
              <a:rPr sz="3600" spc="-120" dirty="0"/>
              <a:t> </a:t>
            </a:r>
            <a:r>
              <a:rPr sz="3600" spc="-5" dirty="0"/>
              <a:t>Strategy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47852" y="1795779"/>
            <a:ext cx="8994775" cy="2819400"/>
          </a:xfrm>
          <a:custGeom>
            <a:avLst/>
            <a:gdLst/>
            <a:ahLst/>
            <a:cxnLst/>
            <a:rect l="l" t="t" r="r" b="b"/>
            <a:pathLst>
              <a:path w="8994775" h="2819400">
                <a:moveTo>
                  <a:pt x="0" y="2819400"/>
                </a:moveTo>
                <a:lnTo>
                  <a:pt x="8994648" y="2819400"/>
                </a:lnTo>
                <a:lnTo>
                  <a:pt x="8994648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7852" y="1795779"/>
            <a:ext cx="8994775" cy="2819400"/>
          </a:xfrm>
          <a:custGeom>
            <a:avLst/>
            <a:gdLst/>
            <a:ahLst/>
            <a:cxnLst/>
            <a:rect l="l" t="t" r="r" b="b"/>
            <a:pathLst>
              <a:path w="8994775" h="2819400">
                <a:moveTo>
                  <a:pt x="0" y="0"/>
                </a:moveTo>
                <a:lnTo>
                  <a:pt x="8994647" y="0"/>
                </a:lnTo>
                <a:lnTo>
                  <a:pt x="8994647" y="2819399"/>
                </a:lnTo>
                <a:lnTo>
                  <a:pt x="0" y="28193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2688" y="1810003"/>
            <a:ext cx="8648065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Char char="-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Resistance to Differential and Linear</a:t>
            </a:r>
            <a:r>
              <a:rPr sz="2000" spc="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Cryptanalysis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Char char="-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Each round has three distinct invertible layers of</a:t>
            </a:r>
            <a:r>
              <a:rPr sz="2000" spc="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transformations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omic Sans MS"/>
                <a:cs typeface="Comic Sans MS"/>
              </a:rPr>
              <a:t>Linear Mixing layer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- </a:t>
            </a: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ShiftRows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&amp; </a:t>
            </a: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MixColumns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provide high</a:t>
            </a:r>
            <a:r>
              <a:rPr sz="2000" spc="1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diffusion</a:t>
            </a:r>
            <a:endParaRPr sz="2000">
              <a:latin typeface="Comic Sans MS"/>
              <a:cs typeface="Comic Sans MS"/>
            </a:endParaRPr>
          </a:p>
          <a:p>
            <a:pPr marL="356870" marR="275590" indent="-344170">
              <a:lnSpc>
                <a:spcPts val="2160"/>
              </a:lnSpc>
              <a:spcBef>
                <a:spcPts val="50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omic Sans MS"/>
                <a:cs typeface="Comic Sans MS"/>
              </a:rPr>
              <a:t>Non-Linear layer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- Parallel </a:t>
            </a: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S-Boxes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provide optimal worst-case non-  linear</a:t>
            </a:r>
            <a:r>
              <a:rPr sz="20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properties</a:t>
            </a:r>
            <a:endParaRPr sz="2000">
              <a:latin typeface="Comic Sans MS"/>
              <a:cs typeface="Comic Sans MS"/>
            </a:endParaRPr>
          </a:p>
          <a:p>
            <a:pPr marL="356870" marR="5080" indent="-344170">
              <a:lnSpc>
                <a:spcPts val="2160"/>
              </a:lnSpc>
              <a:spcBef>
                <a:spcPts val="4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omic Sans MS"/>
                <a:cs typeface="Comic Sans MS"/>
              </a:rPr>
              <a:t>Key addition layer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- XOR of round key. Note: layers cannot be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“peeled 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off” since key addition is always applied at beginning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&amp;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end of</a:t>
            </a:r>
            <a:r>
              <a:rPr sz="2000" spc="1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cipher.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49</a:t>
            </a:fld>
            <a:r>
              <a:rPr spc="-5" dirty="0"/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591" y="5078476"/>
            <a:ext cx="423291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216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DES is an example of a </a:t>
            </a:r>
            <a:r>
              <a:rPr sz="2000" dirty="0">
                <a:solidFill>
                  <a:srgbClr val="FF2833"/>
                </a:solidFill>
                <a:latin typeface="Comic Sans MS"/>
                <a:cs typeface="Comic Sans MS"/>
              </a:rPr>
              <a:t>BLOCK  </a:t>
            </a: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CIPHER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(but can also be  operated as a </a:t>
            </a: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STREAM</a:t>
            </a:r>
            <a:r>
              <a:rPr sz="2000" spc="-25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CIPHER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Basics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517388" y="1841500"/>
            <a:ext cx="4495800" cy="4849495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omic Sans MS"/>
                <a:cs typeface="Comic Sans MS"/>
              </a:rPr>
              <a:t>Desired Design</a:t>
            </a:r>
            <a:r>
              <a:rPr sz="1800" b="1" spc="-120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Criteria:</a:t>
            </a:r>
            <a:endParaRPr sz="1800">
              <a:latin typeface="Comic Sans MS"/>
              <a:cs typeface="Comic Sans MS"/>
            </a:endParaRPr>
          </a:p>
          <a:p>
            <a:pPr marL="435609" marR="431165" indent="-344170">
              <a:lnSpc>
                <a:spcPts val="1939"/>
              </a:lnSpc>
              <a:spcBef>
                <a:spcPts val="484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Ciphertext should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depend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plaintext and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key in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 complicated  and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involved way</a:t>
            </a:r>
            <a:r>
              <a:rPr sz="1800" spc="-6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</a:t>
            </a: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CONFUSION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2833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435609" marR="89535" indent="-344170">
              <a:lnSpc>
                <a:spcPct val="9060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Each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bit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ciphertext should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depend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on all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bits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plaintext and all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bits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key</a:t>
            </a:r>
            <a:r>
              <a:rPr sz="18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</a:t>
            </a: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DIFFUSION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283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435609" indent="-344170">
              <a:lnSpc>
                <a:spcPts val="2050"/>
              </a:lnSpc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b="1" spc="-5" dirty="0">
                <a:latin typeface="Comic Sans MS"/>
                <a:cs typeface="Comic Sans MS"/>
              </a:rPr>
              <a:t>AVALANCHE</a:t>
            </a:r>
            <a:r>
              <a:rPr sz="1800" b="1" spc="-8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EFFECT</a:t>
            </a:r>
            <a:endParaRPr sz="1800">
              <a:latin typeface="Comic Sans MS"/>
              <a:cs typeface="Comic Sans MS"/>
            </a:endParaRPr>
          </a:p>
          <a:p>
            <a:pPr marL="435609" marR="107314">
              <a:lnSpc>
                <a:spcPct val="90300"/>
              </a:lnSpc>
              <a:spcBef>
                <a:spcPts val="100"/>
              </a:spcBef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Small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changes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input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cause massive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variation in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output.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DES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flipping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1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bit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key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or 1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bit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a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64-bit  input block will flip 50%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output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block’s</a:t>
            </a:r>
            <a:r>
              <a:rPr sz="1800" spc="-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bits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2016" y="3869944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310895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8864" y="4177791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2" y="0"/>
                </a:moveTo>
                <a:lnTo>
                  <a:pt x="0" y="0"/>
                </a:lnTo>
                <a:lnTo>
                  <a:pt x="76200" y="146304"/>
                </a:lnTo>
                <a:lnTo>
                  <a:pt x="149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6591" y="1872996"/>
            <a:ext cx="4199255" cy="203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ts val="218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Plaintext encrypted 64-bits at a  time.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18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56 bits used for</a:t>
            </a:r>
            <a:r>
              <a:rPr sz="20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key.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2</a:t>
            </a:r>
            <a:r>
              <a:rPr sz="2850" spc="7" baseline="23391" dirty="0">
                <a:solidFill>
                  <a:srgbClr val="0558ED"/>
                </a:solidFill>
                <a:latin typeface="Comic Sans MS"/>
                <a:cs typeface="Comic Sans MS"/>
              </a:rPr>
              <a:t>56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7.2x10</a:t>
            </a:r>
            <a:r>
              <a:rPr sz="2850" baseline="23391" dirty="0">
                <a:solidFill>
                  <a:srgbClr val="0558ED"/>
                </a:solidFill>
                <a:latin typeface="Comic Sans MS"/>
                <a:cs typeface="Comic Sans MS"/>
              </a:rPr>
              <a:t>16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possible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keys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359535">
              <a:lnSpc>
                <a:spcPct val="100000"/>
              </a:lnSpc>
            </a:pPr>
            <a:r>
              <a:rPr sz="2000" spc="-5" dirty="0">
                <a:solidFill>
                  <a:srgbClr val="062A6B"/>
                </a:solidFill>
                <a:latin typeface="Comic Sans MS"/>
                <a:cs typeface="Comic Sans MS"/>
              </a:rPr>
              <a:t>56-bit</a:t>
            </a:r>
            <a:r>
              <a:rPr sz="2000" spc="-80" dirty="0">
                <a:solidFill>
                  <a:srgbClr val="062A6B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62A6B"/>
                </a:solidFill>
                <a:latin typeface="Comic Sans MS"/>
                <a:cs typeface="Comic Sans MS"/>
              </a:rPr>
              <a:t>Key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8467" y="43225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8467" y="432257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0999" y="0"/>
                </a:lnTo>
                <a:lnTo>
                  <a:pt x="380999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10255" y="4316476"/>
            <a:ext cx="2159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7216" y="4330700"/>
            <a:ext cx="782955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080" indent="-31115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64</a:t>
            </a:r>
            <a:r>
              <a:rPr sz="2000" spc="-5" dirty="0">
                <a:latin typeface="Comic Sans MS"/>
                <a:cs typeface="Comic Sans MS"/>
              </a:rPr>
              <a:t>-</a:t>
            </a:r>
            <a:r>
              <a:rPr sz="2000" dirty="0">
                <a:latin typeface="Comic Sans MS"/>
                <a:cs typeface="Comic Sans MS"/>
              </a:rPr>
              <a:t>b</a:t>
            </a:r>
            <a:r>
              <a:rPr sz="2000" spc="-5" dirty="0">
                <a:latin typeface="Comic Sans MS"/>
                <a:cs typeface="Comic Sans MS"/>
              </a:rPr>
              <a:t>it  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9263" y="4485639"/>
            <a:ext cx="341630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341375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7592" y="4412488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5" h="149860">
                <a:moveTo>
                  <a:pt x="0" y="0"/>
                </a:moveTo>
                <a:lnTo>
                  <a:pt x="0" y="149351"/>
                </a:lnTo>
                <a:lnTo>
                  <a:pt x="146303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0135" y="4482591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338327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5415" y="4409440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5" h="149860">
                <a:moveTo>
                  <a:pt x="0" y="0"/>
                </a:moveTo>
                <a:lnTo>
                  <a:pt x="0" y="149352"/>
                </a:lnTo>
                <a:lnTo>
                  <a:pt x="146304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00271" y="4330700"/>
            <a:ext cx="782955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5080" indent="-30226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64</a:t>
            </a:r>
            <a:r>
              <a:rPr sz="2000" spc="-5" dirty="0">
                <a:latin typeface="Comic Sans MS"/>
                <a:cs typeface="Comic Sans MS"/>
              </a:rPr>
              <a:t>-</a:t>
            </a:r>
            <a:r>
              <a:rPr sz="2000" dirty="0">
                <a:latin typeface="Comic Sans MS"/>
                <a:cs typeface="Comic Sans MS"/>
              </a:rPr>
              <a:t>b</a:t>
            </a:r>
            <a:r>
              <a:rPr sz="2000" spc="-5" dirty="0">
                <a:latin typeface="Comic Sans MS"/>
                <a:cs typeface="Comic Sans MS"/>
              </a:rPr>
              <a:t>it  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5</a:t>
            </a:fld>
            <a:r>
              <a:rPr dirty="0"/>
              <a:t>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Security </a:t>
            </a:r>
            <a:r>
              <a:rPr sz="3600" dirty="0"/>
              <a:t>of</a:t>
            </a:r>
            <a:r>
              <a:rPr sz="3600" spc="-80" dirty="0"/>
              <a:t> </a:t>
            </a:r>
            <a:r>
              <a:rPr sz="3600" spc="-5" dirty="0"/>
              <a:t>AES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50</a:t>
            </a:fld>
            <a:r>
              <a:rPr spc="-5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39467"/>
            <a:ext cx="3686810" cy="3586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71780" indent="-344170">
              <a:lnSpc>
                <a:spcPts val="1939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Attacks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aim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have less  complexity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than Brute</a:t>
            </a:r>
            <a:r>
              <a:rPr sz="18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Force</a:t>
            </a:r>
            <a:endParaRPr sz="1800">
              <a:latin typeface="Comic Sans MS"/>
              <a:cs typeface="Comic Sans MS"/>
            </a:endParaRPr>
          </a:p>
          <a:p>
            <a:pPr marL="356870" marR="811530" indent="-344170">
              <a:lnSpc>
                <a:spcPct val="90400"/>
              </a:lnSpc>
              <a:spcBef>
                <a:spcPts val="39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Reduced round</a:t>
            </a:r>
            <a:r>
              <a:rPr sz="1800" spc="-70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2833"/>
                </a:solidFill>
                <a:latin typeface="Comic Sans MS"/>
                <a:cs typeface="Comic Sans MS"/>
              </a:rPr>
              <a:t>attacks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:  7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rounds for AES-128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8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rounds for AES-192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9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rounds for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AES-256</a:t>
            </a:r>
            <a:endParaRPr sz="1800">
              <a:latin typeface="Comic Sans MS"/>
              <a:cs typeface="Comic Sans MS"/>
            </a:endParaRPr>
          </a:p>
          <a:p>
            <a:pPr marL="356870" indent="-344170">
              <a:lnSpc>
                <a:spcPts val="2050"/>
              </a:lnSpc>
              <a:spcBef>
                <a:spcPts val="24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Algebraic</a:t>
            </a:r>
            <a:r>
              <a:rPr sz="1800" spc="-85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Attacks</a:t>
            </a:r>
            <a:endParaRPr sz="1800">
              <a:latin typeface="Comic Sans MS"/>
              <a:cs typeface="Comic Sans MS"/>
            </a:endParaRPr>
          </a:p>
          <a:p>
            <a:pPr marL="356870" marR="5080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AES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can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expressed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equations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(continued</a:t>
            </a:r>
            <a:r>
              <a:rPr sz="18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fractions)</a:t>
            </a:r>
            <a:endParaRPr sz="1800">
              <a:latin typeface="Comic Sans MS"/>
              <a:cs typeface="Comic Sans MS"/>
            </a:endParaRPr>
          </a:p>
          <a:p>
            <a:pPr marL="356870">
              <a:lnSpc>
                <a:spcPts val="1820"/>
              </a:lnSpc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- huge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number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</a:t>
            </a:r>
            <a:r>
              <a:rPr sz="18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terms</a:t>
            </a:r>
            <a:endParaRPr sz="1800">
              <a:latin typeface="Comic Sans MS"/>
              <a:cs typeface="Comic Sans MS"/>
            </a:endParaRPr>
          </a:p>
          <a:p>
            <a:pPr marL="356870" marR="26034">
              <a:lnSpc>
                <a:spcPts val="1939"/>
              </a:lnSpc>
              <a:spcBef>
                <a:spcPts val="150"/>
              </a:spcBef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however.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Some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claim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able</a:t>
            </a:r>
            <a:r>
              <a:rPr sz="180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solve such equations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with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less  complexity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than brute force  (e.g.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XSL</a:t>
            </a:r>
            <a:r>
              <a:rPr sz="18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attack)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1291" y="1835404"/>
            <a:ext cx="4508500" cy="486156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32434" indent="-34417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432434" algn="l"/>
                <a:tab pos="433070" algn="l"/>
              </a:tabLst>
            </a:pP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Side </a:t>
            </a:r>
            <a:r>
              <a:rPr sz="1800" dirty="0">
                <a:solidFill>
                  <a:srgbClr val="FF2833"/>
                </a:solidFill>
                <a:latin typeface="Comic Sans MS"/>
                <a:cs typeface="Comic Sans MS"/>
              </a:rPr>
              <a:t>Channel</a:t>
            </a:r>
            <a:r>
              <a:rPr sz="1800" spc="-100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FF2833"/>
                </a:solidFill>
                <a:latin typeface="Comic Sans MS"/>
                <a:cs typeface="Comic Sans MS"/>
              </a:rPr>
              <a:t>Attacks</a:t>
            </a:r>
            <a:endParaRPr sz="1800">
              <a:latin typeface="Comic Sans MS"/>
              <a:cs typeface="Comic Sans MS"/>
            </a:endParaRPr>
          </a:p>
          <a:p>
            <a:pPr marL="432434" marR="142875">
              <a:lnSpc>
                <a:spcPct val="100000"/>
              </a:lnSpc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Most successful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technique to date.  Bernstein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showed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that delays in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encryption-time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due 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cache-misses  could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work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out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AES  key.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Demonstrated against a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remote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server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running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OpenSSL's AES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implementation.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More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recently Osvik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et al.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demonstrated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memory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timing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attacks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that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can crack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AES in</a:t>
            </a:r>
            <a:r>
              <a:rPr sz="1800" spc="-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milli-</a:t>
            </a:r>
            <a:endParaRPr sz="1800">
              <a:latin typeface="Comic Sans MS"/>
              <a:cs typeface="Comic Sans MS"/>
            </a:endParaRPr>
          </a:p>
          <a:p>
            <a:pPr marL="432434" marR="719455">
              <a:lnSpc>
                <a:spcPct val="100000"/>
              </a:lnSpc>
              <a:spcBef>
                <a:spcPts val="25"/>
              </a:spcBef>
              <a:tabLst>
                <a:tab pos="1463040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seconds!	(..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given access</a:t>
            </a:r>
            <a:r>
              <a:rPr sz="18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</a:t>
            </a:r>
            <a:r>
              <a:rPr sz="1800" spc="-2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encrypting</a:t>
            </a:r>
            <a:r>
              <a:rPr sz="18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host)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Problems with Symmetric Key</a:t>
            </a:r>
            <a:r>
              <a:rPr spc="-10" dirty="0"/>
              <a:t> </a:t>
            </a:r>
            <a:r>
              <a:rPr spc="-5" dirty="0"/>
              <a:t>Cryptography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spc="-5" dirty="0"/>
              <a:t>(3.</a:t>
            </a:r>
            <a:fld id="{81D60167-4931-47E6-BA6A-407CBD079E47}" type="slidenum">
              <a:rPr spc="-5" dirty="0"/>
              <a:pPr marL="12700">
                <a:lnSpc>
                  <a:spcPts val="1480"/>
                </a:lnSpc>
              </a:pPr>
              <a:t>51</a:t>
            </a:fld>
            <a:r>
              <a:rPr spc="-5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SCALABILITY</a:t>
            </a:r>
          </a:p>
          <a:p>
            <a:pPr marL="356870" marR="5080" indent="-344170">
              <a:lnSpc>
                <a:spcPct val="100000"/>
              </a:lnSpc>
              <a:spcBef>
                <a:spcPts val="45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For </a:t>
            </a:r>
            <a:r>
              <a:rPr b="0" spc="-5" dirty="0">
                <a:solidFill>
                  <a:srgbClr val="0558ED"/>
                </a:solidFill>
                <a:latin typeface="Comic Sans MS"/>
                <a:cs typeface="Comic Sans MS"/>
              </a:rPr>
              <a:t>full </a:t>
            </a: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and separate</a:t>
            </a:r>
            <a:r>
              <a:rPr b="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communication  </a:t>
            </a:r>
            <a:r>
              <a:rPr b="0" spc="-5" dirty="0">
                <a:solidFill>
                  <a:srgbClr val="0558ED"/>
                </a:solidFill>
                <a:latin typeface="Comic Sans MS"/>
                <a:cs typeface="Comic Sans MS"/>
              </a:rPr>
              <a:t>between </a:t>
            </a: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N people </a:t>
            </a:r>
            <a:r>
              <a:rPr b="0" spc="-5" dirty="0">
                <a:solidFill>
                  <a:srgbClr val="0558ED"/>
                </a:solidFill>
                <a:latin typeface="Comic Sans MS"/>
                <a:cs typeface="Comic Sans MS"/>
              </a:rPr>
              <a:t>need </a:t>
            </a: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N(N-1)/2  separate</a:t>
            </a:r>
            <a:r>
              <a:rPr b="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keys</a:t>
            </a:r>
          </a:p>
          <a:p>
            <a:pPr>
              <a:lnSpc>
                <a:spcPct val="100000"/>
              </a:lnSpc>
              <a:buClr>
                <a:srgbClr val="FF2833"/>
              </a:buClr>
              <a:buFont typeface="Wingdings"/>
              <a:buChar char=""/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KEY</a:t>
            </a:r>
            <a:r>
              <a:rPr spc="-75" dirty="0"/>
              <a:t> </a:t>
            </a:r>
            <a:r>
              <a:rPr spc="-5" dirty="0"/>
              <a:t>MANAGEMENT</a:t>
            </a:r>
          </a:p>
          <a:p>
            <a:pPr marL="356870" indent="-344170">
              <a:lnSpc>
                <a:spcPct val="100000"/>
              </a:lnSpc>
              <a:spcBef>
                <a:spcPts val="45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Key</a:t>
            </a:r>
            <a:r>
              <a:rPr b="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Distribution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2833"/>
              </a:buClr>
              <a:buFont typeface="Wingdings"/>
              <a:buChar char=""/>
            </a:pPr>
            <a:endParaRPr sz="26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Key </a:t>
            </a:r>
            <a:r>
              <a:rPr b="0" spc="-5" dirty="0">
                <a:solidFill>
                  <a:srgbClr val="0558ED"/>
                </a:solidFill>
                <a:latin typeface="Comic Sans MS"/>
                <a:cs typeface="Comic Sans MS"/>
              </a:rPr>
              <a:t>Storage </a:t>
            </a: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&amp;</a:t>
            </a:r>
            <a:r>
              <a:rPr b="0" spc="-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b="0" spc="-5" dirty="0">
                <a:solidFill>
                  <a:srgbClr val="0558ED"/>
                </a:solidFill>
                <a:latin typeface="Comic Sans MS"/>
                <a:cs typeface="Comic Sans MS"/>
              </a:rPr>
              <a:t>Backup</a:t>
            </a:r>
          </a:p>
          <a:p>
            <a:pPr>
              <a:lnSpc>
                <a:spcPct val="100000"/>
              </a:lnSpc>
              <a:buClr>
                <a:srgbClr val="FF2833"/>
              </a:buClr>
              <a:buFont typeface="Wingdings"/>
              <a:buChar char=""/>
            </a:pPr>
            <a:endParaRPr sz="26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Key</a:t>
            </a:r>
            <a:r>
              <a:rPr b="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Disposal</a:t>
            </a:r>
          </a:p>
          <a:p>
            <a:pPr>
              <a:lnSpc>
                <a:spcPct val="100000"/>
              </a:lnSpc>
              <a:buClr>
                <a:srgbClr val="FF2833"/>
              </a:buClr>
              <a:buFont typeface="Wingdings"/>
              <a:buChar char=""/>
            </a:pPr>
            <a:endParaRPr sz="26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Key</a:t>
            </a:r>
            <a:r>
              <a:rPr b="0" spc="-10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b="0" dirty="0">
                <a:solidFill>
                  <a:srgbClr val="0558ED"/>
                </a:solidFill>
                <a:latin typeface="Comic Sans MS"/>
                <a:cs typeface="Comic Sans MS"/>
              </a:rPr>
              <a:t>Change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1291" y="1835404"/>
            <a:ext cx="4508500" cy="486156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32434" indent="-344170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432434" algn="l"/>
                <a:tab pos="433070" algn="l"/>
              </a:tabLst>
            </a:pP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READING</a:t>
            </a:r>
            <a:endParaRPr sz="2000">
              <a:latin typeface="Comic Sans MS"/>
              <a:cs typeface="Comic Sans MS"/>
            </a:endParaRPr>
          </a:p>
          <a:p>
            <a:pPr marL="432434">
              <a:lnSpc>
                <a:spcPct val="10000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Stallings - Chapters 3 and</a:t>
            </a:r>
            <a:r>
              <a:rPr sz="2000" spc="-3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  <a:p>
            <a:pPr marL="432434">
              <a:lnSpc>
                <a:spcPct val="10000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(and</a:t>
            </a:r>
            <a:r>
              <a:rPr sz="20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4)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Structure </a:t>
            </a:r>
            <a:r>
              <a:rPr sz="3600" dirty="0"/>
              <a:t>of</a:t>
            </a:r>
            <a:r>
              <a:rPr sz="3600" spc="-80" dirty="0"/>
              <a:t> </a:t>
            </a:r>
            <a:r>
              <a:rPr sz="3600" dirty="0"/>
              <a:t>DES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511291" y="1835404"/>
            <a:ext cx="4508500" cy="486156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omic Sans MS"/>
                <a:cs typeface="Comic Sans MS"/>
              </a:rPr>
              <a:t>ENCRYPTION</a:t>
            </a:r>
            <a:endParaRPr sz="1800">
              <a:latin typeface="Comic Sans MS"/>
              <a:cs typeface="Comic Sans MS"/>
            </a:endParaRPr>
          </a:p>
          <a:p>
            <a:pPr marL="435609" marR="146050" indent="-344170">
              <a:lnSpc>
                <a:spcPts val="1939"/>
              </a:lnSpc>
              <a:spcBef>
                <a:spcPts val="484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Each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 is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subjected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16 rounds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of substitutions and permutations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(transpositions).</a:t>
            </a:r>
            <a:endParaRPr sz="1800">
              <a:latin typeface="Comic Sans MS"/>
              <a:cs typeface="Comic Sans MS"/>
            </a:endParaRPr>
          </a:p>
          <a:p>
            <a:pPr marL="435609" marR="396875" indent="-344170" algn="just">
              <a:lnSpc>
                <a:spcPts val="1939"/>
              </a:lnSpc>
              <a:spcBef>
                <a:spcPts val="459"/>
              </a:spcBef>
              <a:buClr>
                <a:srgbClr val="FF2833"/>
              </a:buClr>
              <a:buFont typeface="Wingdings"/>
              <a:buChar char=""/>
              <a:tabLst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Permutations act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‘diffuse’ data,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substitutions act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‘confuse’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data  (</a:t>
            </a:r>
            <a:r>
              <a:rPr sz="1800" spc="-5" dirty="0">
                <a:solidFill>
                  <a:srgbClr val="008F00"/>
                </a:solidFill>
                <a:latin typeface="Comic Sans MS"/>
                <a:cs typeface="Comic Sans MS"/>
              </a:rPr>
              <a:t>SHANNON’s</a:t>
            </a:r>
            <a:r>
              <a:rPr sz="1800" spc="-40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8F00"/>
                </a:solidFill>
                <a:latin typeface="Comic Sans MS"/>
                <a:cs typeface="Comic Sans MS"/>
              </a:rPr>
              <a:t>terminology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 marL="435609" marR="474345" indent="-344170">
              <a:lnSpc>
                <a:spcPts val="1939"/>
              </a:lnSpc>
              <a:spcBef>
                <a:spcPts val="459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Each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round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uses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48 bits from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key  called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the</a:t>
            </a:r>
            <a:r>
              <a:rPr sz="1800" spc="-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2833"/>
                </a:solidFill>
                <a:latin typeface="Comic Sans MS"/>
                <a:cs typeface="Comic Sans MS"/>
              </a:rPr>
              <a:t>subkey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435609" marR="264795" indent="-344170">
              <a:lnSpc>
                <a:spcPts val="1970"/>
              </a:lnSpc>
              <a:spcBef>
                <a:spcPts val="409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Initial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and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final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permutation appear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be</a:t>
            </a:r>
            <a:r>
              <a:rPr sz="18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redundant.</a:t>
            </a:r>
            <a:endParaRPr sz="1800">
              <a:latin typeface="Comic Sans MS"/>
              <a:cs typeface="Comic Sans MS"/>
            </a:endParaRPr>
          </a:p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800" b="1" dirty="0">
                <a:latin typeface="Comic Sans MS"/>
                <a:cs typeface="Comic Sans MS"/>
              </a:rPr>
              <a:t>DECRYPTION</a:t>
            </a:r>
            <a:endParaRPr sz="1800">
              <a:latin typeface="Comic Sans MS"/>
              <a:cs typeface="Comic Sans MS"/>
            </a:endParaRPr>
          </a:p>
          <a:p>
            <a:pPr marL="435609" marR="138430" indent="-344170">
              <a:lnSpc>
                <a:spcPts val="1939"/>
              </a:lnSpc>
              <a:spcBef>
                <a:spcPts val="484"/>
              </a:spcBef>
              <a:buClr>
                <a:srgbClr val="FF2833"/>
              </a:buClr>
              <a:buFont typeface="Wingdings"/>
              <a:buChar char=""/>
              <a:tabLst>
                <a:tab pos="435609" algn="l"/>
                <a:tab pos="436245" algn="l"/>
              </a:tabLst>
            </a:pP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Same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process as encryption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but with 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subkeys applied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in </a:t>
            </a:r>
            <a:r>
              <a:rPr sz="1800" dirty="0">
                <a:solidFill>
                  <a:srgbClr val="008F00"/>
                </a:solidFill>
                <a:latin typeface="Comic Sans MS"/>
                <a:cs typeface="Comic Sans MS"/>
              </a:rPr>
              <a:t>reverse</a:t>
            </a:r>
            <a:r>
              <a:rPr sz="1800" spc="-90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order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3855" y="2025904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0704" y="21844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3855" y="46167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0704" y="47752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7100" y="4919979"/>
            <a:ext cx="2898775" cy="381000"/>
          </a:xfrm>
          <a:custGeom>
            <a:avLst/>
            <a:gdLst/>
            <a:ahLst/>
            <a:cxnLst/>
            <a:rect l="l" t="t" r="r" b="b"/>
            <a:pathLst>
              <a:path w="2898775" h="381000">
                <a:moveTo>
                  <a:pt x="2849879" y="380999"/>
                </a:moveTo>
                <a:lnTo>
                  <a:pt x="48767" y="380999"/>
                </a:lnTo>
                <a:lnTo>
                  <a:pt x="29575" y="377237"/>
                </a:lnTo>
                <a:lnTo>
                  <a:pt x="14096" y="366902"/>
                </a:lnTo>
                <a:lnTo>
                  <a:pt x="3762" y="351424"/>
                </a:lnTo>
                <a:lnTo>
                  <a:pt x="0" y="332231"/>
                </a:lnTo>
                <a:lnTo>
                  <a:pt x="0" y="48767"/>
                </a:lnTo>
                <a:lnTo>
                  <a:pt x="3762" y="29575"/>
                </a:lnTo>
                <a:lnTo>
                  <a:pt x="14096" y="14096"/>
                </a:lnTo>
                <a:lnTo>
                  <a:pt x="29575" y="3762"/>
                </a:lnTo>
                <a:lnTo>
                  <a:pt x="48767" y="0"/>
                </a:lnTo>
                <a:lnTo>
                  <a:pt x="2849879" y="0"/>
                </a:lnTo>
                <a:lnTo>
                  <a:pt x="2869072" y="3762"/>
                </a:lnTo>
                <a:lnTo>
                  <a:pt x="2884550" y="14096"/>
                </a:lnTo>
                <a:lnTo>
                  <a:pt x="2894885" y="29575"/>
                </a:lnTo>
                <a:lnTo>
                  <a:pt x="2898647" y="48767"/>
                </a:lnTo>
                <a:lnTo>
                  <a:pt x="2898647" y="332231"/>
                </a:lnTo>
                <a:lnTo>
                  <a:pt x="2894885" y="351424"/>
                </a:lnTo>
                <a:lnTo>
                  <a:pt x="2884550" y="366902"/>
                </a:lnTo>
                <a:lnTo>
                  <a:pt x="2869072" y="377237"/>
                </a:lnTo>
                <a:lnTo>
                  <a:pt x="2849879" y="380999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7100" y="4919979"/>
            <a:ext cx="2898775" cy="381000"/>
          </a:xfrm>
          <a:custGeom>
            <a:avLst/>
            <a:gdLst/>
            <a:ahLst/>
            <a:cxnLst/>
            <a:rect l="l" t="t" r="r" b="b"/>
            <a:pathLst>
              <a:path w="2898775" h="381000">
                <a:moveTo>
                  <a:pt x="48767" y="0"/>
                </a:moveTo>
                <a:lnTo>
                  <a:pt x="29575" y="3762"/>
                </a:lnTo>
                <a:lnTo>
                  <a:pt x="14096" y="14096"/>
                </a:lnTo>
                <a:lnTo>
                  <a:pt x="3762" y="29575"/>
                </a:lnTo>
                <a:lnTo>
                  <a:pt x="0" y="48767"/>
                </a:lnTo>
                <a:lnTo>
                  <a:pt x="0" y="332231"/>
                </a:lnTo>
                <a:lnTo>
                  <a:pt x="3762" y="351424"/>
                </a:lnTo>
                <a:lnTo>
                  <a:pt x="14096" y="366902"/>
                </a:lnTo>
                <a:lnTo>
                  <a:pt x="29575" y="377237"/>
                </a:lnTo>
                <a:lnTo>
                  <a:pt x="48767" y="380999"/>
                </a:lnTo>
                <a:lnTo>
                  <a:pt x="2849879" y="380999"/>
                </a:lnTo>
                <a:lnTo>
                  <a:pt x="2869072" y="377237"/>
                </a:lnTo>
                <a:lnTo>
                  <a:pt x="2884550" y="366902"/>
                </a:lnTo>
                <a:lnTo>
                  <a:pt x="2894885" y="351424"/>
                </a:lnTo>
                <a:lnTo>
                  <a:pt x="2898647" y="332231"/>
                </a:lnTo>
                <a:lnTo>
                  <a:pt x="2898647" y="48767"/>
                </a:lnTo>
                <a:lnTo>
                  <a:pt x="2894885" y="29575"/>
                </a:lnTo>
                <a:lnTo>
                  <a:pt x="2884550" y="14096"/>
                </a:lnTo>
                <a:lnTo>
                  <a:pt x="2869072" y="3762"/>
                </a:lnTo>
                <a:lnTo>
                  <a:pt x="2849879" y="0"/>
                </a:lnTo>
                <a:lnTo>
                  <a:pt x="4876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3855" y="5320791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0704" y="5448808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2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7100" y="5581395"/>
            <a:ext cx="2898775" cy="405765"/>
          </a:xfrm>
          <a:custGeom>
            <a:avLst/>
            <a:gdLst/>
            <a:ahLst/>
            <a:cxnLst/>
            <a:rect l="l" t="t" r="r" b="b"/>
            <a:pathLst>
              <a:path w="2898775" h="405764">
                <a:moveTo>
                  <a:pt x="2846831" y="405383"/>
                </a:moveTo>
                <a:lnTo>
                  <a:pt x="51815" y="405383"/>
                </a:lnTo>
                <a:lnTo>
                  <a:pt x="30860" y="401573"/>
                </a:lnTo>
                <a:lnTo>
                  <a:pt x="14477" y="390905"/>
                </a:lnTo>
                <a:lnTo>
                  <a:pt x="3809" y="374522"/>
                </a:lnTo>
                <a:lnTo>
                  <a:pt x="0" y="353567"/>
                </a:lnTo>
                <a:lnTo>
                  <a:pt x="0" y="51815"/>
                </a:lnTo>
                <a:lnTo>
                  <a:pt x="3809" y="32146"/>
                </a:lnTo>
                <a:lnTo>
                  <a:pt x="14477" y="15620"/>
                </a:lnTo>
                <a:lnTo>
                  <a:pt x="30860" y="4238"/>
                </a:lnTo>
                <a:lnTo>
                  <a:pt x="51815" y="0"/>
                </a:lnTo>
                <a:lnTo>
                  <a:pt x="2846831" y="0"/>
                </a:lnTo>
                <a:lnTo>
                  <a:pt x="2866501" y="4238"/>
                </a:lnTo>
                <a:lnTo>
                  <a:pt x="2883026" y="15620"/>
                </a:lnTo>
                <a:lnTo>
                  <a:pt x="2894409" y="32146"/>
                </a:lnTo>
                <a:lnTo>
                  <a:pt x="2898647" y="51815"/>
                </a:lnTo>
                <a:lnTo>
                  <a:pt x="2898647" y="353567"/>
                </a:lnTo>
                <a:lnTo>
                  <a:pt x="2894409" y="374522"/>
                </a:lnTo>
                <a:lnTo>
                  <a:pt x="2883026" y="390905"/>
                </a:lnTo>
                <a:lnTo>
                  <a:pt x="2866501" y="401573"/>
                </a:lnTo>
                <a:lnTo>
                  <a:pt x="2846831" y="405383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7100" y="5581395"/>
            <a:ext cx="2898775" cy="405765"/>
          </a:xfrm>
          <a:custGeom>
            <a:avLst/>
            <a:gdLst/>
            <a:ahLst/>
            <a:cxnLst/>
            <a:rect l="l" t="t" r="r" b="b"/>
            <a:pathLst>
              <a:path w="2898775" h="405764">
                <a:moveTo>
                  <a:pt x="51815" y="0"/>
                </a:moveTo>
                <a:lnTo>
                  <a:pt x="30860" y="4238"/>
                </a:lnTo>
                <a:lnTo>
                  <a:pt x="14477" y="15620"/>
                </a:lnTo>
                <a:lnTo>
                  <a:pt x="3809" y="32146"/>
                </a:lnTo>
                <a:lnTo>
                  <a:pt x="0" y="51815"/>
                </a:lnTo>
                <a:lnTo>
                  <a:pt x="0" y="353567"/>
                </a:lnTo>
                <a:lnTo>
                  <a:pt x="3809" y="374522"/>
                </a:lnTo>
                <a:lnTo>
                  <a:pt x="14477" y="390905"/>
                </a:lnTo>
                <a:lnTo>
                  <a:pt x="30860" y="401573"/>
                </a:lnTo>
                <a:lnTo>
                  <a:pt x="51815" y="405383"/>
                </a:lnTo>
                <a:lnTo>
                  <a:pt x="2846831" y="405383"/>
                </a:lnTo>
                <a:lnTo>
                  <a:pt x="2866501" y="401573"/>
                </a:lnTo>
                <a:lnTo>
                  <a:pt x="2883026" y="390905"/>
                </a:lnTo>
                <a:lnTo>
                  <a:pt x="2894409" y="374522"/>
                </a:lnTo>
                <a:lnTo>
                  <a:pt x="2898647" y="353567"/>
                </a:lnTo>
                <a:lnTo>
                  <a:pt x="2898647" y="51815"/>
                </a:lnTo>
                <a:lnTo>
                  <a:pt x="2894409" y="32146"/>
                </a:lnTo>
                <a:lnTo>
                  <a:pt x="2883026" y="15620"/>
                </a:lnTo>
                <a:lnTo>
                  <a:pt x="2866501" y="4238"/>
                </a:lnTo>
                <a:lnTo>
                  <a:pt x="2846831" y="0"/>
                </a:lnTo>
                <a:lnTo>
                  <a:pt x="51815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3855" y="5988303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0704" y="611632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7100" y="3091179"/>
            <a:ext cx="3965575" cy="381000"/>
          </a:xfrm>
          <a:custGeom>
            <a:avLst/>
            <a:gdLst/>
            <a:ahLst/>
            <a:cxnLst/>
            <a:rect l="l" t="t" r="r" b="b"/>
            <a:pathLst>
              <a:path w="3965575" h="381000">
                <a:moveTo>
                  <a:pt x="3916679" y="380999"/>
                </a:moveTo>
                <a:lnTo>
                  <a:pt x="48767" y="380999"/>
                </a:lnTo>
                <a:lnTo>
                  <a:pt x="29575" y="377237"/>
                </a:lnTo>
                <a:lnTo>
                  <a:pt x="14096" y="366902"/>
                </a:lnTo>
                <a:lnTo>
                  <a:pt x="3762" y="351424"/>
                </a:lnTo>
                <a:lnTo>
                  <a:pt x="0" y="332231"/>
                </a:lnTo>
                <a:lnTo>
                  <a:pt x="0" y="48767"/>
                </a:lnTo>
                <a:lnTo>
                  <a:pt x="3762" y="29575"/>
                </a:lnTo>
                <a:lnTo>
                  <a:pt x="14096" y="14096"/>
                </a:lnTo>
                <a:lnTo>
                  <a:pt x="29575" y="3762"/>
                </a:lnTo>
                <a:lnTo>
                  <a:pt x="48767" y="0"/>
                </a:lnTo>
                <a:lnTo>
                  <a:pt x="3916679" y="0"/>
                </a:lnTo>
                <a:lnTo>
                  <a:pt x="3935872" y="3762"/>
                </a:lnTo>
                <a:lnTo>
                  <a:pt x="3951350" y="14096"/>
                </a:lnTo>
                <a:lnTo>
                  <a:pt x="3961685" y="29575"/>
                </a:lnTo>
                <a:lnTo>
                  <a:pt x="3965447" y="48767"/>
                </a:lnTo>
                <a:lnTo>
                  <a:pt x="3965447" y="332231"/>
                </a:lnTo>
                <a:lnTo>
                  <a:pt x="3961685" y="351424"/>
                </a:lnTo>
                <a:lnTo>
                  <a:pt x="3951350" y="366902"/>
                </a:lnTo>
                <a:lnTo>
                  <a:pt x="3935872" y="377237"/>
                </a:lnTo>
                <a:lnTo>
                  <a:pt x="3916679" y="380999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7100" y="3091179"/>
            <a:ext cx="3965575" cy="381000"/>
          </a:xfrm>
          <a:custGeom>
            <a:avLst/>
            <a:gdLst/>
            <a:ahLst/>
            <a:cxnLst/>
            <a:rect l="l" t="t" r="r" b="b"/>
            <a:pathLst>
              <a:path w="3965575" h="381000">
                <a:moveTo>
                  <a:pt x="48767" y="0"/>
                </a:moveTo>
                <a:lnTo>
                  <a:pt x="29575" y="3762"/>
                </a:lnTo>
                <a:lnTo>
                  <a:pt x="14096" y="14096"/>
                </a:lnTo>
                <a:lnTo>
                  <a:pt x="3762" y="29575"/>
                </a:lnTo>
                <a:lnTo>
                  <a:pt x="0" y="48767"/>
                </a:lnTo>
                <a:lnTo>
                  <a:pt x="0" y="332231"/>
                </a:lnTo>
                <a:lnTo>
                  <a:pt x="3762" y="351424"/>
                </a:lnTo>
                <a:lnTo>
                  <a:pt x="14096" y="366902"/>
                </a:lnTo>
                <a:lnTo>
                  <a:pt x="29575" y="377237"/>
                </a:lnTo>
                <a:lnTo>
                  <a:pt x="48767" y="380999"/>
                </a:lnTo>
                <a:lnTo>
                  <a:pt x="3916679" y="380999"/>
                </a:lnTo>
                <a:lnTo>
                  <a:pt x="3935872" y="377237"/>
                </a:lnTo>
                <a:lnTo>
                  <a:pt x="3951350" y="366902"/>
                </a:lnTo>
                <a:lnTo>
                  <a:pt x="3961685" y="351424"/>
                </a:lnTo>
                <a:lnTo>
                  <a:pt x="3965447" y="332231"/>
                </a:lnTo>
                <a:lnTo>
                  <a:pt x="3965447" y="48767"/>
                </a:lnTo>
                <a:lnTo>
                  <a:pt x="3961685" y="29575"/>
                </a:lnTo>
                <a:lnTo>
                  <a:pt x="3951350" y="14096"/>
                </a:lnTo>
                <a:lnTo>
                  <a:pt x="3935872" y="3762"/>
                </a:lnTo>
                <a:lnTo>
                  <a:pt x="3916679" y="0"/>
                </a:lnTo>
                <a:lnTo>
                  <a:pt x="4876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0807" y="3473703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27655" y="360172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3151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9439" y="2025904"/>
            <a:ext cx="0" cy="923925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0"/>
                </a:moveTo>
                <a:lnTo>
                  <a:pt x="0" y="923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6288" y="29464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7100" y="2329179"/>
            <a:ext cx="2898775" cy="381000"/>
          </a:xfrm>
          <a:custGeom>
            <a:avLst/>
            <a:gdLst/>
            <a:ahLst/>
            <a:cxnLst/>
            <a:rect l="l" t="t" r="r" b="b"/>
            <a:pathLst>
              <a:path w="2898775" h="381000">
                <a:moveTo>
                  <a:pt x="2849879" y="380999"/>
                </a:moveTo>
                <a:lnTo>
                  <a:pt x="48767" y="380999"/>
                </a:lnTo>
                <a:lnTo>
                  <a:pt x="29575" y="377237"/>
                </a:lnTo>
                <a:lnTo>
                  <a:pt x="14096" y="366902"/>
                </a:lnTo>
                <a:lnTo>
                  <a:pt x="3762" y="351424"/>
                </a:lnTo>
                <a:lnTo>
                  <a:pt x="0" y="332231"/>
                </a:lnTo>
                <a:lnTo>
                  <a:pt x="0" y="48767"/>
                </a:lnTo>
                <a:lnTo>
                  <a:pt x="3762" y="29575"/>
                </a:lnTo>
                <a:lnTo>
                  <a:pt x="14096" y="14096"/>
                </a:lnTo>
                <a:lnTo>
                  <a:pt x="29575" y="3762"/>
                </a:lnTo>
                <a:lnTo>
                  <a:pt x="48767" y="0"/>
                </a:lnTo>
                <a:lnTo>
                  <a:pt x="2849879" y="0"/>
                </a:lnTo>
                <a:lnTo>
                  <a:pt x="2869072" y="3762"/>
                </a:lnTo>
                <a:lnTo>
                  <a:pt x="2884550" y="14096"/>
                </a:lnTo>
                <a:lnTo>
                  <a:pt x="2894885" y="29575"/>
                </a:lnTo>
                <a:lnTo>
                  <a:pt x="2898647" y="48767"/>
                </a:lnTo>
                <a:lnTo>
                  <a:pt x="2898647" y="332231"/>
                </a:lnTo>
                <a:lnTo>
                  <a:pt x="2894885" y="351424"/>
                </a:lnTo>
                <a:lnTo>
                  <a:pt x="2884550" y="366902"/>
                </a:lnTo>
                <a:lnTo>
                  <a:pt x="2869072" y="377237"/>
                </a:lnTo>
                <a:lnTo>
                  <a:pt x="2849879" y="380999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7100" y="2329179"/>
            <a:ext cx="2898775" cy="381000"/>
          </a:xfrm>
          <a:custGeom>
            <a:avLst/>
            <a:gdLst/>
            <a:ahLst/>
            <a:cxnLst/>
            <a:rect l="l" t="t" r="r" b="b"/>
            <a:pathLst>
              <a:path w="2898775" h="381000">
                <a:moveTo>
                  <a:pt x="48767" y="0"/>
                </a:moveTo>
                <a:lnTo>
                  <a:pt x="29575" y="3762"/>
                </a:lnTo>
                <a:lnTo>
                  <a:pt x="14096" y="14096"/>
                </a:lnTo>
                <a:lnTo>
                  <a:pt x="3762" y="29575"/>
                </a:lnTo>
                <a:lnTo>
                  <a:pt x="0" y="48767"/>
                </a:lnTo>
                <a:lnTo>
                  <a:pt x="0" y="332231"/>
                </a:lnTo>
                <a:lnTo>
                  <a:pt x="3762" y="351424"/>
                </a:lnTo>
                <a:lnTo>
                  <a:pt x="14096" y="366902"/>
                </a:lnTo>
                <a:lnTo>
                  <a:pt x="29575" y="377237"/>
                </a:lnTo>
                <a:lnTo>
                  <a:pt x="48767" y="380999"/>
                </a:lnTo>
                <a:lnTo>
                  <a:pt x="2849879" y="380999"/>
                </a:lnTo>
                <a:lnTo>
                  <a:pt x="2869072" y="377237"/>
                </a:lnTo>
                <a:lnTo>
                  <a:pt x="2884550" y="366902"/>
                </a:lnTo>
                <a:lnTo>
                  <a:pt x="2894885" y="351424"/>
                </a:lnTo>
                <a:lnTo>
                  <a:pt x="2898647" y="332231"/>
                </a:lnTo>
                <a:lnTo>
                  <a:pt x="2898647" y="48767"/>
                </a:lnTo>
                <a:lnTo>
                  <a:pt x="2894885" y="29575"/>
                </a:lnTo>
                <a:lnTo>
                  <a:pt x="2884550" y="14096"/>
                </a:lnTo>
                <a:lnTo>
                  <a:pt x="2869072" y="3762"/>
                </a:lnTo>
                <a:lnTo>
                  <a:pt x="2849879" y="0"/>
                </a:lnTo>
                <a:lnTo>
                  <a:pt x="4876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3855" y="2711703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0704" y="29464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00807" y="3930903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27655" y="405892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3151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7100" y="4234179"/>
            <a:ext cx="3965575" cy="381000"/>
          </a:xfrm>
          <a:custGeom>
            <a:avLst/>
            <a:gdLst/>
            <a:ahLst/>
            <a:cxnLst/>
            <a:rect l="l" t="t" r="r" b="b"/>
            <a:pathLst>
              <a:path w="3965575" h="381000">
                <a:moveTo>
                  <a:pt x="3916679" y="380999"/>
                </a:moveTo>
                <a:lnTo>
                  <a:pt x="48767" y="380999"/>
                </a:lnTo>
                <a:lnTo>
                  <a:pt x="29575" y="377237"/>
                </a:lnTo>
                <a:lnTo>
                  <a:pt x="14096" y="366902"/>
                </a:lnTo>
                <a:lnTo>
                  <a:pt x="3762" y="351424"/>
                </a:lnTo>
                <a:lnTo>
                  <a:pt x="0" y="332231"/>
                </a:lnTo>
                <a:lnTo>
                  <a:pt x="0" y="48767"/>
                </a:lnTo>
                <a:lnTo>
                  <a:pt x="3762" y="29575"/>
                </a:lnTo>
                <a:lnTo>
                  <a:pt x="14096" y="14096"/>
                </a:lnTo>
                <a:lnTo>
                  <a:pt x="29575" y="3762"/>
                </a:lnTo>
                <a:lnTo>
                  <a:pt x="48767" y="0"/>
                </a:lnTo>
                <a:lnTo>
                  <a:pt x="3916679" y="0"/>
                </a:lnTo>
                <a:lnTo>
                  <a:pt x="3935872" y="3762"/>
                </a:lnTo>
                <a:lnTo>
                  <a:pt x="3951350" y="14096"/>
                </a:lnTo>
                <a:lnTo>
                  <a:pt x="3961685" y="29575"/>
                </a:lnTo>
                <a:lnTo>
                  <a:pt x="3965447" y="48767"/>
                </a:lnTo>
                <a:lnTo>
                  <a:pt x="3965447" y="332231"/>
                </a:lnTo>
                <a:lnTo>
                  <a:pt x="3961685" y="351424"/>
                </a:lnTo>
                <a:lnTo>
                  <a:pt x="3951350" y="366902"/>
                </a:lnTo>
                <a:lnTo>
                  <a:pt x="3935872" y="377237"/>
                </a:lnTo>
                <a:lnTo>
                  <a:pt x="3916679" y="380999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7100" y="4234179"/>
            <a:ext cx="3965575" cy="381000"/>
          </a:xfrm>
          <a:custGeom>
            <a:avLst/>
            <a:gdLst/>
            <a:ahLst/>
            <a:cxnLst/>
            <a:rect l="l" t="t" r="r" b="b"/>
            <a:pathLst>
              <a:path w="3965575" h="381000">
                <a:moveTo>
                  <a:pt x="48767" y="0"/>
                </a:moveTo>
                <a:lnTo>
                  <a:pt x="29575" y="3762"/>
                </a:lnTo>
                <a:lnTo>
                  <a:pt x="14096" y="14096"/>
                </a:lnTo>
                <a:lnTo>
                  <a:pt x="3762" y="29575"/>
                </a:lnTo>
                <a:lnTo>
                  <a:pt x="0" y="48767"/>
                </a:lnTo>
                <a:lnTo>
                  <a:pt x="0" y="332231"/>
                </a:lnTo>
                <a:lnTo>
                  <a:pt x="3762" y="351424"/>
                </a:lnTo>
                <a:lnTo>
                  <a:pt x="14096" y="366902"/>
                </a:lnTo>
                <a:lnTo>
                  <a:pt x="29575" y="377237"/>
                </a:lnTo>
                <a:lnTo>
                  <a:pt x="48767" y="380999"/>
                </a:lnTo>
                <a:lnTo>
                  <a:pt x="3916679" y="380999"/>
                </a:lnTo>
                <a:lnTo>
                  <a:pt x="3935872" y="377237"/>
                </a:lnTo>
                <a:lnTo>
                  <a:pt x="3951350" y="366902"/>
                </a:lnTo>
                <a:lnTo>
                  <a:pt x="3961685" y="351424"/>
                </a:lnTo>
                <a:lnTo>
                  <a:pt x="3965447" y="332231"/>
                </a:lnTo>
                <a:lnTo>
                  <a:pt x="3965447" y="48767"/>
                </a:lnTo>
                <a:lnTo>
                  <a:pt x="3961685" y="29575"/>
                </a:lnTo>
                <a:lnTo>
                  <a:pt x="3951350" y="14096"/>
                </a:lnTo>
                <a:lnTo>
                  <a:pt x="3935872" y="3762"/>
                </a:lnTo>
                <a:lnTo>
                  <a:pt x="3916679" y="0"/>
                </a:lnTo>
                <a:lnTo>
                  <a:pt x="4876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75360" y="1685035"/>
            <a:ext cx="4091940" cy="493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>
              <a:lnSpc>
                <a:spcPct val="100000"/>
              </a:lnSpc>
              <a:tabLst>
                <a:tab pos="2819400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64-bit</a:t>
            </a:r>
            <a:r>
              <a:rPr sz="2000" spc="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Plaintext	56-bit</a:t>
            </a:r>
            <a:r>
              <a:rPr sz="20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Key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768350" marR="1299210" indent="-756285">
              <a:lnSpc>
                <a:spcPct val="12700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Initial Permutation (IP)  </a:t>
            </a:r>
            <a:r>
              <a:rPr sz="2000" dirty="0">
                <a:latin typeface="Comic Sans MS"/>
                <a:cs typeface="Comic Sans MS"/>
              </a:rPr>
              <a:t>64</a:t>
            </a:r>
            <a:endParaRPr sz="2000">
              <a:latin typeface="Comic Sans MS"/>
              <a:cs typeface="Comic Sans MS"/>
            </a:endParaRPr>
          </a:p>
          <a:p>
            <a:pPr marR="216535" algn="ctr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</a:t>
            </a:r>
            <a:r>
              <a:rPr sz="2000" spc="-8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  <a:p>
            <a:pPr marL="768350">
              <a:lnSpc>
                <a:spcPct val="100000"/>
              </a:lnSpc>
              <a:spcBef>
                <a:spcPts val="1180"/>
              </a:spcBef>
            </a:pPr>
            <a:r>
              <a:rPr sz="3000" spc="-7" baseline="26388" dirty="0">
                <a:latin typeface="Comic Sans MS"/>
                <a:cs typeface="Comic Sans MS"/>
              </a:rPr>
              <a:t>64</a:t>
            </a:r>
            <a:r>
              <a:rPr sz="3000" spc="15" baseline="26388" dirty="0">
                <a:latin typeface="Comic Sans MS"/>
                <a:cs typeface="Comic Sans MS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................................</a:t>
            </a:r>
            <a:endParaRPr sz="2400">
              <a:latin typeface="Times New Roman"/>
              <a:cs typeface="Times New Roman"/>
            </a:endParaRPr>
          </a:p>
          <a:p>
            <a:pPr marL="341630" marR="1624965" indent="1063625">
              <a:lnSpc>
                <a:spcPts val="5400"/>
              </a:lnSpc>
              <a:spcBef>
                <a:spcPts val="215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</a:t>
            </a:r>
            <a:r>
              <a:rPr sz="20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16  Swap L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&amp;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</a:t>
            </a:r>
            <a:r>
              <a:rPr sz="20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halves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Inverse of</a:t>
            </a:r>
            <a:r>
              <a:rPr sz="20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IP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64-bit</a:t>
            </a:r>
            <a:r>
              <a:rPr sz="2000" spc="-6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Ciphertext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09439" y="3473703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6288" y="360172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09439" y="4007103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36288" y="413512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14088" y="348945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56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6</a:t>
            </a:fld>
            <a:r>
              <a:rPr dirty="0"/>
              <a:t>)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Feistel Cipher: a cipher </a:t>
            </a:r>
            <a:r>
              <a:rPr sz="3600" spc="-5" dirty="0"/>
              <a:t>design</a:t>
            </a:r>
            <a:r>
              <a:rPr sz="3600" spc="-120" dirty="0"/>
              <a:t> </a:t>
            </a:r>
            <a:r>
              <a:rPr sz="3600" dirty="0"/>
              <a:t>pattern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7</a:t>
            </a:fld>
            <a:r>
              <a:rPr dirty="0"/>
              <a:t>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591" y="1840484"/>
            <a:ext cx="2647950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8F00"/>
                </a:solidFill>
                <a:latin typeface="Comic Sans MS"/>
                <a:cs typeface="Comic Sans MS"/>
              </a:rPr>
              <a:t>Encryption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r>
              <a:rPr sz="20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rounds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Plaintext =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(L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,</a:t>
            </a:r>
            <a:r>
              <a:rPr sz="20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R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0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For 1 &lt;= i &lt;=</a:t>
            </a:r>
            <a:r>
              <a:rPr sz="2000" spc="-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8152" y="3120644"/>
            <a:ext cx="23241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L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</a:t>
            </a:r>
            <a:endParaRPr sz="2850" baseline="-23391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9301" y="3221228"/>
            <a:ext cx="67056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" baseline="22222" dirty="0">
                <a:solidFill>
                  <a:srgbClr val="0558ED"/>
                </a:solidFill>
                <a:latin typeface="Comic Sans MS"/>
                <a:cs typeface="Comic Sans MS"/>
              </a:rPr>
              <a:t>=</a:t>
            </a:r>
            <a:r>
              <a:rPr sz="3000" spc="-150" baseline="22222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3000" spc="7" baseline="22222" dirty="0">
                <a:solidFill>
                  <a:srgbClr val="0558ED"/>
                </a:solidFill>
                <a:latin typeface="Comic Sans MS"/>
                <a:cs typeface="Comic Sans MS"/>
              </a:rPr>
              <a:t>R</a:t>
            </a:r>
            <a:r>
              <a:rPr sz="1900" spc="5" dirty="0">
                <a:solidFill>
                  <a:srgbClr val="0558ED"/>
                </a:solidFill>
                <a:latin typeface="Comic Sans MS"/>
                <a:cs typeface="Comic Sans MS"/>
              </a:rPr>
              <a:t>i-1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7192" y="3394964"/>
            <a:ext cx="292227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3400" algn="l"/>
              </a:tabLst>
            </a:pP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R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	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= </a:t>
            </a:r>
            <a:r>
              <a:rPr sz="2000" spc="5" dirty="0">
                <a:solidFill>
                  <a:srgbClr val="0558ED"/>
                </a:solidFill>
                <a:latin typeface="Comic Sans MS"/>
                <a:cs typeface="Comic Sans MS"/>
              </a:rPr>
              <a:t>L</a:t>
            </a:r>
            <a:r>
              <a:rPr sz="2850" spc="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i-1 </a:t>
            </a:r>
            <a:r>
              <a:rPr sz="2000" b="1" spc="-5" dirty="0">
                <a:latin typeface="Comic Sans MS"/>
                <a:cs typeface="Comic Sans MS"/>
              </a:rPr>
              <a:t>xor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f(R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i-1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,</a:t>
            </a:r>
            <a:r>
              <a:rPr sz="2000" spc="-3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K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591" y="3730244"/>
            <a:ext cx="4340860" cy="288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Subkeys K</a:t>
            </a:r>
            <a:r>
              <a:rPr sz="2850" spc="-7" baseline="-23391" dirty="0">
                <a:solidFill>
                  <a:srgbClr val="0558ED"/>
                </a:solidFill>
                <a:latin typeface="Comic Sans MS"/>
                <a:cs typeface="Comic Sans MS"/>
              </a:rPr>
              <a:t>i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derived from key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</a:t>
            </a:r>
            <a:endParaRPr sz="2000">
              <a:latin typeface="Comic Sans MS"/>
              <a:cs typeface="Comic Sans MS"/>
            </a:endParaRPr>
          </a:p>
          <a:p>
            <a:pPr marL="356870" indent="-344170">
              <a:lnSpc>
                <a:spcPct val="100000"/>
              </a:lnSpc>
              <a:spcBef>
                <a:spcPts val="240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Ciphertext =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(R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,</a:t>
            </a:r>
            <a:r>
              <a:rPr sz="2000" spc="-3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L</a:t>
            </a:r>
            <a:r>
              <a:rPr sz="2850" baseline="-23391" dirty="0">
                <a:solidFill>
                  <a:srgbClr val="0558ED"/>
                </a:solidFill>
                <a:latin typeface="Comic Sans MS"/>
                <a:cs typeface="Comic Sans MS"/>
              </a:rPr>
              <a:t>n</a:t>
            </a: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u="heavy" spc="-5" dirty="0">
                <a:solidFill>
                  <a:srgbClr val="008F00"/>
                </a:solidFill>
                <a:latin typeface="Comic Sans MS"/>
                <a:cs typeface="Comic Sans MS"/>
              </a:rPr>
              <a:t>Note: </a:t>
            </a: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swapped</a:t>
            </a:r>
            <a:r>
              <a:rPr sz="2000" spc="-45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halves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8F00"/>
                </a:solidFill>
                <a:latin typeface="Comic Sans MS"/>
                <a:cs typeface="Comic Sans MS"/>
              </a:rPr>
              <a:t>Decryption</a:t>
            </a:r>
            <a:endParaRPr sz="2000">
              <a:latin typeface="Comic Sans MS"/>
              <a:cs typeface="Comic Sans MS"/>
            </a:endParaRPr>
          </a:p>
          <a:p>
            <a:pPr marL="356870" marR="5080" indent="-344170">
              <a:lnSpc>
                <a:spcPts val="2160"/>
              </a:lnSpc>
              <a:spcBef>
                <a:spcPts val="509"/>
              </a:spcBef>
              <a:buClr>
                <a:srgbClr val="FF2833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As Encryption above, but subkeys  applied in reverse</a:t>
            </a:r>
            <a:r>
              <a:rPr sz="2000" spc="-5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order:</a:t>
            </a:r>
            <a:endParaRPr sz="2000">
              <a:latin typeface="Comic Sans MS"/>
              <a:cs typeface="Comic Sans MS"/>
            </a:endParaRPr>
          </a:p>
          <a:p>
            <a:pPr marR="1847214" algn="ctr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solidFill>
                  <a:srgbClr val="0558ED"/>
                </a:solidFill>
                <a:latin typeface="Comic Sans MS"/>
                <a:cs typeface="Comic Sans MS"/>
              </a:rPr>
              <a:t>N,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N-1, N-2,</a:t>
            </a:r>
            <a:r>
              <a:rPr sz="2000" spc="-7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0558ED"/>
                </a:solidFill>
                <a:latin typeface="Comic Sans MS"/>
                <a:cs typeface="Comic Sans MS"/>
              </a:rPr>
              <a:t>…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1291" y="1835404"/>
            <a:ext cx="4508500" cy="4782820"/>
          </a:xfrm>
          <a:prstGeom prst="rect">
            <a:avLst/>
          </a:prstGeom>
          <a:solidFill>
            <a:srgbClr val="FFFFFF"/>
          </a:solidFill>
          <a:ln w="12191">
            <a:solidFill>
              <a:srgbClr val="FF28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32434" marR="303530" indent="-344170">
              <a:lnSpc>
                <a:spcPct val="100000"/>
              </a:lnSpc>
              <a:spcBef>
                <a:spcPts val="265"/>
              </a:spcBef>
              <a:buClr>
                <a:srgbClr val="FF2833"/>
              </a:buClr>
              <a:buFont typeface="Wingdings"/>
              <a:buChar char=""/>
              <a:tabLst>
                <a:tab pos="432434" algn="l"/>
                <a:tab pos="433070" algn="l"/>
              </a:tabLst>
            </a:pPr>
            <a:r>
              <a:rPr sz="1800" spc="-5" dirty="0">
                <a:latin typeface="Comic Sans MS"/>
                <a:cs typeface="Comic Sans MS"/>
              </a:rPr>
              <a:t>Block </a:t>
            </a:r>
            <a:r>
              <a:rPr sz="1800" dirty="0">
                <a:latin typeface="Comic Sans MS"/>
                <a:cs typeface="Comic Sans MS"/>
              </a:rPr>
              <a:t>size: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Large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block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size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better.  128-bit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256-bits blocks</a:t>
            </a:r>
            <a:r>
              <a:rPr sz="1800" spc="-7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best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2833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432434" marR="430530" indent="-344170" algn="just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3070" algn="l"/>
              </a:tabLst>
            </a:pPr>
            <a:r>
              <a:rPr sz="1800" dirty="0">
                <a:latin typeface="Comic Sans MS"/>
                <a:cs typeface="Comic Sans MS"/>
              </a:rPr>
              <a:t>Key size: </a:t>
            </a:r>
            <a:r>
              <a:rPr sz="1850" i="1" spc="-30" dirty="0">
                <a:solidFill>
                  <a:srgbClr val="FF2833"/>
                </a:solidFill>
                <a:latin typeface="Comic Sans MS"/>
                <a:cs typeface="Comic Sans MS"/>
              </a:rPr>
              <a:t>These days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at least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128  bits,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more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better,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e.g.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192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or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256  bits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FF2833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432434" marR="153670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2434" algn="l"/>
                <a:tab pos="433070" algn="l"/>
              </a:tabLst>
            </a:pPr>
            <a:r>
              <a:rPr sz="1800" dirty="0">
                <a:latin typeface="Comic Sans MS"/>
                <a:cs typeface="Comic Sans MS"/>
              </a:rPr>
              <a:t>Number of </a:t>
            </a:r>
            <a:r>
              <a:rPr sz="1800" spc="-5" dirty="0">
                <a:latin typeface="Comic Sans MS"/>
                <a:cs typeface="Comic Sans MS"/>
              </a:rPr>
              <a:t>rounds: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Typically at least 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16 rounds</a:t>
            </a:r>
            <a:r>
              <a:rPr sz="1800" spc="-8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needed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2833"/>
              </a:buClr>
              <a:buFont typeface="Wingdings"/>
              <a:buChar char=""/>
            </a:pPr>
            <a:endParaRPr sz="2500">
              <a:latin typeface="Times New Roman"/>
              <a:cs typeface="Times New Roman"/>
            </a:endParaRPr>
          </a:p>
          <a:p>
            <a:pPr marL="432434" marR="843280" indent="-344170">
              <a:lnSpc>
                <a:spcPct val="70000"/>
              </a:lnSpc>
              <a:buClr>
                <a:srgbClr val="FF2833"/>
              </a:buClr>
              <a:buFont typeface="Wingdings"/>
              <a:buChar char=""/>
              <a:tabLst>
                <a:tab pos="432434" algn="l"/>
                <a:tab pos="433070" algn="l"/>
              </a:tabLst>
            </a:pPr>
            <a:r>
              <a:rPr sz="1800" spc="-5" dirty="0">
                <a:latin typeface="Comic Sans MS"/>
                <a:cs typeface="Comic Sans MS"/>
              </a:rPr>
              <a:t>Round function </a:t>
            </a:r>
            <a:r>
              <a:rPr sz="1800" dirty="0">
                <a:latin typeface="Comic Sans MS"/>
                <a:cs typeface="Comic Sans MS"/>
              </a:rPr>
              <a:t>f and subkey  </a:t>
            </a:r>
            <a:r>
              <a:rPr sz="1800" spc="-5" dirty="0">
                <a:latin typeface="Comic Sans MS"/>
                <a:cs typeface="Comic Sans MS"/>
              </a:rPr>
              <a:t>generation:</a:t>
            </a:r>
            <a:r>
              <a:rPr sz="1800" spc="-5" dirty="0">
                <a:solidFill>
                  <a:srgbClr val="EEED70"/>
                </a:solidFill>
                <a:latin typeface="Comic Sans MS"/>
                <a:cs typeface="Comic Sans MS"/>
              </a:rPr>
              <a:t>: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Designed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make  cryptanalysis</a:t>
            </a:r>
            <a:r>
              <a:rPr sz="1800" spc="-114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difficult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2833"/>
              </a:buClr>
              <a:buFont typeface="Wingdings"/>
              <a:buChar char=""/>
            </a:pPr>
            <a:endParaRPr sz="2250">
              <a:latin typeface="Times New Roman"/>
              <a:cs typeface="Times New Roman"/>
            </a:endParaRPr>
          </a:p>
          <a:p>
            <a:pPr marL="432434" marR="104139" indent="-344170">
              <a:lnSpc>
                <a:spcPct val="100000"/>
              </a:lnSpc>
              <a:buClr>
                <a:srgbClr val="FF2833"/>
              </a:buClr>
              <a:buFont typeface="Wingdings"/>
              <a:buChar char=""/>
              <a:tabLst>
                <a:tab pos="432434" algn="l"/>
                <a:tab pos="433070" algn="l"/>
              </a:tabLst>
            </a:pPr>
            <a:r>
              <a:rPr sz="1800" spc="-5" dirty="0">
                <a:latin typeface="Comic Sans MS"/>
                <a:cs typeface="Comic Sans MS"/>
              </a:rPr>
              <a:t>Round function f: </a:t>
            </a:r>
            <a:r>
              <a:rPr sz="1800" spc="-5" dirty="0">
                <a:solidFill>
                  <a:srgbClr val="0558ED"/>
                </a:solidFill>
                <a:latin typeface="Comic Sans MS"/>
                <a:cs typeface="Comic Sans MS"/>
              </a:rPr>
              <a:t>typically built from  transpositions,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substitutions,  modular arithmetic,</a:t>
            </a:r>
            <a:r>
              <a:rPr sz="1800" spc="-114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558ED"/>
                </a:solidFill>
                <a:latin typeface="Comic Sans MS"/>
                <a:cs typeface="Comic Sans MS"/>
              </a:rPr>
              <a:t>etc.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Feistel</a:t>
            </a:r>
            <a:r>
              <a:rPr sz="3600" spc="-105" dirty="0"/>
              <a:t> </a:t>
            </a:r>
            <a:r>
              <a:rPr sz="3600" dirty="0"/>
              <a:t>Cipher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769872" y="31750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9872" y="466852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1003" y="2551683"/>
          <a:ext cx="1828798" cy="746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914399"/>
              </a:tblGrid>
              <a:tr h="4571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850" spc="-7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2850" baseline="-23391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558ED"/>
                      </a:solidFill>
                      <a:prstDash val="solid"/>
                    </a:lnL>
                    <a:lnR w="12191">
                      <a:solidFill>
                        <a:srgbClr val="0558ED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lnB w="12191">
                      <a:solidFill>
                        <a:srgbClr val="0558ED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1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850" spc="-15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2850" baseline="-23391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558ED"/>
                      </a:solidFill>
                      <a:prstDash val="solid"/>
                    </a:lnL>
                    <a:lnR w="12191">
                      <a:solidFill>
                        <a:srgbClr val="0558ED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lnB w="12191">
                      <a:solidFill>
                        <a:srgbClr val="0558ED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163067">
                <a:tc>
                  <a:txBody>
                    <a:bodyPr/>
                    <a:lstStyle/>
                    <a:p>
                      <a:endParaRPr sz="2850" baseline="-23391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850" baseline="-23391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558ED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1003" y="4075683"/>
          <a:ext cx="3584446" cy="76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2670047"/>
              </a:tblGrid>
              <a:tr h="45719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=R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2850" baseline="-23391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558ED"/>
                      </a:solidFill>
                      <a:prstDash val="solid"/>
                    </a:lnL>
                    <a:lnR w="12191">
                      <a:solidFill>
                        <a:srgbClr val="0558ED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lnB w="12191">
                      <a:solidFill>
                        <a:srgbClr val="0558ED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=L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1 </a:t>
                      </a:r>
                      <a:r>
                        <a:rPr sz="2000" dirty="0">
                          <a:solidFill>
                            <a:srgbClr val="FF2833"/>
                          </a:solidFill>
                          <a:latin typeface="Comic Sans MS"/>
                          <a:cs typeface="Comic Sans MS"/>
                        </a:rPr>
                        <a:t>xor 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f(R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2000" spc="-114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K</a:t>
                      </a:r>
                      <a:r>
                        <a:rPr sz="2850" spc="-7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558ED"/>
                      </a:solidFill>
                      <a:prstDash val="solid"/>
                    </a:lnL>
                    <a:lnR w="12191">
                      <a:solidFill>
                        <a:srgbClr val="0558ED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lnB w="12191">
                      <a:solidFill>
                        <a:srgbClr val="0558ED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132587">
                <a:tc>
                  <a:txBody>
                    <a:bodyPr/>
                    <a:lstStyle/>
                    <a:p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558ED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27100" y="5605779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914400" y="457200"/>
                </a:lnTo>
                <a:lnTo>
                  <a:pt x="914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7100" y="5605779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399" y="0"/>
                </a:lnTo>
                <a:lnTo>
                  <a:pt x="91439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1500" y="5605779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914400" y="457200"/>
                </a:lnTo>
                <a:lnTo>
                  <a:pt x="914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1500" y="5605779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399" y="0"/>
                </a:lnTo>
                <a:lnTo>
                  <a:pt x="91439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19200" y="5668771"/>
            <a:ext cx="123634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5990" algn="l"/>
              </a:tabLst>
            </a:pPr>
            <a:r>
              <a:rPr sz="2000" spc="-10" dirty="0">
                <a:solidFill>
                  <a:srgbClr val="FF2833"/>
                </a:solidFill>
                <a:latin typeface="Comic Sans MS"/>
                <a:cs typeface="Comic Sans MS"/>
              </a:rPr>
              <a:t>R</a:t>
            </a:r>
            <a:r>
              <a:rPr sz="2850" spc="-7" baseline="-23391" dirty="0">
                <a:solidFill>
                  <a:srgbClr val="FF2833"/>
                </a:solidFill>
                <a:latin typeface="Comic Sans MS"/>
                <a:cs typeface="Comic Sans MS"/>
              </a:rPr>
              <a:t>3</a:t>
            </a:r>
            <a:r>
              <a:rPr sz="2850" baseline="-23391" dirty="0">
                <a:solidFill>
                  <a:srgbClr val="FF2833"/>
                </a:solidFill>
                <a:latin typeface="Comic Sans MS"/>
                <a:cs typeface="Comic Sans MS"/>
              </a:rPr>
              <a:t>	</a:t>
            </a:r>
            <a:r>
              <a:rPr sz="2000" dirty="0">
                <a:solidFill>
                  <a:srgbClr val="FF2833"/>
                </a:solidFill>
                <a:latin typeface="Comic Sans MS"/>
                <a:cs typeface="Comic Sans MS"/>
              </a:rPr>
              <a:t>L</a:t>
            </a:r>
            <a:r>
              <a:rPr sz="2850" spc="-7" baseline="-23391" dirty="0">
                <a:solidFill>
                  <a:srgbClr val="FF2833"/>
                </a:solidFill>
                <a:latin typeface="Comic Sans MS"/>
                <a:cs typeface="Comic Sans MS"/>
              </a:rPr>
              <a:t>3</a:t>
            </a:r>
            <a:endParaRPr sz="2850" baseline="-23391">
              <a:latin typeface="Comic Sans MS"/>
              <a:cs typeface="Comic Sans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21003" y="3313683"/>
          <a:ext cx="3584446" cy="76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2670047"/>
              </a:tblGrid>
              <a:tr h="45719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=R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2850" baseline="-23391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558ED"/>
                      </a:solidFill>
                      <a:prstDash val="solid"/>
                    </a:lnL>
                    <a:lnR w="12191">
                      <a:solidFill>
                        <a:srgbClr val="0558ED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lnB w="12191">
                      <a:solidFill>
                        <a:srgbClr val="0558ED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850" spc="-7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=L</a:t>
                      </a:r>
                      <a:r>
                        <a:rPr sz="2850" spc="-7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0 </a:t>
                      </a:r>
                      <a:r>
                        <a:rPr sz="2000" dirty="0">
                          <a:solidFill>
                            <a:srgbClr val="FF2833"/>
                          </a:solidFill>
                          <a:latin typeface="Comic Sans MS"/>
                          <a:cs typeface="Comic Sans MS"/>
                        </a:rPr>
                        <a:t>xor 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f(R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2000" spc="-7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K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558ED"/>
                      </a:solidFill>
                      <a:prstDash val="solid"/>
                    </a:lnL>
                    <a:lnR w="12191">
                      <a:solidFill>
                        <a:srgbClr val="0558ED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lnB w="12191">
                      <a:solidFill>
                        <a:srgbClr val="0558ED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132587">
                <a:tc>
                  <a:txBody>
                    <a:bodyPr/>
                    <a:lstStyle/>
                    <a:p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558ED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769872" y="390652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21003" y="4837683"/>
          <a:ext cx="3584446" cy="76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399"/>
                <a:gridCol w="2670047"/>
              </a:tblGrid>
              <a:tr h="457199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=R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2850" baseline="-23391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558ED"/>
                      </a:solidFill>
                      <a:prstDash val="solid"/>
                    </a:lnL>
                    <a:lnR w="12191">
                      <a:solidFill>
                        <a:srgbClr val="0558ED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lnB w="12191">
                      <a:solidFill>
                        <a:srgbClr val="0558ED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200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=L</a:t>
                      </a:r>
                      <a:r>
                        <a:rPr sz="2850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2 </a:t>
                      </a:r>
                      <a:r>
                        <a:rPr sz="2000" spc="-5" dirty="0">
                          <a:solidFill>
                            <a:srgbClr val="FF2833"/>
                          </a:solidFill>
                          <a:latin typeface="Comic Sans MS"/>
                          <a:cs typeface="Comic Sans MS"/>
                        </a:rPr>
                        <a:t>xor </a:t>
                      </a: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f(R</a:t>
                      </a:r>
                      <a:r>
                        <a:rPr sz="2850" spc="-7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2000" spc="-60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K</a:t>
                      </a:r>
                      <a:r>
                        <a:rPr sz="2850" spc="-7" baseline="-23391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2000" spc="-5" dirty="0">
                          <a:solidFill>
                            <a:srgbClr val="0558ED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191">
                      <a:solidFill>
                        <a:srgbClr val="0558ED"/>
                      </a:solidFill>
                      <a:prstDash val="solid"/>
                    </a:lnL>
                    <a:lnR w="12191">
                      <a:solidFill>
                        <a:srgbClr val="0558ED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lnB w="12191">
                      <a:solidFill>
                        <a:srgbClr val="0558ED"/>
                      </a:solidFill>
                      <a:prstDash val="solid"/>
                    </a:lnB>
                    <a:solidFill>
                      <a:srgbClr val="FFFDA9"/>
                    </a:solidFill>
                  </a:tcPr>
                </a:tc>
              </a:tr>
              <a:tr h="132587">
                <a:tc>
                  <a:txBody>
                    <a:bodyPr/>
                    <a:lstStyle/>
                    <a:p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558ED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0558ED"/>
                      </a:solidFill>
                      <a:prstDash val="solid"/>
                    </a:lnT>
                    <a:solidFill>
                      <a:srgbClr val="FFFEE2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1769872" y="543052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87039" y="5647435"/>
            <a:ext cx="132143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Ciphertext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639" y="1777491"/>
            <a:ext cx="3890645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mic Sans MS"/>
                <a:cs typeface="Comic Sans MS"/>
              </a:rPr>
              <a:t>Feistel Cipher </a:t>
            </a:r>
            <a:r>
              <a:rPr sz="2400" spc="-5" dirty="0">
                <a:solidFill>
                  <a:srgbClr val="008F00"/>
                </a:solidFill>
                <a:latin typeface="Comic Sans MS"/>
                <a:cs typeface="Comic Sans MS"/>
              </a:rPr>
              <a:t>for </a:t>
            </a:r>
            <a:r>
              <a:rPr sz="2400" dirty="0">
                <a:solidFill>
                  <a:srgbClr val="008F00"/>
                </a:solidFill>
                <a:latin typeface="Comic Sans MS"/>
                <a:cs typeface="Comic Sans MS"/>
              </a:rPr>
              <a:t>3</a:t>
            </a:r>
            <a:r>
              <a:rPr sz="2400" spc="-110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8F00"/>
                </a:solidFill>
                <a:latin typeface="Comic Sans MS"/>
                <a:cs typeface="Comic Sans MS"/>
              </a:rPr>
              <a:t>rounds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20701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Plaintext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11291" y="1835404"/>
            <a:ext cx="4508500" cy="4861560"/>
          </a:xfrm>
          <a:custGeom>
            <a:avLst/>
            <a:gdLst/>
            <a:ahLst/>
            <a:cxnLst/>
            <a:rect l="l" t="t" r="r" b="b"/>
            <a:pathLst>
              <a:path w="4508500" h="4861559">
                <a:moveTo>
                  <a:pt x="0" y="4861560"/>
                </a:moveTo>
                <a:lnTo>
                  <a:pt x="4507992" y="4861560"/>
                </a:lnTo>
                <a:lnTo>
                  <a:pt x="4507992" y="0"/>
                </a:lnTo>
                <a:lnTo>
                  <a:pt x="0" y="0"/>
                </a:lnTo>
                <a:lnTo>
                  <a:pt x="0" y="4861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1291" y="1835404"/>
            <a:ext cx="4508500" cy="4861560"/>
          </a:xfrm>
          <a:custGeom>
            <a:avLst/>
            <a:gdLst/>
            <a:ahLst/>
            <a:cxnLst/>
            <a:rect l="l" t="t" r="r" b="b"/>
            <a:pathLst>
              <a:path w="4508500" h="4861559">
                <a:moveTo>
                  <a:pt x="0" y="0"/>
                </a:moveTo>
                <a:lnTo>
                  <a:pt x="4507991" y="0"/>
                </a:lnTo>
                <a:lnTo>
                  <a:pt x="4507991" y="4861559"/>
                </a:lnTo>
                <a:lnTo>
                  <a:pt x="0" y="4861559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05779" y="1870964"/>
            <a:ext cx="4261485" cy="2085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70" indent="-344805">
              <a:lnSpc>
                <a:spcPct val="100000"/>
              </a:lnSpc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This example should also make clear  why </a:t>
            </a:r>
            <a:r>
              <a:rPr sz="2000" spc="-5" dirty="0">
                <a:solidFill>
                  <a:srgbClr val="008F00"/>
                </a:solidFill>
                <a:latin typeface="Comic Sans MS"/>
                <a:cs typeface="Comic Sans MS"/>
              </a:rPr>
              <a:t>Decryption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needs to</a:t>
            </a:r>
            <a:r>
              <a:rPr sz="2000" spc="-4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supply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44170" indent="-344170">
              <a:lnSpc>
                <a:spcPct val="100000"/>
              </a:lnSpc>
              <a:buClr>
                <a:srgbClr val="FF2833"/>
              </a:buClr>
              <a:buFont typeface="Times New Roman"/>
              <a:buChar char="•"/>
              <a:tabLst>
                <a:tab pos="344170" algn="l"/>
                <a:tab pos="3448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key K3 in the first</a:t>
            </a:r>
            <a:r>
              <a:rPr sz="2000" spc="-3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round,</a:t>
            </a:r>
            <a:endParaRPr sz="2000">
              <a:latin typeface="Comic Sans MS"/>
              <a:cs typeface="Comic Sans MS"/>
            </a:endParaRPr>
          </a:p>
          <a:p>
            <a:pPr marL="344170" indent="-344170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Times New Roman"/>
              <a:buChar char="•"/>
              <a:tabLst>
                <a:tab pos="344170" algn="l"/>
                <a:tab pos="344805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key K2 in the second round,</a:t>
            </a:r>
            <a:r>
              <a:rPr sz="2000" spc="-1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and</a:t>
            </a:r>
            <a:endParaRPr sz="2000">
              <a:latin typeface="Comic Sans MS"/>
              <a:cs typeface="Comic Sans MS"/>
            </a:endParaRPr>
          </a:p>
          <a:p>
            <a:pPr marL="419734" indent="-419734">
              <a:lnSpc>
                <a:spcPct val="100000"/>
              </a:lnSpc>
              <a:spcBef>
                <a:spcPts val="480"/>
              </a:spcBef>
              <a:buClr>
                <a:srgbClr val="FF2833"/>
              </a:buClr>
              <a:buFont typeface="Times New Roman"/>
              <a:buChar char="•"/>
              <a:tabLst>
                <a:tab pos="419734" algn="l"/>
                <a:tab pos="420370" algn="l"/>
              </a:tabLst>
            </a:pP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key K1 in the third</a:t>
            </a:r>
            <a:r>
              <a:rPr sz="2000" spc="-4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558ED"/>
                </a:solidFill>
                <a:latin typeface="Comic Sans MS"/>
                <a:cs typeface="Comic Sans MS"/>
              </a:rPr>
              <a:t>round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8</a:t>
            </a:fld>
            <a:r>
              <a:rPr dirty="0"/>
              <a:t>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A </a:t>
            </a:r>
            <a:r>
              <a:rPr sz="3600" spc="-5" dirty="0"/>
              <a:t>Round </a:t>
            </a:r>
            <a:r>
              <a:rPr sz="3600" dirty="0"/>
              <a:t>of</a:t>
            </a:r>
            <a:r>
              <a:rPr sz="3600" spc="-95" dirty="0"/>
              <a:t> </a:t>
            </a:r>
            <a:r>
              <a:rPr sz="3600" dirty="0"/>
              <a:t>DES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05023" y="2330703"/>
            <a:ext cx="1841500" cy="3657600"/>
          </a:xfrm>
          <a:custGeom>
            <a:avLst/>
            <a:gdLst/>
            <a:ahLst/>
            <a:cxnLst/>
            <a:rect l="l" t="t" r="r" b="b"/>
            <a:pathLst>
              <a:path w="1841500" h="3657600">
                <a:moveTo>
                  <a:pt x="0" y="0"/>
                </a:moveTo>
                <a:lnTo>
                  <a:pt x="0" y="0"/>
                </a:lnTo>
                <a:lnTo>
                  <a:pt x="0" y="399287"/>
                </a:lnTo>
                <a:lnTo>
                  <a:pt x="463295" y="399287"/>
                </a:lnTo>
                <a:lnTo>
                  <a:pt x="463295" y="3657599"/>
                </a:lnTo>
                <a:lnTo>
                  <a:pt x="1840991" y="36575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967" y="5915152"/>
            <a:ext cx="146685" cy="149860"/>
          </a:xfrm>
          <a:custGeom>
            <a:avLst/>
            <a:gdLst/>
            <a:ahLst/>
            <a:cxnLst/>
            <a:rect l="l" t="t" r="r" b="b"/>
            <a:pathLst>
              <a:path w="146685" h="149860">
                <a:moveTo>
                  <a:pt x="0" y="0"/>
                </a:moveTo>
                <a:lnTo>
                  <a:pt x="0" y="149352"/>
                </a:lnTo>
                <a:lnTo>
                  <a:pt x="146304" y="73152"/>
                </a:lnTo>
                <a:lnTo>
                  <a:pt x="0" y="0"/>
                </a:lnTo>
                <a:close/>
              </a:path>
            </a:pathLst>
          </a:custGeom>
          <a:solidFill>
            <a:srgbClr val="055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5367" y="4083303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2216" y="61468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59" h="146685">
                <a:moveTo>
                  <a:pt x="149351" y="0"/>
                </a:moveTo>
                <a:lnTo>
                  <a:pt x="0" y="0"/>
                </a:lnTo>
                <a:lnTo>
                  <a:pt x="73151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7223" y="6322059"/>
            <a:ext cx="1777364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Key out</a:t>
            </a:r>
            <a:r>
              <a:rPr sz="24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(56)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3464" y="417525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56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7900" y="4386579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3066287" y="457199"/>
                </a:moveTo>
                <a:lnTo>
                  <a:pt x="57911" y="457199"/>
                </a:lnTo>
                <a:lnTo>
                  <a:pt x="34718" y="452866"/>
                </a:lnTo>
                <a:lnTo>
                  <a:pt x="16382" y="440816"/>
                </a:lnTo>
                <a:lnTo>
                  <a:pt x="4333" y="422481"/>
                </a:lnTo>
                <a:lnTo>
                  <a:pt x="0" y="399287"/>
                </a:lnTo>
                <a:lnTo>
                  <a:pt x="0" y="57911"/>
                </a:lnTo>
                <a:lnTo>
                  <a:pt x="4333" y="34718"/>
                </a:lnTo>
                <a:lnTo>
                  <a:pt x="16382" y="16382"/>
                </a:lnTo>
                <a:lnTo>
                  <a:pt x="34718" y="4333"/>
                </a:lnTo>
                <a:lnTo>
                  <a:pt x="57911" y="0"/>
                </a:lnTo>
                <a:lnTo>
                  <a:pt x="3066287" y="0"/>
                </a:lnTo>
                <a:lnTo>
                  <a:pt x="3089481" y="4333"/>
                </a:lnTo>
                <a:lnTo>
                  <a:pt x="3107816" y="16382"/>
                </a:lnTo>
                <a:lnTo>
                  <a:pt x="3119866" y="34718"/>
                </a:lnTo>
                <a:lnTo>
                  <a:pt x="3124199" y="57911"/>
                </a:lnTo>
                <a:lnTo>
                  <a:pt x="3124199" y="399287"/>
                </a:lnTo>
                <a:lnTo>
                  <a:pt x="3119866" y="422481"/>
                </a:lnTo>
                <a:lnTo>
                  <a:pt x="3107816" y="440816"/>
                </a:lnTo>
                <a:lnTo>
                  <a:pt x="3089481" y="452866"/>
                </a:lnTo>
                <a:lnTo>
                  <a:pt x="3066287" y="457199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7900" y="4386579"/>
            <a:ext cx="3124200" cy="457200"/>
          </a:xfrm>
          <a:custGeom>
            <a:avLst/>
            <a:gdLst/>
            <a:ahLst/>
            <a:cxnLst/>
            <a:rect l="l" t="t" r="r" b="b"/>
            <a:pathLst>
              <a:path w="3124200" h="457200">
                <a:moveTo>
                  <a:pt x="57911" y="0"/>
                </a:moveTo>
                <a:lnTo>
                  <a:pt x="34718" y="4333"/>
                </a:lnTo>
                <a:lnTo>
                  <a:pt x="16382" y="16382"/>
                </a:lnTo>
                <a:lnTo>
                  <a:pt x="4333" y="34718"/>
                </a:lnTo>
                <a:lnTo>
                  <a:pt x="0" y="57911"/>
                </a:lnTo>
                <a:lnTo>
                  <a:pt x="0" y="399287"/>
                </a:lnTo>
                <a:lnTo>
                  <a:pt x="4333" y="422481"/>
                </a:lnTo>
                <a:lnTo>
                  <a:pt x="16382" y="440816"/>
                </a:lnTo>
                <a:lnTo>
                  <a:pt x="34718" y="452866"/>
                </a:lnTo>
                <a:lnTo>
                  <a:pt x="57911" y="457199"/>
                </a:lnTo>
                <a:lnTo>
                  <a:pt x="3066287" y="457199"/>
                </a:lnTo>
                <a:lnTo>
                  <a:pt x="3089481" y="452866"/>
                </a:lnTo>
                <a:lnTo>
                  <a:pt x="3107816" y="440816"/>
                </a:lnTo>
                <a:lnTo>
                  <a:pt x="3119866" y="422481"/>
                </a:lnTo>
                <a:lnTo>
                  <a:pt x="3124199" y="399287"/>
                </a:lnTo>
                <a:lnTo>
                  <a:pt x="3124199" y="57911"/>
                </a:lnTo>
                <a:lnTo>
                  <a:pt x="3119866" y="34718"/>
                </a:lnTo>
                <a:lnTo>
                  <a:pt x="3107816" y="16382"/>
                </a:lnTo>
                <a:lnTo>
                  <a:pt x="3089481" y="4333"/>
                </a:lnTo>
                <a:lnTo>
                  <a:pt x="3066287" y="0"/>
                </a:lnTo>
                <a:lnTo>
                  <a:pt x="57911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7871" y="47691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4720" y="49276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4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9547" y="5072379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2008631" y="380999"/>
                </a:moveTo>
                <a:lnTo>
                  <a:pt x="45719" y="380999"/>
                </a:lnTo>
                <a:lnTo>
                  <a:pt x="28289" y="377237"/>
                </a:lnTo>
                <a:lnTo>
                  <a:pt x="13715" y="366902"/>
                </a:lnTo>
                <a:lnTo>
                  <a:pt x="3714" y="351424"/>
                </a:lnTo>
                <a:lnTo>
                  <a:pt x="0" y="332231"/>
                </a:lnTo>
                <a:lnTo>
                  <a:pt x="0" y="48767"/>
                </a:lnTo>
                <a:lnTo>
                  <a:pt x="3714" y="29575"/>
                </a:lnTo>
                <a:lnTo>
                  <a:pt x="13715" y="14096"/>
                </a:lnTo>
                <a:lnTo>
                  <a:pt x="28289" y="3762"/>
                </a:lnTo>
                <a:lnTo>
                  <a:pt x="45719" y="0"/>
                </a:lnTo>
                <a:lnTo>
                  <a:pt x="2008631" y="0"/>
                </a:lnTo>
                <a:lnTo>
                  <a:pt x="2027824" y="3762"/>
                </a:lnTo>
                <a:lnTo>
                  <a:pt x="2043302" y="14096"/>
                </a:lnTo>
                <a:lnTo>
                  <a:pt x="2053637" y="29575"/>
                </a:lnTo>
                <a:lnTo>
                  <a:pt x="2057399" y="48767"/>
                </a:lnTo>
                <a:lnTo>
                  <a:pt x="2057399" y="332231"/>
                </a:lnTo>
                <a:lnTo>
                  <a:pt x="2053637" y="351424"/>
                </a:lnTo>
                <a:lnTo>
                  <a:pt x="2043302" y="366902"/>
                </a:lnTo>
                <a:lnTo>
                  <a:pt x="2027824" y="377237"/>
                </a:lnTo>
                <a:lnTo>
                  <a:pt x="2008631" y="380999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9547" y="5072379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45719" y="0"/>
                </a:moveTo>
                <a:lnTo>
                  <a:pt x="28289" y="3762"/>
                </a:lnTo>
                <a:lnTo>
                  <a:pt x="13715" y="14096"/>
                </a:lnTo>
                <a:lnTo>
                  <a:pt x="3714" y="29575"/>
                </a:lnTo>
                <a:lnTo>
                  <a:pt x="0" y="48767"/>
                </a:lnTo>
                <a:lnTo>
                  <a:pt x="0" y="332231"/>
                </a:lnTo>
                <a:lnTo>
                  <a:pt x="3714" y="351424"/>
                </a:lnTo>
                <a:lnTo>
                  <a:pt x="13715" y="366902"/>
                </a:lnTo>
                <a:lnTo>
                  <a:pt x="28289" y="377237"/>
                </a:lnTo>
                <a:lnTo>
                  <a:pt x="45719" y="380999"/>
                </a:lnTo>
                <a:lnTo>
                  <a:pt x="2008631" y="380999"/>
                </a:lnTo>
                <a:lnTo>
                  <a:pt x="2027824" y="377237"/>
                </a:lnTo>
                <a:lnTo>
                  <a:pt x="2043302" y="366902"/>
                </a:lnTo>
                <a:lnTo>
                  <a:pt x="2053637" y="351424"/>
                </a:lnTo>
                <a:lnTo>
                  <a:pt x="2057399" y="332231"/>
                </a:lnTo>
                <a:lnTo>
                  <a:pt x="2057399" y="48767"/>
                </a:lnTo>
                <a:lnTo>
                  <a:pt x="2053637" y="29575"/>
                </a:lnTo>
                <a:lnTo>
                  <a:pt x="2043302" y="14096"/>
                </a:lnTo>
                <a:lnTo>
                  <a:pt x="2027824" y="3762"/>
                </a:lnTo>
                <a:lnTo>
                  <a:pt x="2008631" y="0"/>
                </a:lnTo>
                <a:lnTo>
                  <a:pt x="4571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87496" y="4417059"/>
            <a:ext cx="2989580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8 </a:t>
            </a:r>
            <a:r>
              <a:rPr sz="2400" dirty="0">
                <a:solidFill>
                  <a:srgbClr val="008F00"/>
                </a:solidFill>
                <a:latin typeface="Comic Sans MS"/>
                <a:cs typeface="Comic Sans MS"/>
              </a:rPr>
              <a:t>non-linear</a:t>
            </a:r>
            <a:r>
              <a:rPr sz="2400" spc="-60" dirty="0">
                <a:solidFill>
                  <a:srgbClr val="008F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S-Boxes</a:t>
            </a:r>
            <a:endParaRPr sz="2400">
              <a:latin typeface="Comic Sans MS"/>
              <a:cs typeface="Comic Sans MS"/>
            </a:endParaRPr>
          </a:p>
          <a:p>
            <a:pPr marL="710565">
              <a:lnSpc>
                <a:spcPts val="2295"/>
              </a:lnSpc>
              <a:spcBef>
                <a:spcPts val="15"/>
              </a:spcBef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  <a:p>
            <a:pPr marL="780415">
              <a:lnSpc>
                <a:spcPts val="2775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P-Box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17871" y="54549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4720" y="56134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85488" y="548589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65643" y="3624579"/>
            <a:ext cx="1670685" cy="457200"/>
          </a:xfrm>
          <a:custGeom>
            <a:avLst/>
            <a:gdLst/>
            <a:ahLst/>
            <a:cxnLst/>
            <a:rect l="l" t="t" r="r" b="b"/>
            <a:pathLst>
              <a:path w="1670684" h="457200">
                <a:moveTo>
                  <a:pt x="1612391" y="457199"/>
                </a:moveTo>
                <a:lnTo>
                  <a:pt x="54863" y="457199"/>
                </a:lnTo>
                <a:lnTo>
                  <a:pt x="33432" y="452866"/>
                </a:lnTo>
                <a:lnTo>
                  <a:pt x="16001" y="440816"/>
                </a:lnTo>
                <a:lnTo>
                  <a:pt x="4286" y="422481"/>
                </a:lnTo>
                <a:lnTo>
                  <a:pt x="0" y="399287"/>
                </a:lnTo>
                <a:lnTo>
                  <a:pt x="0" y="57911"/>
                </a:lnTo>
                <a:lnTo>
                  <a:pt x="4286" y="34718"/>
                </a:lnTo>
                <a:lnTo>
                  <a:pt x="16001" y="16382"/>
                </a:lnTo>
                <a:lnTo>
                  <a:pt x="33432" y="4333"/>
                </a:lnTo>
                <a:lnTo>
                  <a:pt x="54863" y="0"/>
                </a:lnTo>
                <a:lnTo>
                  <a:pt x="1612391" y="0"/>
                </a:lnTo>
                <a:lnTo>
                  <a:pt x="1635585" y="4333"/>
                </a:lnTo>
                <a:lnTo>
                  <a:pt x="1653920" y="16382"/>
                </a:lnTo>
                <a:lnTo>
                  <a:pt x="1665970" y="34718"/>
                </a:lnTo>
                <a:lnTo>
                  <a:pt x="1670303" y="57911"/>
                </a:lnTo>
                <a:lnTo>
                  <a:pt x="1670303" y="399287"/>
                </a:lnTo>
                <a:lnTo>
                  <a:pt x="1665970" y="422481"/>
                </a:lnTo>
                <a:lnTo>
                  <a:pt x="1653920" y="440816"/>
                </a:lnTo>
                <a:lnTo>
                  <a:pt x="1635585" y="452866"/>
                </a:lnTo>
                <a:lnTo>
                  <a:pt x="1612391" y="457199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65643" y="3624579"/>
            <a:ext cx="1670685" cy="457200"/>
          </a:xfrm>
          <a:custGeom>
            <a:avLst/>
            <a:gdLst/>
            <a:ahLst/>
            <a:cxnLst/>
            <a:rect l="l" t="t" r="r" b="b"/>
            <a:pathLst>
              <a:path w="1670684" h="457200">
                <a:moveTo>
                  <a:pt x="54863" y="0"/>
                </a:moveTo>
                <a:lnTo>
                  <a:pt x="33432" y="4333"/>
                </a:lnTo>
                <a:lnTo>
                  <a:pt x="16001" y="16382"/>
                </a:lnTo>
                <a:lnTo>
                  <a:pt x="4286" y="34718"/>
                </a:lnTo>
                <a:lnTo>
                  <a:pt x="0" y="57911"/>
                </a:lnTo>
                <a:lnTo>
                  <a:pt x="0" y="399287"/>
                </a:lnTo>
                <a:lnTo>
                  <a:pt x="4286" y="422481"/>
                </a:lnTo>
                <a:lnTo>
                  <a:pt x="16001" y="440816"/>
                </a:lnTo>
                <a:lnTo>
                  <a:pt x="33432" y="452866"/>
                </a:lnTo>
                <a:lnTo>
                  <a:pt x="54863" y="457199"/>
                </a:lnTo>
                <a:lnTo>
                  <a:pt x="1612391" y="457199"/>
                </a:lnTo>
                <a:lnTo>
                  <a:pt x="1635585" y="452866"/>
                </a:lnTo>
                <a:lnTo>
                  <a:pt x="1653920" y="440816"/>
                </a:lnTo>
                <a:lnTo>
                  <a:pt x="1665970" y="422481"/>
                </a:lnTo>
                <a:lnTo>
                  <a:pt x="1670303" y="399287"/>
                </a:lnTo>
                <a:lnTo>
                  <a:pt x="1670303" y="57911"/>
                </a:lnTo>
                <a:lnTo>
                  <a:pt x="1665970" y="34718"/>
                </a:lnTo>
                <a:lnTo>
                  <a:pt x="1653920" y="16382"/>
                </a:lnTo>
                <a:lnTo>
                  <a:pt x="1635585" y="4333"/>
                </a:lnTo>
                <a:lnTo>
                  <a:pt x="1612391" y="0"/>
                </a:lnTo>
                <a:lnTo>
                  <a:pt x="5486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02880" y="3655059"/>
            <a:ext cx="119697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Key-Box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05367" y="2330703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2216" y="34798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0"/>
                </a:moveTo>
                <a:lnTo>
                  <a:pt x="0" y="0"/>
                </a:lnTo>
                <a:lnTo>
                  <a:pt x="73151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9727" y="3854703"/>
            <a:ext cx="2371725" cy="0"/>
          </a:xfrm>
          <a:custGeom>
            <a:avLst/>
            <a:gdLst/>
            <a:ahLst/>
            <a:cxnLst/>
            <a:rect l="l" t="t" r="r" b="b"/>
            <a:pathLst>
              <a:path w="2371725">
                <a:moveTo>
                  <a:pt x="2371343" y="0"/>
                </a:moveTo>
                <a:lnTo>
                  <a:pt x="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6471" y="3781552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73151"/>
                </a:lnTo>
                <a:lnTo>
                  <a:pt x="149351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06511" y="3199891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56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464" y="3504691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48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20000" y="1902459"/>
            <a:ext cx="155956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Key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in</a:t>
            </a:r>
            <a:r>
              <a:rPr sz="2400" spc="-9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(56)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88008" y="6358635"/>
            <a:ext cx="134556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Left</a:t>
            </a:r>
            <a:r>
              <a:rPr sz="24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(32)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00223" y="2559303"/>
            <a:ext cx="2517775" cy="3667125"/>
          </a:xfrm>
          <a:custGeom>
            <a:avLst/>
            <a:gdLst/>
            <a:ahLst/>
            <a:cxnLst/>
            <a:rect l="l" t="t" r="r" b="b"/>
            <a:pathLst>
              <a:path w="2517775" h="3667125">
                <a:moveTo>
                  <a:pt x="2517647" y="0"/>
                </a:moveTo>
                <a:lnTo>
                  <a:pt x="0" y="0"/>
                </a:lnTo>
                <a:lnTo>
                  <a:pt x="0" y="3666743"/>
                </a:lnTo>
              </a:path>
            </a:pathLst>
          </a:custGeom>
          <a:ln w="27431">
            <a:solidFill>
              <a:srgbClr val="FF28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27072" y="62230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2"/>
                </a:lnTo>
                <a:lnTo>
                  <a:pt x="149351" y="0"/>
                </a:lnTo>
                <a:close/>
              </a:path>
            </a:pathLst>
          </a:custGeom>
          <a:solidFill>
            <a:srgbClr val="FF2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7871" y="2330703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44720" y="28702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895088" y="2669540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44039" y="600405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41647" y="6398259"/>
            <a:ext cx="147002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Right</a:t>
            </a:r>
            <a:r>
              <a:rPr sz="2400" spc="-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(32)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87747" y="57581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6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6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1000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1000" y="188976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9271" y="575970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5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5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0999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0999" y="188975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9271" y="594867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8247" y="575970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17871" y="61407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62A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44720" y="62992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62A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285488" y="6095491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32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40407" y="1902459"/>
            <a:ext cx="134556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Left</a:t>
            </a:r>
            <a:r>
              <a:rPr sz="2400" spc="-105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(32)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75176" y="1902459"/>
            <a:ext cx="147002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Right</a:t>
            </a:r>
            <a:r>
              <a:rPr sz="2400" spc="-90" dirty="0">
                <a:solidFill>
                  <a:srgbClr val="0558ED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558ED"/>
                </a:solidFill>
                <a:latin typeface="Comic Sans MS"/>
                <a:cs typeface="Comic Sans MS"/>
              </a:rPr>
              <a:t>(32)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75483" y="1643379"/>
            <a:ext cx="1042669" cy="207645"/>
          </a:xfrm>
          <a:custGeom>
            <a:avLst/>
            <a:gdLst/>
            <a:ahLst/>
            <a:cxnLst/>
            <a:rect l="l" t="t" r="r" b="b"/>
            <a:pathLst>
              <a:path w="1042670" h="207644">
                <a:moveTo>
                  <a:pt x="1042415" y="0"/>
                </a:moveTo>
                <a:lnTo>
                  <a:pt x="0" y="20726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76423" y="1800351"/>
            <a:ext cx="119380" cy="106680"/>
          </a:xfrm>
          <a:custGeom>
            <a:avLst/>
            <a:gdLst/>
            <a:ahLst/>
            <a:cxnLst/>
            <a:rect l="l" t="t" r="r" b="b"/>
            <a:pathLst>
              <a:path w="119380" h="106680">
                <a:moveTo>
                  <a:pt x="97536" y="0"/>
                </a:moveTo>
                <a:lnTo>
                  <a:pt x="0" y="73151"/>
                </a:lnTo>
                <a:lnTo>
                  <a:pt x="118871" y="106680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17900" y="1643379"/>
            <a:ext cx="1122045" cy="210820"/>
          </a:xfrm>
          <a:custGeom>
            <a:avLst/>
            <a:gdLst/>
            <a:ahLst/>
            <a:cxnLst/>
            <a:rect l="l" t="t" r="r" b="b"/>
            <a:pathLst>
              <a:path w="1122045" h="210819">
                <a:moveTo>
                  <a:pt x="0" y="0"/>
                </a:moveTo>
                <a:lnTo>
                  <a:pt x="1121663" y="21031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28896" y="1803400"/>
            <a:ext cx="113030" cy="106680"/>
          </a:xfrm>
          <a:custGeom>
            <a:avLst/>
            <a:gdLst/>
            <a:ahLst/>
            <a:cxnLst/>
            <a:rect l="l" t="t" r="r" b="b"/>
            <a:pathLst>
              <a:path w="113029" h="106680">
                <a:moveTo>
                  <a:pt x="18287" y="0"/>
                </a:moveTo>
                <a:lnTo>
                  <a:pt x="0" y="106679"/>
                </a:lnTo>
                <a:lnTo>
                  <a:pt x="112775" y="70103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17871" y="33975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44720" y="3556000"/>
            <a:ext cx="149860" cy="146685"/>
          </a:xfrm>
          <a:custGeom>
            <a:avLst/>
            <a:gdLst/>
            <a:ahLst/>
            <a:cxnLst/>
            <a:rect l="l" t="t" r="r" b="b"/>
            <a:pathLst>
              <a:path w="149860" h="146685">
                <a:moveTo>
                  <a:pt x="149351" y="0"/>
                </a:moveTo>
                <a:lnTo>
                  <a:pt x="0" y="0"/>
                </a:lnTo>
                <a:lnTo>
                  <a:pt x="76200" y="146303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49547" y="3014979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2008631" y="380999"/>
                </a:moveTo>
                <a:lnTo>
                  <a:pt x="45719" y="380999"/>
                </a:lnTo>
                <a:lnTo>
                  <a:pt x="28289" y="377237"/>
                </a:lnTo>
                <a:lnTo>
                  <a:pt x="13715" y="366902"/>
                </a:lnTo>
                <a:lnTo>
                  <a:pt x="3714" y="351424"/>
                </a:lnTo>
                <a:lnTo>
                  <a:pt x="0" y="332231"/>
                </a:lnTo>
                <a:lnTo>
                  <a:pt x="0" y="48767"/>
                </a:lnTo>
                <a:lnTo>
                  <a:pt x="3714" y="29575"/>
                </a:lnTo>
                <a:lnTo>
                  <a:pt x="13715" y="14096"/>
                </a:lnTo>
                <a:lnTo>
                  <a:pt x="28289" y="3762"/>
                </a:lnTo>
                <a:lnTo>
                  <a:pt x="45719" y="0"/>
                </a:lnTo>
                <a:lnTo>
                  <a:pt x="2008631" y="0"/>
                </a:lnTo>
                <a:lnTo>
                  <a:pt x="2027824" y="3762"/>
                </a:lnTo>
                <a:lnTo>
                  <a:pt x="2043302" y="14096"/>
                </a:lnTo>
                <a:lnTo>
                  <a:pt x="2053637" y="29575"/>
                </a:lnTo>
                <a:lnTo>
                  <a:pt x="2057399" y="48767"/>
                </a:lnTo>
                <a:lnTo>
                  <a:pt x="2057399" y="332231"/>
                </a:lnTo>
                <a:lnTo>
                  <a:pt x="2053637" y="351424"/>
                </a:lnTo>
                <a:lnTo>
                  <a:pt x="2043302" y="366902"/>
                </a:lnTo>
                <a:lnTo>
                  <a:pt x="2027824" y="377237"/>
                </a:lnTo>
                <a:lnTo>
                  <a:pt x="2008631" y="380999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49547" y="3014979"/>
            <a:ext cx="2057400" cy="381000"/>
          </a:xfrm>
          <a:custGeom>
            <a:avLst/>
            <a:gdLst/>
            <a:ahLst/>
            <a:cxnLst/>
            <a:rect l="l" t="t" r="r" b="b"/>
            <a:pathLst>
              <a:path w="2057400" h="381000">
                <a:moveTo>
                  <a:pt x="45719" y="0"/>
                </a:moveTo>
                <a:lnTo>
                  <a:pt x="28289" y="3762"/>
                </a:lnTo>
                <a:lnTo>
                  <a:pt x="13715" y="14096"/>
                </a:lnTo>
                <a:lnTo>
                  <a:pt x="3714" y="29575"/>
                </a:lnTo>
                <a:lnTo>
                  <a:pt x="0" y="48767"/>
                </a:lnTo>
                <a:lnTo>
                  <a:pt x="0" y="332231"/>
                </a:lnTo>
                <a:lnTo>
                  <a:pt x="3714" y="351424"/>
                </a:lnTo>
                <a:lnTo>
                  <a:pt x="13715" y="366902"/>
                </a:lnTo>
                <a:lnTo>
                  <a:pt x="28289" y="377237"/>
                </a:lnTo>
                <a:lnTo>
                  <a:pt x="45719" y="380999"/>
                </a:lnTo>
                <a:lnTo>
                  <a:pt x="2008631" y="380999"/>
                </a:lnTo>
                <a:lnTo>
                  <a:pt x="2027824" y="377237"/>
                </a:lnTo>
                <a:lnTo>
                  <a:pt x="2043302" y="366902"/>
                </a:lnTo>
                <a:lnTo>
                  <a:pt x="2053637" y="351424"/>
                </a:lnTo>
                <a:lnTo>
                  <a:pt x="2057399" y="332231"/>
                </a:lnTo>
                <a:lnTo>
                  <a:pt x="2057399" y="48767"/>
                </a:lnTo>
                <a:lnTo>
                  <a:pt x="2053637" y="29575"/>
                </a:lnTo>
                <a:lnTo>
                  <a:pt x="2043302" y="14096"/>
                </a:lnTo>
                <a:lnTo>
                  <a:pt x="2027824" y="3762"/>
                </a:lnTo>
                <a:lnTo>
                  <a:pt x="2008631" y="0"/>
                </a:lnTo>
                <a:lnTo>
                  <a:pt x="45719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340352" y="3005835"/>
            <a:ext cx="8763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558ED"/>
                </a:solidFill>
                <a:latin typeface="Comic Sans MS"/>
                <a:cs typeface="Comic Sans MS"/>
              </a:rPr>
              <a:t>E-Box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660900" y="37007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6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5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1000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1000" y="188975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62423" y="370230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5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5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0999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0999" y="188975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62423" y="389127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51400" y="370230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17871" y="408330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44720" y="4241800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351" y="0"/>
                </a:moveTo>
                <a:lnTo>
                  <a:pt x="0" y="0"/>
                </a:lnTo>
                <a:lnTo>
                  <a:pt x="76200" y="149351"/>
                </a:lnTo>
                <a:lnTo>
                  <a:pt x="149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285488" y="341325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48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85488" y="4022852"/>
            <a:ext cx="33591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48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68947" y="54533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6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6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1000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1000" y="188976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solidFill>
            <a:srgbClr val="00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70471" y="545490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8975" y="0"/>
                </a:moveTo>
                <a:lnTo>
                  <a:pt x="138994" y="6801"/>
                </a:lnTo>
                <a:lnTo>
                  <a:pt x="93923" y="25964"/>
                </a:lnTo>
                <a:lnTo>
                  <a:pt x="55625" y="55625"/>
                </a:lnTo>
                <a:lnTo>
                  <a:pt x="25964" y="93923"/>
                </a:lnTo>
                <a:lnTo>
                  <a:pt x="6801" y="138994"/>
                </a:lnTo>
                <a:lnTo>
                  <a:pt x="0" y="188975"/>
                </a:lnTo>
                <a:lnTo>
                  <a:pt x="5029" y="233203"/>
                </a:lnTo>
                <a:lnTo>
                  <a:pt x="19336" y="273697"/>
                </a:lnTo>
                <a:lnTo>
                  <a:pt x="41747" y="309340"/>
                </a:lnTo>
                <a:lnTo>
                  <a:pt x="71090" y="339012"/>
                </a:lnTo>
                <a:lnTo>
                  <a:pt x="106191" y="361592"/>
                </a:lnTo>
                <a:lnTo>
                  <a:pt x="145877" y="375961"/>
                </a:lnTo>
                <a:lnTo>
                  <a:pt x="188975" y="380999"/>
                </a:lnTo>
                <a:lnTo>
                  <a:pt x="233203" y="375961"/>
                </a:lnTo>
                <a:lnTo>
                  <a:pt x="273697" y="361592"/>
                </a:lnTo>
                <a:lnTo>
                  <a:pt x="309340" y="339012"/>
                </a:lnTo>
                <a:lnTo>
                  <a:pt x="339012" y="309340"/>
                </a:lnTo>
                <a:lnTo>
                  <a:pt x="361592" y="273697"/>
                </a:lnTo>
                <a:lnTo>
                  <a:pt x="375961" y="233203"/>
                </a:lnTo>
                <a:lnTo>
                  <a:pt x="380999" y="188975"/>
                </a:lnTo>
                <a:lnTo>
                  <a:pt x="375961" y="145877"/>
                </a:lnTo>
                <a:lnTo>
                  <a:pt x="361592" y="106191"/>
                </a:lnTo>
                <a:lnTo>
                  <a:pt x="339012" y="71090"/>
                </a:lnTo>
                <a:lnTo>
                  <a:pt x="309340" y="41747"/>
                </a:lnTo>
                <a:lnTo>
                  <a:pt x="273697" y="19336"/>
                </a:lnTo>
                <a:lnTo>
                  <a:pt x="233203" y="5029"/>
                </a:lnTo>
                <a:lnTo>
                  <a:pt x="188975" y="0"/>
                </a:lnTo>
                <a:close/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70471" y="564387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59447" y="545490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7431">
            <a:solidFill>
              <a:srgbClr val="055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028688" y="5485892"/>
            <a:ext cx="8420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is</a:t>
            </a:r>
            <a:r>
              <a:rPr sz="2000" spc="-90" dirty="0">
                <a:solidFill>
                  <a:srgbClr val="FF2833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2833"/>
                </a:solidFill>
                <a:latin typeface="Comic Sans MS"/>
                <a:cs typeface="Comic Sans MS"/>
              </a:rPr>
              <a:t>XOR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480"/>
              </a:lnSpc>
            </a:pPr>
            <a:r>
              <a:rPr spc="-5" dirty="0"/>
              <a:t>Symmetric Key Cryptography</a:t>
            </a:r>
            <a:r>
              <a:rPr spc="-45" dirty="0"/>
              <a:t> </a:t>
            </a:r>
            <a:r>
              <a:rPr dirty="0"/>
              <a:t>(3.</a:t>
            </a:r>
            <a:fld id="{81D60167-4931-47E6-BA6A-407CBD079E47}" type="slidenum">
              <a:rPr dirty="0"/>
              <a:pPr marL="121920">
                <a:lnSpc>
                  <a:spcPts val="1480"/>
                </a:lnSpc>
              </a:pPr>
              <a:t>9</a:t>
            </a:fld>
            <a:r>
              <a:rPr dirty="0"/>
              <a:t>)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pc="-5" dirty="0"/>
              <a:t>Network Security (N. </a:t>
            </a:r>
            <a:r>
              <a:rPr dirty="0"/>
              <a:t>Dulay </a:t>
            </a:r>
            <a:r>
              <a:rPr spc="-10" dirty="0"/>
              <a:t>&amp;</a:t>
            </a:r>
            <a:r>
              <a:rPr spc="-5" dirty="0"/>
              <a:t> M.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Huth)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4542</Words>
  <Application>Microsoft Office PowerPoint</Application>
  <PresentationFormat>Personalizzato</PresentationFormat>
  <Paragraphs>836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2" baseType="lpstr">
      <vt:lpstr>Office Theme</vt:lpstr>
      <vt:lpstr>Symmetric Key Cryptography</vt:lpstr>
      <vt:lpstr>Introduction</vt:lpstr>
      <vt:lpstr>Encryption &amp; Decryption</vt:lpstr>
      <vt:lpstr>DES - Data Encryption Standard</vt:lpstr>
      <vt:lpstr>Basics</vt:lpstr>
      <vt:lpstr>Structure of DES</vt:lpstr>
      <vt:lpstr>Feistel Cipher: a cipher design pattern</vt:lpstr>
      <vt:lpstr>Feistel Cipher</vt:lpstr>
      <vt:lpstr>A Round of DES</vt:lpstr>
      <vt:lpstr>A Round of DES</vt:lpstr>
      <vt:lpstr>E-Box</vt:lpstr>
      <vt:lpstr>S-Boxes</vt:lpstr>
      <vt:lpstr>S-Box [n]</vt:lpstr>
      <vt:lpstr>Substitution table for S-Box S5</vt:lpstr>
      <vt:lpstr>P-Box</vt:lpstr>
      <vt:lpstr>Key Box: determines subkeys</vt:lpstr>
      <vt:lpstr>DES block cipher: modes of usage</vt:lpstr>
      <vt:lpstr>ECB - Electronic CodeBook</vt:lpstr>
      <vt:lpstr>Wiki example of ECB Mode</vt:lpstr>
      <vt:lpstr>CBC - Cipher Block Chaining</vt:lpstr>
      <vt:lpstr>Wiki example of non-ECB mode</vt:lpstr>
      <vt:lpstr>CFB - Cipher Feedback (Stream Cipher)</vt:lpstr>
      <vt:lpstr>CFB - Shift Register (Sending)</vt:lpstr>
      <vt:lpstr>OFB - Output Feedback (Stream Cipher)</vt:lpstr>
      <vt:lpstr>OFB - Shift Register (Sending)</vt:lpstr>
      <vt:lpstr>Security of DES</vt:lpstr>
      <vt:lpstr>Security of DES</vt:lpstr>
      <vt:lpstr>Double DES (Multiple Encryption)</vt:lpstr>
      <vt:lpstr>Triple DES (part of DES standard)</vt:lpstr>
      <vt:lpstr>IDEA</vt:lpstr>
      <vt:lpstr>The Advanced Encryption Standard</vt:lpstr>
      <vt:lpstr>Introduction</vt:lpstr>
      <vt:lpstr>Byte - b7b6b5b4b3b2b1b0</vt:lpstr>
      <vt:lpstr>Byte Addition in GF(28)</vt:lpstr>
      <vt:lpstr>Byte Multiplication in GF(28)</vt:lpstr>
      <vt:lpstr>Byte Multiplication in GF(28) - Example</vt:lpstr>
      <vt:lpstr>xtime - multiplication by x i.e. {02}</vt:lpstr>
      <vt:lpstr>Word</vt:lpstr>
      <vt:lpstr>Word Multiplication</vt:lpstr>
      <vt:lpstr>Encrypt Block (Cipher) // simplified</vt:lpstr>
      <vt:lpstr>State</vt:lpstr>
      <vt:lpstr>SubBytes Transformation</vt:lpstr>
      <vt:lpstr>ShiftRows Transformation</vt:lpstr>
      <vt:lpstr>MixColumns Transformation</vt:lpstr>
      <vt:lpstr>AddRoundKey Transformation</vt:lpstr>
      <vt:lpstr>Decrypt Block (Inverse Cipher) // simpl.</vt:lpstr>
      <vt:lpstr>Inverse Transformations</vt:lpstr>
      <vt:lpstr>Implementation</vt:lpstr>
      <vt:lpstr>Wide Trail Strategy</vt:lpstr>
      <vt:lpstr>Security of AES</vt:lpstr>
      <vt:lpstr>Problems with Symmetric Key Cryptography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03.SymmetricKey.ppt</dc:title>
  <dc:creator>Michael Huth</dc:creator>
  <cp:lastModifiedBy>Oem</cp:lastModifiedBy>
  <cp:revision>6</cp:revision>
  <dcterms:created xsi:type="dcterms:W3CDTF">2016-07-12T11:05:24Z</dcterms:created>
  <dcterms:modified xsi:type="dcterms:W3CDTF">2016-09-24T14:54:51Z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2010-02-02T00:00:00Z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2016-07-12T00:00:00Z</vt:filetime>
  </property>
</Properties>
</file>