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handoutMasterIdLst>
    <p:handoutMasterId r:id="rId53"/>
  </p:handoutMasterIdLst>
  <p:sldIdLst>
    <p:sldId id="971" r:id="rId2"/>
    <p:sldId id="1104" r:id="rId3"/>
    <p:sldId id="1084" r:id="rId4"/>
    <p:sldId id="259" r:id="rId5"/>
    <p:sldId id="260" r:id="rId6"/>
    <p:sldId id="1100" r:id="rId7"/>
    <p:sldId id="1105" r:id="rId8"/>
    <p:sldId id="268" r:id="rId9"/>
    <p:sldId id="270" r:id="rId10"/>
    <p:sldId id="728" r:id="rId11"/>
    <p:sldId id="272" r:id="rId12"/>
    <p:sldId id="273" r:id="rId13"/>
    <p:sldId id="274" r:id="rId14"/>
    <p:sldId id="1000" r:id="rId15"/>
    <p:sldId id="277" r:id="rId16"/>
    <p:sldId id="982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1102" r:id="rId25"/>
    <p:sldId id="288" r:id="rId26"/>
    <p:sldId id="293" r:id="rId27"/>
    <p:sldId id="294" r:id="rId28"/>
    <p:sldId id="296" r:id="rId29"/>
    <p:sldId id="297" r:id="rId30"/>
    <p:sldId id="983" r:id="rId31"/>
    <p:sldId id="984" r:id="rId32"/>
    <p:sldId id="1103" r:id="rId33"/>
    <p:sldId id="1048" r:id="rId34"/>
    <p:sldId id="1054" r:id="rId35"/>
    <p:sldId id="1055" r:id="rId36"/>
    <p:sldId id="1056" r:id="rId37"/>
    <p:sldId id="1072" r:id="rId38"/>
    <p:sldId id="1073" r:id="rId39"/>
    <p:sldId id="1057" r:id="rId40"/>
    <p:sldId id="1097" r:id="rId41"/>
    <p:sldId id="1061" r:id="rId42"/>
    <p:sldId id="1065" r:id="rId43"/>
    <p:sldId id="1083" r:id="rId44"/>
    <p:sldId id="1106" r:id="rId45"/>
    <p:sldId id="1051" r:id="rId46"/>
    <p:sldId id="1095" r:id="rId47"/>
    <p:sldId id="1107" r:id="rId48"/>
    <p:sldId id="310" r:id="rId49"/>
    <p:sldId id="1069" r:id="rId50"/>
    <p:sldId id="1090" r:id="rId51"/>
  </p:sldIdLst>
  <p:sldSz cx="9144000" cy="6858000" type="screen4x3"/>
  <p:notesSz cx="7104063" cy="10234613"/>
  <p:custDataLst>
    <p:tags r:id="rId54"/>
  </p:custDataLst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7F0055"/>
    <a:srgbClr val="CC0000"/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80544" autoAdjust="0"/>
  </p:normalViewPr>
  <p:slideViewPr>
    <p:cSldViewPr>
      <p:cViewPr varScale="1">
        <p:scale>
          <a:sx n="102" d="100"/>
          <a:sy n="102" d="100"/>
        </p:scale>
        <p:origin x="1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t" anchorCtr="0" compatLnSpc="1">
            <a:prstTxWarp prst="textNoShape">
              <a:avLst/>
            </a:prstTxWarp>
          </a:bodyPr>
          <a:lstStyle>
            <a:lvl1pPr algn="l" defTabSz="9653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>
              <a:latin typeface="Consolas" pitchFamily="49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838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t" anchorCtr="0" compatLnSpc="1">
            <a:prstTxWarp prst="textNoShape">
              <a:avLst/>
            </a:prstTxWarp>
          </a:bodyPr>
          <a:lstStyle>
            <a:lvl1pPr algn="r" defTabSz="9653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>
              <a:latin typeface="Consolas" pitchFamily="49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b" anchorCtr="0" compatLnSpc="1">
            <a:prstTxWarp prst="textNoShape">
              <a:avLst/>
            </a:prstTxWarp>
          </a:bodyPr>
          <a:lstStyle>
            <a:lvl1pPr algn="l" defTabSz="9653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>
              <a:latin typeface="Consolas" pitchFamily="49" charset="0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838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b" anchorCtr="0" compatLnSpc="1">
            <a:prstTxWarp prst="textNoShape">
              <a:avLst/>
            </a:prstTxWarp>
          </a:bodyPr>
          <a:lstStyle>
            <a:lvl1pPr algn="r" defTabSz="9653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2360C64-EDAB-4125-AA28-E1E9BF6CE45F}" type="slidenum">
              <a:rPr lang="en-GB">
                <a:latin typeface="Consolas" pitchFamily="49" charset="0"/>
              </a:rPr>
              <a:pPr>
                <a:defRPr/>
              </a:pPr>
              <a:t>‹#›</a:t>
            </a:fld>
            <a:endParaRPr lang="en-GB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t" anchorCtr="0" compatLnSpc="1">
            <a:prstTxWarp prst="textNoShape">
              <a:avLst/>
            </a:prstTxWarp>
          </a:bodyPr>
          <a:lstStyle>
            <a:lvl1pPr algn="l" defTabSz="965388">
              <a:defRPr sz="1300">
                <a:latin typeface="Consolas" pitchFamily="4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8" y="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t" anchorCtr="0" compatLnSpc="1">
            <a:prstTxWarp prst="textNoShape">
              <a:avLst/>
            </a:prstTxWarp>
          </a:bodyPr>
          <a:lstStyle>
            <a:lvl1pPr algn="r" defTabSz="965388">
              <a:defRPr sz="1300">
                <a:latin typeface="Consolas" pitchFamily="4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1" y="4862514"/>
            <a:ext cx="5683886" cy="46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b" anchorCtr="0" compatLnSpc="1">
            <a:prstTxWarp prst="textNoShape">
              <a:avLst/>
            </a:prstTxWarp>
          </a:bodyPr>
          <a:lstStyle>
            <a:lvl1pPr algn="l" defTabSz="965388">
              <a:defRPr sz="1300">
                <a:latin typeface="Consolas" pitchFamily="49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8" y="9721850"/>
            <a:ext cx="3078639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6" tIns="48258" rIns="96516" bIns="48258" numCol="1" anchor="b" anchorCtr="0" compatLnSpc="1">
            <a:prstTxWarp prst="textNoShape">
              <a:avLst/>
            </a:prstTxWarp>
          </a:bodyPr>
          <a:lstStyle>
            <a:lvl1pPr algn="r" defTabSz="965388">
              <a:defRPr sz="1300">
                <a:latin typeface="Consolas" pitchFamily="49" charset="0"/>
              </a:defRPr>
            </a:lvl1pPr>
          </a:lstStyle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5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7/10/java-8-interface-changes-default-method-and-static-method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7/10/java-8-interface-changes-default-method-and-static-method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symphony.wordpress.com/2011/01/23/difference-between-hiding-and-shadowing-in-java/#:~:text=Hiding%20%3A%20Happens%20during%20inheritance%20(between,member%20variable%20and%20local%20variable).&amp;text=%E2%80%9Ccity%E2%80%9D%20in%20Child%20hides%20the%20one%20in%20Parent.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55862"/>
            <a:r>
              <a:rPr lang="en-GB">
                <a:solidFill>
                  <a:prstClr val="black"/>
                </a:solidFill>
              </a:rPr>
              <a:t>CC 451: Introduction to Java Programming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55862"/>
            <a:r>
              <a:rPr lang="en-GB">
                <a:solidFill>
                  <a:prstClr val="black"/>
                </a:solidFill>
              </a:rPr>
              <a:t>Keith Primrose, Dept. of Computer Science, University of Essex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862"/>
            <a:fld id="{A6720085-7E0D-48B4-B521-7F7BF0843EC1}" type="slidenum">
              <a:rPr lang="en-GB" smtClean="0">
                <a:solidFill>
                  <a:prstClr val="black"/>
                </a:solidFill>
              </a:rPr>
              <a:pPr defTabSz="955862"/>
              <a:t>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8100" cy="3838575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86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</a:t>
            </a:r>
            <a:r>
              <a:rPr lang="en-GB" dirty="0">
                <a:hlinkClick r:id="rId3"/>
              </a:rPr>
              <a:t>https://beginnersbook.com/2017/10/java-8-interface-changes-default-method-and-static-method/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From: </a:t>
            </a:r>
            <a:r>
              <a:rPr lang="en-GB" dirty="0">
                <a:hlinkClick r:id="rId3"/>
              </a:rPr>
              <a:t>https://beginnersbook.com/2017/10/java-8-interface-changes-default-method-and-static-method/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2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having a single abstract method, I've essentially allowed the interface to be used as a method. Whenever I reference the interface (e.g. passing it as an argument to a method), I'm essentially using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lambda expressions, you do *not* have to implement the Interface (public class X implements </a:t>
            </a:r>
            <a:r>
              <a:rPr lang="en-US" dirty="0" err="1"/>
              <a:t>MyInterface</a:t>
            </a:r>
            <a:r>
              <a:rPr lang="en-US" dirty="0"/>
              <a:t>); so you skip that implementation, and also the interface’s method implementation. Instead, you just put the method definition as a </a:t>
            </a:r>
            <a:r>
              <a:rPr lang="en-US"/>
              <a:t>lambda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458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5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download these for free.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0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Happens during inheritance (between superclass and subclass).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Happens within a class (between a member variable and local variable).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techsymphony.wordpress.com/2011/01/23/difference-between-hiding-and-shadowing-in-java/#:~:text=Hiding%20%3A%20Happens%20during%20inheritance%20(between,member%20variable%20and%20local%20variable).&amp;text=%E2%80%9Ccity%E2%80%9D%20in%20Child%20hides%20the%20one%20in%20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93A4-9923-FD48-901E-EDB8148BD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DCFA54-E310-4D25-93B3-7AA19156B06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10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5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Covariant return type of a method is one that can be replaced by a “narrower” type when the method is overridden in </a:t>
            </a:r>
            <a:r>
              <a:rPr lang="en-US"/>
              <a:t>a subclass.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93A4-9923-FD48-901E-EDB8148BD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5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593A4-9923-FD48-901E-EDB8148BD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3027" indent="-285780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119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367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615" indent="-228624" defTabSz="963714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862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2110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358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606" indent="-228624" algn="ctr" defTabSz="9637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DCFA54-E310-4D25-93B3-7AA19156B062}" type="slidenum">
              <a:rPr lang="en-GB" smtClean="0">
                <a:latin typeface="Consolas" pitchFamily="49" charset="0"/>
                <a:cs typeface="Calibri" pitchFamily="34" charset="0"/>
              </a:rPr>
              <a:pPr eaLnBrk="1" hangingPunct="1"/>
              <a:t>14</a:t>
            </a:fld>
            <a:endParaRPr lang="en-GB" dirty="0">
              <a:latin typeface="Consolas" pitchFamily="49" charset="0"/>
              <a:cs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8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7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85B39-ABB0-43C8-B651-40448A80B94B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1"/>
            <a:ext cx="1588" cy="1223963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4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6" y="2105027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6" y="2105027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336666"/>
              </a:solidFill>
              <a:latin typeface="Times New Roman" pitchFamily="18" charset="0"/>
            </a:endParaRPr>
          </a:p>
        </p:txBody>
      </p:sp>
      <p:pic>
        <p:nvPicPr>
          <p:cNvPr id="8" name="Picture 11" descr="hea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2047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6" y="0"/>
            <a:ext cx="1914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 algn="l">
              <a:defRPr/>
            </a:pPr>
            <a:endParaRPr lang="en-GB">
              <a:solidFill>
                <a:srgbClr val="336666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1188" y="6237288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 algn="l">
              <a:defRPr/>
            </a:pPr>
            <a:fld id="{C782359C-2A41-4A72-BAF0-D8B58E711036}" type="slidenum">
              <a:rPr lang="en-GB">
                <a:solidFill>
                  <a:srgbClr val="336666"/>
                </a:solidFill>
              </a:rPr>
              <a:pPr algn="l">
                <a:defRPr/>
              </a:pPr>
              <a:t>‹#›</a:t>
            </a:fld>
            <a:endParaRPr lang="en-GB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  <a:ln>
            <a:noFill/>
          </a:ln>
        </p:spPr>
        <p:txBody>
          <a:bodyPr/>
          <a:lstStyle>
            <a:lvl1pPr algn="ctr">
              <a:defRPr sz="3600" b="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472608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09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2636"/>
            <a:ext cx="8568952" cy="648072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spcBef>
                <a:spcPts val="600"/>
              </a:spcBef>
              <a:buNone/>
              <a:defRPr sz="2400"/>
            </a:lvl2pPr>
            <a:lvl3pPr marL="914400" indent="0">
              <a:spcBef>
                <a:spcPts val="600"/>
              </a:spcBef>
              <a:buNone/>
              <a:defRPr sz="2000"/>
            </a:lvl3pPr>
            <a:lvl4pPr marL="1371600" indent="0">
              <a:spcBef>
                <a:spcPts val="600"/>
              </a:spcBef>
              <a:buNone/>
              <a:defRPr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69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3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442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"/>
            <a:ext cx="8064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1" y="1268413"/>
            <a:ext cx="799306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27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CE303: </a:t>
            </a:r>
            <a:r>
              <a:rPr lang="en-GB" sz="3600" dirty="0">
                <a:latin typeface="+mn-lt"/>
                <a:cs typeface="Consolas" pitchFamily="49" charset="0"/>
              </a:rPr>
              <a:t>Advanced Programming</a:t>
            </a:r>
            <a:endParaRPr lang="en-GB" sz="3600" dirty="0">
              <a:latin typeface="+mn-lt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2" y="3573463"/>
            <a:ext cx="6723063" cy="30591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GB" sz="2800" dirty="0"/>
              <a:t>Dr Michael </a:t>
            </a:r>
            <a:r>
              <a:rPr lang="en-GB" sz="2800" dirty="0" err="1"/>
              <a:t>Kampouridis</a:t>
            </a:r>
            <a:br>
              <a:rPr lang="en-GB" sz="2800" dirty="0"/>
            </a:br>
            <a:r>
              <a:rPr lang="en-GB" sz="2800" dirty="0" err="1"/>
              <a:t>mkampo@essex.ac.uk</a:t>
            </a:r>
            <a:endParaRPr lang="en-GB" sz="2800" dirty="0"/>
          </a:p>
          <a:p>
            <a:pPr eaLnBrk="1" hangingPunct="1">
              <a:lnSpc>
                <a:spcPct val="130000"/>
              </a:lnSpc>
            </a:pPr>
            <a:endParaRPr lang="en-GB" sz="2800" dirty="0"/>
          </a:p>
          <a:p>
            <a:pPr eaLnBrk="1" hangingPunct="1">
              <a:lnSpc>
                <a:spcPct val="130000"/>
              </a:lnSpc>
            </a:pPr>
            <a:endParaRPr lang="en-GB" sz="2800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62739165-6E13-5041-B549-301F957E1E44}"/>
              </a:ext>
            </a:extLst>
          </p:cNvPr>
          <p:cNvSpPr txBox="1"/>
          <p:nvPr/>
        </p:nvSpPr>
        <p:spPr>
          <a:xfrm>
            <a:off x="2212594" y="5589219"/>
            <a:ext cx="5327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WARNING: Please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note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module</a:t>
            </a:r>
            <a:r>
              <a:rPr sz="2800" spc="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title!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6853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568952" cy="6494085"/>
          </a:xfrm>
        </p:spPr>
        <p:txBody>
          <a:bodyPr/>
          <a:lstStyle/>
          <a:p>
            <a:r>
              <a:rPr lang="en-GB" sz="1800" dirty="0">
                <a:solidFill>
                  <a:srgbClr val="7F0055"/>
                </a:solidFill>
              </a:rPr>
              <a:t>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 Employee {</a:t>
            </a:r>
          </a:p>
          <a:p>
            <a:r>
              <a:rPr lang="en-GB" sz="1800" dirty="0">
                <a:solidFill>
                  <a:srgbClr val="7F0055"/>
                </a:solidFill>
              </a:rPr>
              <a:t>  protected </a:t>
            </a:r>
            <a:r>
              <a:rPr lang="en-GB" sz="1800" dirty="0">
                <a:solidFill>
                  <a:srgbClr val="000000"/>
                </a:solidFill>
              </a:rPr>
              <a:t>String </a:t>
            </a:r>
            <a:r>
              <a:rPr lang="en-GB" sz="1800" dirty="0">
                <a:solidFill>
                  <a:srgbClr val="0000C0"/>
                </a:solidFill>
              </a:rPr>
              <a:t>name</a:t>
            </a:r>
            <a:r>
              <a:rPr lang="en-GB" sz="1800" dirty="0">
                <a:solidFill>
                  <a:srgbClr val="000000"/>
                </a:solidFill>
              </a:rPr>
              <a:t>;</a:t>
            </a:r>
          </a:p>
          <a:p>
            <a:r>
              <a:rPr lang="en-GB" sz="1800" dirty="0">
                <a:solidFill>
                  <a:srgbClr val="7F0055"/>
                </a:solidFill>
              </a:rPr>
              <a:t>  protected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0000C0"/>
                </a:solidFill>
              </a:rPr>
              <a:t>salary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</a:p>
          <a:p>
            <a:endParaRPr lang="en-GB" sz="1800" dirty="0">
              <a:solidFill>
                <a:srgbClr val="7F0055"/>
              </a:solidFill>
            </a:endParaRPr>
          </a:p>
          <a:p>
            <a:r>
              <a:rPr lang="en-GB" sz="1800" dirty="0">
                <a:solidFill>
                  <a:srgbClr val="7F0055"/>
                </a:solidFill>
              </a:rPr>
              <a:t>  public</a:t>
            </a:r>
            <a:r>
              <a:rPr lang="en-GB" sz="1800" dirty="0">
                <a:solidFill>
                  <a:srgbClr val="000000"/>
                </a:solidFill>
              </a:rPr>
              <a:t> Employee(String </a:t>
            </a:r>
            <a:r>
              <a:rPr lang="en-GB" sz="1800" dirty="0" err="1">
                <a:solidFill>
                  <a:srgbClr val="6A3E3E"/>
                </a:solidFill>
              </a:rPr>
              <a:t>aName</a:t>
            </a:r>
            <a:r>
              <a:rPr lang="en-GB" sz="1800" dirty="0">
                <a:solidFill>
                  <a:srgbClr val="6A3E3E"/>
                </a:solidFill>
              </a:rPr>
              <a:t>,</a:t>
            </a:r>
            <a:r>
              <a:rPr lang="en-GB" sz="1800" dirty="0">
                <a:solidFill>
                  <a:srgbClr val="000000"/>
                </a:solidFill>
              </a:rPr>
              <a:t> double </a:t>
            </a:r>
            <a:r>
              <a:rPr lang="en-GB" sz="1800" dirty="0" err="1">
                <a:solidFill>
                  <a:srgbClr val="6A3E3E"/>
                </a:solidFill>
              </a:rPr>
              <a:t>aSalary</a:t>
            </a:r>
            <a:r>
              <a:rPr lang="en-GB" sz="1800" dirty="0">
                <a:solidFill>
                  <a:srgbClr val="000000"/>
                </a:solidFill>
              </a:rPr>
              <a:t>) {</a:t>
            </a:r>
            <a:r>
              <a:rPr lang="en-GB" sz="1800" dirty="0">
                <a:solidFill>
                  <a:srgbClr val="0000C0"/>
                </a:solidFill>
              </a:rPr>
              <a:t> </a:t>
            </a:r>
            <a:br>
              <a:rPr lang="en-GB" sz="1800" dirty="0">
                <a:solidFill>
                  <a:srgbClr val="0000C0"/>
                </a:solidFill>
              </a:rPr>
            </a:br>
            <a:r>
              <a:rPr lang="en-GB" sz="1800" dirty="0">
                <a:solidFill>
                  <a:srgbClr val="0000C0"/>
                </a:solidFill>
              </a:rPr>
              <a:t>     name</a:t>
            </a:r>
            <a:r>
              <a:rPr lang="en-GB" sz="1800" dirty="0">
                <a:solidFill>
                  <a:srgbClr val="000000"/>
                </a:solidFill>
              </a:rPr>
              <a:t> = </a:t>
            </a:r>
            <a:r>
              <a:rPr lang="en-GB" sz="1800" dirty="0" err="1">
                <a:solidFill>
                  <a:srgbClr val="6A3E3E"/>
                </a:solidFill>
              </a:rPr>
              <a:t>aName</a:t>
            </a:r>
            <a:r>
              <a:rPr lang="en-GB" sz="1800" dirty="0">
                <a:solidFill>
                  <a:srgbClr val="000000"/>
                </a:solidFill>
              </a:rPr>
              <a:t>; </a:t>
            </a:r>
            <a:r>
              <a:rPr lang="en-GB" sz="1800" dirty="0">
                <a:solidFill>
                  <a:srgbClr val="0000C0"/>
                </a:solidFill>
              </a:rPr>
              <a:t>salary</a:t>
            </a:r>
            <a:r>
              <a:rPr lang="en-GB" sz="1800" dirty="0">
                <a:solidFill>
                  <a:srgbClr val="000000"/>
                </a:solidFill>
              </a:rPr>
              <a:t> = </a:t>
            </a:r>
            <a:r>
              <a:rPr lang="en-GB" sz="1800" dirty="0" err="1">
                <a:solidFill>
                  <a:srgbClr val="6A3E3E"/>
                </a:solidFill>
              </a:rPr>
              <a:t>aSalary</a:t>
            </a:r>
            <a:r>
              <a:rPr lang="en-GB" sz="1800" dirty="0">
                <a:solidFill>
                  <a:srgbClr val="000000"/>
                </a:solidFill>
              </a:rPr>
              <a:t>; }</a:t>
            </a:r>
          </a:p>
          <a:p>
            <a:endParaRPr lang="en-GB" sz="1800" dirty="0">
              <a:solidFill>
                <a:srgbClr val="000000"/>
              </a:solidFill>
            </a:endParaRPr>
          </a:p>
          <a:p>
            <a:r>
              <a:rPr lang="en-GB" sz="1800" dirty="0">
                <a:solidFill>
                  <a:srgbClr val="7F0055"/>
                </a:solidFill>
              </a:rPr>
              <a:t>  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void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setSalary</a:t>
            </a:r>
            <a:r>
              <a:rPr lang="en-GB" sz="1800" dirty="0">
                <a:solidFill>
                  <a:srgbClr val="000000"/>
                </a:solidFill>
              </a:rPr>
              <a:t>(</a:t>
            </a:r>
            <a:r>
              <a:rPr lang="en-GB" sz="1800" dirty="0">
                <a:solidFill>
                  <a:srgbClr val="7F0055"/>
                </a:solidFill>
              </a:rPr>
              <a:t>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C0"/>
                </a:solidFill>
              </a:rPr>
              <a:t>aSalary</a:t>
            </a:r>
            <a:r>
              <a:rPr lang="en-GB" sz="1800" dirty="0">
                <a:solidFill>
                  <a:srgbClr val="000000"/>
                </a:solidFill>
              </a:rPr>
              <a:t>) {</a:t>
            </a:r>
            <a:r>
              <a:rPr lang="en-GB" sz="1800" dirty="0">
                <a:solidFill>
                  <a:srgbClr val="0000C0"/>
                </a:solidFill>
              </a:rPr>
              <a:t>salary</a:t>
            </a:r>
            <a:r>
              <a:rPr lang="en-GB" sz="1800" dirty="0">
                <a:solidFill>
                  <a:srgbClr val="000000"/>
                </a:solidFill>
              </a:rPr>
              <a:t> = </a:t>
            </a:r>
            <a:r>
              <a:rPr lang="en-GB" sz="1800" dirty="0" err="1">
                <a:solidFill>
                  <a:srgbClr val="6A3E3E"/>
                </a:solidFill>
              </a:rPr>
              <a:t>aSalary</a:t>
            </a:r>
            <a:r>
              <a:rPr lang="en-GB" sz="1800" dirty="0">
                <a:solidFill>
                  <a:srgbClr val="000000"/>
                </a:solidFill>
              </a:rPr>
              <a:t>;}</a:t>
            </a:r>
          </a:p>
          <a:p>
            <a:r>
              <a:rPr lang="en-GB" sz="1800" dirty="0">
                <a:solidFill>
                  <a:srgbClr val="7F0055"/>
                </a:solidFill>
              </a:rPr>
              <a:t>  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String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getName</a:t>
            </a:r>
            <a:r>
              <a:rPr lang="en-GB" sz="1800" dirty="0">
                <a:solidFill>
                  <a:srgbClr val="000000"/>
                </a:solidFill>
              </a:rPr>
              <a:t>() { return </a:t>
            </a:r>
            <a:r>
              <a:rPr lang="en-GB" sz="1800" dirty="0">
                <a:solidFill>
                  <a:srgbClr val="0000C0"/>
                </a:solidFill>
              </a:rPr>
              <a:t>name</a:t>
            </a:r>
            <a:r>
              <a:rPr lang="en-GB" sz="1800" dirty="0">
                <a:solidFill>
                  <a:srgbClr val="000000"/>
                </a:solidFill>
              </a:rPr>
              <a:t>; }</a:t>
            </a:r>
            <a:endParaRPr lang="en-GB" sz="1800" dirty="0">
              <a:solidFill>
                <a:srgbClr val="7F0055"/>
              </a:solidFill>
            </a:endParaRPr>
          </a:p>
          <a:p>
            <a:r>
              <a:rPr lang="en-GB" sz="1800" dirty="0">
                <a:solidFill>
                  <a:srgbClr val="7F0055"/>
                </a:solidFill>
              </a:rPr>
              <a:t>  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getSalary</a:t>
            </a:r>
            <a:r>
              <a:rPr lang="en-GB" sz="1800" dirty="0">
                <a:solidFill>
                  <a:srgbClr val="000000"/>
                </a:solidFill>
              </a:rPr>
              <a:t>() { return </a:t>
            </a:r>
            <a:r>
              <a:rPr lang="en-GB" sz="1800" dirty="0">
                <a:solidFill>
                  <a:srgbClr val="0000C0"/>
                </a:solidFill>
              </a:rPr>
              <a:t>salary</a:t>
            </a:r>
            <a:r>
              <a:rPr lang="en-GB" sz="1800" dirty="0">
                <a:solidFill>
                  <a:srgbClr val="000000"/>
                </a:solidFill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</a:rPr>
              <a:t>}</a:t>
            </a:r>
            <a:endParaRPr lang="en-GB" sz="1800" dirty="0">
              <a:solidFill>
                <a:srgbClr val="7F0055"/>
              </a:solidFill>
            </a:endParaRPr>
          </a:p>
          <a:p>
            <a:r>
              <a:rPr lang="en-GB" sz="1800" dirty="0">
                <a:solidFill>
                  <a:srgbClr val="7F0055"/>
                </a:solidFill>
              </a:rPr>
              <a:t>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class</a:t>
            </a:r>
            <a:r>
              <a:rPr lang="en-GB" sz="1800" dirty="0">
                <a:solidFill>
                  <a:srgbClr val="000000"/>
                </a:solidFill>
              </a:rPr>
              <a:t> Manager </a:t>
            </a:r>
            <a:r>
              <a:rPr lang="en-GB" sz="1800" dirty="0">
                <a:solidFill>
                  <a:srgbClr val="7F0055"/>
                </a:solidFill>
              </a:rPr>
              <a:t>extends </a:t>
            </a:r>
            <a:r>
              <a:rPr lang="en-GB" sz="1800" dirty="0">
                <a:solidFill>
                  <a:srgbClr val="000000"/>
                </a:solidFill>
              </a:rPr>
              <a:t>Employee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>
                <a:solidFill>
                  <a:srgbClr val="7F0055"/>
                </a:solidFill>
              </a:rPr>
              <a:t>public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7F0055"/>
                </a:solidFill>
              </a:rPr>
              <a:t>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>
                <a:solidFill>
                  <a:srgbClr val="0000C0"/>
                </a:solidFill>
              </a:rPr>
              <a:t>bonus</a:t>
            </a:r>
            <a:r>
              <a:rPr lang="en-GB" sz="1800" i="1" dirty="0">
                <a:solidFill>
                  <a:srgbClr val="000000"/>
                </a:solidFill>
              </a:rPr>
              <a:t>;</a:t>
            </a:r>
          </a:p>
          <a:p>
            <a:r>
              <a:rPr lang="en-GB" sz="18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800" dirty="0">
                <a:solidFill>
                  <a:srgbClr val="7F0055"/>
                </a:solidFill>
              </a:rPr>
              <a:t>public</a:t>
            </a:r>
            <a:r>
              <a:rPr lang="en-GB" sz="1800" dirty="0">
                <a:solidFill>
                  <a:srgbClr val="000000"/>
                </a:solidFill>
              </a:rPr>
              <a:t> Manager(String </a:t>
            </a:r>
            <a:r>
              <a:rPr lang="en-GB" sz="1800" dirty="0" err="1">
                <a:solidFill>
                  <a:srgbClr val="6A3E3E"/>
                </a:solidFill>
              </a:rPr>
              <a:t>aName</a:t>
            </a:r>
            <a:r>
              <a:rPr lang="en-GB" sz="1800" dirty="0">
                <a:solidFill>
                  <a:srgbClr val="6A3E3E"/>
                </a:solidFill>
              </a:rPr>
              <a:t>,</a:t>
            </a:r>
            <a:r>
              <a:rPr lang="en-GB" sz="1800" dirty="0">
                <a:solidFill>
                  <a:srgbClr val="000000"/>
                </a:solidFill>
              </a:rPr>
              <a:t> double </a:t>
            </a:r>
            <a:r>
              <a:rPr lang="en-GB" sz="1800" dirty="0" err="1">
                <a:solidFill>
                  <a:srgbClr val="6A3E3E"/>
                </a:solidFill>
              </a:rPr>
              <a:t>aSalary</a:t>
            </a:r>
            <a:r>
              <a:rPr lang="en-GB" sz="1800" dirty="0">
                <a:solidFill>
                  <a:srgbClr val="6A3E3E"/>
                </a:solidFill>
              </a:rPr>
              <a:t>,</a:t>
            </a:r>
            <a:r>
              <a:rPr lang="en-GB" sz="1800" dirty="0">
                <a:solidFill>
                  <a:srgbClr val="000000"/>
                </a:solidFill>
              </a:rPr>
              <a:t> double </a:t>
            </a:r>
            <a:r>
              <a:rPr lang="en-GB" sz="1800" dirty="0" err="1">
                <a:solidFill>
                  <a:srgbClr val="6A3E3E"/>
                </a:solidFill>
              </a:rPr>
              <a:t>aBonus</a:t>
            </a:r>
            <a:r>
              <a:rPr lang="en-GB" sz="1800" dirty="0">
                <a:solidFill>
                  <a:srgbClr val="000000"/>
                </a:solidFill>
              </a:rPr>
              <a:t>)             	{ </a:t>
            </a:r>
            <a:r>
              <a:rPr lang="en-GB" sz="1800" dirty="0">
                <a:solidFill>
                  <a:srgbClr val="7F0055"/>
                </a:solidFill>
              </a:rPr>
              <a:t>super</a:t>
            </a:r>
            <a:r>
              <a:rPr lang="en-GB" sz="1800" dirty="0">
                <a:solidFill>
                  <a:srgbClr val="0000C0"/>
                </a:solidFill>
              </a:rPr>
              <a:t>(</a:t>
            </a:r>
            <a:r>
              <a:rPr lang="en-GB" sz="1800" dirty="0" err="1">
                <a:solidFill>
                  <a:srgbClr val="0000C0"/>
                </a:solidFill>
              </a:rPr>
              <a:t>aName</a:t>
            </a:r>
            <a:r>
              <a:rPr lang="en-GB" sz="1800" dirty="0">
                <a:solidFill>
                  <a:srgbClr val="000000"/>
                </a:solidFill>
              </a:rPr>
              <a:t>, </a:t>
            </a:r>
            <a:r>
              <a:rPr lang="en-GB" sz="1800" dirty="0" err="1">
                <a:solidFill>
                  <a:srgbClr val="0000C0"/>
                </a:solidFill>
              </a:rPr>
              <a:t>aSalary</a:t>
            </a:r>
            <a:r>
              <a:rPr lang="en-GB" sz="1800" dirty="0"/>
              <a:t>);</a:t>
            </a:r>
            <a:r>
              <a:rPr lang="en-GB" sz="1800" dirty="0">
                <a:solidFill>
                  <a:srgbClr val="0000C0"/>
                </a:solidFill>
              </a:rPr>
              <a:t> bonus</a:t>
            </a:r>
            <a:r>
              <a:rPr lang="en-GB" sz="1800" dirty="0">
                <a:solidFill>
                  <a:srgbClr val="000000"/>
                </a:solidFill>
              </a:rPr>
              <a:t> = </a:t>
            </a:r>
            <a:r>
              <a:rPr lang="en-GB" sz="1800" dirty="0" err="1">
                <a:solidFill>
                  <a:srgbClr val="6A3E3E"/>
                </a:solidFill>
              </a:rPr>
              <a:t>aBonus</a:t>
            </a:r>
            <a:r>
              <a:rPr lang="en-GB" sz="1800" dirty="0">
                <a:solidFill>
                  <a:srgbClr val="000000"/>
                </a:solidFill>
              </a:rPr>
              <a:t>; }   </a:t>
            </a:r>
          </a:p>
          <a:p>
            <a:endParaRPr lang="en-GB" sz="1800" dirty="0">
              <a:solidFill>
                <a:srgbClr val="000000"/>
              </a:solidFill>
              <a:latin typeface="Consolas"/>
            </a:endParaRPr>
          </a:p>
          <a:p>
            <a:r>
              <a:rPr lang="en-GB" sz="1800" dirty="0">
                <a:solidFill>
                  <a:srgbClr val="7F0055"/>
                </a:solidFill>
              </a:rPr>
              <a:t>  void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setBonus</a:t>
            </a:r>
            <a:r>
              <a:rPr lang="en-GB" sz="1800" dirty="0">
                <a:solidFill>
                  <a:srgbClr val="000000"/>
                </a:solidFill>
              </a:rPr>
              <a:t>(</a:t>
            </a:r>
            <a:r>
              <a:rPr lang="en-GB" sz="1800" dirty="0">
                <a:solidFill>
                  <a:srgbClr val="7F0055"/>
                </a:solidFill>
              </a:rPr>
              <a:t>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C0"/>
                </a:solidFill>
              </a:rPr>
              <a:t>aBonus</a:t>
            </a:r>
            <a:r>
              <a:rPr lang="en-GB" sz="1800" dirty="0">
                <a:solidFill>
                  <a:srgbClr val="000000"/>
                </a:solidFill>
              </a:rPr>
              <a:t>) {</a:t>
            </a:r>
            <a:r>
              <a:rPr lang="en-GB" sz="1800" dirty="0">
                <a:solidFill>
                  <a:srgbClr val="0000C0"/>
                </a:solidFill>
              </a:rPr>
              <a:t>bonus</a:t>
            </a:r>
            <a:r>
              <a:rPr lang="en-GB" sz="1800" dirty="0">
                <a:solidFill>
                  <a:srgbClr val="000000"/>
                </a:solidFill>
              </a:rPr>
              <a:t> = </a:t>
            </a:r>
            <a:r>
              <a:rPr lang="en-GB" sz="1800" dirty="0" err="1">
                <a:solidFill>
                  <a:srgbClr val="6A3E3E"/>
                </a:solidFill>
              </a:rPr>
              <a:t>aBonus</a:t>
            </a:r>
            <a:r>
              <a:rPr lang="en-GB" sz="1800" dirty="0">
                <a:solidFill>
                  <a:srgbClr val="000000"/>
                </a:solidFill>
              </a:rPr>
              <a:t>;}</a:t>
            </a:r>
          </a:p>
          <a:p>
            <a:r>
              <a:rPr lang="en-GB" sz="1800" dirty="0">
                <a:solidFill>
                  <a:srgbClr val="7F0055"/>
                </a:solidFill>
              </a:rPr>
              <a:t>  public double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getSalary</a:t>
            </a:r>
            <a:r>
              <a:rPr lang="en-GB" sz="1800" dirty="0">
                <a:solidFill>
                  <a:srgbClr val="000000"/>
                </a:solidFill>
              </a:rPr>
              <a:t>() { return </a:t>
            </a:r>
            <a:r>
              <a:rPr lang="en-GB" sz="1800" dirty="0" err="1">
                <a:solidFill>
                  <a:srgbClr val="0000C0"/>
                </a:solidFill>
              </a:rPr>
              <a:t>salary+bonus</a:t>
            </a:r>
            <a:r>
              <a:rPr lang="en-GB" sz="1800" dirty="0">
                <a:solidFill>
                  <a:srgbClr val="000000"/>
                </a:solidFill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358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lang="en-GB"/>
              <a:t>"Covariant </a:t>
            </a:r>
            <a:r>
              <a:rPr lang="en-GB" spc="-5"/>
              <a:t>Return Type"</a:t>
            </a:r>
            <a:r>
              <a:rPr lang="en-GB" spc="-150"/>
              <a:t> </a:t>
            </a:r>
            <a:r>
              <a:rPr lang="en-GB" spc="-5"/>
              <a:t>Example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 {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 copy(){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Employee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salary);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Manager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Employee {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Manager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copy(){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Manager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salary, bonus);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12700" algn="l" eaLnBrk="0" hangingPunct="0">
              <a:spcBef>
                <a:spcPts val="600"/>
              </a:spcBef>
              <a:tabLst>
                <a:tab pos="1188085" algn="l"/>
                <a:tab pos="2197735" algn="l"/>
              </a:tabLst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lang="en-GB" sz="3300" spc="-5"/>
              <a:t>Invoking Superclass </a:t>
            </a:r>
            <a:r>
              <a:rPr lang="en-GB" sz="3300"/>
              <a:t>Methods &amp;</a:t>
            </a:r>
            <a:r>
              <a:rPr lang="en-GB" sz="3300" spc="15"/>
              <a:t> </a:t>
            </a:r>
            <a:r>
              <a:rPr lang="en-GB" sz="3300" spc="-5"/>
              <a:t>Constructors</a:t>
            </a:r>
            <a:endParaRPr lang="en-GB" sz="3300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 class can not access private features of its super class.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Superclass methods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if a subclass overrides a parent method, use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super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756285" algn="l" eaLnBrk="0" hangingPunct="0">
              <a:spcBef>
                <a:spcPts val="600"/>
              </a:spcBef>
            </a:pPr>
            <a:r>
              <a:rPr lang="en-US" sz="2400">
                <a:solidFill>
                  <a:schemeClr val="tx2"/>
                </a:solidFill>
                <a:latin typeface="+mn-lt"/>
              </a:rPr>
              <a:t>keyword to force method call of parent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  <a:tab pos="3978275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there is no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super.super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(it would bypass the parent class)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Superclass constructors</a:t>
            </a:r>
          </a:p>
          <a:p>
            <a:pPr marL="756285" marR="38100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Can explicitly use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super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to call a parent class construct.  Must be first statement in subclass constructor in this case.</a:t>
            </a:r>
          </a:p>
          <a:p>
            <a:pPr marL="756285" marR="470534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  <a:tab pos="5254625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If a constructor does not call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super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explicitly, then the  superclass must have a constructor without parameters  which will be called implicitly</a:t>
            </a:r>
          </a:p>
          <a:p>
            <a:pPr marL="756285" marR="572770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Calling super-class constructors happens before  initialisation and execution of rest of constructor body.</a:t>
            </a:r>
          </a:p>
        </p:txBody>
      </p:sp>
    </p:spTree>
    <p:extLst>
      <p:ext uri="{BB962C8B-B14F-4D97-AF65-F5344CB8AC3E}">
        <p14:creationId xmlns:p14="http://schemas.microsoft.com/office/powerpoint/2010/main" val="65926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lang="en-GB" spc="220"/>
              <a:t>toStrin</a:t>
            </a:r>
            <a:r>
              <a:rPr lang="en-GB" spc="280"/>
              <a:t>g</a:t>
            </a:r>
            <a:r>
              <a:rPr lang="en-GB" spc="695"/>
              <a:t>()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Returns a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string</a:t>
            </a:r>
            <a:r>
              <a:rPr lang="en-US" sz="2400" spc="-4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representation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especially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useful for</a:t>
            </a:r>
            <a:r>
              <a:rPr lang="en-US" sz="2400" spc="-2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debugging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Method is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used silently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in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string</a:t>
            </a:r>
            <a:r>
              <a:rPr lang="en-US" sz="2400" spc="-5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concatenation</a:t>
            </a:r>
          </a:p>
          <a:p>
            <a:pPr marL="927100" algn="l" eaLnBrk="0" hangingPunct="0">
              <a:spcBef>
                <a:spcPts val="600"/>
              </a:spcBef>
              <a:tabLst>
                <a:tab pos="2045970" algn="l"/>
                <a:tab pos="2324735" algn="l"/>
              </a:tabLst>
            </a:pPr>
            <a:r>
              <a:rPr lang="en-US" sz="2400" b="1" spc="114">
                <a:solidFill>
                  <a:schemeClr val="tx2"/>
                </a:solidFill>
                <a:latin typeface="+mn-lt"/>
              </a:rPr>
              <a:t>aString	</a:t>
            </a:r>
            <a:r>
              <a:rPr lang="en-US" sz="2400" b="1" spc="-70">
                <a:solidFill>
                  <a:schemeClr val="tx2"/>
                </a:solidFill>
                <a:latin typeface="+mn-lt"/>
              </a:rPr>
              <a:t>+	</a:t>
            </a:r>
            <a:r>
              <a:rPr lang="en-US" sz="2400" b="1" spc="30">
                <a:solidFill>
                  <a:schemeClr val="tx2"/>
                </a:solidFill>
                <a:latin typeface="+mn-lt"/>
              </a:rPr>
              <a:t>anObject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469900" algn="l" eaLnBrk="0" hangingPunct="0">
              <a:spcBef>
                <a:spcPts val="600"/>
              </a:spcBef>
            </a:pPr>
            <a:r>
              <a:rPr lang="en-US" sz="2400">
                <a:solidFill>
                  <a:schemeClr val="tx2"/>
                </a:solidFill>
                <a:latin typeface="+mn-lt"/>
              </a:rPr>
              <a:t>means</a:t>
            </a:r>
          </a:p>
          <a:p>
            <a:pPr marL="927100" algn="l" eaLnBrk="0" hangingPunct="0">
              <a:spcBef>
                <a:spcPts val="600"/>
              </a:spcBef>
              <a:tabLst>
                <a:tab pos="2045970" algn="l"/>
                <a:tab pos="2324735" algn="l"/>
              </a:tabLst>
            </a:pPr>
            <a:r>
              <a:rPr lang="en-US" sz="2400" b="1" spc="114">
                <a:solidFill>
                  <a:schemeClr val="tx2"/>
                </a:solidFill>
                <a:latin typeface="+mn-lt"/>
              </a:rPr>
              <a:t>aString	</a:t>
            </a:r>
            <a:r>
              <a:rPr lang="en-US" sz="2400" b="1" spc="-70">
                <a:solidFill>
                  <a:schemeClr val="tx2"/>
                </a:solidFill>
                <a:latin typeface="+mn-lt"/>
              </a:rPr>
              <a:t>+	</a:t>
            </a:r>
            <a:r>
              <a:rPr lang="en-US" sz="2400" b="1" spc="145">
                <a:solidFill>
                  <a:schemeClr val="tx2"/>
                </a:solidFill>
                <a:latin typeface="+mn-lt"/>
              </a:rPr>
              <a:t>anObject.toString()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4965" algn="l"/>
                <a:tab pos="355600" algn="l"/>
                <a:tab pos="3010535" algn="l"/>
              </a:tabLst>
            </a:pPr>
            <a:r>
              <a:rPr lang="en-US" sz="2400" b="1" spc="170">
                <a:solidFill>
                  <a:schemeClr val="tx2"/>
                </a:solidFill>
                <a:latin typeface="+mn-lt"/>
              </a:rPr>
              <a:t>Object.toString()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gives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class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name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object</a:t>
            </a:r>
            <a:r>
              <a:rPr lang="en-US" sz="2400" spc="-6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address.</a:t>
            </a:r>
          </a:p>
          <a:p>
            <a:pPr marL="12700" algn="l" eaLnBrk="0" hangingPunct="0">
              <a:spcBef>
                <a:spcPts val="600"/>
              </a:spcBef>
              <a:buClr>
                <a:srgbClr val="336666"/>
              </a:buClr>
              <a:buSzPct val="70000"/>
              <a:tabLst>
                <a:tab pos="354965" algn="l"/>
                <a:tab pos="355600" algn="l"/>
                <a:tab pos="3010535" algn="l"/>
              </a:tabLst>
            </a:pP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  <a:tab pos="6877684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Som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e</a:t>
            </a:r>
            <a:r>
              <a:rPr lang="en-US" sz="2400" spc="-2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IDES</a:t>
            </a:r>
            <a:r>
              <a:rPr lang="en-US" sz="2400" spc="-2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hav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e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</a:t>
            </a:r>
            <a:r>
              <a:rPr lang="en-US" sz="2400" spc="-1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wizard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f</a:t>
            </a:r>
            <a:r>
              <a:rPr lang="en-US" sz="2400" spc="-15">
                <a:solidFill>
                  <a:schemeClr val="tx2"/>
                </a:solidFill>
                <a:latin typeface="+mn-lt"/>
              </a:rPr>
              <a:t>o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r generating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spc="140">
                <a:solidFill>
                  <a:schemeClr val="tx2"/>
                </a:solidFill>
                <a:latin typeface="+mn-lt"/>
              </a:rPr>
              <a:t>toString</a:t>
            </a:r>
            <a:r>
              <a:rPr lang="en-US" sz="2400" b="1" spc="434">
                <a:solidFill>
                  <a:schemeClr val="tx2"/>
                </a:solidFill>
                <a:latin typeface="+mn-lt"/>
              </a:rPr>
              <a:t>()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methods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Use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it!</a:t>
            </a:r>
          </a:p>
        </p:txBody>
      </p:sp>
    </p:spTree>
    <p:extLst>
      <p:ext uri="{BB962C8B-B14F-4D97-AF65-F5344CB8AC3E}">
        <p14:creationId xmlns:p14="http://schemas.microsoft.com/office/powerpoint/2010/main" val="391527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68952" cy="5539978"/>
          </a:xfrm>
        </p:spPr>
        <p:txBody>
          <a:bodyPr/>
          <a:lstStyle/>
          <a:p>
            <a:r>
              <a:rPr lang="en-GB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class</a:t>
            </a:r>
            <a:r>
              <a:rPr lang="en-GB" dirty="0">
                <a:solidFill>
                  <a:srgbClr val="000000"/>
                </a:solidFill>
              </a:rPr>
              <a:t> Employee {</a:t>
            </a:r>
          </a:p>
          <a:p>
            <a:r>
              <a:rPr lang="en-GB" dirty="0">
                <a:solidFill>
                  <a:srgbClr val="7F0055"/>
                </a:solidFill>
              </a:rPr>
              <a:t>  …</a:t>
            </a:r>
          </a:p>
          <a:p>
            <a:r>
              <a:rPr lang="en-GB" dirty="0">
                <a:solidFill>
                  <a:srgbClr val="7F0055"/>
                </a:solidFill>
              </a:rPr>
              <a:t>  public String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toString</a:t>
            </a:r>
            <a:r>
              <a:rPr lang="en-GB" dirty="0">
                <a:solidFill>
                  <a:srgbClr val="000000"/>
                </a:solidFill>
              </a:rPr>
              <a:t>() {</a:t>
            </a:r>
            <a:r>
              <a:rPr lang="en-GB" dirty="0">
                <a:solidFill>
                  <a:srgbClr val="0000C0"/>
                </a:solidFill>
              </a:rPr>
              <a:t> </a:t>
            </a:r>
            <a:br>
              <a:rPr lang="en-GB" dirty="0">
                <a:solidFill>
                  <a:srgbClr val="0000C0"/>
                </a:solidFill>
              </a:rPr>
            </a:br>
            <a:r>
              <a:rPr lang="en-GB" dirty="0">
                <a:solidFill>
                  <a:srgbClr val="0000C0"/>
                </a:solidFill>
              </a:rPr>
              <a:t>    </a:t>
            </a:r>
            <a:r>
              <a:rPr lang="en-GB" dirty="0">
                <a:solidFill>
                  <a:srgbClr val="000000"/>
                </a:solidFill>
              </a:rPr>
              <a:t>return </a:t>
            </a:r>
            <a:r>
              <a:rPr lang="en-GB" dirty="0" err="1">
                <a:solidFill>
                  <a:srgbClr val="000000"/>
                </a:solidFill>
              </a:rPr>
              <a:t>getClass</a:t>
            </a:r>
            <a:r>
              <a:rPr lang="en-GB" dirty="0">
                <a:solidFill>
                  <a:srgbClr val="000000"/>
                </a:solidFill>
              </a:rPr>
              <a:t>().</a:t>
            </a:r>
            <a:r>
              <a:rPr lang="en-GB" dirty="0" err="1">
                <a:solidFill>
                  <a:srgbClr val="000000"/>
                </a:solidFill>
              </a:rPr>
              <a:t>getName</a:t>
            </a:r>
            <a:r>
              <a:rPr lang="en-GB" dirty="0">
                <a:solidFill>
                  <a:srgbClr val="000000"/>
                </a:solidFill>
              </a:rPr>
              <a:t>() + </a:t>
            </a:r>
          </a:p>
          <a:p>
            <a:r>
              <a:rPr lang="en-GB" dirty="0">
                <a:solidFill>
                  <a:srgbClr val="000000"/>
                </a:solidFill>
              </a:rPr>
              <a:t>           “[name=” + </a:t>
            </a:r>
            <a:r>
              <a:rPr lang="en-GB" dirty="0">
                <a:solidFill>
                  <a:srgbClr val="0001C0"/>
                </a:solidFill>
              </a:rPr>
              <a:t>name</a:t>
            </a:r>
            <a:r>
              <a:rPr lang="en-GB" dirty="0">
                <a:solidFill>
                  <a:srgbClr val="000000"/>
                </a:solidFill>
              </a:rPr>
              <a:t> + “, salary=” + </a:t>
            </a:r>
            <a:r>
              <a:rPr lang="en-GB" dirty="0">
                <a:solidFill>
                  <a:srgbClr val="0000C0"/>
                </a:solidFill>
              </a:rPr>
              <a:t>salary</a:t>
            </a:r>
            <a:r>
              <a:rPr lang="en-GB" dirty="0">
                <a:solidFill>
                  <a:srgbClr val="000000"/>
                </a:solidFill>
              </a:rPr>
              <a:t> + “]”;</a:t>
            </a:r>
          </a:p>
          <a:p>
            <a:r>
              <a:rPr lang="en-GB" dirty="0">
                <a:solidFill>
                  <a:srgbClr val="000000"/>
                </a:solidFill>
              </a:rPr>
              <a:t> }</a:t>
            </a:r>
          </a:p>
          <a:p>
            <a:r>
              <a:rPr lang="en-GB" dirty="0">
                <a:solidFill>
                  <a:srgbClr val="000000"/>
                </a:solidFill>
              </a:rPr>
              <a:t>}</a:t>
            </a:r>
          </a:p>
          <a:p>
            <a:endParaRPr lang="en-GB" dirty="0">
              <a:solidFill>
                <a:srgbClr val="7F0055"/>
              </a:solidFill>
            </a:endParaRPr>
          </a:p>
          <a:p>
            <a:r>
              <a:rPr lang="en-GB" dirty="0">
                <a:solidFill>
                  <a:srgbClr val="7F0055"/>
                </a:solidFill>
              </a:rPr>
              <a:t>public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7F0055"/>
                </a:solidFill>
              </a:rPr>
              <a:t>class</a:t>
            </a:r>
            <a:r>
              <a:rPr lang="en-GB" dirty="0">
                <a:solidFill>
                  <a:srgbClr val="000000"/>
                </a:solidFill>
              </a:rPr>
              <a:t> Manager </a:t>
            </a:r>
            <a:r>
              <a:rPr lang="en-GB" dirty="0">
                <a:solidFill>
                  <a:srgbClr val="7F0055"/>
                </a:solidFill>
              </a:rPr>
              <a:t>extends </a:t>
            </a:r>
            <a:r>
              <a:rPr lang="en-GB" dirty="0">
                <a:solidFill>
                  <a:srgbClr val="000000"/>
                </a:solidFill>
              </a:rPr>
              <a:t>Employee {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  …</a:t>
            </a:r>
            <a:endParaRPr lang="en-GB" i="1" dirty="0">
              <a:solidFill>
                <a:srgbClr val="000000"/>
              </a:solidFill>
            </a:endParaRPr>
          </a:p>
          <a:p>
            <a:r>
              <a:rPr lang="en-GB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dirty="0">
                <a:solidFill>
                  <a:srgbClr val="7F0055"/>
                </a:solidFill>
              </a:rPr>
              <a:t>public String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toString</a:t>
            </a:r>
            <a:r>
              <a:rPr lang="en-GB" dirty="0">
                <a:solidFill>
                  <a:srgbClr val="000000"/>
                </a:solidFill>
              </a:rPr>
              <a:t>() {</a:t>
            </a:r>
            <a:r>
              <a:rPr lang="en-GB" dirty="0">
                <a:solidFill>
                  <a:srgbClr val="0000C0"/>
                </a:solidFill>
              </a:rPr>
              <a:t> </a:t>
            </a:r>
            <a:br>
              <a:rPr lang="en-GB" dirty="0">
                <a:solidFill>
                  <a:srgbClr val="0000C0"/>
                </a:solidFill>
              </a:rPr>
            </a:br>
            <a:r>
              <a:rPr lang="en-GB" dirty="0">
                <a:solidFill>
                  <a:srgbClr val="0000C0"/>
                </a:solidFill>
              </a:rPr>
              <a:t>    </a:t>
            </a:r>
            <a:r>
              <a:rPr lang="en-GB" dirty="0">
                <a:solidFill>
                  <a:srgbClr val="000000"/>
                </a:solidFill>
              </a:rPr>
              <a:t>return </a:t>
            </a:r>
            <a:r>
              <a:rPr lang="en-GB" dirty="0" err="1">
                <a:solidFill>
                  <a:srgbClr val="000000"/>
                </a:solidFill>
              </a:rPr>
              <a:t>super.toString</a:t>
            </a:r>
            <a:r>
              <a:rPr lang="en-GB" dirty="0">
                <a:solidFill>
                  <a:srgbClr val="000000"/>
                </a:solidFill>
              </a:rPr>
              <a:t>() + </a:t>
            </a:r>
          </a:p>
          <a:p>
            <a:r>
              <a:rPr lang="en-GB" dirty="0">
                <a:solidFill>
                  <a:srgbClr val="000000"/>
                </a:solidFill>
              </a:rPr>
              <a:t>           “[bonus=” + </a:t>
            </a:r>
            <a:r>
              <a:rPr lang="en-GB" dirty="0">
                <a:solidFill>
                  <a:srgbClr val="0000C0"/>
                </a:solidFill>
              </a:rPr>
              <a:t>bonus</a:t>
            </a:r>
            <a:r>
              <a:rPr lang="en-GB" dirty="0">
                <a:solidFill>
                  <a:srgbClr val="000000"/>
                </a:solidFill>
              </a:rPr>
              <a:t> + “]”;</a:t>
            </a:r>
          </a:p>
          <a:p>
            <a:r>
              <a:rPr lang="en-GB" dirty="0">
                <a:solidFill>
                  <a:srgbClr val="000000"/>
                </a:solidFill>
              </a:rPr>
              <a:t> }</a:t>
            </a:r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8589364-CB0E-D74A-A496-0AE4469B8A09}"/>
              </a:ext>
            </a:extLst>
          </p:cNvPr>
          <p:cNvSpPr txBox="1">
            <a:spLocks/>
          </p:cNvSpPr>
          <p:nvPr/>
        </p:nvSpPr>
        <p:spPr>
          <a:xfrm>
            <a:off x="1208942" y="304800"/>
            <a:ext cx="676066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2700" algn="ctr">
              <a:spcBef>
                <a:spcPts val="100"/>
              </a:spcBef>
              <a:tabLst>
                <a:tab pos="2178050" algn="l"/>
                <a:tab pos="4639945" algn="l"/>
              </a:tabLst>
            </a:pPr>
            <a:r>
              <a:rPr lang="en-GB" sz="3200" kern="0" spc="-5" dirty="0">
                <a:solidFill>
                  <a:sysClr val="windowText" lastClr="000000"/>
                </a:solidFill>
              </a:rPr>
              <a:t>Overridin</a:t>
            </a:r>
            <a:r>
              <a:rPr lang="en-GB" sz="3200" kern="0" dirty="0">
                <a:solidFill>
                  <a:sysClr val="windowText" lastClr="000000"/>
                </a:solidFill>
              </a:rPr>
              <a:t>g </a:t>
            </a:r>
            <a:r>
              <a:rPr lang="en-GB" sz="3200" b="1" kern="0" spc="225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3200" b="1" kern="0" spc="69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3200" kern="0" spc="-5" dirty="0">
                <a:solidFill>
                  <a:sysClr val="windowText" lastClr="000000"/>
                </a:solidFill>
              </a:rPr>
              <a:t>using </a:t>
            </a:r>
            <a:r>
              <a:rPr lang="en-GB" sz="3200" b="1" kern="0" spc="225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endParaRPr lang="en-GB" sz="3200" kern="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lang="en-US" spc="-5" dirty="0"/>
              <a:t>Hid</a:t>
            </a:r>
            <a:r>
              <a:rPr spc="-5" dirty="0"/>
              <a:t>ing Attributes </a:t>
            </a:r>
            <a:r>
              <a:rPr dirty="0"/>
              <a:t>and </a:t>
            </a:r>
            <a:r>
              <a:rPr spc="-5" dirty="0"/>
              <a:t>Class</a:t>
            </a:r>
            <a:r>
              <a:rPr spc="-90" dirty="0"/>
              <a:t> </a:t>
            </a:r>
            <a:r>
              <a:rPr dirty="0"/>
              <a:t>Methods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An attribute in a subclass hides an attribute with</a:t>
            </a:r>
          </a:p>
          <a:p>
            <a:pPr marL="355600" algn="l" eaLnBrk="0" hangingPunct="0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 same name in a parent class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even if attribute has different type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hiding of attributes is in general not recommended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be careful not to accidentally hide attributes</a:t>
            </a:r>
          </a:p>
          <a:p>
            <a:pPr marL="756285" marR="45656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 parent class attribute can still be accessed using the  keyword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super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</a:p>
          <a:p>
            <a:pPr marL="756285" marR="45656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static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method in a subclass “hides” a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static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method with  the same name in a parent class.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Can still call the “hidden” method by prefixing the method</a:t>
            </a:r>
          </a:p>
          <a:p>
            <a:pPr marL="756285" algn="l" eaLnBrk="0" hangingPunct="0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name with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41828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A38-81A4-46DE-864F-11E4EEC8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81000"/>
            <a:ext cx="8244916" cy="553998"/>
          </a:xfrm>
        </p:spPr>
        <p:txBody>
          <a:bodyPr/>
          <a:lstStyle/>
          <a:p>
            <a:r>
              <a:rPr lang="en-GB" dirty="0"/>
              <a:t>Static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A5EB-4623-4DFE-A693-C954BA05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5553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latin typeface="Consolas"/>
              </a:rPr>
              <a:t>static</a:t>
            </a:r>
            <a:r>
              <a:rPr lang="en-GB" dirty="0"/>
              <a:t> keyword means that the member is shared by all the instances of the class, e.g. field </a:t>
            </a:r>
            <a:r>
              <a:rPr lang="en-GB" sz="2200" b="1" dirty="0">
                <a:latin typeface="Consolas" panose="020B0609020204030204" pitchFamily="49" charset="0"/>
              </a:rPr>
              <a:t>x</a:t>
            </a:r>
            <a:r>
              <a:rPr lang="en-GB" dirty="0"/>
              <a:t> can be accessed from any instance of </a:t>
            </a:r>
            <a:r>
              <a:rPr lang="en-GB" sz="2200" b="1" dirty="0">
                <a:latin typeface="Consolas" panose="020B0609020204030204" pitchFamily="49" charset="0"/>
              </a:rPr>
              <a:t>A</a:t>
            </a:r>
            <a:r>
              <a:rPr lang="en-GB" dirty="0"/>
              <a:t>:</a:t>
            </a:r>
          </a:p>
          <a:p>
            <a:pPr marL="114300" lvl="1" indent="0">
              <a:buNone/>
            </a:pP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	public class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1143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GB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 static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pPr marL="1143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...</a:t>
            </a:r>
          </a:p>
          <a:p>
            <a:pPr marL="114300" lvl="1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</a:t>
            </a:r>
            <a:r>
              <a:rPr lang="en-GB" b="1" dirty="0"/>
              <a:t>cannot</a:t>
            </a:r>
            <a:r>
              <a:rPr lang="en-GB" dirty="0"/>
              <a:t> access </a:t>
            </a:r>
            <a:r>
              <a:rPr lang="en-GB" sz="2200" b="1" dirty="0">
                <a:latin typeface="Consolas" panose="020B0609020204030204" pitchFamily="49" charset="0"/>
              </a:rPr>
              <a:t>this</a:t>
            </a:r>
            <a:r>
              <a:rPr lang="en-GB" dirty="0"/>
              <a:t> or any non-static members from a static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Do not change every member to </a:t>
            </a:r>
            <a:r>
              <a:rPr lang="en-GB" sz="2200" b="1" dirty="0">
                <a:latin typeface="Consolas"/>
              </a:rPr>
              <a:t>static</a:t>
            </a:r>
            <a:r>
              <a:rPr lang="en-GB" dirty="0"/>
              <a:t> to avoid compilation errors; reconsider your design instead!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4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445" y="164668"/>
            <a:ext cx="5600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Abstract </a:t>
            </a:r>
            <a:r>
              <a:rPr spc="-10" dirty="0"/>
              <a:t>Classes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210436"/>
            <a:ext cx="7839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l">
              <a:lnSpc>
                <a:spcPct val="100000"/>
              </a:lnSpc>
              <a:spcBef>
                <a:spcPts val="1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abstract class cannot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instantiated - you can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400" spc="-18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GB"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belonging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-5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91" y="1998406"/>
            <a:ext cx="8043545" cy="38754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7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abstract class can</a:t>
            </a:r>
            <a:r>
              <a:rPr sz="2400" spc="-7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</a:t>
            </a:r>
          </a:p>
          <a:p>
            <a:pPr marL="756285" lvl="1" indent="-287020" algn="l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(=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un-implemented)</a:t>
            </a:r>
            <a:r>
              <a:rPr sz="2400" spc="-6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756285" lvl="1" indent="-287020" algn="l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sz="2400" spc="-2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756285" lvl="1" indent="-287020" algn="l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400" spc="-2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members.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142875" indent="-342900" algn="l">
              <a:lnSpc>
                <a:spcPct val="100400"/>
              </a:lnSpc>
              <a:spcBef>
                <a:spcPts val="59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methods can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be defined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abstract 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sz="2400" spc="-114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in</a:t>
            </a: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interfaces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142875" indent="-342900" algn="l">
              <a:lnSpc>
                <a:spcPct val="100400"/>
              </a:lnSpc>
              <a:spcBef>
                <a:spcPts val="59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GB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classes are useful to define “incomplete” roots of an inheritance hierarchy</a:t>
            </a:r>
            <a:endParaRPr sz="2400" spc="1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020" algn="l">
              <a:lnSpc>
                <a:spcPct val="10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 subclasses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implement all abstract</a:t>
            </a:r>
            <a:r>
              <a:rPr sz="2400" spc="-1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395112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746" y="164668"/>
            <a:ext cx="2309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latin typeface="Arial"/>
                <a:cs typeface="Arial"/>
              </a:rPr>
              <a:t>Shape</a:t>
            </a:r>
            <a:r>
              <a:rPr spc="-275" dirty="0">
                <a:latin typeface="Arial"/>
                <a:cs typeface="Arial"/>
              </a:rPr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213484"/>
            <a:ext cx="490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085" algn="l"/>
                <a:tab pos="2701925" algn="l"/>
                <a:tab pos="3711575" algn="l"/>
                <a:tab pos="4720590" algn="l"/>
              </a:tabLst>
            </a:pP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	{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46282"/>
              </p:ext>
            </p:extLst>
          </p:nvPr>
        </p:nvGraphicFramePr>
        <p:xfrm>
          <a:off x="781051" y="2188311"/>
          <a:ext cx="3714749" cy="74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36">
                <a:tc>
                  <a:txBody>
                    <a:bodyPr/>
                    <a:lstStyle/>
                    <a:p>
                      <a:pPr marR="44450" algn="ctr">
                        <a:lnSpc>
                          <a:spcPts val="2265"/>
                        </a:lnSpc>
                      </a:pPr>
                      <a:r>
                        <a:rPr sz="2400" b="1" spc="105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protected</a:t>
                      </a:r>
                      <a:endParaRPr sz="24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b="1" spc="10" dirty="0">
                          <a:solidFill>
                            <a:srgbClr val="0001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sz="2400" b="1" dirty="0">
                        <a:solidFill>
                          <a:srgbClr val="0001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65"/>
                        </a:lnSpc>
                      </a:pPr>
                      <a:r>
                        <a:rPr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31">
                <a:tc>
                  <a:txBody>
                    <a:bodyPr/>
                    <a:lstStyle/>
                    <a:p>
                      <a:pPr marR="44450" algn="ctr">
                        <a:lnSpc>
                          <a:spcPts val="2805"/>
                        </a:lnSpc>
                      </a:pPr>
                      <a:r>
                        <a:rPr sz="2400" b="1" spc="105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protected</a:t>
                      </a:r>
                      <a:endParaRPr sz="2400" b="1" dirty="0">
                        <a:solidFill>
                          <a:srgbClr val="7F0055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spc="10" dirty="0">
                          <a:solidFill>
                            <a:srgbClr val="0001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sz="2400" b="1" dirty="0">
                        <a:solidFill>
                          <a:srgbClr val="0001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05"/>
                        </a:lnSpc>
                      </a:pPr>
                      <a:r>
                        <a:rPr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0336" y="3346891"/>
            <a:ext cx="6247765" cy="2269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algn="l">
              <a:lnSpc>
                <a:spcPct val="120900"/>
              </a:lnSpc>
              <a:spcBef>
                <a:spcPts val="100"/>
              </a:spcBef>
              <a:tabLst>
                <a:tab pos="1525905" algn="l"/>
                <a:tab pos="2704465" algn="l"/>
                <a:tab pos="3039110" algn="l"/>
                <a:tab pos="4214495" algn="l"/>
                <a:tab pos="4557395" algn="l"/>
                <a:tab pos="4892675" algn="l"/>
              </a:tabLst>
            </a:pPr>
            <a:r>
              <a:rPr lang="en-GB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sz="2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area();  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perimeter();  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7980" marR="5080" algn="l">
              <a:lnSpc>
                <a:spcPct val="120900"/>
              </a:lnSpc>
              <a:spcBef>
                <a:spcPts val="100"/>
              </a:spcBef>
              <a:tabLst>
                <a:tab pos="1525905" algn="l"/>
                <a:tab pos="2704465" algn="l"/>
                <a:tab pos="3039110" algn="l"/>
                <a:tab pos="4214495" algn="l"/>
                <a:tab pos="4557395" algn="l"/>
                <a:tab pos="4892675" algn="l"/>
              </a:tabLst>
            </a:pPr>
            <a:r>
              <a:rPr sz="2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1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	…}</a:t>
            </a:r>
          </a:p>
          <a:p>
            <a:pPr>
              <a:lnSpc>
                <a:spcPct val="100000"/>
              </a:lnSpc>
            </a:pPr>
            <a:endParaRPr sz="35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7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9714" y="164668"/>
            <a:ext cx="5126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Extending </a:t>
            </a:r>
            <a:r>
              <a:rPr dirty="0"/>
              <a:t>an Abstract</a:t>
            </a:r>
            <a:r>
              <a:rPr spc="-80" dirty="0"/>
              <a:t> </a:t>
            </a:r>
            <a:r>
              <a:rPr spc="-5" dirty="0"/>
              <a:t>Class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30911"/>
              </p:ext>
            </p:extLst>
          </p:nvPr>
        </p:nvGraphicFramePr>
        <p:xfrm>
          <a:off x="534923" y="2487167"/>
          <a:ext cx="2808605" cy="2737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15"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i="1" spc="-10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Shape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336666"/>
                      </a:solidFill>
                      <a:prstDash val="solid"/>
                    </a:lnL>
                    <a:lnR w="9525">
                      <a:solidFill>
                        <a:srgbClr val="336666"/>
                      </a:solidFill>
                      <a:prstDash val="solid"/>
                    </a:lnR>
                    <a:lnT w="9525">
                      <a:solidFill>
                        <a:srgbClr val="336666"/>
                      </a:solidFill>
                      <a:prstDash val="solid"/>
                    </a:lnT>
                    <a:lnB w="9525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1143000" algn="l"/>
                        </a:tabLst>
                      </a:pPr>
                      <a:r>
                        <a:rPr sz="2000" b="1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double	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143000" algn="l"/>
                        </a:tabLst>
                      </a:pPr>
                      <a:r>
                        <a:rPr sz="2000" b="1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double	</a:t>
                      </a:r>
                      <a:r>
                        <a:rPr sz="2000" b="1" spc="-1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9525">
                      <a:solidFill>
                        <a:srgbClr val="336666"/>
                      </a:solidFill>
                      <a:prstDash val="solid"/>
                    </a:lnL>
                    <a:lnR w="9525">
                      <a:solidFill>
                        <a:srgbClr val="336666"/>
                      </a:solidFill>
                      <a:prstDash val="solid"/>
                    </a:lnR>
                    <a:lnT w="9525">
                      <a:solidFill>
                        <a:srgbClr val="336666"/>
                      </a:solidFill>
                      <a:prstDash val="solid"/>
                    </a:lnT>
                    <a:lnB w="9525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436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1143000" algn="l"/>
                        </a:tabLst>
                      </a:pPr>
                      <a:r>
                        <a:rPr lang="en-GB" sz="2000" b="1" i="0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2000" b="1" i="0" spc="5" dirty="0" err="1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ouble</a:t>
                      </a:r>
                      <a:r>
                        <a:rPr lang="en-US" sz="2000" b="1" i="0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area()</a:t>
                      </a:r>
                      <a:endParaRPr sz="2000" i="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143000" algn="l"/>
                        </a:tabLst>
                      </a:pPr>
                      <a:r>
                        <a:rPr lang="en-US" sz="2000" b="1" i="0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double perimeter()</a:t>
                      </a:r>
                      <a:endParaRPr sz="2000" i="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16446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1143000" algn="l"/>
                        </a:tabLst>
                      </a:pPr>
                      <a:r>
                        <a:rPr lang="en-US" sz="2000" b="1" spc="13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String </a:t>
                      </a:r>
                      <a:r>
                        <a:rPr lang="en-US" sz="2000" b="1" spc="135" dirty="0" err="1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toString</a:t>
                      </a:r>
                      <a:r>
                        <a:rPr lang="en-US" sz="2000" b="1" spc="13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36666"/>
                      </a:solidFill>
                      <a:prstDash val="solid"/>
                    </a:lnL>
                    <a:lnR w="9525">
                      <a:solidFill>
                        <a:srgbClr val="336666"/>
                      </a:solidFill>
                      <a:prstDash val="solid"/>
                    </a:lnR>
                    <a:lnT w="9525">
                      <a:solidFill>
                        <a:srgbClr val="336666"/>
                      </a:solidFill>
                      <a:prstDash val="solid"/>
                    </a:lnT>
                    <a:lnB w="9525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16778" y="4579620"/>
            <a:ext cx="3284221" cy="269304"/>
          </a:xfrm>
          <a:prstGeom prst="rect">
            <a:avLst/>
          </a:prstGeom>
          <a:ln w="9144">
            <a:solidFill>
              <a:srgbClr val="33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1060">
              <a:lnSpc>
                <a:spcPts val="2090"/>
              </a:lnSpc>
            </a:pPr>
            <a:r>
              <a:rPr sz="2000" b="1" spc="170" dirty="0">
                <a:solidFill>
                  <a:schemeClr val="tx2"/>
                </a:solidFill>
                <a:latin typeface="Arial"/>
                <a:cs typeface="Arial"/>
              </a:rPr>
              <a:t>Circle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779" y="4869178"/>
            <a:ext cx="3284220" cy="282129"/>
          </a:xfrm>
          <a:prstGeom prst="rect">
            <a:avLst/>
          </a:prstGeom>
          <a:ln w="9144">
            <a:solidFill>
              <a:srgbClr val="33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2215"/>
              </a:lnSpc>
              <a:tabLst>
                <a:tab pos="1139825" algn="l"/>
              </a:tabLst>
            </a:pP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	</a:t>
            </a:r>
            <a:r>
              <a:rPr sz="2000" b="1" spc="32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sz="20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778" y="5157215"/>
            <a:ext cx="3284222" cy="926536"/>
          </a:xfrm>
          <a:prstGeom prst="rect">
            <a:avLst/>
          </a:prstGeom>
          <a:ln w="9144">
            <a:solidFill>
              <a:srgbClr val="33666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61290" marR="678815" algn="just">
              <a:lnSpc>
                <a:spcPts val="2400"/>
              </a:lnSpc>
              <a:spcBef>
                <a:spcPts val="25"/>
              </a:spcBef>
            </a:pPr>
            <a:r>
              <a:rPr sz="2000" b="1" spc="220" dirty="0">
                <a:solidFill>
                  <a:schemeClr val="tx2"/>
                </a:solidFill>
                <a:latin typeface="Arial"/>
                <a:cs typeface="Arial"/>
              </a:rPr>
              <a:t>Circle</a:t>
            </a:r>
            <a:r>
              <a:rPr sz="2000" b="1" spc="145" dirty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sz="2000" b="1" spc="155" dirty="0">
                <a:solidFill>
                  <a:schemeClr val="tx2"/>
                </a:solidFill>
                <a:latin typeface="Arial"/>
                <a:cs typeface="Arial"/>
              </a:rPr>
              <a:t>x,</a:t>
            </a:r>
            <a:r>
              <a:rPr sz="2000" b="1" spc="200" dirty="0">
                <a:solidFill>
                  <a:schemeClr val="tx2"/>
                </a:solidFill>
                <a:latin typeface="Arial"/>
                <a:cs typeface="Arial"/>
              </a:rPr>
              <a:t>y</a:t>
            </a:r>
            <a:r>
              <a:rPr sz="2000" b="1" spc="535" dirty="0">
                <a:solidFill>
                  <a:schemeClr val="tx2"/>
                </a:solidFill>
                <a:latin typeface="Arial"/>
                <a:cs typeface="Arial"/>
              </a:rPr>
              <a:t>,</a:t>
            </a:r>
            <a:r>
              <a:rPr sz="2000" b="1" spc="32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r>
              <a:rPr sz="2000" b="1" spc="385" dirty="0">
                <a:solidFill>
                  <a:schemeClr val="tx2"/>
                </a:solidFill>
                <a:latin typeface="Arial"/>
                <a:cs typeface="Arial"/>
              </a:rPr>
              <a:t>)  </a:t>
            </a:r>
            <a:endParaRPr lang="en-US" sz="2000" b="1" spc="385" dirty="0">
              <a:solidFill>
                <a:schemeClr val="tx2"/>
              </a:solidFill>
              <a:latin typeface="Arial"/>
              <a:cs typeface="Arial"/>
            </a:endParaRPr>
          </a:p>
          <a:p>
            <a:pPr marL="161290" marR="678815" algn="just">
              <a:lnSpc>
                <a:spcPts val="2400"/>
              </a:lnSpc>
              <a:spcBef>
                <a:spcPts val="25"/>
              </a:spcBef>
            </a:pP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</a:t>
            </a:r>
            <a:r>
              <a:rPr lang="en-US" sz="20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spc="190" dirty="0">
                <a:solidFill>
                  <a:schemeClr val="tx2"/>
                </a:solidFill>
                <a:latin typeface="Arial"/>
                <a:cs typeface="Arial"/>
              </a:rPr>
              <a:t>area()  </a:t>
            </a:r>
            <a:endParaRPr lang="en-US" sz="2000" b="1" spc="19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61290" marR="678815" algn="just">
              <a:lnSpc>
                <a:spcPts val="2400"/>
              </a:lnSpc>
              <a:spcBef>
                <a:spcPts val="25"/>
              </a:spcBef>
            </a:pP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spc="145" dirty="0">
                <a:solidFill>
                  <a:schemeClr val="tx2"/>
                </a:solidFill>
                <a:latin typeface="Arial"/>
                <a:cs typeface="Arial"/>
              </a:rPr>
              <a:t>perimeter()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5220" y="1990436"/>
            <a:ext cx="2807335" cy="1917192"/>
          </a:xfrm>
          <a:prstGeom prst="rect">
            <a:avLst/>
          </a:prstGeom>
          <a:ln w="9144">
            <a:solidFill>
              <a:srgbClr val="33666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61290" marR="133985" indent="-161925" algn="l">
              <a:lnSpc>
                <a:spcPct val="100000"/>
              </a:lnSpc>
              <a:spcBef>
                <a:spcPts val="250"/>
              </a:spcBef>
              <a:tabLst>
                <a:tab pos="861060" algn="l"/>
                <a:tab pos="1139825" algn="l"/>
                <a:tab pos="2665095" algn="l"/>
              </a:tabLst>
            </a:pPr>
            <a:r>
              <a:rPr sz="2000" b="1" u="sng" spc="545" dirty="0">
                <a:solidFill>
                  <a:schemeClr val="tx2"/>
                </a:solidFill>
                <a:uFill>
                  <a:solidFill>
                    <a:srgbClr val="336666"/>
                  </a:solidFill>
                </a:uFill>
                <a:latin typeface="Arial"/>
                <a:cs typeface="Arial"/>
              </a:rPr>
              <a:t> 		</a:t>
            </a:r>
            <a:r>
              <a:rPr sz="2000" b="1" u="sng" spc="35" dirty="0">
                <a:solidFill>
                  <a:schemeClr val="tx2"/>
                </a:solidFill>
                <a:uFill>
                  <a:solidFill>
                    <a:srgbClr val="336666"/>
                  </a:solidFill>
                </a:uFill>
                <a:latin typeface="Arial"/>
                <a:cs typeface="Arial"/>
              </a:rPr>
              <a:t>Rectangle 	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	</a:t>
            </a:r>
            <a:r>
              <a:rPr sz="2000" b="1" spc="-1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endParaRPr lang="en-US" sz="2000" b="1" spc="-15" dirty="0">
              <a:solidFill>
                <a:schemeClr val="tx2"/>
              </a:solidFill>
              <a:latin typeface="Arial"/>
              <a:cs typeface="Arial"/>
            </a:endParaRPr>
          </a:p>
          <a:p>
            <a:pPr marL="161290" marR="133985" indent="-161925" algn="l">
              <a:lnSpc>
                <a:spcPct val="100000"/>
              </a:lnSpc>
              <a:spcBef>
                <a:spcPts val="250"/>
              </a:spcBef>
              <a:tabLst>
                <a:tab pos="861060" algn="l"/>
                <a:tab pos="1139825" algn="l"/>
                <a:tab pos="2665095" algn="l"/>
              </a:tabLst>
            </a:pPr>
            <a:r>
              <a:rPr lang="en-GB" sz="2000" b="1" spc="-15" dirty="0">
                <a:solidFill>
                  <a:schemeClr val="tx2"/>
                </a:solidFill>
                <a:latin typeface="Arial"/>
                <a:cs typeface="Arial"/>
              </a:rPr>
              <a:t>  double b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61290" marR="121285" indent="-127000" algn="l">
              <a:lnSpc>
                <a:spcPct val="100000"/>
              </a:lnSpc>
              <a:tabLst>
                <a:tab pos="1139825" algn="l"/>
                <a:tab pos="2665095" algn="l"/>
              </a:tabLst>
            </a:pPr>
            <a:r>
              <a:rPr lang="en-US" sz="2000" b="1" spc="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chemeClr val="tx2"/>
                </a:solidFill>
                <a:latin typeface="Arial"/>
                <a:cs typeface="Arial"/>
              </a:rPr>
              <a:t>Rec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b="1" spc="-85" dirty="0">
                <a:solidFill>
                  <a:schemeClr val="tx2"/>
                </a:solidFill>
                <a:latin typeface="Arial"/>
                <a:cs typeface="Arial"/>
              </a:rPr>
              <a:t>an</a:t>
            </a:r>
            <a:r>
              <a:rPr lang="en-US" sz="2000" b="1" spc="-95" dirty="0">
                <a:solidFill>
                  <a:schemeClr val="tx2"/>
                </a:solidFill>
                <a:latin typeface="Arial"/>
                <a:cs typeface="Arial"/>
              </a:rPr>
              <a:t>gle</a:t>
            </a:r>
            <a:r>
              <a:rPr sz="2000" b="1" spc="265" dirty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sz="2000" b="1" spc="-25" dirty="0">
                <a:solidFill>
                  <a:schemeClr val="tx2"/>
                </a:solidFill>
                <a:latin typeface="Arial"/>
                <a:cs typeface="Arial"/>
              </a:rPr>
              <a:t>x</a:t>
            </a:r>
            <a:r>
              <a:rPr sz="2000" b="1" spc="235" dirty="0">
                <a:solidFill>
                  <a:schemeClr val="tx2"/>
                </a:solidFill>
                <a:latin typeface="Arial"/>
                <a:cs typeface="Arial"/>
              </a:rPr>
              <a:t>,y,</a:t>
            </a:r>
            <a:r>
              <a:rPr sz="2000" b="1" spc="345" dirty="0">
                <a:solidFill>
                  <a:schemeClr val="tx2"/>
                </a:solidFill>
                <a:latin typeface="Arial"/>
                <a:cs typeface="Arial"/>
              </a:rPr>
              <a:t>a</a:t>
            </a:r>
            <a:r>
              <a:rPr sz="2000" b="1" spc="210" dirty="0">
                <a:solidFill>
                  <a:schemeClr val="tx2"/>
                </a:solidFill>
                <a:latin typeface="Arial"/>
                <a:cs typeface="Arial"/>
              </a:rPr>
              <a:t>,b</a:t>
            </a:r>
            <a:r>
              <a:rPr sz="2000" b="1" spc="385" dirty="0">
                <a:solidFill>
                  <a:schemeClr val="tx2"/>
                </a:solidFill>
                <a:latin typeface="Arial"/>
                <a:cs typeface="Arial"/>
              </a:rPr>
              <a:t>)  </a:t>
            </a: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</a:t>
            </a:r>
            <a:r>
              <a:rPr lang="en-US" sz="20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b="1" spc="190" dirty="0">
                <a:solidFill>
                  <a:schemeClr val="tx2"/>
                </a:solidFill>
                <a:latin typeface="Arial"/>
                <a:cs typeface="Arial"/>
              </a:rPr>
              <a:t>area()  </a:t>
            </a:r>
            <a:r>
              <a:rPr sz="2000" b="1" spc="5" dirty="0">
                <a:solidFill>
                  <a:schemeClr val="tx2"/>
                </a:solidFill>
                <a:latin typeface="Arial"/>
                <a:cs typeface="Arial"/>
              </a:rPr>
              <a:t>double</a:t>
            </a:r>
            <a:r>
              <a:rPr lang="en-US" sz="2000" b="1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000" b="1" spc="70" dirty="0">
                <a:solidFill>
                  <a:schemeClr val="tx2"/>
                </a:solidFill>
                <a:latin typeface="Arial"/>
                <a:cs typeface="Arial"/>
              </a:rPr>
              <a:t>perimeter</a:t>
            </a:r>
            <a:r>
              <a:rPr sz="2000" b="1" spc="130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8228" y="3284601"/>
            <a:ext cx="395605" cy="292735"/>
          </a:xfrm>
          <a:custGeom>
            <a:avLst/>
            <a:gdLst/>
            <a:ahLst/>
            <a:cxnLst/>
            <a:rect l="l" t="t" r="r" b="b"/>
            <a:pathLst>
              <a:path w="395604" h="292735">
                <a:moveTo>
                  <a:pt x="395477" y="0"/>
                </a:moveTo>
                <a:lnTo>
                  <a:pt x="0" y="145923"/>
                </a:lnTo>
                <a:lnTo>
                  <a:pt x="395477" y="292226"/>
                </a:lnTo>
                <a:lnTo>
                  <a:pt x="395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48228" y="3284600"/>
            <a:ext cx="1553845" cy="292735"/>
            <a:chOff x="3348228" y="3284600"/>
            <a:chExt cx="1553845" cy="292735"/>
          </a:xfrm>
        </p:grpSpPr>
        <p:sp>
          <p:nvSpPr>
            <p:cNvPr id="10" name="object 10"/>
            <p:cNvSpPr/>
            <p:nvPr/>
          </p:nvSpPr>
          <p:spPr>
            <a:xfrm>
              <a:off x="3743833" y="3430967"/>
              <a:ext cx="1158240" cy="0"/>
            </a:xfrm>
            <a:custGeom>
              <a:avLst/>
              <a:gdLst/>
              <a:ahLst/>
              <a:cxnLst/>
              <a:rect l="l" t="t" r="r" b="b"/>
              <a:pathLst>
                <a:path w="1158239">
                  <a:moveTo>
                    <a:pt x="1158239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348228" y="3284600"/>
              <a:ext cx="395605" cy="292735"/>
            </a:xfrm>
            <a:custGeom>
              <a:avLst/>
              <a:gdLst/>
              <a:ahLst/>
              <a:cxnLst/>
              <a:rect l="l" t="t" r="r" b="b"/>
              <a:pathLst>
                <a:path w="395604" h="292735">
                  <a:moveTo>
                    <a:pt x="395477" y="292226"/>
                  </a:moveTo>
                  <a:lnTo>
                    <a:pt x="0" y="145923"/>
                  </a:lnTo>
                  <a:lnTo>
                    <a:pt x="395477" y="0"/>
                  </a:lnTo>
                  <a:lnTo>
                    <a:pt x="395477" y="292226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342132" y="4644009"/>
            <a:ext cx="1374775" cy="304800"/>
            <a:chOff x="3342132" y="4644009"/>
            <a:chExt cx="1374775" cy="304800"/>
          </a:xfrm>
        </p:grpSpPr>
        <p:sp>
          <p:nvSpPr>
            <p:cNvPr id="13" name="object 13"/>
            <p:cNvSpPr/>
            <p:nvPr/>
          </p:nvSpPr>
          <p:spPr>
            <a:xfrm>
              <a:off x="3558540" y="4802124"/>
              <a:ext cx="1158240" cy="0"/>
            </a:xfrm>
            <a:custGeom>
              <a:avLst/>
              <a:gdLst/>
              <a:ahLst/>
              <a:cxnLst/>
              <a:rect l="l" t="t" r="r" b="b"/>
              <a:pathLst>
                <a:path w="1158239">
                  <a:moveTo>
                    <a:pt x="1158239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228" y="4650105"/>
              <a:ext cx="395605" cy="292735"/>
            </a:xfrm>
            <a:custGeom>
              <a:avLst/>
              <a:gdLst/>
              <a:ahLst/>
              <a:cxnLst/>
              <a:rect l="l" t="t" r="r" b="b"/>
              <a:pathLst>
                <a:path w="395604" h="292735">
                  <a:moveTo>
                    <a:pt x="395477" y="0"/>
                  </a:moveTo>
                  <a:lnTo>
                    <a:pt x="0" y="145923"/>
                  </a:lnTo>
                  <a:lnTo>
                    <a:pt x="395477" y="292227"/>
                  </a:lnTo>
                  <a:lnTo>
                    <a:pt x="3954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228" y="4650105"/>
              <a:ext cx="395605" cy="292735"/>
            </a:xfrm>
            <a:custGeom>
              <a:avLst/>
              <a:gdLst/>
              <a:ahLst/>
              <a:cxnLst/>
              <a:rect l="l" t="t" r="r" b="b"/>
              <a:pathLst>
                <a:path w="395604" h="292735">
                  <a:moveTo>
                    <a:pt x="395477" y="292227"/>
                  </a:moveTo>
                  <a:lnTo>
                    <a:pt x="0" y="145923"/>
                  </a:lnTo>
                  <a:lnTo>
                    <a:pt x="395477" y="0"/>
                  </a:lnTo>
                  <a:lnTo>
                    <a:pt x="395477" y="292227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6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09E025-7A7B-4283-B349-6D2A7C7E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6F6534-CA16-4409-A40D-BBD37B3A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/>
          <a:p>
            <a:r>
              <a:rPr lang="en-US" dirty="0"/>
              <a:t>Module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734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dirty="0"/>
              <a:t>Why/when </a:t>
            </a:r>
            <a:r>
              <a:rPr spc="-5" dirty="0"/>
              <a:t>use</a:t>
            </a:r>
            <a:r>
              <a:rPr spc="-70" dirty="0"/>
              <a:t> </a:t>
            </a:r>
            <a:r>
              <a:rPr spc="-5" dirty="0"/>
              <a:t>Inheritance?</a:t>
            </a:r>
            <a:endParaRPr lang="en-GB" spc="-5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marR="30353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Different classes may have variations of the same operation  that share certain parts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put shared code into the super class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this avoids duplication of code which is a good thing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Inheritance should only be used when there is an “is-a”</a:t>
            </a:r>
          </a:p>
          <a:p>
            <a:pPr marL="355600" algn="l" eaLnBrk="0" hangingPunct="0">
              <a:spcBef>
                <a:spcPts val="600"/>
              </a:spcBef>
            </a:pPr>
            <a:r>
              <a:rPr lang="en-US" sz="2400">
                <a:solidFill>
                  <a:schemeClr val="tx2"/>
                </a:solidFill>
                <a:latin typeface="+mn-lt"/>
              </a:rPr>
              <a:t>relationship between parent and subclass.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The subclass extends the parent with additional features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Car is a subclass of Vehicle? Okay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Car is a subclass of Driver? NO! A driver HAS a car.</a:t>
            </a:r>
          </a:p>
        </p:txBody>
      </p:sp>
    </p:spTree>
    <p:extLst>
      <p:ext uri="{BB962C8B-B14F-4D97-AF65-F5344CB8AC3E}">
        <p14:creationId xmlns:p14="http://schemas.microsoft.com/office/powerpoint/2010/main" val="202589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624" y="188640"/>
            <a:ext cx="7128792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158365" marR="5080" indent="-2146300" algn="l">
              <a:lnSpc>
                <a:spcPct val="90000"/>
              </a:lnSpc>
            </a:pPr>
            <a:r>
              <a:rPr lang="en-GB" sz="3100" dirty="0"/>
              <a:t>Object </a:t>
            </a:r>
            <a:r>
              <a:rPr lang="en-GB" sz="3100" spc="-5" dirty="0"/>
              <a:t>Composition </a:t>
            </a:r>
            <a:r>
              <a:rPr lang="en-GB" sz="3100" dirty="0"/>
              <a:t>as an</a:t>
            </a:r>
            <a:r>
              <a:rPr lang="en-GB" sz="3100" spc="-95" dirty="0"/>
              <a:t> </a:t>
            </a:r>
            <a:r>
              <a:rPr lang="en-GB" sz="3100" dirty="0"/>
              <a:t>Alternative  to</a:t>
            </a:r>
            <a:r>
              <a:rPr lang="en-GB" sz="3100" spc="-5" dirty="0"/>
              <a:t> </a:t>
            </a:r>
            <a:r>
              <a:rPr lang="en-GB" sz="310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marR="17145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Often,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it is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preferable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compose new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classes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from old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classes 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by using objects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as</a:t>
            </a:r>
            <a:r>
              <a:rPr lang="en-US" sz="2400" spc="-2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fields.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355600" marR="508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Instead of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inheriting methods, the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new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class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delegate requests 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to the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field</a:t>
            </a:r>
            <a:r>
              <a:rPr lang="en-US" sz="2400" spc="-3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objects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355600" marR="227329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CalculatorWatch example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below shows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three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design  alternatives for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combing two existing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classes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into a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new</a:t>
            </a:r>
            <a:r>
              <a:rPr lang="en-US" sz="2400" spc="-10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class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No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multiple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inheritance in</a:t>
            </a:r>
            <a:r>
              <a:rPr lang="en-US" sz="2400" spc="-3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Java</a:t>
            </a:r>
            <a:endParaRPr lang="en-US" sz="240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24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72673"/>
              </p:ext>
            </p:extLst>
          </p:nvPr>
        </p:nvGraphicFramePr>
        <p:xfrm>
          <a:off x="6089650" y="1149096"/>
          <a:ext cx="25908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R="462280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ul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tor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1275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</a:t>
                      </a:r>
                      <a:r>
                        <a:rPr sz="2000" b="1" spc="-1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rS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tate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271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enterCalcMode()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92710" algn="l">
                        <a:lnSpc>
                          <a:spcPct val="100000"/>
                        </a:lnSpc>
                      </a:pPr>
                      <a:r>
                        <a:rPr sz="2000" b="1" spc="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inputNumber(n)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94315"/>
              </p:ext>
            </p:extLst>
          </p:nvPr>
        </p:nvGraphicFramePr>
        <p:xfrm>
          <a:off x="298475" y="1149096"/>
          <a:ext cx="20574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b="1" spc="-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b="1" spc="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watchState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76200">
                        <a:lnSpc>
                          <a:spcPts val="2290"/>
                        </a:lnSpc>
                      </a:pPr>
                      <a:r>
                        <a:rPr sz="2000" b="1" spc="1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setTime(t)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spc="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getTime()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81242"/>
              </p:ext>
            </p:extLst>
          </p:nvPr>
        </p:nvGraphicFramePr>
        <p:xfrm>
          <a:off x="2737104" y="3462528"/>
          <a:ext cx="2971800" cy="320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CalculatorWatch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571">
                <a:tc>
                  <a:txBody>
                    <a:bodyPr/>
                    <a:lstStyle/>
                    <a:p>
                      <a:pPr marL="112395">
                        <a:lnSpc>
                          <a:spcPts val="2230"/>
                        </a:lnSpc>
                        <a:tabLst>
                          <a:tab pos="1090930" algn="l"/>
                        </a:tabLst>
                      </a:pPr>
                      <a:r>
                        <a:rPr sz="2000" b="1" spc="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watch:	</a:t>
                      </a:r>
                      <a:r>
                        <a:rPr sz="2000" b="1" spc="-10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  <a:tabLst>
                          <a:tab pos="951865" algn="l"/>
                        </a:tabLst>
                      </a:pPr>
                      <a:r>
                        <a:rPr sz="2000" b="1" spc="18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calc:	</a:t>
                      </a:r>
                      <a:r>
                        <a:rPr sz="2000" b="1" spc="12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Calculator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228">
                <a:tc>
                  <a:txBody>
                    <a:bodyPr/>
                    <a:lstStyle/>
                    <a:p>
                      <a:pPr marL="112395" marR="75374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b="1" spc="1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setTime(t)  </a:t>
                      </a:r>
                      <a:r>
                        <a:rPr sz="2000" b="1" spc="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getTime()  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enterC</a:t>
                      </a:r>
                      <a:r>
                        <a:rPr sz="2000" b="1" spc="-1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lc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()  </a:t>
                      </a:r>
                      <a:r>
                        <a:rPr sz="2000" b="1" spc="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inputNumber(n)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986" y="164668"/>
            <a:ext cx="610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 </a:t>
            </a:r>
            <a:r>
              <a:rPr spc="-5" dirty="0"/>
              <a:t>Composition</a:t>
            </a:r>
            <a:r>
              <a:rPr spc="-75" dirty="0"/>
              <a:t> </a:t>
            </a:r>
            <a:r>
              <a:rPr spc="-5" dirty="0"/>
              <a:t>(Delegation)</a:t>
            </a:r>
          </a:p>
        </p:txBody>
      </p:sp>
    </p:spTree>
    <p:extLst>
      <p:ext uri="{BB962C8B-B14F-4D97-AF65-F5344CB8AC3E}">
        <p14:creationId xmlns:p14="http://schemas.microsoft.com/office/powerpoint/2010/main" val="1147268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8333"/>
              </p:ext>
            </p:extLst>
          </p:nvPr>
        </p:nvGraphicFramePr>
        <p:xfrm>
          <a:off x="5175250" y="1228344"/>
          <a:ext cx="25908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ul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tor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41338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</a:t>
                      </a:r>
                      <a:r>
                        <a:rPr sz="2000" b="1" spc="-1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rS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tate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enterCalcMode()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inputNumber(n)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14032"/>
              </p:ext>
            </p:extLst>
          </p:nvPr>
        </p:nvGraphicFramePr>
        <p:xfrm>
          <a:off x="1136675" y="1304544"/>
          <a:ext cx="20574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b="1" spc="-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spc="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watchState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000" b="1" spc="1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setTime(t)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b="1" spc="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getTime()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94353"/>
              </p:ext>
            </p:extLst>
          </p:nvPr>
        </p:nvGraphicFramePr>
        <p:xfrm>
          <a:off x="832103" y="3444240"/>
          <a:ext cx="2971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36666"/>
                      </a:solidFill>
                      <a:prstDash val="solid"/>
                    </a:lnR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CalculatorWatch1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951230" algn="l"/>
                        </a:tabLst>
                      </a:pPr>
                      <a:r>
                        <a:rPr sz="2000" b="1" spc="18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calc:	</a:t>
                      </a:r>
                      <a:r>
                        <a:rPr sz="2000" b="1" spc="12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Calculator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112395" marR="75501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enterC</a:t>
                      </a:r>
                      <a:r>
                        <a:rPr sz="2000" b="1" spc="-1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lc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()  </a:t>
                      </a:r>
                      <a:r>
                        <a:rPr sz="2000" b="1" spc="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inputNumber(n)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04562"/>
              </p:ext>
            </p:extLst>
          </p:nvPr>
        </p:nvGraphicFramePr>
        <p:xfrm>
          <a:off x="4963667" y="3444240"/>
          <a:ext cx="297180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36666"/>
                      </a:solidFill>
                      <a:prstDash val="solid"/>
                    </a:lnR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 gridSpan="2"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CalculatorWatch2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113030">
                        <a:lnSpc>
                          <a:spcPts val="2230"/>
                        </a:lnSpc>
                        <a:tabLst>
                          <a:tab pos="1091565" algn="l"/>
                        </a:tabLst>
                      </a:pPr>
                      <a:r>
                        <a:rPr sz="2000" b="1" spc="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watch:	</a:t>
                      </a:r>
                      <a:r>
                        <a:rPr sz="2000" b="1" spc="-10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Watch</a:t>
                      </a:r>
                      <a:endParaRPr sz="200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113030" marR="14509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setTim</a:t>
                      </a:r>
                      <a:r>
                        <a:rPr sz="20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(t)  </a:t>
                      </a:r>
                      <a:r>
                        <a:rPr sz="2000" b="1" spc="10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getTime()</a:t>
                      </a:r>
                      <a:endParaRPr sz="20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987295" y="3285744"/>
            <a:ext cx="304800" cy="299720"/>
            <a:chOff x="1987295" y="3285744"/>
            <a:chExt cx="304800" cy="299720"/>
          </a:xfrm>
        </p:grpSpPr>
        <p:sp>
          <p:nvSpPr>
            <p:cNvPr id="7" name="object 7"/>
            <p:cNvSpPr/>
            <p:nvPr/>
          </p:nvSpPr>
          <p:spPr>
            <a:xfrm>
              <a:off x="1993391" y="3291840"/>
              <a:ext cx="292735" cy="287655"/>
            </a:xfrm>
            <a:custGeom>
              <a:avLst/>
              <a:gdLst/>
              <a:ahLst/>
              <a:cxnLst/>
              <a:rect l="l" t="t" r="r" b="b"/>
              <a:pathLst>
                <a:path w="292735" h="287654">
                  <a:moveTo>
                    <a:pt x="146303" y="0"/>
                  </a:moveTo>
                  <a:lnTo>
                    <a:pt x="0" y="287400"/>
                  </a:lnTo>
                  <a:lnTo>
                    <a:pt x="292226" y="287400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93391" y="3291840"/>
              <a:ext cx="292735" cy="287655"/>
            </a:xfrm>
            <a:custGeom>
              <a:avLst/>
              <a:gdLst/>
              <a:ahLst/>
              <a:cxnLst/>
              <a:rect l="l" t="t" r="r" b="b"/>
              <a:pathLst>
                <a:path w="292735" h="287654">
                  <a:moveTo>
                    <a:pt x="0" y="287400"/>
                  </a:moveTo>
                  <a:lnTo>
                    <a:pt x="146303" y="0"/>
                  </a:lnTo>
                  <a:lnTo>
                    <a:pt x="292226" y="287400"/>
                  </a:lnTo>
                  <a:lnTo>
                    <a:pt x="0" y="287400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20384" y="3285744"/>
            <a:ext cx="302895" cy="299720"/>
            <a:chOff x="6120384" y="3285744"/>
            <a:chExt cx="302895" cy="299720"/>
          </a:xfrm>
        </p:grpSpPr>
        <p:sp>
          <p:nvSpPr>
            <p:cNvPr id="10" name="object 10"/>
            <p:cNvSpPr/>
            <p:nvPr/>
          </p:nvSpPr>
          <p:spPr>
            <a:xfrm>
              <a:off x="6126480" y="3291840"/>
              <a:ext cx="290830" cy="287655"/>
            </a:xfrm>
            <a:custGeom>
              <a:avLst/>
              <a:gdLst/>
              <a:ahLst/>
              <a:cxnLst/>
              <a:rect l="l" t="t" r="r" b="b"/>
              <a:pathLst>
                <a:path w="290829" h="287654">
                  <a:moveTo>
                    <a:pt x="145542" y="0"/>
                  </a:moveTo>
                  <a:lnTo>
                    <a:pt x="0" y="287400"/>
                  </a:lnTo>
                  <a:lnTo>
                    <a:pt x="290703" y="287400"/>
                  </a:lnTo>
                  <a:lnTo>
                    <a:pt x="145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126480" y="3291840"/>
              <a:ext cx="290830" cy="287655"/>
            </a:xfrm>
            <a:custGeom>
              <a:avLst/>
              <a:gdLst/>
              <a:ahLst/>
              <a:cxnLst/>
              <a:rect l="l" t="t" r="r" b="b"/>
              <a:pathLst>
                <a:path w="290829" h="287654">
                  <a:moveTo>
                    <a:pt x="0" y="287400"/>
                  </a:moveTo>
                  <a:lnTo>
                    <a:pt x="145542" y="0"/>
                  </a:lnTo>
                  <a:lnTo>
                    <a:pt x="290703" y="287400"/>
                  </a:lnTo>
                  <a:lnTo>
                    <a:pt x="0" y="287400"/>
                  </a:lnTo>
                </a:path>
              </a:pathLst>
            </a:custGeom>
            <a:ln w="12192">
              <a:solidFill>
                <a:srgbClr val="336666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7036" y="164668"/>
            <a:ext cx="7628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Combining </a:t>
            </a:r>
            <a:r>
              <a:rPr dirty="0"/>
              <a:t>Inheritance </a:t>
            </a:r>
            <a:r>
              <a:rPr spc="-5" dirty="0"/>
              <a:t>with</a:t>
            </a:r>
            <a:r>
              <a:rPr spc="-110" dirty="0"/>
              <a:t> </a:t>
            </a:r>
            <a:r>
              <a:rPr spc="-5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85229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09E025-7A7B-4283-B349-6D2A7C7E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6F6534-CA16-4409-A40D-BBD37B3A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90745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dirty="0"/>
              <a:t>I</a:t>
            </a:r>
            <a:r>
              <a:rPr spc="5" dirty="0"/>
              <a:t>n</a:t>
            </a:r>
            <a:r>
              <a:rPr dirty="0"/>
              <a:t>terfaces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An </a:t>
            </a:r>
            <a:r>
              <a:rPr lang="en-US" sz="2400" b="1" spc="-5" dirty="0">
                <a:solidFill>
                  <a:schemeClr val="tx2"/>
                </a:solidFill>
                <a:latin typeface="+mn-lt"/>
              </a:rPr>
              <a:t>interface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can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be seen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as a contract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on</a:t>
            </a:r>
            <a:r>
              <a:rPr lang="en-US" sz="2400" spc="-6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classes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756285" marR="5080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 class that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implements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interface must comply</a:t>
            </a:r>
            <a:r>
              <a:rPr lang="en-US" sz="2400" spc="-18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with  the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 contract.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 class can implement more than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one</a:t>
            </a:r>
            <a:r>
              <a:rPr lang="en-US" sz="2400" spc="-9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interface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Interfaces are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types, but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they are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not</a:t>
            </a:r>
            <a:r>
              <a:rPr lang="en-US" sz="2400" spc="-4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classes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they cannot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be</a:t>
            </a:r>
            <a:r>
              <a:rPr lang="en-US" sz="2400" spc="-2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instantiated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Interfaces can</a:t>
            </a:r>
            <a:r>
              <a:rPr lang="en-US" sz="2400" spc="-5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contain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constants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method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signatures (=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implicitly</a:t>
            </a:r>
            <a:r>
              <a:rPr lang="en-US" sz="2400" spc="-7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abstract)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  <a:tab pos="294259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default</a:t>
            </a:r>
            <a:r>
              <a:rPr lang="en-US" sz="2400" spc="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methods	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(NEW since Java 8)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  <a:tab pos="2726055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static</a:t>
            </a:r>
            <a:r>
              <a:rPr lang="en-US" sz="2400" spc="-1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methods	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(NEW since Java 8)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92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spc="-5" dirty="0"/>
              <a:t>Using</a:t>
            </a:r>
            <a:r>
              <a:rPr spc="-60" dirty="0"/>
              <a:t> </a:t>
            </a:r>
            <a:r>
              <a:rPr dirty="0"/>
              <a:t>Interfaces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marR="86995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An interface cannot be instantiated, but you can use it as the  type of variables, or method arguments and results :</a:t>
            </a:r>
          </a:p>
          <a:p>
            <a:pPr algn="l" eaLnBrk="0" hangingPunct="0">
              <a:spcBef>
                <a:spcPts val="600"/>
              </a:spcBef>
              <a:buClr>
                <a:srgbClr val="336666"/>
              </a:buClr>
              <a:buFont typeface="Wingdings"/>
              <a:buChar char=""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927100" algn="l" eaLnBrk="0" hangingPunct="0">
              <a:spcBef>
                <a:spcPts val="600"/>
              </a:spcBef>
              <a:tabLst>
                <a:tab pos="2884170" algn="l"/>
                <a:tab pos="3162935" algn="l"/>
                <a:tab pos="3441700" algn="l"/>
                <a:tab pos="3999865" algn="l"/>
              </a:tabLst>
            </a:pPr>
            <a:r>
              <a:rPr lang="en-US" sz="2400" b="1" spc="13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sz="2400" b="1" spc="13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400" b="1" spc="13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b="1" spc="13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spc="-2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2400" b="1" spc="-2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b="1" spc="-7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b="1" spc="-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b="1" spc="16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2400" b="1" spc="16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sz="2400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eaLnBrk="0" hangingPunct="0">
              <a:spcBef>
                <a:spcPts val="600"/>
              </a:spcBef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Here is a generic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sum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method that works on an interface type.</a:t>
            </a: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</a:t>
            </a: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0;</a:t>
            </a: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result += x;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	result;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41500" marR="914400" indent="-1486535" algn="l" eaLnBrk="0" hangingPunct="0">
              <a:spcBef>
                <a:spcPts val="600"/>
              </a:spcBef>
              <a:tabLst>
                <a:tab pos="1334135" algn="l"/>
                <a:tab pos="2312670" algn="l"/>
                <a:tab pos="2400935" algn="l"/>
                <a:tab pos="2870200" algn="l"/>
                <a:tab pos="3378200" algn="l"/>
                <a:tab pos="3428365" algn="l"/>
                <a:tab pos="3658235" algn="l"/>
                <a:tab pos="5104765" algn="l"/>
                <a:tab pos="6501130" algn="l"/>
              </a:tabLst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19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spc="-5" dirty="0"/>
              <a:t>Enhanced </a:t>
            </a:r>
            <a:r>
              <a:rPr lang="en-GB" spc="90"/>
              <a:t>for</a:t>
            </a:r>
            <a:r>
              <a:rPr spc="90" dirty="0"/>
              <a:t>-</a:t>
            </a:r>
            <a:r>
              <a:rPr lang="en-GB" spc="90"/>
              <a:t>loop</a:t>
            </a:r>
            <a:r>
              <a:rPr lang="en-GB" spc="-235"/>
              <a:t> </a:t>
            </a:r>
            <a:r>
              <a:rPr lang="en-GB" spc="-40"/>
              <a:t>(“for</a:t>
            </a:r>
            <a:r>
              <a:rPr spc="-40" dirty="0"/>
              <a:t>-</a:t>
            </a:r>
            <a:r>
              <a:rPr lang="en-GB" spc="-40"/>
              <a:t>each”)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927100" algn="l" eaLnBrk="0" hangingPunct="0">
              <a:spcBef>
                <a:spcPts val="600"/>
              </a:spcBef>
              <a:tabLst>
                <a:tab pos="1487170" algn="l"/>
                <a:tab pos="1905635" algn="l"/>
                <a:tab pos="2185670" algn="l"/>
                <a:tab pos="2463800" algn="l"/>
                <a:tab pos="3022600" algn="l"/>
              </a:tabLst>
            </a:pPr>
            <a:r>
              <a:rPr lang="en-US" sz="2400" b="1" spc="21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	</a:t>
            </a:r>
            <a:r>
              <a:rPr lang="en-US" sz="2400" b="1" spc="15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	</a:t>
            </a:r>
            <a:r>
              <a:rPr lang="en-US" sz="2400" b="1" spc="-1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:</a:t>
            </a:r>
            <a:r>
              <a:rPr lang="en-US" sz="2400" b="1" spc="434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spc="13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US" sz="2400" b="1" spc="13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sz="2400" b="1" spc="-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algn="l" eaLnBrk="0" hangingPunct="0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is a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shorthand</a:t>
            </a:r>
            <a:r>
              <a:rPr lang="en-US" sz="2400" spc="-1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for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927100" algn="l" eaLnBrk="0" hangingPunct="0">
              <a:spcBef>
                <a:spcPts val="600"/>
              </a:spcBef>
              <a:tabLst>
                <a:tab pos="2603500" algn="l"/>
                <a:tab pos="3023235" algn="l"/>
                <a:tab pos="3303270" algn="l"/>
              </a:tabLst>
            </a:pPr>
            <a:r>
              <a:rPr lang="en-US" sz="2000" b="1" spc="145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sz="2000" b="1" spc="14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b="1" spc="145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spc="14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b="1" spc="49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</a:t>
            </a:r>
            <a:r>
              <a:rPr lang="en-US" sz="2000" b="1" spc="-7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b="1" spc="26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xs.iterator</a:t>
            </a:r>
            <a:r>
              <a:rPr lang="en-US" sz="2000" b="1" spc="26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5035" algn="l" eaLnBrk="0" hangingPunct="0">
              <a:spcBef>
                <a:spcPts val="600"/>
              </a:spcBef>
              <a:tabLst>
                <a:tab pos="1753235" algn="l"/>
                <a:tab pos="3848735" algn="l"/>
                <a:tab pos="4267835" algn="l"/>
                <a:tab pos="4546600" algn="l"/>
                <a:tab pos="4826000" algn="l"/>
                <a:tab pos="6362700" algn="l"/>
                <a:tab pos="6641465" algn="l"/>
              </a:tabLst>
            </a:pPr>
            <a:r>
              <a:rPr lang="en-US" sz="2000" b="1" spc="1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b="1" spc="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spc="2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spc="2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it.hasNext</a:t>
            </a:r>
            <a:r>
              <a:rPr lang="en-US" sz="2000" b="1" spc="2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	</a:t>
            </a:r>
            <a:r>
              <a:rPr lang="en-US" sz="2000" b="1" spc="9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{T </a:t>
            </a:r>
            <a:r>
              <a:rPr lang="en-US" sz="2000" b="1" spc="-1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000" b="1" spc="-6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	</a:t>
            </a:r>
            <a:r>
              <a:rPr lang="en-US" sz="2000" b="1" spc="31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it.next</a:t>
            </a:r>
            <a:r>
              <a:rPr lang="en-US" sz="2000" b="1" spc="31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  <a:r>
              <a:rPr lang="en-US" sz="2000" b="1" spc="-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	</a:t>
            </a:r>
            <a:r>
              <a:rPr lang="en-US" sz="2000" b="1" spc="32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265" marR="3826510" indent="-342265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42265" algn="l"/>
                <a:tab pos="3429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Shorter,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more readable</a:t>
            </a:r>
            <a:r>
              <a:rPr lang="en-US" sz="2400" spc="-1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code</a:t>
            </a:r>
          </a:p>
          <a:p>
            <a:pPr marL="287020" marR="3805554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2870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Very much</a:t>
            </a:r>
            <a:r>
              <a:rPr lang="en-US" sz="2400" spc="-6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recommended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But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powerful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using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iterators</a:t>
            </a:r>
            <a:r>
              <a:rPr lang="en-US" sz="2400" spc="-6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directly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For example,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can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not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remove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visited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elements,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or</a:t>
            </a:r>
            <a:r>
              <a:rPr lang="en-US" sz="2400" spc="-5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iterate “in sync” over two collections at the same time</a:t>
            </a: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We’ll see examples in the labs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Can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also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be used for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arrays, and </a:t>
            </a:r>
            <a:r>
              <a:rPr lang="en-US" sz="2400" spc="-10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any class</a:t>
            </a:r>
            <a:r>
              <a:rPr lang="en-US" sz="2400" spc="-7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implementing</a:t>
            </a:r>
          </a:p>
          <a:p>
            <a:pPr marL="355600" algn="l" eaLnBrk="0" hangingPunct="0">
              <a:spcBef>
                <a:spcPts val="600"/>
              </a:spcBef>
              <a:tabLst>
                <a:tab pos="2096135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</a:t>
            </a:r>
            <a:r>
              <a:rPr lang="en-US" sz="2400" spc="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spc="210" dirty="0" err="1">
                <a:solidFill>
                  <a:schemeClr val="tx2"/>
                </a:solidFill>
                <a:latin typeface="+mn-lt"/>
              </a:rPr>
              <a:t>Iterable</a:t>
            </a:r>
            <a:r>
              <a:rPr lang="en-US" sz="2400" b="1" spc="21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interface.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60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dirty="0"/>
              <a:t>Polymorphism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Polymorphism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code works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more than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one</a:t>
            </a:r>
            <a:r>
              <a:rPr lang="en-US" sz="2400" spc="-5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type</a:t>
            </a:r>
          </a:p>
          <a:p>
            <a:pPr marL="812165" marR="5080" lvl="1" indent="-34290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 err="1">
                <a:solidFill>
                  <a:schemeClr val="tx2"/>
                </a:solidFill>
                <a:latin typeface="+mn-lt"/>
              </a:rPr>
              <a:t>Recognisable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by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presence of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interfaces,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super-classes </a:t>
            </a:r>
            <a:r>
              <a:rPr lang="en-US" sz="2400" spc="-10" dirty="0">
                <a:solidFill>
                  <a:schemeClr val="tx2"/>
                </a:solidFill>
                <a:latin typeface="+mn-lt"/>
              </a:rPr>
              <a:t>or 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generics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Examples: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812165" marR="171450" lvl="1" indent="-34290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sz="2400" b="1" spc="195" dirty="0" err="1">
                <a:solidFill>
                  <a:schemeClr val="tx2"/>
                </a:solidFill>
                <a:latin typeface="+mn-lt"/>
              </a:rPr>
              <a:t>Collections.sort</a:t>
            </a:r>
            <a:r>
              <a:rPr lang="en-US" sz="2400" spc="195" dirty="0">
                <a:solidFill>
                  <a:schemeClr val="tx2"/>
                </a:solidFill>
                <a:latin typeface="+mn-lt"/>
              </a:rPr>
              <a:t>()</a:t>
            </a:r>
            <a:r>
              <a:rPr lang="en-US" sz="2400" spc="-25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will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sort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any list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provided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class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of 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elements implements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interface</a:t>
            </a:r>
            <a:r>
              <a:rPr lang="en-US" sz="2400" spc="-5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spc="-55" dirty="0">
                <a:solidFill>
                  <a:schemeClr val="tx2"/>
                </a:solidFill>
                <a:latin typeface="+mn-lt"/>
              </a:rPr>
              <a:t>Comparable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812165" marR="45085" lvl="1" indent="-34290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Method </a:t>
            </a:r>
            <a:r>
              <a:rPr lang="en-US" sz="2400" b="1" spc="45" dirty="0">
                <a:solidFill>
                  <a:schemeClr val="tx2"/>
                </a:solidFill>
                <a:latin typeface="+mn-lt"/>
              </a:rPr>
              <a:t>sum</a:t>
            </a:r>
            <a:r>
              <a:rPr lang="en-US" sz="2400" spc="45" dirty="0">
                <a:solidFill>
                  <a:schemeClr val="tx2"/>
                </a:solidFill>
                <a:latin typeface="+mn-lt"/>
              </a:rPr>
              <a:t>()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 the earlier slide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works for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any class implementing</a:t>
            </a:r>
            <a:r>
              <a:rPr lang="en-US" sz="2400" spc="-310" dirty="0">
                <a:solidFill>
                  <a:schemeClr val="tx2"/>
                </a:solidFill>
                <a:latin typeface="+mn-lt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interface</a:t>
            </a:r>
            <a:r>
              <a:rPr lang="en-US" sz="2400" spc="-1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spc="114" dirty="0">
                <a:solidFill>
                  <a:schemeClr val="tx2"/>
                </a:solidFill>
                <a:latin typeface="+mn-lt"/>
              </a:rPr>
              <a:t>Collection&lt;Integer&gt;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94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spc="-5" dirty="0"/>
              <a:t>Static Typing </a:t>
            </a:r>
            <a:r>
              <a:rPr dirty="0"/>
              <a:t>and </a:t>
            </a:r>
            <a:r>
              <a:rPr lang="en-US" spc="-5" dirty="0"/>
              <a:t>Dynamic</a:t>
            </a:r>
            <a:r>
              <a:rPr spc="-130" dirty="0"/>
              <a:t> </a:t>
            </a:r>
            <a:r>
              <a:rPr dirty="0"/>
              <a:t>Binding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marR="1778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  <a:tab pos="309753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Polymorphism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means that the class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of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an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object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might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not</a:t>
            </a:r>
            <a:r>
              <a:rPr lang="en-US" sz="2400" spc="-12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be 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known</a:t>
            </a:r>
            <a:r>
              <a:rPr lang="en-US" sz="2400" spc="-1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until</a:t>
            </a:r>
            <a:r>
              <a:rPr lang="en-US" sz="2400" spc="-2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runtime.	In these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cases,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compiler does </a:t>
            </a:r>
            <a:r>
              <a:rPr lang="en-US" sz="2400" spc="-10">
                <a:solidFill>
                  <a:schemeClr val="tx2"/>
                </a:solidFill>
                <a:latin typeface="+mn-lt"/>
              </a:rPr>
              <a:t>not 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know which method will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need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to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be</a:t>
            </a:r>
            <a:r>
              <a:rPr lang="en-US" sz="2400" spc="-8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executed.</a:t>
            </a:r>
          </a:p>
          <a:p>
            <a:pPr marL="35560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b="1" spc="-5">
                <a:solidFill>
                  <a:schemeClr val="tx2"/>
                </a:solidFill>
                <a:latin typeface="+mn-lt"/>
              </a:rPr>
              <a:t>Static typing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happens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at compile time. Its aim is to ensure</a:t>
            </a:r>
            <a:r>
              <a:rPr lang="en-US" sz="2400" spc="-10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that</a:t>
            </a:r>
          </a:p>
          <a:p>
            <a:pPr marL="355600" algn="l" eaLnBrk="0" hangingPunct="0">
              <a:spcBef>
                <a:spcPts val="600"/>
              </a:spcBef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objects have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required operations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at</a:t>
            </a:r>
            <a:r>
              <a:rPr lang="en-US" sz="2400" spc="-4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runtime.</a:t>
            </a:r>
          </a:p>
          <a:p>
            <a:pPr marL="355600" marR="157480" indent="-34290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At runtime the executed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operation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chosen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according to</a:t>
            </a:r>
            <a:r>
              <a:rPr lang="en-US" sz="2400" spc="-14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the  class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of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the</a:t>
            </a:r>
            <a:r>
              <a:rPr lang="en-US" sz="2400" spc="-4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object.</a:t>
            </a:r>
            <a:endParaRPr lang="en-US" sz="2400">
              <a:solidFill>
                <a:schemeClr val="tx2"/>
              </a:solidFill>
              <a:latin typeface="+mn-lt"/>
            </a:endParaRPr>
          </a:p>
          <a:p>
            <a:pPr marL="756285" lvl="1" indent="-287020" algn="l" eaLnBrk="0" hangingPunct="0"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spc="-5">
                <a:solidFill>
                  <a:schemeClr val="tx2"/>
                </a:solidFill>
                <a:latin typeface="+mn-lt"/>
              </a:rPr>
              <a:t>This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is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known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as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dynamic</a:t>
            </a:r>
            <a:r>
              <a:rPr lang="en-US" sz="2400" b="1" spc="-25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b="1" spc="-5">
                <a:solidFill>
                  <a:schemeClr val="tx2"/>
                </a:solidFill>
                <a:latin typeface="+mn-lt"/>
              </a:rPr>
              <a:t>binding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.</a:t>
            </a:r>
            <a:endParaRPr lang="en-US" sz="240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39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spc="-5" dirty="0"/>
              <a:t>Organisation</a:t>
            </a:r>
            <a:endParaRPr lang="en-GB" spc="-5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90525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Weekly 2h lecture and 2h lab</a:t>
            </a:r>
            <a:r>
              <a:rPr lang="en-US" sz="2400" spc="-15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session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Again, keep in mind this is a 3</a:t>
            </a:r>
            <a:r>
              <a:rPr lang="en-US" sz="2400" spc="-5" baseline="30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year *optional* module – it’s called Advanced Programming for a reason!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do not start from scratch; everything you’ve been taught before in Years 1 and 2 is assumed knowledge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labs, please come to the STEM building labs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Solutions for lab exercises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provided on Moodle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0525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Assignment:</a:t>
            </a:r>
            <a:r>
              <a:rPr lang="en-US" sz="2400" spc="-2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60% (Programming in Java)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Expect it to be demanding and not something you will solve in 2 days!</a:t>
            </a:r>
          </a:p>
          <a:p>
            <a:pPr marL="390525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Progress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tests (two)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during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Autumn term:</a:t>
            </a:r>
            <a:r>
              <a:rPr lang="en-US" sz="2400" spc="-7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40% (20% each)</a:t>
            </a:r>
          </a:p>
          <a:p>
            <a:pPr marL="847725" lvl="1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Weeks 7 and 11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90525" indent="-378460" algn="l" eaLnBrk="0" hangingPunct="0"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90525" algn="l"/>
                <a:tab pos="39116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Summer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exam:</a:t>
            </a:r>
            <a:r>
              <a:rPr lang="en-US" sz="2400" spc="-5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5216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8D26-2953-44C0-9F33-B1AA259B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48" y="304800"/>
            <a:ext cx="8244916" cy="553998"/>
          </a:xfrm>
        </p:spPr>
        <p:txBody>
          <a:bodyPr/>
          <a:lstStyle/>
          <a:p>
            <a:r>
              <a:rPr lang="en-GB" dirty="0"/>
              <a:t>Polymorphism (Dynamic Binding)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1831-F05E-428F-A0D3-19F4BC9E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43704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Polymorphism enables code to change behaviour depending on the type of the object; hence polymorphism uses dynamic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 method can be redefined in a child class, and whenever that method is called for an object of the child class, the redefined implementation will be invoked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Java, polymorphism is always 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Non-static methods never shadow each 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The implementation of the method is selected based on the actual type of the object, not the type of the variable (hence dynamic binding)</a:t>
            </a:r>
          </a:p>
        </p:txBody>
      </p:sp>
    </p:spTree>
    <p:extLst>
      <p:ext uri="{BB962C8B-B14F-4D97-AF65-F5344CB8AC3E}">
        <p14:creationId xmlns:p14="http://schemas.microsoft.com/office/powerpoint/2010/main" val="23226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351-9E2D-4292-A844-2E14DD34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48" y="228600"/>
            <a:ext cx="8244916" cy="553998"/>
          </a:xfrm>
        </p:spPr>
        <p:txBody>
          <a:bodyPr/>
          <a:lstStyle/>
          <a:p>
            <a:r>
              <a:rPr lang="en-GB" dirty="0"/>
              <a:t>Overloading (Static Binding)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FADC-B194-4826-BFD5-0DDC1D56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58631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Java supports overloading, i.e. methods with the same name but different </a:t>
            </a:r>
            <a:r>
              <a:rPr lang="en-GB" i="1" dirty="0"/>
              <a:t>signatures</a:t>
            </a:r>
            <a:r>
              <a:rPr lang="en-GB" dirty="0"/>
              <a:t>:</a:t>
            </a:r>
          </a:p>
          <a:p>
            <a:pPr lvl="1"/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 average (</a:t>
            </a:r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 x, </a:t>
            </a:r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 y) {…}</a:t>
            </a:r>
          </a:p>
          <a:p>
            <a:pPr lvl="1"/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 average (</a:t>
            </a:r>
            <a:r>
              <a:rPr lang="en-GB" b="1" dirty="0">
                <a:solidFill>
                  <a:srgbClr val="7F0055"/>
                </a:solidFill>
              </a:rPr>
              <a:t>double[]</a:t>
            </a:r>
            <a:r>
              <a:rPr lang="en-GB" dirty="0"/>
              <a:t> x) {…}</a:t>
            </a:r>
          </a:p>
          <a:p>
            <a:pPr lvl="1"/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 average (</a:t>
            </a:r>
            <a:r>
              <a:rPr lang="en-GB" b="1" dirty="0">
                <a:solidFill>
                  <a:srgbClr val="7F0055"/>
                </a:solidFill>
              </a:rPr>
              <a:t>Collection</a:t>
            </a:r>
            <a:r>
              <a:rPr lang="en-GB" dirty="0"/>
              <a:t>&lt;</a:t>
            </a:r>
            <a:r>
              <a:rPr lang="en-GB" b="1" dirty="0">
                <a:solidFill>
                  <a:srgbClr val="7F0055"/>
                </a:solidFill>
              </a:rPr>
              <a:t>Double</a:t>
            </a:r>
            <a:r>
              <a:rPr lang="en-GB" dirty="0"/>
              <a:t>&gt; x) {…}</a:t>
            </a:r>
          </a:p>
          <a:p>
            <a:pPr lvl="1"/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Overloading is resolved using </a:t>
            </a:r>
            <a:r>
              <a:rPr lang="en-GB" i="1" dirty="0"/>
              <a:t>static binding</a:t>
            </a:r>
            <a:r>
              <a:rPr lang="en-GB" dirty="0"/>
              <a:t>, i.e. the binding happens at compile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In other words, the actual type of an object passed to a method does not affect which method will be invoked</a:t>
            </a:r>
          </a:p>
          <a:p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852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09E025-7A7B-4283-B349-6D2A7C7E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6F6534-CA16-4409-A40D-BBD37B3A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/>
          <a:p>
            <a:r>
              <a:rPr lang="en-US" dirty="0"/>
              <a:t>New (…</a:t>
            </a:r>
            <a:r>
              <a:rPr lang="en-US" dirty="0" err="1"/>
              <a:t>ish</a:t>
            </a:r>
            <a:r>
              <a:rPr lang="en-US" dirty="0"/>
              <a:t>) additions to Interfaces</a:t>
            </a:r>
          </a:p>
        </p:txBody>
      </p:sp>
    </p:spTree>
    <p:extLst>
      <p:ext uri="{BB962C8B-B14F-4D97-AF65-F5344CB8AC3E}">
        <p14:creationId xmlns:p14="http://schemas.microsoft.com/office/powerpoint/2010/main" val="202966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4C49-013A-4327-B5B7-F8F816AF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F914-0F19-42F7-A0E6-C2F58035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2600712"/>
          </a:xfrm>
        </p:spPr>
        <p:txBody>
          <a:bodyPr/>
          <a:lstStyle/>
          <a:p>
            <a:pPr eaLnBrk="1" hangingPunct="1"/>
            <a:r>
              <a:rPr lang="en-GB" dirty="0"/>
              <a:t>Java interfaces can contain</a:t>
            </a:r>
          </a:p>
          <a:p>
            <a:pPr lvl="1" eaLnBrk="1" hangingPunct="1"/>
            <a:r>
              <a:rPr lang="en-GB" dirty="0"/>
              <a:t>Constants</a:t>
            </a:r>
          </a:p>
          <a:p>
            <a:pPr lvl="1" eaLnBrk="1" hangingPunct="1"/>
            <a:r>
              <a:rPr lang="en-GB" dirty="0"/>
              <a:t>Method signatures (implicitly abstract)</a:t>
            </a:r>
          </a:p>
          <a:p>
            <a:pPr lvl="1" eaLnBrk="1" hangingPunct="1"/>
            <a:r>
              <a:rPr lang="en-GB" b="1" dirty="0"/>
              <a:t>Default methods (since Java 8)</a:t>
            </a:r>
          </a:p>
          <a:p>
            <a:pPr lvl="1" eaLnBrk="1" hangingPunct="1"/>
            <a:r>
              <a:rPr lang="en-GB" b="1" dirty="0"/>
              <a:t>Static methods (since Java 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26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Methods in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dirty="0"/>
              <a:t>Since Java 8, you can define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GB" sz="2200" dirty="0"/>
              <a:t> methods in interfaces </a:t>
            </a:r>
          </a:p>
          <a:p>
            <a:r>
              <a:rPr lang="en-GB" sz="2200" dirty="0"/>
              <a:t>These methods are NOT abstract, they come with an implementation </a:t>
            </a:r>
          </a:p>
          <a:p>
            <a:r>
              <a:rPr lang="en-GB" sz="2200" dirty="0"/>
              <a:t>Default methods do not have to be implemented in classes that implement an interface</a:t>
            </a:r>
          </a:p>
          <a:p>
            <a:pPr lvl="1"/>
            <a:r>
              <a:rPr lang="en-GB" sz="2200" dirty="0"/>
              <a:t>Although they can be overridden if desired</a:t>
            </a:r>
          </a:p>
          <a:p>
            <a:r>
              <a:rPr lang="en-GB" sz="2200" dirty="0"/>
              <a:t>Why does anyone need them? </a:t>
            </a:r>
          </a:p>
          <a:p>
            <a:pPr lvl="1"/>
            <a:r>
              <a:rPr lang="en-GB" sz="2200" dirty="0"/>
              <a:t>You can evolve an interface by adding further “default methods” to it without forcing an update of all of the existing classes that implement the interface</a:t>
            </a:r>
          </a:p>
          <a:p>
            <a:r>
              <a:rPr lang="en-GB" sz="2200" dirty="0"/>
              <a:t>This has made it possible to retrofit additional methods to standard API interfaces (like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GB" sz="2200" dirty="0"/>
              <a:t> or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en-GB" sz="2200" dirty="0"/>
              <a:t>) without breaking backward compatibility (i.e. without having to go and override all these new default methods in classes that implement the relevant interface)</a:t>
            </a:r>
          </a:p>
        </p:txBody>
      </p:sp>
    </p:spTree>
    <p:extLst>
      <p:ext uri="{BB962C8B-B14F-4D97-AF65-F5344CB8AC3E}">
        <p14:creationId xmlns:p14="http://schemas.microsoft.com/office/powerpoint/2010/main" val="425485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466"/>
            <a:ext cx="8244916" cy="952500"/>
          </a:xfrm>
        </p:spPr>
        <p:txBody>
          <a:bodyPr/>
          <a:lstStyle/>
          <a:p>
            <a:r>
              <a:rPr lang="en-GB" dirty="0"/>
              <a:t>Default Methods: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en-GB" dirty="0"/>
              <a:t>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751F7-FC44-44E6-A36A-1ED368C3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3" y="1556792"/>
            <a:ext cx="8186857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o1,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o2);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a comparator that imposes the reverse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ordering of this comparator.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reversed()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a lexicographic-order comparator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with another comparator.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Comparator&lt;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Comparator&lt;?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other)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0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methods: conflict resolution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a class inherits several implementations of a method with the same name, we could have multiple inheritance conflicts</a:t>
            </a:r>
          </a:p>
          <a:p>
            <a:r>
              <a:rPr lang="en-GB" dirty="0"/>
              <a:t>How are they resolved?</a:t>
            </a:r>
          </a:p>
          <a:p>
            <a:pPr lvl="1"/>
            <a:r>
              <a:rPr lang="en-GB" dirty="0"/>
              <a:t>Inheritance from a class has priority over inheritance from an interface</a:t>
            </a:r>
          </a:p>
          <a:p>
            <a:pPr lvl="1"/>
            <a:r>
              <a:rPr lang="en-GB" dirty="0"/>
              <a:t>Derived interfaces or sub-interfaces take higher precedence than the interfaces higher-up in the inheritance hierarchy</a:t>
            </a:r>
          </a:p>
          <a:p>
            <a:pPr lvl="1"/>
            <a:r>
              <a:rPr lang="en-GB" dirty="0"/>
              <a:t>If you code a new class that implements different interfaces which share the same method, and it is declared as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GB" dirty="0"/>
              <a:t> in at least one of them, then the method has to be explicitly overridden in the new class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5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1FCF-D5C7-0145-982B-A81DABA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1C46-9824-B645-84B7-AAFF8BE82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C451D-ECCA-B944-B8CC-C5015D9D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58" y="1196752"/>
            <a:ext cx="4428641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7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DA0B-BC95-B441-8A2F-9C35E89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problem: </a:t>
            </a:r>
            <a:br>
              <a:rPr lang="en-US" dirty="0"/>
            </a:br>
            <a:r>
              <a:rPr lang="en-US" dirty="0"/>
              <a:t>how to resolve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603D-3EAB-1D45-95B3-92ECD564C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B34C5-95A3-0443-9C01-839A84C6E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52" y="1297806"/>
            <a:ext cx="3416300" cy="5270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2C6356-979A-F348-83A2-163DE28256C6}"/>
              </a:ext>
            </a:extLst>
          </p:cNvPr>
          <p:cNvSpPr/>
          <p:nvPr/>
        </p:nvSpPr>
        <p:spPr bwMode="auto">
          <a:xfrm>
            <a:off x="2987824" y="4149080"/>
            <a:ext cx="3168352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4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dirty="0"/>
              <a:t> methods in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460940" cy="5472608"/>
          </a:xfrm>
        </p:spPr>
        <p:txBody>
          <a:bodyPr/>
          <a:lstStyle/>
          <a:p>
            <a:r>
              <a:rPr lang="en-GB" dirty="0"/>
              <a:t>Java interfaces can also contain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dirty="0"/>
              <a:t> methods  </a:t>
            </a:r>
          </a:p>
          <a:p>
            <a:r>
              <a:rPr lang="en-GB" dirty="0"/>
              <a:t>Similar to </a:t>
            </a:r>
            <a:r>
              <a:rPr lang="en-GB" b="1" dirty="0"/>
              <a:t>default</a:t>
            </a:r>
            <a:r>
              <a:rPr lang="en-GB" dirty="0"/>
              <a:t> methods</a:t>
            </a:r>
          </a:p>
          <a:p>
            <a:r>
              <a:rPr lang="en-GB" dirty="0"/>
              <a:t>But since they are static, we cannot override them in the implementation classes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Having static methods in interfaces does not create a multiple inheritance problem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Why? Because we don’t have to override them in the implementation classes, as we have to do with </a:t>
            </a:r>
            <a:r>
              <a:rPr lang="en-GB" b="1" dirty="0">
                <a:cs typeface="Consolas" panose="020B0609020204030204" pitchFamily="49" charset="0"/>
              </a:rPr>
              <a:t>default</a:t>
            </a:r>
            <a:r>
              <a:rPr lang="en-GB" dirty="0">
                <a:cs typeface="Consolas" panose="020B0609020204030204" pitchFamily="49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98736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621" y="164670"/>
            <a:ext cx="2072005" cy="57467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Main</a:t>
            </a:r>
            <a:r>
              <a:rPr spc="-95" dirty="0"/>
              <a:t> </a:t>
            </a:r>
            <a:r>
              <a:rPr spc="-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311" y="914402"/>
            <a:ext cx="7754620" cy="31826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57200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600" dirty="0">
                <a:solidFill>
                  <a:schemeClr val="tx2"/>
                </a:solidFill>
                <a:latin typeface="+mn-lt"/>
              </a:rPr>
              <a:t>Java, Haskell</a:t>
            </a:r>
          </a:p>
          <a:p>
            <a:pPr marL="914400" lvl="1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We’re not going to go “deep” in and Haskell</a:t>
            </a:r>
          </a:p>
          <a:p>
            <a:pPr marL="914400" lvl="1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The idea is to expose you to different languages and paradigms</a:t>
            </a:r>
          </a:p>
          <a:p>
            <a:pPr marL="914400" lvl="1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Java is still the “main” language for this module</a:t>
            </a:r>
          </a:p>
          <a:p>
            <a:pPr marL="457200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600" dirty="0">
                <a:solidFill>
                  <a:schemeClr val="tx2"/>
                </a:solidFill>
                <a:latin typeface="+mn-lt"/>
              </a:rPr>
              <a:t>IntelliJ</a:t>
            </a:r>
          </a:p>
          <a:p>
            <a:pPr marL="857250" lvl="1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2600" dirty="0">
                <a:solidFill>
                  <a:schemeClr val="tx2"/>
                </a:solidFill>
                <a:latin typeface="+mn-lt"/>
              </a:rPr>
              <a:t>You can use other IDEs, but we may not be able to assist you with problems</a:t>
            </a:r>
          </a:p>
          <a:p>
            <a:pPr marL="857250" lvl="1" indent="-457200" algn="l" defTabSz="1008063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26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053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A6A9-0BEA-5045-B606-B6D986E1D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5C87B-CB66-DB42-8911-83132C0C9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356992"/>
            <a:ext cx="6477000" cy="1981200"/>
          </a:xfrm>
        </p:spPr>
        <p:txBody>
          <a:bodyPr/>
          <a:lstStyle/>
          <a:p>
            <a:r>
              <a:rPr lang="en-US" sz="2400" dirty="0"/>
              <a:t>Functional interfaces</a:t>
            </a:r>
          </a:p>
          <a:p>
            <a:r>
              <a:rPr lang="en-US" sz="2400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87421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3961-34B1-4FF5-94E8-C3137FA4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B1C8-3346-40D7-8500-0652BC8D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07" y="954722"/>
            <a:ext cx="8316924" cy="5786646"/>
          </a:xfrm>
        </p:spPr>
        <p:txBody>
          <a:bodyPr/>
          <a:lstStyle/>
          <a:p>
            <a:pPr eaLnBrk="1" hangingPunct="1"/>
            <a:r>
              <a:rPr lang="en-GB" dirty="0"/>
              <a:t>Sometimes you may want to define a reference to a method; for example, you may want to pass a method to another method </a:t>
            </a:r>
          </a:p>
          <a:p>
            <a:pPr eaLnBrk="1" hangingPunct="1"/>
            <a:r>
              <a:rPr lang="en-GB" dirty="0"/>
              <a:t>In Java, the best we can do about this is to use a </a:t>
            </a:r>
            <a:r>
              <a:rPr lang="en-GB" i="1" dirty="0"/>
              <a:t>functional interface</a:t>
            </a:r>
            <a:r>
              <a:rPr lang="en-GB" dirty="0"/>
              <a:t>, i.e. interface with a single abstract method (SAM)</a:t>
            </a:r>
          </a:p>
          <a:p>
            <a:pPr eaLnBrk="1" hangingPunct="1"/>
            <a:r>
              <a:rPr lang="en-GB" dirty="0"/>
              <a:t>Below we define an interface </a:t>
            </a:r>
            <a:r>
              <a:rPr lang="en-GB" b="1" dirty="0" err="1"/>
              <a:t>MyPredicate</a:t>
            </a:r>
            <a:r>
              <a:rPr lang="en-GB" dirty="0"/>
              <a:t> as a reference to a method that takes one </a:t>
            </a:r>
            <a:r>
              <a:rPr lang="en-GB" b="1" dirty="0"/>
              <a:t>int</a:t>
            </a:r>
            <a:r>
              <a:rPr lang="en-GB" dirty="0"/>
              <a:t> parameter and returns a </a:t>
            </a:r>
            <a:r>
              <a:rPr lang="en-GB" b="1" dirty="0" err="1"/>
              <a:t>boolean</a:t>
            </a:r>
            <a:r>
              <a:rPr lang="en-GB" dirty="0"/>
              <a:t>:</a:t>
            </a:r>
          </a:p>
          <a:p>
            <a:pPr marL="0" indent="0" eaLnBrk="1" hangingPunct="1">
              <a:buNone/>
            </a:pPr>
            <a:endParaRPr lang="en-GB" dirty="0"/>
          </a:p>
          <a:p>
            <a:pPr marL="400050" lvl="1" indent="0" eaLnBrk="1" hangingPunct="1">
              <a:buNone/>
            </a:pP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MyPredicate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400050" lvl="1" indent="0" eaLnBrk="1" hangingPunct="1"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value); 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type of interface is also called a Single Abstract Method (SAM) interface</a:t>
            </a:r>
          </a:p>
        </p:txBody>
      </p:sp>
    </p:spTree>
    <p:extLst>
      <p:ext uri="{BB962C8B-B14F-4D97-AF65-F5344CB8AC3E}">
        <p14:creationId xmlns:p14="http://schemas.microsoft.com/office/powerpoint/2010/main" val="696554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3961-34B1-4FF5-94E8-C3137FA4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B1C8-3346-40D7-8500-0652BC8D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957183"/>
            <a:ext cx="8316924" cy="5472608"/>
          </a:xfrm>
        </p:spPr>
        <p:txBody>
          <a:bodyPr/>
          <a:lstStyle/>
          <a:p>
            <a:pPr eaLnBrk="1" hangingPunct="1"/>
            <a:r>
              <a:rPr lang="en-GB" sz="2300" dirty="0"/>
              <a:t>Then we define a class implementing </a:t>
            </a:r>
            <a:r>
              <a:rPr lang="en-GB" sz="2300" b="1" dirty="0" err="1">
                <a:latin typeface="Consolas" panose="020B0609020204030204" pitchFamily="49" charset="0"/>
              </a:rPr>
              <a:t>MyPredicate</a:t>
            </a:r>
            <a:r>
              <a:rPr lang="en-GB" sz="2300" dirty="0"/>
              <a:t>:</a:t>
            </a:r>
            <a:br>
              <a:rPr lang="en-GB" sz="2300" dirty="0"/>
            </a:br>
            <a:endParaRPr lang="en-GB" sz="2300" dirty="0"/>
          </a:p>
          <a:p>
            <a:pPr marL="400050" lvl="1" indent="0" eaLnBrk="1" hangingPunct="1">
              <a:buNone/>
            </a:pP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SelectPositive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MyPredicate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value)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&gt;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We define another method taking a method of this form as an argument</a:t>
            </a:r>
            <a:b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printSelected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MyPredicate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select){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select.apply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673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CD62-5876-6245-A06D-7DB785AF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90833-63B4-824C-91C5-F773230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we simply have to call </a:t>
            </a:r>
            <a:r>
              <a:rPr lang="en-US" b="1" dirty="0" err="1">
                <a:latin typeface="Courier" pitchFamily="2" charset="0"/>
              </a:rPr>
              <a:t>printSelected</a:t>
            </a:r>
            <a:endParaRPr lang="en-US" b="1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printSelected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SelectPositive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7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016-DDB0-694D-A7EE-3DA6410F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B8DFCE-25F6-0340-8655-6A51F056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914400"/>
            <a:ext cx="7683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6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75" y="304800"/>
            <a:ext cx="8244916" cy="553998"/>
          </a:xfrm>
        </p:spPr>
        <p:txBody>
          <a:bodyPr/>
          <a:lstStyle/>
          <a:p>
            <a:r>
              <a:rPr lang="en-GB" dirty="0"/>
              <a:t>Functional interfaces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171" y="990600"/>
            <a:ext cx="8316924" cy="59862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dirty="0"/>
          </a:p>
          <a:p>
            <a:pPr eaLnBrk="1" hangingPunct="1"/>
            <a:r>
              <a:rPr lang="en-GB" sz="2000" b="1" dirty="0" err="1">
                <a:latin typeface="Consolas" panose="020B0609020204030204" pitchFamily="49" charset="0"/>
              </a:rPr>
              <a:t>java.util.function</a:t>
            </a:r>
            <a:r>
              <a:rPr lang="en-GB" dirty="0"/>
              <a:t> package defines various general functional interfaces</a:t>
            </a:r>
          </a:p>
          <a:p>
            <a:pPr lvl="1" eaLnBrk="1" hangingPunct="1"/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Function&lt;T,R&gt;,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&lt;T,U,R&gt;, Predicate&lt;T&gt;</a:t>
            </a:r>
          </a:p>
          <a:p>
            <a:pPr lvl="1" eaLnBrk="1" hangingPunct="1"/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UnaryOperator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BinaryOperator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lvl="1" eaLnBrk="1" hangingPunct="1"/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Consumer&lt;T&gt;, Supplier&lt;T&gt;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And lots of specialisations for primitive types like  </a:t>
            </a:r>
          </a:p>
          <a:p>
            <a:pPr lvl="1" eaLnBrk="1" hangingPunct="1"/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IntToDoubleFunction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ToDoubleBiFunction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DoublePredicate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IntBinaryOperator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LongConsumer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Having these specialisations improves efficiency, but it is rather ugly to have 40+ different interface definitions! </a:t>
            </a:r>
          </a:p>
          <a:p>
            <a:pPr eaLnBrk="1" hangingPunct="1"/>
            <a:endParaRPr lang="en-GB" dirty="0"/>
          </a:p>
          <a:p>
            <a:pPr marL="457200" lvl="1" indent="0" eaLnBrk="1" hangingPunct="1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02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6973-E80A-9D42-9FA6-5C53E46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0" y="304800"/>
            <a:ext cx="8244916" cy="553998"/>
          </a:xfrm>
        </p:spPr>
        <p:txBody>
          <a:bodyPr/>
          <a:lstStyle/>
          <a:p>
            <a:r>
              <a:rPr lang="en-GB" dirty="0"/>
              <a:t>Lambda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2E28-B00B-EA49-9B3E-703A1934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540" y="1196752"/>
            <a:ext cx="8316924" cy="38010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said that to call the method, we write</a:t>
            </a:r>
          </a:p>
          <a:p>
            <a:pPr marL="400050" lvl="1" indent="0" eaLnBrk="1" hangingPunct="1"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printSelected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SelectPositive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But before that we needed to implement an interface and override its method</a:t>
            </a:r>
          </a:p>
          <a:p>
            <a:pPr lvl="1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We can avoid doing this by using lambda expressions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Java supports anonymous classes but they still require quite a lot of hard-to-read code (i.e. implementing the interface; overriding the interface method; creating a new object; calling the method) for a simple task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dirty="0"/>
              <a:t>Instead, you can use a lambda expression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printSelected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-&gt; x &gt; 0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006-F8FF-F44A-90EC-F467C633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42" y="260648"/>
            <a:ext cx="8244916" cy="952500"/>
          </a:xfrm>
        </p:spPr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SelectPositive</a:t>
            </a:r>
            <a:r>
              <a:rPr lang="en-US" dirty="0"/>
              <a:t> (with lambda expression)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7CF7E-B382-4846-A14F-B6E28D29B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1543050"/>
            <a:ext cx="768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2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35" y="10490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 Expression</a:t>
            </a:r>
            <a:r>
              <a:rPr spc="-70" dirty="0"/>
              <a:t> </a:t>
            </a:r>
            <a:r>
              <a:rPr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863" y="681522"/>
            <a:ext cx="1982470" cy="8743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Parameter</a:t>
            </a:r>
            <a:r>
              <a:rPr sz="2400" spc="-5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List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711835" algn="l"/>
                <a:tab pos="1130935" algn="l"/>
                <a:tab pos="1689100" algn="l"/>
              </a:tabLst>
            </a:pPr>
            <a:r>
              <a:rPr sz="2000" b="1" spc="434" dirty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sz="2000" b="1" spc="285" dirty="0">
                <a:solidFill>
                  <a:schemeClr val="tx2"/>
                </a:solidFill>
                <a:latin typeface="Arial"/>
                <a:cs typeface="Arial"/>
              </a:rPr>
              <a:t>int	</a:t>
            </a:r>
            <a:r>
              <a:rPr sz="2000" b="1" spc="265" dirty="0">
                <a:solidFill>
                  <a:schemeClr val="tx2"/>
                </a:solidFill>
                <a:latin typeface="Arial"/>
                <a:cs typeface="Arial"/>
              </a:rPr>
              <a:t>x,	</a:t>
            </a:r>
            <a:r>
              <a:rPr sz="2000" b="1" spc="130" dirty="0">
                <a:solidFill>
                  <a:schemeClr val="tx2"/>
                </a:solidFill>
                <a:latin typeface="Arial"/>
                <a:cs typeface="Arial"/>
              </a:rPr>
              <a:t>i</a:t>
            </a:r>
            <a:r>
              <a:rPr sz="2000" b="1" spc="280" dirty="0">
                <a:solidFill>
                  <a:schemeClr val="tx2"/>
                </a:solidFill>
                <a:latin typeface="Arial"/>
                <a:cs typeface="Arial"/>
              </a:rPr>
              <a:t>n</a:t>
            </a:r>
            <a:r>
              <a:rPr sz="2000" b="1" spc="434" dirty="0">
                <a:solidFill>
                  <a:schemeClr val="tx2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chemeClr val="tx2"/>
                </a:solidFill>
                <a:latin typeface="Arial"/>
                <a:cs typeface="Arial"/>
              </a:rPr>
              <a:t>	</a:t>
            </a:r>
            <a:r>
              <a:rPr sz="2000" b="1" spc="210" dirty="0">
                <a:solidFill>
                  <a:schemeClr val="tx2"/>
                </a:solidFill>
                <a:latin typeface="Arial"/>
                <a:cs typeface="Arial"/>
              </a:rPr>
              <a:t>y)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0697" y="681522"/>
            <a:ext cx="1618615" cy="8743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Arrow</a:t>
            </a:r>
            <a:r>
              <a:rPr sz="2400" spc="-10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Token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292735">
              <a:lnSpc>
                <a:spcPct val="100000"/>
              </a:lnSpc>
              <a:spcBef>
                <a:spcPts val="640"/>
              </a:spcBef>
            </a:pPr>
            <a:r>
              <a:rPr sz="2000" b="1" spc="180" dirty="0">
                <a:solidFill>
                  <a:schemeClr val="tx2"/>
                </a:solidFill>
                <a:latin typeface="Arial"/>
                <a:cs typeface="Arial"/>
              </a:rPr>
              <a:t>-&gt;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152" y="681522"/>
            <a:ext cx="726440" cy="8743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Body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3370" algn="l"/>
                <a:tab pos="573405" algn="l"/>
              </a:tabLst>
            </a:pPr>
            <a:r>
              <a:rPr sz="2000" b="1" spc="-15" dirty="0">
                <a:solidFill>
                  <a:schemeClr val="tx2"/>
                </a:solidFill>
                <a:latin typeface="Arial"/>
                <a:cs typeface="Arial"/>
              </a:rPr>
              <a:t>x	</a:t>
            </a:r>
            <a:r>
              <a:rPr sz="2000" b="1" spc="-70" dirty="0">
                <a:solidFill>
                  <a:schemeClr val="tx2"/>
                </a:solidFill>
                <a:latin typeface="Arial"/>
                <a:cs typeface="Arial"/>
              </a:rPr>
              <a:t>+	</a:t>
            </a:r>
            <a:r>
              <a:rPr sz="2000" b="1" spc="-15" dirty="0">
                <a:solidFill>
                  <a:schemeClr val="tx2"/>
                </a:solidFill>
                <a:latin typeface="Arial"/>
                <a:cs typeface="Arial"/>
              </a:rPr>
              <a:t>y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830070"/>
            <a:ext cx="8507095" cy="4872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7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body can be either a single expression or a block.</a:t>
            </a:r>
          </a:p>
          <a:p>
            <a:pPr marL="355600" marR="1149350" indent="-342900">
              <a:lnSpc>
                <a:spcPct val="10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expression form, the body is simply evaluated and  returned.</a:t>
            </a:r>
          </a:p>
          <a:p>
            <a:pPr marL="355600" marR="31750" indent="-342900" algn="l">
              <a:lnSpc>
                <a:spcPct val="10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block form, the body is evaluated like a method body and a  </a:t>
            </a:r>
            <a:r>
              <a:rPr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 returns control to the caller of the anonymous  method. If the body produces a result, every control path must  return something or throw an exception.</a:t>
            </a:r>
          </a:p>
          <a:p>
            <a:pPr marL="355600" indent="-342900" algn="l">
              <a:lnSpc>
                <a:spcPct val="100000"/>
              </a:lnSpc>
              <a:spcBef>
                <a:spcPts val="615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  <a:tab pos="4594225" algn="l"/>
                <a:tab pos="5100320" algn="l"/>
                <a:tab pos="560451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parameter list can be empty:	</a:t>
            </a:r>
            <a:r>
              <a:rPr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-&gt;	…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algn="l">
              <a:lnSpc>
                <a:spcPct val="100000"/>
              </a:lnSpc>
              <a:spcBef>
                <a:spcPts val="59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  <a:tab pos="45593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types can be omitted.	The compiler will in this case</a:t>
            </a: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 types based on the “target type” of the place in the program</a:t>
            </a:r>
          </a:p>
          <a:p>
            <a:pPr marL="355600" algn="l">
              <a:lnSpc>
                <a:spcPct val="100000"/>
              </a:lnSpc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the lambda expression occurs.</a:t>
            </a:r>
          </a:p>
          <a:p>
            <a:pPr marL="355600" indent="-342900" algn="l">
              <a:lnSpc>
                <a:spcPct val="10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is only one parameter, the brace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166109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42" y="244252"/>
            <a:ext cx="8244916" cy="952500"/>
          </a:xfrm>
        </p:spPr>
        <p:txBody>
          <a:bodyPr/>
          <a:lstStyle/>
          <a:p>
            <a:r>
              <a:rPr lang="en-GB" dirty="0"/>
              <a:t>Lambda-Expressions: Remarks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84976" cy="3939540"/>
          </a:xfrm>
        </p:spPr>
        <p:txBody>
          <a:bodyPr/>
          <a:lstStyle/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dirty="0"/>
              <a:t>Java lambda-expressions always belong to a “functional interface” type with the precise type depending on the context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i="1" dirty="0">
                <a:latin typeface="Courier" pitchFamily="2" charset="0"/>
              </a:rPr>
            </a:br>
            <a:r>
              <a:rPr lang="en-GB" dirty="0" err="1">
                <a:latin typeface="Courier" pitchFamily="2" charset="0"/>
              </a:rPr>
              <a:t>IntBinaryOperator</a:t>
            </a:r>
            <a:r>
              <a:rPr lang="en-GB" dirty="0">
                <a:latin typeface="Courier" pitchFamily="2" charset="0"/>
              </a:rPr>
              <a:t> f </a:t>
            </a:r>
            <a:r>
              <a:rPr lang="en-GB" sz="2000" dirty="0">
                <a:latin typeface="Courier" pitchFamily="2" charset="0"/>
              </a:rPr>
              <a:t>= (a, b) -&gt; a - b;</a:t>
            </a:r>
          </a:p>
          <a:p>
            <a:pPr marL="457200" lvl="1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You cannot assign a lambda expression to an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dirty="0"/>
              <a:t> variable:</a:t>
            </a:r>
            <a:br>
              <a:rPr lang="en-GB" dirty="0"/>
            </a:br>
            <a:br>
              <a:rPr lang="en-GB" dirty="0"/>
            </a:br>
            <a:r>
              <a:rPr lang="en-GB" sz="2200" dirty="0">
                <a:latin typeface="Courier" pitchFamily="2" charset="0"/>
                <a:cs typeface="Consolas" panose="020B0609020204030204" pitchFamily="49" charset="0"/>
              </a:rPr>
              <a:t>Object </a:t>
            </a:r>
            <a:r>
              <a:rPr lang="en-GB" sz="2200" dirty="0" err="1">
                <a:latin typeface="Courier" pitchFamily="2" charset="0"/>
                <a:cs typeface="Consolas" panose="020B0609020204030204" pitchFamily="49" charset="0"/>
              </a:rPr>
              <a:t>obj</a:t>
            </a:r>
            <a:r>
              <a:rPr lang="en-GB" sz="2200" dirty="0">
                <a:latin typeface="Courier" pitchFamily="2" charset="0"/>
                <a:cs typeface="Consolas" panose="020B0609020204030204" pitchFamily="49" charset="0"/>
              </a:rPr>
              <a:t> = (</a:t>
            </a:r>
            <a:r>
              <a:rPr lang="en-GB" sz="2200" dirty="0" err="1">
                <a:latin typeface="Courier" pitchFamily="2" charset="0"/>
                <a:cs typeface="Consolas" panose="020B0609020204030204" pitchFamily="49" charset="0"/>
              </a:rPr>
              <a:t>a,b</a:t>
            </a:r>
            <a:r>
              <a:rPr lang="en-GB" sz="2200" dirty="0">
                <a:latin typeface="Courier" pitchFamily="2" charset="0"/>
                <a:cs typeface="Consolas" panose="020B0609020204030204" pitchFamily="49" charset="0"/>
              </a:rPr>
              <a:t>) -&gt; a - b // does NOT compile </a:t>
            </a:r>
            <a:endParaRPr lang="en-GB" sz="2000" dirty="0">
              <a:latin typeface="Courier" pitchFamily="2" charset="0"/>
              <a:cs typeface="Consolas" panose="020B0609020204030204" pitchFamily="49" charset="0"/>
            </a:endParaRPr>
          </a:p>
          <a:p>
            <a:pPr eaLnBrk="1" hangingPunct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37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spc="-5" dirty="0"/>
              <a:t>History, Acknowledgement </a:t>
            </a:r>
            <a:r>
              <a:rPr dirty="0"/>
              <a:t>and</a:t>
            </a:r>
            <a:r>
              <a:rPr spc="-114" dirty="0"/>
              <a:t> </a:t>
            </a:r>
            <a:r>
              <a:rPr spc="-5" dirty="0"/>
              <a:t>SAMT</a:t>
            </a:r>
            <a:endParaRPr lang="en-GB" spc="-5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marR="50165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Some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material is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derived from textbooks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from other 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resources listed </a:t>
            </a:r>
            <a:r>
              <a:rPr lang="en-US" sz="2400" spc="-10" dirty="0">
                <a:solidFill>
                  <a:schemeClr val="tx2"/>
                </a:solidFill>
                <a:latin typeface="+mn-lt"/>
              </a:rPr>
              <a:t>on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CE303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web</a:t>
            </a:r>
            <a:r>
              <a:rPr lang="en-US" sz="2400" spc="-45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page and / or the notes section in the PowerPoint files</a:t>
            </a:r>
          </a:p>
          <a:p>
            <a:pPr marL="812800" marR="501650" lvl="1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No specific textbook</a:t>
            </a:r>
          </a:p>
          <a:p>
            <a:pPr marL="812800" marR="501650" lvl="1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Slides should be enough to complete exercises / assignments / exams</a:t>
            </a:r>
          </a:p>
          <a:p>
            <a:pPr marL="812800" marR="501650" lvl="1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Obviously you are free to look up online material if you feel like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55600" marR="548005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SAMT student feedback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 recent years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has been mostly  positive</a:t>
            </a:r>
          </a:p>
          <a:p>
            <a:pPr marL="812800" marR="548005" lvl="1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+mn-lt"/>
              </a:rPr>
              <a:t>Negative comments </a:t>
            </a:r>
            <a:r>
              <a:rPr lang="en-US" sz="2400" spc="-5">
                <a:solidFill>
                  <a:schemeClr val="tx2"/>
                </a:solidFill>
                <a:latin typeface="+mn-lt"/>
              </a:rPr>
              <a:t>often arose </a:t>
            </a:r>
            <a:r>
              <a:rPr lang="en-US" sz="2400" spc="-5" dirty="0">
                <a:solidFill>
                  <a:schemeClr val="tx2"/>
                </a:solidFill>
                <a:latin typeface="+mn-lt"/>
              </a:rPr>
              <a:t>from students who took this module without having the necessary Java programming skills and thus struggled to keep up with the advanced nature of the material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86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A4145-EE2A-BB44-B806-4C7C6B015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6477000" cy="1752600"/>
          </a:xfrm>
        </p:spPr>
        <p:txBody>
          <a:bodyPr/>
          <a:lstStyle/>
          <a:p>
            <a:pPr algn="ctr"/>
            <a:r>
              <a:rPr lang="en-US" dirty="0"/>
              <a:t>END OF LECTURE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FEA535-963C-D04B-8D3F-127FFED6D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CB87-CAAB-084C-9FB4-5F9392CF7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Review (… and beyond)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686A-055E-C344-B6F5-F7AB028B5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the first half of the lecture (Parts II and III) are concepts you should already be familiar</a:t>
            </a:r>
          </a:p>
        </p:txBody>
      </p:sp>
    </p:spTree>
    <p:extLst>
      <p:ext uri="{BB962C8B-B14F-4D97-AF65-F5344CB8AC3E}">
        <p14:creationId xmlns:p14="http://schemas.microsoft.com/office/powerpoint/2010/main" val="36078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09E025-7A7B-4283-B349-6D2A7C7E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6F6534-CA16-4409-A40D-BBD37B3A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9358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dirty="0"/>
              <a:t>In</a:t>
            </a:r>
            <a:r>
              <a:rPr spc="10" dirty="0"/>
              <a:t>h</a:t>
            </a:r>
            <a:r>
              <a:rPr dirty="0"/>
              <a:t>eritance</a:t>
            </a:r>
            <a:endParaRPr lang="en-GB"/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 class can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extend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another class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the subclass inherits from the super (“parent”) class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 subclass inherits all features from its parent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Attributes and methods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Also inherits inherited features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Some inherited features may not be accessible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 subclass can hide parent attributes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Careful, this can be very confusing!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We’ll talk more about it later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A subclass can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override </a:t>
            </a:r>
            <a:r>
              <a:rPr lang="en-US" sz="2400">
                <a:solidFill>
                  <a:schemeClr val="tx2"/>
                </a:solidFill>
                <a:latin typeface="+mn-lt"/>
              </a:rPr>
              <a:t>parent methods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In Java, a class extends at most one other class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single-rooted hierarchy, no multiple inheritance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>
                <a:solidFill>
                  <a:schemeClr val="tx2"/>
                </a:solidFill>
                <a:latin typeface="+mn-lt"/>
              </a:rPr>
              <a:t>every class inherits from </a:t>
            </a:r>
            <a:r>
              <a:rPr lang="en-US" sz="2400" b="1">
                <a:solidFill>
                  <a:schemeClr val="tx2"/>
                </a:solidFill>
                <a:latin typeface="+mn-lt"/>
              </a:rPr>
              <a:t>java.lang.Object</a:t>
            </a:r>
            <a:endParaRPr lang="en-US" sz="240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71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683"/>
            <a:ext cx="8244916" cy="9525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2700"/>
            <a:r>
              <a:rPr lang="en-GB"/>
              <a:t>Inheritance - </a:t>
            </a:r>
            <a:r>
              <a:rPr lang="en-GB" spc="-5"/>
              <a:t>Overriding </a:t>
            </a:r>
            <a:r>
              <a:rPr lang="en-GB"/>
              <a:t>a</a:t>
            </a:r>
            <a:r>
              <a:rPr lang="en-GB" spc="-140"/>
              <a:t> </a:t>
            </a:r>
            <a:r>
              <a:rPr lang="en-GB" spc="-5"/>
              <a:t>method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431540" y="1196752"/>
            <a:ext cx="831692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To override a super class method in a sub class</a:t>
            </a:r>
          </a:p>
          <a:p>
            <a:pPr marL="756285" marR="33464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declare a method with the same name and the same  number and type of parameters in the same order, and a 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compatible return type</a:t>
            </a:r>
          </a:p>
          <a:p>
            <a:pPr marL="355600" marR="508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In Java any method of the super class can be overridden unless  it is declared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final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Also, the overriding method has to be “at least as visible” as</a:t>
            </a:r>
          </a:p>
          <a:p>
            <a:pPr marL="355600" algn="l" eaLnBrk="0" hangingPunct="0"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 original method.</a:t>
            </a:r>
          </a:p>
          <a:p>
            <a:pPr marL="756285" marR="130810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you can not make a public method have package access by  overriding it</a:t>
            </a:r>
          </a:p>
          <a:p>
            <a:pPr marL="355600" indent="-342900" algn="l" eaLnBrk="0" hangingPunct="0">
              <a:lnSpc>
                <a:spcPct val="90000"/>
              </a:lnSpc>
              <a:spcBef>
                <a:spcPts val="600"/>
              </a:spcBef>
              <a:buClr>
                <a:srgbClr val="336666"/>
              </a:buClr>
              <a:buSzPct val="68750"/>
              <a:buFont typeface="Wingdings"/>
              <a:buChar char=""/>
              <a:tabLst>
                <a:tab pos="354965" algn="l"/>
                <a:tab pos="355600" algn="l"/>
                <a:tab pos="986790" algn="l"/>
                <a:tab pos="2663190" algn="l"/>
                <a:tab pos="3639820" algn="l"/>
                <a:tab pos="4478655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	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“compatible	return	type”	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means that the overriding</a:t>
            </a:r>
          </a:p>
          <a:p>
            <a:pPr marL="355600" algn="l" eaLnBrk="0" hangingPunct="0"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method can return a more specialized result</a:t>
            </a:r>
          </a:p>
          <a:p>
            <a:pPr marL="756285" lvl="1" indent="-287020" algn="l" eaLnBrk="0" hangingPunct="0">
              <a:lnSpc>
                <a:spcPct val="90000"/>
              </a:lnSpc>
              <a:spcBef>
                <a:spcPts val="600"/>
              </a:spcBef>
              <a:buClr>
                <a:srgbClr val="99CCCC"/>
              </a:buClr>
              <a:buSzPct val="75000"/>
              <a:buFont typeface="Wingdings"/>
              <a:buChar char=""/>
              <a:tabLst>
                <a:tab pos="756920" algn="l"/>
              </a:tabLst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“covariant return types”</a:t>
            </a:r>
          </a:p>
        </p:txBody>
      </p:sp>
    </p:spTree>
    <p:extLst>
      <p:ext uri="{BB962C8B-B14F-4D97-AF65-F5344CB8AC3E}">
        <p14:creationId xmlns:p14="http://schemas.microsoft.com/office/powerpoint/2010/main" val="3827103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1_Echo">
  <a:themeElements>
    <a:clrScheme name="1_Echo 11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00666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1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23653</TotalTime>
  <Words>3488</Words>
  <Application>Microsoft Macintosh PowerPoint</Application>
  <PresentationFormat>On-screen Show (4:3)</PresentationFormat>
  <Paragraphs>408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Carlito</vt:lpstr>
      <vt:lpstr>Arial</vt:lpstr>
      <vt:lpstr>Calibri</vt:lpstr>
      <vt:lpstr>Cambria</vt:lpstr>
      <vt:lpstr>Consolas</vt:lpstr>
      <vt:lpstr>Courier</vt:lpstr>
      <vt:lpstr>Courier New</vt:lpstr>
      <vt:lpstr>Times New Roman</vt:lpstr>
      <vt:lpstr>Wingdings</vt:lpstr>
      <vt:lpstr>1_Echo</vt:lpstr>
      <vt:lpstr>CE303: Advanced Programming</vt:lpstr>
      <vt:lpstr>Part I</vt:lpstr>
      <vt:lpstr>Organisation</vt:lpstr>
      <vt:lpstr>Main Tools</vt:lpstr>
      <vt:lpstr>History, Acknowledgement and SAMT</vt:lpstr>
      <vt:lpstr>Java Review (… and beyond)</vt:lpstr>
      <vt:lpstr>Part II</vt:lpstr>
      <vt:lpstr>Inheritance</vt:lpstr>
      <vt:lpstr>Inheritance - Overriding a method</vt:lpstr>
      <vt:lpstr>PowerPoint Presentation</vt:lpstr>
      <vt:lpstr>"Covariant Return Type" Example</vt:lpstr>
      <vt:lpstr>Invoking Superclass Methods &amp; Constructors</vt:lpstr>
      <vt:lpstr>toString()</vt:lpstr>
      <vt:lpstr>PowerPoint Presentation</vt:lpstr>
      <vt:lpstr>Hiding Attributes and Class Methods</vt:lpstr>
      <vt:lpstr>Static</vt:lpstr>
      <vt:lpstr>Abstract Classes and Methods</vt:lpstr>
      <vt:lpstr>Shape Class</vt:lpstr>
      <vt:lpstr>Extending an Abstract Class</vt:lpstr>
      <vt:lpstr>Why/when use Inheritance?</vt:lpstr>
      <vt:lpstr>Object Composition as an Alternative  to Inheritance</vt:lpstr>
      <vt:lpstr>Object Composition (Delegation)</vt:lpstr>
      <vt:lpstr>Combining Inheritance with Composition</vt:lpstr>
      <vt:lpstr>Part III</vt:lpstr>
      <vt:lpstr>Interfaces</vt:lpstr>
      <vt:lpstr>Using Interfaces</vt:lpstr>
      <vt:lpstr>Enhanced for-loop (“for-each”)</vt:lpstr>
      <vt:lpstr>Polymorphism</vt:lpstr>
      <vt:lpstr>Static Typing and Dynamic Binding</vt:lpstr>
      <vt:lpstr>Polymorphism (Dynamic Binding)</vt:lpstr>
      <vt:lpstr>Overloading (Static Binding)</vt:lpstr>
      <vt:lpstr>Part IV</vt:lpstr>
      <vt:lpstr>Interfaces</vt:lpstr>
      <vt:lpstr>Default Methods in Interfaces</vt:lpstr>
      <vt:lpstr>Default Methods: Comparator Example</vt:lpstr>
      <vt:lpstr>Default methods: conflict resolution</vt:lpstr>
      <vt:lpstr>Multiple inheritance problem</vt:lpstr>
      <vt:lpstr>Multiple inheritance problem:  how to resolve</vt:lpstr>
      <vt:lpstr>static methods in interfaces</vt:lpstr>
      <vt:lpstr>PART V</vt:lpstr>
      <vt:lpstr>Functional interfaces</vt:lpstr>
      <vt:lpstr>Functional interfaces</vt:lpstr>
      <vt:lpstr>Functional interfaces</vt:lpstr>
      <vt:lpstr>Putting it all together</vt:lpstr>
      <vt:lpstr>Functional interfaces</vt:lpstr>
      <vt:lpstr>Lambda expressions</vt:lpstr>
      <vt:lpstr>Updated SelectPositive (with lambda expression)</vt:lpstr>
      <vt:lpstr>Lambda Expression Syntax</vt:lpstr>
      <vt:lpstr>Lambda-Expressions: Remarks </vt:lpstr>
      <vt:lpstr>END OF LECTURE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CE303 Lecture 1</dc:title>
  <dc:creator/>
  <cp:lastModifiedBy>Kampouridis, Michael</cp:lastModifiedBy>
  <cp:revision>2282</cp:revision>
  <cp:lastPrinted>2017-10-09T12:01:08Z</cp:lastPrinted>
  <dcterms:created xsi:type="dcterms:W3CDTF">2001-10-08T16:20:19Z</dcterms:created>
  <dcterms:modified xsi:type="dcterms:W3CDTF">2021-10-18T11:38:47Z</dcterms:modified>
</cp:coreProperties>
</file>