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6"/>
  </p:notesMasterIdLst>
  <p:handoutMasterIdLst>
    <p:handoutMasterId r:id="rId67"/>
  </p:handoutMasterIdLst>
  <p:sldIdLst>
    <p:sldId id="722" r:id="rId2"/>
    <p:sldId id="836" r:id="rId3"/>
    <p:sldId id="724" r:id="rId4"/>
    <p:sldId id="816" r:id="rId5"/>
    <p:sldId id="833" r:id="rId6"/>
    <p:sldId id="817" r:id="rId7"/>
    <p:sldId id="725" r:id="rId8"/>
    <p:sldId id="726" r:id="rId9"/>
    <p:sldId id="796" r:id="rId10"/>
    <p:sldId id="834" r:id="rId11"/>
    <p:sldId id="835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837" r:id="rId22"/>
    <p:sldId id="827" r:id="rId23"/>
    <p:sldId id="736" r:id="rId24"/>
    <p:sldId id="740" r:id="rId25"/>
    <p:sldId id="831" r:id="rId26"/>
    <p:sldId id="741" r:id="rId27"/>
    <p:sldId id="786" r:id="rId28"/>
    <p:sldId id="832" r:id="rId29"/>
    <p:sldId id="743" r:id="rId30"/>
    <p:sldId id="744" r:id="rId31"/>
    <p:sldId id="745" r:id="rId32"/>
    <p:sldId id="746" r:id="rId33"/>
    <p:sldId id="747" r:id="rId34"/>
    <p:sldId id="748" r:id="rId35"/>
    <p:sldId id="749" r:id="rId36"/>
    <p:sldId id="785" r:id="rId37"/>
    <p:sldId id="752" r:id="rId38"/>
    <p:sldId id="751" r:id="rId39"/>
    <p:sldId id="818" r:id="rId40"/>
    <p:sldId id="838" r:id="rId41"/>
    <p:sldId id="828" r:id="rId42"/>
    <p:sldId id="764" r:id="rId43"/>
    <p:sldId id="761" r:id="rId44"/>
    <p:sldId id="762" r:id="rId45"/>
    <p:sldId id="763" r:id="rId46"/>
    <p:sldId id="765" r:id="rId47"/>
    <p:sldId id="789" r:id="rId48"/>
    <p:sldId id="790" r:id="rId49"/>
    <p:sldId id="810" r:id="rId50"/>
    <p:sldId id="813" r:id="rId51"/>
    <p:sldId id="791" r:id="rId52"/>
    <p:sldId id="808" r:id="rId53"/>
    <p:sldId id="839" r:id="rId54"/>
    <p:sldId id="829" r:id="rId55"/>
    <p:sldId id="768" r:id="rId56"/>
    <p:sldId id="799" r:id="rId57"/>
    <p:sldId id="811" r:id="rId58"/>
    <p:sldId id="812" r:id="rId59"/>
    <p:sldId id="825" r:id="rId60"/>
    <p:sldId id="826" r:id="rId61"/>
    <p:sldId id="787" r:id="rId62"/>
    <p:sldId id="793" r:id="rId63"/>
    <p:sldId id="781" r:id="rId64"/>
    <p:sldId id="840" r:id="rId65"/>
  </p:sldIdLst>
  <p:sldSz cx="9144000" cy="6858000" type="screen4x3"/>
  <p:notesSz cx="7104063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0FF"/>
    <a:srgbClr val="FF6600"/>
    <a:srgbClr val="FF9900"/>
    <a:srgbClr val="0000CC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081" autoAdjust="0"/>
  </p:normalViewPr>
  <p:slideViewPr>
    <p:cSldViewPr>
      <p:cViewPr varScale="1">
        <p:scale>
          <a:sx n="67" d="100"/>
          <a:sy n="67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>
            <a:lvl1pPr algn="l" defTabSz="96521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9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>
            <a:lvl1pPr algn="r" defTabSz="96521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b" anchorCtr="0" compatLnSpc="1">
            <a:prstTxWarp prst="textNoShape">
              <a:avLst/>
            </a:prstTxWarp>
          </a:bodyPr>
          <a:lstStyle>
            <a:lvl1pPr algn="l" defTabSz="96521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9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b" anchorCtr="0" compatLnSpc="1">
            <a:prstTxWarp prst="textNoShape">
              <a:avLst/>
            </a:prstTxWarp>
          </a:bodyPr>
          <a:lstStyle>
            <a:lvl1pPr algn="r" defTabSz="96521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F88F240-D27B-4D4D-9251-090F43BDDC23}" type="slidenum">
              <a:rPr lang="en-GB">
                <a:latin typeface="Consolas" pitchFamily="49" charset="0"/>
                <a:cs typeface="Calibri" pitchFamily="34" charset="0"/>
              </a:rPr>
              <a:pPr>
                <a:defRPr/>
              </a:pPr>
              <a:t>‹#›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6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>
            <a:lvl1pPr algn="l" defTabSz="965211">
              <a:defRPr sz="1300">
                <a:latin typeface="Consolas" pitchFamily="49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9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>
            <a:lvl1pPr algn="r" defTabSz="965211">
              <a:defRPr sz="1300">
                <a:latin typeface="Consolas" pitchFamily="49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2" y="4862515"/>
            <a:ext cx="5683886" cy="460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b" anchorCtr="0" compatLnSpc="1">
            <a:prstTxWarp prst="textNoShape">
              <a:avLst/>
            </a:prstTxWarp>
          </a:bodyPr>
          <a:lstStyle>
            <a:lvl1pPr algn="l" defTabSz="965211">
              <a:defRPr sz="1300">
                <a:latin typeface="Consolas" pitchFamily="49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9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b" anchorCtr="0" compatLnSpc="1">
            <a:prstTxWarp prst="textNoShape">
              <a:avLst/>
            </a:prstTxWarp>
          </a:bodyPr>
          <a:lstStyle>
            <a:lvl1pPr algn="r" defTabSz="965211">
              <a:defRPr sz="1300">
                <a:latin typeface="Consolas" pitchFamily="49" charset="0"/>
                <a:cs typeface="Calibri" pitchFamily="34" charset="0"/>
              </a:defRPr>
            </a:lvl1pPr>
          </a:lstStyle>
          <a:p>
            <a:pPr>
              <a:defRPr/>
            </a:pPr>
            <a:fld id="{DE82C594-38F7-4CD4-AC68-F908DB51909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12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andexample.com/thread-scheduler-in-java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6.031/www/fa17/classes/19-concurrency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E5E9D2-83A7-4724-9764-693D74EBA0FC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7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D32421-F81B-4E47-9E8A-A2A6A9A41A66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15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9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AA94C8-0105-42E7-AF23-ABAB0B82DCD0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16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2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433E5A-7865-4B5A-A7ED-F428BD3E32E8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17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BC2463-F6C9-4224-AF4A-C8BB6DD86965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18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It is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resposibility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 of the OS (or the JVM in Java) to switch the context based on underlying operating system and memory model.</a:t>
            </a:r>
          </a:p>
          <a:p>
            <a:pPr eaLnBrk="1" hangingPunct="1"/>
            <a:r>
              <a:rPr lang="en-US" dirty="0"/>
              <a:t>We can write code to control the scheduling of the threads</a:t>
            </a:r>
          </a:p>
          <a:p>
            <a:pPr eaLnBrk="1" hangingPunct="1"/>
            <a:r>
              <a:rPr lang="en-US" dirty="0"/>
              <a:t>More info about scheduling: </a:t>
            </a:r>
            <a:r>
              <a:rPr lang="en-GB" dirty="0">
                <a:hlinkClick r:id="rId3"/>
              </a:rPr>
              <a:t>https://www.tutorialandexample.com/thread-scheduler-in-java/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4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30645F-A9EC-48E3-831E-A037876D94BD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19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5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103E46-0525-45FB-ADCA-822464A9E9BC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20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17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E84AF0-36F7-45B7-BD83-3F26A9419EAC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23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6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25C20-96D9-472B-9E34-8F78A6DB2C87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24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91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65972C-BF78-4FBA-AF72-DEE4FB2FF1FE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26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50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858FFC-79CA-4770-B29B-F5AF322B4C80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27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5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FD403E-ED45-41B9-A747-97A625D0AA7F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0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65972C-BF78-4FBA-AF72-DEE4FB2FF1FE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28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BE1BA0-9FC6-4621-88FE-84BC67BE822F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29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9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8D2DEA-3E19-4B25-A8E7-C5FD43336070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30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0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45A345-381C-468A-AFE6-CC745937DC26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31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9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690CE8-8A0E-4997-A00A-EF9159DD19AB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32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55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F234EA-1B97-4E19-8BD7-8C24A7312EF2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33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Source: </a:t>
            </a:r>
            <a:r>
              <a:rPr lang="en-GB" sz="1200" dirty="0"/>
              <a:t> [</a:t>
            </a:r>
            <a:r>
              <a:rPr lang="en-GB" sz="1200" dirty="0" err="1"/>
              <a:t>Horstmann</a:t>
            </a:r>
            <a:r>
              <a:rPr lang="en-GB" sz="1200" dirty="0"/>
              <a:t> OOP&amp;D]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3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350DC9-88D2-49EC-BF29-E533A0B5CB71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34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04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F8BD91-9E08-485F-8D45-D653ED9C3C03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35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There can of course be cases that we don’t want to synchronize a static method. E.g., imagine we only have a single object instance, and we want to parallelize a method of this class. Then it does not need to be static. </a:t>
            </a:r>
          </a:p>
        </p:txBody>
      </p:sp>
    </p:spTree>
    <p:extLst>
      <p:ext uri="{BB962C8B-B14F-4D97-AF65-F5344CB8AC3E}">
        <p14:creationId xmlns:p14="http://schemas.microsoft.com/office/powerpoint/2010/main" val="391217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7201ED-8250-4E5B-9065-0F1D98B72708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36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B69FDE-2EA8-4246-9AD8-E248C5383161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37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To synchronize a single variable, we can use </a:t>
            </a:r>
            <a:r>
              <a:rPr lang="en-US" dirty="0" err="1"/>
              <a:t>AtomicReference</a:t>
            </a:r>
            <a:r>
              <a:rPr lang="en-US" dirty="0"/>
              <a:t>, see the example with </a:t>
            </a:r>
            <a:r>
              <a:rPr lang="en-US" dirty="0" err="1"/>
              <a:t>AtomicInteger</a:t>
            </a:r>
            <a:r>
              <a:rPr lang="en-US" dirty="0"/>
              <a:t> a few slides later.</a:t>
            </a:r>
          </a:p>
        </p:txBody>
      </p:sp>
    </p:spTree>
    <p:extLst>
      <p:ext uri="{BB962C8B-B14F-4D97-AF65-F5344CB8AC3E}">
        <p14:creationId xmlns:p14="http://schemas.microsoft.com/office/powerpoint/2010/main" val="93038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Image Source: </a:t>
            </a:r>
            <a:r>
              <a:rPr lang="en-GB" dirty="0">
                <a:hlinkClick r:id="rId3"/>
              </a:rPr>
              <a:t>http://web.mit.edu/6.031/www/fa17/classes/19-concurrency/</a:t>
            </a:r>
            <a:endParaRPr lang="en-GB" sz="1200" b="0" i="0" kern="1200" dirty="0">
              <a:solidFill>
                <a:schemeClr val="tx1"/>
              </a:solidFill>
              <a:effectLst/>
              <a:latin typeface="Consolas" pitchFamily="49" charset="0"/>
              <a:ea typeface="+mn-ea"/>
              <a:cs typeface="Calibri" pitchFamily="34" charset="0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On most systems, time slicing happens unpredictably and non-deterministically, meaning that a thread may be paused or resumed at any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2C594-38F7-4CD4-AC68-F908DB51909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710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B04C4E-70E6-44DD-9EDE-F7A6EA8B0787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38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9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441E01-8722-425B-BC04-10D267BA197D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42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73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890562-1760-4F29-8494-D921DF16DBF5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43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83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5D2D44-29B4-4ED6-8586-B3973E040C7E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44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8683C0-BD2D-4ADD-AE31-40DC6D2C193D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45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51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C1CE46-98CB-4104-B915-9AB74C810FE6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46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F06CFD-C148-469B-B610-2680A32FF2D0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47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50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9CC202-ACA8-42FC-B811-8B4F35BAD762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48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6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1F2DA4-BDFB-45C1-A815-F1C770550C38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50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48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7B64AF-B6FF-4EAE-A46D-CCE16F31B17E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51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7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804EAF-6DA7-4CC5-BCB2-CDD84E43F0AC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7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0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9B678B-043F-473E-941D-6F210194F2DF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55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1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82C594-38F7-4CD4-AC68-F908DB519099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025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refers to the number of threads</a:t>
            </a:r>
          </a:p>
          <a:p>
            <a:r>
              <a:rPr lang="en-US" dirty="0"/>
              <a:t>REPEATS to the number of iterations</a:t>
            </a:r>
          </a:p>
          <a:p>
            <a:r>
              <a:rPr lang="en-US" dirty="0"/>
              <a:t>What’s the difference between </a:t>
            </a:r>
            <a:r>
              <a:rPr lang="en-US" dirty="0" err="1"/>
              <a:t>CyclicBarrier</a:t>
            </a:r>
            <a:r>
              <a:rPr lang="en-US" dirty="0"/>
              <a:t> and join()?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First of all,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CyclicBarrier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 don't require all working threads should be finished. The threads can be running all the time the application is running. They just let us say that "some work" is done a number of times. Moreover, if we have N jobs and M threads and N &gt; M, some threads can do a job several times until their common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barier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 N is 0. This example shows that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CyclicBarrier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 are very useful primitives to share N tasks between M threads.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Also,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to use join(), each thread should have a reference to another thread to call join(). It makes your code a bit dirty especially when you have more than 2 working threads. Imagine having 10 threads, you’d have to do 10 join() statements. Sharing of one instance of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CyclicBarrier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alibri" pitchFamily="34" charset="0"/>
              </a:rPr>
              <a:t> looks more clear.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2C594-38F7-4CD4-AC68-F908DB519099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6897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34B144-937C-44F9-81CC-58ECBFA27601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61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70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34B144-937C-44F9-81CC-58ECBFA27601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62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17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738B5C-37A4-47FC-8AAB-A8396333FBF2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63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5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9833CA-D832-4683-ACA8-9680DB21CAC3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8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8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stack and heap memory: https://</a:t>
            </a:r>
            <a:r>
              <a:rPr lang="en-US" dirty="0" err="1"/>
              <a:t>www.baeldung.com</a:t>
            </a:r>
            <a:r>
              <a:rPr lang="en-US" dirty="0"/>
              <a:t>/java-stack-heap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2C594-38F7-4CD4-AC68-F908DB51909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252F50-AD5B-4FD9-8117-696248511C86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12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DCFA54-E310-4D25-93B3-7AA19156B062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13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1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A10EE0-7434-4C70-9571-052898C79E9F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14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9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1588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 dirty="0">
              <a:solidFill>
                <a:srgbClr val="3366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onsolas" pitchFamily="49" charset="0"/>
              <a:cs typeface="Calibri" pitchFamily="34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0"/>
            <a:ext cx="191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>
                <a:latin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Calibri" pitchFamily="34" charset="0"/>
                <a:cs typeface="Calibri" pitchFamily="34" charset="0"/>
              </a:defRPr>
            </a:lvl1pPr>
          </a:lstStyle>
          <a:p>
            <a:pPr algn="l">
              <a:defRPr/>
            </a:pPr>
            <a:endParaRPr lang="en-GB" dirty="0">
              <a:solidFill>
                <a:srgbClr val="336666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Calibri" pitchFamily="34" charset="0"/>
                <a:cs typeface="Calibri" pitchFamily="34" charset="0"/>
              </a:defRPr>
            </a:lvl1pPr>
          </a:lstStyle>
          <a:p>
            <a:pPr algn="l">
              <a:defRPr/>
            </a:pPr>
            <a:endParaRPr lang="en-GB" dirty="0">
              <a:solidFill>
                <a:srgbClr val="336666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188" y="6237288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Calibri" pitchFamily="34" charset="0"/>
                <a:cs typeface="Calibri" pitchFamily="34" charset="0"/>
              </a:defRPr>
            </a:lvl1pPr>
          </a:lstStyle>
          <a:p>
            <a:pPr algn="l">
              <a:defRPr/>
            </a:pPr>
            <a:fld id="{C782359C-2A41-4A72-BAF0-D8B58E711036}" type="slidenum">
              <a:rPr lang="en-GB" smtClean="0">
                <a:solidFill>
                  <a:srgbClr val="336666"/>
                </a:solidFill>
              </a:rPr>
              <a:pPr algn="l">
                <a:defRPr/>
              </a:pPr>
              <a:t>‹#›</a:t>
            </a:fld>
            <a:endParaRPr lang="en-GB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09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2636"/>
            <a:ext cx="8568952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6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3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64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268413"/>
            <a:ext cx="799306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2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concurrency/synchronize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ning_philosophers_proble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051720" y="1371600"/>
            <a:ext cx="709228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/>
              <a:t>Lecture 2. </a:t>
            </a:r>
            <a:br>
              <a:rPr lang="en-GB" sz="4000" dirty="0"/>
            </a:br>
            <a:r>
              <a:rPr lang="en-GB" sz="4000" dirty="0"/>
              <a:t>Threads and Synchronisation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64894-ED48-B748-8586-648A5ED7A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Kampouridis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0F63-4188-044D-9AED-479591D1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B3B5F-E636-6E48-B632-35E0B5CF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0F63-4188-044D-9AED-479591D1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B3B5F-E636-6E48-B632-35E0B5CF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Threads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Defining and Running a New Thread in Java</a:t>
            </a:r>
            <a:endParaRPr lang="en-US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dirty="0"/>
              <a:t>Define a class that implements </a:t>
            </a:r>
            <a:r>
              <a:rPr lang="en-GB" sz="2200" b="1" dirty="0" err="1">
                <a:latin typeface="Consolas"/>
              </a:rPr>
              <a:t>Runnable</a:t>
            </a:r>
            <a:endParaRPr lang="en-GB" sz="2200" b="1" dirty="0">
              <a:latin typeface="Consolas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GB" sz="2200" b="1" dirty="0" err="1">
                <a:latin typeface="Consolas"/>
                <a:ea typeface="+mn-ea"/>
                <a:cs typeface="+mn-cs"/>
              </a:rPr>
              <a:t>Runnable</a:t>
            </a:r>
            <a:r>
              <a:rPr lang="en-GB" sz="2200" dirty="0"/>
              <a:t> has only one method: </a:t>
            </a:r>
            <a:r>
              <a:rPr lang="en-GB" sz="2200" b="1" dirty="0">
                <a:latin typeface="Consolas"/>
                <a:ea typeface="+mn-ea"/>
                <a:cs typeface="+mn-cs"/>
              </a:rPr>
              <a:t>void run()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GB" sz="2200" dirty="0"/>
              <a:t>This method defines what the thread should do, similar to the </a:t>
            </a:r>
            <a:r>
              <a:rPr lang="en-GB" sz="2200" b="1" dirty="0">
                <a:latin typeface="Consolas"/>
                <a:ea typeface="+mn-ea"/>
                <a:cs typeface="+mn-cs"/>
              </a:rPr>
              <a:t>main()</a:t>
            </a:r>
            <a:r>
              <a:rPr lang="en-GB" sz="2200" dirty="0"/>
              <a:t> method; the thread terminates when </a:t>
            </a:r>
            <a:r>
              <a:rPr lang="en-GB" sz="2200" b="1" dirty="0">
                <a:latin typeface="Consolas"/>
                <a:ea typeface="+mn-ea"/>
                <a:cs typeface="+mn-cs"/>
              </a:rPr>
              <a:t>run()</a:t>
            </a:r>
            <a:r>
              <a:rPr lang="en-GB" sz="2200" dirty="0"/>
              <a:t> exits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dirty="0"/>
              <a:t>Construct an object of this class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dirty="0"/>
              <a:t>Construct a thread from the object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dirty="0"/>
              <a:t>Start thread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GB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GB" dirty="0"/>
              <a:t>Alternatively, use a lambda expression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GB" dirty="0"/>
              <a:t>Alternatively, obtain a </a:t>
            </a:r>
            <a:r>
              <a:rPr lang="en-GB" sz="2200" b="1" dirty="0">
                <a:latin typeface="Consolas"/>
              </a:rPr>
              <a:t>Thread</a:t>
            </a:r>
            <a:r>
              <a:rPr lang="en-GB" dirty="0"/>
              <a:t> object by extending class </a:t>
            </a:r>
            <a:r>
              <a:rPr lang="en-GB" sz="2200" b="1" dirty="0">
                <a:latin typeface="Consolas"/>
              </a:rPr>
              <a:t>Thread</a:t>
            </a:r>
            <a:r>
              <a:rPr lang="en-GB" dirty="0"/>
              <a:t> and override </a:t>
            </a:r>
            <a:r>
              <a:rPr lang="en-GB" sz="2200" b="1" dirty="0">
                <a:latin typeface="Consolas"/>
              </a:rPr>
              <a:t>run()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GB" sz="2200" dirty="0"/>
              <a:t>This approach can save some lines of code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GB" sz="2200" dirty="0"/>
              <a:t>Disadvantage: can not inherit from other classes (as you’ve already extended </a:t>
            </a:r>
            <a:r>
              <a:rPr lang="en-GB" sz="2200" b="1" dirty="0"/>
              <a:t>Thread</a:t>
            </a:r>
            <a:r>
              <a:rPr lang="en-GB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568952" cy="6084676"/>
          </a:xfrm>
        </p:spPr>
        <p:txBody>
          <a:bodyPr/>
          <a:lstStyle/>
          <a:p>
            <a:r>
              <a:rPr lang="en-GB" dirty="0">
                <a:solidFill>
                  <a:srgbClr val="7F0055"/>
                </a:solidFill>
              </a:rPr>
              <a:t>public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class</a:t>
            </a:r>
            <a:r>
              <a:rPr lang="en-GB" dirty="0">
                <a:solidFill>
                  <a:srgbClr val="000000"/>
                </a:solidFill>
              </a:rPr>
              <a:t> Greeter </a:t>
            </a:r>
            <a:r>
              <a:rPr lang="en-GB" dirty="0">
                <a:solidFill>
                  <a:srgbClr val="7F0055"/>
                </a:solidFill>
              </a:rPr>
              <a:t>implements</a:t>
            </a:r>
            <a:r>
              <a:rPr lang="en-GB" dirty="0">
                <a:solidFill>
                  <a:srgbClr val="000000"/>
                </a:solidFill>
              </a:rPr>
              <a:t> Runnable {</a:t>
            </a:r>
          </a:p>
          <a:p>
            <a:r>
              <a:rPr lang="en-GB" dirty="0">
                <a:solidFill>
                  <a:srgbClr val="7F0055"/>
                </a:solidFill>
              </a:rPr>
              <a:t>  private</a:t>
            </a:r>
            <a:r>
              <a:rPr lang="en-GB" dirty="0">
                <a:solidFill>
                  <a:srgbClr val="000000"/>
                </a:solidFill>
              </a:rPr>
              <a:t> String </a:t>
            </a:r>
            <a:r>
              <a:rPr lang="en-GB" dirty="0">
                <a:solidFill>
                  <a:srgbClr val="0000C0"/>
                </a:solidFill>
              </a:rPr>
              <a:t>greeting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7F0055"/>
                </a:solidFill>
              </a:rPr>
              <a:t>  private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static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final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7F0055"/>
                </a:solidFill>
              </a:rPr>
              <a:t>int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i="1" dirty="0">
                <a:solidFill>
                  <a:srgbClr val="0000C0"/>
                </a:solidFill>
              </a:rPr>
              <a:t>REPETITIONS</a:t>
            </a:r>
            <a:r>
              <a:rPr lang="en-GB" i="1" dirty="0">
                <a:solidFill>
                  <a:srgbClr val="000000"/>
                </a:solidFill>
              </a:rPr>
              <a:t> = 8;</a:t>
            </a:r>
          </a:p>
          <a:p>
            <a:r>
              <a:rPr lang="en-GB" dirty="0">
                <a:solidFill>
                  <a:srgbClr val="7F0055"/>
                </a:solidFill>
              </a:rPr>
              <a:t>  private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static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final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7F0055"/>
                </a:solidFill>
              </a:rPr>
              <a:t>int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i="1" dirty="0">
                <a:solidFill>
                  <a:srgbClr val="0000C0"/>
                </a:solidFill>
              </a:rPr>
              <a:t>DELAY</a:t>
            </a:r>
            <a:r>
              <a:rPr lang="en-GB" i="1" dirty="0">
                <a:solidFill>
                  <a:srgbClr val="000000"/>
                </a:solidFill>
              </a:rPr>
              <a:t> = 100;</a:t>
            </a:r>
          </a:p>
          <a:p>
            <a:r>
              <a:rPr lang="en-GB" dirty="0">
                <a:solidFill>
                  <a:srgbClr val="7F0055"/>
                </a:solidFill>
              </a:rPr>
              <a:t>  public</a:t>
            </a:r>
            <a:r>
              <a:rPr lang="en-GB" dirty="0">
                <a:solidFill>
                  <a:srgbClr val="000000"/>
                </a:solidFill>
              </a:rPr>
              <a:t> Greeter(String </a:t>
            </a:r>
            <a:r>
              <a:rPr lang="en-GB" dirty="0" err="1">
                <a:solidFill>
                  <a:srgbClr val="6A3E3E"/>
                </a:solidFill>
              </a:rPr>
              <a:t>aGreeting</a:t>
            </a:r>
            <a:r>
              <a:rPr lang="en-GB" dirty="0">
                <a:solidFill>
                  <a:srgbClr val="000000"/>
                </a:solidFill>
              </a:rPr>
              <a:t>) {</a:t>
            </a:r>
            <a:r>
              <a:rPr lang="en-GB" dirty="0">
                <a:solidFill>
                  <a:srgbClr val="0000C0"/>
                </a:solidFill>
              </a:rPr>
              <a:t> greeting</a:t>
            </a:r>
            <a:r>
              <a:rPr lang="en-GB" dirty="0">
                <a:solidFill>
                  <a:srgbClr val="000000"/>
                </a:solidFill>
              </a:rPr>
              <a:t> = </a:t>
            </a:r>
            <a:r>
              <a:rPr lang="en-GB" dirty="0" err="1">
                <a:solidFill>
                  <a:srgbClr val="6A3E3E"/>
                </a:solidFill>
              </a:rPr>
              <a:t>aGreeting</a:t>
            </a:r>
            <a:r>
              <a:rPr lang="en-GB" dirty="0">
                <a:solidFill>
                  <a:srgbClr val="000000"/>
                </a:solidFill>
              </a:rPr>
              <a:t>; }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7F0055"/>
                </a:solidFill>
              </a:rPr>
              <a:t>  public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void</a:t>
            </a:r>
            <a:r>
              <a:rPr lang="en-GB" dirty="0">
                <a:solidFill>
                  <a:srgbClr val="000000"/>
                </a:solidFill>
              </a:rPr>
              <a:t> run() {</a:t>
            </a:r>
          </a:p>
          <a:p>
            <a:r>
              <a:rPr lang="en-GB" dirty="0">
                <a:solidFill>
                  <a:srgbClr val="7F0055"/>
                </a:solidFill>
              </a:rPr>
              <a:t>    try</a:t>
            </a:r>
            <a:r>
              <a:rPr lang="en-GB" dirty="0">
                <a:solidFill>
                  <a:srgbClr val="000000"/>
                </a:solidFill>
              </a:rPr>
              <a:t> {</a:t>
            </a:r>
          </a:p>
          <a:p>
            <a:r>
              <a:rPr lang="nn-NO" dirty="0">
                <a:solidFill>
                  <a:srgbClr val="7F0055"/>
                </a:solidFill>
              </a:rPr>
              <a:t>	for</a:t>
            </a:r>
            <a:r>
              <a:rPr lang="nn-NO" dirty="0">
                <a:solidFill>
                  <a:srgbClr val="000000"/>
                </a:solidFill>
              </a:rPr>
              <a:t> (</a:t>
            </a:r>
            <a:r>
              <a:rPr lang="nn-NO" dirty="0">
                <a:solidFill>
                  <a:srgbClr val="7F0055"/>
                </a:solidFill>
              </a:rPr>
              <a:t>int</a:t>
            </a:r>
            <a:r>
              <a:rPr lang="nn-NO" dirty="0">
                <a:solidFill>
                  <a:srgbClr val="000000"/>
                </a:solidFill>
              </a:rPr>
              <a:t> </a:t>
            </a:r>
            <a:r>
              <a:rPr lang="nn-NO" dirty="0">
                <a:solidFill>
                  <a:srgbClr val="6A3E3E"/>
                </a:solidFill>
              </a:rPr>
              <a:t>i</a:t>
            </a:r>
            <a:r>
              <a:rPr lang="nn-NO" dirty="0">
                <a:solidFill>
                  <a:srgbClr val="000000"/>
                </a:solidFill>
              </a:rPr>
              <a:t> = 1; </a:t>
            </a:r>
            <a:r>
              <a:rPr lang="nn-NO" dirty="0">
                <a:solidFill>
                  <a:srgbClr val="6A3E3E"/>
                </a:solidFill>
              </a:rPr>
              <a:t>i</a:t>
            </a:r>
            <a:r>
              <a:rPr lang="nn-NO" dirty="0">
                <a:solidFill>
                  <a:srgbClr val="000000"/>
                </a:solidFill>
              </a:rPr>
              <a:t> &lt;= </a:t>
            </a:r>
            <a:r>
              <a:rPr lang="nn-NO" i="1" dirty="0">
                <a:solidFill>
                  <a:srgbClr val="0000C0"/>
                </a:solidFill>
              </a:rPr>
              <a:t>REPETITIONS</a:t>
            </a:r>
            <a:r>
              <a:rPr lang="nn-NO" i="1" dirty="0">
                <a:solidFill>
                  <a:srgbClr val="000000"/>
                </a:solidFill>
              </a:rPr>
              <a:t>; </a:t>
            </a:r>
            <a:r>
              <a:rPr lang="nn-NO" i="1" dirty="0">
                <a:solidFill>
                  <a:srgbClr val="6A3E3E"/>
                </a:solidFill>
              </a:rPr>
              <a:t>i</a:t>
            </a:r>
            <a:r>
              <a:rPr lang="nn-NO" i="1" dirty="0">
                <a:solidFill>
                  <a:srgbClr val="000000"/>
                </a:solidFill>
              </a:rPr>
              <a:t>++) {</a:t>
            </a:r>
          </a:p>
          <a:p>
            <a:r>
              <a:rPr lang="en-GB" dirty="0">
                <a:solidFill>
                  <a:srgbClr val="000000"/>
                </a:solidFill>
              </a:rPr>
              <a:t>	    </a:t>
            </a:r>
            <a:r>
              <a:rPr lang="en-GB" dirty="0" err="1">
                <a:solidFill>
                  <a:srgbClr val="000000"/>
                </a:solidFill>
              </a:rPr>
              <a:t>System.</a:t>
            </a:r>
            <a:r>
              <a:rPr lang="en-GB" i="1" dirty="0" err="1">
                <a:solidFill>
                  <a:srgbClr val="0000C0"/>
                </a:solidFill>
              </a:rPr>
              <a:t>out</a:t>
            </a:r>
            <a:r>
              <a:rPr lang="en-GB" i="1" dirty="0" err="1">
                <a:solidFill>
                  <a:srgbClr val="000000"/>
                </a:solidFill>
              </a:rPr>
              <a:t>.println</a:t>
            </a:r>
            <a:r>
              <a:rPr lang="en-GB" i="1" dirty="0">
                <a:solidFill>
                  <a:srgbClr val="000000"/>
                </a:solidFill>
              </a:rPr>
              <a:t>(</a:t>
            </a:r>
            <a:r>
              <a:rPr lang="en-GB" i="1" dirty="0">
                <a:solidFill>
                  <a:srgbClr val="6A3E3E"/>
                </a:solidFill>
              </a:rPr>
              <a:t>i</a:t>
            </a:r>
            <a:r>
              <a:rPr lang="en-GB" i="1" dirty="0">
                <a:solidFill>
                  <a:srgbClr val="000000"/>
                </a:solidFill>
              </a:rPr>
              <a:t> + </a:t>
            </a:r>
            <a:r>
              <a:rPr lang="en-GB" i="1" dirty="0">
                <a:solidFill>
                  <a:srgbClr val="2A00FF"/>
                </a:solidFill>
              </a:rPr>
              <a:t>": "</a:t>
            </a:r>
            <a:r>
              <a:rPr lang="en-GB" i="1" dirty="0">
                <a:solidFill>
                  <a:srgbClr val="000000"/>
                </a:solidFill>
              </a:rPr>
              <a:t> + </a:t>
            </a:r>
            <a:r>
              <a:rPr lang="en-GB" i="1" dirty="0">
                <a:solidFill>
                  <a:srgbClr val="0000C0"/>
                </a:solidFill>
              </a:rPr>
              <a:t>greeting</a:t>
            </a:r>
            <a:r>
              <a:rPr lang="en-GB" i="1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	    </a:t>
            </a:r>
            <a:r>
              <a:rPr lang="en-GB" dirty="0" err="1">
                <a:solidFill>
                  <a:srgbClr val="000000"/>
                </a:solidFill>
              </a:rPr>
              <a:t>Thread.</a:t>
            </a:r>
            <a:r>
              <a:rPr lang="en-GB" i="1" dirty="0" err="1">
                <a:solidFill>
                  <a:srgbClr val="000000"/>
                </a:solidFill>
              </a:rPr>
              <a:t>sleep</a:t>
            </a:r>
            <a:r>
              <a:rPr lang="en-GB" i="1" dirty="0">
                <a:solidFill>
                  <a:srgbClr val="000000"/>
                </a:solidFill>
              </a:rPr>
              <a:t>(</a:t>
            </a:r>
            <a:r>
              <a:rPr lang="en-GB" i="1" dirty="0">
                <a:solidFill>
                  <a:srgbClr val="0000C0"/>
                </a:solidFill>
              </a:rPr>
              <a:t>DELAY</a:t>
            </a:r>
            <a:r>
              <a:rPr lang="en-GB" i="1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      	}</a:t>
            </a:r>
          </a:p>
          <a:p>
            <a:r>
              <a:rPr lang="en-GB" dirty="0">
                <a:solidFill>
                  <a:srgbClr val="000000"/>
                </a:solidFill>
              </a:rPr>
              <a:t>    } </a:t>
            </a:r>
            <a:r>
              <a:rPr lang="en-GB" dirty="0">
                <a:solidFill>
                  <a:srgbClr val="7F0055"/>
                </a:solidFill>
              </a:rPr>
              <a:t>catch</a:t>
            </a:r>
            <a:r>
              <a:rPr lang="en-GB" dirty="0">
                <a:solidFill>
                  <a:srgbClr val="000000"/>
                </a:solidFill>
              </a:rPr>
              <a:t> (</a:t>
            </a:r>
            <a:r>
              <a:rPr lang="en-GB" dirty="0" err="1">
                <a:solidFill>
                  <a:srgbClr val="000000"/>
                </a:solidFill>
              </a:rPr>
              <a:t>InterruptedException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6A3E3E"/>
                </a:solidFill>
              </a:rPr>
              <a:t>exception</a:t>
            </a:r>
            <a:r>
              <a:rPr lang="en-GB" dirty="0">
                <a:solidFill>
                  <a:srgbClr val="000000"/>
                </a:solidFill>
              </a:rPr>
              <a:t>) {}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  <a:p>
            <a:endParaRPr lang="en-GB" dirty="0"/>
          </a:p>
          <a:p>
            <a:r>
              <a:rPr lang="en-GB" dirty="0">
                <a:solidFill>
                  <a:srgbClr val="7F0055"/>
                </a:solidFill>
              </a:rPr>
              <a:t>public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static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void</a:t>
            </a:r>
            <a:r>
              <a:rPr lang="en-GB" dirty="0">
                <a:solidFill>
                  <a:srgbClr val="000000"/>
                </a:solidFill>
              </a:rPr>
              <a:t> main(String[] </a:t>
            </a:r>
            <a:r>
              <a:rPr lang="en-GB" dirty="0" err="1">
                <a:solidFill>
                  <a:srgbClr val="6A3E3E"/>
                </a:solidFill>
              </a:rPr>
              <a:t>args</a:t>
            </a:r>
            <a:r>
              <a:rPr lang="en-GB" dirty="0">
                <a:solidFill>
                  <a:srgbClr val="000000"/>
                </a:solidFill>
              </a:rPr>
              <a:t>) { … }</a:t>
            </a:r>
            <a:endParaRPr lang="en-US" dirty="0">
              <a:latin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629F8-FF66-4AAA-B693-D8D93A0EF16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683"/>
            <a:ext cx="8244916" cy="952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3200" kern="0" dirty="0"/>
              <a:t>Concurrent </a:t>
            </a:r>
            <a:r>
              <a:rPr lang="en-GB" sz="3200" b="1" kern="0" dirty="0">
                <a:latin typeface="Consolas"/>
              </a:rPr>
              <a:t>Greeter</a:t>
            </a:r>
            <a:r>
              <a:rPr lang="en-GB" kern="0" dirty="0"/>
              <a:t> </a:t>
            </a:r>
            <a:r>
              <a:rPr lang="en-GB" sz="3200" kern="0" dirty="0"/>
              <a:t>Threads</a:t>
            </a:r>
            <a:endParaRPr lang="en-US" sz="3200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/>
              <a:t>Concurrent </a:t>
            </a:r>
            <a:r>
              <a:rPr lang="en-GB" sz="3200" b="1" dirty="0">
                <a:latin typeface="Consolas"/>
              </a:rPr>
              <a:t>Greeter</a:t>
            </a:r>
            <a:r>
              <a:rPr lang="en-GB" dirty="0"/>
              <a:t> </a:t>
            </a:r>
            <a:r>
              <a:rPr lang="en-GB" sz="3200" dirty="0"/>
              <a:t>Threads</a:t>
            </a:r>
            <a:endParaRPr lang="en-US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Runnable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Greeter(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"Hello, World!"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Runnable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Greeter(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"Goodbye, World!"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400" dirty="0"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200" b="1" dirty="0" err="1">
                <a:latin typeface="Consolas"/>
              </a:rPr>
              <a:t>Thread.start</a:t>
            </a:r>
            <a:r>
              <a:rPr lang="en-GB" sz="2200" b="1" dirty="0">
                <a:latin typeface="Consolas"/>
              </a:rPr>
              <a:t>()</a:t>
            </a:r>
            <a:r>
              <a:rPr lang="en-GB" dirty="0"/>
              <a:t> </a:t>
            </a:r>
            <a:r>
              <a:rPr lang="en-GB" sz="2400" dirty="0"/>
              <a:t>returns immediately after launching the thread – it does not wait for it to finish.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Question: What would happen if </a:t>
            </a:r>
            <a:r>
              <a:rPr lang="en-GB" sz="2200" b="1" dirty="0">
                <a:latin typeface="Consolas"/>
              </a:rPr>
              <a:t>main</a:t>
            </a:r>
            <a:r>
              <a:rPr lang="en-GB" sz="2400" dirty="0"/>
              <a:t> called </a:t>
            </a:r>
            <a:r>
              <a:rPr lang="en-GB" sz="2200" b="1" dirty="0">
                <a:latin typeface="Consolas"/>
              </a:rPr>
              <a:t>r1.run()</a:t>
            </a:r>
            <a:r>
              <a:rPr lang="en-GB" dirty="0"/>
              <a:t> </a:t>
            </a:r>
            <a:r>
              <a:rPr lang="en-GB" sz="2400" dirty="0"/>
              <a:t>and </a:t>
            </a:r>
            <a:r>
              <a:rPr lang="en-GB" sz="2200" b="1" dirty="0">
                <a:latin typeface="Consolas"/>
              </a:rPr>
              <a:t>r2.run()</a:t>
            </a:r>
            <a:r>
              <a:rPr lang="en-GB" dirty="0"/>
              <a:t> </a:t>
            </a:r>
            <a:r>
              <a:rPr lang="en-GB" sz="2400" dirty="0"/>
              <a:t>instead of starting new threads?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683"/>
            <a:ext cx="8388932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b="1" dirty="0">
                <a:latin typeface="Consolas"/>
              </a:rPr>
              <a:t>Greeter</a:t>
            </a:r>
            <a:r>
              <a:rPr lang="en-GB" sz="3200" dirty="0"/>
              <a:t> Threads: Two Sample Program Runs</a:t>
            </a:r>
            <a:endParaRPr lang="en-U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u="sng" dirty="0">
                <a:latin typeface="Consolas"/>
              </a:rPr>
              <a:t>Run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1: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1: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2: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2: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3: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3: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4: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4: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5: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5: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6: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6: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7: Hello!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7: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8: Goodbye!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Consolas"/>
              </a:rPr>
              <a:t>8: Hello!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651500" y="1196975"/>
            <a:ext cx="313213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u="sng" dirty="0">
                <a:solidFill>
                  <a:schemeClr val="tx2"/>
                </a:solidFill>
                <a:latin typeface="Consolas"/>
                <a:cs typeface="Calibri" pitchFamily="34" charset="0"/>
              </a:rPr>
              <a:t>Run 2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1: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1: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2: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2: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3: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3: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4: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4: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5: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5: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6: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6: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7: Goodbye!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7: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8: Hello!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/>
                <a:cs typeface="Calibri" pitchFamily="34" charset="0"/>
              </a:rPr>
              <a:t>8: Goodbye!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2244"/>
            <a:ext cx="8712460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/>
              <a:t>Thread state diagram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0A3A0-FC3D-40A7-A0E4-B5E6B86662AD}"/>
              </a:ext>
            </a:extLst>
          </p:cNvPr>
          <p:cNvSpPr/>
          <p:nvPr/>
        </p:nvSpPr>
        <p:spPr bwMode="auto">
          <a:xfrm>
            <a:off x="827584" y="4435057"/>
            <a:ext cx="136815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New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5E267-F3B7-4C25-B06B-CBB1034C6418}"/>
              </a:ext>
            </a:extLst>
          </p:cNvPr>
          <p:cNvSpPr/>
          <p:nvPr/>
        </p:nvSpPr>
        <p:spPr bwMode="auto">
          <a:xfrm>
            <a:off x="3742797" y="4437112"/>
            <a:ext cx="136815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Runnable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46BE6-5DD9-438E-9EA5-2082BCF1A669}"/>
              </a:ext>
            </a:extLst>
          </p:cNvPr>
          <p:cNvSpPr/>
          <p:nvPr/>
        </p:nvSpPr>
        <p:spPr bwMode="auto">
          <a:xfrm>
            <a:off x="6658010" y="4437112"/>
            <a:ext cx="136815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Dead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3D92D-9D43-4DB8-8D68-A09712A71D6B}"/>
              </a:ext>
            </a:extLst>
          </p:cNvPr>
          <p:cNvSpPr/>
          <p:nvPr/>
        </p:nvSpPr>
        <p:spPr bwMode="auto">
          <a:xfrm>
            <a:off x="3742797" y="1772816"/>
            <a:ext cx="1368152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Blocked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8FB2EF-DE9E-405F-B434-AD417B7FCB6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5110949" y="4689140"/>
            <a:ext cx="1547061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AFAD1-A36E-4022-898D-A19A7610947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 bwMode="auto">
          <a:xfrm>
            <a:off x="2195736" y="4687085"/>
            <a:ext cx="1547061" cy="205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8A749-FA8A-452D-B58D-503B424916D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4493" y="2276872"/>
            <a:ext cx="0" cy="215818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1A1EA4-AFFD-4994-BEC6-A3ABFA2EAA8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2276872"/>
            <a:ext cx="0" cy="215818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6ACC97-9C95-4F6E-B227-CFDE6AA8F94A}"/>
              </a:ext>
            </a:extLst>
          </p:cNvPr>
          <p:cNvSpPr txBox="1"/>
          <p:nvPr/>
        </p:nvSpPr>
        <p:spPr>
          <a:xfrm>
            <a:off x="2195736" y="4331930"/>
            <a:ext cx="15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9F45D-6AFD-4EFF-B67E-254962BD0866}"/>
              </a:ext>
            </a:extLst>
          </p:cNvPr>
          <p:cNvSpPr txBox="1"/>
          <p:nvPr/>
        </p:nvSpPr>
        <p:spPr>
          <a:xfrm>
            <a:off x="5113171" y="4040754"/>
            <a:ext cx="154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Finished or terminated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24A9E-C6DE-4168-99AC-CCF27AA59D88}"/>
              </a:ext>
            </a:extLst>
          </p:cNvPr>
          <p:cNvSpPr txBox="1"/>
          <p:nvPr/>
        </p:nvSpPr>
        <p:spPr>
          <a:xfrm>
            <a:off x="539562" y="2555612"/>
            <a:ext cx="3419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Suspended,</a:t>
            </a:r>
          </a:p>
          <a:p>
            <a:pPr algn="r"/>
            <a:r>
              <a:rPr lang="en-GB" dirty="0"/>
              <a:t>entered sleeping,</a:t>
            </a:r>
          </a:p>
          <a:p>
            <a:pPr algn="r"/>
            <a:r>
              <a:rPr lang="en-GB" dirty="0"/>
              <a:t>acquiring lock,</a:t>
            </a:r>
          </a:p>
          <a:p>
            <a:pPr algn="r"/>
            <a:r>
              <a:rPr lang="en-GB" dirty="0"/>
              <a:t>waiting for another thread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3113FA-B484-4B55-B7CA-E8AED7D2FFB5}"/>
              </a:ext>
            </a:extLst>
          </p:cNvPr>
          <p:cNvSpPr txBox="1"/>
          <p:nvPr/>
        </p:nvSpPr>
        <p:spPr>
          <a:xfrm>
            <a:off x="4860032" y="2555612"/>
            <a:ext cx="3419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Resumed,</a:t>
            </a:r>
          </a:p>
          <a:p>
            <a:pPr algn="l"/>
            <a:r>
              <a:rPr lang="en-GB" dirty="0"/>
              <a:t>sleeping finished,</a:t>
            </a:r>
          </a:p>
          <a:p>
            <a:pPr algn="l"/>
            <a:r>
              <a:rPr lang="en-GB" dirty="0"/>
              <a:t>acquired lock,</a:t>
            </a:r>
          </a:p>
          <a:p>
            <a:pPr algn="l"/>
            <a:r>
              <a:rPr lang="en-GB" dirty="0"/>
              <a:t>another thread finished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75223B6-3C73-495A-9FA2-19F8A25DF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540" y="5716858"/>
            <a:ext cx="8316924" cy="9525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Java defines more states, e.g., it has variations of the Blocked 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Thread states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Each thread has a state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Once created, a thread needs to be started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Thread runs until its main method exits or it is terminated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When a thread runs, it switches between the runnable and blocked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Runnable means actually running the code (utilising CPU)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Blocked means waiting for something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In real life, a typical thread spends most of the time in the blocked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Waiting for user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Waiting for I/O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Waiting to acquire some shared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Sleeping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Thread scheduling</a:t>
            </a:r>
            <a:endParaRPr lang="en-US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JVM includes thread schedulers – usually only wrappers for the functionality of the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Scheduler de-activates a thread if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b="1" dirty="0">
                <a:latin typeface="Consolas"/>
                <a:ea typeface="+mn-ea"/>
                <a:cs typeface="+mn-cs"/>
              </a:rPr>
              <a:t>run()</a:t>
            </a:r>
            <a:r>
              <a:rPr lang="en-GB" dirty="0"/>
              <a:t> exits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the thread calls </a:t>
            </a:r>
            <a:r>
              <a:rPr lang="en-GB" sz="2200" b="1" dirty="0">
                <a:latin typeface="Consolas"/>
                <a:ea typeface="+mn-ea"/>
                <a:cs typeface="+mn-cs"/>
              </a:rPr>
              <a:t>yield()</a:t>
            </a:r>
            <a:r>
              <a:rPr lang="en-GB" dirty="0"/>
              <a:t> – voluntarily give up CPU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the thread is blocked (waits for something)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OS decides to switch to another thread (time slicing)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Scheduler looks only at the runnable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prefers threads with higher priority, also aging schemes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Scheduler is likely to activate a blocked thread immediately after it being unblocked – </a:t>
            </a:r>
            <a:r>
              <a:rPr lang="en-GB" b="1" dirty="0"/>
              <a:t>better than using timers and check periodically some variable’s state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Blocked thread consumes very little computational resources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Terminating threads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Thread terminates when </a:t>
            </a:r>
            <a:r>
              <a:rPr lang="en-US" sz="2000" b="1" dirty="0">
                <a:latin typeface="Consolas"/>
              </a:rPr>
              <a:t>run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exits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you want to tell a thread to terminate, you can inform it by calling </a:t>
            </a:r>
            <a:r>
              <a:rPr lang="en-US" sz="2200" b="1" dirty="0" err="1">
                <a:latin typeface="Consolas"/>
              </a:rPr>
              <a:t>Thread.interrupt</a:t>
            </a:r>
            <a:r>
              <a:rPr lang="en-US" sz="2200" b="1" dirty="0">
                <a:latin typeface="Consolas"/>
              </a:rPr>
              <a:t>()</a:t>
            </a:r>
            <a:r>
              <a:rPr lang="en-US" sz="2000" b="1" dirty="0">
                <a:latin typeface="Consolas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this will set a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boolean</a:t>
            </a:r>
            <a:r>
              <a:rPr lang="en-GB" dirty="0"/>
              <a:t> field in the </a:t>
            </a:r>
            <a:r>
              <a:rPr lang="en-GB" sz="2200" b="1" dirty="0">
                <a:latin typeface="Consolas"/>
                <a:ea typeface="+mn-ea"/>
                <a:cs typeface="+mn-cs"/>
              </a:rPr>
              <a:t>Thread</a:t>
            </a:r>
            <a:r>
              <a:rPr lang="en-GB" dirty="0"/>
              <a:t> data structure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 thread should check regularly if it is meant to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sz="2200" b="1" dirty="0" err="1">
                <a:latin typeface="Consolas"/>
                <a:ea typeface="+mn-ea"/>
                <a:cs typeface="+mn-cs"/>
              </a:rPr>
              <a:t>isInterrupt</a:t>
            </a:r>
            <a:r>
              <a:rPr lang="en-US" sz="2200" b="1" dirty="0">
                <a:latin typeface="Consolas"/>
                <a:ea typeface="+mn-ea"/>
                <a:cs typeface="+mn-cs"/>
              </a:rPr>
              <a:t>()</a:t>
            </a:r>
            <a:r>
              <a:rPr lang="en-US" dirty="0"/>
              <a:t>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perform sleep or wait, and catch </a:t>
            </a:r>
            <a:r>
              <a:rPr lang="en-US" sz="2200" b="1" dirty="0" err="1">
                <a:latin typeface="Consolas"/>
                <a:ea typeface="+mn-ea"/>
                <a:cs typeface="+mn-cs"/>
              </a:rPr>
              <a:t>InterruptedException</a:t>
            </a:r>
            <a:endParaRPr lang="en-US" sz="2200" b="1" dirty="0">
              <a:latin typeface="Consolas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/>
              <a:t>You can also use shared variable(s) to communicate that a thread should stop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Method </a:t>
            </a:r>
            <a:r>
              <a:rPr lang="en-GB" sz="2200" b="1" dirty="0" err="1">
                <a:latin typeface="Consolas"/>
              </a:rPr>
              <a:t>isAlive</a:t>
            </a:r>
            <a:r>
              <a:rPr lang="en-GB" sz="2200" b="1" dirty="0">
                <a:latin typeface="Consolas"/>
              </a:rPr>
              <a:t>()</a:t>
            </a:r>
            <a:r>
              <a:rPr lang="en-GB" dirty="0"/>
              <a:t> returns true if a thread has been started but it has not terminated yet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Threads are not re-</a:t>
            </a:r>
            <a:r>
              <a:rPr lang="en-GB" dirty="0" err="1"/>
              <a:t>startable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0F63-4188-044D-9AED-479591D1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B3B5F-E636-6E48-B632-35E0B5CF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801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 Typical Structure: Runnable with Loop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MyRunnable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try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while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(…);  </a:t>
            </a:r>
            <a:r>
              <a:rPr lang="en-GB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GB" sz="20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catch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e) { … } </a:t>
            </a:r>
            <a:endParaRPr lang="en-GB" sz="20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latin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85DD-25A6-4417-A397-5457F946A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 OF PART 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2526D5-DEAC-4278-96EE-4EA1D0EE5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74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85DD-25A6-4417-A397-5457F946A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2526D5-DEAC-4278-96EE-4EA1D0EE5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408423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 Concurrency: Interleaving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Consider threads </a:t>
            </a:r>
            <a:r>
              <a:rPr lang="en-GB" sz="2200" b="1" dirty="0">
                <a:latin typeface="Consolas"/>
              </a:rPr>
              <a:t>t1</a:t>
            </a:r>
            <a:r>
              <a:rPr lang="en-GB" dirty="0"/>
              <a:t>, </a:t>
            </a:r>
            <a:r>
              <a:rPr lang="en-GB" sz="2200" b="1" dirty="0">
                <a:latin typeface="Consolas"/>
              </a:rPr>
              <a:t>t2</a:t>
            </a:r>
            <a:r>
              <a:rPr lang="en-GB" dirty="0"/>
              <a:t> with </a:t>
            </a:r>
            <a:r>
              <a:rPr lang="en-GB" sz="2200" b="1" dirty="0">
                <a:latin typeface="Consolas"/>
              </a:rPr>
              <a:t>run()</a:t>
            </a:r>
            <a:r>
              <a:rPr lang="en-GB" dirty="0"/>
              <a:t> methods consisting of two statements each: </a:t>
            </a:r>
          </a:p>
          <a:p>
            <a:pPr lvl="1" eaLnBrk="1" hangingPunct="1">
              <a:buFontTx/>
              <a:buNone/>
            </a:pPr>
            <a:r>
              <a:rPr lang="en-GB" sz="2200" b="1" dirty="0">
                <a:latin typeface="Consolas"/>
                <a:ea typeface="+mn-ea"/>
                <a:cs typeface="+mn-cs"/>
              </a:rPr>
              <a:t>	t1: 	public void run() {a; b}  </a:t>
            </a:r>
          </a:p>
          <a:p>
            <a:pPr lvl="1" eaLnBrk="1" hangingPunct="1">
              <a:buFontTx/>
              <a:buNone/>
            </a:pPr>
            <a:r>
              <a:rPr lang="en-GB" sz="2200" b="1" dirty="0">
                <a:latin typeface="Consolas"/>
                <a:ea typeface="+mn-ea"/>
                <a:cs typeface="+mn-cs"/>
              </a:rPr>
              <a:t>	t2: 	public void run() {c; d}  </a:t>
            </a:r>
          </a:p>
          <a:p>
            <a:pPr eaLnBrk="1" hangingPunct="1"/>
            <a:r>
              <a:rPr lang="en-GB" dirty="0"/>
              <a:t>Assume execution of individual statements is “atomic” and “mutually exclusive”</a:t>
            </a:r>
          </a:p>
          <a:p>
            <a:pPr eaLnBrk="1" hangingPunct="1"/>
            <a:r>
              <a:rPr lang="en-GB" dirty="0"/>
              <a:t>Can </a:t>
            </a:r>
            <a:r>
              <a:rPr lang="en-GB" sz="2200" b="1" dirty="0">
                <a:latin typeface="Consolas"/>
              </a:rPr>
              <a:t>a</a:t>
            </a:r>
            <a:r>
              <a:rPr lang="en-GB" dirty="0"/>
              <a:t> be executed before </a:t>
            </a:r>
            <a:r>
              <a:rPr lang="en-GB" sz="2200" b="1" dirty="0">
                <a:latin typeface="Consolas"/>
              </a:rPr>
              <a:t>c</a:t>
            </a:r>
            <a:r>
              <a:rPr lang="en-GB" dirty="0"/>
              <a:t>?</a:t>
            </a:r>
            <a:endParaRPr lang="en-GB" sz="2000" b="1" dirty="0">
              <a:latin typeface="Consolas"/>
              <a:cs typeface="Consolas" pitchFamily="49" charset="0"/>
            </a:endParaRPr>
          </a:p>
          <a:p>
            <a:pPr eaLnBrk="1" hangingPunct="1"/>
            <a:r>
              <a:rPr lang="en-GB" dirty="0"/>
              <a:t>Can </a:t>
            </a:r>
            <a:r>
              <a:rPr lang="en-GB" sz="2200" b="1" dirty="0">
                <a:latin typeface="Consolas"/>
              </a:rPr>
              <a:t>a</a:t>
            </a:r>
            <a:r>
              <a:rPr lang="en-GB" dirty="0"/>
              <a:t> be executed after </a:t>
            </a:r>
            <a:r>
              <a:rPr lang="en-GB" sz="2200" b="1" dirty="0">
                <a:latin typeface="Consolas"/>
              </a:rPr>
              <a:t>d</a:t>
            </a:r>
            <a:r>
              <a:rPr lang="en-GB" dirty="0"/>
              <a:t>?</a:t>
            </a:r>
          </a:p>
          <a:p>
            <a:pPr eaLnBrk="1" hangingPunct="1"/>
            <a:r>
              <a:rPr lang="en-GB" dirty="0"/>
              <a:t>Execution of </a:t>
            </a:r>
            <a:r>
              <a:rPr lang="en-GB" sz="2200" b="1" dirty="0">
                <a:latin typeface="Consolas"/>
              </a:rPr>
              <a:t>t1</a:t>
            </a:r>
            <a:r>
              <a:rPr lang="en-GB" dirty="0"/>
              <a:t> and </a:t>
            </a:r>
            <a:r>
              <a:rPr lang="en-GB" sz="2200" b="1" dirty="0">
                <a:latin typeface="Consolas"/>
              </a:rPr>
              <a:t>t2</a:t>
            </a:r>
            <a:r>
              <a:rPr lang="en-GB" dirty="0"/>
              <a:t> is “interleaved” </a:t>
            </a:r>
          </a:p>
          <a:p>
            <a:pPr eaLnBrk="1" hangingPunct="1"/>
            <a:r>
              <a:rPr lang="en-GB" dirty="0"/>
              <a:t>All you know is “</a:t>
            </a:r>
            <a:r>
              <a:rPr lang="en-GB" sz="2200" b="1" dirty="0">
                <a:latin typeface="Consolas"/>
              </a:rPr>
              <a:t>a</a:t>
            </a:r>
            <a:r>
              <a:rPr lang="en-GB" dirty="0"/>
              <a:t> before </a:t>
            </a:r>
            <a:r>
              <a:rPr lang="en-GB" sz="2200" b="1" dirty="0">
                <a:latin typeface="Consolas"/>
              </a:rPr>
              <a:t>b</a:t>
            </a:r>
            <a:r>
              <a:rPr lang="en-GB" dirty="0"/>
              <a:t>” and “</a:t>
            </a:r>
            <a:r>
              <a:rPr lang="en-GB" sz="2200" b="1" dirty="0">
                <a:latin typeface="Consolas"/>
              </a:rPr>
              <a:t>c</a:t>
            </a:r>
            <a:r>
              <a:rPr lang="en-GB" dirty="0"/>
              <a:t> before </a:t>
            </a:r>
            <a:r>
              <a:rPr lang="en-GB" sz="2200" b="1" dirty="0">
                <a:latin typeface="Consolas"/>
              </a:rPr>
              <a:t>d</a:t>
            </a:r>
            <a:r>
              <a:rPr lang="en-GB" dirty="0"/>
              <a:t>”</a:t>
            </a:r>
            <a:endParaRPr lang="en-GB" sz="2000" b="1" dirty="0">
              <a:latin typeface="Consolas"/>
            </a:endParaRPr>
          </a:p>
          <a:p>
            <a:pPr lvl="1" eaLnBrk="1" hangingPunct="1"/>
            <a:r>
              <a:rPr lang="en-GB" dirty="0"/>
              <a:t>even that could be wrong due to compiler optimisations</a:t>
            </a:r>
            <a:endParaRPr lang="en-GB" sz="2000" b="1" dirty="0">
              <a:latin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latin typeface="Consolas" pitchFamily="49" charset="0"/>
              </a:rPr>
              <a:t> 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58800" y="913229"/>
            <a:ext cx="8604448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REPETITIONS = 1000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GB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 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GB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    TOTAL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GB" sz="1400" dirty="0">
              <a:latin typeface="Consolas" panose="020B0609020204030204" pitchFamily="49" charset="0"/>
            </a:endParaRPr>
          </a:p>
          <a:p>
            <a:pPr algn="l"/>
            <a:r>
              <a:rPr lang="en-GB" sz="14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algn="l"/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REPETITIONS</a:t>
            </a:r>
            <a:r>
              <a:rPr lang="nn-NO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Exception{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= "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GB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GB" sz="1600" dirty="0">
              <a:latin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GB" sz="1400" dirty="0">
                <a:cs typeface="Consolas" pitchFamily="49" charset="0"/>
              </a:rPr>
              <a:t>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3EFE7F-17BE-4E13-A222-A926455E3518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683"/>
            <a:ext cx="8244916" cy="952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3600" b="1" dirty="0" err="1">
                <a:latin typeface="Consolas"/>
                <a:cs typeface="Consolas" pitchFamily="49" charset="0"/>
              </a:rPr>
              <a:t>CounterThread</a:t>
            </a:r>
            <a:endParaRPr lang="en-GB" sz="3200" b="1" kern="0" dirty="0">
              <a:latin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B2892-CD35-8949-8D38-56E75F2EC221}"/>
              </a:ext>
            </a:extLst>
          </p:cNvPr>
          <p:cNvSpPr txBox="1"/>
          <p:nvPr/>
        </p:nvSpPr>
        <p:spPr>
          <a:xfrm>
            <a:off x="5364088" y="126876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TOTAL value going to be when we print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738D-59E2-C04A-AFBA-47C0573A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onsolas"/>
                <a:cs typeface="Consolas" pitchFamily="49" charset="0"/>
              </a:rPr>
              <a:t>CounterThread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187A-C928-5244-82C3-B39608B3E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not necessarily 1000!!!</a:t>
            </a:r>
          </a:p>
          <a:p>
            <a:r>
              <a:rPr lang="en-US" dirty="0"/>
              <a:t>The main method is also running on one thread</a:t>
            </a:r>
          </a:p>
          <a:p>
            <a:pPr lvl="1"/>
            <a:r>
              <a:rPr lang="en-US" dirty="0"/>
              <a:t>This is the default main thread in Java created by the JVM</a:t>
            </a:r>
          </a:p>
          <a:p>
            <a:r>
              <a:rPr lang="en-US" dirty="0"/>
              <a:t>When our thread t1 is inside the loop counting the values between 0 and 1000, the main thread does not wait</a:t>
            </a:r>
          </a:p>
          <a:p>
            <a:pPr lvl="1"/>
            <a:r>
              <a:rPr lang="en-US" dirty="0"/>
              <a:t>Thus it prints the value of TOTAL at that instance</a:t>
            </a:r>
          </a:p>
        </p:txBody>
      </p:sp>
    </p:spTree>
    <p:extLst>
      <p:ext uri="{BB962C8B-B14F-4D97-AF65-F5344CB8AC3E}">
        <p14:creationId xmlns:p14="http://schemas.microsoft.com/office/powerpoint/2010/main" val="390593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 t1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.join();</a:t>
            </a:r>
            <a:b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= "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GB" sz="2400" dirty="0">
              <a:latin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GB" dirty="0">
                <a:cs typeface="Consolas" pitchFamily="49" charset="0"/>
              </a:rPr>
              <a:t> </a:t>
            </a:r>
            <a:endParaRPr lang="en-GB" sz="2400" dirty="0">
              <a:cs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6C5CF-9FC0-4347-B31D-C3AF3DEED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b="1" dirty="0" err="1">
                <a:latin typeface="Consolas"/>
                <a:cs typeface="Consolas" pitchFamily="49" charset="0"/>
              </a:rPr>
              <a:t>CounterThread</a:t>
            </a:r>
            <a:endParaRPr lang="en-GB" sz="5400" b="1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4F9CF-1252-AD44-BD2D-A9AA7AFFA7B7}"/>
              </a:ext>
            </a:extLst>
          </p:cNvPr>
          <p:cNvSpPr txBox="1"/>
          <p:nvPr/>
        </p:nvSpPr>
        <p:spPr>
          <a:xfrm>
            <a:off x="4860032" y="360989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now would be 1000, as expected!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 Thread Method </a:t>
            </a:r>
            <a:r>
              <a:rPr lang="en-GB" sz="3200" b="1" dirty="0">
                <a:latin typeface="Consolas"/>
              </a:rPr>
              <a:t>join()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200" b="1" dirty="0" err="1">
                <a:latin typeface="Consolas"/>
              </a:rPr>
              <a:t>t.join</a:t>
            </a:r>
            <a:r>
              <a:rPr lang="en-GB" sz="2200" b="1" dirty="0">
                <a:latin typeface="Consolas"/>
              </a:rPr>
              <a:t>()</a:t>
            </a:r>
            <a:r>
              <a:rPr lang="en-GB" dirty="0"/>
              <a:t> waits for thread </a:t>
            </a:r>
            <a:r>
              <a:rPr lang="en-GB" sz="2200" b="1" dirty="0">
                <a:latin typeface="Consolas"/>
              </a:rPr>
              <a:t>t</a:t>
            </a:r>
            <a:r>
              <a:rPr lang="en-GB" dirty="0"/>
              <a:t> to terminate before proceeding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b="1" dirty="0" err="1">
                <a:latin typeface="Consolas"/>
                <a:ea typeface="+mn-ea"/>
                <a:cs typeface="+mn-cs"/>
              </a:rPr>
              <a:t>t.join</a:t>
            </a:r>
            <a:r>
              <a:rPr lang="en-GB" sz="2200" b="1" dirty="0">
                <a:latin typeface="Consolas"/>
                <a:ea typeface="+mn-ea"/>
                <a:cs typeface="+mn-cs"/>
              </a:rPr>
              <a:t>(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maxTime</a:t>
            </a:r>
            <a:r>
              <a:rPr lang="en-GB" sz="2200" b="1" dirty="0">
                <a:latin typeface="Consolas"/>
                <a:ea typeface="+mn-ea"/>
                <a:cs typeface="+mn-cs"/>
              </a:rPr>
              <a:t>)</a:t>
            </a:r>
            <a:r>
              <a:rPr lang="en-GB" dirty="0"/>
              <a:t> waits at most for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maxTime</a:t>
            </a:r>
            <a:r>
              <a:rPr lang="en-GB" dirty="0"/>
              <a:t> (in </a:t>
            </a:r>
            <a:r>
              <a:rPr lang="en-GB" dirty="0" err="1"/>
              <a:t>ms</a:t>
            </a:r>
            <a:r>
              <a:rPr lang="en-GB" dirty="0"/>
              <a:t>) 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This is useful when a parent thread creates one or more child threads to do some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Parent thread waits for answers before proceeding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Also useful if you want to calculate how long it took until a started thread has finished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In our example, it is needed in </a:t>
            </a:r>
            <a:r>
              <a:rPr lang="en-GB" sz="2200" b="1" dirty="0" err="1">
                <a:latin typeface="Consolas"/>
              </a:rPr>
              <a:t>CounterThread.main</a:t>
            </a:r>
            <a:r>
              <a:rPr lang="en-GB" sz="2200" b="1" dirty="0">
                <a:latin typeface="Consolas"/>
              </a:rPr>
              <a:t>()</a:t>
            </a:r>
            <a:r>
              <a:rPr lang="en-GB" dirty="0"/>
              <a:t> to ensure that it prints the total after </a:t>
            </a:r>
            <a:r>
              <a:rPr lang="en-GB" i="1" dirty="0"/>
              <a:t>the t1 thread has finished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t1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.join();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t2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.join();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= "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TOTAL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GB" sz="2400" dirty="0">
              <a:latin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GB" dirty="0">
                <a:cs typeface="Consolas" pitchFamily="49" charset="0"/>
              </a:rPr>
              <a:t> </a:t>
            </a:r>
            <a:endParaRPr lang="en-GB" sz="2400" dirty="0">
              <a:cs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6C5CF-9FC0-4347-B31D-C3AF3DEED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b="1" dirty="0" err="1">
                <a:latin typeface="Consolas"/>
                <a:cs typeface="Consolas" pitchFamily="49" charset="0"/>
              </a:rPr>
              <a:t>CounterThread</a:t>
            </a:r>
            <a:endParaRPr lang="en-GB" sz="5400" b="1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BF378-88DB-9F48-BF69-AB2C2EC88E66}"/>
              </a:ext>
            </a:extLst>
          </p:cNvPr>
          <p:cNvSpPr txBox="1"/>
          <p:nvPr/>
        </p:nvSpPr>
        <p:spPr>
          <a:xfrm>
            <a:off x="4283968" y="465313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TOTAL value going to be when we print it?</a:t>
            </a:r>
          </a:p>
        </p:txBody>
      </p:sp>
    </p:spTree>
    <p:extLst>
      <p:ext uri="{BB962C8B-B14F-4D97-AF65-F5344CB8AC3E}">
        <p14:creationId xmlns:p14="http://schemas.microsoft.com/office/powerpoint/2010/main" val="2592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Results from Running </a:t>
            </a:r>
            <a:r>
              <a:rPr lang="en-GB" sz="3200" b="1" dirty="0" err="1">
                <a:latin typeface="Consolas"/>
                <a:cs typeface="Consolas" pitchFamily="49" charset="0"/>
              </a:rPr>
              <a:t>CounterThread</a:t>
            </a:r>
            <a:r>
              <a:rPr lang="en-GB" sz="3200" b="1" dirty="0">
                <a:latin typeface="Consolas"/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70000"/>
              </a:spcBef>
              <a:buFontTx/>
              <a:buNone/>
            </a:pPr>
            <a:r>
              <a:rPr lang="en-GB" sz="2000" b="1" dirty="0">
                <a:latin typeface="Consolas"/>
                <a:cs typeface="Consolas" pitchFamily="49" charset="0"/>
              </a:rPr>
              <a:t>Run 1:</a:t>
            </a:r>
            <a:br>
              <a:rPr lang="en-GB" sz="2000" b="1" dirty="0">
                <a:latin typeface="Consolas"/>
                <a:cs typeface="Consolas" pitchFamily="49" charset="0"/>
              </a:rPr>
            </a:br>
            <a:r>
              <a:rPr lang="en-GB" sz="2000" b="1" dirty="0">
                <a:latin typeface="Consolas"/>
                <a:cs typeface="Consolas" pitchFamily="49" charset="0"/>
              </a:rPr>
              <a:t>total = 2000 </a:t>
            </a:r>
          </a:p>
          <a:p>
            <a:pPr marL="0" indent="0" eaLnBrk="1" hangingPunct="1">
              <a:spcBef>
                <a:spcPct val="70000"/>
              </a:spcBef>
              <a:buFontTx/>
              <a:buNone/>
            </a:pPr>
            <a:r>
              <a:rPr lang="en-GB" sz="2000" b="1" dirty="0">
                <a:latin typeface="Consolas"/>
                <a:cs typeface="Consolas" pitchFamily="49" charset="0"/>
              </a:rPr>
              <a:t>Run 2:</a:t>
            </a:r>
            <a:br>
              <a:rPr lang="en-GB" sz="2000" b="1" dirty="0">
                <a:latin typeface="Consolas"/>
                <a:cs typeface="Consolas" pitchFamily="49" charset="0"/>
              </a:rPr>
            </a:br>
            <a:r>
              <a:rPr lang="en-GB" sz="2000" b="1" dirty="0">
                <a:latin typeface="Consolas"/>
                <a:cs typeface="Consolas" pitchFamily="49" charset="0"/>
              </a:rPr>
              <a:t>total = 2000</a:t>
            </a:r>
          </a:p>
          <a:p>
            <a:pPr marL="0" indent="0" eaLnBrk="1" hangingPunct="1">
              <a:spcBef>
                <a:spcPct val="70000"/>
              </a:spcBef>
              <a:buNone/>
            </a:pPr>
            <a:r>
              <a:rPr lang="en-GB" sz="2000" b="1" dirty="0">
                <a:latin typeface="Consolas"/>
                <a:cs typeface="Consolas" pitchFamily="49" charset="0"/>
              </a:rPr>
              <a:t>Run 3:</a:t>
            </a:r>
            <a:br>
              <a:rPr lang="en-GB" sz="2000" b="1" dirty="0">
                <a:latin typeface="Consolas"/>
                <a:cs typeface="Consolas" pitchFamily="49" charset="0"/>
              </a:rPr>
            </a:br>
            <a:r>
              <a:rPr lang="en-GB" sz="2000" b="1" dirty="0">
                <a:latin typeface="Consolas"/>
                <a:cs typeface="Consolas" pitchFamily="49" charset="0"/>
              </a:rPr>
              <a:t>total = 1743</a:t>
            </a:r>
          </a:p>
          <a:p>
            <a:pPr marL="0" indent="0" eaLnBrk="1" hangingPunct="1">
              <a:spcBef>
                <a:spcPct val="70000"/>
              </a:spcBef>
              <a:buNone/>
            </a:pPr>
            <a:r>
              <a:rPr lang="en-GB" sz="2000" b="1" dirty="0">
                <a:latin typeface="Consolas"/>
                <a:cs typeface="Consolas" pitchFamily="49" charset="0"/>
              </a:rPr>
              <a:t>Run 4:</a:t>
            </a:r>
            <a:br>
              <a:rPr lang="en-GB" sz="2000" b="1" dirty="0">
                <a:latin typeface="Consolas"/>
                <a:cs typeface="Consolas" pitchFamily="49" charset="0"/>
              </a:rPr>
            </a:br>
            <a:r>
              <a:rPr lang="en-GB" sz="2000" b="1" dirty="0">
                <a:latin typeface="Consolas"/>
                <a:cs typeface="Consolas" pitchFamily="49" charset="0"/>
              </a:rPr>
              <a:t>total = 2000</a:t>
            </a:r>
          </a:p>
          <a:p>
            <a:pPr marL="0" indent="0" eaLnBrk="1" hangingPunct="1">
              <a:spcBef>
                <a:spcPct val="70000"/>
              </a:spcBef>
              <a:buNone/>
            </a:pPr>
            <a:r>
              <a:rPr lang="en-GB" sz="2000" b="1" dirty="0">
                <a:latin typeface="Consolas"/>
                <a:cs typeface="Consolas" pitchFamily="49" charset="0"/>
              </a:rPr>
              <a:t>Run 5:</a:t>
            </a:r>
            <a:br>
              <a:rPr lang="en-GB" sz="2000" b="1" dirty="0">
                <a:latin typeface="Consolas"/>
                <a:cs typeface="Consolas" pitchFamily="49" charset="0"/>
              </a:rPr>
            </a:br>
            <a:r>
              <a:rPr lang="en-GB" sz="2000" b="1" dirty="0">
                <a:latin typeface="Consolas"/>
                <a:cs typeface="Consolas" pitchFamily="49" charset="0"/>
              </a:rPr>
              <a:t>total = 1209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Concurrent Systems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A system is concurrent if some of its activities can occur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“at the same time”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execution of activities can overlap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Concurrent systems are everywhere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human body, university, car, …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Concurrency in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physical: distributed systems, multi-processor machines, graphics processor, devices (RAM, I/O, sound card),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logical: multiple apps/threads running “in parallel” on one device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Concurrency may just be virtual, like when using time slicing to run processes concurrently on a single-core machine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Thread Interleaving – </a:t>
            </a:r>
            <a:r>
              <a:rPr lang="en-GB" b="1" dirty="0" err="1">
                <a:latin typeface="Consolas" pitchFamily="49" charset="0"/>
              </a:rPr>
              <a:t>CounterThread</a:t>
            </a:r>
            <a:endParaRPr lang="en-GB" sz="3200" dirty="0">
              <a:latin typeface="Consolas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04850" y="1341438"/>
            <a:ext cx="2787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Thread t1.inc()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292080" y="1340768"/>
            <a:ext cx="2736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Thread t2.inc()</a:t>
            </a:r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609600" y="2565400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1" name="Line 17"/>
          <p:cNvSpPr>
            <a:spLocks noChangeShapeType="1"/>
          </p:cNvSpPr>
          <p:nvPr/>
        </p:nvSpPr>
        <p:spPr bwMode="auto">
          <a:xfrm flipH="1">
            <a:off x="827088" y="2708275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2" name="Line 18"/>
          <p:cNvSpPr>
            <a:spLocks noChangeShapeType="1"/>
          </p:cNvSpPr>
          <p:nvPr/>
        </p:nvSpPr>
        <p:spPr bwMode="auto">
          <a:xfrm flipH="1">
            <a:off x="7524750" y="1601788"/>
            <a:ext cx="0" cy="514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3" name="Text Box 21"/>
          <p:cNvSpPr txBox="1">
            <a:spLocks noChangeArrowheads="1"/>
          </p:cNvSpPr>
          <p:nvPr/>
        </p:nvSpPr>
        <p:spPr bwMode="auto">
          <a:xfrm>
            <a:off x="985838" y="3716338"/>
            <a:ext cx="1354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total++</a:t>
            </a:r>
          </a:p>
        </p:txBody>
      </p:sp>
      <p:sp>
        <p:nvSpPr>
          <p:cNvPr id="21514" name="Text Box 22"/>
          <p:cNvSpPr txBox="1">
            <a:spLocks noChangeArrowheads="1"/>
          </p:cNvSpPr>
          <p:nvPr/>
        </p:nvSpPr>
        <p:spPr bwMode="auto">
          <a:xfrm>
            <a:off x="5796136" y="4365625"/>
            <a:ext cx="1441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total++</a:t>
            </a:r>
          </a:p>
        </p:txBody>
      </p:sp>
      <p:sp>
        <p:nvSpPr>
          <p:cNvPr id="21515" name="Text Box 23"/>
          <p:cNvSpPr txBox="1">
            <a:spLocks noChangeArrowheads="1"/>
          </p:cNvSpPr>
          <p:nvPr/>
        </p:nvSpPr>
        <p:spPr bwMode="auto">
          <a:xfrm>
            <a:off x="900112" y="2205038"/>
            <a:ext cx="1799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fetch total</a:t>
            </a:r>
          </a:p>
        </p:txBody>
      </p:sp>
      <p:sp>
        <p:nvSpPr>
          <p:cNvPr id="21516" name="Text Box 24"/>
          <p:cNvSpPr txBox="1">
            <a:spLocks noChangeArrowheads="1"/>
          </p:cNvSpPr>
          <p:nvPr/>
        </p:nvSpPr>
        <p:spPr bwMode="auto">
          <a:xfrm>
            <a:off x="960438" y="5348288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return</a:t>
            </a:r>
          </a:p>
        </p:txBody>
      </p:sp>
      <p:sp>
        <p:nvSpPr>
          <p:cNvPr id="21517" name="Text Box 25"/>
          <p:cNvSpPr txBox="1">
            <a:spLocks noChangeArrowheads="1"/>
          </p:cNvSpPr>
          <p:nvPr/>
        </p:nvSpPr>
        <p:spPr bwMode="auto">
          <a:xfrm>
            <a:off x="5436096" y="2971800"/>
            <a:ext cx="18727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fetch total</a:t>
            </a:r>
          </a:p>
        </p:txBody>
      </p:sp>
      <p:sp>
        <p:nvSpPr>
          <p:cNvPr id="21518" name="Text Box 26"/>
          <p:cNvSpPr txBox="1">
            <a:spLocks noChangeArrowheads="1"/>
          </p:cNvSpPr>
          <p:nvPr/>
        </p:nvSpPr>
        <p:spPr bwMode="auto">
          <a:xfrm>
            <a:off x="5940153" y="5995988"/>
            <a:ext cx="13686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return </a:t>
            </a:r>
          </a:p>
        </p:txBody>
      </p:sp>
      <p:sp>
        <p:nvSpPr>
          <p:cNvPr id="21519" name="Line 28"/>
          <p:cNvSpPr>
            <a:spLocks noChangeShapeType="1"/>
          </p:cNvSpPr>
          <p:nvPr/>
        </p:nvSpPr>
        <p:spPr bwMode="auto">
          <a:xfrm>
            <a:off x="4572000" y="34290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609600" y="3970338"/>
            <a:ext cx="2174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1" name="Rectangle 30"/>
          <p:cNvSpPr>
            <a:spLocks noChangeArrowheads="1"/>
          </p:cNvSpPr>
          <p:nvPr/>
        </p:nvSpPr>
        <p:spPr bwMode="auto">
          <a:xfrm>
            <a:off x="609600" y="5445125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2" name="Rectangle 31"/>
          <p:cNvSpPr>
            <a:spLocks noChangeArrowheads="1"/>
          </p:cNvSpPr>
          <p:nvPr/>
        </p:nvSpPr>
        <p:spPr bwMode="auto">
          <a:xfrm>
            <a:off x="7451725" y="3251200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3" name="Rectangle 32"/>
          <p:cNvSpPr>
            <a:spLocks noChangeArrowheads="1"/>
          </p:cNvSpPr>
          <p:nvPr/>
        </p:nvSpPr>
        <p:spPr bwMode="auto">
          <a:xfrm>
            <a:off x="7451725" y="4762500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7450138" y="6130925"/>
            <a:ext cx="2174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5" name="Text Box 45"/>
          <p:cNvSpPr txBox="1">
            <a:spLocks noChangeArrowheads="1"/>
          </p:cNvSpPr>
          <p:nvPr/>
        </p:nvSpPr>
        <p:spPr bwMode="auto">
          <a:xfrm>
            <a:off x="3276600" y="1773238"/>
            <a:ext cx="182403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total</a:t>
            </a:r>
          </a:p>
        </p:txBody>
      </p:sp>
      <p:sp>
        <p:nvSpPr>
          <p:cNvPr id="21526" name="Text Box 46"/>
          <p:cNvSpPr txBox="1">
            <a:spLocks noChangeArrowheads="1"/>
          </p:cNvSpPr>
          <p:nvPr/>
        </p:nvSpPr>
        <p:spPr bwMode="auto">
          <a:xfrm>
            <a:off x="3275013" y="2462213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527" name="Text Box 47"/>
          <p:cNvSpPr txBox="1">
            <a:spLocks noChangeArrowheads="1"/>
          </p:cNvSpPr>
          <p:nvPr/>
        </p:nvSpPr>
        <p:spPr bwMode="auto">
          <a:xfrm>
            <a:off x="3275013" y="3187700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528" name="Text Box 48"/>
          <p:cNvSpPr txBox="1">
            <a:spLocks noChangeArrowheads="1"/>
          </p:cNvSpPr>
          <p:nvPr/>
        </p:nvSpPr>
        <p:spPr bwMode="auto">
          <a:xfrm>
            <a:off x="3275013" y="3908425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529" name="Text Box 49"/>
          <p:cNvSpPr txBox="1">
            <a:spLocks noChangeArrowheads="1"/>
          </p:cNvSpPr>
          <p:nvPr/>
        </p:nvSpPr>
        <p:spPr bwMode="auto">
          <a:xfrm>
            <a:off x="3275013" y="4700588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531" name="Line 54"/>
          <p:cNvSpPr>
            <a:spLocks noChangeShapeType="1"/>
          </p:cNvSpPr>
          <p:nvPr/>
        </p:nvSpPr>
        <p:spPr bwMode="auto">
          <a:xfrm flipH="1">
            <a:off x="755650" y="1412875"/>
            <a:ext cx="19050" cy="525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32" name="Line 55"/>
          <p:cNvSpPr>
            <a:spLocks noChangeShapeType="1"/>
          </p:cNvSpPr>
          <p:nvPr/>
        </p:nvSpPr>
        <p:spPr bwMode="auto">
          <a:xfrm>
            <a:off x="827088" y="4149725"/>
            <a:ext cx="2449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33" name="Line 56"/>
          <p:cNvSpPr>
            <a:spLocks noChangeShapeType="1"/>
          </p:cNvSpPr>
          <p:nvPr/>
        </p:nvSpPr>
        <p:spPr bwMode="auto">
          <a:xfrm flipH="1">
            <a:off x="5148263" y="4941888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34" name="Text Box 57"/>
          <p:cNvSpPr txBox="1">
            <a:spLocks noChangeArrowheads="1"/>
          </p:cNvSpPr>
          <p:nvPr/>
        </p:nvSpPr>
        <p:spPr bwMode="auto">
          <a:xfrm>
            <a:off x="3276600" y="5373688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535" name="Text Box 58"/>
          <p:cNvSpPr txBox="1">
            <a:spLocks noChangeArrowheads="1"/>
          </p:cNvSpPr>
          <p:nvPr/>
        </p:nvSpPr>
        <p:spPr bwMode="auto">
          <a:xfrm>
            <a:off x="3319463" y="6140450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Race Conditions in Threads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When two or more concurrent threads access a common variable – potential trouble!</a:t>
            </a:r>
          </a:p>
          <a:p>
            <a:pPr lvl="1" eaLnBrk="1" hangingPunct="1"/>
            <a:r>
              <a:rPr lang="en-GB" dirty="0"/>
              <a:t>problem caused by interleaved reading and writing of shared objects, reading on its own is ok</a:t>
            </a:r>
          </a:p>
          <a:p>
            <a:pPr lvl="1" eaLnBrk="1" hangingPunct="1"/>
            <a:r>
              <a:rPr lang="en-GB" dirty="0"/>
              <a:t>sometimes called </a:t>
            </a:r>
            <a:r>
              <a:rPr lang="en-GB" i="1" dirty="0"/>
              <a:t>race conditions</a:t>
            </a:r>
            <a:r>
              <a:rPr lang="en-GB" dirty="0"/>
              <a:t> as result depends on who gets access first</a:t>
            </a:r>
          </a:p>
          <a:p>
            <a:pPr eaLnBrk="1" hangingPunct="1"/>
            <a:r>
              <a:rPr lang="en-GB" dirty="0"/>
              <a:t>Missing atomicity of statements</a:t>
            </a:r>
          </a:p>
          <a:p>
            <a:pPr lvl="1" eaLnBrk="1" hangingPunct="1"/>
            <a:r>
              <a:rPr lang="en-GB" dirty="0"/>
              <a:t>a thread can yield control half-way through updating a shared object, leaving it in an inconsistent state</a:t>
            </a:r>
          </a:p>
          <a:p>
            <a:pPr eaLnBrk="1" hangingPunct="1"/>
            <a:r>
              <a:rPr lang="en-GB" dirty="0"/>
              <a:t>Leads to very bad kind of programming errors  </a:t>
            </a:r>
          </a:p>
          <a:p>
            <a:pPr lvl="1" eaLnBrk="1" hangingPunct="1"/>
            <a:r>
              <a:rPr lang="en-GB" dirty="0"/>
              <a:t>program works “nearly always” </a:t>
            </a:r>
          </a:p>
          <a:p>
            <a:pPr eaLnBrk="1" hangingPunct="1"/>
            <a:r>
              <a:rPr lang="en-GB" dirty="0"/>
              <a:t>Java solution: synchronisation and locks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 Synchronised Methods and Locks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Java offers </a:t>
            </a:r>
            <a:r>
              <a:rPr lang="en-GB" sz="2200" b="1" dirty="0">
                <a:latin typeface="Consolas"/>
              </a:rPr>
              <a:t>synchronized</a:t>
            </a:r>
            <a:r>
              <a:rPr lang="en-GB" dirty="0"/>
              <a:t>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“mutual exclusion” for critical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</a:t>
            </a:r>
            <a:r>
              <a:rPr lang="en-GB" sz="2200" b="1" dirty="0">
                <a:latin typeface="Consolas"/>
                <a:ea typeface="+mn-ea"/>
                <a:cs typeface="+mn-cs"/>
              </a:rPr>
              <a:t>public synchronized void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myMethod</a:t>
            </a:r>
            <a:r>
              <a:rPr lang="en-GB" sz="2200" b="1" dirty="0">
                <a:latin typeface="Consolas"/>
                <a:ea typeface="+mn-ea"/>
                <a:cs typeface="+mn-cs"/>
              </a:rPr>
              <a:t> (…) {…}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Each Java object has a built-in “monitor lock”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when a synchronised method is started, it needs to obtain the lock of the object to which it is applied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this stops more than one synchronized method to be applied to this object at the same time.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 </a:t>
            </a:r>
            <a:r>
              <a:rPr lang="en-GB" sz="2200" b="1" dirty="0">
                <a:latin typeface="Consolas"/>
              </a:rPr>
              <a:t>static synchronized</a:t>
            </a:r>
            <a:r>
              <a:rPr lang="en-GB" dirty="0"/>
              <a:t> method locks the class object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Java also has an interface </a:t>
            </a:r>
            <a:r>
              <a:rPr lang="en-GB" sz="2200" b="1" dirty="0">
                <a:latin typeface="Consolas"/>
              </a:rPr>
              <a:t>Lock</a:t>
            </a:r>
            <a:r>
              <a:rPr lang="en-GB" dirty="0"/>
              <a:t> and several implementing classes including </a:t>
            </a:r>
            <a:r>
              <a:rPr lang="en-GB" sz="2200" b="1" dirty="0" err="1">
                <a:latin typeface="Consolas"/>
              </a:rPr>
              <a:t>ReentrantLock</a:t>
            </a:r>
            <a:r>
              <a:rPr lang="en-GB" sz="2000" b="1" dirty="0">
                <a:latin typeface="Consolas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explicit </a:t>
            </a:r>
            <a:r>
              <a:rPr lang="en-GB" sz="2200" b="1" dirty="0">
                <a:latin typeface="Consolas"/>
                <a:ea typeface="+mn-ea"/>
                <a:cs typeface="+mn-cs"/>
              </a:rPr>
              <a:t>lock()/unlock()</a:t>
            </a:r>
            <a:r>
              <a:rPr lang="en-GB" dirty="0"/>
              <a:t>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good for coding more sophisticated locking behaviour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/>
              <a:t>Visualizing Locks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316924" cy="5472608"/>
          </a:xfrm>
        </p:spPr>
        <p:txBody>
          <a:bodyPr/>
          <a:lstStyle/>
          <a:p>
            <a:pPr eaLnBrk="1" hangingPunct="1"/>
            <a:r>
              <a:rPr lang="en-GB" dirty="0"/>
              <a:t>Object = phone booth</a:t>
            </a:r>
          </a:p>
          <a:p>
            <a:pPr eaLnBrk="1" hangingPunct="1"/>
            <a:r>
              <a:rPr lang="en-GB" dirty="0"/>
              <a:t>Thread = person </a:t>
            </a:r>
          </a:p>
          <a:p>
            <a:pPr eaLnBrk="1" hangingPunct="1"/>
            <a:r>
              <a:rPr lang="en-GB" dirty="0"/>
              <a:t>Locked object = closed booth</a:t>
            </a:r>
          </a:p>
          <a:p>
            <a:pPr eaLnBrk="1" hangingPunct="1"/>
            <a:r>
              <a:rPr lang="en-GB" dirty="0"/>
              <a:t>Blocked threads = </a:t>
            </a:r>
            <a:br>
              <a:rPr lang="en-GB" dirty="0"/>
            </a:br>
            <a:r>
              <a:rPr lang="en-GB" dirty="0"/>
              <a:t>people waiting for booth to open</a:t>
            </a:r>
          </a:p>
          <a:p>
            <a:pPr eaLnBrk="1" hangingPunct="1"/>
            <a:r>
              <a:rPr lang="en-GB" dirty="0"/>
              <a:t>Monitor/lock = ensures at most one </a:t>
            </a:r>
            <a:br>
              <a:rPr lang="en-GB" dirty="0"/>
            </a:br>
            <a:r>
              <a:rPr lang="en-GB" dirty="0"/>
              <a:t>person is in the booth at any time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966788"/>
            <a:ext cx="34290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Synchronized </a:t>
            </a:r>
            <a:r>
              <a:rPr lang="en-GB" sz="3200" b="1" dirty="0" err="1">
                <a:latin typeface="Consolas"/>
                <a:cs typeface="Consolas" pitchFamily="49" charset="0"/>
              </a:rPr>
              <a:t>CounterThread</a:t>
            </a:r>
            <a:endParaRPr lang="en-GB" sz="3200" b="1" dirty="0">
              <a:latin typeface="Consolas"/>
              <a:cs typeface="Consolas" pitchFamily="49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cs typeface="Calibri" pitchFamily="34" charset="0"/>
              </a:rPr>
              <a:t>Change </a:t>
            </a:r>
            <a:r>
              <a:rPr lang="en-GB" sz="2200" b="1" dirty="0">
                <a:latin typeface="Consolas"/>
              </a:rPr>
              <a:t>inc()</a:t>
            </a:r>
            <a:r>
              <a:rPr lang="en-GB" dirty="0"/>
              <a:t> </a:t>
            </a:r>
            <a:r>
              <a:rPr lang="en-GB" dirty="0">
                <a:cs typeface="Calibri" pitchFamily="34" charset="0"/>
              </a:rPr>
              <a:t>declaration to: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200" b="1" dirty="0">
                <a:latin typeface="Consolas"/>
              </a:rPr>
              <a:t>  		public static synchronized void inc() { …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cs typeface="Calibri" pitchFamily="34" charset="0"/>
              </a:rPr>
              <a:t>Now the </a:t>
            </a:r>
            <a:r>
              <a:rPr lang="en-GB" dirty="0">
                <a:cs typeface="Consolas" pitchFamily="49" charset="0"/>
              </a:rPr>
              <a:t>value of </a:t>
            </a:r>
            <a:r>
              <a:rPr lang="en-GB" sz="2200" b="1" dirty="0">
                <a:latin typeface="Consolas"/>
              </a:rPr>
              <a:t>total</a:t>
            </a:r>
            <a:r>
              <a:rPr lang="en-GB" dirty="0"/>
              <a:t> </a:t>
            </a:r>
            <a:r>
              <a:rPr lang="en-GB" dirty="0">
                <a:cs typeface="Consolas" pitchFamily="49" charset="0"/>
              </a:rPr>
              <a:t>is always the same as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cs typeface="Consolas" pitchFamily="49" charset="0"/>
              </a:rPr>
              <a:t>overall number of invocations of method</a:t>
            </a:r>
            <a:r>
              <a:rPr lang="en-GB" dirty="0"/>
              <a:t> </a:t>
            </a:r>
            <a:r>
              <a:rPr lang="en-GB" sz="2200" b="1" dirty="0" err="1">
                <a:latin typeface="Consolas"/>
              </a:rPr>
              <a:t>inc</a:t>
            </a:r>
            <a:r>
              <a:rPr lang="en-GB" sz="2200" b="1" dirty="0">
                <a:latin typeface="Consolas"/>
              </a:rPr>
              <a:t>()</a:t>
            </a:r>
            <a:r>
              <a:rPr lang="en-GB" dirty="0"/>
              <a:t>:</a:t>
            </a:r>
            <a:endParaRPr lang="en-GB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>
              <a:cs typeface="Calibri" pitchFamily="34" charset="0"/>
            </a:endParaRPr>
          </a:p>
          <a:p>
            <a:pPr marL="0" indent="0" eaLnBrk="1" hangingPunct="1">
              <a:spcBef>
                <a:spcPct val="70000"/>
              </a:spcBef>
              <a:buFontTx/>
              <a:buNone/>
            </a:pPr>
            <a:r>
              <a:rPr lang="en-GB" sz="2200" b="1" dirty="0">
                <a:latin typeface="Consolas"/>
              </a:rPr>
              <a:t>Run 1:</a:t>
            </a:r>
            <a:br>
              <a:rPr lang="en-GB" sz="2200" b="1" dirty="0">
                <a:latin typeface="Consolas"/>
              </a:rPr>
            </a:br>
            <a:r>
              <a:rPr lang="en-GB" sz="2200" b="1" dirty="0">
                <a:latin typeface="Consolas"/>
              </a:rPr>
              <a:t>total = 2000 </a:t>
            </a:r>
          </a:p>
          <a:p>
            <a:pPr marL="0" indent="0" eaLnBrk="1" hangingPunct="1">
              <a:spcBef>
                <a:spcPct val="70000"/>
              </a:spcBef>
              <a:buFontTx/>
              <a:buNone/>
            </a:pPr>
            <a:r>
              <a:rPr lang="en-GB" sz="2200" b="1" dirty="0">
                <a:latin typeface="Consolas"/>
              </a:rPr>
              <a:t>Run 2:</a:t>
            </a:r>
            <a:br>
              <a:rPr lang="en-GB" sz="2200" b="1" dirty="0">
                <a:latin typeface="Consolas"/>
              </a:rPr>
            </a:br>
            <a:r>
              <a:rPr lang="en-GB" sz="2200" b="1" dirty="0">
                <a:latin typeface="Consolas"/>
              </a:rPr>
              <a:t>total = 2000</a:t>
            </a:r>
          </a:p>
          <a:p>
            <a:pPr marL="0" indent="0" eaLnBrk="1" hangingPunct="1">
              <a:spcBef>
                <a:spcPct val="70000"/>
              </a:spcBef>
              <a:buNone/>
            </a:pPr>
            <a:r>
              <a:rPr lang="en-GB" sz="2200" b="1" dirty="0">
                <a:latin typeface="Consolas"/>
              </a:rPr>
              <a:t>Run 3:</a:t>
            </a:r>
            <a:br>
              <a:rPr lang="en-GB" sz="2200" b="1" dirty="0">
                <a:latin typeface="Consolas"/>
              </a:rPr>
            </a:br>
            <a:r>
              <a:rPr lang="en-GB" sz="2200" b="1" dirty="0">
                <a:latin typeface="Consolas"/>
              </a:rPr>
              <a:t>total = 2000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b="1" dirty="0" err="1">
                <a:latin typeface="Consolas"/>
              </a:rPr>
              <a:t>CounterThread</a:t>
            </a:r>
            <a:r>
              <a:rPr lang="en-GB" sz="3600" dirty="0"/>
              <a:t>: Which Object is Locked?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079" y="1196752"/>
            <a:ext cx="8316924" cy="5472608"/>
          </a:xfrm>
        </p:spPr>
        <p:txBody>
          <a:bodyPr/>
          <a:lstStyle/>
          <a:p>
            <a:pPr eaLnBrk="1" hangingPunct="1"/>
            <a:r>
              <a:rPr lang="en-GB" dirty="0"/>
              <a:t>Method </a:t>
            </a:r>
            <a:r>
              <a:rPr lang="en-GB" sz="2200" b="1" dirty="0">
                <a:latin typeface="Consolas"/>
              </a:rPr>
              <a:t>inc()</a:t>
            </a:r>
            <a:r>
              <a:rPr lang="en-GB" dirty="0"/>
              <a:t> is static.  This means that the lock is on the </a:t>
            </a:r>
            <a:r>
              <a:rPr lang="en-GB" sz="2200" b="1" dirty="0" err="1">
                <a:latin typeface="Consolas"/>
              </a:rPr>
              <a:t>CounterThread.class</a:t>
            </a:r>
            <a:r>
              <a:rPr lang="en-GB" dirty="0"/>
              <a:t> object</a:t>
            </a:r>
          </a:p>
          <a:p>
            <a:pPr eaLnBrk="1" hangingPunct="1"/>
            <a:r>
              <a:rPr lang="en-GB" dirty="0"/>
              <a:t>There is only one of these in the JVM</a:t>
            </a:r>
          </a:p>
          <a:p>
            <a:pPr lvl="1" eaLnBrk="1" hangingPunct="1"/>
            <a:r>
              <a:rPr lang="en-GB" dirty="0"/>
              <a:t>so at most one thread can carry out method </a:t>
            </a:r>
            <a:r>
              <a:rPr lang="en-GB" sz="2200" b="1" dirty="0">
                <a:latin typeface="Consolas"/>
                <a:ea typeface="+mn-ea"/>
                <a:cs typeface="+mn-cs"/>
              </a:rPr>
              <a:t>inc()</a:t>
            </a:r>
            <a:r>
              <a:rPr lang="en-GB" dirty="0"/>
              <a:t> at any point in time </a:t>
            </a:r>
          </a:p>
          <a:p>
            <a:pPr eaLnBrk="1" hangingPunct="1"/>
            <a:r>
              <a:rPr lang="en-GB" dirty="0"/>
              <a:t>Warning: if method </a:t>
            </a:r>
            <a:r>
              <a:rPr lang="en-GB" sz="2200" b="1" dirty="0" err="1">
                <a:latin typeface="Consolas"/>
              </a:rPr>
              <a:t>inc</a:t>
            </a:r>
            <a:r>
              <a:rPr lang="en-GB" sz="2200" b="1" dirty="0">
                <a:latin typeface="Consolas"/>
              </a:rPr>
              <a:t>()</a:t>
            </a:r>
            <a:r>
              <a:rPr lang="en-GB" sz="2000" dirty="0"/>
              <a:t> </a:t>
            </a:r>
            <a:r>
              <a:rPr lang="en-GB" dirty="0"/>
              <a:t>was not static, the program above would synchronise on </a:t>
            </a:r>
            <a:r>
              <a:rPr lang="en-GB" i="1" dirty="0"/>
              <a:t>instances</a:t>
            </a:r>
            <a:r>
              <a:rPr lang="en-GB" dirty="0"/>
              <a:t> of class </a:t>
            </a:r>
            <a:r>
              <a:rPr lang="en-GB" sz="2200" b="1" dirty="0" err="1">
                <a:latin typeface="Consolas"/>
              </a:rPr>
              <a:t>CounterThread</a:t>
            </a:r>
            <a:endParaRPr lang="en-GB" sz="2200" b="1" dirty="0">
              <a:latin typeface="Consolas"/>
            </a:endParaRPr>
          </a:p>
          <a:p>
            <a:pPr lvl="1" eaLnBrk="1" hangingPunct="1"/>
            <a:r>
              <a:rPr lang="en-GB" dirty="0"/>
              <a:t>This would mean, there would be two locks, </a:t>
            </a:r>
            <a:br>
              <a:rPr lang="en-GB" dirty="0"/>
            </a:br>
            <a:r>
              <a:rPr lang="en-GB" dirty="0"/>
              <a:t>one for thread </a:t>
            </a:r>
            <a:r>
              <a:rPr lang="en-GB" sz="2200" b="1" dirty="0">
                <a:latin typeface="Consolas"/>
                <a:ea typeface="+mn-ea"/>
                <a:cs typeface="+mn-cs"/>
              </a:rPr>
              <a:t>t1</a:t>
            </a:r>
            <a:r>
              <a:rPr lang="en-GB" dirty="0"/>
              <a:t> and one for thread </a:t>
            </a:r>
            <a:r>
              <a:rPr lang="en-GB" sz="2200" b="1" dirty="0">
                <a:latin typeface="Consolas"/>
                <a:ea typeface="+mn-ea"/>
                <a:cs typeface="+mn-cs"/>
              </a:rPr>
              <a:t>t2</a:t>
            </a:r>
          </a:p>
          <a:p>
            <a:pPr lvl="1" eaLnBrk="1" hangingPunct="1"/>
            <a:r>
              <a:rPr lang="en-GB" dirty="0"/>
              <a:t>Thus there would be no contention for the locks, and no protection against concurrent modification of </a:t>
            </a:r>
            <a:r>
              <a:rPr lang="en-GB" sz="2200" b="1" dirty="0">
                <a:latin typeface="Consolas"/>
                <a:ea typeface="+mn-ea"/>
                <a:cs typeface="+mn-cs"/>
              </a:rPr>
              <a:t>total</a:t>
            </a:r>
          </a:p>
          <a:p>
            <a:pPr lvl="1" eaLnBrk="1" hangingPunct="1"/>
            <a:r>
              <a:rPr lang="en-GB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more information, see: </a:t>
            </a:r>
            <a:br>
              <a:rPr lang="en-GB" sz="2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sz="2000" dirty="0">
                <a:hlinkClick r:id="rId3"/>
              </a:rPr>
              <a:t>http://tutorials.jenkov.com/java-concurrency/synchronized.html</a:t>
            </a:r>
            <a:endParaRPr lang="en-GB" sz="2200" b="1" dirty="0">
              <a:latin typeface="Consolas"/>
              <a:ea typeface="+mn-ea"/>
              <a:cs typeface="+mn-cs"/>
            </a:endParaRPr>
          </a:p>
          <a:p>
            <a:pPr eaLnBrk="1" hangingPunct="1"/>
            <a:endParaRPr lang="en-GB" sz="2000" b="1" dirty="0">
              <a:latin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CounterThread</a:t>
            </a:r>
            <a:r>
              <a:rPr lang="en-GB" dirty="0"/>
              <a:t> Synchronized</a:t>
            </a:r>
            <a:endParaRPr lang="en-GB" sz="3200" dirty="0">
              <a:latin typeface="Consolas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48866" y="1628800"/>
            <a:ext cx="26430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Thread t1.inc()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292080" y="3892986"/>
            <a:ext cx="2377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Thread t2.inc()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09600" y="2565400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827088" y="2708275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7524750" y="1601788"/>
            <a:ext cx="0" cy="514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985838" y="2997200"/>
            <a:ext cx="1354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total++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156324" y="5132388"/>
            <a:ext cx="136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total++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960438" y="2276475"/>
            <a:ext cx="19553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fetch total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960438" y="38608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return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784850" y="4484688"/>
            <a:ext cx="2099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fetch total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367463" y="5995988"/>
            <a:ext cx="1516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1" dirty="0">
                <a:latin typeface="Consolas"/>
                <a:cs typeface="Consolas" pitchFamily="49" charset="0"/>
              </a:rPr>
              <a:t>return 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572000" y="494188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09600" y="3251200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09600" y="3970338"/>
            <a:ext cx="2174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7451725" y="5483225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7451725" y="4762500"/>
            <a:ext cx="2174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7450138" y="6130925"/>
            <a:ext cx="2174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276600" y="1773238"/>
            <a:ext cx="182403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total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275013" y="2462213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0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275013" y="3187700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0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275013" y="3908425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1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275013" y="4700588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1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755650" y="1412875"/>
            <a:ext cx="19050" cy="525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827088" y="3430588"/>
            <a:ext cx="2449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 flipH="1">
            <a:off x="5148263" y="5589588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276600" y="5373688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3319463" y="6140450"/>
            <a:ext cx="1828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Block Synchronization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Can also synchronise a block of code by associating it explicitly with an object that gets locked / unlocked</a:t>
            </a:r>
          </a:p>
          <a:p>
            <a:pPr eaLnBrk="1" hangingPunct="1"/>
            <a:r>
              <a:rPr lang="en-GB" dirty="0"/>
              <a:t>Suppose we have two bank account objects</a:t>
            </a:r>
          </a:p>
          <a:p>
            <a:pPr lvl="1" eaLnBrk="1" hangingPunct="1"/>
            <a:r>
              <a:rPr lang="en-GB" dirty="0"/>
              <a:t>use synchronisation to avoid interference when transferring money from one account to another</a:t>
            </a:r>
            <a:br>
              <a:rPr lang="en-GB" dirty="0"/>
            </a:br>
            <a:endParaRPr lang="en-GB" dirty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b="1" dirty="0">
                <a:latin typeface="Consolas"/>
              </a:rPr>
              <a:t>synchronized (account1) {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nsolas"/>
              </a:rPr>
              <a:t>    </a:t>
            </a:r>
            <a:r>
              <a:rPr lang="en-GB" dirty="0">
                <a:latin typeface="Consolas" pitchFamily="49" charset="0"/>
              </a:rPr>
              <a:t>	</a:t>
            </a:r>
            <a:r>
              <a:rPr lang="en-GB" sz="2000" b="1" dirty="0">
                <a:latin typeface="Consolas"/>
              </a:rPr>
              <a:t>synchronized (account2) {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nsolas"/>
              </a:rPr>
              <a:t>      </a:t>
            </a:r>
            <a:r>
              <a:rPr lang="en-GB" dirty="0">
                <a:latin typeface="Consolas" pitchFamily="49" charset="0"/>
              </a:rPr>
              <a:t>		</a:t>
            </a:r>
            <a:r>
              <a:rPr lang="en-GB" sz="2000" b="1" dirty="0">
                <a:latin typeface="Consolas"/>
              </a:rPr>
              <a:t>account1.transfer( -amount );</a:t>
            </a:r>
            <a:br>
              <a:rPr lang="en-GB" dirty="0">
                <a:latin typeface="Consolas" pitchFamily="49" charset="0"/>
              </a:rPr>
            </a:br>
            <a:r>
              <a:rPr lang="en-GB" sz="2000" b="1" dirty="0">
                <a:latin typeface="Consolas"/>
              </a:rPr>
              <a:t>    </a:t>
            </a:r>
            <a:r>
              <a:rPr lang="en-GB" dirty="0">
                <a:latin typeface="Consolas" pitchFamily="49" charset="0"/>
              </a:rPr>
              <a:t>		</a:t>
            </a:r>
            <a:r>
              <a:rPr lang="en-GB" sz="2000" b="1" dirty="0">
                <a:latin typeface="Consolas"/>
              </a:rPr>
              <a:t>account2.transfer( amount );</a:t>
            </a:r>
            <a:br>
              <a:rPr lang="en-GB" dirty="0">
                <a:latin typeface="Consolas" pitchFamily="49" charset="0"/>
              </a:rPr>
            </a:br>
            <a:r>
              <a:rPr lang="en-GB" sz="2000" b="1" dirty="0">
                <a:latin typeface="Consolas"/>
              </a:rPr>
              <a:t>  </a:t>
            </a:r>
            <a:r>
              <a:rPr lang="en-GB" dirty="0">
                <a:latin typeface="Consolas" pitchFamily="49" charset="0"/>
              </a:rPr>
              <a:t>	</a:t>
            </a:r>
            <a:r>
              <a:rPr lang="en-GB" sz="2000" b="1" dirty="0">
                <a:latin typeface="Consolas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nsolas"/>
              </a:rPr>
              <a:t>  </a:t>
            </a:r>
            <a:r>
              <a:rPr lang="en-GB" dirty="0">
                <a:latin typeface="Consolas" pitchFamily="49" charset="0"/>
              </a:rPr>
              <a:t>	}</a:t>
            </a:r>
            <a:r>
              <a:rPr lang="en-GB" dirty="0"/>
              <a:t>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Remarks about </a:t>
            </a:r>
            <a:r>
              <a:rPr lang="en-GB" sz="3200" b="1" dirty="0">
                <a:latin typeface="Consolas"/>
                <a:cs typeface="Consolas" pitchFamily="49" charset="0"/>
              </a:rPr>
              <a:t>synchronized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196752"/>
            <a:ext cx="8712460" cy="54726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200" b="1" dirty="0" err="1">
                <a:latin typeface="Consolas"/>
              </a:rPr>
              <a:t>CounterThread</a:t>
            </a:r>
            <a:r>
              <a:rPr lang="en-GB" dirty="0"/>
              <a:t> is correct after adding </a:t>
            </a:r>
            <a:r>
              <a:rPr lang="en-GB" sz="2000" b="1" dirty="0">
                <a:latin typeface="Consolas"/>
                <a:cs typeface="Consolas" pitchFamily="49" charset="0"/>
              </a:rPr>
              <a:t>synchronized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We have made method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inc</a:t>
            </a:r>
            <a:r>
              <a:rPr lang="en-GB" sz="2200" b="1" dirty="0">
                <a:latin typeface="Consolas"/>
                <a:ea typeface="+mn-ea"/>
                <a:cs typeface="+mn-cs"/>
              </a:rPr>
              <a:t>()</a:t>
            </a:r>
            <a:r>
              <a:rPr lang="en-GB" dirty="0"/>
              <a:t> </a:t>
            </a:r>
            <a:r>
              <a:rPr lang="en-GB" sz="2000" b="1" dirty="0"/>
              <a:t>“</a:t>
            </a:r>
            <a:r>
              <a:rPr lang="en-GB" dirty="0"/>
              <a:t>atomic”, so two calls of this method can no longer overlap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But: the code is a LOT slower than the incorrect, unsynchronised version, up to a factor ~100 during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Only use synchronisation when necessary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When you do need it, be sure to use it!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8256-9A66-4D31-A275-0B4E7835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efficient synchronisation: </a:t>
            </a:r>
            <a:r>
              <a:rPr lang="en-GB" dirty="0" err="1">
                <a:latin typeface="Consolas" panose="020B0609020204030204" pitchFamily="49" charset="0"/>
              </a:rPr>
              <a:t>AtomicInteger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FAC1-DEE4-4594-ADE3-43BC9BC60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/>
          <a:p>
            <a:r>
              <a:rPr lang="en-GB" dirty="0"/>
              <a:t>The object stores a single integer</a:t>
            </a:r>
          </a:p>
          <a:p>
            <a:r>
              <a:rPr lang="en-GB" dirty="0"/>
              <a:t>Provides synchronised functionality with integers</a:t>
            </a:r>
          </a:p>
          <a:p>
            <a:pPr lvl="1"/>
            <a:r>
              <a:rPr lang="en-GB" sz="2200" b="1" dirty="0" err="1">
                <a:latin typeface="Consolas"/>
                <a:ea typeface="+mn-ea"/>
                <a:cs typeface="+mn-cs"/>
              </a:rPr>
              <a:t>int</a:t>
            </a:r>
            <a:r>
              <a:rPr lang="en-GB" sz="2200" b="1" dirty="0">
                <a:latin typeface="Consolas"/>
                <a:ea typeface="+mn-ea"/>
                <a:cs typeface="+mn-cs"/>
              </a:rPr>
              <a:t>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getAndIncrement</a:t>
            </a:r>
            <a:r>
              <a:rPr lang="en-GB" sz="2200" b="1" dirty="0">
                <a:latin typeface="Consolas"/>
                <a:ea typeface="+mn-ea"/>
                <a:cs typeface="+mn-cs"/>
              </a:rPr>
              <a:t>()</a:t>
            </a:r>
            <a:r>
              <a:rPr lang="en-GB" dirty="0"/>
              <a:t> equivalent to </a:t>
            </a:r>
            <a:r>
              <a:rPr lang="en-GB" sz="2200" b="1" dirty="0">
                <a:latin typeface="Consolas"/>
                <a:ea typeface="+mn-ea"/>
                <a:cs typeface="+mn-cs"/>
              </a:rPr>
              <a:t>value++</a:t>
            </a:r>
          </a:p>
          <a:p>
            <a:pPr lvl="1"/>
            <a:r>
              <a:rPr lang="en-GB" sz="2200" b="1" dirty="0">
                <a:latin typeface="Consolas"/>
                <a:ea typeface="+mn-ea"/>
                <a:cs typeface="+mn-cs"/>
              </a:rPr>
              <a:t>int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addAndGet</a:t>
            </a:r>
            <a:r>
              <a:rPr lang="en-GB" sz="2200" b="1" dirty="0">
                <a:latin typeface="Consolas"/>
                <a:ea typeface="+mn-ea"/>
                <a:cs typeface="+mn-cs"/>
              </a:rPr>
              <a:t>(int delta)</a:t>
            </a:r>
            <a:r>
              <a:rPr lang="en-GB" dirty="0"/>
              <a:t> equivalent to</a:t>
            </a:r>
            <a:br>
              <a:rPr lang="en-GB" dirty="0"/>
            </a:br>
            <a:r>
              <a:rPr lang="en-GB" sz="2200" b="1" dirty="0">
                <a:latin typeface="Consolas"/>
                <a:ea typeface="+mn-ea"/>
                <a:cs typeface="+mn-cs"/>
              </a:rPr>
              <a:t>value += delta</a:t>
            </a:r>
          </a:p>
          <a:p>
            <a:pPr lvl="1"/>
            <a:r>
              <a:rPr lang="en-GB" sz="2200" b="1" dirty="0" err="1">
                <a:latin typeface="Consolas"/>
                <a:ea typeface="+mn-ea"/>
                <a:cs typeface="+mn-cs"/>
              </a:rPr>
              <a:t>int</a:t>
            </a:r>
            <a:r>
              <a:rPr lang="en-GB" sz="2200" b="1" dirty="0">
                <a:latin typeface="Consolas"/>
                <a:ea typeface="+mn-ea"/>
                <a:cs typeface="+mn-cs"/>
              </a:rPr>
              <a:t>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getAndSet</a:t>
            </a:r>
            <a:r>
              <a:rPr lang="en-GB" sz="2200" b="1" dirty="0">
                <a:latin typeface="Consolas"/>
                <a:ea typeface="+mn-ea"/>
                <a:cs typeface="+mn-cs"/>
              </a:rPr>
              <a:t>(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int</a:t>
            </a:r>
            <a:r>
              <a:rPr lang="en-GB" sz="2200" b="1" dirty="0">
                <a:latin typeface="Consolas"/>
                <a:ea typeface="+mn-ea"/>
                <a:cs typeface="+mn-cs"/>
              </a:rPr>
              <a:t> </a:t>
            </a:r>
            <a:r>
              <a:rPr lang="en-GB" sz="2200" b="1" dirty="0" err="1">
                <a:latin typeface="Consolas"/>
                <a:ea typeface="+mn-ea"/>
                <a:cs typeface="+mn-cs"/>
              </a:rPr>
              <a:t>newValue</a:t>
            </a:r>
            <a:r>
              <a:rPr lang="en-GB" sz="2200" b="1" dirty="0">
                <a:latin typeface="Consolas"/>
                <a:ea typeface="+mn-ea"/>
                <a:cs typeface="+mn-cs"/>
              </a:rPr>
              <a:t>)</a:t>
            </a:r>
            <a:r>
              <a:rPr lang="en-GB" sz="2000" dirty="0"/>
              <a:t> </a:t>
            </a:r>
            <a:r>
              <a:rPr lang="en-GB" dirty="0"/>
              <a:t>sets the value and returns the old value</a:t>
            </a:r>
          </a:p>
          <a:p>
            <a:r>
              <a:rPr lang="en-GB" dirty="0"/>
              <a:t>All operations are thread safe</a:t>
            </a:r>
          </a:p>
          <a:p>
            <a:r>
              <a:rPr lang="en-GB" b="1" dirty="0">
                <a:solidFill>
                  <a:srgbClr val="FF0000"/>
                </a:solidFill>
              </a:rPr>
              <a:t>Much faster</a:t>
            </a:r>
            <a:r>
              <a:rPr lang="en-GB" dirty="0"/>
              <a:t> then using </a:t>
            </a:r>
            <a:r>
              <a:rPr lang="en-GB" sz="2200" b="1" dirty="0">
                <a:latin typeface="Consolas"/>
              </a:rPr>
              <a:t>synchronized</a:t>
            </a:r>
            <a:r>
              <a:rPr lang="en-GB" dirty="0"/>
              <a:t> methods / blocks</a:t>
            </a:r>
          </a:p>
          <a:p>
            <a:pPr lvl="1"/>
            <a:r>
              <a:rPr lang="en-GB" dirty="0"/>
              <a:t>Where possible, exploits platform-specific instructions</a:t>
            </a:r>
          </a:p>
          <a:p>
            <a:pPr lvl="1"/>
            <a:r>
              <a:rPr lang="en-GB" dirty="0"/>
              <a:t>Most CPUs (e.g. x86 since 80486) support this on the hardware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99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A775-151A-474C-A1FA-F833898C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EB28-1EB4-42DD-A33A-055F67389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 is an OS entity corresponding to an app instance</a:t>
            </a:r>
          </a:p>
          <a:p>
            <a:pPr lvl="1"/>
            <a:r>
              <a:rPr lang="en-GB" dirty="0"/>
              <a:t>A process, in the simplest terms, is an executing program</a:t>
            </a:r>
          </a:p>
          <a:p>
            <a:pPr lvl="1"/>
            <a:r>
              <a:rPr lang="en-GB" dirty="0"/>
              <a:t>Each process has its own </a:t>
            </a:r>
            <a:r>
              <a:rPr lang="en-GB" i="1" dirty="0"/>
              <a:t>address space</a:t>
            </a:r>
            <a:endParaRPr lang="en-GB" dirty="0"/>
          </a:p>
          <a:p>
            <a:pPr lvl="1"/>
            <a:r>
              <a:rPr lang="en-GB" dirty="0"/>
              <a:t>Each process’s address space is isolated</a:t>
            </a:r>
          </a:p>
          <a:p>
            <a:pPr lvl="1"/>
            <a:r>
              <a:rPr lang="en-GB" dirty="0"/>
              <a:t>OS are usually capable of running several processes</a:t>
            </a:r>
          </a:p>
          <a:p>
            <a:pPr lvl="1"/>
            <a:r>
              <a:rPr lang="en-GB" dirty="0"/>
              <a:t>Special mechanisms for processes to communicate: sockets, signals, remote method invocation, …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399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85DD-25A6-4417-A397-5457F946A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 OF PART III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2526D5-DEAC-4278-96EE-4EA1D0EE5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80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CAD7-CDF8-4402-980E-29E089615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IV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684F9C-3D6D-47D5-8E8D-BB1D62136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3529095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hlinkClick r:id="rId3"/>
              </a:rPr>
              <a:t>Dining Philosophers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dirty="0"/>
              <a:t> </a:t>
            </a:r>
          </a:p>
        </p:txBody>
      </p:sp>
      <p:sp>
        <p:nvSpPr>
          <p:cNvPr id="2" name="AutoShape 2" descr="Image result for dining philosophers pro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dining philosophers probl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s://upload.wikimedia.org/wikipedia/commons/thumb/7/7b/An_illustration_of_the_dining_philosophers_problem.png/220px-An_illustration_of_the_dining_philosophers_proble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040560" cy="52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Deadlock (“Starvation”)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Dining philosophers example: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philosophers sit at a round table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eat spaghetti with two forks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assume a philosopher first picks up fork to the right, then picks up fork to the left, then eats, then drops forks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what if everyone picks up fork to their right immediately?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Deadlock situation can arise whenever you have at least two threads and two locks (think of only 2 philosophers and 2 forks):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Thread (Philosopher) 1 acquires lock on object (fork) A</a:t>
            </a:r>
            <a:br>
              <a:rPr lang="en-GB" dirty="0"/>
            </a:br>
            <a:r>
              <a:rPr lang="en-GB" dirty="0"/>
              <a:t>Thread (Philosopher) 2 acquires lock on object (fork) B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Thread (Philosopher) 1 waits for lock on object (fork) B</a:t>
            </a:r>
            <a:br>
              <a:rPr lang="en-GB" dirty="0"/>
            </a:br>
            <a:r>
              <a:rPr lang="en-GB" dirty="0"/>
              <a:t>Thread (Philosopher) 2 waits for lock on object (fork) A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Deadlock avoidance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dirty="0"/>
              <a:t>programs need to ensure deadlocks are impossible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Coarse-grained Concurrency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229672" y="1489212"/>
            <a:ext cx="2590800" cy="4953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615113" y="1733550"/>
            <a:ext cx="1676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1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615113" y="2343150"/>
            <a:ext cx="1676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615113" y="3028950"/>
            <a:ext cx="1676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3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615113" y="5619750"/>
            <a:ext cx="1676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n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7377113" y="3790950"/>
            <a:ext cx="0" cy="1600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50825" y="1484313"/>
            <a:ext cx="53292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257175" eaLnBrk="0" hangingPunct="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Uses a single lock for an entire set of resource objects (indicated by the "orange border" in the image)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When one thread has acquired the lock, it stops all others threads from accessing any of the objects in the set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 danger of deadlock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Potentially inefficient as it may cause  unnecessary blocking of threads 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endParaRPr lang="en-GB" sz="2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Fine-grained Concurrency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/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084888" y="1355725"/>
            <a:ext cx="2590800" cy="4953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179388" y="1341438"/>
            <a:ext cx="561674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20713" indent="-1635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separate lock for each resource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thread acquires locks for those objects involved in the current transaction.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Potentially more efficient than a more coarse-grained strategy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less blocking of threads</a:t>
            </a:r>
          </a:p>
          <a:p>
            <a:pPr lvl="1"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actual gain depends on various factors such as processor cores, etc.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Danger of deadlock if threads need to acquire (and return) multiple locks for a transaction </a:t>
            </a:r>
          </a:p>
        </p:txBody>
      </p:sp>
      <p:sp>
        <p:nvSpPr>
          <p:cNvPr id="32774" name="Rectangle 11"/>
          <p:cNvSpPr>
            <a:spLocks noChangeArrowheads="1"/>
          </p:cNvSpPr>
          <p:nvPr/>
        </p:nvSpPr>
        <p:spPr bwMode="auto">
          <a:xfrm>
            <a:off x="6588125" y="1628775"/>
            <a:ext cx="1676400" cy="457200"/>
          </a:xfrm>
          <a:prstGeom prst="rect">
            <a:avLst/>
          </a:prstGeom>
          <a:solidFill>
            <a:schemeClr val="accent2"/>
          </a:solidFill>
          <a:ln w="9525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1</a:t>
            </a:r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6588125" y="2276475"/>
            <a:ext cx="1676400" cy="457200"/>
          </a:xfrm>
          <a:prstGeom prst="rect">
            <a:avLst/>
          </a:prstGeom>
          <a:solidFill>
            <a:schemeClr val="accent2"/>
          </a:solidFill>
          <a:ln w="9525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2</a:t>
            </a:r>
          </a:p>
        </p:txBody>
      </p:sp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6588125" y="3028950"/>
            <a:ext cx="1676400" cy="457200"/>
          </a:xfrm>
          <a:prstGeom prst="rect">
            <a:avLst/>
          </a:prstGeom>
          <a:solidFill>
            <a:schemeClr val="accent2"/>
          </a:solidFill>
          <a:ln w="9525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3</a:t>
            </a:r>
          </a:p>
        </p:txBody>
      </p:sp>
      <p:sp>
        <p:nvSpPr>
          <p:cNvPr id="32777" name="Rectangle 14"/>
          <p:cNvSpPr>
            <a:spLocks noChangeArrowheads="1"/>
          </p:cNvSpPr>
          <p:nvPr/>
        </p:nvSpPr>
        <p:spPr bwMode="auto">
          <a:xfrm>
            <a:off x="6588125" y="5619750"/>
            <a:ext cx="1676400" cy="457200"/>
          </a:xfrm>
          <a:prstGeom prst="rect">
            <a:avLst/>
          </a:prstGeom>
          <a:solidFill>
            <a:schemeClr val="accent2"/>
          </a:solidFill>
          <a:ln w="9525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Res. n</a:t>
            </a:r>
          </a:p>
        </p:txBody>
      </p:sp>
      <p:sp>
        <p:nvSpPr>
          <p:cNvPr id="32778" name="Line 15"/>
          <p:cNvSpPr>
            <a:spLocks noChangeShapeType="1"/>
          </p:cNvSpPr>
          <p:nvPr/>
        </p:nvSpPr>
        <p:spPr bwMode="auto">
          <a:xfrm>
            <a:off x="7350125" y="3790950"/>
            <a:ext cx="0" cy="1600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/>
              <a:t>Coarse-Grained Dining Philosophers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a coarse-grained solution for the dining philosophers is straightforward</a:t>
            </a:r>
          </a:p>
          <a:p>
            <a:pPr lvl="1" eaLnBrk="1" hangingPunct="1"/>
            <a:r>
              <a:rPr lang="en-GB" dirty="0"/>
              <a:t>The synchronisation is done on the entire set of forks</a:t>
            </a:r>
          </a:p>
          <a:p>
            <a:pPr lvl="1" eaLnBrk="1" hangingPunct="1"/>
            <a:r>
              <a:rPr lang="en-GB" dirty="0"/>
              <a:t>So at most one philosopher can access the forks</a:t>
            </a:r>
          </a:p>
          <a:p>
            <a:pPr eaLnBrk="1" hangingPunct="1"/>
            <a:r>
              <a:rPr lang="en-GB" dirty="0"/>
              <a:t>This prevents deadlock</a:t>
            </a:r>
          </a:p>
          <a:p>
            <a:pPr eaLnBrk="1" hangingPunct="1"/>
            <a:r>
              <a:rPr lang="en-GB" dirty="0"/>
              <a:t>But it makes for slow eating</a:t>
            </a:r>
          </a:p>
          <a:p>
            <a:pPr lvl="1" eaLnBrk="1" hangingPunct="1"/>
            <a:r>
              <a:rPr lang="en-GB" dirty="0"/>
              <a:t>If we interpret the philosophers as processors and eating as “doing work”, then at most one processor is actually working at any point in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44624"/>
            <a:ext cx="9108504" cy="6480720"/>
          </a:xfrm>
        </p:spPr>
        <p:txBody>
          <a:bodyPr/>
          <a:lstStyle/>
          <a:p>
            <a:r>
              <a:rPr lang="en-GB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Philosopher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Runnable {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Fork { </a:t>
            </a:r>
            <a:br>
              <a:rPr lang="en-GB" dirty="0">
                <a:solidFill>
                  <a:srgbClr val="000000"/>
                </a:solidFill>
                <a:latin typeface="Consolas"/>
              </a:rPr>
            </a:br>
            <a:r>
              <a:rPr lang="en-GB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holder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Fork(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holder) { 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/>
              </a:rPr>
              <a:t>holder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holder; 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Fork[] 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forks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Fork[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nn-NO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</a:t>
            </a:r>
            <a:r>
              <a:rPr lang="nn-NO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nn-NO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i="1" dirty="0">
                <a:solidFill>
                  <a:srgbClr val="000000"/>
                </a:solidFill>
                <a:latin typeface="Consolas"/>
              </a:rPr>
              <a:t>++) </a:t>
            </a:r>
            <a:br>
              <a:rPr lang="nn-NO" i="1" dirty="0">
                <a:solidFill>
                  <a:srgbClr val="000000"/>
                </a:solidFill>
                <a:latin typeface="Consolas"/>
              </a:rPr>
            </a:br>
            <a:r>
              <a:rPr lang="nn-NO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forks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GB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Fork(-1);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Philosopher(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id) {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id; }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run();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takeFork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i) {…}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dropFork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i) {…}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eat() {…}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}</a:t>
            </a:r>
            <a:endParaRPr lang="en-GB" sz="2000" dirty="0">
              <a:latin typeface="Consolas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44624"/>
            <a:ext cx="9180512" cy="6813376"/>
          </a:xfrm>
        </p:spPr>
        <p:txBody>
          <a:bodyPr/>
          <a:lstStyle/>
          <a:p>
            <a:r>
              <a:rPr lang="en-GB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PhilosopherCoarse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Philosopher {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PhilosopherCoarse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	super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}</a:t>
            </a:r>
            <a:br>
              <a:rPr lang="en-GB" dirty="0">
                <a:solidFill>
                  <a:srgbClr val="000000"/>
                </a:solidFill>
                <a:latin typeface="Consolas"/>
              </a:rPr>
            </a:b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646464"/>
                </a:solidFill>
                <a:latin typeface="Consolas"/>
              </a:rPr>
              <a:t>  @Override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+ 1) % 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	synchronized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forks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takeFork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takeFork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	eat();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dropFork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dropFork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}</a:t>
            </a:r>
            <a:endParaRPr lang="en-GB" dirty="0">
              <a:latin typeface="Consolas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Output: </a:t>
            </a:r>
            <a:r>
              <a:rPr lang="en-GB" sz="3200" b="1" dirty="0" err="1">
                <a:latin typeface="Consolas" panose="020B0609020204030204" pitchFamily="49" charset="0"/>
              </a:rPr>
              <a:t>PhilosopherCoarse</a:t>
            </a:r>
            <a:endParaRPr lang="en-GB" sz="3200" b="1" dirty="0"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3528" y="980728"/>
            <a:ext cx="8460940" cy="573325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takes fork 0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takes fork 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is eating...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drops fork 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drops fork 0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9 takes fork 9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9 takes fork 0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9 is eating...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9 drops fork 0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9 drops fork 9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7 takes fork 7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2000" dirty="0"/>
              <a:t>duration = 5053 </a:t>
            </a:r>
            <a:r>
              <a:rPr lang="en-GB" sz="2000" dirty="0" err="1"/>
              <a:t>ms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2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8DBB-4C8B-7641-B3CD-68626757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B9F65-1CFE-5440-999C-FAB2FC75F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Thread is an OS entity corresponding to a stream of instructions</a:t>
            </a:r>
          </a:p>
          <a:p>
            <a:pPr lvl="1"/>
            <a:r>
              <a:rPr lang="en-GB" dirty="0"/>
              <a:t>One or more threads run in the context of the process</a:t>
            </a:r>
          </a:p>
          <a:p>
            <a:pPr lvl="1"/>
            <a:r>
              <a:rPr lang="en-GB" dirty="0"/>
              <a:t>Each thread belongs to exactly one process and uses its address space</a:t>
            </a:r>
          </a:p>
          <a:p>
            <a:pPr lvl="1"/>
            <a:r>
              <a:rPr lang="en-GB" dirty="0"/>
              <a:t>Each process has at least one thread (think of the </a:t>
            </a:r>
            <a:r>
              <a:rPr lang="en-GB" b="1" dirty="0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GB" dirty="0"/>
              <a:t> function) </a:t>
            </a:r>
          </a:p>
          <a:p>
            <a:pPr lvl="1"/>
            <a:r>
              <a:rPr lang="en-GB" dirty="0"/>
              <a:t>A thread can execute any part of the process code, including parts currently being executed by another 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90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dirty="0"/>
              <a:t>Fine-grained Dinging Philosophers</a:t>
            </a:r>
            <a:endParaRPr lang="en-GB" sz="36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Lock only the forks needed by each philosopher </a:t>
            </a:r>
          </a:p>
          <a:p>
            <a:pPr lvl="1" eaLnBrk="1" hangingPunct="1"/>
            <a:r>
              <a:rPr lang="en-GB" dirty="0"/>
              <a:t>the synchronisation ensures that no two philosophers can pick up one fork at the same time</a:t>
            </a:r>
          </a:p>
          <a:p>
            <a:pPr eaLnBrk="1" hangingPunct="1"/>
            <a:r>
              <a:rPr lang="en-GB" dirty="0"/>
              <a:t>BUT: need to be careful about how we request the locks</a:t>
            </a:r>
          </a:p>
          <a:p>
            <a:pPr lvl="1" eaLnBrk="1" hangingPunct="1"/>
            <a:r>
              <a:rPr lang="en-GB" dirty="0"/>
              <a:t>Otherwise, could end up in a state of deadlock</a:t>
            </a:r>
          </a:p>
          <a:p>
            <a:pPr eaLnBrk="1" hangingPunct="1"/>
            <a:r>
              <a:rPr lang="en-GB" dirty="0"/>
              <a:t>Simple deadlock-avoidance strategy: restrict order of requests: </a:t>
            </a:r>
          </a:p>
          <a:p>
            <a:pPr lvl="1" eaLnBrk="1" hangingPunct="1"/>
            <a:r>
              <a:rPr lang="en-GB" dirty="0"/>
              <a:t>first philosopher takes right fork first, then left fork; </a:t>
            </a:r>
          </a:p>
          <a:p>
            <a:pPr lvl="1" eaLnBrk="1" hangingPunct="1"/>
            <a:r>
              <a:rPr lang="en-GB" dirty="0"/>
              <a:t>all other philosophers take left fork first, then right fork</a:t>
            </a:r>
          </a:p>
          <a:p>
            <a:pPr eaLnBrk="1" hangingPunct="1"/>
            <a:r>
              <a:rPr lang="en-GB" dirty="0"/>
              <a:t>Other deadlock-avoidance strategies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297613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-27384"/>
            <a:ext cx="9180512" cy="6885384"/>
          </a:xfrm>
        </p:spPr>
        <p:txBody>
          <a:bodyPr/>
          <a:lstStyle/>
          <a:p>
            <a:r>
              <a:rPr lang="en-GB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PhilosopherFine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Philosopher {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PhilosopherFine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 }</a:t>
            </a:r>
          </a:p>
          <a:p>
            <a:r>
              <a:rPr lang="en-GB" dirty="0">
                <a:solidFill>
                  <a:srgbClr val="646464"/>
                </a:solidFill>
                <a:latin typeface="Consolas"/>
              </a:rPr>
              <a:t>  @Override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run() {</a:t>
            </a:r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3F7F5F"/>
                </a:solidFill>
                <a:latin typeface="Consolas"/>
              </a:rPr>
              <a:t>    // Deadlock prevention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== 0 ? 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: (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+ 1) % 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GB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== 0 ? 1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  synchronized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forks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i="1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takeFork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    synchronized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i="1" dirty="0">
                <a:solidFill>
                  <a:srgbClr val="0000C0"/>
                </a:solidFill>
                <a:latin typeface="Consolas"/>
              </a:rPr>
              <a:t>forks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i="1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r>
              <a:rPr lang="en-GB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takeFork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eat();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dropFork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snd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dropFork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fst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GB" dirty="0">
                <a:latin typeface="Consolas"/>
              </a:rPr>
              <a:t> </a:t>
            </a:r>
            <a:endParaRPr lang="en-GB" dirty="0">
              <a:latin typeface="Consolas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Output: </a:t>
            </a:r>
            <a:r>
              <a:rPr lang="en-GB" sz="3200" b="1" dirty="0" err="1">
                <a:latin typeface="Consolas" panose="020B0609020204030204" pitchFamily="49" charset="0"/>
              </a:rPr>
              <a:t>PhilosopherFine</a:t>
            </a:r>
            <a:endParaRPr lang="en-GB" sz="3200" b="1" dirty="0"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takes fork 0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2 takes fork 3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1 takes fork 2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takes fork 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3 takes fork 4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0 is eating...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5 takes fork 6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5 takes fork 5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5 is eating...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6 takes fork 7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7 takes fork 8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Philosopher 8 takes fork 9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duration = 2543 </a:t>
            </a:r>
            <a:r>
              <a:rPr lang="en-GB" sz="2000" dirty="0" err="1">
                <a:latin typeface="Consolas" panose="020B0609020204030204" pitchFamily="49" charset="0"/>
              </a:rPr>
              <a:t>ms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80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85DD-25A6-4417-A397-5457F946A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 OF PART IV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2526D5-DEAC-4278-96EE-4EA1D0EE5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258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C1F19-8E38-40CA-8A55-2809864E5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V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696560-1EAD-4C37-BF34-A85C89F7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3717032"/>
            <a:ext cx="6477000" cy="1981200"/>
          </a:xfrm>
        </p:spPr>
        <p:txBody>
          <a:bodyPr/>
          <a:lstStyle/>
          <a:p>
            <a:r>
              <a:rPr lang="en-GB" dirty="0"/>
              <a:t>More advanced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2830973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Synchronisation primitives</a:t>
            </a:r>
            <a:endParaRPr lang="en-GB" sz="3200" b="1" dirty="0">
              <a:latin typeface="Consolas"/>
              <a:cs typeface="Consolas" pitchFamily="49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200" b="1" dirty="0">
                <a:latin typeface="Consolas"/>
              </a:rPr>
              <a:t>Synchronized</a:t>
            </a:r>
            <a:r>
              <a:rPr lang="en-GB" dirty="0"/>
              <a:t>/</a:t>
            </a:r>
            <a:r>
              <a:rPr lang="en-GB" sz="2200" b="1" dirty="0">
                <a:latin typeface="Consolas"/>
              </a:rPr>
              <a:t>lock</a:t>
            </a:r>
            <a:r>
              <a:rPr lang="en-GB" dirty="0"/>
              <a:t> sections have very limited functionality</a:t>
            </a:r>
          </a:p>
          <a:p>
            <a:pPr eaLnBrk="1" hangingPunct="1"/>
            <a:r>
              <a:rPr lang="en-GB" dirty="0"/>
              <a:t>There exist multiple synchronisation primitives (tools) including</a:t>
            </a:r>
          </a:p>
          <a:p>
            <a:pPr lvl="1" eaLnBrk="1" hangingPunct="1"/>
            <a:r>
              <a:rPr lang="en-GB" i="1" dirty="0"/>
              <a:t>Mutex</a:t>
            </a:r>
            <a:r>
              <a:rPr lang="en-GB" dirty="0"/>
              <a:t> allows at most one thread at a time to access some resource</a:t>
            </a:r>
          </a:p>
          <a:p>
            <a:pPr lvl="1" eaLnBrk="1" hangingPunct="1"/>
            <a:r>
              <a:rPr lang="en-GB" i="1" dirty="0"/>
              <a:t>Semaphore</a:t>
            </a:r>
            <a:r>
              <a:rPr lang="en-GB" dirty="0"/>
              <a:t> allows at most </a:t>
            </a:r>
            <a:r>
              <a:rPr lang="en-GB" i="1" dirty="0"/>
              <a:t>n</a:t>
            </a:r>
            <a:r>
              <a:rPr lang="en-GB" dirty="0"/>
              <a:t> threads at a time to access some resource</a:t>
            </a:r>
          </a:p>
          <a:p>
            <a:pPr lvl="1" eaLnBrk="1" hangingPunct="1"/>
            <a:r>
              <a:rPr lang="en-GB" i="1" dirty="0"/>
              <a:t>Barrier</a:t>
            </a:r>
            <a:r>
              <a:rPr lang="en-GB" dirty="0"/>
              <a:t> synchronises several threads; a thread will wait until all other threads complete some task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Cyclic Barriers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200" b="1" dirty="0" err="1">
                <a:latin typeface="Consolas" panose="020B0609020204030204" pitchFamily="49" charset="0"/>
              </a:rPr>
              <a:t>CyclicBarrier</a:t>
            </a:r>
            <a:r>
              <a:rPr lang="en-GB" dirty="0"/>
              <a:t> in Java </a:t>
            </a:r>
            <a:r>
              <a:rPr lang="en-GB" dirty="0">
                <a:cs typeface="Consolas" pitchFamily="49" charset="0"/>
              </a:rPr>
              <a:t>allows a fixed number of threads to wait for each other at some common barrier point </a:t>
            </a:r>
          </a:p>
          <a:p>
            <a:pPr eaLnBrk="1" hangingPunct="1"/>
            <a:r>
              <a:rPr lang="en-GB" sz="2200" b="1" dirty="0" err="1">
                <a:latin typeface="Consolas"/>
              </a:rPr>
              <a:t>CyclicBarrier.await</a:t>
            </a:r>
            <a:r>
              <a:rPr lang="en-GB" sz="2200" b="1" dirty="0">
                <a:latin typeface="Consolas"/>
              </a:rPr>
              <a:t>()</a:t>
            </a:r>
            <a:r>
              <a:rPr lang="en-GB" dirty="0"/>
              <a:t> </a:t>
            </a:r>
            <a:r>
              <a:rPr lang="en-GB" dirty="0">
                <a:cs typeface="Consolas" pitchFamily="49" charset="0"/>
              </a:rPr>
              <a:t>blocks until that has happened</a:t>
            </a:r>
          </a:p>
          <a:p>
            <a:pPr eaLnBrk="1" hangingPunct="1"/>
            <a:r>
              <a:rPr lang="en-GB" dirty="0">
                <a:cs typeface="Consolas" pitchFamily="49" charset="0"/>
              </a:rPr>
              <a:t>Called “cyclic” because the barrier can be re-used after waiting threads have been released</a:t>
            </a:r>
          </a:p>
          <a:p>
            <a:pPr eaLnBrk="1" hangingPunct="1"/>
            <a:r>
              <a:rPr lang="en-GB" dirty="0"/>
              <a:t>Cyclic barrier can be set up with a barrier action that is executed once per barrier point, after the last thread in the party arrives, but before any threads are released.</a:t>
            </a:r>
          </a:p>
          <a:p>
            <a:pPr eaLnBrk="1" hangingPunct="1"/>
            <a:r>
              <a:rPr lang="en-GB" dirty="0"/>
              <a:t>Java example: </a:t>
            </a:r>
            <a:r>
              <a:rPr lang="en-GB" sz="2200" b="1" dirty="0" err="1">
                <a:latin typeface="Consolas"/>
              </a:rPr>
              <a:t>CyclicBarrierDemo</a:t>
            </a:r>
            <a:endParaRPr lang="en-GB" sz="22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2113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/>
              </a:rPr>
              <a:t>CyclicBarrierDemo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 = 3;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 final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i="1" dirty="0">
                <a:solidFill>
                  <a:srgbClr val="0000C0"/>
                </a:solidFill>
                <a:latin typeface="Consolas"/>
              </a:rPr>
              <a:t>REPEATS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 = 3;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/>
              </a:rPr>
              <a:t>CyclicBarrier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i="1" dirty="0" err="1">
                <a:solidFill>
                  <a:srgbClr val="0000C0"/>
                </a:solidFill>
                <a:latin typeface="Consolas"/>
              </a:rPr>
              <a:t>cb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8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i="1" dirty="0" err="1">
                <a:solidFill>
                  <a:srgbClr val="000000"/>
                </a:solidFill>
                <a:latin typeface="Consolas"/>
              </a:rPr>
              <a:t>CyclicBarrier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,</a:t>
            </a:r>
            <a:br>
              <a:rPr lang="en-GB" sz="1800" i="1" dirty="0">
                <a:solidFill>
                  <a:srgbClr val="000000"/>
                </a:solidFill>
                <a:latin typeface="Consolas"/>
              </a:rPr>
            </a:br>
            <a:r>
              <a:rPr lang="en-GB" sz="1800" i="1" dirty="0">
                <a:solidFill>
                  <a:srgbClr val="000000"/>
                </a:solidFill>
                <a:latin typeface="Consolas"/>
              </a:rPr>
              <a:t>	 () -&gt; </a:t>
            </a:r>
            <a:r>
              <a:rPr lang="en-GB" sz="1800" i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i="1" dirty="0">
                <a:solidFill>
                  <a:srgbClr val="2A00FF"/>
                </a:solidFill>
                <a:latin typeface="Consolas"/>
              </a:rPr>
              <a:t>"All done"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Task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Runnable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GB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nsolas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Task(</a:t>
            </a:r>
            <a:r>
              <a:rPr lang="en-GB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8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800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    for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GB" sz="18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GB" sz="1800" i="1" dirty="0">
                <a:solidFill>
                  <a:srgbClr val="0000C0"/>
                </a:solidFill>
                <a:latin typeface="Consolas"/>
              </a:rPr>
              <a:t>REPEATS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GB" sz="1800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++) {</a:t>
            </a:r>
            <a:br>
              <a:rPr lang="en-GB" sz="1800" i="1" dirty="0">
                <a:solidFill>
                  <a:srgbClr val="000000"/>
                </a:solidFill>
                <a:latin typeface="Consolas"/>
              </a:rPr>
            </a:br>
            <a:r>
              <a:rPr lang="en-GB" sz="1800" i="1" dirty="0">
                <a:solidFill>
                  <a:srgbClr val="000000"/>
                </a:solidFill>
                <a:latin typeface="Consolas"/>
              </a:rPr>
              <a:t>  	  </a:t>
            </a:r>
            <a:r>
              <a:rPr lang="en-GB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GB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i="1" dirty="0">
                <a:solidFill>
                  <a:srgbClr val="2A00FF"/>
                </a:solidFill>
                <a:latin typeface="Consolas"/>
              </a:rPr>
              <a:t>"Thread "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GB" sz="1800" i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GB" sz="1800" i="1" dirty="0">
                <a:solidFill>
                  <a:srgbClr val="2A00FF"/>
                </a:solidFill>
                <a:latin typeface="Consolas"/>
              </a:rPr>
              <a:t>" done"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  	  try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GB" sz="1800" i="1" dirty="0" err="1">
                <a:solidFill>
                  <a:srgbClr val="0000C0"/>
                </a:solidFill>
                <a:latin typeface="Consolas"/>
              </a:rPr>
              <a:t>cb</a:t>
            </a:r>
            <a:r>
              <a:rPr lang="en-GB" sz="1800" i="1" dirty="0" err="1">
                <a:solidFill>
                  <a:srgbClr val="000000"/>
                </a:solidFill>
                <a:latin typeface="Consolas"/>
              </a:rPr>
              <a:t>.await</a:t>
            </a:r>
            <a:r>
              <a:rPr lang="en-GB" sz="1800" i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(Exception e) {}</a:t>
            </a:r>
            <a:br>
              <a:rPr lang="en-GB" sz="1800" dirty="0">
                <a:solidFill>
                  <a:srgbClr val="000000"/>
                </a:solidFill>
                <a:latin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}</a:t>
            </a:r>
            <a:br>
              <a:rPr lang="en-GB" sz="1800" dirty="0">
                <a:solidFill>
                  <a:srgbClr val="000000"/>
                </a:solidFill>
                <a:latin typeface="Consolas"/>
              </a:rPr>
            </a:br>
            <a:r>
              <a:rPr lang="en-GB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GB" sz="18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8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800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nn-NO" sz="1800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sz="1800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800" i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F0055"/>
                </a:solidFill>
                <a:latin typeface="Consolas"/>
              </a:rPr>
              <a:t>	new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Thread(</a:t>
            </a:r>
            <a:r>
              <a:rPr lang="en-GB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 Task(</a:t>
            </a:r>
            <a:r>
              <a:rPr lang="en-GB" sz="18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)).start();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} </a:t>
            </a:r>
            <a:endParaRPr lang="en-GB" sz="1800" dirty="0">
              <a:latin typeface="Consolas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08215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onsolas"/>
              </a:rPr>
              <a:t>CyclicBarrierDemo</a:t>
            </a:r>
            <a:r>
              <a:rPr lang="en-GB" dirty="0"/>
              <a:t>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0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2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1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All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1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2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0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All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2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0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Thread 1 done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All done</a:t>
            </a:r>
          </a:p>
        </p:txBody>
      </p:sp>
    </p:spTree>
    <p:extLst>
      <p:ext uri="{BB962C8B-B14F-4D97-AF65-F5344CB8AC3E}">
        <p14:creationId xmlns:p14="http://schemas.microsoft.com/office/powerpoint/2010/main" val="1973117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785D-D3C2-4C22-BD7B-3AA8749F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in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AD5D-FCF2-42E1-BA01-94F54E98A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GUI libraries usually do not support concurrency</a:t>
            </a:r>
          </a:p>
          <a:p>
            <a:pPr lvl="1"/>
            <a:r>
              <a:rPr lang="en-GB" dirty="0"/>
              <a:t>The entire GUI is supposed to operate from a single thread</a:t>
            </a:r>
          </a:p>
          <a:p>
            <a:pPr lvl="1"/>
            <a:r>
              <a:rPr lang="en-GB" dirty="0"/>
              <a:t>Events such as user interactions, system updates and timers are added to a queue and then processed one by one</a:t>
            </a:r>
          </a:p>
          <a:p>
            <a:pPr lvl="1"/>
            <a:r>
              <a:rPr lang="en-GB" dirty="0"/>
              <a:t>Trying to access GUI from another thread will cause problems</a:t>
            </a:r>
          </a:p>
          <a:p>
            <a:r>
              <a:rPr lang="en-GB" dirty="0"/>
              <a:t>Having a lengthy operation in a GUI application will lead to GUI freezing</a:t>
            </a:r>
          </a:p>
        </p:txBody>
      </p:sp>
    </p:spTree>
    <p:extLst>
      <p:ext uri="{BB962C8B-B14F-4D97-AF65-F5344CB8AC3E}">
        <p14:creationId xmlns:p14="http://schemas.microsoft.com/office/powerpoint/2010/main" val="284499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EBA6-0FB3-461B-8981-C26931E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 support of parallelism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DDA9-5FFC-41DD-8950-6E9346CCB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OS will run all the threads ‘in parallel’</a:t>
            </a:r>
          </a:p>
          <a:p>
            <a:r>
              <a:rPr lang="en-GB" dirty="0"/>
              <a:t>What if there are more threads than CPU cores?</a:t>
            </a:r>
          </a:p>
          <a:p>
            <a:pPr lvl="1"/>
            <a:r>
              <a:rPr lang="en-GB" dirty="0"/>
              <a:t>OS uses time slicing to run several threads concurrently on a single core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Switching processes is expensive (because it involves address space switching)</a:t>
            </a:r>
          </a:p>
          <a:p>
            <a:pPr lvl="1"/>
            <a:r>
              <a:rPr lang="en-GB" dirty="0"/>
              <a:t>Switching threads is cheaper</a:t>
            </a:r>
          </a:p>
          <a:p>
            <a:r>
              <a:rPr lang="en-GB" dirty="0"/>
              <a:t>Allocation of computing resources (i.e. CPU time) is controlled by process and thread </a:t>
            </a:r>
            <a:r>
              <a:rPr lang="en-GB" i="1" dirty="0"/>
              <a:t>priorities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9B91F5-7F77-4877-BE9D-0BA5476B3CCA}"/>
              </a:ext>
            </a:extLst>
          </p:cNvPr>
          <p:cNvCxnSpPr>
            <a:cxnSpLocks/>
          </p:cNvCxnSpPr>
          <p:nvPr/>
        </p:nvCxnSpPr>
        <p:spPr bwMode="auto">
          <a:xfrm>
            <a:off x="5436096" y="2890832"/>
            <a:ext cx="0" cy="12241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EBDDF2-89BE-4A98-BB8F-A243B28A2FA8}"/>
              </a:ext>
            </a:extLst>
          </p:cNvPr>
          <p:cNvSpPr txBox="1"/>
          <p:nvPr/>
        </p:nvSpPr>
        <p:spPr>
          <a:xfrm>
            <a:off x="5238750" y="33182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9DBA7-E866-D24F-A0E0-E88AED6C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418134"/>
            <a:ext cx="13335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5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CF18-CFF5-4B5B-AA18-6AAEBC6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in GUI –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11A7A-DEC7-49D9-92D2-B5070D892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the long operation in another thread; use special function to update the GUI once the operation is finished</a:t>
            </a:r>
          </a:p>
          <a:p>
            <a:pPr lvl="1"/>
            <a:r>
              <a:rPr lang="en-GB" dirty="0"/>
              <a:t>Java: </a:t>
            </a:r>
            <a:r>
              <a:rPr lang="en-GB" sz="2200" b="1" dirty="0" err="1">
                <a:latin typeface="Consolas" panose="020B0609020204030204" pitchFamily="49" charset="0"/>
              </a:rPr>
              <a:t>EventQueue.invokeLater</a:t>
            </a:r>
            <a:r>
              <a:rPr lang="en-GB" sz="22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/>
              <a:t>(A variation of the previous approach) Use a special class for lengthy operations</a:t>
            </a:r>
          </a:p>
          <a:p>
            <a:pPr lvl="1"/>
            <a:r>
              <a:rPr lang="en-GB" dirty="0"/>
              <a:t>Java: </a:t>
            </a:r>
            <a:r>
              <a:rPr lang="en-GB" sz="2200" b="1" dirty="0" err="1">
                <a:latin typeface="Consolas" panose="020B0609020204030204" pitchFamily="49" charset="0"/>
              </a:rPr>
              <a:t>SwingWorker</a:t>
            </a:r>
            <a:endParaRPr lang="en-GB" sz="2200" b="1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553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4683"/>
            <a:ext cx="9252520" cy="9525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Multi-Threaded Servers (“Concurrency”)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Many applications have to deal with “real world” concurrency</a:t>
            </a:r>
          </a:p>
          <a:p>
            <a:pPr lvl="1" eaLnBrk="1" hangingPunct="1"/>
            <a:r>
              <a:rPr lang="en-GB" dirty="0"/>
              <a:t>Like multiple users who may issue task requests concurrently and non-deterministically </a:t>
            </a:r>
          </a:p>
          <a:p>
            <a:pPr eaLnBrk="1" hangingPunct="1"/>
            <a:r>
              <a:rPr lang="en-GB" dirty="0"/>
              <a:t>Threads can help to code such server applications </a:t>
            </a:r>
          </a:p>
          <a:p>
            <a:pPr lvl="1" eaLnBrk="1" hangingPunct="1"/>
            <a:r>
              <a:rPr lang="en-GB" dirty="0"/>
              <a:t>Run a separate thread for each concurrent interaction </a:t>
            </a:r>
          </a:p>
          <a:p>
            <a:pPr eaLnBrk="1" hangingPunct="1"/>
            <a:r>
              <a:rPr lang="en-GB" dirty="0"/>
              <a:t>Servers are often built on top of a standardised multi-threaded environment such as a servlet container like Tomcat</a:t>
            </a:r>
          </a:p>
          <a:p>
            <a:pPr eaLnBrk="1" hangingPunct="1"/>
            <a:r>
              <a:rPr lang="en-GB" dirty="0"/>
              <a:t>Server threads may be blocked a lot of the time, because they are waiting for the next request</a:t>
            </a:r>
          </a:p>
          <a:p>
            <a:pPr lvl="1" eaLnBrk="1" hangingPunct="1"/>
            <a:r>
              <a:rPr lang="en-GB" dirty="0"/>
              <a:t>During waiting times, they do not actually use up CPU time </a:t>
            </a:r>
          </a:p>
          <a:p>
            <a:pPr eaLnBrk="1" hangingPunct="1"/>
            <a:r>
              <a:rPr lang="en-GB" dirty="0"/>
              <a:t>Often requires some access control for shared resources</a:t>
            </a:r>
          </a:p>
          <a:p>
            <a:pPr lvl="1" eaLnBrk="1" hangingPunct="1"/>
            <a:r>
              <a:rPr lang="en-GB" dirty="0"/>
              <a:t>Such as a database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Parallel Programming (“Parallelism”) 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i="1" dirty="0"/>
              <a:t>Parallel programming </a:t>
            </a:r>
            <a:r>
              <a:rPr lang="en-GB" dirty="0"/>
              <a:t>tries to divide a computation-intensive task into sub-tasks and execute these </a:t>
            </a:r>
            <a:r>
              <a:rPr lang="en-GB" i="1" dirty="0"/>
              <a:t>at the same time</a:t>
            </a:r>
            <a:endParaRPr lang="en-GB" dirty="0"/>
          </a:p>
          <a:p>
            <a:pPr lvl="1" eaLnBrk="1" hangingPunct="1"/>
            <a:r>
              <a:rPr lang="en-GB" dirty="0"/>
              <a:t>Can be coded for multi-core or distributed machines</a:t>
            </a:r>
          </a:p>
          <a:p>
            <a:pPr eaLnBrk="1" hangingPunct="1"/>
            <a:r>
              <a:rPr lang="en-GB" dirty="0"/>
              <a:t>Parallelisation requires a careful breakdown into sub-tasks and allocation over different cores / processors / machines</a:t>
            </a:r>
          </a:p>
          <a:p>
            <a:pPr lvl="1" eaLnBrk="1" hangingPunct="1"/>
            <a:r>
              <a:rPr lang="en-GB" dirty="0"/>
              <a:t>Try to reduce idle (waiting) times</a:t>
            </a:r>
          </a:p>
          <a:p>
            <a:pPr lvl="1" eaLnBrk="1" hangingPunct="1"/>
            <a:r>
              <a:rPr lang="en-GB" dirty="0"/>
              <a:t>Not every algorithm can be efficiently parallelised</a:t>
            </a:r>
          </a:p>
          <a:p>
            <a:pPr eaLnBrk="1" hangingPunct="1"/>
            <a:r>
              <a:rPr lang="en-GB" dirty="0"/>
              <a:t>Communication and memory access are often the bottlenecks</a:t>
            </a:r>
          </a:p>
          <a:p>
            <a:pPr lvl="1" eaLnBrk="1" hangingPunct="1"/>
            <a:r>
              <a:rPr lang="en-GB" dirty="0"/>
              <a:t>Simply increasing the number of CPUs does not necessarily improve the performance</a:t>
            </a:r>
          </a:p>
          <a:p>
            <a:pPr lvl="1" eaLnBrk="1" hangingPunct="1"/>
            <a:r>
              <a:rPr lang="en-GB" dirty="0"/>
              <a:t>In fact, overheads may even worsen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27926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Summary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fully supports multi-threaded programming</a:t>
            </a:r>
          </a:p>
          <a:p>
            <a:pPr eaLnBrk="1" hangingPunct="1"/>
            <a:r>
              <a:rPr lang="en-GB" dirty="0"/>
              <a:t>Synchronised methods and synchronised blocks can be used to control access to shared objects </a:t>
            </a:r>
          </a:p>
          <a:p>
            <a:pPr eaLnBrk="1" hangingPunct="1"/>
            <a:r>
              <a:rPr lang="en-GB" dirty="0"/>
              <a:t>Choice of synchronisation (locking) strategy </a:t>
            </a:r>
          </a:p>
          <a:p>
            <a:pPr lvl="1" eaLnBrk="1" hangingPunct="1"/>
            <a:r>
              <a:rPr lang="en-GB" dirty="0"/>
              <a:t>coarse-grained concurrency is simpler, less danger of deadlock, potentially poorer performance</a:t>
            </a:r>
          </a:p>
          <a:p>
            <a:pPr lvl="1" eaLnBrk="1" hangingPunct="1"/>
            <a:r>
              <a:rPr lang="en-GB" dirty="0"/>
              <a:t>fine-grained concurrency is more complex, needs more care to avoid deadlocks, potentially better performance</a:t>
            </a:r>
          </a:p>
          <a:p>
            <a:pPr eaLnBrk="1" hangingPunct="1"/>
            <a:r>
              <a:rPr lang="en-GB" dirty="0"/>
              <a:t>Barriers and semaphores can help to coordinate the progress of different threads </a:t>
            </a:r>
          </a:p>
          <a:p>
            <a:pPr eaLnBrk="1" hangingPunct="1"/>
            <a:r>
              <a:rPr lang="en-GB" dirty="0"/>
              <a:t>GUI: use special classes to execute background tasks</a:t>
            </a:r>
          </a:p>
          <a:p>
            <a:pPr marL="342900" lvl="1" indent="-342900" eaLnBrk="1" hangingPunct="1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dirty="0">
                <a:cs typeface="Consolas" pitchFamily="49" charset="0"/>
              </a:rPr>
              <a:t>Multi-threaded servers versus parallel programming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85DD-25A6-4417-A397-5457F946A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 OF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2526D5-DEAC-4278-96EE-4EA1D0EE5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Operating System Processes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Modern OS like Unix or Windows support multiple processes  (“multitasking”)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>
                <a:latin typeface="Consolas"/>
              </a:rPr>
              <a:t>java </a:t>
            </a:r>
            <a:r>
              <a:rPr lang="en-GB" sz="2000" b="1" dirty="0" err="1">
                <a:latin typeface="Consolas"/>
              </a:rPr>
              <a:t>MyProg</a:t>
            </a:r>
            <a:r>
              <a:rPr lang="en-GB" sz="2000" b="1" dirty="0">
                <a:latin typeface="Consolas"/>
              </a:rPr>
              <a:t> </a:t>
            </a:r>
            <a:r>
              <a:rPr lang="en-GB" dirty="0"/>
              <a:t>creates a new  process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Each process has an independent address space: processes do not share variables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Managed by the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OS ensures processes do not interfere (“isolated”)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need special mechanisms for communication like signals, sockets, remote method invocation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Switching processes is relatively slow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requires a lot of copying and loading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(Java) Threads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540" y="1124744"/>
            <a:ext cx="8388932" cy="5616624"/>
          </a:xfrm>
        </p:spPr>
        <p:txBody>
          <a:bodyPr/>
          <a:lstStyle/>
          <a:p>
            <a:pPr eaLnBrk="1" hangingPunct="1"/>
            <a:r>
              <a:rPr lang="en-GB" dirty="0"/>
              <a:t>“Lightweight” concurrent processing</a:t>
            </a:r>
          </a:p>
          <a:p>
            <a:pPr lvl="1" eaLnBrk="1" hangingPunct="1"/>
            <a:r>
              <a:rPr lang="en-GB" dirty="0"/>
              <a:t>Each thread is an independent flow of control with its own local variables </a:t>
            </a:r>
          </a:p>
          <a:p>
            <a:pPr lvl="1" eaLnBrk="1" hangingPunct="1"/>
            <a:r>
              <a:rPr lang="en-GB" dirty="0"/>
              <a:t>A process can have many threads</a:t>
            </a:r>
          </a:p>
          <a:p>
            <a:pPr eaLnBrk="1" hangingPunct="1"/>
            <a:r>
              <a:rPr lang="en-GB" dirty="0"/>
              <a:t>Threads can share some part of the address space</a:t>
            </a:r>
          </a:p>
          <a:p>
            <a:pPr lvl="1" eaLnBrk="1" hangingPunct="1"/>
            <a:r>
              <a:rPr lang="en-GB" dirty="0"/>
              <a:t>In Java, this means that there may be </a:t>
            </a:r>
            <a:r>
              <a:rPr lang="en-GB" b="1" i="1" dirty="0"/>
              <a:t>shared objects </a:t>
            </a:r>
            <a:r>
              <a:rPr lang="en-GB" dirty="0"/>
              <a:t>that can be accessed from different threads</a:t>
            </a:r>
          </a:p>
          <a:p>
            <a:pPr eaLnBrk="1" hangingPunct="1"/>
            <a:r>
              <a:rPr lang="en-GB" dirty="0"/>
              <a:t>Java threads are managed by JVM</a:t>
            </a:r>
          </a:p>
          <a:p>
            <a:pPr lvl="1" eaLnBrk="1" hangingPunct="1"/>
            <a:r>
              <a:rPr lang="en-GB" dirty="0"/>
              <a:t>scheduler activates/ deactivates threads</a:t>
            </a:r>
          </a:p>
          <a:p>
            <a:pPr eaLnBrk="1" hangingPunct="1"/>
            <a:r>
              <a:rPr lang="en-GB" dirty="0"/>
              <a:t>Each Java program starts with one thread: </a:t>
            </a:r>
            <a:r>
              <a:rPr lang="en-GB" sz="2000" b="1" dirty="0">
                <a:latin typeface="Consolas"/>
              </a:rPr>
              <a:t>main() </a:t>
            </a:r>
          </a:p>
          <a:p>
            <a:pPr eaLnBrk="1" hangingPunct="1"/>
            <a:r>
              <a:rPr lang="en-GB" dirty="0"/>
              <a:t>Switching threads is relatively fast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idx="1"/>
          </p:nvPr>
        </p:nvSpPr>
        <p:spPr>
          <a:xfrm>
            <a:off x="196739" y="908720"/>
            <a:ext cx="8839757" cy="165618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dirty="0"/>
              <a:t>Each thread has its own context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Stack: local variables, call stack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CPU registers including the program counter </a:t>
            </a:r>
            <a:r>
              <a:rPr lang="en-GB" b="1" dirty="0">
                <a:latin typeface="Consolas" panose="020B0609020204030204" pitchFamily="49" charset="0"/>
              </a:rPr>
              <a:t>pc</a:t>
            </a:r>
          </a:p>
          <a:p>
            <a:pPr>
              <a:spcBef>
                <a:spcPts val="300"/>
              </a:spcBef>
            </a:pPr>
            <a:r>
              <a:rPr lang="en-GB" dirty="0"/>
              <a:t>Any items on the heap are potentially shared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 bwMode="auto">
          <a:xfrm>
            <a:off x="3952038" y="3124200"/>
            <a:ext cx="3581400" cy="3352800"/>
          </a:xfrm>
          <a:prstGeom prst="ellips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79899" y="4353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32299" y="4353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798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322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46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37099" y="5039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89499" y="45059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41899" y="45059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99099" y="4277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51499" y="42773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70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894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418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94299" y="3667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372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896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1420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94499" y="47345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9322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846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2370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894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418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6942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8466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9990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151499" y="557278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18" idx="2"/>
            <a:endCxn id="13" idx="0"/>
          </p:cNvCxnSpPr>
          <p:nvPr/>
        </p:nvCxnSpPr>
        <p:spPr bwMode="auto">
          <a:xfrm rot="16200000" flipH="1">
            <a:off x="5732399" y="393448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6" idx="0"/>
            <a:endCxn id="11" idx="1"/>
          </p:cNvCxnSpPr>
          <p:nvPr/>
        </p:nvCxnSpPr>
        <p:spPr bwMode="auto">
          <a:xfrm rot="16200000" flipH="1">
            <a:off x="5065649" y="4296430"/>
            <a:ext cx="2667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 bwMode="auto">
          <a:xfrm flipV="1">
            <a:off x="5694299" y="43916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3" idx="0"/>
            <a:endCxn id="7" idx="2"/>
          </p:cNvCxnSpPr>
          <p:nvPr/>
        </p:nvCxnSpPr>
        <p:spPr bwMode="auto">
          <a:xfrm rot="16200000" flipV="1">
            <a:off x="4779899" y="5344180"/>
            <a:ext cx="304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25" idx="0"/>
            <a:endCxn id="11" idx="2"/>
          </p:cNvCxnSpPr>
          <p:nvPr/>
        </p:nvCxnSpPr>
        <p:spPr bwMode="auto">
          <a:xfrm rot="5400000" flipH="1" flipV="1">
            <a:off x="4970399" y="5077480"/>
            <a:ext cx="838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572504" y="518813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…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894638" y="31242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123238" y="3657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45992" y="328826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pc=…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23238" y="38100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23238" y="3962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123238" y="41148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5400000">
            <a:off x="2257651" y="425694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…</a:t>
            </a:r>
          </a:p>
        </p:txBody>
      </p:sp>
      <p:cxnSp>
        <p:nvCxnSpPr>
          <p:cNvPr id="45" name="Straight Arrow Connector 44"/>
          <p:cNvCxnSpPr>
            <a:cxnSpLocks/>
            <a:stCxn id="41" idx="3"/>
            <a:endCxn id="19" idx="1"/>
          </p:cNvCxnSpPr>
          <p:nvPr/>
        </p:nvCxnSpPr>
        <p:spPr bwMode="auto">
          <a:xfrm>
            <a:off x="2580438" y="3886200"/>
            <a:ext cx="4256861" cy="962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42" idx="3"/>
            <a:endCxn id="15" idx="2"/>
          </p:cNvCxnSpPr>
          <p:nvPr/>
        </p:nvCxnSpPr>
        <p:spPr bwMode="auto">
          <a:xfrm flipV="1">
            <a:off x="2580438" y="3896380"/>
            <a:ext cx="2732861" cy="142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238175" y="44958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390575" y="50292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08519" y="465986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  pc=…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390575" y="5181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390575" y="53340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390575" y="5486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1524988" y="562854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…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2609775" y="4572000"/>
            <a:ext cx="990600" cy="1676400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762175" y="51054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80119" y="473606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  pc=…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762175" y="52578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62175" y="54102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62175" y="5562600"/>
            <a:ext cx="4572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5400000">
            <a:off x="2896588" y="570474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…</a:t>
            </a:r>
          </a:p>
        </p:txBody>
      </p:sp>
      <p:cxnSp>
        <p:nvCxnSpPr>
          <p:cNvPr id="61" name="Straight Arrow Connector 60"/>
          <p:cNvCxnSpPr>
            <a:stCxn id="48" idx="3"/>
            <a:endCxn id="7" idx="1"/>
          </p:cNvCxnSpPr>
          <p:nvPr/>
        </p:nvCxnSpPr>
        <p:spPr bwMode="auto">
          <a:xfrm>
            <a:off x="1847775" y="5105400"/>
            <a:ext cx="2932124" cy="48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7" idx="3"/>
            <a:endCxn id="23" idx="2"/>
          </p:cNvCxnSpPr>
          <p:nvPr/>
        </p:nvCxnSpPr>
        <p:spPr bwMode="auto">
          <a:xfrm>
            <a:off x="3219375" y="5334000"/>
            <a:ext cx="1789124" cy="467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9" idx="3"/>
            <a:endCxn id="5" idx="1"/>
          </p:cNvCxnSpPr>
          <p:nvPr/>
        </p:nvCxnSpPr>
        <p:spPr bwMode="auto">
          <a:xfrm flipV="1">
            <a:off x="3219375" y="4467880"/>
            <a:ext cx="1560524" cy="1170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8" idx="3"/>
            <a:endCxn id="19" idx="1"/>
          </p:cNvCxnSpPr>
          <p:nvPr/>
        </p:nvCxnSpPr>
        <p:spPr bwMode="auto">
          <a:xfrm flipV="1">
            <a:off x="3219375" y="4848880"/>
            <a:ext cx="3617924" cy="637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6542838" y="42672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695238" y="42672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Straight Arrow Connector 66"/>
          <p:cNvCxnSpPr>
            <a:stCxn id="14" idx="3"/>
            <a:endCxn id="65" idx="1"/>
          </p:cNvCxnSpPr>
          <p:nvPr/>
        </p:nvCxnSpPr>
        <p:spPr bwMode="auto">
          <a:xfrm flipV="1">
            <a:off x="6303899" y="4381500"/>
            <a:ext cx="238939" cy="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6542838" y="3810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695238" y="3810000"/>
            <a:ext cx="152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0" name="Straight Arrow Connector 69"/>
          <p:cNvCxnSpPr>
            <a:stCxn id="65" idx="0"/>
            <a:endCxn id="68" idx="2"/>
          </p:cNvCxnSpPr>
          <p:nvPr/>
        </p:nvCxnSpPr>
        <p:spPr bwMode="auto">
          <a:xfrm rot="5400000" flipH="1" flipV="1">
            <a:off x="6504738" y="41529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8" idx="1"/>
          </p:cNvCxnSpPr>
          <p:nvPr/>
        </p:nvCxnSpPr>
        <p:spPr bwMode="auto">
          <a:xfrm rot="10800000" flipV="1">
            <a:off x="4866438" y="3924300"/>
            <a:ext cx="16764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66" idx="2"/>
            <a:endCxn id="19" idx="0"/>
          </p:cNvCxnSpPr>
          <p:nvPr/>
        </p:nvCxnSpPr>
        <p:spPr bwMode="auto">
          <a:xfrm rot="16200000" flipH="1">
            <a:off x="6723078" y="4544159"/>
            <a:ext cx="238780" cy="14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96739" y="3352800"/>
            <a:ext cx="164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n-lt"/>
              </a:rPr>
              <a:t>Not </a:t>
            </a:r>
            <a:r>
              <a:rPr lang="en-US" sz="2400" b="0" i="1" dirty="0">
                <a:latin typeface="+mn-lt"/>
              </a:rPr>
              <a:t>shared:</a:t>
            </a:r>
          </a:p>
          <a:p>
            <a:r>
              <a:rPr lang="en-US" sz="2400" b="0" i="1" dirty="0">
                <a:latin typeface="+mn-lt"/>
              </a:rPr>
              <a:t>locals and</a:t>
            </a:r>
          </a:p>
          <a:p>
            <a:r>
              <a:rPr lang="en-US" sz="2400" b="0" i="1" dirty="0">
                <a:latin typeface="+mn-lt"/>
              </a:rPr>
              <a:t>registers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17142" y="3212976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latin typeface="+mn-lt"/>
              </a:rPr>
              <a:t>Shared:</a:t>
            </a:r>
          </a:p>
          <a:p>
            <a:r>
              <a:rPr lang="en-US" sz="2400" b="0" i="1" dirty="0">
                <a:latin typeface="+mn-lt"/>
              </a:rPr>
              <a:t>objects and</a:t>
            </a:r>
          </a:p>
          <a:p>
            <a:r>
              <a:rPr lang="en-US" sz="2400" b="0" i="1" dirty="0">
                <a:latin typeface="+mn-lt"/>
              </a:rPr>
              <a:t>static fields</a:t>
            </a:r>
          </a:p>
        </p:txBody>
      </p:sp>
    </p:spTree>
    <p:extLst>
      <p:ext uri="{BB962C8B-B14F-4D97-AF65-F5344CB8AC3E}">
        <p14:creationId xmlns:p14="http://schemas.microsoft.com/office/powerpoint/2010/main" val="3726730730"/>
      </p:ext>
    </p:extLst>
  </p:cSld>
  <p:clrMapOvr>
    <a:masterClrMapping/>
  </p:clrMapOvr>
</p:sld>
</file>

<file path=ppt/theme/theme1.xml><?xml version="1.0" encoding="utf-8"?>
<a:theme xmlns:a="http://schemas.openxmlformats.org/drawingml/2006/main" name="1_Echo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6377</TotalTime>
  <Words>4753</Words>
  <Application>Microsoft Macintosh PowerPoint</Application>
  <PresentationFormat>On-screen Show (4:3)</PresentationFormat>
  <Paragraphs>680</Paragraphs>
  <Slides>64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</vt:lpstr>
      <vt:lpstr>Consolas</vt:lpstr>
      <vt:lpstr>Times New Roman</vt:lpstr>
      <vt:lpstr>Wingdings</vt:lpstr>
      <vt:lpstr>1_Echo</vt:lpstr>
      <vt:lpstr>Lecture 2.  Threads and Synchronisation</vt:lpstr>
      <vt:lpstr>PART I</vt:lpstr>
      <vt:lpstr>Concurrent Systems</vt:lpstr>
      <vt:lpstr>Processes and threads</vt:lpstr>
      <vt:lpstr>Processes and threads</vt:lpstr>
      <vt:lpstr>OS support of parallelism</vt:lpstr>
      <vt:lpstr>Operating System Processes  </vt:lpstr>
      <vt:lpstr>(Java) Threads</vt:lpstr>
      <vt:lpstr>Shared Memory</vt:lpstr>
      <vt:lpstr>END OF PART I</vt:lpstr>
      <vt:lpstr>PART II</vt:lpstr>
      <vt:lpstr>Defining and Running a New Thread in Java</vt:lpstr>
      <vt:lpstr>PowerPoint Presentation</vt:lpstr>
      <vt:lpstr>Concurrent Greeter Threads</vt:lpstr>
      <vt:lpstr>Greeter Threads: Two Sample Program Runs</vt:lpstr>
      <vt:lpstr>Thread state diagram</vt:lpstr>
      <vt:lpstr>Thread states</vt:lpstr>
      <vt:lpstr>Thread scheduling</vt:lpstr>
      <vt:lpstr>Terminating threads</vt:lpstr>
      <vt:lpstr> Typical Structure: Runnable with Loop</vt:lpstr>
      <vt:lpstr>END OF PART II</vt:lpstr>
      <vt:lpstr>PART III</vt:lpstr>
      <vt:lpstr> Concurrency: Interleaving</vt:lpstr>
      <vt:lpstr>PowerPoint Presentation</vt:lpstr>
      <vt:lpstr>CounterThread</vt:lpstr>
      <vt:lpstr>CounterThread</vt:lpstr>
      <vt:lpstr> Thread Method join()</vt:lpstr>
      <vt:lpstr>CounterThread</vt:lpstr>
      <vt:lpstr>Results from Running CounterThread </vt:lpstr>
      <vt:lpstr>Thread Interleaving – CounterThread</vt:lpstr>
      <vt:lpstr>Race Conditions in Threads</vt:lpstr>
      <vt:lpstr> Synchronised Methods and Locks</vt:lpstr>
      <vt:lpstr>Visualizing Locks</vt:lpstr>
      <vt:lpstr>Synchronized CounterThread</vt:lpstr>
      <vt:lpstr>CounterThread: Which Object is Locked? </vt:lpstr>
      <vt:lpstr>  CounterThread Synchronized</vt:lpstr>
      <vt:lpstr>Block Synchronization</vt:lpstr>
      <vt:lpstr>Remarks about synchronized</vt:lpstr>
      <vt:lpstr>More efficient synchronisation: AtomicInteger</vt:lpstr>
      <vt:lpstr>END OF PART III</vt:lpstr>
      <vt:lpstr>PART IV</vt:lpstr>
      <vt:lpstr>Dining Philosophers</vt:lpstr>
      <vt:lpstr>Deadlock (“Starvation”)</vt:lpstr>
      <vt:lpstr>Coarse-grained Concurrency</vt:lpstr>
      <vt:lpstr>Fine-grained Concurrency</vt:lpstr>
      <vt:lpstr>Coarse-Grained Dining Philosophers</vt:lpstr>
      <vt:lpstr>PowerPoint Presentation</vt:lpstr>
      <vt:lpstr>PowerPoint Presentation</vt:lpstr>
      <vt:lpstr>Program Output: PhilosopherCoarse</vt:lpstr>
      <vt:lpstr>Fine-grained Dinging Philosophers</vt:lpstr>
      <vt:lpstr>PowerPoint Presentation</vt:lpstr>
      <vt:lpstr>Program Output: PhilosopherFine</vt:lpstr>
      <vt:lpstr>END OF PART IV</vt:lpstr>
      <vt:lpstr>PART V</vt:lpstr>
      <vt:lpstr>Synchronisation primitives</vt:lpstr>
      <vt:lpstr>Cyclic Barriers</vt:lpstr>
      <vt:lpstr>PowerPoint Presentation</vt:lpstr>
      <vt:lpstr>CyclicBarrierDemo Output</vt:lpstr>
      <vt:lpstr>Concurrency in GUI</vt:lpstr>
      <vt:lpstr>Concurrency in GUI – solutions</vt:lpstr>
      <vt:lpstr>Multi-Threaded Servers (“Concurrency”)</vt:lpstr>
      <vt:lpstr>Parallel Programming (“Parallelism”) </vt:lpstr>
      <vt:lpstr>Summary</vt:lpstr>
      <vt:lpstr>END OF LECTURE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CE303 Lecture 2</dc:title>
  <dc:creator/>
  <cp:lastModifiedBy>Kampouridis, Michael</cp:lastModifiedBy>
  <cp:revision>2374</cp:revision>
  <cp:lastPrinted>2017-10-16T11:12:08Z</cp:lastPrinted>
  <dcterms:created xsi:type="dcterms:W3CDTF">2001-10-08T16:20:19Z</dcterms:created>
  <dcterms:modified xsi:type="dcterms:W3CDTF">2021-08-16T13:25:51Z</dcterms:modified>
</cp:coreProperties>
</file>