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2"/>
  </p:notesMasterIdLst>
  <p:handoutMasterIdLst>
    <p:handoutMasterId r:id="rId43"/>
  </p:handoutMasterIdLst>
  <p:sldIdLst>
    <p:sldId id="722" r:id="rId2"/>
    <p:sldId id="919" r:id="rId3"/>
    <p:sldId id="870" r:id="rId4"/>
    <p:sldId id="871" r:id="rId5"/>
    <p:sldId id="872" r:id="rId6"/>
    <p:sldId id="911" r:id="rId7"/>
    <p:sldId id="912" r:id="rId8"/>
    <p:sldId id="874" r:id="rId9"/>
    <p:sldId id="913" r:id="rId10"/>
    <p:sldId id="876" r:id="rId11"/>
    <p:sldId id="918" r:id="rId12"/>
    <p:sldId id="947" r:id="rId13"/>
    <p:sldId id="946" r:id="rId14"/>
    <p:sldId id="948" r:id="rId15"/>
    <p:sldId id="949" r:id="rId16"/>
    <p:sldId id="950" r:id="rId17"/>
    <p:sldId id="920" r:id="rId18"/>
    <p:sldId id="887" r:id="rId19"/>
    <p:sldId id="917" r:id="rId20"/>
    <p:sldId id="921" r:id="rId21"/>
    <p:sldId id="898" r:id="rId22"/>
    <p:sldId id="899" r:id="rId23"/>
    <p:sldId id="900" r:id="rId24"/>
    <p:sldId id="901" r:id="rId25"/>
    <p:sldId id="902" r:id="rId26"/>
    <p:sldId id="903" r:id="rId27"/>
    <p:sldId id="904" r:id="rId28"/>
    <p:sldId id="905" r:id="rId29"/>
    <p:sldId id="1015" r:id="rId30"/>
    <p:sldId id="1016" r:id="rId31"/>
    <p:sldId id="1017" r:id="rId32"/>
    <p:sldId id="1018" r:id="rId33"/>
    <p:sldId id="1019" r:id="rId34"/>
    <p:sldId id="926" r:id="rId35"/>
    <p:sldId id="936" r:id="rId36"/>
    <p:sldId id="925" r:id="rId37"/>
    <p:sldId id="906" r:id="rId38"/>
    <p:sldId id="927" r:id="rId39"/>
    <p:sldId id="937" r:id="rId40"/>
    <p:sldId id="924" r:id="rId41"/>
  </p:sldIdLst>
  <p:sldSz cx="9144000" cy="6858000" type="screen4x3"/>
  <p:notesSz cx="7099300" cy="10234613"/>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871" autoAdjust="0"/>
  </p:normalViewPr>
  <p:slideViewPr>
    <p:cSldViewPr>
      <p:cViewPr varScale="1">
        <p:scale>
          <a:sx n="97" d="100"/>
          <a:sy n="97" d="100"/>
        </p:scale>
        <p:origin x="2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3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rt Voelker" userId="32892365-d98d-4ab1-b5a9-fc8eb75fd456" providerId="ADAL" clId="{2A591196-A129-4332-9B56-8ABE7A4D9F22}"/>
    <pc:docChg chg="undo modSld">
      <pc:chgData name="Norbert Voelker" userId="32892365-d98d-4ab1-b5a9-fc8eb75fd456" providerId="ADAL" clId="{2A591196-A129-4332-9B56-8ABE7A4D9F22}" dt="2017-11-10T18:34:53.330" v="307" actId="20577"/>
      <pc:docMkLst>
        <pc:docMk/>
      </pc:docMkLst>
      <pc:sldChg chg="modSp">
        <pc:chgData name="Norbert Voelker" userId="32892365-d98d-4ab1-b5a9-fc8eb75fd456" providerId="ADAL" clId="{2A591196-A129-4332-9B56-8ABE7A4D9F22}" dt="2017-11-10T18:34:53.330" v="307" actId="20577"/>
        <pc:sldMkLst>
          <pc:docMk/>
          <pc:sldMk cId="0" sldId="806"/>
        </pc:sldMkLst>
        <pc:spChg chg="mod">
          <ac:chgData name="Norbert Voelker" userId="32892365-d98d-4ab1-b5a9-fc8eb75fd456" providerId="ADAL" clId="{2A591196-A129-4332-9B56-8ABE7A4D9F22}" dt="2017-11-10T18:34:53.330" v="307" actId="20577"/>
          <ac:spMkLst>
            <pc:docMk/>
            <pc:sldMk cId="0" sldId="806"/>
            <ac:spMk id="6147" creationId="{00000000-0000-0000-0000-000000000000}"/>
          </ac:spMkLst>
        </pc:spChg>
      </pc:sldChg>
      <pc:sldChg chg="modSp">
        <pc:chgData name="Norbert Voelker" userId="32892365-d98d-4ab1-b5a9-fc8eb75fd456" providerId="ADAL" clId="{2A591196-A129-4332-9B56-8ABE7A4D9F22}" dt="2017-10-22T09:50:10.283" v="157" actId="20577"/>
        <pc:sldMkLst>
          <pc:docMk/>
          <pc:sldMk cId="1786323722" sldId="854"/>
        </pc:sldMkLst>
        <pc:spChg chg="mod">
          <ac:chgData name="Norbert Voelker" userId="32892365-d98d-4ab1-b5a9-fc8eb75fd456" providerId="ADAL" clId="{2A591196-A129-4332-9B56-8ABE7A4D9F22}" dt="2017-10-22T09:50:10.283" v="157" actId="20577"/>
          <ac:spMkLst>
            <pc:docMk/>
            <pc:sldMk cId="1786323722" sldId="854"/>
            <ac:spMk id="3" creationId="{00000000-0000-0000-0000-000000000000}"/>
          </ac:spMkLst>
        </pc:spChg>
      </pc:sldChg>
      <pc:sldChg chg="modSp">
        <pc:chgData name="Norbert Voelker" userId="32892365-d98d-4ab1-b5a9-fc8eb75fd456" providerId="ADAL" clId="{2A591196-A129-4332-9B56-8ABE7A4D9F22}" dt="2017-10-22T19:08:17.519" v="258" actId="20577"/>
        <pc:sldMkLst>
          <pc:docMk/>
          <pc:sldMk cId="4069911311" sldId="866"/>
        </pc:sldMkLst>
        <pc:spChg chg="mod">
          <ac:chgData name="Norbert Voelker" userId="32892365-d98d-4ab1-b5a9-fc8eb75fd456" providerId="ADAL" clId="{2A591196-A129-4332-9B56-8ABE7A4D9F22}" dt="2017-10-22T19:08:17.519" v="258" actId="20577"/>
          <ac:spMkLst>
            <pc:docMk/>
            <pc:sldMk cId="4069911311" sldId="866"/>
            <ac:spMk id="5" creationId="{00000000-0000-0000-0000-000000000000}"/>
          </ac:spMkLst>
        </pc:spChg>
      </pc:sldChg>
      <pc:sldChg chg="modSp">
        <pc:chgData name="Norbert Voelker" userId="32892365-d98d-4ab1-b5a9-fc8eb75fd456" providerId="ADAL" clId="{2A591196-A129-4332-9B56-8ABE7A4D9F22}" dt="2017-10-20T12:37:32.712" v="50" actId="20577"/>
        <pc:sldMkLst>
          <pc:docMk/>
          <pc:sldMk cId="3654746331" sldId="876"/>
        </pc:sldMkLst>
        <pc:spChg chg="mod">
          <ac:chgData name="Norbert Voelker" userId="32892365-d98d-4ab1-b5a9-fc8eb75fd456" providerId="ADAL" clId="{2A591196-A129-4332-9B56-8ABE7A4D9F22}" dt="2017-10-20T12:37:32.712" v="50" actId="20577"/>
          <ac:spMkLst>
            <pc:docMk/>
            <pc:sldMk cId="3654746331" sldId="876"/>
            <ac:spMk id="9219" creationId="{00000000-0000-0000-0000-000000000000}"/>
          </ac:spMkLst>
        </pc:spChg>
      </pc:sldChg>
      <pc:sldChg chg="modSp">
        <pc:chgData name="Norbert Voelker" userId="32892365-d98d-4ab1-b5a9-fc8eb75fd456" providerId="ADAL" clId="{2A591196-A129-4332-9B56-8ABE7A4D9F22}" dt="2017-10-22T18:35:40.477" v="202" actId="20577"/>
        <pc:sldMkLst>
          <pc:docMk/>
          <pc:sldMk cId="4197188541" sldId="895"/>
        </pc:sldMkLst>
        <pc:spChg chg="mod">
          <ac:chgData name="Norbert Voelker" userId="32892365-d98d-4ab1-b5a9-fc8eb75fd456" providerId="ADAL" clId="{2A591196-A129-4332-9B56-8ABE7A4D9F22}" dt="2017-10-22T18:35:40.477" v="202" actId="20577"/>
          <ac:spMkLst>
            <pc:docMk/>
            <pc:sldMk cId="4197188541" sldId="895"/>
            <ac:spMk id="3" creationId="{00000000-0000-0000-0000-000000000000}"/>
          </ac:spMkLst>
        </pc:spChg>
      </pc:sldChg>
      <pc:sldChg chg="modSp">
        <pc:chgData name="Norbert Voelker" userId="32892365-d98d-4ab1-b5a9-fc8eb75fd456" providerId="ADAL" clId="{2A591196-A129-4332-9B56-8ABE7A4D9F22}" dt="2017-10-22T09:51:24.295" v="160" actId="20577"/>
        <pc:sldMkLst>
          <pc:docMk/>
          <pc:sldMk cId="2892284214" sldId="907"/>
        </pc:sldMkLst>
        <pc:spChg chg="mod">
          <ac:chgData name="Norbert Voelker" userId="32892365-d98d-4ab1-b5a9-fc8eb75fd456" providerId="ADAL" clId="{2A591196-A129-4332-9B56-8ABE7A4D9F22}" dt="2017-10-22T09:51:24.295" v="160" actId="20577"/>
          <ac:spMkLst>
            <pc:docMk/>
            <pc:sldMk cId="2892284214" sldId="907"/>
            <ac:spMk id="3" creationId="{DA1F320E-9FCE-42C0-A432-FE448D6FD555}"/>
          </ac:spMkLst>
        </pc:spChg>
      </pc:sldChg>
      <pc:sldChg chg="modSp">
        <pc:chgData name="Norbert Voelker" userId="32892365-d98d-4ab1-b5a9-fc8eb75fd456" providerId="ADAL" clId="{2A591196-A129-4332-9B56-8ABE7A4D9F22}" dt="2017-10-20T12:35:27.983" v="49" actId="14100"/>
        <pc:sldMkLst>
          <pc:docMk/>
          <pc:sldMk cId="3239840366" sldId="915"/>
        </pc:sldMkLst>
        <pc:spChg chg="mod">
          <ac:chgData name="Norbert Voelker" userId="32892365-d98d-4ab1-b5a9-fc8eb75fd456" providerId="ADAL" clId="{2A591196-A129-4332-9B56-8ABE7A4D9F22}" dt="2017-10-20T12:33:42.991" v="3" actId="1036"/>
          <ac:spMkLst>
            <pc:docMk/>
            <pc:sldMk cId="3239840366" sldId="915"/>
            <ac:spMk id="20" creationId="{00000000-0000-0000-0000-000000000000}"/>
          </ac:spMkLst>
        </pc:spChg>
        <pc:spChg chg="mod">
          <ac:chgData name="Norbert Voelker" userId="32892365-d98d-4ab1-b5a9-fc8eb75fd456" providerId="ADAL" clId="{2A591196-A129-4332-9B56-8ABE7A4D9F22}" dt="2017-10-20T12:33:42.991" v="3" actId="1036"/>
          <ac:spMkLst>
            <pc:docMk/>
            <pc:sldMk cId="3239840366" sldId="915"/>
            <ac:spMk id="26" creationId="{00000000-0000-0000-0000-000000000000}"/>
          </ac:spMkLst>
        </pc:spChg>
        <pc:spChg chg="mod">
          <ac:chgData name="Norbert Voelker" userId="32892365-d98d-4ab1-b5a9-fc8eb75fd456" providerId="ADAL" clId="{2A591196-A129-4332-9B56-8ABE7A4D9F22}" dt="2017-10-20T12:34:44.110" v="41" actId="1035"/>
          <ac:spMkLst>
            <pc:docMk/>
            <pc:sldMk cId="3239840366" sldId="915"/>
            <ac:spMk id="27" creationId="{00000000-0000-0000-0000-000000000000}"/>
          </ac:spMkLst>
        </pc:spChg>
        <pc:spChg chg="mod">
          <ac:chgData name="Norbert Voelker" userId="32892365-d98d-4ab1-b5a9-fc8eb75fd456" providerId="ADAL" clId="{2A591196-A129-4332-9B56-8ABE7A4D9F22}" dt="2017-10-20T12:33:49.655" v="9" actId="1035"/>
          <ac:spMkLst>
            <pc:docMk/>
            <pc:sldMk cId="3239840366" sldId="915"/>
            <ac:spMk id="28" creationId="{00000000-0000-0000-0000-000000000000}"/>
          </ac:spMkLst>
        </pc:spChg>
        <pc:cxnChg chg="mod">
          <ac:chgData name="Norbert Voelker" userId="32892365-d98d-4ab1-b5a9-fc8eb75fd456" providerId="ADAL" clId="{2A591196-A129-4332-9B56-8ABE7A4D9F22}" dt="2017-10-20T12:35:27.983" v="49" actId="14100"/>
          <ac:cxnSpMkLst>
            <pc:docMk/>
            <pc:sldMk cId="3239840366" sldId="915"/>
            <ac:cxnSpMk id="30" creationId="{00000000-0000-0000-0000-000000000000}"/>
          </ac:cxnSpMkLst>
        </pc:cxnChg>
        <pc:cxnChg chg="mod">
          <ac:chgData name="Norbert Voelker" userId="32892365-d98d-4ab1-b5a9-fc8eb75fd456" providerId="ADAL" clId="{2A591196-A129-4332-9B56-8ABE7A4D9F22}" dt="2017-10-20T12:35:02.511" v="47" actId="14100"/>
          <ac:cxnSpMkLst>
            <pc:docMk/>
            <pc:sldMk cId="3239840366" sldId="915"/>
            <ac:cxnSpMk id="53" creationId="{00000000-0000-0000-0000-000000000000}"/>
          </ac:cxnSpMkLst>
        </pc:cxnChg>
        <pc:cxnChg chg="mod">
          <ac:chgData name="Norbert Voelker" userId="32892365-d98d-4ab1-b5a9-fc8eb75fd456" providerId="ADAL" clId="{2A591196-A129-4332-9B56-8ABE7A4D9F22}" dt="2017-10-20T12:35:20.823" v="48" actId="14100"/>
          <ac:cxnSpMkLst>
            <pc:docMk/>
            <pc:sldMk cId="3239840366" sldId="915"/>
            <ac:cxnSpMk id="57" creationId="{00000000-0000-0000-0000-000000000000}"/>
          </ac:cxnSpMkLst>
        </pc:cxnChg>
        <pc:cxnChg chg="mod">
          <ac:chgData name="Norbert Voelker" userId="32892365-d98d-4ab1-b5a9-fc8eb75fd456" providerId="ADAL" clId="{2A591196-A129-4332-9B56-8ABE7A4D9F22}" dt="2017-10-20T12:33:42.991" v="3" actId="1036"/>
          <ac:cxnSpMkLst>
            <pc:docMk/>
            <pc:sldMk cId="3239840366" sldId="915"/>
            <ac:cxnSpMk id="59" creationId="{00000000-0000-0000-0000-000000000000}"/>
          </ac:cxnSpMkLst>
        </pc:cxnChg>
        <pc:cxnChg chg="mod">
          <ac:chgData name="Norbert Voelker" userId="32892365-d98d-4ab1-b5a9-fc8eb75fd456" providerId="ADAL" clId="{2A591196-A129-4332-9B56-8ABE7A4D9F22}" dt="2017-10-20T12:33:42.991" v="3" actId="1036"/>
          <ac:cxnSpMkLst>
            <pc:docMk/>
            <pc:sldMk cId="3239840366" sldId="915"/>
            <ac:cxnSpMk id="63" creationId="{00000000-0000-0000-0000-000000000000}"/>
          </ac:cxnSpMkLst>
        </pc:cxnChg>
      </pc:sldChg>
      <pc:sldChg chg="modSp">
        <pc:chgData name="Norbert Voelker" userId="32892365-d98d-4ab1-b5a9-fc8eb75fd456" providerId="ADAL" clId="{2A591196-A129-4332-9B56-8ABE7A4D9F22}" dt="2017-10-22T18:35:00.223" v="194" actId="20577"/>
        <pc:sldMkLst>
          <pc:docMk/>
          <pc:sldMk cId="1088259275" sldId="916"/>
        </pc:sldMkLst>
        <pc:spChg chg="mod">
          <ac:chgData name="Norbert Voelker" userId="32892365-d98d-4ab1-b5a9-fc8eb75fd456" providerId="ADAL" clId="{2A591196-A129-4332-9B56-8ABE7A4D9F22}" dt="2017-10-22T18:35:00.223" v="194" actId="20577"/>
          <ac:spMkLst>
            <pc:docMk/>
            <pc:sldMk cId="1088259275" sldId="91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077321"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l"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7" name="Rectangle 3"/>
          <p:cNvSpPr>
            <a:spLocks noGrp="1" noChangeArrowheads="1"/>
          </p:cNvSpPr>
          <p:nvPr>
            <p:ph type="dt" sz="quarter" idx="1"/>
          </p:nvPr>
        </p:nvSpPr>
        <p:spPr bwMode="auto">
          <a:xfrm>
            <a:off x="4020290" y="0"/>
            <a:ext cx="3077320"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r"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8" name="Rectangle 4"/>
          <p:cNvSpPr>
            <a:spLocks noGrp="1" noChangeArrowheads="1"/>
          </p:cNvSpPr>
          <p:nvPr>
            <p:ph type="ftr" sz="quarter" idx="2"/>
          </p:nvPr>
        </p:nvSpPr>
        <p:spPr bwMode="auto">
          <a:xfrm>
            <a:off x="0" y="9722309"/>
            <a:ext cx="3077321"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l" defTabSz="965111">
              <a:defRPr sz="1300">
                <a:latin typeface="Times New Roman" pitchFamily="18" charset="0"/>
              </a:defRPr>
            </a:lvl1pPr>
          </a:lstStyle>
          <a:p>
            <a:pPr>
              <a:defRPr/>
            </a:pPr>
            <a:endParaRPr lang="en-GB" dirty="0">
              <a:latin typeface="Calibri" pitchFamily="34" charset="0"/>
              <a:cs typeface="Calibri" pitchFamily="34" charset="0"/>
            </a:endParaRPr>
          </a:p>
        </p:txBody>
      </p:sp>
      <p:sp>
        <p:nvSpPr>
          <p:cNvPr id="82949" name="Rectangle 5"/>
          <p:cNvSpPr>
            <a:spLocks noGrp="1" noChangeArrowheads="1"/>
          </p:cNvSpPr>
          <p:nvPr>
            <p:ph type="sldNum" sz="quarter" idx="3"/>
          </p:nvPr>
        </p:nvSpPr>
        <p:spPr bwMode="auto">
          <a:xfrm>
            <a:off x="4020290" y="9722309"/>
            <a:ext cx="3077320"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r" defTabSz="965111">
              <a:defRPr sz="1300">
                <a:latin typeface="Times New Roman" pitchFamily="18" charset="0"/>
              </a:defRPr>
            </a:lvl1pPr>
          </a:lstStyle>
          <a:p>
            <a:pPr>
              <a:defRPr/>
            </a:pPr>
            <a:fld id="{54A9B093-207E-40B6-A83C-5041503F8AC8}" type="slidenum">
              <a:rPr lang="en-GB">
                <a:latin typeface="Calibri" pitchFamily="34" charset="0"/>
                <a:cs typeface="Calibri" pitchFamily="34" charset="0"/>
              </a:rPr>
              <a:pPr>
                <a:defRPr/>
              </a:pPr>
              <a:t>‹#›</a:t>
            </a:fld>
            <a:endParaRPr lang="en-GB" dirty="0">
              <a:latin typeface="Calibri" pitchFamily="34" charset="0"/>
              <a:cs typeface="Calibri" pitchFamily="34" charset="0"/>
            </a:endParaRPr>
          </a:p>
        </p:txBody>
      </p:sp>
    </p:spTree>
    <p:extLst>
      <p:ext uri="{BB962C8B-B14F-4D97-AF65-F5344CB8AC3E}">
        <p14:creationId xmlns:p14="http://schemas.microsoft.com/office/powerpoint/2010/main" val="2052827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7321"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l" defTabSz="965111">
              <a:defRPr sz="1300">
                <a:latin typeface="Calibri" pitchFamily="34" charset="0"/>
                <a:cs typeface="Calibri" pitchFamily="34" charset="0"/>
              </a:defRPr>
            </a:lvl1pPr>
          </a:lstStyle>
          <a:p>
            <a:pPr>
              <a:defRPr/>
            </a:pPr>
            <a:endParaRPr lang="en-GB" dirty="0"/>
          </a:p>
        </p:txBody>
      </p:sp>
      <p:sp>
        <p:nvSpPr>
          <p:cNvPr id="101379" name="Rectangle 3"/>
          <p:cNvSpPr>
            <a:spLocks noGrp="1" noChangeArrowheads="1"/>
          </p:cNvSpPr>
          <p:nvPr>
            <p:ph type="dt" idx="1"/>
          </p:nvPr>
        </p:nvSpPr>
        <p:spPr bwMode="auto">
          <a:xfrm>
            <a:off x="4020290" y="0"/>
            <a:ext cx="3077320" cy="510667"/>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lvl1pPr algn="r" defTabSz="965111">
              <a:defRPr sz="1300">
                <a:latin typeface="Calibri" pitchFamily="34" charset="0"/>
                <a:cs typeface="Calibri" pitchFamily="34" charset="0"/>
              </a:defRPr>
            </a:lvl1pPr>
          </a:lstStyle>
          <a:p>
            <a:pPr>
              <a:defRPr/>
            </a:pPr>
            <a:endParaRPr lang="en-GB" dirty="0"/>
          </a:p>
        </p:txBody>
      </p:sp>
      <p:sp>
        <p:nvSpPr>
          <p:cNvPr id="51204"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p:cNvSpPr>
            <a:spLocks noGrp="1" noChangeArrowheads="1"/>
          </p:cNvSpPr>
          <p:nvPr>
            <p:ph type="body" sz="quarter" idx="3"/>
          </p:nvPr>
        </p:nvSpPr>
        <p:spPr bwMode="auto">
          <a:xfrm>
            <a:off x="709761" y="4861155"/>
            <a:ext cx="5679778" cy="4605821"/>
          </a:xfrm>
          <a:prstGeom prst="rect">
            <a:avLst/>
          </a:prstGeom>
          <a:noFill/>
          <a:ln w="9525">
            <a:noFill/>
            <a:miter lim="800000"/>
            <a:headEnd/>
            <a:tailEnd/>
          </a:ln>
          <a:effectLst/>
        </p:spPr>
        <p:txBody>
          <a:bodyPr vert="horz" wrap="square" lIns="96488" tIns="48244" rIns="96488" bIns="48244"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1382" name="Rectangle 6"/>
          <p:cNvSpPr>
            <a:spLocks noGrp="1" noChangeArrowheads="1"/>
          </p:cNvSpPr>
          <p:nvPr>
            <p:ph type="ftr" sz="quarter" idx="4"/>
          </p:nvPr>
        </p:nvSpPr>
        <p:spPr bwMode="auto">
          <a:xfrm>
            <a:off x="0" y="9722309"/>
            <a:ext cx="3077321"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l" defTabSz="965111">
              <a:defRPr sz="1300">
                <a:latin typeface="Calibri" pitchFamily="34" charset="0"/>
                <a:cs typeface="Calibri" pitchFamily="34" charset="0"/>
              </a:defRPr>
            </a:lvl1pPr>
          </a:lstStyle>
          <a:p>
            <a:pPr>
              <a:defRPr/>
            </a:pPr>
            <a:endParaRPr lang="en-GB" dirty="0"/>
          </a:p>
        </p:txBody>
      </p:sp>
      <p:sp>
        <p:nvSpPr>
          <p:cNvPr id="101383" name="Rectangle 7"/>
          <p:cNvSpPr>
            <a:spLocks noGrp="1" noChangeArrowheads="1"/>
          </p:cNvSpPr>
          <p:nvPr>
            <p:ph type="sldNum" sz="quarter" idx="5"/>
          </p:nvPr>
        </p:nvSpPr>
        <p:spPr bwMode="auto">
          <a:xfrm>
            <a:off x="4020290" y="9722309"/>
            <a:ext cx="3077320" cy="510667"/>
          </a:xfrm>
          <a:prstGeom prst="rect">
            <a:avLst/>
          </a:prstGeom>
          <a:noFill/>
          <a:ln w="9525">
            <a:noFill/>
            <a:miter lim="800000"/>
            <a:headEnd/>
            <a:tailEnd/>
          </a:ln>
          <a:effectLst/>
        </p:spPr>
        <p:txBody>
          <a:bodyPr vert="horz" wrap="square" lIns="96488" tIns="48244" rIns="96488" bIns="48244" numCol="1" anchor="b" anchorCtr="0" compatLnSpc="1">
            <a:prstTxWarp prst="textNoShape">
              <a:avLst/>
            </a:prstTxWarp>
          </a:bodyPr>
          <a:lstStyle>
            <a:lvl1pPr algn="r" defTabSz="965111">
              <a:defRPr sz="1300">
                <a:latin typeface="Calibri" pitchFamily="34" charset="0"/>
                <a:cs typeface="Calibri" pitchFamily="34" charset="0"/>
              </a:defRPr>
            </a:lvl1pPr>
          </a:lstStyle>
          <a:p>
            <a:pPr>
              <a:defRPr/>
            </a:pPr>
            <a:fld id="{2755B650-D3BC-47AC-BBD9-6E8284026C24}" type="slidenum">
              <a:rPr lang="en-GB" smtClean="0"/>
              <a:pPr>
                <a:defRPr/>
              </a:pPr>
              <a:t>‹#›</a:t>
            </a:fld>
            <a:endParaRPr lang="en-GB" dirty="0"/>
          </a:p>
        </p:txBody>
      </p:sp>
    </p:spTree>
    <p:extLst>
      <p:ext uri="{BB962C8B-B14F-4D97-AF65-F5344CB8AC3E}">
        <p14:creationId xmlns:p14="http://schemas.microsoft.com/office/powerpoint/2010/main" val="150469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javaworld.com/article/2071731/ensure-proper-version-control-for-serialized-objects.html?page=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javaconceptoftheday.com/difference-between-shallow-copy-vs-deep-copy-in-java/"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4947" eaLnBrk="0" hangingPunct="0">
              <a:defRPr>
                <a:solidFill>
                  <a:schemeClr val="tx1"/>
                </a:solidFill>
                <a:latin typeface="Arial" charset="0"/>
                <a:cs typeface="Arial" charset="0"/>
              </a:defRPr>
            </a:lvl1pPr>
            <a:lvl2pPr marL="775937" indent="-298437" defTabSz="964947" eaLnBrk="0" hangingPunct="0">
              <a:defRPr>
                <a:solidFill>
                  <a:schemeClr val="tx1"/>
                </a:solidFill>
                <a:latin typeface="Arial" charset="0"/>
                <a:cs typeface="Arial" charset="0"/>
              </a:defRPr>
            </a:lvl2pPr>
            <a:lvl3pPr marL="1193749" indent="-238750" defTabSz="964947" eaLnBrk="0" hangingPunct="0">
              <a:defRPr>
                <a:solidFill>
                  <a:schemeClr val="tx1"/>
                </a:solidFill>
                <a:latin typeface="Arial" charset="0"/>
                <a:cs typeface="Arial" charset="0"/>
              </a:defRPr>
            </a:lvl3pPr>
            <a:lvl4pPr marL="1671249" indent="-238750" defTabSz="964947" eaLnBrk="0" hangingPunct="0">
              <a:defRPr>
                <a:solidFill>
                  <a:schemeClr val="tx1"/>
                </a:solidFill>
                <a:latin typeface="Arial" charset="0"/>
                <a:cs typeface="Arial" charset="0"/>
              </a:defRPr>
            </a:lvl4pPr>
            <a:lvl5pPr marL="2148749" indent="-238750" defTabSz="964947" eaLnBrk="0" hangingPunct="0">
              <a:defRPr>
                <a:solidFill>
                  <a:schemeClr val="tx1"/>
                </a:solidFill>
                <a:latin typeface="Arial" charset="0"/>
                <a:cs typeface="Arial" charset="0"/>
              </a:defRPr>
            </a:lvl5pPr>
            <a:lvl6pPr marL="2626248" indent="-238750" algn="ctr" defTabSz="964947" eaLnBrk="0" fontAlgn="base" hangingPunct="0">
              <a:spcBef>
                <a:spcPct val="0"/>
              </a:spcBef>
              <a:spcAft>
                <a:spcPct val="0"/>
              </a:spcAft>
              <a:defRPr>
                <a:solidFill>
                  <a:schemeClr val="tx1"/>
                </a:solidFill>
                <a:latin typeface="Arial" charset="0"/>
                <a:cs typeface="Arial" charset="0"/>
              </a:defRPr>
            </a:lvl6pPr>
            <a:lvl7pPr marL="3103748" indent="-238750" algn="ctr" defTabSz="964947" eaLnBrk="0" fontAlgn="base" hangingPunct="0">
              <a:spcBef>
                <a:spcPct val="0"/>
              </a:spcBef>
              <a:spcAft>
                <a:spcPct val="0"/>
              </a:spcAft>
              <a:defRPr>
                <a:solidFill>
                  <a:schemeClr val="tx1"/>
                </a:solidFill>
                <a:latin typeface="Arial" charset="0"/>
                <a:cs typeface="Arial" charset="0"/>
              </a:defRPr>
            </a:lvl7pPr>
            <a:lvl8pPr marL="3581248" indent="-238750" algn="ctr" defTabSz="964947" eaLnBrk="0" fontAlgn="base" hangingPunct="0">
              <a:spcBef>
                <a:spcPct val="0"/>
              </a:spcBef>
              <a:spcAft>
                <a:spcPct val="0"/>
              </a:spcAft>
              <a:defRPr>
                <a:solidFill>
                  <a:schemeClr val="tx1"/>
                </a:solidFill>
                <a:latin typeface="Arial" charset="0"/>
                <a:cs typeface="Arial" charset="0"/>
              </a:defRPr>
            </a:lvl8pPr>
            <a:lvl9pPr marL="4058747" indent="-238750" algn="ctr" defTabSz="964947" eaLnBrk="0" fontAlgn="base" hangingPunct="0">
              <a:spcBef>
                <a:spcPct val="0"/>
              </a:spcBef>
              <a:spcAft>
                <a:spcPct val="0"/>
              </a:spcAft>
              <a:defRPr>
                <a:solidFill>
                  <a:schemeClr val="tx1"/>
                </a:solidFill>
                <a:latin typeface="Arial" charset="0"/>
                <a:cs typeface="Arial" charset="0"/>
              </a:defRPr>
            </a:lvl9pPr>
          </a:lstStyle>
          <a:p>
            <a:pPr eaLnBrk="1" hangingPunct="1"/>
            <a:fld id="{686408B9-EF6B-484C-85AD-6D1391049321}" type="slidenum">
              <a:rPr lang="en-GB" smtClean="0">
                <a:latin typeface="Calibri" pitchFamily="34" charset="0"/>
                <a:cs typeface="Calibri" pitchFamily="34" charset="0"/>
              </a:rPr>
              <a:pPr eaLnBrk="1" hangingPunct="1"/>
              <a:t>1</a:t>
            </a:fld>
            <a:endParaRPr lang="en-GB" dirty="0">
              <a:latin typeface="Calibri" pitchFamily="34" charset="0"/>
              <a:cs typeface="Calibri"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6980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15</a:t>
            </a:fld>
            <a:endParaRPr lang="en-GB" dirty="0"/>
          </a:p>
        </p:txBody>
      </p:sp>
    </p:spTree>
    <p:extLst>
      <p:ext uri="{BB962C8B-B14F-4D97-AF65-F5344CB8AC3E}">
        <p14:creationId xmlns:p14="http://schemas.microsoft.com/office/powerpoint/2010/main" val="1117913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a refresher</a:t>
            </a:r>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17</a:t>
            </a:fld>
            <a:endParaRPr lang="en-GB" dirty="0"/>
          </a:p>
        </p:txBody>
      </p:sp>
    </p:spTree>
    <p:extLst>
      <p:ext uri="{BB962C8B-B14F-4D97-AF65-F5344CB8AC3E}">
        <p14:creationId xmlns:p14="http://schemas.microsoft.com/office/powerpoint/2010/main" val="2897732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Streams are often buffered so as to improve performance</a:t>
            </a:r>
          </a:p>
          <a:p>
            <a:pPr lvl="1"/>
            <a:r>
              <a:rPr lang="en-GB" dirty="0"/>
              <a:t>But for output streams, this means you may have to explicitly </a:t>
            </a:r>
            <a:r>
              <a:rPr lang="en-GB" i="1" dirty="0"/>
              <a:t>flush</a:t>
            </a:r>
            <a:r>
              <a:rPr lang="en-GB" dirty="0"/>
              <a:t> the buffer on occasions </a:t>
            </a:r>
          </a:p>
          <a:p>
            <a:endParaRPr lang="en-GB" sz="1200" b="0" i="0" kern="1200" dirty="0">
              <a:solidFill>
                <a:schemeClr val="tx1"/>
              </a:solidFill>
              <a:effectLst/>
              <a:latin typeface="Calibri" pitchFamily="34" charset="0"/>
              <a:ea typeface="+mn-ea"/>
              <a:cs typeface="Calibri" pitchFamily="34" charset="0"/>
            </a:endParaRPr>
          </a:p>
          <a:p>
            <a:r>
              <a:rPr lang="en-GB" sz="1200" b="0" i="0" kern="1200" dirty="0">
                <a:solidFill>
                  <a:schemeClr val="tx1"/>
                </a:solidFill>
                <a:effectLst/>
                <a:latin typeface="Calibri" pitchFamily="34" charset="0"/>
                <a:ea typeface="+mn-ea"/>
                <a:cs typeface="Calibri" pitchFamily="34" charset="0"/>
              </a:rPr>
              <a:t>A </a:t>
            </a:r>
            <a:r>
              <a:rPr lang="en-GB" sz="1200" b="1" i="0" kern="1200" dirty="0">
                <a:solidFill>
                  <a:schemeClr val="tx1"/>
                </a:solidFill>
                <a:effectLst/>
                <a:latin typeface="Calibri" pitchFamily="34" charset="0"/>
                <a:ea typeface="+mn-ea"/>
                <a:cs typeface="Calibri" pitchFamily="34" charset="0"/>
              </a:rPr>
              <a:t>Buffer</a:t>
            </a:r>
            <a:r>
              <a:rPr lang="en-GB" sz="1200" b="0" i="0" kern="1200" dirty="0">
                <a:solidFill>
                  <a:schemeClr val="tx1"/>
                </a:solidFill>
                <a:effectLst/>
                <a:latin typeface="Calibri" pitchFamily="34" charset="0"/>
                <a:ea typeface="+mn-ea"/>
                <a:cs typeface="Calibri" pitchFamily="34" charset="0"/>
              </a:rPr>
              <a:t> is a portion in the memory that is used to store a stream of data from peripheral devices. Then from this </a:t>
            </a:r>
            <a:r>
              <a:rPr lang="en-GB" sz="1200" b="1" i="0" kern="1200" dirty="0">
                <a:solidFill>
                  <a:schemeClr val="tx1"/>
                </a:solidFill>
                <a:effectLst/>
                <a:latin typeface="Calibri" pitchFamily="34" charset="0"/>
                <a:ea typeface="+mn-ea"/>
                <a:cs typeface="Calibri" pitchFamily="34" charset="0"/>
              </a:rPr>
              <a:t>buffer</a:t>
            </a:r>
            <a:r>
              <a:rPr lang="en-GB" sz="1200" b="0" i="0" kern="1200" dirty="0">
                <a:solidFill>
                  <a:schemeClr val="tx1"/>
                </a:solidFill>
                <a:effectLst/>
                <a:latin typeface="Calibri" pitchFamily="34" charset="0"/>
                <a:ea typeface="+mn-ea"/>
                <a:cs typeface="Calibri" pitchFamily="34" charset="0"/>
              </a:rPr>
              <a:t> this stream of data is collected and stored in variables. A stream can be defined as a continuous flow of data. The </a:t>
            </a:r>
            <a:r>
              <a:rPr lang="en-GB" sz="1200" b="1" i="0" kern="1200" dirty="0">
                <a:solidFill>
                  <a:schemeClr val="tx1"/>
                </a:solidFill>
                <a:effectLst/>
                <a:latin typeface="Calibri" pitchFamily="34" charset="0"/>
                <a:ea typeface="+mn-ea"/>
                <a:cs typeface="Calibri" pitchFamily="34" charset="0"/>
              </a:rPr>
              <a:t>buffer</a:t>
            </a:r>
            <a:r>
              <a:rPr lang="en-GB" sz="1200" b="0" i="0" kern="1200" dirty="0">
                <a:solidFill>
                  <a:schemeClr val="tx1"/>
                </a:solidFill>
                <a:effectLst/>
                <a:latin typeface="Calibri" pitchFamily="34" charset="0"/>
                <a:ea typeface="+mn-ea"/>
                <a:cs typeface="Calibri" pitchFamily="34" charset="0"/>
              </a:rPr>
              <a:t> is quite useful as </a:t>
            </a:r>
            <a:r>
              <a:rPr lang="en-GB" sz="1200" b="1" i="0" kern="1200" dirty="0">
                <a:solidFill>
                  <a:schemeClr val="tx1"/>
                </a:solidFill>
                <a:effectLst/>
                <a:latin typeface="Calibri" pitchFamily="34" charset="0"/>
                <a:ea typeface="+mn-ea"/>
                <a:cs typeface="Calibri" pitchFamily="34" charset="0"/>
              </a:rPr>
              <a:t>Java</a:t>
            </a:r>
            <a:r>
              <a:rPr lang="en-GB" sz="1200" b="0" i="0" kern="1200" dirty="0">
                <a:solidFill>
                  <a:schemeClr val="tx1"/>
                </a:solidFill>
                <a:effectLst/>
                <a:latin typeface="Calibri" pitchFamily="34" charset="0"/>
                <a:ea typeface="+mn-ea"/>
                <a:cs typeface="Calibri" pitchFamily="34" charset="0"/>
              </a:rPr>
              <a:t> deals everything as a String.</a:t>
            </a:r>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18</a:t>
            </a:fld>
            <a:endParaRPr lang="en-GB" dirty="0"/>
          </a:p>
        </p:txBody>
      </p:sp>
    </p:spTree>
    <p:extLst>
      <p:ext uri="{BB962C8B-B14F-4D97-AF65-F5344CB8AC3E}">
        <p14:creationId xmlns:p14="http://schemas.microsoft.com/office/powerpoint/2010/main" val="24131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BB4B94BE-471A-4156-AC79-84D2E90ECFFE}" type="slidenum">
              <a:rPr lang="en-GB" smtClean="0">
                <a:latin typeface="Calibri" pitchFamily="34" charset="0"/>
              </a:rPr>
              <a:pPr eaLnBrk="1" hangingPunct="1"/>
              <a:t>21</a:t>
            </a:fld>
            <a:endParaRPr lang="en-GB" dirty="0">
              <a:latin typeface="Calibri"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1743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8D750CD5-7FA9-442B-859F-E153285E48E4}" type="slidenum">
              <a:rPr lang="en-GB" smtClean="0">
                <a:latin typeface="Calibri" pitchFamily="34" charset="0"/>
              </a:rPr>
              <a:pPr eaLnBrk="1" hangingPunct="1"/>
              <a:t>22</a:t>
            </a:fld>
            <a:endParaRPr lang="en-GB" dirty="0">
              <a:latin typeface="Calibri"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1236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D1E99514-9EF1-4203-AE0C-16D13F21D36B}" type="slidenum">
              <a:rPr lang="en-GB" smtClean="0">
                <a:latin typeface="Calibri" pitchFamily="34" charset="0"/>
              </a:rPr>
              <a:pPr eaLnBrk="1" hangingPunct="1"/>
              <a:t>23</a:t>
            </a:fld>
            <a:endParaRPr lang="en-GB" dirty="0">
              <a:latin typeface="Calibri"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842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CABFE83C-A728-445E-9373-2C6872A32994}" type="slidenum">
              <a:rPr lang="en-GB" smtClean="0">
                <a:latin typeface="Calibri" pitchFamily="34" charset="0"/>
              </a:rPr>
              <a:pPr eaLnBrk="1" hangingPunct="1"/>
              <a:t>24</a:t>
            </a:fld>
            <a:endParaRPr lang="en-GB" dirty="0">
              <a:latin typeface="Calibri"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73694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A2EE21EC-7461-450B-9D17-D3BDB65DC6B6}" type="slidenum">
              <a:rPr lang="en-GB" smtClean="0">
                <a:latin typeface="Calibri" pitchFamily="34" charset="0"/>
              </a:rPr>
              <a:pPr eaLnBrk="1" hangingPunct="1"/>
              <a:t>25</a:t>
            </a:fld>
            <a:endParaRPr lang="en-GB" dirty="0">
              <a:latin typeface="Calibri"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2842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48D4BA32-596B-49D2-9724-7AA72024A226}" type="slidenum">
              <a:rPr lang="en-GB" smtClean="0">
                <a:latin typeface="Calibri" pitchFamily="34" charset="0"/>
              </a:rPr>
              <a:pPr eaLnBrk="1" hangingPunct="1"/>
              <a:t>26</a:t>
            </a:fld>
            <a:endParaRPr lang="en-GB" dirty="0">
              <a:latin typeface="Calibri"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Duplicate serial numbers are restored as references to the same object </a:t>
            </a:r>
          </a:p>
          <a:p>
            <a:pPr eaLnBrk="1" hangingPunct="1"/>
            <a:endParaRPr lang="en-US" dirty="0"/>
          </a:p>
        </p:txBody>
      </p:sp>
    </p:spTree>
    <p:extLst>
      <p:ext uri="{BB962C8B-B14F-4D97-AF65-F5344CB8AC3E}">
        <p14:creationId xmlns:p14="http://schemas.microsoft.com/office/powerpoint/2010/main" val="451796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6E41A3F9-14EF-4207-9C8F-0A6904C018C6}" type="slidenum">
              <a:rPr lang="en-GB" smtClean="0">
                <a:latin typeface="Calibri" pitchFamily="34" charset="0"/>
              </a:rPr>
              <a:pPr eaLnBrk="1" hangingPunct="1"/>
              <a:t>27</a:t>
            </a:fld>
            <a:endParaRPr lang="en-GB" dirty="0">
              <a:latin typeface="Calibri"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UID Unique Identifier</a:t>
            </a:r>
          </a:p>
          <a:p>
            <a:pPr eaLnBrk="1" hangingPunct="1"/>
            <a:r>
              <a:rPr lang="en-US" dirty="0"/>
              <a:t>For more info, see: </a:t>
            </a:r>
            <a:r>
              <a:rPr lang="en-GB" dirty="0">
                <a:hlinkClick r:id="rId3"/>
              </a:rPr>
              <a:t>https://www.javaworld.com/article/2071731/ensure-proper-version-control-for-serialized-objects.html?page=2</a:t>
            </a:r>
            <a:endParaRPr lang="en-US" dirty="0"/>
          </a:p>
        </p:txBody>
      </p:sp>
    </p:spTree>
    <p:extLst>
      <p:ext uri="{BB962C8B-B14F-4D97-AF65-F5344CB8AC3E}">
        <p14:creationId xmlns:p14="http://schemas.microsoft.com/office/powerpoint/2010/main" val="216519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55C96CF8-A68E-467A-809D-DB07D1FBF622}" type="slidenum">
              <a:rPr lang="en-GB" smtClean="0">
                <a:latin typeface="Calibri" pitchFamily="34" charset="0"/>
              </a:rPr>
              <a:pPr eaLnBrk="1" hangingPunct="1"/>
              <a:t>3</a:t>
            </a:fld>
            <a:endParaRPr lang="en-GB" dirty="0">
              <a:latin typeface="Calibri"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See this code example in IntelliJ to demonstrate that employee1 and employee2 are *exactly* the same object!</a:t>
            </a:r>
          </a:p>
        </p:txBody>
      </p:sp>
    </p:spTree>
    <p:extLst>
      <p:ext uri="{BB962C8B-B14F-4D97-AF65-F5344CB8AC3E}">
        <p14:creationId xmlns:p14="http://schemas.microsoft.com/office/powerpoint/2010/main" val="313795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9B8A7AD6-B324-48F6-AB03-56854AF2AB6F}" type="slidenum">
              <a:rPr lang="en-GB" smtClean="0">
                <a:latin typeface="Calibri" pitchFamily="34" charset="0"/>
              </a:rPr>
              <a:pPr eaLnBrk="1" hangingPunct="1"/>
              <a:t>28</a:t>
            </a:fld>
            <a:endParaRPr lang="en-GB" dirty="0">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47822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53" eaLnBrk="0" hangingPunct="0">
              <a:defRPr>
                <a:solidFill>
                  <a:schemeClr val="tx1"/>
                </a:solidFill>
                <a:latin typeface="Arial" charset="0"/>
                <a:cs typeface="Arial" charset="0"/>
              </a:defRPr>
            </a:lvl1pPr>
            <a:lvl2pPr marL="742932" indent="-285743" defTabSz="879453" eaLnBrk="0" hangingPunct="0">
              <a:defRPr>
                <a:solidFill>
                  <a:schemeClr val="tx1"/>
                </a:solidFill>
                <a:latin typeface="Arial" charset="0"/>
                <a:cs typeface="Arial" charset="0"/>
              </a:defRPr>
            </a:lvl2pPr>
            <a:lvl3pPr marL="1142972" indent="-228595" defTabSz="879453" eaLnBrk="0" hangingPunct="0">
              <a:defRPr>
                <a:solidFill>
                  <a:schemeClr val="tx1"/>
                </a:solidFill>
                <a:latin typeface="Arial" charset="0"/>
                <a:cs typeface="Arial" charset="0"/>
              </a:defRPr>
            </a:lvl3pPr>
            <a:lvl4pPr marL="1600161" indent="-228595" defTabSz="879453" eaLnBrk="0" hangingPunct="0">
              <a:defRPr>
                <a:solidFill>
                  <a:schemeClr val="tx1"/>
                </a:solidFill>
                <a:latin typeface="Arial" charset="0"/>
                <a:cs typeface="Arial" charset="0"/>
              </a:defRPr>
            </a:lvl4pPr>
            <a:lvl5pPr marL="2057350" indent="-228595" defTabSz="879453" eaLnBrk="0" hangingPunct="0">
              <a:defRPr>
                <a:solidFill>
                  <a:schemeClr val="tx1"/>
                </a:solidFill>
                <a:latin typeface="Arial" charset="0"/>
                <a:cs typeface="Arial" charset="0"/>
              </a:defRPr>
            </a:lvl5pPr>
            <a:lvl6pPr marL="2514539" indent="-228595" algn="ctr" defTabSz="879453" eaLnBrk="0" fontAlgn="base" hangingPunct="0">
              <a:spcBef>
                <a:spcPct val="0"/>
              </a:spcBef>
              <a:spcAft>
                <a:spcPct val="0"/>
              </a:spcAft>
              <a:defRPr>
                <a:solidFill>
                  <a:schemeClr val="tx1"/>
                </a:solidFill>
                <a:latin typeface="Arial" charset="0"/>
                <a:cs typeface="Arial" charset="0"/>
              </a:defRPr>
            </a:lvl6pPr>
            <a:lvl7pPr marL="2971728" indent="-228595" algn="ctr" defTabSz="879453" eaLnBrk="0" fontAlgn="base" hangingPunct="0">
              <a:spcBef>
                <a:spcPct val="0"/>
              </a:spcBef>
              <a:spcAft>
                <a:spcPct val="0"/>
              </a:spcAft>
              <a:defRPr>
                <a:solidFill>
                  <a:schemeClr val="tx1"/>
                </a:solidFill>
                <a:latin typeface="Arial" charset="0"/>
                <a:cs typeface="Arial" charset="0"/>
              </a:defRPr>
            </a:lvl7pPr>
            <a:lvl8pPr marL="3428916" indent="-228595" algn="ctr" defTabSz="879453" eaLnBrk="0" fontAlgn="base" hangingPunct="0">
              <a:spcBef>
                <a:spcPct val="0"/>
              </a:spcBef>
              <a:spcAft>
                <a:spcPct val="0"/>
              </a:spcAft>
              <a:defRPr>
                <a:solidFill>
                  <a:schemeClr val="tx1"/>
                </a:solidFill>
                <a:latin typeface="Arial" charset="0"/>
                <a:cs typeface="Arial" charset="0"/>
              </a:defRPr>
            </a:lvl8pPr>
            <a:lvl9pPr marL="3886106" indent="-228595" algn="ctr" defTabSz="879453" eaLnBrk="0" fontAlgn="base" hangingPunct="0">
              <a:spcBef>
                <a:spcPct val="0"/>
              </a:spcBef>
              <a:spcAft>
                <a:spcPct val="0"/>
              </a:spcAft>
              <a:defRPr>
                <a:solidFill>
                  <a:schemeClr val="tx1"/>
                </a:solidFill>
                <a:latin typeface="Arial" charset="0"/>
                <a:cs typeface="Arial" charset="0"/>
              </a:defRPr>
            </a:lvl9pPr>
          </a:lstStyle>
          <a:p>
            <a:pPr eaLnBrk="1" hangingPunct="1"/>
            <a:fld id="{4C2B5D31-B7C3-4C7E-B691-B140A9135B3C}" type="slidenum">
              <a:rPr lang="en-GB" sz="1200">
                <a:latin typeface="Tahoma" pitchFamily="34" charset="0"/>
              </a:rPr>
              <a:pPr eaLnBrk="1" hangingPunct="1"/>
              <a:t>30</a:t>
            </a:fld>
            <a:endParaRPr lang="en-GB" sz="1200" dirty="0">
              <a:latin typeface="Tahoma" pitchFamily="34" charset="0"/>
            </a:endParaRPr>
          </a:p>
        </p:txBody>
      </p:sp>
    </p:spTree>
    <p:extLst>
      <p:ext uri="{BB962C8B-B14F-4D97-AF65-F5344CB8AC3E}">
        <p14:creationId xmlns:p14="http://schemas.microsoft.com/office/powerpoint/2010/main" val="2413940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53" eaLnBrk="0" hangingPunct="0">
              <a:defRPr>
                <a:solidFill>
                  <a:schemeClr val="tx1"/>
                </a:solidFill>
                <a:latin typeface="Arial" charset="0"/>
                <a:cs typeface="Arial" charset="0"/>
              </a:defRPr>
            </a:lvl1pPr>
            <a:lvl2pPr marL="742932" indent="-285743" defTabSz="879453" eaLnBrk="0" hangingPunct="0">
              <a:defRPr>
                <a:solidFill>
                  <a:schemeClr val="tx1"/>
                </a:solidFill>
                <a:latin typeface="Arial" charset="0"/>
                <a:cs typeface="Arial" charset="0"/>
              </a:defRPr>
            </a:lvl2pPr>
            <a:lvl3pPr marL="1142972" indent="-228595" defTabSz="879453" eaLnBrk="0" hangingPunct="0">
              <a:defRPr>
                <a:solidFill>
                  <a:schemeClr val="tx1"/>
                </a:solidFill>
                <a:latin typeface="Arial" charset="0"/>
                <a:cs typeface="Arial" charset="0"/>
              </a:defRPr>
            </a:lvl3pPr>
            <a:lvl4pPr marL="1600161" indent="-228595" defTabSz="879453" eaLnBrk="0" hangingPunct="0">
              <a:defRPr>
                <a:solidFill>
                  <a:schemeClr val="tx1"/>
                </a:solidFill>
                <a:latin typeface="Arial" charset="0"/>
                <a:cs typeface="Arial" charset="0"/>
              </a:defRPr>
            </a:lvl4pPr>
            <a:lvl5pPr marL="2057350" indent="-228595" defTabSz="879453" eaLnBrk="0" hangingPunct="0">
              <a:defRPr>
                <a:solidFill>
                  <a:schemeClr val="tx1"/>
                </a:solidFill>
                <a:latin typeface="Arial" charset="0"/>
                <a:cs typeface="Arial" charset="0"/>
              </a:defRPr>
            </a:lvl5pPr>
            <a:lvl6pPr marL="2514539" indent="-228595" algn="ctr" defTabSz="879453" eaLnBrk="0" fontAlgn="base" hangingPunct="0">
              <a:spcBef>
                <a:spcPct val="0"/>
              </a:spcBef>
              <a:spcAft>
                <a:spcPct val="0"/>
              </a:spcAft>
              <a:defRPr>
                <a:solidFill>
                  <a:schemeClr val="tx1"/>
                </a:solidFill>
                <a:latin typeface="Arial" charset="0"/>
                <a:cs typeface="Arial" charset="0"/>
              </a:defRPr>
            </a:lvl6pPr>
            <a:lvl7pPr marL="2971728" indent="-228595" algn="ctr" defTabSz="879453" eaLnBrk="0" fontAlgn="base" hangingPunct="0">
              <a:spcBef>
                <a:spcPct val="0"/>
              </a:spcBef>
              <a:spcAft>
                <a:spcPct val="0"/>
              </a:spcAft>
              <a:defRPr>
                <a:solidFill>
                  <a:schemeClr val="tx1"/>
                </a:solidFill>
                <a:latin typeface="Arial" charset="0"/>
                <a:cs typeface="Arial" charset="0"/>
              </a:defRPr>
            </a:lvl7pPr>
            <a:lvl8pPr marL="3428916" indent="-228595" algn="ctr" defTabSz="879453" eaLnBrk="0" fontAlgn="base" hangingPunct="0">
              <a:spcBef>
                <a:spcPct val="0"/>
              </a:spcBef>
              <a:spcAft>
                <a:spcPct val="0"/>
              </a:spcAft>
              <a:defRPr>
                <a:solidFill>
                  <a:schemeClr val="tx1"/>
                </a:solidFill>
                <a:latin typeface="Arial" charset="0"/>
                <a:cs typeface="Arial" charset="0"/>
              </a:defRPr>
            </a:lvl8pPr>
            <a:lvl9pPr marL="3886106" indent="-228595" algn="ctr" defTabSz="879453" eaLnBrk="0" fontAlgn="base" hangingPunct="0">
              <a:spcBef>
                <a:spcPct val="0"/>
              </a:spcBef>
              <a:spcAft>
                <a:spcPct val="0"/>
              </a:spcAft>
              <a:defRPr>
                <a:solidFill>
                  <a:schemeClr val="tx1"/>
                </a:solidFill>
                <a:latin typeface="Arial" charset="0"/>
                <a:cs typeface="Arial" charset="0"/>
              </a:defRPr>
            </a:lvl9pPr>
          </a:lstStyle>
          <a:p>
            <a:pPr eaLnBrk="1" hangingPunct="1"/>
            <a:fld id="{1D52146E-68AF-4E0D-BBBA-CD2BADAE8550}" type="slidenum">
              <a:rPr lang="en-GB" sz="1200">
                <a:latin typeface="Tahoma" pitchFamily="34" charset="0"/>
              </a:rPr>
              <a:pPr eaLnBrk="1" hangingPunct="1"/>
              <a:t>31</a:t>
            </a:fld>
            <a:endParaRPr lang="en-GB" sz="1200" dirty="0">
              <a:latin typeface="Tahoma" pitchFamily="34" charset="0"/>
            </a:endParaRPr>
          </a:p>
        </p:txBody>
      </p:sp>
    </p:spTree>
    <p:extLst>
      <p:ext uri="{BB962C8B-B14F-4D97-AF65-F5344CB8AC3E}">
        <p14:creationId xmlns:p14="http://schemas.microsoft.com/office/powerpoint/2010/main" val="1409540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FA8618D-F4B0-444E-AB7C-CB7DE113013D}" type="slidenum">
              <a:rPr lang="en-GB" smtClean="0"/>
              <a:pPr>
                <a:defRPr/>
              </a:pPr>
              <a:t>33</a:t>
            </a:fld>
            <a:endParaRPr lang="en-GB"/>
          </a:p>
        </p:txBody>
      </p:sp>
    </p:spTree>
    <p:extLst>
      <p:ext uri="{BB962C8B-B14F-4D97-AF65-F5344CB8AC3E}">
        <p14:creationId xmlns:p14="http://schemas.microsoft.com/office/powerpoint/2010/main" val="2443001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 of objects</a:t>
            </a:r>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36</a:t>
            </a:fld>
            <a:endParaRPr lang="en-GB" dirty="0"/>
          </a:p>
        </p:txBody>
      </p:sp>
    </p:spTree>
    <p:extLst>
      <p:ext uri="{BB962C8B-B14F-4D97-AF65-F5344CB8AC3E}">
        <p14:creationId xmlns:p14="http://schemas.microsoft.com/office/powerpoint/2010/main" val="3620020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Prettyprint</a:t>
            </a:r>
            <a:r>
              <a:rPr lang="en-US" dirty="0"/>
              <a:t> is the application of various stylistic formatting conventions to text files, such as source code. As a result, the serialization of the object is saved in an easy-to-read “code” format.</a:t>
            </a:r>
          </a:p>
        </p:txBody>
      </p:sp>
      <p:sp>
        <p:nvSpPr>
          <p:cNvPr id="4" name="Slide Number Placeholder 3"/>
          <p:cNvSpPr>
            <a:spLocks noGrp="1"/>
          </p:cNvSpPr>
          <p:nvPr>
            <p:ph type="sldNum" sz="quarter" idx="5"/>
          </p:nvPr>
        </p:nvSpPr>
        <p:spPr/>
        <p:txBody>
          <a:bodyPr/>
          <a:lstStyle/>
          <a:p>
            <a:pPr>
              <a:defRPr/>
            </a:pPr>
            <a:fld id="{7FA8618D-F4B0-444E-AB7C-CB7DE113013D}" type="slidenum">
              <a:rPr lang="en-GB" smtClean="0"/>
              <a:pPr>
                <a:defRPr/>
              </a:pPr>
              <a:t>39</a:t>
            </a:fld>
            <a:endParaRPr lang="en-GB" dirty="0"/>
          </a:p>
        </p:txBody>
      </p:sp>
    </p:spTree>
    <p:extLst>
      <p:ext uri="{BB962C8B-B14F-4D97-AF65-F5344CB8AC3E}">
        <p14:creationId xmlns:p14="http://schemas.microsoft.com/office/powerpoint/2010/main" val="1639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AFE3C1C9-824A-43FF-B8D8-70C743A988D0}" type="slidenum">
              <a:rPr lang="en-GB" smtClean="0">
                <a:latin typeface="Calibri" pitchFamily="34" charset="0"/>
              </a:rPr>
              <a:pPr eaLnBrk="1" hangingPunct="1"/>
              <a:t>4</a:t>
            </a:fld>
            <a:endParaRPr lang="en-GB" dirty="0">
              <a:latin typeface="Calibri"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797613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21B108C2-40E4-4A28-BC64-5C1C63BCD82C}" type="slidenum">
              <a:rPr lang="en-GB" smtClean="0">
                <a:latin typeface="Calibri" pitchFamily="34" charset="0"/>
              </a:rPr>
              <a:pPr eaLnBrk="1" hangingPunct="1"/>
              <a:t>5</a:t>
            </a:fld>
            <a:endParaRPr lang="en-GB" dirty="0">
              <a:latin typeface="Calibri"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Calibri" pitchFamily="34" charset="0"/>
                <a:ea typeface="+mn-ea"/>
                <a:cs typeface="Calibri" pitchFamily="34" charset="0"/>
              </a:rPr>
              <a:t>An immutable object is an </a:t>
            </a:r>
            <a:r>
              <a:rPr lang="en-GB" sz="1200" b="1" i="0" kern="1200" dirty="0">
                <a:solidFill>
                  <a:schemeClr val="tx1"/>
                </a:solidFill>
                <a:effectLst/>
                <a:latin typeface="Calibri" pitchFamily="34" charset="0"/>
                <a:ea typeface="+mn-ea"/>
                <a:cs typeface="Calibri" pitchFamily="34" charset="0"/>
              </a:rPr>
              <a:t>object whose internal state remains constant after it has been entirely created</a:t>
            </a:r>
            <a:r>
              <a:rPr lang="en-GB" sz="1200" b="0" i="0" kern="1200" dirty="0">
                <a:solidFill>
                  <a:schemeClr val="tx1"/>
                </a:solidFill>
                <a:effectLst/>
                <a:latin typeface="Calibri" pitchFamily="34" charset="0"/>
                <a:ea typeface="+mn-ea"/>
                <a:cs typeface="Calibri" pitchFamily="34" charset="0"/>
              </a:rPr>
              <a:t>.</a:t>
            </a:r>
            <a:endParaRPr lang="en-US" dirty="0"/>
          </a:p>
        </p:txBody>
      </p:sp>
    </p:spTree>
    <p:extLst>
      <p:ext uri="{BB962C8B-B14F-4D97-AF65-F5344CB8AC3E}">
        <p14:creationId xmlns:p14="http://schemas.microsoft.com/office/powerpoint/2010/main" val="369179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2D0DA30C-0723-44AA-BBF2-6D7C5A96595C}" type="slidenum">
              <a:rPr lang="en-GB" smtClean="0">
                <a:latin typeface="Calibri" pitchFamily="34" charset="0"/>
              </a:rPr>
              <a:pPr eaLnBrk="1" hangingPunct="1"/>
              <a:t>8</a:t>
            </a:fld>
            <a:endParaRPr lang="en-GB" dirty="0">
              <a:latin typeface="Calibri"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Show this example in IntelliJ</a:t>
            </a:r>
          </a:p>
        </p:txBody>
      </p:sp>
    </p:spTree>
    <p:extLst>
      <p:ext uri="{BB962C8B-B14F-4D97-AF65-F5344CB8AC3E}">
        <p14:creationId xmlns:p14="http://schemas.microsoft.com/office/powerpoint/2010/main" val="31022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5CEE60FD-2915-43B8-B17A-5880B93BFD30}" type="slidenum">
              <a:rPr lang="en-GB" smtClean="0">
                <a:latin typeface="Calibri" pitchFamily="34" charset="0"/>
              </a:rPr>
              <a:pPr eaLnBrk="1" hangingPunct="1"/>
              <a:t>9</a:t>
            </a:fld>
            <a:endParaRPr lang="en-GB" dirty="0">
              <a:latin typeface="Calibri"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3240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EF5FC73A-53F0-4D9B-82FB-C0BDC043ABD1}" type="slidenum">
              <a:rPr lang="en-GB" smtClean="0">
                <a:latin typeface="Calibri" pitchFamily="34" charset="0"/>
              </a:rPr>
              <a:pPr eaLnBrk="1" hangingPunct="1"/>
              <a:t>10</a:t>
            </a:fld>
            <a:endParaRPr lang="en-GB" dirty="0">
              <a:latin typeface="Calibri"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How to create an immutable class?</a:t>
            </a:r>
          </a:p>
          <a:p>
            <a:pPr fontAlgn="base"/>
            <a:r>
              <a:rPr lang="en-GB" sz="1200" b="0" i="0" kern="1200" dirty="0">
                <a:solidFill>
                  <a:schemeClr val="tx1"/>
                </a:solidFill>
                <a:effectLst/>
                <a:latin typeface="Calibri" pitchFamily="34" charset="0"/>
                <a:ea typeface="+mn-ea"/>
                <a:cs typeface="Calibri" pitchFamily="34" charset="0"/>
              </a:rPr>
              <a:t>1. The class must be declared as final (So that child classes can’t be created)</a:t>
            </a:r>
          </a:p>
          <a:p>
            <a:pPr fontAlgn="base"/>
            <a:r>
              <a:rPr lang="en-GB" sz="1200" b="0" i="0" kern="1200" dirty="0">
                <a:solidFill>
                  <a:schemeClr val="tx1"/>
                </a:solidFill>
                <a:effectLst/>
                <a:latin typeface="Calibri" pitchFamily="34" charset="0"/>
                <a:ea typeface="+mn-ea"/>
                <a:cs typeface="Calibri" pitchFamily="34" charset="0"/>
              </a:rPr>
              <a:t>2. Data members in the class must be declared as final (So that we can’t change the value of it after object creation)</a:t>
            </a:r>
          </a:p>
          <a:p>
            <a:pPr fontAlgn="base"/>
            <a:r>
              <a:rPr lang="en-GB" sz="1200" b="0" i="0" kern="1200" dirty="0">
                <a:solidFill>
                  <a:schemeClr val="tx1"/>
                </a:solidFill>
                <a:effectLst/>
                <a:latin typeface="Calibri" pitchFamily="34" charset="0"/>
                <a:ea typeface="+mn-ea"/>
                <a:cs typeface="Calibri" pitchFamily="34" charset="0"/>
              </a:rPr>
              <a:t>3. A parameterized constructor</a:t>
            </a:r>
          </a:p>
          <a:p>
            <a:pPr fontAlgn="base"/>
            <a:r>
              <a:rPr lang="en-GB" sz="1200" b="0" i="0" kern="1200" dirty="0">
                <a:solidFill>
                  <a:schemeClr val="tx1"/>
                </a:solidFill>
                <a:effectLst/>
                <a:latin typeface="Calibri" pitchFamily="34" charset="0"/>
                <a:ea typeface="+mn-ea"/>
                <a:cs typeface="Calibri" pitchFamily="34" charset="0"/>
              </a:rPr>
              <a:t>4. Getter method for all the variables in it</a:t>
            </a:r>
          </a:p>
          <a:p>
            <a:pPr fontAlgn="base"/>
            <a:r>
              <a:rPr lang="en-GB" sz="1200" b="0" i="0" kern="1200" dirty="0">
                <a:solidFill>
                  <a:schemeClr val="tx1"/>
                </a:solidFill>
                <a:effectLst/>
                <a:latin typeface="Calibri" pitchFamily="34" charset="0"/>
                <a:ea typeface="+mn-ea"/>
                <a:cs typeface="Calibri" pitchFamily="34" charset="0"/>
              </a:rPr>
              <a:t>5. No setters(To not have the option to change the value of the instance variable)</a:t>
            </a:r>
          </a:p>
          <a:p>
            <a:pPr fontAlgn="base"/>
            <a:endParaRPr lang="en-GB" sz="1200" b="0" i="0" kern="1200" dirty="0">
              <a:solidFill>
                <a:schemeClr val="tx1"/>
              </a:solidFill>
              <a:effectLst/>
              <a:latin typeface="Calibri" pitchFamily="34" charset="0"/>
              <a:ea typeface="+mn-ea"/>
              <a:cs typeface="Calibri" pitchFamily="34" charset="0"/>
            </a:endParaRPr>
          </a:p>
          <a:p>
            <a:pPr fontAlgn="base"/>
            <a:r>
              <a:rPr lang="en-GB" sz="1200" b="0" i="0" kern="1200" dirty="0">
                <a:solidFill>
                  <a:schemeClr val="tx1"/>
                </a:solidFill>
                <a:effectLst/>
                <a:latin typeface="Calibri" pitchFamily="34" charset="0"/>
                <a:ea typeface="+mn-ea"/>
                <a:cs typeface="Calibri" pitchFamily="34" charset="0"/>
              </a:rPr>
              <a:t>Note the last bullet point in the slides! Book constructor creates a NEW </a:t>
            </a:r>
            <a:r>
              <a:rPr lang="en-GB" sz="1200" b="0" i="0" kern="1200" dirty="0" err="1">
                <a:solidFill>
                  <a:schemeClr val="tx1"/>
                </a:solidFill>
                <a:effectLst/>
                <a:latin typeface="Calibri" pitchFamily="34" charset="0"/>
                <a:ea typeface="+mn-ea"/>
                <a:cs typeface="Calibri" pitchFamily="34" charset="0"/>
              </a:rPr>
              <a:t>arraylist</a:t>
            </a:r>
            <a:r>
              <a:rPr lang="en-GB" sz="1200" b="0" i="0" kern="1200" dirty="0">
                <a:solidFill>
                  <a:schemeClr val="tx1"/>
                </a:solidFill>
                <a:effectLst/>
                <a:latin typeface="Calibri" pitchFamily="34" charset="0"/>
                <a:ea typeface="+mn-ea"/>
                <a:cs typeface="Calibri" pitchFamily="34" charset="0"/>
              </a:rPr>
              <a:t> every time! So that’s why it’s ok to simply return new instances of Book(). Otherwise we’d have to copy all a</a:t>
            </a:r>
          </a:p>
          <a:p>
            <a:pPr eaLnBrk="1" hangingPunct="1"/>
            <a:endParaRPr lang="en-US" dirty="0"/>
          </a:p>
        </p:txBody>
      </p:sp>
    </p:spTree>
    <p:extLst>
      <p:ext uri="{BB962C8B-B14F-4D97-AF65-F5344CB8AC3E}">
        <p14:creationId xmlns:p14="http://schemas.microsoft.com/office/powerpoint/2010/main" val="325214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177" eaLnBrk="0" hangingPunct="0">
              <a:defRPr>
                <a:solidFill>
                  <a:schemeClr val="tx1"/>
                </a:solidFill>
                <a:latin typeface="Arial" charset="0"/>
                <a:cs typeface="Arial" charset="0"/>
              </a:defRPr>
            </a:lvl1pPr>
            <a:lvl2pPr marL="742932" indent="-285743" defTabSz="965177" eaLnBrk="0" hangingPunct="0">
              <a:defRPr>
                <a:solidFill>
                  <a:schemeClr val="tx1"/>
                </a:solidFill>
                <a:latin typeface="Arial" charset="0"/>
                <a:cs typeface="Arial" charset="0"/>
              </a:defRPr>
            </a:lvl2pPr>
            <a:lvl3pPr marL="1142972" indent="-228595" defTabSz="965177" eaLnBrk="0" hangingPunct="0">
              <a:defRPr>
                <a:solidFill>
                  <a:schemeClr val="tx1"/>
                </a:solidFill>
                <a:latin typeface="Arial" charset="0"/>
                <a:cs typeface="Arial" charset="0"/>
              </a:defRPr>
            </a:lvl3pPr>
            <a:lvl4pPr marL="1600161" indent="-228595" defTabSz="965177" eaLnBrk="0" hangingPunct="0">
              <a:defRPr>
                <a:solidFill>
                  <a:schemeClr val="tx1"/>
                </a:solidFill>
                <a:latin typeface="Arial" charset="0"/>
                <a:cs typeface="Arial" charset="0"/>
              </a:defRPr>
            </a:lvl4pPr>
            <a:lvl5pPr marL="2057350" indent="-228595" defTabSz="965177" eaLnBrk="0" hangingPunct="0">
              <a:defRPr>
                <a:solidFill>
                  <a:schemeClr val="tx1"/>
                </a:solidFill>
                <a:latin typeface="Arial" charset="0"/>
                <a:cs typeface="Arial" charset="0"/>
              </a:defRPr>
            </a:lvl5pPr>
            <a:lvl6pPr marL="2514539" indent="-228595" algn="ctr" defTabSz="965177" eaLnBrk="0" fontAlgn="base" hangingPunct="0">
              <a:spcBef>
                <a:spcPct val="0"/>
              </a:spcBef>
              <a:spcAft>
                <a:spcPct val="0"/>
              </a:spcAft>
              <a:defRPr>
                <a:solidFill>
                  <a:schemeClr val="tx1"/>
                </a:solidFill>
                <a:latin typeface="Arial" charset="0"/>
                <a:cs typeface="Arial" charset="0"/>
              </a:defRPr>
            </a:lvl6pPr>
            <a:lvl7pPr marL="2971728" indent="-228595" algn="ctr" defTabSz="965177" eaLnBrk="0" fontAlgn="base" hangingPunct="0">
              <a:spcBef>
                <a:spcPct val="0"/>
              </a:spcBef>
              <a:spcAft>
                <a:spcPct val="0"/>
              </a:spcAft>
              <a:defRPr>
                <a:solidFill>
                  <a:schemeClr val="tx1"/>
                </a:solidFill>
                <a:latin typeface="Arial" charset="0"/>
                <a:cs typeface="Arial" charset="0"/>
              </a:defRPr>
            </a:lvl7pPr>
            <a:lvl8pPr marL="3428916" indent="-228595" algn="ctr" defTabSz="965177" eaLnBrk="0" fontAlgn="base" hangingPunct="0">
              <a:spcBef>
                <a:spcPct val="0"/>
              </a:spcBef>
              <a:spcAft>
                <a:spcPct val="0"/>
              </a:spcAft>
              <a:defRPr>
                <a:solidFill>
                  <a:schemeClr val="tx1"/>
                </a:solidFill>
                <a:latin typeface="Arial" charset="0"/>
                <a:cs typeface="Arial" charset="0"/>
              </a:defRPr>
            </a:lvl8pPr>
            <a:lvl9pPr marL="3886106" indent="-228595" algn="ctr" defTabSz="965177" eaLnBrk="0" fontAlgn="base" hangingPunct="0">
              <a:spcBef>
                <a:spcPct val="0"/>
              </a:spcBef>
              <a:spcAft>
                <a:spcPct val="0"/>
              </a:spcAft>
              <a:defRPr>
                <a:solidFill>
                  <a:schemeClr val="tx1"/>
                </a:solidFill>
                <a:latin typeface="Arial" charset="0"/>
                <a:cs typeface="Arial" charset="0"/>
              </a:defRPr>
            </a:lvl9pPr>
          </a:lstStyle>
          <a:p>
            <a:pPr eaLnBrk="1" hangingPunct="1"/>
            <a:fld id="{5CEE60FD-2915-43B8-B17A-5880B93BFD30}" type="slidenum">
              <a:rPr lang="en-GB" smtClean="0">
                <a:latin typeface="Calibri" pitchFamily="34" charset="0"/>
              </a:rPr>
              <a:pPr eaLnBrk="1" hangingPunct="1"/>
              <a:t>11</a:t>
            </a:fld>
            <a:endParaRPr lang="en-GB" dirty="0">
              <a:latin typeface="Calibri"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Because the clone uses a new Book constructor, which creates a new </a:t>
            </a:r>
            <a:r>
              <a:rPr lang="en-US" dirty="0" err="1"/>
              <a:t>Arraylist</a:t>
            </a:r>
            <a:r>
              <a:rPr lang="en-US" dirty="0"/>
              <a:t>, we end up with 2 completely different copies of the same list. They both have the same values, but as they are separate objects, any updates won’t affect each other. This is because both id and name are Strings, such IMMUTABLE.</a:t>
            </a:r>
          </a:p>
        </p:txBody>
      </p:sp>
    </p:spTree>
    <p:extLst>
      <p:ext uri="{BB962C8B-B14F-4D97-AF65-F5344CB8AC3E}">
        <p14:creationId xmlns:p14="http://schemas.microsoft.com/office/powerpoint/2010/main" val="157928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GB" dirty="0">
                <a:hlinkClick r:id="rId3"/>
              </a:rPr>
              <a:t>https://javaconceptoftheday.com/difference-between-shallow-copy-vs-deep-copy-in-java/</a:t>
            </a:r>
            <a:endParaRPr lang="en-US" dirty="0"/>
          </a:p>
        </p:txBody>
      </p:sp>
      <p:sp>
        <p:nvSpPr>
          <p:cNvPr id="4" name="Slide Number Placeholder 3"/>
          <p:cNvSpPr>
            <a:spLocks noGrp="1"/>
          </p:cNvSpPr>
          <p:nvPr>
            <p:ph type="sldNum" sz="quarter" idx="5"/>
          </p:nvPr>
        </p:nvSpPr>
        <p:spPr/>
        <p:txBody>
          <a:bodyPr/>
          <a:lstStyle/>
          <a:p>
            <a:pPr>
              <a:defRPr/>
            </a:pPr>
            <a:fld id="{2755B650-D3BC-47AC-BBD9-6E8284026C24}" type="slidenum">
              <a:rPr lang="en-GB" smtClean="0"/>
              <a:pPr>
                <a:defRPr/>
              </a:pPr>
              <a:t>14</a:t>
            </a:fld>
            <a:endParaRPr lang="en-GB" dirty="0"/>
          </a:p>
        </p:txBody>
      </p:sp>
    </p:spTree>
    <p:extLst>
      <p:ext uri="{BB962C8B-B14F-4D97-AF65-F5344CB8AC3E}">
        <p14:creationId xmlns:p14="http://schemas.microsoft.com/office/powerpoint/2010/main" val="86124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1588" cy="1223963"/>
          </a:xfrm>
          <a:prstGeom prst="line">
            <a:avLst/>
          </a:prstGeom>
          <a:noFill/>
          <a:ln w="34925">
            <a:solidFill>
              <a:schemeClr val="tx2"/>
            </a:solidFill>
            <a:round/>
            <a:headEnd/>
            <a:tailEnd/>
          </a:ln>
          <a:effectLst/>
        </p:spPr>
        <p:txBody>
          <a:bodyPr/>
          <a:lstStyle/>
          <a:p>
            <a:pPr algn="l">
              <a:defRPr/>
            </a:pPr>
            <a:endParaRPr lang="en-GB" dirty="0">
              <a:solidFill>
                <a:srgbClr val="336666"/>
              </a:solidFill>
              <a:latin typeface="Calibri" pitchFamily="34" charset="0"/>
              <a:cs typeface="Calibri" pitchFamily="34" charset="0"/>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defRPr/>
            </a:pPr>
            <a:endParaRPr lang="en-US" sz="2400" dirty="0">
              <a:solidFill>
                <a:srgbClr val="336666"/>
              </a:solidFill>
              <a:latin typeface="Calibri" pitchFamily="34" charset="0"/>
              <a:cs typeface="Calibri" pitchFamily="34" charset="0"/>
            </a:endParaRPr>
          </a:p>
        </p:txBody>
      </p:sp>
      <p:pic>
        <p:nvPicPr>
          <p:cNvPr id="8" name="Picture 11" descr="header"/>
          <p:cNvPicPr>
            <a:picLocks noChangeAspect="1" noChangeArrowheads="1"/>
          </p:cNvPicPr>
          <p:nvPr/>
        </p:nvPicPr>
        <p:blipFill>
          <a:blip r:embed="rId2" cstate="print"/>
          <a:srcRect/>
          <a:stretch>
            <a:fillRect/>
          </a:stretch>
        </p:blipFill>
        <p:spPr bwMode="auto">
          <a:xfrm>
            <a:off x="0" y="0"/>
            <a:ext cx="2047875" cy="619125"/>
          </a:xfrm>
          <a:prstGeom prst="rect">
            <a:avLst/>
          </a:prstGeom>
          <a:noFill/>
          <a:ln w="9525">
            <a:noFill/>
            <a:miter lim="800000"/>
            <a:headEnd/>
            <a:tailEnd/>
          </a:ln>
        </p:spPr>
      </p:pic>
      <p:pic>
        <p:nvPicPr>
          <p:cNvPr id="9" name="Picture 8" descr="logo.jpg"/>
          <p:cNvPicPr>
            <a:picLocks noChangeAspect="1"/>
          </p:cNvPicPr>
          <p:nvPr userDrawn="1"/>
        </p:nvPicPr>
        <p:blipFill>
          <a:blip r:embed="rId3" cstate="print"/>
          <a:srcRect/>
          <a:stretch>
            <a:fillRect/>
          </a:stretch>
        </p:blipFill>
        <p:spPr bwMode="auto">
          <a:xfrm>
            <a:off x="7229475" y="0"/>
            <a:ext cx="1914525" cy="723900"/>
          </a:xfrm>
          <a:prstGeom prst="rect">
            <a:avLst/>
          </a:prstGeom>
          <a:noFill/>
          <a:ln w="9525">
            <a:noFill/>
            <a:miter lim="800000"/>
            <a:headEnd/>
            <a:tailEnd/>
          </a:ln>
        </p:spPr>
      </p:pic>
      <p:sp>
        <p:nvSpPr>
          <p:cNvPr id="87042" name="Rectangle 2"/>
          <p:cNvSpPr>
            <a:spLocks noGrp="1" noChangeArrowheads="1"/>
          </p:cNvSpPr>
          <p:nvPr>
            <p:ph type="ctrTitle"/>
          </p:nvPr>
        </p:nvSpPr>
        <p:spPr>
          <a:xfrm>
            <a:off x="2133600" y="1371600"/>
            <a:ext cx="6477000" cy="1752600"/>
          </a:xfrm>
        </p:spPr>
        <p:txBody>
          <a:bodyPr/>
          <a:lstStyle>
            <a:lvl1pPr>
              <a:defRPr sz="54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GB" dirty="0"/>
              <a:t>Click to edit Master subtitle style</a:t>
            </a:r>
          </a:p>
        </p:txBody>
      </p:sp>
      <p:sp>
        <p:nvSpPr>
          <p:cNvPr id="10" name="Rectangle 4"/>
          <p:cNvSpPr>
            <a:spLocks noGrp="1" noChangeArrowheads="1"/>
          </p:cNvSpPr>
          <p:nvPr>
            <p:ph type="dt" sz="half" idx="10"/>
          </p:nvPr>
        </p:nvSpPr>
        <p:spPr>
          <a:xfrm>
            <a:off x="7086600" y="6248400"/>
            <a:ext cx="1524000" cy="457200"/>
          </a:xfrm>
          <a:prstGeom prst="rect">
            <a:avLst/>
          </a:prstGeom>
        </p:spPr>
        <p:txBody>
          <a:bodyPr/>
          <a:lstStyle>
            <a:lvl1pPr>
              <a:defRPr dirty="0">
                <a:latin typeface="Calibri" pitchFamily="34" charset="0"/>
                <a:cs typeface="Calibri" pitchFamily="34" charset="0"/>
              </a:defRPr>
            </a:lvl1pPr>
          </a:lstStyle>
          <a:p>
            <a:pPr algn="l">
              <a:defRPr/>
            </a:pPr>
            <a:endParaRPr lang="en-GB" dirty="0">
              <a:solidFill>
                <a:srgbClr val="336666"/>
              </a:solidFill>
            </a:endParaRPr>
          </a:p>
        </p:txBody>
      </p:sp>
      <p:sp>
        <p:nvSpPr>
          <p:cNvPr id="11" name="Rectangle 5"/>
          <p:cNvSpPr>
            <a:spLocks noGrp="1" noChangeArrowheads="1"/>
          </p:cNvSpPr>
          <p:nvPr>
            <p:ph type="ftr" sz="quarter" idx="11"/>
          </p:nvPr>
        </p:nvSpPr>
        <p:spPr>
          <a:xfrm>
            <a:off x="3810000" y="6248400"/>
            <a:ext cx="2895600" cy="457200"/>
          </a:xfrm>
          <a:prstGeom prst="rect">
            <a:avLst/>
          </a:prstGeom>
        </p:spPr>
        <p:txBody>
          <a:bodyPr/>
          <a:lstStyle>
            <a:lvl1pPr>
              <a:defRPr dirty="0">
                <a:latin typeface="Calibri" pitchFamily="34" charset="0"/>
                <a:cs typeface="Calibri" pitchFamily="34" charset="0"/>
              </a:defRPr>
            </a:lvl1pPr>
          </a:lstStyle>
          <a:p>
            <a:pPr algn="l">
              <a:defRPr/>
            </a:pPr>
            <a:endParaRPr lang="en-GB" dirty="0">
              <a:solidFill>
                <a:srgbClr val="336666"/>
              </a:solidFill>
            </a:endParaRPr>
          </a:p>
        </p:txBody>
      </p:sp>
      <p:sp>
        <p:nvSpPr>
          <p:cNvPr id="12" name="Rectangle 6"/>
          <p:cNvSpPr>
            <a:spLocks noGrp="1" noChangeArrowheads="1"/>
          </p:cNvSpPr>
          <p:nvPr>
            <p:ph type="sldNum" sz="quarter" idx="12"/>
          </p:nvPr>
        </p:nvSpPr>
        <p:spPr>
          <a:xfrm>
            <a:off x="611188" y="6237288"/>
            <a:ext cx="1219200" cy="457200"/>
          </a:xfrm>
          <a:prstGeom prst="rect">
            <a:avLst/>
          </a:prstGeom>
        </p:spPr>
        <p:txBody>
          <a:bodyPr/>
          <a:lstStyle>
            <a:lvl1pPr>
              <a:defRPr b="0">
                <a:latin typeface="Calibri" pitchFamily="34" charset="0"/>
                <a:cs typeface="Calibri" pitchFamily="34" charset="0"/>
              </a:defRPr>
            </a:lvl1pPr>
          </a:lstStyle>
          <a:p>
            <a:pPr algn="l">
              <a:defRPr/>
            </a:pPr>
            <a:fld id="{C782359C-2A41-4A72-BAF0-D8B58E711036}" type="slidenum">
              <a:rPr lang="en-GB" smtClean="0">
                <a:solidFill>
                  <a:srgbClr val="336666"/>
                </a:solidFill>
              </a:rPr>
              <a:pPr algn="l">
                <a:defRPr/>
              </a:pPr>
              <a:t>‹#›</a:t>
            </a:fld>
            <a:endParaRPr lang="en-GB" dirty="0">
              <a:solidFill>
                <a:srgbClr val="336666"/>
              </a:solidFill>
            </a:endParaRPr>
          </a:p>
        </p:txBody>
      </p:sp>
    </p:spTree>
    <p:extLst>
      <p:ext uri="{BB962C8B-B14F-4D97-AF65-F5344CB8AC3E}">
        <p14:creationId xmlns:p14="http://schemas.microsoft.com/office/powerpoint/2010/main" val="383719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7544" y="4683"/>
            <a:ext cx="8244916" cy="952500"/>
          </a:xfrm>
          <a:ln>
            <a:noFill/>
          </a:ln>
        </p:spPr>
        <p:txBody>
          <a:bodyPr/>
          <a:lstStyle>
            <a:lvl1pPr algn="ctr">
              <a:defRPr sz="3600" b="0" i="0"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431540" y="1196752"/>
            <a:ext cx="8316924" cy="5472608"/>
          </a:xfrm>
        </p:spPr>
        <p:txBody>
          <a:bodyPr/>
          <a:lstStyle>
            <a:lvl1pPr>
              <a:spcBef>
                <a:spcPts val="600"/>
              </a:spcBef>
              <a:defRPr sz="2400"/>
            </a:lvl1pPr>
            <a:lvl2pPr>
              <a:spcBef>
                <a:spcPts val="600"/>
              </a:spcBef>
              <a:defRPr sz="2400"/>
            </a:lvl2pPr>
            <a:lvl3pPr>
              <a:spcBef>
                <a:spcPts val="600"/>
              </a:spcBef>
              <a:defRPr sz="2000"/>
            </a:lvl3pPr>
            <a:lvl4pPr>
              <a:spcBef>
                <a:spcPts val="600"/>
              </a:spcBef>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8092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box for co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52636"/>
            <a:ext cx="8568952" cy="6480720"/>
          </a:xfrm>
        </p:spPr>
        <p:txBody>
          <a:bodyPr/>
          <a:lstStyle>
            <a:lvl1pPr marL="0" indent="0">
              <a:spcBef>
                <a:spcPts val="600"/>
              </a:spcBef>
              <a:buNone/>
              <a:defRPr sz="2000">
                <a:latin typeface="Consolas" pitchFamily="49" charset="0"/>
                <a:cs typeface="Consolas" pitchFamily="49" charset="0"/>
              </a:defRPr>
            </a:lvl1pPr>
            <a:lvl2pPr marL="457200" indent="0">
              <a:spcBef>
                <a:spcPts val="600"/>
              </a:spcBef>
              <a:buNone/>
              <a:defRPr sz="2400"/>
            </a:lvl2pPr>
            <a:lvl3pPr marL="914400" indent="0">
              <a:spcBef>
                <a:spcPts val="600"/>
              </a:spcBef>
              <a:buNone/>
              <a:defRPr sz="2000"/>
            </a:lvl3pPr>
            <a:lvl4pPr marL="1371600" indent="0">
              <a:spcBef>
                <a:spcPts val="600"/>
              </a:spcBef>
              <a:buNone/>
              <a:defRPr/>
            </a:lvl4pPr>
          </a:lstStyle>
          <a:p>
            <a:pPr lvl="0"/>
            <a:endParaRPr lang="en-US" dirty="0"/>
          </a:p>
        </p:txBody>
      </p:sp>
    </p:spTree>
    <p:extLst>
      <p:ext uri="{BB962C8B-B14F-4D97-AF65-F5344CB8AC3E}">
        <p14:creationId xmlns:p14="http://schemas.microsoft.com/office/powerpoint/2010/main" val="31714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itle" preserve="1">
  <p:cSld name="New section">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2133600" y="1371600"/>
            <a:ext cx="6477000" cy="1752600"/>
          </a:xfrm>
        </p:spPr>
        <p:txBody>
          <a:bodyPr/>
          <a:lstStyle>
            <a:lvl1pPr>
              <a:defRPr sz="3600"/>
            </a:lvl1pPr>
          </a:lstStyle>
          <a:p>
            <a:r>
              <a:rPr lang="en-GB" dirty="0"/>
              <a:t>Click to edit Master title style</a:t>
            </a:r>
          </a:p>
        </p:txBody>
      </p:sp>
      <p:sp>
        <p:nvSpPr>
          <p:cNvPr id="8704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sz="2800"/>
            </a:lvl1pPr>
          </a:lstStyle>
          <a:p>
            <a:r>
              <a:rPr lang="en-GB" dirty="0"/>
              <a:t>Click to edit Master subtitle style</a:t>
            </a:r>
          </a:p>
        </p:txBody>
      </p:sp>
    </p:spTree>
    <p:extLst>
      <p:ext uri="{BB962C8B-B14F-4D97-AF65-F5344CB8AC3E}">
        <p14:creationId xmlns:p14="http://schemas.microsoft.com/office/powerpoint/2010/main" val="385769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3912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11188" y="0"/>
            <a:ext cx="8064500" cy="981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2051" name="Rectangle 3"/>
          <p:cNvSpPr>
            <a:spLocks noGrp="1" noChangeArrowheads="1"/>
          </p:cNvSpPr>
          <p:nvPr>
            <p:ph type="body" idx="1"/>
          </p:nvPr>
        </p:nvSpPr>
        <p:spPr bwMode="auto">
          <a:xfrm>
            <a:off x="647700" y="1268413"/>
            <a:ext cx="7993063" cy="5292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5427636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ftr="0" dt="0"/>
  <p:txStyles>
    <p:titleStyle>
      <a:lvl1pPr algn="l" rtl="0" eaLnBrk="0" fontAlgn="base" hangingPunct="0">
        <a:spcBef>
          <a:spcPct val="0"/>
        </a:spcBef>
        <a:spcAft>
          <a:spcPct val="0"/>
        </a:spcAft>
        <a:defRPr sz="4200">
          <a:solidFill>
            <a:schemeClr val="tx2"/>
          </a:solidFill>
          <a:latin typeface="Calibri" pitchFamily="34" charset="0"/>
          <a:ea typeface="+mj-ea"/>
          <a:cs typeface="+mj-cs"/>
        </a:defRPr>
      </a:lvl1pPr>
      <a:lvl2pPr algn="l" rtl="0" eaLnBrk="0" fontAlgn="base" hangingPunct="0">
        <a:spcBef>
          <a:spcPct val="0"/>
        </a:spcBef>
        <a:spcAft>
          <a:spcPct val="0"/>
        </a:spcAft>
        <a:defRPr sz="4200">
          <a:solidFill>
            <a:schemeClr val="tx2"/>
          </a:solidFill>
          <a:latin typeface="Cambria" pitchFamily="18" charset="0"/>
        </a:defRPr>
      </a:lvl2pPr>
      <a:lvl3pPr algn="l" rtl="0" eaLnBrk="0" fontAlgn="base" hangingPunct="0">
        <a:spcBef>
          <a:spcPct val="0"/>
        </a:spcBef>
        <a:spcAft>
          <a:spcPct val="0"/>
        </a:spcAft>
        <a:defRPr sz="4200">
          <a:solidFill>
            <a:schemeClr val="tx2"/>
          </a:solidFill>
          <a:latin typeface="Cambria" pitchFamily="18" charset="0"/>
        </a:defRPr>
      </a:lvl3pPr>
      <a:lvl4pPr algn="l" rtl="0" eaLnBrk="0" fontAlgn="base" hangingPunct="0">
        <a:spcBef>
          <a:spcPct val="0"/>
        </a:spcBef>
        <a:spcAft>
          <a:spcPct val="0"/>
        </a:spcAft>
        <a:defRPr sz="4200">
          <a:solidFill>
            <a:schemeClr val="tx2"/>
          </a:solidFill>
          <a:latin typeface="Cambria" pitchFamily="18" charset="0"/>
        </a:defRPr>
      </a:lvl4pPr>
      <a:lvl5pPr algn="l" rtl="0" eaLnBrk="0" fontAlgn="base" hangingPunct="0">
        <a:spcBef>
          <a:spcPct val="0"/>
        </a:spcBef>
        <a:spcAft>
          <a:spcPct val="0"/>
        </a:spcAft>
        <a:defRPr sz="4200">
          <a:solidFill>
            <a:schemeClr val="tx2"/>
          </a:solidFill>
          <a:latin typeface="Cambria" pitchFamily="18"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zone.com/articles/java-copy-shallow-vs-deep-in-which-you-will-swi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zone.com/articles/java-copy-shallow-vs-deep-in-which-you-will-swi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google/g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google/gson/blob/master/UserGuid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54" name="Rectangle 10"/>
          <p:cNvSpPr>
            <a:spLocks noGrp="1" noChangeArrowheads="1"/>
          </p:cNvSpPr>
          <p:nvPr>
            <p:ph type="ctrTitle"/>
          </p:nvPr>
        </p:nvSpPr>
        <p:spPr>
          <a:xfrm>
            <a:off x="2133600" y="1371600"/>
            <a:ext cx="6902896" cy="5081736"/>
          </a:xfrm>
        </p:spPr>
        <p:txBody>
          <a:bodyPr anchor="t"/>
          <a:lstStyle/>
          <a:p>
            <a:pPr eaLnBrk="1" hangingPunct="1">
              <a:defRPr/>
            </a:pPr>
            <a:r>
              <a:rPr lang="en-GB" sz="4400" dirty="0"/>
              <a:t>Lecture 3.</a:t>
            </a:r>
            <a:br>
              <a:rPr lang="en-GB" sz="4400" dirty="0"/>
            </a:br>
            <a:r>
              <a:rPr lang="en-GB" sz="4400" dirty="0"/>
              <a:t>Copying Objects;</a:t>
            </a:r>
            <a:br>
              <a:rPr lang="en-GB" sz="4400" dirty="0"/>
            </a:br>
            <a:r>
              <a:rPr lang="en-GB" sz="4400" dirty="0"/>
              <a:t>I/O and Serialisation;</a:t>
            </a:r>
            <a:br>
              <a:rPr lang="en-GB" sz="4400" dirty="0"/>
            </a:br>
            <a:r>
              <a:rPr lang="en-GB" sz="4400" dirty="0"/>
              <a:t>JSON and GSON</a:t>
            </a:r>
            <a:br>
              <a:rPr lang="en-GB" sz="4800" dirty="0"/>
            </a:br>
            <a:br>
              <a:rPr lang="en-GB" sz="4800" dirty="0"/>
            </a:br>
            <a:br>
              <a:rPr lang="en-GB" sz="4800" dirty="0"/>
            </a:br>
            <a:br>
              <a:rPr lang="en-GB" sz="4800" dirty="0"/>
            </a:br>
            <a:br>
              <a:rPr lang="en-GB" dirty="0"/>
            </a:br>
            <a:endParaRPr lang="en-GB" sz="46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306" name="Rectangle 2"/>
          <p:cNvSpPr>
            <a:spLocks noGrp="1" noChangeArrowheads="1"/>
          </p:cNvSpPr>
          <p:nvPr>
            <p:ph type="title"/>
          </p:nvPr>
        </p:nvSpPr>
        <p:spPr/>
        <p:txBody>
          <a:bodyPr/>
          <a:lstStyle/>
          <a:p>
            <a:pPr eaLnBrk="1" hangingPunct="1">
              <a:defRPr/>
            </a:pPr>
            <a:r>
              <a:rPr lang="en-GB" dirty="0"/>
              <a:t>‘Deep’ Cloning</a:t>
            </a:r>
            <a:endParaRPr lang="en-US" sz="3200" dirty="0">
              <a:latin typeface="Consolas" panose="020B0609020204030204" pitchFamily="49" charset="0"/>
            </a:endParaRPr>
          </a:p>
        </p:txBody>
      </p:sp>
      <p:sp>
        <p:nvSpPr>
          <p:cNvPr id="9219" name="Rectangle 3"/>
          <p:cNvSpPr>
            <a:spLocks noGrp="1" noChangeArrowheads="1"/>
          </p:cNvSpPr>
          <p:nvPr>
            <p:ph type="body" idx="1"/>
          </p:nvPr>
        </p:nvSpPr>
        <p:spPr/>
        <p:txBody>
          <a:bodyPr/>
          <a:lstStyle/>
          <a:p>
            <a:pPr marL="0" indent="0">
              <a:buNone/>
            </a:pPr>
            <a:r>
              <a:rPr lang="en-GB" sz="2200" dirty="0">
                <a:solidFill>
                  <a:srgbClr val="7F0055"/>
                </a:solidFill>
                <a:latin typeface="Consolas"/>
              </a:rPr>
              <a:t>public</a:t>
            </a:r>
            <a:r>
              <a:rPr lang="en-GB" sz="2200" dirty="0">
                <a:solidFill>
                  <a:srgbClr val="000000"/>
                </a:solidFill>
                <a:latin typeface="Consolas"/>
              </a:rPr>
              <a:t> Book clone() {</a:t>
            </a:r>
          </a:p>
          <a:p>
            <a:pPr marL="0" indent="0">
              <a:buNone/>
            </a:pPr>
            <a:r>
              <a:rPr lang="en-GB" sz="2200" dirty="0">
                <a:solidFill>
                  <a:srgbClr val="7F0055"/>
                </a:solidFill>
                <a:latin typeface="Consolas"/>
              </a:rPr>
              <a:t>  return</a:t>
            </a:r>
            <a:r>
              <a:rPr lang="en-GB" sz="2200" dirty="0">
                <a:solidFill>
                  <a:srgbClr val="000000"/>
                </a:solidFill>
                <a:latin typeface="Consolas"/>
              </a:rPr>
              <a:t> </a:t>
            </a:r>
            <a:r>
              <a:rPr lang="en-GB" sz="2200" dirty="0">
                <a:solidFill>
                  <a:srgbClr val="7F0055"/>
                </a:solidFill>
                <a:latin typeface="Consolas"/>
              </a:rPr>
              <a:t>new</a:t>
            </a:r>
            <a:r>
              <a:rPr lang="en-GB" sz="2200" dirty="0">
                <a:solidFill>
                  <a:srgbClr val="000000"/>
                </a:solidFill>
                <a:latin typeface="Consolas"/>
              </a:rPr>
              <a:t> Book(</a:t>
            </a:r>
            <a:br>
              <a:rPr lang="en-GB" sz="2200" dirty="0">
                <a:solidFill>
                  <a:srgbClr val="000000"/>
                </a:solidFill>
                <a:latin typeface="Consolas"/>
              </a:rPr>
            </a:br>
            <a:r>
              <a:rPr lang="en-GB" sz="2200" dirty="0">
                <a:solidFill>
                  <a:srgbClr val="000000"/>
                </a:solidFill>
                <a:latin typeface="Consolas"/>
              </a:rPr>
              <a:t>	</a:t>
            </a:r>
            <a:r>
              <a:rPr lang="en-GB" sz="2200" dirty="0" err="1">
                <a:solidFill>
                  <a:srgbClr val="7F0055"/>
                </a:solidFill>
                <a:latin typeface="Consolas"/>
              </a:rPr>
              <a:t>this</a:t>
            </a:r>
            <a:r>
              <a:rPr lang="en-GB" sz="2200" dirty="0" err="1">
                <a:solidFill>
                  <a:srgbClr val="000000"/>
                </a:solidFill>
                <a:latin typeface="Consolas"/>
              </a:rPr>
              <a:t>.</a:t>
            </a:r>
            <a:r>
              <a:rPr lang="en-GB" sz="2200" dirty="0" err="1">
                <a:solidFill>
                  <a:srgbClr val="0000C0"/>
                </a:solidFill>
                <a:latin typeface="Consolas"/>
              </a:rPr>
              <a:t>title</a:t>
            </a:r>
            <a:r>
              <a:rPr lang="en-GB" sz="2200" dirty="0">
                <a:solidFill>
                  <a:srgbClr val="000000"/>
                </a:solidFill>
                <a:latin typeface="Consolas"/>
              </a:rPr>
              <a:t>, </a:t>
            </a:r>
            <a:r>
              <a:rPr lang="en-GB" sz="2200" dirty="0" err="1">
                <a:solidFill>
                  <a:srgbClr val="7F0055"/>
                </a:solidFill>
                <a:latin typeface="Consolas"/>
              </a:rPr>
              <a:t>this</a:t>
            </a:r>
            <a:r>
              <a:rPr lang="en-GB" sz="2200" dirty="0" err="1">
                <a:solidFill>
                  <a:srgbClr val="000000"/>
                </a:solidFill>
                <a:latin typeface="Consolas"/>
              </a:rPr>
              <a:t>.</a:t>
            </a:r>
            <a:r>
              <a:rPr lang="en-GB" sz="2200" dirty="0" err="1">
                <a:solidFill>
                  <a:srgbClr val="0000C0"/>
                </a:solidFill>
                <a:latin typeface="Consolas"/>
              </a:rPr>
              <a:t>isbn</a:t>
            </a:r>
            <a:r>
              <a:rPr lang="en-GB" sz="2200" dirty="0">
                <a:solidFill>
                  <a:srgbClr val="000000"/>
                </a:solidFill>
                <a:latin typeface="Consolas"/>
              </a:rPr>
              <a:t>, </a:t>
            </a:r>
            <a:r>
              <a:rPr lang="en-GB" sz="2200" dirty="0" err="1">
                <a:solidFill>
                  <a:srgbClr val="7F0055"/>
                </a:solidFill>
                <a:latin typeface="Consolas"/>
              </a:rPr>
              <a:t>this</a:t>
            </a:r>
            <a:r>
              <a:rPr lang="en-GB" sz="2200" dirty="0" err="1">
                <a:solidFill>
                  <a:srgbClr val="000000"/>
                </a:solidFill>
                <a:latin typeface="Consolas"/>
              </a:rPr>
              <a:t>.</a:t>
            </a:r>
            <a:r>
              <a:rPr lang="en-GB" sz="2200" dirty="0" err="1">
                <a:solidFill>
                  <a:srgbClr val="0000C0"/>
                </a:solidFill>
                <a:latin typeface="Consolas"/>
              </a:rPr>
              <a:t>price</a:t>
            </a:r>
            <a:r>
              <a:rPr lang="en-GB" sz="2200" dirty="0">
                <a:solidFill>
                  <a:srgbClr val="000000"/>
                </a:solidFill>
                <a:latin typeface="Consolas"/>
              </a:rPr>
              <a:t>,</a:t>
            </a:r>
            <a:br>
              <a:rPr lang="en-GB" sz="2200" dirty="0">
                <a:solidFill>
                  <a:srgbClr val="000000"/>
                </a:solidFill>
                <a:latin typeface="Consolas"/>
              </a:rPr>
            </a:br>
            <a:r>
              <a:rPr lang="en-GB" sz="2200" dirty="0">
                <a:solidFill>
                  <a:srgbClr val="000000"/>
                </a:solidFill>
                <a:latin typeface="Consolas"/>
              </a:rPr>
              <a:t>		</a:t>
            </a:r>
            <a:r>
              <a:rPr lang="en-GB" sz="2200" dirty="0" err="1">
                <a:solidFill>
                  <a:srgbClr val="7F0055"/>
                </a:solidFill>
                <a:latin typeface="Consolas"/>
              </a:rPr>
              <a:t>this</a:t>
            </a:r>
            <a:r>
              <a:rPr lang="en-GB" sz="2200" dirty="0" err="1">
                <a:solidFill>
                  <a:srgbClr val="000000"/>
                </a:solidFill>
                <a:latin typeface="Consolas"/>
              </a:rPr>
              <a:t>.</a:t>
            </a:r>
            <a:r>
              <a:rPr lang="en-GB" sz="2200" dirty="0" err="1">
                <a:solidFill>
                  <a:srgbClr val="0000C0"/>
                </a:solidFill>
                <a:latin typeface="Consolas"/>
              </a:rPr>
              <a:t>authors</a:t>
            </a:r>
            <a:r>
              <a:rPr lang="en-GB" sz="2200" dirty="0">
                <a:solidFill>
                  <a:srgbClr val="000000"/>
                </a:solidFill>
                <a:latin typeface="Consolas"/>
              </a:rPr>
              <a:t>);</a:t>
            </a:r>
          </a:p>
          <a:p>
            <a:pPr marL="0" indent="0">
              <a:buNone/>
            </a:pPr>
            <a:r>
              <a:rPr lang="en-GB" sz="2200" dirty="0">
                <a:solidFill>
                  <a:srgbClr val="000000"/>
                </a:solidFill>
                <a:latin typeface="Consolas"/>
              </a:rPr>
              <a:t>}</a:t>
            </a:r>
            <a:br>
              <a:rPr lang="en-US" dirty="0">
                <a:latin typeface="Calibri" pitchFamily="34" charset="0"/>
              </a:rPr>
            </a:br>
            <a:endParaRPr lang="en-US" dirty="0">
              <a:latin typeface="Calibri" pitchFamily="34" charset="0"/>
            </a:endParaRPr>
          </a:p>
          <a:p>
            <a:pPr eaLnBrk="1" hangingPunct="1">
              <a:lnSpc>
                <a:spcPct val="90000"/>
              </a:lnSpc>
            </a:pPr>
            <a:r>
              <a:rPr lang="en-GB" dirty="0"/>
              <a:t>Changes to this clone will not affect the original object and vice versa</a:t>
            </a:r>
          </a:p>
          <a:p>
            <a:pPr eaLnBrk="1" hangingPunct="1">
              <a:lnSpc>
                <a:spcPct val="90000"/>
              </a:lnSpc>
            </a:pPr>
            <a:r>
              <a:rPr lang="en-GB" dirty="0"/>
              <a:t>Note that the </a:t>
            </a:r>
            <a:r>
              <a:rPr lang="en-GB" sz="2200" b="1" dirty="0">
                <a:latin typeface="Consolas" panose="020B0609020204030204" pitchFamily="49" charset="0"/>
              </a:rPr>
              <a:t>Book</a:t>
            </a:r>
            <a:r>
              <a:rPr lang="en-GB" dirty="0"/>
              <a:t> constructor creates a new </a:t>
            </a:r>
            <a:r>
              <a:rPr lang="en-GB" sz="2200" b="1" dirty="0" err="1">
                <a:latin typeface="Consolas" panose="020B0609020204030204" pitchFamily="49" charset="0"/>
              </a:rPr>
              <a:t>ArrayList</a:t>
            </a:r>
            <a:r>
              <a:rPr lang="en-GB" sz="2200" dirty="0"/>
              <a:t> </a:t>
            </a:r>
            <a:r>
              <a:rPr lang="en-GB" dirty="0"/>
              <a:t>object and assigns it to the </a:t>
            </a:r>
            <a:r>
              <a:rPr lang="en-GB" sz="2200" b="1" dirty="0">
                <a:latin typeface="Consolas" panose="020B0609020204030204" pitchFamily="49" charset="0"/>
              </a:rPr>
              <a:t>authors</a:t>
            </a:r>
            <a:r>
              <a:rPr lang="en-GB" dirty="0"/>
              <a:t> field </a:t>
            </a:r>
          </a:p>
        </p:txBody>
      </p:sp>
    </p:spTree>
    <p:extLst>
      <p:ext uri="{BB962C8B-B14F-4D97-AF65-F5344CB8AC3E}">
        <p14:creationId xmlns:p14="http://schemas.microsoft.com/office/powerpoint/2010/main" val="365474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8" name="Rectangle 2"/>
          <p:cNvSpPr>
            <a:spLocks noGrp="1" noChangeArrowheads="1"/>
          </p:cNvSpPr>
          <p:nvPr>
            <p:ph type="title"/>
          </p:nvPr>
        </p:nvSpPr>
        <p:spPr>
          <a:xfrm>
            <a:off x="467544" y="4683"/>
            <a:ext cx="8244916" cy="832029"/>
          </a:xfrm>
        </p:spPr>
        <p:txBody>
          <a:bodyPr/>
          <a:lstStyle/>
          <a:p>
            <a:pPr eaLnBrk="1" hangingPunct="1">
              <a:defRPr/>
            </a:pPr>
            <a:r>
              <a:rPr lang="en-GB" dirty="0"/>
              <a:t>‘</a:t>
            </a:r>
            <a:r>
              <a:rPr lang="en-GB" sz="3600" dirty="0"/>
              <a:t>Deep’ Book Cloning</a:t>
            </a:r>
            <a:endParaRPr lang="en-US" sz="3600" dirty="0">
              <a:latin typeface="Calibri" pitchFamily="34" charset="0"/>
            </a:endParaRPr>
          </a:p>
        </p:txBody>
      </p:sp>
      <p:sp>
        <p:nvSpPr>
          <p:cNvPr id="3" name="Rectangle 2"/>
          <p:cNvSpPr/>
          <p:nvPr/>
        </p:nvSpPr>
        <p:spPr bwMode="auto">
          <a:xfrm>
            <a:off x="539552" y="1988840"/>
            <a:ext cx="1512168" cy="13681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rPr>
              <a:t>isbn</a:t>
            </a: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GB" sz="2000" dirty="0"/>
              <a:t>price=22.00</a:t>
            </a:r>
          </a:p>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rPr>
              <a:t>title</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authors</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14" name="Rectangle 13"/>
          <p:cNvSpPr/>
          <p:nvPr/>
        </p:nvSpPr>
        <p:spPr bwMode="auto">
          <a:xfrm>
            <a:off x="3023828" y="1933684"/>
            <a:ext cx="2304256"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"978-0007120765"</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0" name="Rectangle 19"/>
          <p:cNvSpPr/>
          <p:nvPr/>
        </p:nvSpPr>
        <p:spPr bwMode="auto">
          <a:xfrm>
            <a:off x="3017196" y="4126305"/>
            <a:ext cx="1080568" cy="68407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2000" dirty="0"/>
              <a:t>id</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name</a:t>
            </a:r>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11" name="TextBox 10"/>
          <p:cNvSpPr txBox="1"/>
          <p:nvPr/>
        </p:nvSpPr>
        <p:spPr>
          <a:xfrm>
            <a:off x="539552" y="1516142"/>
            <a:ext cx="1512168" cy="400110"/>
          </a:xfrm>
          <a:prstGeom prst="rect">
            <a:avLst/>
          </a:prstGeom>
          <a:noFill/>
        </p:spPr>
        <p:txBody>
          <a:bodyPr wrap="square" rtlCol="0">
            <a:spAutoFit/>
          </a:bodyPr>
          <a:lstStyle/>
          <a:p>
            <a:r>
              <a:rPr lang="en-GB" sz="2000" i="1" dirty="0"/>
              <a:t>Original</a:t>
            </a:r>
            <a:endParaRPr lang="en-GB" sz="2000" dirty="0"/>
          </a:p>
        </p:txBody>
      </p:sp>
      <p:sp>
        <p:nvSpPr>
          <p:cNvPr id="23" name="TextBox 22"/>
          <p:cNvSpPr txBox="1"/>
          <p:nvPr/>
        </p:nvSpPr>
        <p:spPr>
          <a:xfrm>
            <a:off x="7020272" y="1515058"/>
            <a:ext cx="1512168" cy="400110"/>
          </a:xfrm>
          <a:prstGeom prst="rect">
            <a:avLst/>
          </a:prstGeom>
          <a:noFill/>
        </p:spPr>
        <p:txBody>
          <a:bodyPr wrap="square" rtlCol="0">
            <a:spAutoFit/>
          </a:bodyPr>
          <a:lstStyle/>
          <a:p>
            <a:r>
              <a:rPr lang="en-GB" sz="2000" i="1" dirty="0"/>
              <a:t>Clone</a:t>
            </a:r>
            <a:endParaRPr lang="en-GB" sz="2000" dirty="0"/>
          </a:p>
        </p:txBody>
      </p:sp>
      <p:sp>
        <p:nvSpPr>
          <p:cNvPr id="24" name="Rectangle 23"/>
          <p:cNvSpPr/>
          <p:nvPr/>
        </p:nvSpPr>
        <p:spPr bwMode="auto">
          <a:xfrm>
            <a:off x="7020272" y="1988840"/>
            <a:ext cx="1512168" cy="13681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rPr>
              <a:t>isbn</a:t>
            </a: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GB" sz="2000" dirty="0"/>
              <a:t>price=22.00</a:t>
            </a:r>
          </a:p>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rPr>
              <a:t>title</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authors</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5" name="Rectangle 24"/>
          <p:cNvSpPr/>
          <p:nvPr/>
        </p:nvSpPr>
        <p:spPr bwMode="auto">
          <a:xfrm>
            <a:off x="3023828" y="2571914"/>
            <a:ext cx="3600400"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"The Mystery of the Blue Train"</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6" name="Rectangle 25"/>
          <p:cNvSpPr/>
          <p:nvPr/>
        </p:nvSpPr>
        <p:spPr bwMode="auto">
          <a:xfrm>
            <a:off x="4919946" y="4597409"/>
            <a:ext cx="2159341"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"Christie, Agatha"</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7" name="Rectangle 26"/>
          <p:cNvSpPr/>
          <p:nvPr/>
        </p:nvSpPr>
        <p:spPr bwMode="auto">
          <a:xfrm>
            <a:off x="3017196" y="3261060"/>
            <a:ext cx="1086751"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1400" dirty="0"/>
              <a:t>List&lt;Author&gt;     </a:t>
            </a:r>
          </a:p>
          <a:p>
            <a:pPr marL="0" marR="0" indent="0" algn="l" defTabSz="914400" rtl="0" eaLnBrk="1" fontAlgn="base" latinLnBrk="0" hangingPunct="1">
              <a:lnSpc>
                <a:spcPct val="100000"/>
              </a:lnSpc>
              <a:spcBef>
                <a:spcPct val="0"/>
              </a:spcBef>
              <a:spcAft>
                <a:spcPct val="0"/>
              </a:spcAft>
              <a:buClrTx/>
              <a:buSzTx/>
              <a:buFontTx/>
              <a:buNone/>
              <a:tabLst/>
            </a:pPr>
            <a:br>
              <a:rPr kumimoji="0" lang="en-GB" sz="1400" b="0" i="0" u="none" strike="noStrike" cap="none" normalizeH="0" baseline="0" dirty="0">
                <a:ln>
                  <a:noFill/>
                </a:ln>
                <a:solidFill>
                  <a:schemeClr val="tx1"/>
                </a:solidFill>
                <a:effectLst/>
              </a:rPr>
            </a:br>
            <a:endParaRPr lang="en-GB" sz="14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endParaRPr>
          </a:p>
        </p:txBody>
      </p:sp>
      <p:sp>
        <p:nvSpPr>
          <p:cNvPr id="28" name="Rectangle 27"/>
          <p:cNvSpPr/>
          <p:nvPr/>
        </p:nvSpPr>
        <p:spPr bwMode="auto">
          <a:xfrm>
            <a:off x="4919049" y="3990103"/>
            <a:ext cx="1080568"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"AGAT"</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cxnSp>
        <p:nvCxnSpPr>
          <p:cNvPr id="22" name="Straight Arrow Connector 21"/>
          <p:cNvCxnSpPr>
            <a:cxnSpLocks/>
            <a:endCxn id="14" idx="1"/>
          </p:cNvCxnSpPr>
          <p:nvPr/>
        </p:nvCxnSpPr>
        <p:spPr bwMode="auto">
          <a:xfrm flipV="1">
            <a:off x="1137443" y="2181520"/>
            <a:ext cx="1886385" cy="261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cxnSpLocks/>
            <a:endCxn id="14" idx="3"/>
          </p:cNvCxnSpPr>
          <p:nvPr/>
        </p:nvCxnSpPr>
        <p:spPr bwMode="auto">
          <a:xfrm flipH="1">
            <a:off x="5328084" y="2181520"/>
            <a:ext cx="16921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cxnSpLocks/>
            <a:endCxn id="25" idx="1"/>
          </p:cNvCxnSpPr>
          <p:nvPr/>
        </p:nvCxnSpPr>
        <p:spPr bwMode="auto">
          <a:xfrm flipV="1">
            <a:off x="1137443" y="2819750"/>
            <a:ext cx="1886385" cy="199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a:cxnSpLocks/>
            <a:endCxn id="25" idx="3"/>
          </p:cNvCxnSpPr>
          <p:nvPr/>
        </p:nvCxnSpPr>
        <p:spPr bwMode="auto">
          <a:xfrm flipH="1">
            <a:off x="6624228" y="2819750"/>
            <a:ext cx="39604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cxnSpLocks/>
            <a:endCxn id="27" idx="1"/>
          </p:cNvCxnSpPr>
          <p:nvPr/>
        </p:nvCxnSpPr>
        <p:spPr bwMode="auto">
          <a:xfrm>
            <a:off x="1655676" y="3140968"/>
            <a:ext cx="1361520" cy="3679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cxnSpLocks/>
            <a:endCxn id="29" idx="3"/>
          </p:cNvCxnSpPr>
          <p:nvPr/>
        </p:nvCxnSpPr>
        <p:spPr bwMode="auto">
          <a:xfrm flipH="1">
            <a:off x="5974403" y="3140968"/>
            <a:ext cx="1045870" cy="3600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cxnSpLocks/>
            <a:stCxn id="27" idx="2"/>
            <a:endCxn id="20" idx="0"/>
          </p:cNvCxnSpPr>
          <p:nvPr/>
        </p:nvCxnSpPr>
        <p:spPr bwMode="auto">
          <a:xfrm flipH="1">
            <a:off x="3557480" y="3756732"/>
            <a:ext cx="3092" cy="3695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cxnSpLocks/>
            <a:endCxn id="28" idx="1"/>
          </p:cNvCxnSpPr>
          <p:nvPr/>
        </p:nvCxnSpPr>
        <p:spPr bwMode="auto">
          <a:xfrm flipV="1">
            <a:off x="3383868" y="4237939"/>
            <a:ext cx="1535181" cy="111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cxnSpLocks/>
            <a:endCxn id="26" idx="1"/>
          </p:cNvCxnSpPr>
          <p:nvPr/>
        </p:nvCxnSpPr>
        <p:spPr bwMode="auto">
          <a:xfrm>
            <a:off x="3800901" y="4678456"/>
            <a:ext cx="1119045" cy="1667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Rectangle 28">
            <a:extLst>
              <a:ext uri="{FF2B5EF4-FFF2-40B4-BE49-F238E27FC236}">
                <a16:creationId xmlns:a16="http://schemas.microsoft.com/office/drawing/2014/main" id="{D55A287D-B653-4A1D-B85D-54AEDDC9CBDB}"/>
              </a:ext>
            </a:extLst>
          </p:cNvPr>
          <p:cNvSpPr/>
          <p:nvPr/>
        </p:nvSpPr>
        <p:spPr bwMode="auto">
          <a:xfrm>
            <a:off x="4887652" y="3253162"/>
            <a:ext cx="1086751" cy="49567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1400" dirty="0"/>
              <a:t>List&lt;Author&gt;</a:t>
            </a:r>
          </a:p>
          <a:p>
            <a:pPr marL="0" marR="0" indent="0" algn="l" defTabSz="914400" rtl="0" eaLnBrk="1" fontAlgn="base" latinLnBrk="0" hangingPunct="1">
              <a:lnSpc>
                <a:spcPct val="100000"/>
              </a:lnSpc>
              <a:spcBef>
                <a:spcPct val="0"/>
              </a:spcBef>
              <a:spcAft>
                <a:spcPct val="0"/>
              </a:spcAft>
              <a:buClrTx/>
              <a:buSzTx/>
              <a:buFontTx/>
              <a:buNone/>
              <a:tabLst/>
            </a:pPr>
            <a:br>
              <a:rPr kumimoji="0" lang="en-GB" sz="1400" b="0" i="0" u="none" strike="noStrike" cap="none" normalizeH="0" baseline="0" dirty="0">
                <a:ln>
                  <a:noFill/>
                </a:ln>
                <a:solidFill>
                  <a:schemeClr val="tx1"/>
                </a:solidFill>
                <a:effectLst/>
              </a:rPr>
            </a:br>
            <a:endParaRPr lang="en-GB" sz="14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endParaRPr>
          </a:p>
        </p:txBody>
      </p:sp>
      <p:cxnSp>
        <p:nvCxnSpPr>
          <p:cNvPr id="30" name="Straight Arrow Connector 29">
            <a:extLst>
              <a:ext uri="{FF2B5EF4-FFF2-40B4-BE49-F238E27FC236}">
                <a16:creationId xmlns:a16="http://schemas.microsoft.com/office/drawing/2014/main" id="{D4D1C3F8-1E91-4AED-8FEB-4ED6F4B1E3E1}"/>
              </a:ext>
            </a:extLst>
          </p:cNvPr>
          <p:cNvCxnSpPr>
            <a:cxnSpLocks/>
            <a:stCxn id="29" idx="1"/>
          </p:cNvCxnSpPr>
          <p:nvPr/>
        </p:nvCxnSpPr>
        <p:spPr bwMode="auto">
          <a:xfrm flipH="1">
            <a:off x="3727769" y="3500998"/>
            <a:ext cx="1159883" cy="6241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3812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B50E-01C3-6143-AFD3-FBDB73B015D6}"/>
              </a:ext>
            </a:extLst>
          </p:cNvPr>
          <p:cNvSpPr>
            <a:spLocks noGrp="1"/>
          </p:cNvSpPr>
          <p:nvPr>
            <p:ph type="title"/>
          </p:nvPr>
        </p:nvSpPr>
        <p:spPr/>
        <p:txBody>
          <a:bodyPr/>
          <a:lstStyle/>
          <a:p>
            <a:r>
              <a:rPr lang="en-US" dirty="0"/>
              <a:t>Dealing with non-immutable objects</a:t>
            </a:r>
          </a:p>
        </p:txBody>
      </p:sp>
      <p:sp>
        <p:nvSpPr>
          <p:cNvPr id="3" name="Text Placeholder 2">
            <a:extLst>
              <a:ext uri="{FF2B5EF4-FFF2-40B4-BE49-F238E27FC236}">
                <a16:creationId xmlns:a16="http://schemas.microsoft.com/office/drawing/2014/main" id="{50B176A5-79D5-0C46-94FA-19A1A75D8BEA}"/>
              </a:ext>
            </a:extLst>
          </p:cNvPr>
          <p:cNvSpPr>
            <a:spLocks noGrp="1"/>
          </p:cNvSpPr>
          <p:nvPr>
            <p:ph type="body" idx="1"/>
          </p:nvPr>
        </p:nvSpPr>
        <p:spPr/>
        <p:txBody>
          <a:bodyPr/>
          <a:lstStyle/>
          <a:p>
            <a:r>
              <a:rPr lang="en-US" dirty="0"/>
              <a:t>Assume that you wanted to clone the List authors on its own</a:t>
            </a:r>
          </a:p>
          <a:p>
            <a:r>
              <a:rPr lang="en-US" dirty="0"/>
              <a:t>How do we deep clone it?</a:t>
            </a:r>
          </a:p>
          <a:p>
            <a:r>
              <a:rPr lang="en-US" dirty="0"/>
              <a:t> We’d have to create a new instance and copy all of its elements</a:t>
            </a:r>
          </a:p>
          <a:p>
            <a:pPr lvl="1"/>
            <a:r>
              <a:rPr lang="en-US" dirty="0"/>
              <a:t>We’ll see such an example it the lab</a:t>
            </a:r>
          </a:p>
          <a:p>
            <a:pPr marL="0" indent="0">
              <a:buNone/>
            </a:pPr>
            <a:endParaRPr lang="en-US" dirty="0"/>
          </a:p>
        </p:txBody>
      </p:sp>
    </p:spTree>
    <p:extLst>
      <p:ext uri="{BB962C8B-B14F-4D97-AF65-F5344CB8AC3E}">
        <p14:creationId xmlns:p14="http://schemas.microsoft.com/office/powerpoint/2010/main" val="25375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DBA7-8EDF-4510-B0C4-05D55096E082}"/>
              </a:ext>
            </a:extLst>
          </p:cNvPr>
          <p:cNvSpPr>
            <a:spLocks noGrp="1"/>
          </p:cNvSpPr>
          <p:nvPr>
            <p:ph type="title"/>
          </p:nvPr>
        </p:nvSpPr>
        <p:spPr/>
        <p:txBody>
          <a:bodyPr/>
          <a:lstStyle/>
          <a:p>
            <a:r>
              <a:rPr lang="en-GB" dirty="0"/>
              <a:t>Weaknesses of Cloning</a:t>
            </a:r>
          </a:p>
        </p:txBody>
      </p:sp>
      <p:sp>
        <p:nvSpPr>
          <p:cNvPr id="3" name="Text Placeholder 2">
            <a:extLst>
              <a:ext uri="{FF2B5EF4-FFF2-40B4-BE49-F238E27FC236}">
                <a16:creationId xmlns:a16="http://schemas.microsoft.com/office/drawing/2014/main" id="{B217576A-A251-4851-A9D2-5A8B9BF0120A}"/>
              </a:ext>
            </a:extLst>
          </p:cNvPr>
          <p:cNvSpPr>
            <a:spLocks noGrp="1"/>
          </p:cNvSpPr>
          <p:nvPr>
            <p:ph type="body" idx="1"/>
          </p:nvPr>
        </p:nvSpPr>
        <p:spPr/>
        <p:txBody>
          <a:bodyPr/>
          <a:lstStyle/>
          <a:p>
            <a:pPr eaLnBrk="1" hangingPunct="1">
              <a:lnSpc>
                <a:spcPct val="90000"/>
              </a:lnSpc>
            </a:pPr>
            <a:r>
              <a:rPr lang="en-GB" dirty="0"/>
              <a:t>Weaknesses of the unified cloning mechanism:</a:t>
            </a:r>
          </a:p>
          <a:p>
            <a:pPr lvl="1" eaLnBrk="1" hangingPunct="1">
              <a:lnSpc>
                <a:spcPct val="90000"/>
              </a:lnSpc>
            </a:pPr>
            <a:r>
              <a:rPr lang="en-GB" dirty="0"/>
              <a:t>The compiler cannot guarantee that your implementation satisfies the expected conditions</a:t>
            </a:r>
          </a:p>
          <a:p>
            <a:pPr lvl="1" eaLnBrk="1" hangingPunct="1">
              <a:lnSpc>
                <a:spcPct val="90000"/>
              </a:lnSpc>
            </a:pPr>
            <a:r>
              <a:rPr lang="en-GB" dirty="0"/>
              <a:t>There is nothing that indicates how deep your cloning is (you won’t know if it’s deep or shallow clone)</a:t>
            </a:r>
          </a:p>
          <a:p>
            <a:pPr eaLnBrk="1" hangingPunct="1">
              <a:lnSpc>
                <a:spcPct val="90000"/>
              </a:lnSpc>
            </a:pPr>
            <a:r>
              <a:rPr lang="en-GB" dirty="0"/>
              <a:t>This doesn’t stop you from providing cloning functionality in other forms such as constructors or functions with self-explanatory names</a:t>
            </a:r>
          </a:p>
          <a:p>
            <a:pPr lvl="1"/>
            <a:r>
              <a:rPr lang="en-US" sz="2200" dirty="0"/>
              <a:t>An alternative is to create a user-defined </a:t>
            </a:r>
            <a:r>
              <a:rPr lang="en-US" sz="2200" b="1" dirty="0">
                <a:latin typeface="Consolas" panose="020B0609020204030204" pitchFamily="49" charset="0"/>
                <a:cs typeface="Consolas" panose="020B0609020204030204" pitchFamily="49" charset="0"/>
              </a:rPr>
              <a:t>copy()</a:t>
            </a:r>
            <a:r>
              <a:rPr lang="en-US" sz="2200" dirty="0"/>
              <a:t> method, rather than call </a:t>
            </a:r>
            <a:r>
              <a:rPr lang="en-US" sz="2200" b="1" dirty="0">
                <a:latin typeface="Consolas" panose="020B0609020204030204" pitchFamily="49" charset="0"/>
                <a:cs typeface="Consolas" panose="020B0609020204030204" pitchFamily="49" charset="0"/>
              </a:rPr>
              <a:t>clone()</a:t>
            </a:r>
            <a:r>
              <a:rPr lang="en-US" sz="2200" dirty="0"/>
              <a:t>, as it might be hard to implement it correctly and it might lead to errors</a:t>
            </a:r>
          </a:p>
          <a:p>
            <a:pPr lvl="1"/>
            <a:r>
              <a:rPr lang="en-US" sz="2200" dirty="0"/>
              <a:t>And then just create new instances of any classes that should be copied and copy all of their elements</a:t>
            </a:r>
          </a:p>
          <a:p>
            <a:pPr lvl="1"/>
            <a:r>
              <a:rPr lang="en-US" sz="2200" dirty="0"/>
              <a:t>In this way you do not need to implement the Cloneable interface and handle </a:t>
            </a:r>
            <a:r>
              <a:rPr lang="en-US" sz="2200" dirty="0" err="1"/>
              <a:t>CloneNotSupportedException</a:t>
            </a:r>
            <a:endParaRPr lang="en-US" sz="2200" dirty="0"/>
          </a:p>
          <a:p>
            <a:pPr lvl="1" eaLnBrk="1" hangingPunct="1">
              <a:lnSpc>
                <a:spcPct val="90000"/>
              </a:lnSpc>
            </a:pPr>
            <a:endParaRPr lang="en-GB" dirty="0"/>
          </a:p>
          <a:p>
            <a:endParaRPr lang="en-GB" dirty="0"/>
          </a:p>
        </p:txBody>
      </p:sp>
    </p:spTree>
    <p:extLst>
      <p:ext uri="{BB962C8B-B14F-4D97-AF65-F5344CB8AC3E}">
        <p14:creationId xmlns:p14="http://schemas.microsoft.com/office/powerpoint/2010/main" val="278664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D82F-0480-C54F-BCD7-843D2970CFB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160FD1E-1F86-E24D-ACDC-CDD21499A91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5685BD-6E12-2742-9984-8034FBAB9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25780"/>
            <a:ext cx="7247334" cy="6506819"/>
          </a:xfrm>
          <a:prstGeom prst="rect">
            <a:avLst/>
          </a:prstGeom>
        </p:spPr>
      </p:pic>
    </p:spTree>
    <p:extLst>
      <p:ext uri="{BB962C8B-B14F-4D97-AF65-F5344CB8AC3E}">
        <p14:creationId xmlns:p14="http://schemas.microsoft.com/office/powerpoint/2010/main" val="174626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50F23-BFB1-D646-AF30-B6B2A9A9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762000"/>
            <a:ext cx="7861300" cy="5334000"/>
          </a:xfrm>
          <a:prstGeom prst="rect">
            <a:avLst/>
          </a:prstGeom>
        </p:spPr>
      </p:pic>
      <p:sp>
        <p:nvSpPr>
          <p:cNvPr id="2" name="Title 1">
            <a:extLst>
              <a:ext uri="{FF2B5EF4-FFF2-40B4-BE49-F238E27FC236}">
                <a16:creationId xmlns:a16="http://schemas.microsoft.com/office/drawing/2014/main" id="{6223A99D-3D5B-854D-9F2D-52CF9B5B3990}"/>
              </a:ext>
            </a:extLst>
          </p:cNvPr>
          <p:cNvSpPr>
            <a:spLocks noGrp="1"/>
          </p:cNvSpPr>
          <p:nvPr>
            <p:ph type="title"/>
          </p:nvPr>
        </p:nvSpPr>
        <p:spPr/>
        <p:txBody>
          <a:bodyPr/>
          <a:lstStyle/>
          <a:p>
            <a:r>
              <a:rPr lang="en-US" dirty="0"/>
              <a:t>Shallow cloning</a:t>
            </a:r>
          </a:p>
        </p:txBody>
      </p:sp>
      <p:sp>
        <p:nvSpPr>
          <p:cNvPr id="3" name="Text Placeholder 2">
            <a:extLst>
              <a:ext uri="{FF2B5EF4-FFF2-40B4-BE49-F238E27FC236}">
                <a16:creationId xmlns:a16="http://schemas.microsoft.com/office/drawing/2014/main" id="{F233A4DD-F402-6C4D-9F3D-5BB05E3D7868}"/>
              </a:ext>
            </a:extLst>
          </p:cNvPr>
          <p:cNvSpPr>
            <a:spLocks noGrp="1"/>
          </p:cNvSpPr>
          <p:nvPr>
            <p:ph type="body" idx="1"/>
          </p:nvPr>
        </p:nvSpPr>
        <p:spPr/>
        <p:txBody>
          <a:bodyPr/>
          <a:lstStyle/>
          <a:p>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pPr marL="0" indent="0">
              <a:buNone/>
            </a:pPr>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endParaRPr lang="en-GB" sz="1800" dirty="0">
              <a:hlinkClick r:id="rId4"/>
            </a:endParaRPr>
          </a:p>
          <a:p>
            <a:pPr marL="0" indent="0">
              <a:buNone/>
            </a:pPr>
            <a:endParaRPr lang="en-GB" sz="1800" dirty="0">
              <a:hlinkClick r:id="rId4"/>
            </a:endParaRPr>
          </a:p>
          <a:p>
            <a:pPr marL="0" indent="0">
              <a:buNone/>
            </a:pPr>
            <a:endParaRPr lang="en-GB" sz="1800" dirty="0">
              <a:hlinkClick r:id="rId4"/>
            </a:endParaRPr>
          </a:p>
          <a:p>
            <a:pPr marL="0" indent="0">
              <a:buNone/>
            </a:pPr>
            <a:r>
              <a:rPr lang="en-GB" sz="1800" dirty="0">
                <a:hlinkClick r:id="rId4"/>
              </a:rPr>
              <a:t>https://dzone.com/articles/java-copy-shallow-vs-deep-in-which-you-will-swim</a:t>
            </a:r>
            <a:endParaRPr lang="en-US" sz="1800" dirty="0"/>
          </a:p>
        </p:txBody>
      </p:sp>
    </p:spTree>
    <p:extLst>
      <p:ext uri="{BB962C8B-B14F-4D97-AF65-F5344CB8AC3E}">
        <p14:creationId xmlns:p14="http://schemas.microsoft.com/office/powerpoint/2010/main" val="210230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9456-DBB7-A046-896F-1D86066CA47A}"/>
              </a:ext>
            </a:extLst>
          </p:cNvPr>
          <p:cNvSpPr>
            <a:spLocks noGrp="1"/>
          </p:cNvSpPr>
          <p:nvPr>
            <p:ph type="title"/>
          </p:nvPr>
        </p:nvSpPr>
        <p:spPr/>
        <p:txBody>
          <a:bodyPr/>
          <a:lstStyle/>
          <a:p>
            <a:r>
              <a:rPr lang="en-US" dirty="0"/>
              <a:t>Deep cloning</a:t>
            </a:r>
          </a:p>
        </p:txBody>
      </p:sp>
      <p:sp>
        <p:nvSpPr>
          <p:cNvPr id="3" name="Text Placeholder 2">
            <a:extLst>
              <a:ext uri="{FF2B5EF4-FFF2-40B4-BE49-F238E27FC236}">
                <a16:creationId xmlns:a16="http://schemas.microsoft.com/office/drawing/2014/main" id="{67D93518-36C2-664A-AFF4-BC2FB7812FE3}"/>
              </a:ext>
            </a:extLst>
          </p:cNvPr>
          <p:cNvSpPr>
            <a:spLocks noGrp="1"/>
          </p:cNvSpPr>
          <p:nvPr>
            <p:ph type="body" idx="1"/>
          </p:nvPr>
        </p:nvSpPr>
        <p:spPr/>
        <p:txBody>
          <a:bodyPr/>
          <a:lstStyle/>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pPr marL="0" indent="0">
              <a:buNone/>
            </a:pPr>
            <a:r>
              <a:rPr lang="en-GB" sz="1800" dirty="0">
                <a:hlinkClick r:id="rId2"/>
              </a:rPr>
              <a:t>https://dzone.com/articles/java-copy-shallow-vs-deep-in-which-you-will-swim</a:t>
            </a:r>
            <a:endParaRPr lang="en-US" sz="1800" dirty="0"/>
          </a:p>
        </p:txBody>
      </p:sp>
      <p:pic>
        <p:nvPicPr>
          <p:cNvPr id="4" name="Picture 3">
            <a:extLst>
              <a:ext uri="{FF2B5EF4-FFF2-40B4-BE49-F238E27FC236}">
                <a16:creationId xmlns:a16="http://schemas.microsoft.com/office/drawing/2014/main" id="{29578D51-ECDC-DD4F-8B2E-12D3BC936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73" y="1340768"/>
            <a:ext cx="8209057" cy="3724353"/>
          </a:xfrm>
          <a:prstGeom prst="rect">
            <a:avLst/>
          </a:prstGeom>
        </p:spPr>
      </p:pic>
    </p:spTree>
    <p:extLst>
      <p:ext uri="{BB962C8B-B14F-4D97-AF65-F5344CB8AC3E}">
        <p14:creationId xmlns:p14="http://schemas.microsoft.com/office/powerpoint/2010/main" val="261094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769246-B27A-41DB-BBCF-F47D138BED03}"/>
              </a:ext>
            </a:extLst>
          </p:cNvPr>
          <p:cNvSpPr>
            <a:spLocks noGrp="1"/>
          </p:cNvSpPr>
          <p:nvPr>
            <p:ph type="ctrTitle"/>
          </p:nvPr>
        </p:nvSpPr>
        <p:spPr/>
        <p:txBody>
          <a:bodyPr/>
          <a:lstStyle/>
          <a:p>
            <a:r>
              <a:rPr lang="en-GB" dirty="0"/>
              <a:t>Part II</a:t>
            </a:r>
          </a:p>
        </p:txBody>
      </p:sp>
      <p:sp>
        <p:nvSpPr>
          <p:cNvPr id="5" name="Subtitle 4">
            <a:extLst>
              <a:ext uri="{FF2B5EF4-FFF2-40B4-BE49-F238E27FC236}">
                <a16:creationId xmlns:a16="http://schemas.microsoft.com/office/drawing/2014/main" id="{7A46C9B0-5522-4BC0-802C-610F13704580}"/>
              </a:ext>
            </a:extLst>
          </p:cNvPr>
          <p:cNvSpPr>
            <a:spLocks noGrp="1"/>
          </p:cNvSpPr>
          <p:nvPr>
            <p:ph type="subTitle" idx="1"/>
          </p:nvPr>
        </p:nvSpPr>
        <p:spPr/>
        <p:txBody>
          <a:bodyPr/>
          <a:lstStyle/>
          <a:p>
            <a:r>
              <a:rPr lang="en-GB" dirty="0"/>
              <a:t>Input/Output Streams</a:t>
            </a:r>
          </a:p>
        </p:txBody>
      </p:sp>
    </p:spTree>
    <p:extLst>
      <p:ext uri="{BB962C8B-B14F-4D97-AF65-F5344CB8AC3E}">
        <p14:creationId xmlns:p14="http://schemas.microsoft.com/office/powerpoint/2010/main" val="258048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I/O Streams</a:t>
            </a:r>
          </a:p>
        </p:txBody>
      </p:sp>
      <p:sp>
        <p:nvSpPr>
          <p:cNvPr id="5" name="Text Placeholder 4"/>
          <p:cNvSpPr>
            <a:spLocks noGrp="1"/>
          </p:cNvSpPr>
          <p:nvPr>
            <p:ph type="body" idx="1"/>
          </p:nvPr>
        </p:nvSpPr>
        <p:spPr/>
        <p:txBody>
          <a:bodyPr/>
          <a:lstStyle/>
          <a:p>
            <a:r>
              <a:rPr lang="en-GB" dirty="0"/>
              <a:t>Java has APIs for stream-based I/O </a:t>
            </a:r>
          </a:p>
          <a:p>
            <a:pPr lvl="1"/>
            <a:r>
              <a:rPr lang="en-GB" dirty="0"/>
              <a:t>Input: reading from a source</a:t>
            </a:r>
          </a:p>
          <a:p>
            <a:pPr lvl="1"/>
            <a:r>
              <a:rPr lang="en-GB" dirty="0"/>
              <a:t>Output: writing data to a destinations</a:t>
            </a:r>
          </a:p>
          <a:p>
            <a:r>
              <a:rPr lang="en-GB" dirty="0"/>
              <a:t>Streams can be connected to many different kinds of sources and destinations including console, local files, </a:t>
            </a:r>
            <a:r>
              <a:rPr lang="en-US" dirty="0"/>
              <a:t>remote files, sockets, devices, memory arrays, … </a:t>
            </a:r>
            <a:endParaRPr lang="en-GB" dirty="0"/>
          </a:p>
          <a:p>
            <a:r>
              <a:rPr lang="en-GB" dirty="0"/>
              <a:t>Data communicated in streams can be </a:t>
            </a:r>
          </a:p>
          <a:p>
            <a:pPr lvl="1"/>
            <a:r>
              <a:rPr lang="en-GB" dirty="0"/>
              <a:t>low level (bytes) or </a:t>
            </a:r>
          </a:p>
          <a:p>
            <a:pPr lvl="1"/>
            <a:r>
              <a:rPr lang="en-GB" dirty="0"/>
              <a:t>more high level (character streams, object streams)</a:t>
            </a:r>
          </a:p>
        </p:txBody>
      </p:sp>
    </p:spTree>
    <p:extLst>
      <p:ext uri="{BB962C8B-B14F-4D97-AF65-F5344CB8AC3E}">
        <p14:creationId xmlns:p14="http://schemas.microsoft.com/office/powerpoint/2010/main" val="216226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Streams in Java</a:t>
            </a:r>
          </a:p>
        </p:txBody>
      </p:sp>
      <p:sp>
        <p:nvSpPr>
          <p:cNvPr id="5" name="Text Placeholder 4"/>
          <p:cNvSpPr>
            <a:spLocks noGrp="1"/>
          </p:cNvSpPr>
          <p:nvPr>
            <p:ph type="body" idx="1"/>
          </p:nvPr>
        </p:nvSpPr>
        <p:spPr/>
        <p:txBody>
          <a:bodyPr/>
          <a:lstStyle/>
          <a:p>
            <a:r>
              <a:rPr lang="en-GB" dirty="0"/>
              <a:t>Java provides classes </a:t>
            </a:r>
            <a:r>
              <a:rPr lang="en-GB" sz="2200" b="1" dirty="0" err="1">
                <a:latin typeface="Consolas" panose="020B0609020204030204" pitchFamily="49" charset="0"/>
              </a:rPr>
              <a:t>InputStream</a:t>
            </a:r>
            <a:r>
              <a:rPr lang="en-GB" dirty="0"/>
              <a:t> and </a:t>
            </a:r>
            <a:r>
              <a:rPr lang="en-GB" sz="2200" b="1" dirty="0" err="1">
                <a:latin typeface="Consolas" panose="020B0609020204030204" pitchFamily="49" charset="0"/>
              </a:rPr>
              <a:t>OutputStream</a:t>
            </a:r>
            <a:r>
              <a:rPr lang="en-GB" dirty="0"/>
              <a:t> for reading from and writing to binary streams </a:t>
            </a:r>
          </a:p>
          <a:p>
            <a:r>
              <a:rPr lang="en-GB" dirty="0"/>
              <a:t>Examples of streams:</a:t>
            </a:r>
          </a:p>
          <a:p>
            <a:pPr lvl="1"/>
            <a:r>
              <a:rPr lang="en-GB" sz="2200" b="1" dirty="0">
                <a:latin typeface="Consolas" panose="020B0609020204030204" pitchFamily="49" charset="0"/>
                <a:ea typeface="+mn-ea"/>
                <a:cs typeface="+mn-cs"/>
              </a:rPr>
              <a:t>System.in</a:t>
            </a:r>
            <a:r>
              <a:rPr lang="en-GB" dirty="0"/>
              <a:t>, </a:t>
            </a:r>
            <a:r>
              <a:rPr lang="en-GB" sz="2200" b="1" dirty="0" err="1">
                <a:latin typeface="Consolas" panose="020B0609020204030204" pitchFamily="49" charset="0"/>
                <a:ea typeface="+mn-ea"/>
                <a:cs typeface="+mn-cs"/>
              </a:rPr>
              <a:t>System.out</a:t>
            </a:r>
            <a:r>
              <a:rPr lang="en-GB" dirty="0"/>
              <a:t>, </a:t>
            </a:r>
            <a:r>
              <a:rPr lang="en-GB" sz="2200" b="1" dirty="0" err="1">
                <a:latin typeface="Consolas" panose="020B0609020204030204" pitchFamily="49" charset="0"/>
                <a:ea typeface="+mn-ea"/>
                <a:cs typeface="+mn-cs"/>
              </a:rPr>
              <a:t>System.err</a:t>
            </a:r>
            <a:endParaRPr lang="en-GB" sz="2200" b="1" dirty="0">
              <a:latin typeface="Consolas" panose="020B0609020204030204" pitchFamily="49" charset="0"/>
              <a:ea typeface="+mn-ea"/>
              <a:cs typeface="+mn-cs"/>
            </a:endParaRPr>
          </a:p>
          <a:p>
            <a:pPr lvl="1"/>
            <a:r>
              <a:rPr lang="en-GB" sz="2200" b="1" dirty="0" err="1">
                <a:latin typeface="Consolas" panose="020B0609020204030204" pitchFamily="49" charset="0"/>
                <a:ea typeface="+mn-ea"/>
                <a:cs typeface="+mn-cs"/>
              </a:rPr>
              <a:t>FileReader</a:t>
            </a:r>
            <a:r>
              <a:rPr lang="en-GB" dirty="0"/>
              <a:t>, </a:t>
            </a:r>
            <a:r>
              <a:rPr lang="en-GB" sz="2200" b="1" dirty="0" err="1">
                <a:latin typeface="Consolas" panose="020B0609020204030204" pitchFamily="49" charset="0"/>
                <a:ea typeface="+mn-ea"/>
                <a:cs typeface="+mn-cs"/>
              </a:rPr>
              <a:t>FileWriter</a:t>
            </a:r>
            <a:endParaRPr lang="en-GB" sz="2200" b="1" dirty="0">
              <a:latin typeface="Consolas" panose="020B0609020204030204" pitchFamily="49" charset="0"/>
              <a:ea typeface="+mn-ea"/>
              <a:cs typeface="+mn-cs"/>
            </a:endParaRPr>
          </a:p>
          <a:p>
            <a:r>
              <a:rPr lang="en-GB" dirty="0"/>
              <a:t>For textual data, one can use wrappers:</a:t>
            </a:r>
          </a:p>
          <a:p>
            <a:pPr lvl="1"/>
            <a:r>
              <a:rPr lang="en-GB" sz="2200" b="1" dirty="0" err="1">
                <a:latin typeface="Consolas" panose="020B0609020204030204" pitchFamily="49" charset="0"/>
              </a:rPr>
              <a:t>InputStreamReader</a:t>
            </a:r>
            <a:r>
              <a:rPr lang="en-GB" dirty="0"/>
              <a:t> can be used as a wrapper for </a:t>
            </a:r>
            <a:r>
              <a:rPr lang="en-GB" sz="2200" b="1" dirty="0" err="1">
                <a:latin typeface="Consolas" panose="020B0609020204030204" pitchFamily="49" charset="0"/>
              </a:rPr>
              <a:t>InputStream</a:t>
            </a:r>
            <a:endParaRPr lang="en-GB" sz="2200" b="1" dirty="0">
              <a:latin typeface="Consolas" panose="020B0609020204030204" pitchFamily="49" charset="0"/>
            </a:endParaRPr>
          </a:p>
          <a:p>
            <a:pPr lvl="1"/>
            <a:r>
              <a:rPr lang="en-GB" sz="2200" b="1" dirty="0" err="1">
                <a:latin typeface="Consolas" panose="020B0609020204030204" pitchFamily="49" charset="0"/>
              </a:rPr>
              <a:t>OutputStreamWriter</a:t>
            </a:r>
            <a:r>
              <a:rPr lang="en-GB" dirty="0"/>
              <a:t> can be used as a wrapper for </a:t>
            </a:r>
            <a:r>
              <a:rPr lang="en-GB" sz="2200" b="1" dirty="0" err="1">
                <a:latin typeface="Consolas" panose="020B0609020204030204" pitchFamily="49" charset="0"/>
              </a:rPr>
              <a:t>OutputStream</a:t>
            </a:r>
            <a:endParaRPr lang="en-GB" sz="2200" b="1" dirty="0">
              <a:latin typeface="Consolas" panose="020B0609020204030204" pitchFamily="49" charset="0"/>
            </a:endParaRPr>
          </a:p>
          <a:p>
            <a:r>
              <a:rPr lang="en-GB" dirty="0"/>
              <a:t>Commonly used with </a:t>
            </a:r>
            <a:r>
              <a:rPr lang="en-GB" sz="2200" b="1" dirty="0" err="1">
                <a:latin typeface="Consolas" panose="020B0609020204030204" pitchFamily="49" charset="0"/>
              </a:rPr>
              <a:t>BufferedReader</a:t>
            </a:r>
            <a:r>
              <a:rPr lang="en-GB" dirty="0"/>
              <a:t> / </a:t>
            </a:r>
            <a:r>
              <a:rPr lang="en-GB" sz="2200" b="1" dirty="0" err="1">
                <a:latin typeface="Consolas" panose="020B0609020204030204" pitchFamily="49" charset="0"/>
              </a:rPr>
              <a:t>BufferedWriter</a:t>
            </a:r>
            <a:r>
              <a:rPr lang="en-GB" dirty="0"/>
              <a:t> for buffering the data and hence improving the efficiency</a:t>
            </a:r>
          </a:p>
        </p:txBody>
      </p:sp>
    </p:spTree>
    <p:extLst>
      <p:ext uri="{BB962C8B-B14F-4D97-AF65-F5344CB8AC3E}">
        <p14:creationId xmlns:p14="http://schemas.microsoft.com/office/powerpoint/2010/main" val="125076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B52179-4A80-4F14-837B-97B5D622BE34}"/>
              </a:ext>
            </a:extLst>
          </p:cNvPr>
          <p:cNvSpPr>
            <a:spLocks noGrp="1"/>
          </p:cNvSpPr>
          <p:nvPr>
            <p:ph type="ctrTitle"/>
          </p:nvPr>
        </p:nvSpPr>
        <p:spPr/>
        <p:txBody>
          <a:bodyPr/>
          <a:lstStyle/>
          <a:p>
            <a:r>
              <a:rPr lang="en-GB" dirty="0"/>
              <a:t>Part I</a:t>
            </a:r>
          </a:p>
        </p:txBody>
      </p:sp>
      <p:sp>
        <p:nvSpPr>
          <p:cNvPr id="5" name="Subtitle 4">
            <a:extLst>
              <a:ext uri="{FF2B5EF4-FFF2-40B4-BE49-F238E27FC236}">
                <a16:creationId xmlns:a16="http://schemas.microsoft.com/office/drawing/2014/main" id="{F2CC3F5E-D7AE-42AE-866C-A69D306829D1}"/>
              </a:ext>
            </a:extLst>
          </p:cNvPr>
          <p:cNvSpPr>
            <a:spLocks noGrp="1"/>
          </p:cNvSpPr>
          <p:nvPr>
            <p:ph type="subTitle" idx="1"/>
          </p:nvPr>
        </p:nvSpPr>
        <p:spPr/>
        <p:txBody>
          <a:bodyPr/>
          <a:lstStyle/>
          <a:p>
            <a:r>
              <a:rPr lang="en-GB" dirty="0"/>
              <a:t>Copying Objects;</a:t>
            </a:r>
            <a:br>
              <a:rPr lang="en-GB" dirty="0"/>
            </a:br>
            <a:r>
              <a:rPr lang="en-GB" dirty="0"/>
              <a:t>shallow vs deep cloning</a:t>
            </a:r>
          </a:p>
        </p:txBody>
      </p:sp>
    </p:spTree>
    <p:extLst>
      <p:ext uri="{BB962C8B-B14F-4D97-AF65-F5344CB8AC3E}">
        <p14:creationId xmlns:p14="http://schemas.microsoft.com/office/powerpoint/2010/main" val="1091010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5FE53-A1E6-43A6-A554-55B796AF95EE}"/>
              </a:ext>
            </a:extLst>
          </p:cNvPr>
          <p:cNvSpPr>
            <a:spLocks noGrp="1"/>
          </p:cNvSpPr>
          <p:nvPr>
            <p:ph type="ctrTitle"/>
          </p:nvPr>
        </p:nvSpPr>
        <p:spPr/>
        <p:txBody>
          <a:bodyPr/>
          <a:lstStyle/>
          <a:p>
            <a:r>
              <a:rPr lang="en-GB" dirty="0"/>
              <a:t>Part III</a:t>
            </a:r>
          </a:p>
        </p:txBody>
      </p:sp>
      <p:sp>
        <p:nvSpPr>
          <p:cNvPr id="5" name="Subtitle 4">
            <a:extLst>
              <a:ext uri="{FF2B5EF4-FFF2-40B4-BE49-F238E27FC236}">
                <a16:creationId xmlns:a16="http://schemas.microsoft.com/office/drawing/2014/main" id="{10CB3112-FD7E-4F05-87BE-4C27B1411416}"/>
              </a:ext>
            </a:extLst>
          </p:cNvPr>
          <p:cNvSpPr>
            <a:spLocks noGrp="1"/>
          </p:cNvSpPr>
          <p:nvPr>
            <p:ph type="subTitle" idx="1"/>
          </p:nvPr>
        </p:nvSpPr>
        <p:spPr/>
        <p:txBody>
          <a:bodyPr/>
          <a:lstStyle/>
          <a:p>
            <a:r>
              <a:rPr lang="en-GB" dirty="0"/>
              <a:t>Serialisation and </a:t>
            </a:r>
            <a:r>
              <a:rPr lang="en-GB" dirty="0" err="1"/>
              <a:t>deserialisation</a:t>
            </a:r>
            <a:endParaRPr lang="en-GB" dirty="0"/>
          </a:p>
        </p:txBody>
      </p:sp>
    </p:spTree>
    <p:extLst>
      <p:ext uri="{BB962C8B-B14F-4D97-AF65-F5344CB8AC3E}">
        <p14:creationId xmlns:p14="http://schemas.microsoft.com/office/powerpoint/2010/main" val="282897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6450" name="Rectangle 2"/>
          <p:cNvSpPr>
            <a:spLocks noGrp="1" noChangeArrowheads="1"/>
          </p:cNvSpPr>
          <p:nvPr>
            <p:ph type="title"/>
          </p:nvPr>
        </p:nvSpPr>
        <p:spPr/>
        <p:txBody>
          <a:bodyPr/>
          <a:lstStyle/>
          <a:p>
            <a:pPr eaLnBrk="1" hangingPunct="1">
              <a:defRPr/>
            </a:pPr>
            <a:r>
              <a:rPr lang="en-GB">
                <a:cs typeface="Arial" charset="0"/>
              </a:rPr>
              <a:t> Serialisation</a:t>
            </a:r>
          </a:p>
        </p:txBody>
      </p:sp>
      <p:sp>
        <p:nvSpPr>
          <p:cNvPr id="13315" name="Rectangle 3"/>
          <p:cNvSpPr>
            <a:spLocks noGrp="1" noChangeArrowheads="1"/>
          </p:cNvSpPr>
          <p:nvPr>
            <p:ph type="body" idx="1"/>
          </p:nvPr>
        </p:nvSpPr>
        <p:spPr/>
        <p:txBody>
          <a:bodyPr/>
          <a:lstStyle/>
          <a:p>
            <a:pPr eaLnBrk="1" hangingPunct="1"/>
            <a:r>
              <a:rPr lang="en-GB" dirty="0"/>
              <a:t>Serialisation is the process of saving Java objects into a stream</a:t>
            </a:r>
          </a:p>
          <a:p>
            <a:pPr eaLnBrk="1" hangingPunct="1"/>
            <a:r>
              <a:rPr lang="en-GB" dirty="0"/>
              <a:t>Java example: objects are automatically serialised when you write them into an </a:t>
            </a:r>
            <a:r>
              <a:rPr lang="en-GB" sz="2200" b="1" dirty="0" err="1">
                <a:latin typeface="Consolas" panose="020B0609020204030204" pitchFamily="49" charset="0"/>
              </a:rPr>
              <a:t>ObjectOutputStream</a:t>
            </a:r>
            <a:r>
              <a:rPr lang="en-GB" dirty="0"/>
              <a:t>: </a:t>
            </a:r>
          </a:p>
          <a:p>
            <a:pPr eaLnBrk="1" hangingPunct="1">
              <a:buFontTx/>
              <a:buNone/>
            </a:pPr>
            <a:r>
              <a:rPr lang="en-GB" dirty="0"/>
              <a:t>		</a:t>
            </a:r>
            <a:r>
              <a:rPr lang="en-US" sz="2000" dirty="0" err="1">
                <a:latin typeface="Consolas"/>
              </a:rPr>
              <a:t>ObjectOutputStream</a:t>
            </a:r>
            <a:r>
              <a:rPr lang="en-US" sz="2000" dirty="0">
                <a:latin typeface="Consolas"/>
              </a:rPr>
              <a:t> out = </a:t>
            </a:r>
            <a:br>
              <a:rPr lang="en-US" dirty="0">
                <a:latin typeface="Calibri" pitchFamily="34" charset="0"/>
              </a:rPr>
            </a:br>
            <a:r>
              <a:rPr lang="en-US" dirty="0">
                <a:latin typeface="Calibri" pitchFamily="34" charset="0"/>
              </a:rPr>
              <a:t>		</a:t>
            </a:r>
            <a:r>
              <a:rPr lang="en-US" sz="2000" dirty="0">
                <a:latin typeface="Consolas"/>
              </a:rPr>
              <a:t>new </a:t>
            </a:r>
            <a:r>
              <a:rPr lang="en-US" sz="2000" dirty="0" err="1">
                <a:latin typeface="Consolas"/>
              </a:rPr>
              <a:t>ObjectOutputStream</a:t>
            </a:r>
            <a:r>
              <a:rPr lang="en-US" sz="2000" dirty="0">
                <a:latin typeface="Consolas"/>
              </a:rPr>
              <a:t>( </a:t>
            </a:r>
            <a:br>
              <a:rPr lang="en-US" dirty="0">
                <a:latin typeface="Calibri" pitchFamily="34" charset="0"/>
              </a:rPr>
            </a:br>
            <a:r>
              <a:rPr lang="en-US" dirty="0">
                <a:latin typeface="Calibri" pitchFamily="34" charset="0"/>
              </a:rPr>
              <a:t>			</a:t>
            </a:r>
            <a:r>
              <a:rPr lang="en-US" sz="2000" dirty="0">
                <a:latin typeface="Consolas"/>
              </a:rPr>
              <a:t>new </a:t>
            </a:r>
            <a:r>
              <a:rPr lang="en-US" sz="2000" dirty="0" err="1">
                <a:latin typeface="Consolas"/>
              </a:rPr>
              <a:t>FileOutputStream</a:t>
            </a:r>
            <a:r>
              <a:rPr lang="en-US" sz="2000" dirty="0">
                <a:latin typeface="Consolas"/>
              </a:rPr>
              <a:t>("bank.dat"));</a:t>
            </a:r>
            <a:br>
              <a:rPr lang="en-US" dirty="0">
                <a:latin typeface="Calibri" pitchFamily="34" charset="0"/>
              </a:rPr>
            </a:br>
            <a:r>
              <a:rPr lang="en-US" dirty="0">
                <a:latin typeface="Calibri" pitchFamily="34" charset="0"/>
              </a:rPr>
              <a:t> 	</a:t>
            </a:r>
            <a:r>
              <a:rPr lang="en-US" sz="2000" dirty="0" err="1">
                <a:latin typeface="Consolas"/>
              </a:rPr>
              <a:t>out.writeObject</a:t>
            </a:r>
            <a:r>
              <a:rPr lang="en-US" sz="2000" dirty="0">
                <a:latin typeface="Consolas"/>
              </a:rPr>
              <a:t>(b</a:t>
            </a:r>
            <a:r>
              <a:rPr lang="en-US" dirty="0">
                <a:latin typeface="Calibri" pitchFamily="34" charset="0"/>
              </a:rPr>
              <a:t>);</a:t>
            </a:r>
            <a:r>
              <a:rPr lang="en-US" dirty="0"/>
              <a:t> </a:t>
            </a:r>
          </a:p>
          <a:p>
            <a:pPr eaLnBrk="1" hangingPunct="1"/>
            <a:r>
              <a:rPr lang="en-GB" dirty="0"/>
              <a:t>Objects can be composed from other objects</a:t>
            </a:r>
          </a:p>
          <a:p>
            <a:pPr lvl="1" eaLnBrk="1" hangingPunct="1"/>
            <a:r>
              <a:rPr lang="en-GB" dirty="0"/>
              <a:t>includes reading/writing of all instance fields, </a:t>
            </a:r>
            <a:br>
              <a:rPr lang="en-GB" dirty="0"/>
            </a:br>
            <a:r>
              <a:rPr lang="en-GB" dirty="0"/>
              <a:t>and all instance fields of those fields, etc. </a:t>
            </a:r>
            <a:endParaRPr lang="en-GB" sz="2800" dirty="0"/>
          </a:p>
          <a:p>
            <a:pPr eaLnBrk="1" hangingPunct="1"/>
            <a:r>
              <a:rPr lang="en-GB" dirty="0"/>
              <a:t>A single </a:t>
            </a:r>
            <a:r>
              <a:rPr lang="en-GB" sz="2200" b="1" dirty="0" err="1">
                <a:latin typeface="Consolas" panose="020B0609020204030204" pitchFamily="49" charset="0"/>
              </a:rPr>
              <a:t>writeObject</a:t>
            </a:r>
            <a:r>
              <a:rPr lang="en-GB" sz="2200" b="1" dirty="0">
                <a:latin typeface="Consolas" panose="020B0609020204030204" pitchFamily="49" charset="0"/>
              </a:rPr>
              <a:t>()</a:t>
            </a:r>
            <a:r>
              <a:rPr lang="en-GB" dirty="0"/>
              <a:t> invocation can lead to a large number of objects being written!</a:t>
            </a:r>
          </a:p>
        </p:txBody>
      </p:sp>
    </p:spTree>
    <p:extLst>
      <p:ext uri="{BB962C8B-B14F-4D97-AF65-F5344CB8AC3E}">
        <p14:creationId xmlns:p14="http://schemas.microsoft.com/office/powerpoint/2010/main" val="256691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Rectangle 2"/>
          <p:cNvSpPr>
            <a:spLocks noGrp="1" noChangeArrowheads="1"/>
          </p:cNvSpPr>
          <p:nvPr>
            <p:ph type="title"/>
          </p:nvPr>
        </p:nvSpPr>
        <p:spPr/>
        <p:txBody>
          <a:bodyPr/>
          <a:lstStyle/>
          <a:p>
            <a:pPr eaLnBrk="1" hangingPunct="1">
              <a:defRPr/>
            </a:pPr>
            <a:r>
              <a:rPr lang="en-US" dirty="0"/>
              <a:t>De-</a:t>
            </a:r>
            <a:r>
              <a:rPr lang="en-US" dirty="0" err="1"/>
              <a:t>Serialisation</a:t>
            </a:r>
            <a:endParaRPr lang="en-US" sz="3600" dirty="0"/>
          </a:p>
        </p:txBody>
      </p:sp>
      <p:sp>
        <p:nvSpPr>
          <p:cNvPr id="14339" name="Rectangle 3"/>
          <p:cNvSpPr>
            <a:spLocks noGrp="1" noChangeArrowheads="1"/>
          </p:cNvSpPr>
          <p:nvPr>
            <p:ph type="body" idx="1"/>
          </p:nvPr>
        </p:nvSpPr>
        <p:spPr>
          <a:xfrm>
            <a:off x="431540" y="1268760"/>
            <a:ext cx="8316924" cy="5472608"/>
          </a:xfrm>
        </p:spPr>
        <p:txBody>
          <a:bodyPr/>
          <a:lstStyle/>
          <a:p>
            <a:pPr eaLnBrk="1" hangingPunct="1">
              <a:lnSpc>
                <a:spcPct val="90000"/>
              </a:lnSpc>
            </a:pPr>
            <a:r>
              <a:rPr lang="en-US" sz="2200" b="1" dirty="0" err="1">
                <a:latin typeface="Consolas" panose="020B0609020204030204" pitchFamily="49" charset="0"/>
              </a:rPr>
              <a:t>ObjectInputStream</a:t>
            </a:r>
            <a:r>
              <a:rPr lang="en-US" dirty="0"/>
              <a:t> is for reading objects from a stream</a:t>
            </a:r>
            <a:endParaRPr lang="en-US" sz="2200" b="1" dirty="0">
              <a:latin typeface="Consolas" panose="020B0609020204030204" pitchFamily="49" charset="0"/>
            </a:endParaRPr>
          </a:p>
          <a:p>
            <a:pPr eaLnBrk="1" hangingPunct="1">
              <a:lnSpc>
                <a:spcPct val="90000"/>
              </a:lnSpc>
            </a:pPr>
            <a:r>
              <a:rPr lang="en-US" sz="2200" b="1" dirty="0" err="1">
                <a:latin typeface="Consolas" panose="020B0609020204030204" pitchFamily="49" charset="0"/>
              </a:rPr>
              <a:t>readObject</a:t>
            </a:r>
            <a:r>
              <a:rPr lang="en-US" sz="2200" b="1" dirty="0">
                <a:latin typeface="Consolas" panose="020B0609020204030204" pitchFamily="49" charset="0"/>
              </a:rPr>
              <a:t>()</a:t>
            </a:r>
            <a:r>
              <a:rPr lang="en-US" sz="2000" dirty="0"/>
              <a:t> </a:t>
            </a:r>
            <a:r>
              <a:rPr lang="en-US" dirty="0"/>
              <a:t>returns an </a:t>
            </a:r>
            <a:r>
              <a:rPr lang="en-US" sz="2200" b="1" dirty="0">
                <a:latin typeface="Consolas" panose="020B0609020204030204" pitchFamily="49" charset="0"/>
              </a:rPr>
              <a:t>Object</a:t>
            </a:r>
            <a:r>
              <a:rPr lang="en-US" dirty="0"/>
              <a:t> reference </a:t>
            </a:r>
          </a:p>
          <a:p>
            <a:pPr lvl="1" eaLnBrk="1" hangingPunct="1">
              <a:lnSpc>
                <a:spcPct val="90000"/>
              </a:lnSpc>
            </a:pPr>
            <a:r>
              <a:rPr lang="en-US" dirty="0"/>
              <a:t>You need to know the types of the objects to cast them </a:t>
            </a:r>
            <a:br>
              <a:rPr lang="en-US" dirty="0"/>
            </a:br>
            <a:endParaRPr lang="en-US" dirty="0"/>
          </a:p>
          <a:p>
            <a:pPr lvl="1" eaLnBrk="1" hangingPunct="1">
              <a:lnSpc>
                <a:spcPct val="90000"/>
              </a:lnSpc>
              <a:buFontTx/>
              <a:buNone/>
            </a:pPr>
            <a:r>
              <a:rPr lang="en-US" sz="2000" dirty="0" err="1">
                <a:latin typeface="Consolas"/>
              </a:rPr>
              <a:t>ObjectInputStream</a:t>
            </a:r>
            <a:r>
              <a:rPr lang="en-US" sz="2000" dirty="0">
                <a:latin typeface="Consolas"/>
              </a:rPr>
              <a:t> in = </a:t>
            </a:r>
            <a:endParaRPr lang="en-US" dirty="0">
              <a:latin typeface="Calibri" pitchFamily="34" charset="0"/>
            </a:endParaRPr>
          </a:p>
          <a:p>
            <a:pPr lvl="1" eaLnBrk="1" hangingPunct="1">
              <a:lnSpc>
                <a:spcPct val="90000"/>
              </a:lnSpc>
              <a:buFontTx/>
              <a:buNone/>
            </a:pPr>
            <a:r>
              <a:rPr lang="en-US" sz="2000" dirty="0">
                <a:latin typeface="Calibri" pitchFamily="34" charset="0"/>
              </a:rPr>
              <a:t>		</a:t>
            </a:r>
            <a:r>
              <a:rPr lang="en-US" sz="2000" dirty="0">
                <a:latin typeface="Consolas"/>
              </a:rPr>
              <a:t>new </a:t>
            </a:r>
            <a:r>
              <a:rPr lang="en-US" sz="2000" dirty="0" err="1">
                <a:latin typeface="Consolas"/>
              </a:rPr>
              <a:t>ObjectInputStream</a:t>
            </a:r>
            <a:r>
              <a:rPr lang="en-US" sz="2000" dirty="0">
                <a:latin typeface="Consolas"/>
              </a:rPr>
              <a:t>(</a:t>
            </a:r>
          </a:p>
          <a:p>
            <a:pPr lvl="1" eaLnBrk="1" hangingPunct="1">
              <a:lnSpc>
                <a:spcPct val="90000"/>
              </a:lnSpc>
              <a:buFontTx/>
              <a:buNone/>
            </a:pPr>
            <a:r>
              <a:rPr lang="en-US" dirty="0">
                <a:latin typeface="Calibri" pitchFamily="34" charset="0"/>
              </a:rPr>
              <a:t>			</a:t>
            </a:r>
            <a:r>
              <a:rPr lang="en-US" sz="2000" dirty="0">
                <a:latin typeface="Consolas"/>
              </a:rPr>
              <a:t>new </a:t>
            </a:r>
            <a:r>
              <a:rPr lang="en-US" sz="2000" dirty="0" err="1">
                <a:latin typeface="Consolas"/>
              </a:rPr>
              <a:t>FileInputStream</a:t>
            </a:r>
            <a:r>
              <a:rPr lang="en-US" sz="2000" dirty="0">
                <a:latin typeface="Consolas"/>
              </a:rPr>
              <a:t>("bank.dat")); </a:t>
            </a:r>
          </a:p>
          <a:p>
            <a:pPr lvl="1" eaLnBrk="1" hangingPunct="1">
              <a:lnSpc>
                <a:spcPct val="90000"/>
              </a:lnSpc>
              <a:buFontTx/>
              <a:buNone/>
            </a:pPr>
            <a:r>
              <a:rPr lang="en-US" sz="2000" dirty="0" err="1">
                <a:latin typeface="Consolas"/>
              </a:rPr>
              <a:t>BankAccount</a:t>
            </a:r>
            <a:r>
              <a:rPr lang="en-US" sz="2000" dirty="0">
                <a:latin typeface="Consolas"/>
              </a:rPr>
              <a:t> b = (</a:t>
            </a:r>
            <a:r>
              <a:rPr lang="en-US" sz="2000" dirty="0" err="1">
                <a:latin typeface="Consolas"/>
              </a:rPr>
              <a:t>BankAccount</a:t>
            </a:r>
            <a:r>
              <a:rPr lang="en-US" sz="2000" dirty="0">
                <a:latin typeface="Consolas"/>
              </a:rPr>
              <a:t>) </a:t>
            </a:r>
            <a:r>
              <a:rPr lang="en-US" sz="2000" dirty="0" err="1">
                <a:latin typeface="Consolas"/>
              </a:rPr>
              <a:t>in.readObject</a:t>
            </a:r>
            <a:r>
              <a:rPr lang="en-US" dirty="0">
                <a:latin typeface="Calibri" pitchFamily="34" charset="0"/>
              </a:rPr>
              <a:t>();</a:t>
            </a:r>
            <a:r>
              <a:rPr lang="en-US" dirty="0"/>
              <a:t> </a:t>
            </a:r>
          </a:p>
          <a:p>
            <a:pPr eaLnBrk="1" hangingPunct="1">
              <a:lnSpc>
                <a:spcPct val="90000"/>
              </a:lnSpc>
              <a:buFontTx/>
              <a:buNone/>
            </a:pPr>
            <a:endParaRPr lang="en-US" dirty="0"/>
          </a:p>
          <a:p>
            <a:pPr eaLnBrk="1" hangingPunct="1">
              <a:lnSpc>
                <a:spcPct val="90000"/>
              </a:lnSpc>
            </a:pPr>
            <a:r>
              <a:rPr lang="en-US" sz="2200" b="1" dirty="0" err="1">
                <a:latin typeface="Consolas" panose="020B0609020204030204" pitchFamily="49" charset="0"/>
              </a:rPr>
              <a:t>readObject</a:t>
            </a:r>
            <a:r>
              <a:rPr lang="en-US" sz="2200" b="1" dirty="0">
                <a:latin typeface="Consolas" panose="020B0609020204030204" pitchFamily="49" charset="0"/>
              </a:rPr>
              <a:t>()</a:t>
            </a:r>
            <a:r>
              <a:rPr lang="en-US" sz="2000" dirty="0"/>
              <a:t> </a:t>
            </a:r>
            <a:r>
              <a:rPr lang="en-US" dirty="0"/>
              <a:t>can throw </a:t>
            </a:r>
            <a:r>
              <a:rPr lang="en-US" sz="2200" b="1" dirty="0" err="1">
                <a:latin typeface="Consolas" panose="020B0609020204030204" pitchFamily="49" charset="0"/>
              </a:rPr>
              <a:t>ClassNotFoundException</a:t>
            </a:r>
            <a:r>
              <a:rPr lang="en-US" sz="2000" dirty="0"/>
              <a:t> </a:t>
            </a:r>
            <a:r>
              <a:rPr lang="en-US" dirty="0"/>
              <a:t>and</a:t>
            </a:r>
            <a:r>
              <a:rPr lang="en-US" dirty="0">
                <a:latin typeface="Calibri" pitchFamily="34" charset="0"/>
              </a:rPr>
              <a:t> </a:t>
            </a:r>
            <a:r>
              <a:rPr lang="en-US" sz="2200" b="1" dirty="0" err="1">
                <a:latin typeface="Consolas" panose="020B0609020204030204" pitchFamily="49" charset="0"/>
              </a:rPr>
              <a:t>IOException</a:t>
            </a:r>
            <a:endParaRPr lang="en-US" sz="2200" b="1" dirty="0">
              <a:latin typeface="Consolas" panose="020B0609020204030204" pitchFamily="49" charset="0"/>
            </a:endParaRPr>
          </a:p>
          <a:p>
            <a:pPr lvl="1" eaLnBrk="1" hangingPunct="1">
              <a:lnSpc>
                <a:spcPct val="90000"/>
              </a:lnSpc>
            </a:pPr>
            <a:r>
              <a:rPr lang="en-US" dirty="0"/>
              <a:t>these are checked exceptions, so you must either catch or declare them</a:t>
            </a:r>
          </a:p>
        </p:txBody>
      </p:sp>
    </p:spTree>
    <p:extLst>
      <p:ext uri="{BB962C8B-B14F-4D97-AF65-F5344CB8AC3E}">
        <p14:creationId xmlns:p14="http://schemas.microsoft.com/office/powerpoint/2010/main" val="121325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8498" name="Rectangle 2"/>
          <p:cNvSpPr>
            <a:spLocks noGrp="1" noChangeArrowheads="1"/>
          </p:cNvSpPr>
          <p:nvPr>
            <p:ph type="title"/>
          </p:nvPr>
        </p:nvSpPr>
        <p:spPr/>
        <p:txBody>
          <a:bodyPr/>
          <a:lstStyle/>
          <a:p>
            <a:pPr eaLnBrk="1" hangingPunct="1">
              <a:defRPr/>
            </a:pPr>
            <a:r>
              <a:rPr lang="en-GB" sz="3200" dirty="0"/>
              <a:t>(De)Serialising a </a:t>
            </a:r>
            <a:r>
              <a:rPr lang="en-GB" sz="3200" dirty="0">
                <a:latin typeface="Calibri" pitchFamily="34" charset="0"/>
              </a:rPr>
              <a:t>Book</a:t>
            </a:r>
            <a:r>
              <a:rPr lang="en-GB" sz="3200" dirty="0"/>
              <a:t> Object</a:t>
            </a:r>
          </a:p>
        </p:txBody>
      </p:sp>
      <p:sp>
        <p:nvSpPr>
          <p:cNvPr id="4" name="Rectangle 1">
            <a:extLst>
              <a:ext uri="{FF2B5EF4-FFF2-40B4-BE49-F238E27FC236}">
                <a16:creationId xmlns:a16="http://schemas.microsoft.com/office/drawing/2014/main" id="{61CFC85A-9722-4A74-92A5-9EF8ECAEF084}"/>
              </a:ext>
            </a:extLst>
          </p:cNvPr>
          <p:cNvSpPr>
            <a:spLocks noChangeArrowheads="1"/>
          </p:cNvSpPr>
          <p:nvPr/>
        </p:nvSpPr>
        <p:spPr bwMode="auto">
          <a:xfrm>
            <a:off x="179512" y="1124744"/>
            <a:ext cx="8869736"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ClassNotFoundException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Author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kenGrahame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Author(</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"GRAH"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"Grahame, Ken"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Book willows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Book(</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 Wind in the Willows"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"0140621229"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1406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kenGrahame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ObjectOutputStream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out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ObjectOutputStream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FileOutputStream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"book.dat"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out.writeObject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(willows);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ObjectInputStream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ObjectInputStream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FileInputStream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"book.dat"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Book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willowsLoaded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(Book)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in.readObject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willowsLoaded.equals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(willows))</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"(De)Serialization successful"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53815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8738" name="Rectangle 2"/>
          <p:cNvSpPr>
            <a:spLocks noGrp="1" noChangeArrowheads="1"/>
          </p:cNvSpPr>
          <p:nvPr>
            <p:ph type="title"/>
          </p:nvPr>
        </p:nvSpPr>
        <p:spPr/>
        <p:txBody>
          <a:bodyPr/>
          <a:lstStyle/>
          <a:p>
            <a:pPr eaLnBrk="1" hangingPunct="1">
              <a:defRPr/>
            </a:pPr>
            <a:r>
              <a:rPr lang="en-GB"/>
              <a:t> Serialisation API</a:t>
            </a:r>
          </a:p>
        </p:txBody>
      </p:sp>
      <p:sp>
        <p:nvSpPr>
          <p:cNvPr id="16387" name="Rectangle 3"/>
          <p:cNvSpPr>
            <a:spLocks noGrp="1" noChangeArrowheads="1"/>
          </p:cNvSpPr>
          <p:nvPr>
            <p:ph type="body" idx="1"/>
          </p:nvPr>
        </p:nvSpPr>
        <p:spPr/>
        <p:txBody>
          <a:bodyPr/>
          <a:lstStyle/>
          <a:p>
            <a:pPr eaLnBrk="1" hangingPunct="1">
              <a:lnSpc>
                <a:spcPct val="90000"/>
              </a:lnSpc>
            </a:pPr>
            <a:r>
              <a:rPr lang="en-GB" dirty="0"/>
              <a:t>Enabled by implementing interface </a:t>
            </a:r>
            <a:r>
              <a:rPr lang="en-GB" sz="2200" b="1" dirty="0">
                <a:latin typeface="Consolas" panose="020B0609020204030204" pitchFamily="49" charset="0"/>
              </a:rPr>
              <a:t>Serializable</a:t>
            </a:r>
          </a:p>
          <a:p>
            <a:pPr lvl="1" eaLnBrk="1" hangingPunct="1">
              <a:lnSpc>
                <a:spcPct val="90000"/>
              </a:lnSpc>
            </a:pPr>
            <a:r>
              <a:rPr lang="en-GB" dirty="0">
                <a:cs typeface="Arial" charset="0"/>
              </a:rPr>
              <a:t>Many standard classes implement this interface</a:t>
            </a:r>
          </a:p>
          <a:p>
            <a:pPr eaLnBrk="1" hangingPunct="1">
              <a:lnSpc>
                <a:spcPct val="90000"/>
              </a:lnSpc>
            </a:pPr>
            <a:r>
              <a:rPr lang="en-GB" dirty="0">
                <a:cs typeface="Arial" charset="0"/>
              </a:rPr>
              <a:t>When defining a new class, you can declare fields as </a:t>
            </a:r>
            <a:r>
              <a:rPr lang="en-GB" sz="2200" b="1" dirty="0">
                <a:latin typeface="Consolas" panose="020B0609020204030204" pitchFamily="49" charset="0"/>
              </a:rPr>
              <a:t>transient</a:t>
            </a:r>
            <a:r>
              <a:rPr lang="en-GB" sz="2000" dirty="0">
                <a:cs typeface="Arial" charset="0"/>
              </a:rPr>
              <a:t> </a:t>
            </a:r>
            <a:r>
              <a:rPr lang="en-GB" dirty="0">
                <a:cs typeface="Arial" charset="0"/>
              </a:rPr>
              <a:t>– these will not be serialised</a:t>
            </a:r>
          </a:p>
          <a:p>
            <a:pPr eaLnBrk="1" hangingPunct="1">
              <a:lnSpc>
                <a:spcPct val="90000"/>
              </a:lnSpc>
            </a:pPr>
            <a:r>
              <a:rPr lang="en-GB" dirty="0">
                <a:cs typeface="Arial" charset="0"/>
              </a:rPr>
              <a:t>Default implementation of </a:t>
            </a:r>
            <a:r>
              <a:rPr lang="en-GB" sz="2200" b="1" dirty="0">
                <a:latin typeface="Consolas" panose="020B0609020204030204" pitchFamily="49" charset="0"/>
              </a:rPr>
              <a:t>Serializable</a:t>
            </a:r>
            <a:r>
              <a:rPr lang="en-GB" dirty="0">
                <a:cs typeface="Arial" charset="0"/>
              </a:rPr>
              <a:t> interface:</a:t>
            </a:r>
          </a:p>
          <a:p>
            <a:pPr lvl="1" eaLnBrk="1" hangingPunct="1">
              <a:lnSpc>
                <a:spcPct val="90000"/>
              </a:lnSpc>
            </a:pPr>
            <a:r>
              <a:rPr lang="en-GB" dirty="0">
                <a:cs typeface="Arial" charset="0"/>
              </a:rPr>
              <a:t>all non-transient fields must be </a:t>
            </a:r>
            <a:r>
              <a:rPr lang="en-GB" dirty="0" err="1">
                <a:cs typeface="Arial" charset="0"/>
              </a:rPr>
              <a:t>serialisable</a:t>
            </a:r>
            <a:endParaRPr lang="en-GB" dirty="0">
              <a:cs typeface="Arial" charset="0"/>
            </a:endParaRPr>
          </a:p>
          <a:p>
            <a:pPr lvl="1" eaLnBrk="1" hangingPunct="1">
              <a:lnSpc>
                <a:spcPct val="90000"/>
              </a:lnSpc>
            </a:pPr>
            <a:r>
              <a:rPr lang="en-GB" dirty="0">
                <a:cs typeface="Arial" charset="0"/>
              </a:rPr>
              <a:t>if the parent class it not </a:t>
            </a:r>
            <a:r>
              <a:rPr lang="en-GB" dirty="0" err="1">
                <a:cs typeface="Arial" charset="0"/>
              </a:rPr>
              <a:t>serialisable</a:t>
            </a:r>
            <a:r>
              <a:rPr lang="en-GB" dirty="0">
                <a:cs typeface="Arial" charset="0"/>
              </a:rPr>
              <a:t>, then it must have an accessible no-</a:t>
            </a:r>
            <a:r>
              <a:rPr lang="en-GB" dirty="0" err="1">
                <a:cs typeface="Arial" charset="0"/>
              </a:rPr>
              <a:t>arg</a:t>
            </a:r>
            <a:r>
              <a:rPr lang="en-GB" dirty="0">
                <a:cs typeface="Arial" charset="0"/>
              </a:rPr>
              <a:t> constructor to initialise the state</a:t>
            </a:r>
          </a:p>
        </p:txBody>
      </p:sp>
    </p:spTree>
    <p:extLst>
      <p:ext uri="{BB962C8B-B14F-4D97-AF65-F5344CB8AC3E}">
        <p14:creationId xmlns:p14="http://schemas.microsoft.com/office/powerpoint/2010/main" val="415370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42" name="Rectangle 2"/>
          <p:cNvSpPr>
            <a:spLocks noGrp="1" noChangeArrowheads="1"/>
          </p:cNvSpPr>
          <p:nvPr>
            <p:ph type="title"/>
          </p:nvPr>
        </p:nvSpPr>
        <p:spPr/>
        <p:txBody>
          <a:bodyPr/>
          <a:lstStyle/>
          <a:p>
            <a:pPr eaLnBrk="1" hangingPunct="1">
              <a:defRPr/>
            </a:pPr>
            <a:r>
              <a:rPr lang="en-GB"/>
              <a:t>Workings of Serialisation</a:t>
            </a:r>
          </a:p>
        </p:txBody>
      </p:sp>
      <p:sp>
        <p:nvSpPr>
          <p:cNvPr id="17411" name="Rectangle 3"/>
          <p:cNvSpPr>
            <a:spLocks noGrp="1" noChangeArrowheads="1"/>
          </p:cNvSpPr>
          <p:nvPr>
            <p:ph type="body" idx="1"/>
          </p:nvPr>
        </p:nvSpPr>
        <p:spPr/>
        <p:txBody>
          <a:bodyPr/>
          <a:lstStyle/>
          <a:p>
            <a:pPr eaLnBrk="1" hangingPunct="1"/>
            <a:r>
              <a:rPr lang="en-GB" dirty="0"/>
              <a:t>Writing objects to an </a:t>
            </a:r>
            <a:r>
              <a:rPr lang="en-GB" sz="2200" b="1" dirty="0" err="1">
                <a:latin typeface="Consolas" panose="020B0609020204030204" pitchFamily="49" charset="0"/>
              </a:rPr>
              <a:t>ObjectOutputStream</a:t>
            </a:r>
            <a:r>
              <a:rPr lang="en-GB" sz="2200" b="1" dirty="0">
                <a:latin typeface="Consolas" panose="020B0609020204030204" pitchFamily="49" charset="0"/>
              </a:rPr>
              <a:t> </a:t>
            </a:r>
          </a:p>
          <a:p>
            <a:pPr lvl="1" eaLnBrk="1" hangingPunct="1"/>
            <a:r>
              <a:rPr lang="en-GB" dirty="0"/>
              <a:t>each object is assigned a serial number in the stream</a:t>
            </a:r>
          </a:p>
          <a:p>
            <a:pPr lvl="1" eaLnBrk="1" hangingPunct="1"/>
            <a:r>
              <a:rPr lang="en-GB" dirty="0"/>
              <a:t>if the same object is saved twice, only the serial number is written out the second time</a:t>
            </a:r>
          </a:p>
          <a:p>
            <a:pPr lvl="1" eaLnBrk="1" hangingPunct="1"/>
            <a:r>
              <a:rPr lang="en-GB" dirty="0"/>
              <a:t>writes whole object</a:t>
            </a:r>
          </a:p>
          <a:p>
            <a:pPr lvl="1" eaLnBrk="1" hangingPunct="1"/>
            <a:r>
              <a:rPr lang="en-GB" dirty="0"/>
              <a:t>transient and static (“class”) fields are ignored</a:t>
            </a:r>
          </a:p>
          <a:p>
            <a:pPr lvl="1" eaLnBrk="1" hangingPunct="1"/>
            <a:r>
              <a:rPr lang="en-GB" dirty="0"/>
              <a:t>if a non-transient instance field cannot be serialised (e.g. Sockets cannot be serialised), the process will fail with a </a:t>
            </a:r>
            <a:r>
              <a:rPr lang="en-GB" sz="2200" b="1" dirty="0" err="1">
                <a:latin typeface="Consolas" panose="020B0609020204030204" pitchFamily="49" charset="0"/>
                <a:ea typeface="+mn-ea"/>
                <a:cs typeface="+mn-cs"/>
              </a:rPr>
              <a:t>NotSerializableException</a:t>
            </a:r>
            <a:r>
              <a:rPr lang="en-GB" sz="2000" b="1" dirty="0">
                <a:latin typeface="Consolas"/>
              </a:rPr>
              <a:t> </a:t>
            </a:r>
          </a:p>
          <a:p>
            <a:pPr eaLnBrk="1" hangingPunct="1"/>
            <a:r>
              <a:rPr lang="en-GB" dirty="0"/>
              <a:t>Objects are saved in a binary format</a:t>
            </a:r>
          </a:p>
          <a:p>
            <a:pPr lvl="1" eaLnBrk="1" hangingPunct="1"/>
            <a:r>
              <a:rPr lang="en-GB" dirty="0"/>
              <a:t>including class name and </a:t>
            </a:r>
            <a:r>
              <a:rPr lang="en-GB" sz="2200" b="1" dirty="0" err="1">
                <a:latin typeface="Consolas" panose="020B0609020204030204" pitchFamily="49" charset="0"/>
                <a:ea typeface="+mn-ea"/>
                <a:cs typeface="+mn-cs"/>
              </a:rPr>
              <a:t>serialVersionUID</a:t>
            </a:r>
            <a:endParaRPr lang="en-GB" sz="2200" b="1" dirty="0">
              <a:latin typeface="Consolas" panose="020B0609020204030204" pitchFamily="49" charset="0"/>
              <a:ea typeface="+mn-ea"/>
              <a:cs typeface="+mn-cs"/>
            </a:endParaRPr>
          </a:p>
        </p:txBody>
      </p:sp>
    </p:spTree>
    <p:extLst>
      <p:ext uri="{BB962C8B-B14F-4D97-AF65-F5344CB8AC3E}">
        <p14:creationId xmlns:p14="http://schemas.microsoft.com/office/powerpoint/2010/main" val="191972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0418" name="Rectangle 2"/>
          <p:cNvSpPr>
            <a:spLocks noGrp="1" noChangeArrowheads="1"/>
          </p:cNvSpPr>
          <p:nvPr>
            <p:ph type="title"/>
          </p:nvPr>
        </p:nvSpPr>
        <p:spPr/>
        <p:txBody>
          <a:bodyPr/>
          <a:lstStyle/>
          <a:p>
            <a:pPr eaLnBrk="1" hangingPunct="1">
              <a:defRPr/>
            </a:pPr>
            <a:r>
              <a:rPr lang="en-GB" dirty="0"/>
              <a:t>Workings of De-Serialization</a:t>
            </a:r>
            <a:endParaRPr lang="en-US" dirty="0"/>
          </a:p>
        </p:txBody>
      </p:sp>
      <p:sp>
        <p:nvSpPr>
          <p:cNvPr id="18435" name="Rectangle 3"/>
          <p:cNvSpPr>
            <a:spLocks noGrp="1" noChangeArrowheads="1"/>
          </p:cNvSpPr>
          <p:nvPr>
            <p:ph type="body" idx="1"/>
          </p:nvPr>
        </p:nvSpPr>
        <p:spPr/>
        <p:txBody>
          <a:bodyPr/>
          <a:lstStyle/>
          <a:p>
            <a:pPr eaLnBrk="1" hangingPunct="1"/>
            <a:r>
              <a:rPr lang="en-GB" dirty="0"/>
              <a:t>JVM reads object and determines its class</a:t>
            </a:r>
          </a:p>
          <a:p>
            <a:pPr eaLnBrk="1" hangingPunct="1"/>
            <a:r>
              <a:rPr lang="en-GB" dirty="0"/>
              <a:t>JVM attempts to find and load object class</a:t>
            </a:r>
          </a:p>
          <a:p>
            <a:pPr eaLnBrk="1" hangingPunct="1"/>
            <a:r>
              <a:rPr lang="en-GB" dirty="0"/>
              <a:t>Creates a new object</a:t>
            </a:r>
          </a:p>
          <a:p>
            <a:pPr lvl="1" eaLnBrk="1" hangingPunct="1"/>
            <a:r>
              <a:rPr lang="en-GB" dirty="0"/>
              <a:t>object instance variables are given values </a:t>
            </a:r>
          </a:p>
          <a:p>
            <a:pPr lvl="1" eaLnBrk="1" hangingPunct="1"/>
            <a:r>
              <a:rPr lang="en-GB" dirty="0"/>
              <a:t>transient fields get a null value for reference (non-primitive) types and defaults (</a:t>
            </a:r>
            <a:r>
              <a:rPr lang="en-GB" sz="2200" b="1" dirty="0">
                <a:latin typeface="Consolas" panose="020B0609020204030204" pitchFamily="49" charset="0"/>
                <a:ea typeface="+mn-ea"/>
                <a:cs typeface="+mn-cs"/>
              </a:rPr>
              <a:t>0</a:t>
            </a:r>
            <a:r>
              <a:rPr lang="en-GB" dirty="0"/>
              <a:t>, </a:t>
            </a:r>
            <a:r>
              <a:rPr lang="en-GB" sz="2200" b="1" dirty="0">
                <a:latin typeface="Consolas" panose="020B0609020204030204" pitchFamily="49" charset="0"/>
                <a:ea typeface="+mn-ea"/>
                <a:cs typeface="+mn-cs"/>
              </a:rPr>
              <a:t>false</a:t>
            </a:r>
            <a:r>
              <a:rPr lang="en-GB" dirty="0"/>
              <a:t>, </a:t>
            </a:r>
            <a:r>
              <a:rPr lang="en-GB" sz="2200" b="1" dirty="0">
                <a:latin typeface="Consolas" panose="020B0609020204030204" pitchFamily="49" charset="0"/>
                <a:ea typeface="+mn-ea"/>
                <a:cs typeface="+mn-cs"/>
              </a:rPr>
              <a:t>…</a:t>
            </a:r>
            <a:r>
              <a:rPr lang="en-GB" dirty="0"/>
              <a:t>) for primitive types</a:t>
            </a:r>
          </a:p>
          <a:p>
            <a:pPr lvl="1" eaLnBrk="1" hangingPunct="1"/>
            <a:endParaRPr lang="en-GB" dirty="0"/>
          </a:p>
          <a:p>
            <a:pPr eaLnBrk="1" hangingPunct="1"/>
            <a:r>
              <a:rPr lang="en-GB" dirty="0"/>
              <a:t>Objects are read from a stream in the same order in which they were written</a:t>
            </a:r>
            <a:endParaRPr lang="en-US" dirty="0"/>
          </a:p>
        </p:txBody>
      </p:sp>
    </p:spTree>
    <p:extLst>
      <p:ext uri="{BB962C8B-B14F-4D97-AF65-F5344CB8AC3E}">
        <p14:creationId xmlns:p14="http://schemas.microsoft.com/office/powerpoint/2010/main" val="108779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22" name="Rectangle 2"/>
          <p:cNvSpPr>
            <a:spLocks noGrp="1" noChangeArrowheads="1"/>
          </p:cNvSpPr>
          <p:nvPr>
            <p:ph type="title"/>
          </p:nvPr>
        </p:nvSpPr>
        <p:spPr/>
        <p:txBody>
          <a:bodyPr/>
          <a:lstStyle/>
          <a:p>
            <a:pPr eaLnBrk="1" hangingPunct="1">
              <a:defRPr/>
            </a:pPr>
            <a:r>
              <a:rPr lang="en-GB" sz="3600" dirty="0"/>
              <a:t>Serialization: The Version Problem</a:t>
            </a:r>
            <a:endParaRPr lang="en-US" sz="3600" dirty="0"/>
          </a:p>
        </p:txBody>
      </p:sp>
      <p:sp>
        <p:nvSpPr>
          <p:cNvPr id="19459" name="Rectangle 3"/>
          <p:cNvSpPr>
            <a:spLocks noGrp="1" noChangeArrowheads="1"/>
          </p:cNvSpPr>
          <p:nvPr>
            <p:ph type="body" idx="1"/>
          </p:nvPr>
        </p:nvSpPr>
        <p:spPr/>
        <p:txBody>
          <a:bodyPr/>
          <a:lstStyle/>
          <a:p>
            <a:pPr eaLnBrk="1" hangingPunct="1">
              <a:lnSpc>
                <a:spcPct val="90000"/>
              </a:lnSpc>
            </a:pPr>
            <a:r>
              <a:rPr lang="en-GB" dirty="0"/>
              <a:t>Problem with different versions of a class </a:t>
            </a:r>
          </a:p>
          <a:p>
            <a:pPr lvl="1" eaLnBrk="1" hangingPunct="1">
              <a:lnSpc>
                <a:spcPct val="90000"/>
              </a:lnSpc>
            </a:pPr>
            <a:r>
              <a:rPr lang="en-GB" dirty="0"/>
              <a:t>suppose attributes are added, deleted, or modified?  </a:t>
            </a:r>
          </a:p>
          <a:p>
            <a:pPr lvl="1" eaLnBrk="1" hangingPunct="1">
              <a:lnSpc>
                <a:spcPct val="90000"/>
              </a:lnSpc>
            </a:pPr>
            <a:r>
              <a:rPr lang="en-GB" dirty="0"/>
              <a:t>how to read in previously saved objects in this case?</a:t>
            </a:r>
          </a:p>
          <a:p>
            <a:pPr eaLnBrk="1" hangingPunct="1">
              <a:lnSpc>
                <a:spcPct val="90000"/>
              </a:lnSpc>
            </a:pPr>
            <a:r>
              <a:rPr lang="en-GB" dirty="0"/>
              <a:t>Serious problem for long-term persistence! </a:t>
            </a:r>
          </a:p>
          <a:p>
            <a:pPr eaLnBrk="1" hangingPunct="1">
              <a:lnSpc>
                <a:spcPct val="90000"/>
              </a:lnSpc>
            </a:pPr>
            <a:r>
              <a:rPr lang="en-GB" dirty="0"/>
              <a:t>De-serialisation algorithm can deal with some changes:</a:t>
            </a:r>
          </a:p>
          <a:p>
            <a:pPr lvl="1" eaLnBrk="1" hangingPunct="1">
              <a:lnSpc>
                <a:spcPct val="90000"/>
              </a:lnSpc>
            </a:pPr>
            <a:r>
              <a:rPr lang="en-GB" dirty="0"/>
              <a:t>adding new instance variables, changing instance variable access level, change of inheritance tree  </a:t>
            </a:r>
          </a:p>
          <a:p>
            <a:pPr lvl="1" eaLnBrk="1" hangingPunct="1">
              <a:lnSpc>
                <a:spcPct val="90000"/>
              </a:lnSpc>
            </a:pPr>
            <a:r>
              <a:rPr lang="en-GB" dirty="0"/>
              <a:t>typically get null/default values for new fields</a:t>
            </a:r>
          </a:p>
          <a:p>
            <a:pPr eaLnBrk="1" hangingPunct="1">
              <a:lnSpc>
                <a:spcPct val="90000"/>
              </a:lnSpc>
            </a:pPr>
            <a:r>
              <a:rPr lang="en-GB" dirty="0"/>
              <a:t>If you want the JVM to de-serialise objects belonging to an older version of a class, set </a:t>
            </a:r>
            <a:r>
              <a:rPr lang="en-GB" sz="2200" b="1" dirty="0" err="1">
                <a:latin typeface="Consolas" panose="020B0609020204030204" pitchFamily="49" charset="0"/>
              </a:rPr>
              <a:t>serialVersionUID</a:t>
            </a:r>
            <a:r>
              <a:rPr lang="en-GB" dirty="0"/>
              <a:t> for the class</a:t>
            </a:r>
          </a:p>
          <a:p>
            <a:pPr lvl="1" eaLnBrk="1" hangingPunct="1">
              <a:lnSpc>
                <a:spcPct val="90000"/>
              </a:lnSpc>
            </a:pPr>
            <a:r>
              <a:rPr lang="en-GB" dirty="0"/>
              <a:t>Otherwise this identifier will be computed automatically, so it will change whenever the class is changed</a:t>
            </a:r>
          </a:p>
          <a:p>
            <a:pPr lvl="1" eaLnBrk="1" hangingPunct="1">
              <a:lnSpc>
                <a:spcPct val="90000"/>
              </a:lnSpc>
            </a:pPr>
            <a:r>
              <a:rPr lang="en-GB" dirty="0"/>
              <a:t>The JVM will try de-serialisation of an object if the UID of the serialised and the current class are the same</a:t>
            </a:r>
          </a:p>
        </p:txBody>
      </p:sp>
    </p:spTree>
    <p:extLst>
      <p:ext uri="{BB962C8B-B14F-4D97-AF65-F5344CB8AC3E}">
        <p14:creationId xmlns:p14="http://schemas.microsoft.com/office/powerpoint/2010/main" val="116061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Rectangle 2"/>
          <p:cNvSpPr>
            <a:spLocks noGrp="1" noChangeArrowheads="1"/>
          </p:cNvSpPr>
          <p:nvPr>
            <p:ph type="title"/>
          </p:nvPr>
        </p:nvSpPr>
        <p:spPr/>
        <p:txBody>
          <a:bodyPr/>
          <a:lstStyle/>
          <a:p>
            <a:pPr eaLnBrk="1" hangingPunct="1">
              <a:defRPr/>
            </a:pPr>
            <a:r>
              <a:rPr lang="en-GB" dirty="0"/>
              <a:t>Further considerations</a:t>
            </a:r>
            <a:endParaRPr lang="en-US" dirty="0"/>
          </a:p>
        </p:txBody>
      </p:sp>
      <p:sp>
        <p:nvSpPr>
          <p:cNvPr id="21507" name="Rectangle 3"/>
          <p:cNvSpPr>
            <a:spLocks noGrp="1" noChangeArrowheads="1"/>
          </p:cNvSpPr>
          <p:nvPr>
            <p:ph type="body" idx="1"/>
          </p:nvPr>
        </p:nvSpPr>
        <p:spPr/>
        <p:txBody>
          <a:bodyPr/>
          <a:lstStyle/>
          <a:p>
            <a:pPr eaLnBrk="1" hangingPunct="1"/>
            <a:r>
              <a:rPr lang="en-GB" dirty="0"/>
              <a:t>Very easy to store / load objects</a:t>
            </a:r>
          </a:p>
          <a:p>
            <a:pPr eaLnBrk="1" hangingPunct="1"/>
            <a:r>
              <a:rPr lang="en-GB" dirty="0"/>
              <a:t>Can be used for deep cloning, although that tends to be slower than field-by-field cloning</a:t>
            </a:r>
          </a:p>
          <a:p>
            <a:pPr eaLnBrk="1" hangingPunct="1"/>
            <a:r>
              <a:rPr lang="en-GB" dirty="0"/>
              <a:t>Major scalability problems, as it reads / writes large objects in one go</a:t>
            </a:r>
          </a:p>
          <a:p>
            <a:pPr lvl="1" eaLnBrk="1" hangingPunct="1"/>
            <a:r>
              <a:rPr lang="en-GB" dirty="0"/>
              <a:t>difficult to pick out particular parts</a:t>
            </a:r>
          </a:p>
          <a:p>
            <a:pPr lvl="1" eaLnBrk="1" hangingPunct="1"/>
            <a:r>
              <a:rPr lang="en-GB" dirty="0"/>
              <a:t>infeasible for very large objects  </a:t>
            </a:r>
          </a:p>
          <a:p>
            <a:pPr eaLnBrk="1" hangingPunct="1"/>
            <a:r>
              <a:rPr lang="en-GB" dirty="0"/>
              <a:t>Potential version problems if the Java class has changed since the object was stored</a:t>
            </a:r>
          </a:p>
          <a:p>
            <a:pPr eaLnBrk="1" hangingPunct="1"/>
            <a:r>
              <a:rPr lang="en-GB" dirty="0"/>
              <a:t>Potential problems with serialising objects from third-party libraries if they were not tagged as serializable</a:t>
            </a:r>
          </a:p>
        </p:txBody>
      </p:sp>
    </p:spTree>
    <p:extLst>
      <p:ext uri="{BB962C8B-B14F-4D97-AF65-F5344CB8AC3E}">
        <p14:creationId xmlns:p14="http://schemas.microsoft.com/office/powerpoint/2010/main" val="147667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3F9D72-C4B5-410A-9430-3A7668732CF3}"/>
              </a:ext>
            </a:extLst>
          </p:cNvPr>
          <p:cNvSpPr>
            <a:spLocks noGrp="1"/>
          </p:cNvSpPr>
          <p:nvPr>
            <p:ph type="ctrTitle"/>
          </p:nvPr>
        </p:nvSpPr>
        <p:spPr/>
        <p:txBody>
          <a:bodyPr/>
          <a:lstStyle/>
          <a:p>
            <a:r>
              <a:rPr lang="en-GB" dirty="0"/>
              <a:t>PART IV</a:t>
            </a:r>
          </a:p>
        </p:txBody>
      </p:sp>
      <p:sp>
        <p:nvSpPr>
          <p:cNvPr id="5" name="Subtitle 4">
            <a:extLst>
              <a:ext uri="{FF2B5EF4-FFF2-40B4-BE49-F238E27FC236}">
                <a16:creationId xmlns:a16="http://schemas.microsoft.com/office/drawing/2014/main" id="{6073C64E-6955-4C9C-8C4C-17169E12B84D}"/>
              </a:ext>
            </a:extLst>
          </p:cNvPr>
          <p:cNvSpPr>
            <a:spLocks noGrp="1"/>
          </p:cNvSpPr>
          <p:nvPr>
            <p:ph type="subTitle" idx="1"/>
          </p:nvPr>
        </p:nvSpPr>
        <p:spPr/>
        <p:txBody>
          <a:bodyPr/>
          <a:lstStyle/>
          <a:p>
            <a:r>
              <a:rPr lang="en-GB" dirty="0"/>
              <a:t>JSON and GSON</a:t>
            </a:r>
          </a:p>
        </p:txBody>
      </p:sp>
    </p:spTree>
    <p:extLst>
      <p:ext uri="{BB962C8B-B14F-4D97-AF65-F5344CB8AC3E}">
        <p14:creationId xmlns:p14="http://schemas.microsoft.com/office/powerpoint/2010/main" val="268892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p:txBody>
          <a:bodyPr/>
          <a:lstStyle/>
          <a:p>
            <a:pPr eaLnBrk="1" hangingPunct="1">
              <a:defRPr/>
            </a:pPr>
            <a:r>
              <a:rPr lang="en-GB" dirty="0"/>
              <a:t>Aliasing: Copying References</a:t>
            </a:r>
          </a:p>
        </p:txBody>
      </p:sp>
      <p:sp>
        <p:nvSpPr>
          <p:cNvPr id="3075" name="Rectangle 3"/>
          <p:cNvSpPr>
            <a:spLocks noGrp="1" noChangeArrowheads="1"/>
          </p:cNvSpPr>
          <p:nvPr>
            <p:ph type="body" idx="1"/>
          </p:nvPr>
        </p:nvSpPr>
        <p:spPr/>
        <p:txBody>
          <a:bodyPr/>
          <a:lstStyle/>
          <a:p>
            <a:pPr eaLnBrk="1" hangingPunct="1">
              <a:lnSpc>
                <a:spcPct val="90000"/>
              </a:lnSpc>
            </a:pPr>
            <a:r>
              <a:rPr lang="en-GB" dirty="0"/>
              <a:t>Assignment of an object reference to a variable creates an </a:t>
            </a:r>
            <a:r>
              <a:rPr lang="en-GB" sz="2000" b="1" dirty="0">
                <a:latin typeface="Consolas" panose="020B0609020204030204" pitchFamily="49" charset="0"/>
                <a:cs typeface="Consolas" panose="020B0609020204030204" pitchFamily="49" charset="0"/>
              </a:rPr>
              <a:t>alias</a:t>
            </a:r>
            <a:r>
              <a:rPr lang="en-GB" dirty="0"/>
              <a:t>: the variable refers to an </a:t>
            </a:r>
            <a:r>
              <a:rPr lang="en-GB" b="1" dirty="0"/>
              <a:t>existing object</a:t>
            </a:r>
          </a:p>
          <a:p>
            <a:pPr eaLnBrk="1" hangingPunct="1">
              <a:lnSpc>
                <a:spcPct val="90000"/>
              </a:lnSpc>
            </a:pPr>
            <a:r>
              <a:rPr lang="en-GB" dirty="0"/>
              <a:t>Exercise:  </a:t>
            </a:r>
          </a:p>
          <a:p>
            <a:pPr lvl="1" eaLnBrk="1" hangingPunct="1">
              <a:lnSpc>
                <a:spcPct val="90000"/>
              </a:lnSpc>
              <a:buFontTx/>
              <a:buNone/>
            </a:pPr>
            <a:r>
              <a:rPr lang="en-GB" dirty="0"/>
              <a:t>	</a:t>
            </a:r>
            <a:r>
              <a:rPr lang="en-GB" sz="2000" dirty="0">
                <a:latin typeface="Consolas"/>
              </a:rPr>
              <a:t>Employee employee1 = new Employee("Pete");</a:t>
            </a:r>
          </a:p>
          <a:p>
            <a:pPr lvl="1" eaLnBrk="1" hangingPunct="1">
              <a:lnSpc>
                <a:spcPct val="90000"/>
              </a:lnSpc>
              <a:buFontTx/>
              <a:buNone/>
            </a:pPr>
            <a:r>
              <a:rPr lang="en-GB" dirty="0">
                <a:latin typeface="Calibri" pitchFamily="34" charset="0"/>
              </a:rPr>
              <a:t>	</a:t>
            </a:r>
            <a:r>
              <a:rPr lang="en-GB" sz="2000" dirty="0">
                <a:latin typeface="Consolas"/>
              </a:rPr>
              <a:t>Employee employee2 = employee1;  </a:t>
            </a:r>
          </a:p>
          <a:p>
            <a:pPr lvl="1" eaLnBrk="1" hangingPunct="1">
              <a:lnSpc>
                <a:spcPct val="90000"/>
              </a:lnSpc>
              <a:buFontTx/>
              <a:buNone/>
            </a:pPr>
            <a:r>
              <a:rPr lang="en-GB" dirty="0">
                <a:latin typeface="Calibri" pitchFamily="34" charset="0"/>
              </a:rPr>
              <a:t>	</a:t>
            </a:r>
            <a:r>
              <a:rPr lang="en-GB" sz="2000" dirty="0">
                <a:latin typeface="Consolas"/>
              </a:rPr>
              <a:t>employee1.setSalary("5000");</a:t>
            </a:r>
          </a:p>
          <a:p>
            <a:pPr lvl="1" eaLnBrk="1" hangingPunct="1">
              <a:lnSpc>
                <a:spcPct val="90000"/>
              </a:lnSpc>
              <a:buFontTx/>
              <a:buNone/>
            </a:pPr>
            <a:r>
              <a:rPr lang="en-GB" sz="2000" dirty="0">
                <a:latin typeface="Consolas"/>
              </a:rPr>
              <a:t>	employee2.setSalary("7000");</a:t>
            </a:r>
          </a:p>
          <a:p>
            <a:pPr lvl="1" eaLnBrk="1" hangingPunct="1">
              <a:lnSpc>
                <a:spcPct val="90000"/>
              </a:lnSpc>
              <a:buFontTx/>
              <a:buNone/>
            </a:pPr>
            <a:endParaRPr lang="en-GB" sz="2000" b="1" dirty="0">
              <a:latin typeface="Consolas"/>
            </a:endParaRPr>
          </a:p>
          <a:p>
            <a:pPr eaLnBrk="1" hangingPunct="1">
              <a:lnSpc>
                <a:spcPct val="90000"/>
              </a:lnSpc>
            </a:pPr>
            <a:r>
              <a:rPr lang="en-GB" dirty="0"/>
              <a:t>Passing an object to a method means passing a reference</a:t>
            </a:r>
          </a:p>
          <a:p>
            <a:pPr lvl="1" eaLnBrk="1" hangingPunct="1">
              <a:lnSpc>
                <a:spcPct val="90000"/>
              </a:lnSpc>
            </a:pPr>
            <a:r>
              <a:rPr lang="en-GB" dirty="0"/>
              <a:t>It does not make a copy of the object! </a:t>
            </a:r>
          </a:p>
          <a:p>
            <a:pPr eaLnBrk="1" hangingPunct="1">
              <a:lnSpc>
                <a:spcPct val="90000"/>
              </a:lnSpc>
            </a:pPr>
            <a:r>
              <a:rPr lang="en-GB" dirty="0"/>
              <a:t>Copying references is much faster and requires less memory compared to copying the actual object with its various fields</a:t>
            </a:r>
          </a:p>
          <a:p>
            <a:pPr eaLnBrk="1" hangingPunct="1">
              <a:lnSpc>
                <a:spcPct val="90000"/>
              </a:lnSpc>
            </a:pPr>
            <a:r>
              <a:rPr lang="en-GB" dirty="0"/>
              <a:t>But sometimes you may want to make a copy of an object </a:t>
            </a:r>
          </a:p>
        </p:txBody>
      </p:sp>
    </p:spTree>
    <p:extLst>
      <p:ext uri="{BB962C8B-B14F-4D97-AF65-F5344CB8AC3E}">
        <p14:creationId xmlns:p14="http://schemas.microsoft.com/office/powerpoint/2010/main" val="2666529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defRPr/>
            </a:pPr>
            <a:r>
              <a:rPr lang="en-GB" noProof="0" dirty="0"/>
              <a:t>JSON Data-Interchange Format</a:t>
            </a:r>
          </a:p>
        </p:txBody>
      </p:sp>
      <p:sp>
        <p:nvSpPr>
          <p:cNvPr id="3" name="Content Placeholder 2"/>
          <p:cNvSpPr>
            <a:spLocks noGrp="1"/>
          </p:cNvSpPr>
          <p:nvPr>
            <p:ph type="body" idx="1"/>
          </p:nvPr>
        </p:nvSpPr>
        <p:spPr/>
        <p:txBody>
          <a:bodyPr/>
          <a:lstStyle/>
          <a:p>
            <a:pPr eaLnBrk="1" hangingPunct="1">
              <a:defRPr/>
            </a:pPr>
            <a:r>
              <a:rPr lang="en-GB" noProof="0" dirty="0"/>
              <a:t>Java serialisation only works between Java programs </a:t>
            </a:r>
          </a:p>
          <a:p>
            <a:pPr lvl="1" eaLnBrk="1" hangingPunct="1">
              <a:defRPr/>
            </a:pPr>
            <a:r>
              <a:rPr lang="en-GB" noProof="0" dirty="0"/>
              <a:t>How to exchange data more generally? </a:t>
            </a:r>
          </a:p>
          <a:p>
            <a:pPr eaLnBrk="1" hangingPunct="1">
              <a:defRPr/>
            </a:pPr>
            <a:r>
              <a:rPr lang="en-GB" noProof="0" dirty="0"/>
              <a:t>JSON is a text format that can represent objects</a:t>
            </a:r>
          </a:p>
          <a:p>
            <a:pPr lvl="1" eaLnBrk="1" hangingPunct="1">
              <a:defRPr/>
            </a:pPr>
            <a:r>
              <a:rPr lang="en-GB" noProof="0" dirty="0"/>
              <a:t>Human-readable and editable (within limits)</a:t>
            </a:r>
          </a:p>
          <a:p>
            <a:pPr eaLnBrk="1" hangingPunct="1">
              <a:defRPr/>
            </a:pPr>
            <a:r>
              <a:rPr lang="en-GB" noProof="0" dirty="0"/>
              <a:t>Derived from “JavaScript Object Notation</a:t>
            </a:r>
            <a:r>
              <a:rPr lang="en-GB" dirty="0"/>
              <a:t>”</a:t>
            </a:r>
            <a:endParaRPr lang="en-GB" noProof="0" dirty="0"/>
          </a:p>
          <a:p>
            <a:pPr eaLnBrk="1" hangingPunct="1">
              <a:defRPr/>
            </a:pPr>
            <a:r>
              <a:rPr lang="en-GB" noProof="0" dirty="0"/>
              <a:t>Supported in many different programming languages with libraries for (de-)serialisation, parsers, etc. </a:t>
            </a:r>
          </a:p>
          <a:p>
            <a:pPr eaLnBrk="1" hangingPunct="1">
              <a:defRPr/>
            </a:pPr>
            <a:r>
              <a:rPr lang="en-GB" noProof="0" dirty="0"/>
              <a:t>Popular for web applications and for web-services </a:t>
            </a:r>
            <a:endParaRPr lang="en-GB" noProof="0" dirty="0">
              <a:ea typeface="+mn-ea"/>
              <a:cs typeface="+mn-cs"/>
            </a:endParaRPr>
          </a:p>
          <a:p>
            <a:pPr lvl="1" eaLnBrk="1" hangingPunct="1">
              <a:defRPr/>
            </a:pPr>
            <a:endParaRPr lang="en-GB" noProof="0" dirty="0">
              <a:ea typeface="+mn-ea"/>
              <a:cs typeface="+mn-cs"/>
            </a:endParaRPr>
          </a:p>
          <a:p>
            <a:pPr eaLnBrk="1" hangingPunct="1">
              <a:defRPr/>
            </a:pPr>
            <a:endParaRPr lang="en-GB" noProof="0" dirty="0"/>
          </a:p>
        </p:txBody>
      </p:sp>
    </p:spTree>
    <p:extLst>
      <p:ext uri="{BB962C8B-B14F-4D97-AF65-F5344CB8AC3E}">
        <p14:creationId xmlns:p14="http://schemas.microsoft.com/office/powerpoint/2010/main" val="3143142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defRPr/>
            </a:pPr>
            <a:r>
              <a:rPr lang="en-GB" noProof="0" dirty="0"/>
              <a:t>JSON Format</a:t>
            </a:r>
          </a:p>
        </p:txBody>
      </p:sp>
      <p:sp>
        <p:nvSpPr>
          <p:cNvPr id="3" name="Content Placeholder 2"/>
          <p:cNvSpPr>
            <a:spLocks noGrp="1"/>
          </p:cNvSpPr>
          <p:nvPr>
            <p:ph type="body" idx="1"/>
          </p:nvPr>
        </p:nvSpPr>
        <p:spPr>
          <a:xfrm>
            <a:off x="431540" y="1008112"/>
            <a:ext cx="8460940" cy="5805264"/>
          </a:xfrm>
        </p:spPr>
        <p:txBody>
          <a:bodyPr/>
          <a:lstStyle/>
          <a:p>
            <a:pPr eaLnBrk="1" hangingPunct="1">
              <a:spcAft>
                <a:spcPts val="0"/>
              </a:spcAft>
              <a:defRPr/>
            </a:pPr>
            <a:r>
              <a:rPr lang="en-GB" noProof="0" dirty="0"/>
              <a:t>Primitive values: strings, numbers, </a:t>
            </a:r>
            <a:r>
              <a:rPr lang="en-GB" noProof="0" dirty="0" err="1"/>
              <a:t>booleans</a:t>
            </a:r>
            <a:r>
              <a:rPr lang="en-GB" noProof="0" dirty="0"/>
              <a:t>, or null: </a:t>
            </a:r>
          </a:p>
          <a:p>
            <a:pPr eaLnBrk="1" hangingPunct="1">
              <a:spcAft>
                <a:spcPts val="0"/>
              </a:spcAft>
              <a:buFont typeface="Wingdings" pitchFamily="2" charset="2"/>
              <a:buNone/>
              <a:defRPr/>
            </a:pPr>
            <a:r>
              <a:rPr lang="en-GB" noProof="0" dirty="0"/>
              <a:t>	</a:t>
            </a:r>
            <a:r>
              <a:rPr lang="en-GB" noProof="0" dirty="0">
                <a:latin typeface="Calibri" pitchFamily="34" charset="0"/>
                <a:cs typeface="Calibri" pitchFamily="34" charset="0"/>
              </a:rPr>
              <a:t> 	</a:t>
            </a:r>
            <a:r>
              <a:rPr lang="en-GB" sz="2000" b="1" noProof="0" dirty="0">
                <a:latin typeface="Consolas"/>
                <a:cs typeface="Calibri" pitchFamily="34" charset="0"/>
              </a:rPr>
              <a:t>"</a:t>
            </a:r>
            <a:r>
              <a:rPr lang="en-GB" sz="2000" b="1" noProof="0" dirty="0" err="1">
                <a:latin typeface="Consolas"/>
                <a:cs typeface="Calibri" pitchFamily="34" charset="0"/>
              </a:rPr>
              <a:t>abc</a:t>
            </a:r>
            <a:r>
              <a:rPr lang="en-GB" sz="2000" b="1" noProof="0" dirty="0">
                <a:latin typeface="Consolas"/>
                <a:cs typeface="Calibri" pitchFamily="34" charset="0"/>
              </a:rPr>
              <a:t>", 123, true, false, null</a:t>
            </a:r>
            <a:endParaRPr lang="en-GB" sz="2000" b="1" noProof="0" dirty="0">
              <a:latin typeface="Consolas"/>
            </a:endParaRPr>
          </a:p>
          <a:p>
            <a:pPr eaLnBrk="1" hangingPunct="1">
              <a:spcAft>
                <a:spcPts val="0"/>
              </a:spcAft>
              <a:defRPr/>
            </a:pPr>
            <a:r>
              <a:rPr lang="en-GB" noProof="0" dirty="0"/>
              <a:t>Two data structures: objects and arrays</a:t>
            </a:r>
          </a:p>
          <a:p>
            <a:pPr eaLnBrk="1" hangingPunct="1">
              <a:spcAft>
                <a:spcPts val="0"/>
              </a:spcAft>
              <a:defRPr/>
            </a:pPr>
            <a:r>
              <a:rPr lang="en-GB" noProof="0" dirty="0"/>
              <a:t>An object (“record”, “dictionary”, “map”, …) is an unordered collection of name/value pairs</a:t>
            </a:r>
          </a:p>
          <a:p>
            <a:pPr lvl="1" eaLnBrk="1" hangingPunct="1">
              <a:spcAft>
                <a:spcPts val="0"/>
              </a:spcAft>
              <a:buFont typeface="Wingdings" pitchFamily="2" charset="2"/>
              <a:buNone/>
              <a:defRPr/>
            </a:pPr>
            <a:r>
              <a:rPr lang="en-GB" noProof="0" dirty="0">
                <a:latin typeface="Calibri" pitchFamily="34" charset="0"/>
                <a:ea typeface="+mn-ea"/>
                <a:cs typeface="Calibri" pitchFamily="34" charset="0"/>
              </a:rPr>
              <a:t>		</a:t>
            </a:r>
            <a:r>
              <a:rPr lang="en-GB" sz="2000" b="1" noProof="0" dirty="0">
                <a:latin typeface="Consolas"/>
                <a:ea typeface="+mn-ea"/>
                <a:cs typeface="Calibri" pitchFamily="34" charset="0"/>
              </a:rPr>
              <a:t>{</a:t>
            </a:r>
            <a:r>
              <a:rPr lang="en-GB" sz="2000" b="1" noProof="0" dirty="0">
                <a:latin typeface="Consolas"/>
                <a:cs typeface="Calibri" pitchFamily="34" charset="0"/>
              </a:rPr>
              <a:t>"</a:t>
            </a:r>
            <a:r>
              <a:rPr lang="en-GB" sz="2000" b="1" noProof="0" dirty="0">
                <a:latin typeface="Consolas"/>
                <a:ea typeface="+mn-ea"/>
                <a:cs typeface="Calibri" pitchFamily="34" charset="0"/>
              </a:rPr>
              <a:t>field1</a:t>
            </a:r>
            <a:r>
              <a:rPr lang="en-GB" sz="2000" b="1" noProof="0" dirty="0">
                <a:latin typeface="Consolas"/>
                <a:cs typeface="Calibri" pitchFamily="34" charset="0"/>
              </a:rPr>
              <a:t>"</a:t>
            </a:r>
            <a:r>
              <a:rPr lang="en-GB" sz="2000" b="1" noProof="0" dirty="0">
                <a:latin typeface="Consolas"/>
                <a:ea typeface="+mn-ea"/>
                <a:cs typeface="Calibri" pitchFamily="34" charset="0"/>
              </a:rPr>
              <a:t>: value1, </a:t>
            </a:r>
            <a:r>
              <a:rPr lang="en-GB" sz="2000" b="1" noProof="0" dirty="0">
                <a:latin typeface="Consolas"/>
                <a:cs typeface="Calibri" pitchFamily="34" charset="0"/>
              </a:rPr>
              <a:t>"</a:t>
            </a:r>
            <a:r>
              <a:rPr lang="en-GB" sz="2000" b="1" noProof="0" dirty="0">
                <a:latin typeface="Consolas"/>
                <a:ea typeface="+mn-ea"/>
                <a:cs typeface="Calibri" pitchFamily="34" charset="0"/>
              </a:rPr>
              <a:t>field2</a:t>
            </a:r>
            <a:r>
              <a:rPr lang="en-GB" sz="2000" b="1" noProof="0" dirty="0">
                <a:latin typeface="Consolas"/>
                <a:cs typeface="Calibri" pitchFamily="34" charset="0"/>
              </a:rPr>
              <a:t>"</a:t>
            </a:r>
            <a:r>
              <a:rPr lang="en-GB" sz="2000" b="1" noProof="0" dirty="0">
                <a:latin typeface="Consolas"/>
                <a:ea typeface="+mn-ea"/>
                <a:cs typeface="Calibri" pitchFamily="34" charset="0"/>
              </a:rPr>
              <a:t>: value2, …} </a:t>
            </a:r>
            <a:endParaRPr lang="en-GB" noProof="0" dirty="0"/>
          </a:p>
          <a:p>
            <a:pPr marL="0" indent="0" eaLnBrk="1" hangingPunct="1">
              <a:spcAft>
                <a:spcPts val="0"/>
              </a:spcAft>
              <a:buNone/>
              <a:defRPr/>
            </a:pPr>
            <a:r>
              <a:rPr lang="en-GB" noProof="0" dirty="0"/>
              <a:t>     Do not forget the quotes around the field names</a:t>
            </a:r>
            <a:endParaRPr lang="en-GB" sz="2000" b="1" noProof="0" dirty="0">
              <a:latin typeface="Consolas"/>
              <a:ea typeface="+mn-ea"/>
              <a:cs typeface="Calibri" pitchFamily="34" charset="0"/>
            </a:endParaRPr>
          </a:p>
          <a:p>
            <a:pPr eaLnBrk="1" hangingPunct="1">
              <a:spcAft>
                <a:spcPts val="0"/>
              </a:spcAft>
              <a:defRPr/>
            </a:pPr>
            <a:r>
              <a:rPr lang="en-GB" noProof="0" dirty="0"/>
              <a:t>An array is an ordered collection of values: </a:t>
            </a:r>
          </a:p>
          <a:p>
            <a:pPr lvl="1" eaLnBrk="1" hangingPunct="1">
              <a:spcAft>
                <a:spcPts val="0"/>
              </a:spcAft>
              <a:buFont typeface="Wingdings" pitchFamily="2" charset="2"/>
              <a:buNone/>
              <a:defRPr/>
            </a:pPr>
            <a:r>
              <a:rPr lang="en-GB" noProof="0" dirty="0">
                <a:latin typeface="Calibri" pitchFamily="34" charset="0"/>
                <a:ea typeface="+mn-ea"/>
                <a:cs typeface="Calibri" pitchFamily="34" charset="0"/>
              </a:rPr>
              <a:t>		</a:t>
            </a:r>
            <a:r>
              <a:rPr lang="en-GB" sz="2000" b="1" noProof="0" dirty="0">
                <a:latin typeface="Consolas"/>
                <a:ea typeface="+mn-ea"/>
                <a:cs typeface="Calibri" pitchFamily="34" charset="0"/>
              </a:rPr>
              <a:t>[value1, value2, …]</a:t>
            </a:r>
          </a:p>
          <a:p>
            <a:pPr eaLnBrk="1" hangingPunct="1">
              <a:spcAft>
                <a:spcPts val="0"/>
              </a:spcAft>
              <a:defRPr/>
            </a:pPr>
            <a:r>
              <a:rPr lang="en-GB" noProof="0" dirty="0"/>
              <a:t>JSON objects are just data</a:t>
            </a:r>
          </a:p>
          <a:p>
            <a:pPr lvl="1" eaLnBrk="1" hangingPunct="1">
              <a:spcAft>
                <a:spcPts val="0"/>
              </a:spcAft>
              <a:defRPr/>
            </a:pPr>
            <a:r>
              <a:rPr lang="en-GB" noProof="0" dirty="0"/>
              <a:t>No inbuilt “unique identifier” such as the JVM address </a:t>
            </a:r>
          </a:p>
        </p:txBody>
      </p:sp>
    </p:spTree>
    <p:extLst>
      <p:ext uri="{BB962C8B-B14F-4D97-AF65-F5344CB8AC3E}">
        <p14:creationId xmlns:p14="http://schemas.microsoft.com/office/powerpoint/2010/main" val="2682932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9D42-64F6-4E8F-8438-556DAC039FDB}"/>
              </a:ext>
            </a:extLst>
          </p:cNvPr>
          <p:cNvSpPr>
            <a:spLocks noGrp="1"/>
          </p:cNvSpPr>
          <p:nvPr>
            <p:ph type="title"/>
          </p:nvPr>
        </p:nvSpPr>
        <p:spPr/>
        <p:txBody>
          <a:bodyPr/>
          <a:lstStyle/>
          <a:p>
            <a:r>
              <a:rPr lang="en-GB" dirty="0"/>
              <a:t>Support of JSON in Java</a:t>
            </a:r>
          </a:p>
        </p:txBody>
      </p:sp>
      <p:sp>
        <p:nvSpPr>
          <p:cNvPr id="3" name="Text Placeholder 2">
            <a:extLst>
              <a:ext uri="{FF2B5EF4-FFF2-40B4-BE49-F238E27FC236}">
                <a16:creationId xmlns:a16="http://schemas.microsoft.com/office/drawing/2014/main" id="{42D0DBBD-F5AB-49BD-81AF-209775A6AAA6}"/>
              </a:ext>
            </a:extLst>
          </p:cNvPr>
          <p:cNvSpPr>
            <a:spLocks noGrp="1"/>
          </p:cNvSpPr>
          <p:nvPr>
            <p:ph type="body" idx="1"/>
          </p:nvPr>
        </p:nvSpPr>
        <p:spPr/>
        <p:txBody>
          <a:bodyPr/>
          <a:lstStyle/>
          <a:p>
            <a:r>
              <a:rPr lang="en-GB" dirty="0"/>
              <a:t>Limited support by standard Java libraries</a:t>
            </a:r>
          </a:p>
          <a:p>
            <a:r>
              <a:rPr lang="en-GB" dirty="0"/>
              <a:t>One of the best libraries is </a:t>
            </a:r>
            <a:r>
              <a:rPr lang="en-GB" dirty="0">
                <a:hlinkClick r:id="rId2"/>
              </a:rPr>
              <a:t>Gson</a:t>
            </a:r>
            <a:endParaRPr lang="en-GB" dirty="0"/>
          </a:p>
        </p:txBody>
      </p:sp>
    </p:spTree>
    <p:extLst>
      <p:ext uri="{BB962C8B-B14F-4D97-AF65-F5344CB8AC3E}">
        <p14:creationId xmlns:p14="http://schemas.microsoft.com/office/powerpoint/2010/main" val="3632934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noProof="0" dirty="0" err="1"/>
              <a:t>Gson</a:t>
            </a:r>
            <a:endParaRPr lang="en-GB" noProof="0" dirty="0"/>
          </a:p>
        </p:txBody>
      </p:sp>
      <p:sp>
        <p:nvSpPr>
          <p:cNvPr id="3" name="Content Placeholder 2"/>
          <p:cNvSpPr>
            <a:spLocks noGrp="1"/>
          </p:cNvSpPr>
          <p:nvPr>
            <p:ph type="body" idx="1"/>
          </p:nvPr>
        </p:nvSpPr>
        <p:spPr>
          <a:xfrm>
            <a:off x="431540" y="1052736"/>
            <a:ext cx="8532948" cy="5472608"/>
          </a:xfrm>
        </p:spPr>
        <p:txBody>
          <a:bodyPr/>
          <a:lstStyle/>
          <a:p>
            <a:pPr>
              <a:defRPr/>
            </a:pPr>
            <a:r>
              <a:rPr lang="en-GB" noProof="0" dirty="0"/>
              <a:t>Open source library to convert Java objects to JSON and back</a:t>
            </a:r>
          </a:p>
          <a:p>
            <a:pPr>
              <a:defRPr/>
            </a:pPr>
            <a:r>
              <a:rPr lang="en-GB" noProof="0" dirty="0"/>
              <a:t>Created by Google developers, distributed as a jar-file</a:t>
            </a:r>
          </a:p>
          <a:p>
            <a:pPr>
              <a:defRPr/>
            </a:pPr>
            <a:r>
              <a:rPr lang="en-GB" noProof="0" dirty="0"/>
              <a:t>Does not require annotation of classes </a:t>
            </a:r>
          </a:p>
          <a:p>
            <a:pPr>
              <a:defRPr/>
            </a:pPr>
            <a:r>
              <a:rPr lang="en-GB" noProof="0" dirty="0"/>
              <a:t>Supports generics and nested classes</a:t>
            </a:r>
            <a:r>
              <a:rPr lang="en-GB" noProof="0" dirty="0">
                <a:cs typeface="Calibri" pitchFamily="34" charset="0"/>
              </a:rPr>
              <a:t>  </a:t>
            </a:r>
          </a:p>
          <a:p>
            <a:pPr>
              <a:defRPr/>
            </a:pPr>
            <a:r>
              <a:rPr lang="en-GB" noProof="0" dirty="0">
                <a:cs typeface="Calibri" pitchFamily="34" charset="0"/>
              </a:rPr>
              <a:t>Ignores static and transient fields by default</a:t>
            </a:r>
            <a:endParaRPr lang="en-GB" noProof="0" dirty="0"/>
          </a:p>
          <a:p>
            <a:pPr>
              <a:defRPr/>
            </a:pPr>
            <a:endParaRPr lang="en-GB" noProof="0" dirty="0"/>
          </a:p>
          <a:p>
            <a:pPr lvl="1">
              <a:defRPr/>
            </a:pPr>
            <a:endParaRPr lang="en-GB" noProof="0" dirty="0"/>
          </a:p>
        </p:txBody>
      </p:sp>
    </p:spTree>
    <p:extLst>
      <p:ext uri="{BB962C8B-B14F-4D97-AF65-F5344CB8AC3E}">
        <p14:creationId xmlns:p14="http://schemas.microsoft.com/office/powerpoint/2010/main" val="1655306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544" y="508739"/>
            <a:ext cx="8244916" cy="543997"/>
          </a:xfrm>
        </p:spPr>
        <p:txBody>
          <a:bodyPr/>
          <a:lstStyle/>
          <a:p>
            <a:r>
              <a:rPr lang="en-GB" noProof="0" dirty="0"/>
              <a:t>Sample Classes: </a:t>
            </a:r>
            <a:r>
              <a:rPr lang="en-GB" sz="3200" b="1" noProof="0" dirty="0">
                <a:latin typeface="Consolas" panose="020B0609020204030204" pitchFamily="49" charset="0"/>
              </a:rPr>
              <a:t>Book</a:t>
            </a:r>
            <a:r>
              <a:rPr lang="en-GB" noProof="0" dirty="0"/>
              <a:t> and </a:t>
            </a:r>
            <a:r>
              <a:rPr lang="en-GB" sz="3200" b="1" noProof="0" dirty="0">
                <a:latin typeface="Consolas" panose="020B0609020204030204" pitchFamily="49" charset="0"/>
              </a:rPr>
              <a:t>Author</a:t>
            </a:r>
          </a:p>
        </p:txBody>
      </p:sp>
      <p:pic>
        <p:nvPicPr>
          <p:cNvPr id="6" name="Picture 5">
            <a:extLst>
              <a:ext uri="{FF2B5EF4-FFF2-40B4-BE49-F238E27FC236}">
                <a16:creationId xmlns:a16="http://schemas.microsoft.com/office/drawing/2014/main" id="{10C1165A-E151-479C-A079-816BB67AF1E4}"/>
              </a:ext>
            </a:extLst>
          </p:cNvPr>
          <p:cNvPicPr>
            <a:picLocks noChangeAspect="1"/>
          </p:cNvPicPr>
          <p:nvPr/>
        </p:nvPicPr>
        <p:blipFill>
          <a:blip r:embed="rId2"/>
          <a:stretch>
            <a:fillRect/>
          </a:stretch>
        </p:blipFill>
        <p:spPr>
          <a:xfrm>
            <a:off x="1169622" y="2060848"/>
            <a:ext cx="6840760" cy="4259341"/>
          </a:xfrm>
          <a:prstGeom prst="rect">
            <a:avLst/>
          </a:prstGeom>
        </p:spPr>
      </p:pic>
    </p:spTree>
    <p:extLst>
      <p:ext uri="{BB962C8B-B14F-4D97-AF65-F5344CB8AC3E}">
        <p14:creationId xmlns:p14="http://schemas.microsoft.com/office/powerpoint/2010/main" val="3723195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Gson: Basic Usage </a:t>
            </a:r>
          </a:p>
        </p:txBody>
      </p:sp>
      <p:sp>
        <p:nvSpPr>
          <p:cNvPr id="3" name="Text Placeholder 2"/>
          <p:cNvSpPr>
            <a:spLocks noGrp="1"/>
          </p:cNvSpPr>
          <p:nvPr>
            <p:ph type="body" idx="1"/>
          </p:nvPr>
        </p:nvSpPr>
        <p:spPr>
          <a:xfrm>
            <a:off x="431540" y="1124744"/>
            <a:ext cx="8532948" cy="5472608"/>
          </a:xfrm>
        </p:spPr>
        <p:txBody>
          <a:bodyPr/>
          <a:lstStyle/>
          <a:p>
            <a:pPr marL="0" indent="0">
              <a:buNone/>
            </a:pPr>
            <a:r>
              <a:rPr lang="en-GB" sz="2000" noProof="0" dirty="0">
                <a:solidFill>
                  <a:srgbClr val="000000"/>
                </a:solidFill>
                <a:latin typeface="Consolas"/>
              </a:rPr>
              <a:t>Gson </a:t>
            </a:r>
            <a:r>
              <a:rPr lang="en-GB" sz="2000" noProof="0" dirty="0" err="1">
                <a:solidFill>
                  <a:srgbClr val="6A3E3E"/>
                </a:solidFill>
                <a:latin typeface="Consolas"/>
              </a:rPr>
              <a:t>gson</a:t>
            </a:r>
            <a:r>
              <a:rPr lang="en-GB" sz="2000" noProof="0" dirty="0">
                <a:solidFill>
                  <a:srgbClr val="000000"/>
                </a:solidFill>
                <a:latin typeface="Consolas"/>
              </a:rPr>
              <a:t> = </a:t>
            </a:r>
            <a:r>
              <a:rPr lang="en-GB" sz="2000" b="1" noProof="0" dirty="0">
                <a:solidFill>
                  <a:srgbClr val="7F0055"/>
                </a:solidFill>
                <a:latin typeface="Consolas"/>
              </a:rPr>
              <a:t>new</a:t>
            </a:r>
            <a:r>
              <a:rPr lang="en-GB" sz="2000" b="1" noProof="0" dirty="0">
                <a:solidFill>
                  <a:srgbClr val="000000"/>
                </a:solidFill>
                <a:latin typeface="Consolas"/>
              </a:rPr>
              <a:t> Gson(); </a:t>
            </a:r>
          </a:p>
          <a:p>
            <a:pPr marL="0" indent="0">
              <a:buNone/>
            </a:pPr>
            <a:r>
              <a:rPr lang="en-GB" sz="2000" noProof="0" dirty="0">
                <a:solidFill>
                  <a:srgbClr val="000000"/>
                </a:solidFill>
                <a:latin typeface="Consolas"/>
              </a:rPr>
              <a:t>Author </a:t>
            </a:r>
            <a:r>
              <a:rPr lang="en-GB" sz="2000" noProof="0" dirty="0">
                <a:solidFill>
                  <a:srgbClr val="6A3E3E"/>
                </a:solidFill>
                <a:latin typeface="Consolas"/>
              </a:rPr>
              <a:t>author</a:t>
            </a:r>
            <a:r>
              <a:rPr lang="en-GB" sz="2000" noProof="0" dirty="0">
                <a:solidFill>
                  <a:srgbClr val="000000"/>
                </a:solidFill>
                <a:latin typeface="Consolas"/>
              </a:rPr>
              <a:t> = </a:t>
            </a:r>
            <a:r>
              <a:rPr lang="en-GB" sz="2000" b="1" noProof="0" dirty="0">
                <a:solidFill>
                  <a:srgbClr val="7F0055"/>
                </a:solidFill>
                <a:latin typeface="Consolas"/>
              </a:rPr>
              <a:t>new</a:t>
            </a:r>
            <a:r>
              <a:rPr lang="en-GB" sz="2000" b="1" noProof="0" dirty="0">
                <a:solidFill>
                  <a:srgbClr val="000000"/>
                </a:solidFill>
                <a:latin typeface="Consolas"/>
              </a:rPr>
              <a:t> Author(</a:t>
            </a:r>
            <a:r>
              <a:rPr lang="en-GB" sz="2000" b="1" noProof="0" dirty="0">
                <a:solidFill>
                  <a:srgbClr val="2A00FF"/>
                </a:solidFill>
                <a:latin typeface="Consolas"/>
              </a:rPr>
              <a:t>"01"</a:t>
            </a:r>
            <a:r>
              <a:rPr lang="en-GB" sz="2000" b="1" noProof="0" dirty="0">
                <a:solidFill>
                  <a:srgbClr val="000000"/>
                </a:solidFill>
                <a:latin typeface="Consolas"/>
              </a:rPr>
              <a:t>, </a:t>
            </a:r>
            <a:r>
              <a:rPr lang="en-GB" sz="2000" b="1" noProof="0" dirty="0">
                <a:solidFill>
                  <a:srgbClr val="2A00FF"/>
                </a:solidFill>
                <a:latin typeface="Consolas"/>
              </a:rPr>
              <a:t>"Joyce, James"</a:t>
            </a:r>
            <a:r>
              <a:rPr lang="en-GB" sz="2000" b="1" noProof="0" dirty="0">
                <a:solidFill>
                  <a:srgbClr val="000000"/>
                </a:solidFill>
                <a:latin typeface="Consolas"/>
              </a:rPr>
              <a:t>); </a:t>
            </a:r>
          </a:p>
          <a:p>
            <a:pPr marL="0" indent="0">
              <a:buNone/>
            </a:pPr>
            <a:r>
              <a:rPr lang="en-GB" sz="2000" noProof="0" dirty="0">
                <a:solidFill>
                  <a:srgbClr val="3F7F5F"/>
                </a:solidFill>
                <a:latin typeface="Consolas"/>
              </a:rPr>
              <a:t>// serialisation </a:t>
            </a:r>
          </a:p>
          <a:p>
            <a:pPr marL="0" indent="0">
              <a:buNone/>
            </a:pPr>
            <a:r>
              <a:rPr lang="en-GB" sz="2000" noProof="0" dirty="0">
                <a:solidFill>
                  <a:srgbClr val="000000"/>
                </a:solidFill>
                <a:latin typeface="Consolas"/>
              </a:rPr>
              <a:t>String </a:t>
            </a:r>
            <a:r>
              <a:rPr lang="en-GB" sz="2000" noProof="0" dirty="0" err="1">
                <a:solidFill>
                  <a:srgbClr val="6A3E3E"/>
                </a:solidFill>
                <a:latin typeface="Consolas"/>
              </a:rPr>
              <a:t>authorJson</a:t>
            </a:r>
            <a:r>
              <a:rPr lang="en-GB" sz="2000" noProof="0" dirty="0">
                <a:solidFill>
                  <a:srgbClr val="000000"/>
                </a:solidFill>
                <a:latin typeface="Consolas"/>
              </a:rPr>
              <a:t> = </a:t>
            </a:r>
            <a:r>
              <a:rPr lang="en-GB" sz="2000" noProof="0" dirty="0" err="1">
                <a:solidFill>
                  <a:srgbClr val="6A3E3E"/>
                </a:solidFill>
                <a:latin typeface="Consolas"/>
              </a:rPr>
              <a:t>gson</a:t>
            </a:r>
            <a:r>
              <a:rPr lang="en-GB" sz="2000" noProof="0" dirty="0" err="1">
                <a:solidFill>
                  <a:srgbClr val="000000"/>
                </a:solidFill>
                <a:latin typeface="Consolas"/>
              </a:rPr>
              <a:t>.toJson</a:t>
            </a:r>
            <a:r>
              <a:rPr lang="en-GB" sz="2000" noProof="0" dirty="0">
                <a:solidFill>
                  <a:srgbClr val="000000"/>
                </a:solidFill>
                <a:latin typeface="Consolas"/>
              </a:rPr>
              <a:t>(</a:t>
            </a:r>
            <a:r>
              <a:rPr lang="en-GB" sz="2000" noProof="0" dirty="0">
                <a:solidFill>
                  <a:srgbClr val="6A3E3E"/>
                </a:solidFill>
                <a:latin typeface="Consolas"/>
              </a:rPr>
              <a:t>author</a:t>
            </a:r>
            <a:r>
              <a:rPr lang="en-GB" sz="2000" noProof="0" dirty="0">
                <a:solidFill>
                  <a:srgbClr val="000000"/>
                </a:solidFill>
                <a:latin typeface="Consolas"/>
              </a:rPr>
              <a:t>); </a:t>
            </a:r>
          </a:p>
          <a:p>
            <a:pPr marL="0" indent="0">
              <a:buNone/>
            </a:pPr>
            <a:r>
              <a:rPr lang="en-GB" sz="2000" noProof="0" dirty="0" err="1">
                <a:solidFill>
                  <a:srgbClr val="000000"/>
                </a:solidFill>
                <a:latin typeface="Consolas"/>
              </a:rPr>
              <a:t>System.</a:t>
            </a:r>
            <a:r>
              <a:rPr lang="en-GB" sz="2000" b="1" i="1" noProof="0" dirty="0" err="1">
                <a:solidFill>
                  <a:srgbClr val="0000C0"/>
                </a:solidFill>
                <a:latin typeface="Consolas"/>
              </a:rPr>
              <a:t>out</a:t>
            </a:r>
            <a:r>
              <a:rPr lang="en-GB" sz="2000" b="1" i="1" noProof="0" dirty="0" err="1">
                <a:solidFill>
                  <a:srgbClr val="000000"/>
                </a:solidFill>
                <a:latin typeface="Consolas"/>
              </a:rPr>
              <a:t>.println</a:t>
            </a:r>
            <a:r>
              <a:rPr lang="en-GB" sz="2000" b="1" i="1" noProof="0" dirty="0">
                <a:solidFill>
                  <a:srgbClr val="000000"/>
                </a:solidFill>
                <a:latin typeface="Consolas"/>
              </a:rPr>
              <a:t>(</a:t>
            </a:r>
            <a:r>
              <a:rPr lang="en-GB" sz="2000" b="1" i="1" noProof="0" dirty="0">
                <a:solidFill>
                  <a:srgbClr val="2A00FF"/>
                </a:solidFill>
                <a:latin typeface="Consolas"/>
              </a:rPr>
              <a:t>"</a:t>
            </a:r>
            <a:r>
              <a:rPr lang="en-GB" sz="2000" b="1" i="1" noProof="0" dirty="0" err="1">
                <a:solidFill>
                  <a:srgbClr val="2A00FF"/>
                </a:solidFill>
                <a:latin typeface="Consolas"/>
              </a:rPr>
              <a:t>Json</a:t>
            </a:r>
            <a:r>
              <a:rPr lang="en-GB" sz="2000" b="1" i="1" noProof="0" dirty="0">
                <a:solidFill>
                  <a:srgbClr val="2A00FF"/>
                </a:solidFill>
                <a:latin typeface="Consolas"/>
              </a:rPr>
              <a:t>: "</a:t>
            </a:r>
            <a:r>
              <a:rPr lang="en-GB" sz="2000" b="1" i="1" noProof="0" dirty="0">
                <a:solidFill>
                  <a:srgbClr val="000000"/>
                </a:solidFill>
                <a:latin typeface="Consolas"/>
              </a:rPr>
              <a:t> + </a:t>
            </a:r>
            <a:r>
              <a:rPr lang="en-GB" sz="2000" b="1" i="1" noProof="0" dirty="0" err="1">
                <a:solidFill>
                  <a:srgbClr val="6A3E3E"/>
                </a:solidFill>
                <a:latin typeface="Consolas"/>
              </a:rPr>
              <a:t>authorJson</a:t>
            </a:r>
            <a:r>
              <a:rPr lang="en-GB" sz="2000" b="1" i="1" noProof="0" dirty="0">
                <a:solidFill>
                  <a:srgbClr val="000000"/>
                </a:solidFill>
                <a:latin typeface="Consolas"/>
              </a:rPr>
              <a:t>);</a:t>
            </a:r>
          </a:p>
          <a:p>
            <a:pPr marL="0" indent="0">
              <a:buNone/>
            </a:pPr>
            <a:endParaRPr lang="en-GB" sz="2000" noProof="0" dirty="0">
              <a:solidFill>
                <a:srgbClr val="000000"/>
              </a:solidFill>
              <a:latin typeface="Consolas"/>
            </a:endParaRPr>
          </a:p>
          <a:p>
            <a:pPr marL="0" indent="0">
              <a:buNone/>
            </a:pPr>
            <a:r>
              <a:rPr lang="en-GB" sz="2000" noProof="0" dirty="0">
                <a:solidFill>
                  <a:srgbClr val="3F7F5F"/>
                </a:solidFill>
                <a:latin typeface="Consolas"/>
              </a:rPr>
              <a:t>// round trip: de-serialisation of serialised object</a:t>
            </a:r>
            <a:endParaRPr lang="en-GB" sz="2000" u="sng" noProof="0" dirty="0">
              <a:solidFill>
                <a:srgbClr val="3F7F5F"/>
              </a:solidFill>
              <a:latin typeface="Consolas"/>
            </a:endParaRPr>
          </a:p>
          <a:p>
            <a:pPr marL="0" indent="0">
              <a:buNone/>
            </a:pPr>
            <a:r>
              <a:rPr lang="en-GB" sz="2000" noProof="0" dirty="0">
                <a:solidFill>
                  <a:srgbClr val="000000"/>
                </a:solidFill>
                <a:latin typeface="Consolas"/>
              </a:rPr>
              <a:t>Author </a:t>
            </a:r>
            <a:r>
              <a:rPr lang="en-GB" sz="2000" noProof="0" dirty="0" err="1">
                <a:solidFill>
                  <a:srgbClr val="6A3E3E"/>
                </a:solidFill>
                <a:latin typeface="Consolas"/>
              </a:rPr>
              <a:t>authorCopy</a:t>
            </a:r>
            <a:r>
              <a:rPr lang="en-GB" sz="2000" noProof="0" dirty="0">
                <a:solidFill>
                  <a:srgbClr val="000000"/>
                </a:solidFill>
                <a:latin typeface="Consolas"/>
              </a:rPr>
              <a:t> = </a:t>
            </a:r>
            <a:r>
              <a:rPr lang="en-GB" sz="2000" noProof="0" dirty="0" err="1">
                <a:solidFill>
                  <a:srgbClr val="6A3E3E"/>
                </a:solidFill>
                <a:latin typeface="Consolas"/>
              </a:rPr>
              <a:t>gson</a:t>
            </a:r>
            <a:r>
              <a:rPr lang="en-GB" sz="2000" noProof="0" dirty="0" err="1">
                <a:solidFill>
                  <a:srgbClr val="000000"/>
                </a:solidFill>
                <a:latin typeface="Consolas"/>
              </a:rPr>
              <a:t>.fromJson</a:t>
            </a:r>
            <a:r>
              <a:rPr lang="en-GB" sz="2000" noProof="0" dirty="0">
                <a:solidFill>
                  <a:srgbClr val="000000"/>
                </a:solidFill>
                <a:latin typeface="Consolas"/>
              </a:rPr>
              <a:t>(</a:t>
            </a:r>
            <a:r>
              <a:rPr lang="en-GB" sz="2000" noProof="0" dirty="0" err="1">
                <a:solidFill>
                  <a:srgbClr val="6A3E3E"/>
                </a:solidFill>
                <a:latin typeface="Consolas"/>
              </a:rPr>
              <a:t>authorJson</a:t>
            </a:r>
            <a:r>
              <a:rPr lang="en-GB" sz="2000" noProof="0" dirty="0">
                <a:solidFill>
                  <a:srgbClr val="000000"/>
                </a:solidFill>
                <a:latin typeface="Consolas"/>
              </a:rPr>
              <a:t>,</a:t>
            </a:r>
            <a:br>
              <a:rPr lang="en-GB" sz="2000" noProof="0" dirty="0">
                <a:solidFill>
                  <a:srgbClr val="000000"/>
                </a:solidFill>
                <a:latin typeface="Consolas"/>
              </a:rPr>
            </a:br>
            <a:r>
              <a:rPr lang="en-GB" sz="2000" noProof="0" dirty="0">
                <a:solidFill>
                  <a:srgbClr val="000000"/>
                </a:solidFill>
                <a:latin typeface="Consolas"/>
              </a:rPr>
              <a:t> 				</a:t>
            </a:r>
            <a:r>
              <a:rPr lang="en-GB" sz="2000" noProof="0" dirty="0" err="1">
                <a:solidFill>
                  <a:srgbClr val="000000"/>
                </a:solidFill>
                <a:latin typeface="Consolas"/>
              </a:rPr>
              <a:t>Author.</a:t>
            </a:r>
            <a:r>
              <a:rPr lang="en-GB" sz="2000" b="1" noProof="0" dirty="0" err="1">
                <a:solidFill>
                  <a:srgbClr val="7F0055"/>
                </a:solidFill>
                <a:latin typeface="Consolas"/>
              </a:rPr>
              <a:t>class</a:t>
            </a:r>
            <a:r>
              <a:rPr lang="en-GB" sz="2000" b="1" noProof="0" dirty="0">
                <a:solidFill>
                  <a:srgbClr val="000000"/>
                </a:solidFill>
                <a:latin typeface="Consolas"/>
              </a:rPr>
              <a:t>); </a:t>
            </a:r>
          </a:p>
          <a:p>
            <a:pPr marL="0" indent="0">
              <a:buNone/>
            </a:pPr>
            <a:r>
              <a:rPr lang="en-GB" sz="2000" noProof="0" dirty="0" err="1">
                <a:solidFill>
                  <a:srgbClr val="000000"/>
                </a:solidFill>
                <a:latin typeface="Consolas"/>
              </a:rPr>
              <a:t>System.</a:t>
            </a:r>
            <a:r>
              <a:rPr lang="en-GB" sz="2000" b="1" i="1" noProof="0" dirty="0" err="1">
                <a:solidFill>
                  <a:srgbClr val="0000C0"/>
                </a:solidFill>
                <a:latin typeface="Consolas"/>
              </a:rPr>
              <a:t>out</a:t>
            </a:r>
            <a:r>
              <a:rPr lang="en-GB" sz="2000" b="1" i="1" noProof="0" dirty="0" err="1">
                <a:solidFill>
                  <a:srgbClr val="000000"/>
                </a:solidFill>
                <a:latin typeface="Consolas"/>
              </a:rPr>
              <a:t>.println</a:t>
            </a:r>
            <a:r>
              <a:rPr lang="en-GB" sz="2000" b="1" i="1" noProof="0" dirty="0">
                <a:solidFill>
                  <a:srgbClr val="000000"/>
                </a:solidFill>
                <a:latin typeface="Consolas"/>
              </a:rPr>
              <a:t>(</a:t>
            </a:r>
            <a:r>
              <a:rPr lang="en-GB" sz="2000" b="1" i="1" noProof="0" dirty="0">
                <a:solidFill>
                  <a:srgbClr val="2A00FF"/>
                </a:solidFill>
                <a:latin typeface="Consolas"/>
              </a:rPr>
              <a:t>"Round trip: "</a:t>
            </a:r>
            <a:r>
              <a:rPr lang="en-GB" sz="2000" b="1" i="1" noProof="0" dirty="0">
                <a:solidFill>
                  <a:srgbClr val="000000"/>
                </a:solidFill>
                <a:latin typeface="Consolas"/>
              </a:rPr>
              <a:t> + </a:t>
            </a:r>
            <a:r>
              <a:rPr lang="en-GB" sz="2000" b="1" i="1" noProof="0" dirty="0" err="1">
                <a:solidFill>
                  <a:srgbClr val="6A3E3E"/>
                </a:solidFill>
                <a:latin typeface="Consolas"/>
              </a:rPr>
              <a:t>authorCopy</a:t>
            </a:r>
            <a:r>
              <a:rPr lang="en-GB" sz="2000" b="1" i="1" noProof="0" dirty="0">
                <a:solidFill>
                  <a:srgbClr val="000000"/>
                </a:solidFill>
                <a:latin typeface="Consolas"/>
              </a:rPr>
              <a:t>);</a:t>
            </a:r>
          </a:p>
          <a:p>
            <a:pPr marL="0" indent="0">
              <a:buNone/>
            </a:pPr>
            <a:endParaRPr lang="en-GB" sz="2200" noProof="0" dirty="0">
              <a:latin typeface="Consolas" panose="020B0609020204030204" pitchFamily="49" charset="0"/>
            </a:endParaRPr>
          </a:p>
          <a:p>
            <a:r>
              <a:rPr lang="en-GB" noProof="0" dirty="0"/>
              <a:t>Program output</a:t>
            </a:r>
          </a:p>
          <a:p>
            <a:pPr marL="0" indent="0">
              <a:spcBef>
                <a:spcPts val="1200"/>
              </a:spcBef>
              <a:buNone/>
            </a:pPr>
            <a:r>
              <a:rPr lang="en-GB" sz="2000" noProof="0" dirty="0" err="1">
                <a:latin typeface="Consolas" panose="020B0609020204030204" pitchFamily="49" charset="0"/>
              </a:rPr>
              <a:t>Json</a:t>
            </a:r>
            <a:r>
              <a:rPr lang="en-GB" sz="2000" noProof="0" dirty="0">
                <a:latin typeface="Consolas" panose="020B0609020204030204" pitchFamily="49" charset="0"/>
              </a:rPr>
              <a:t>: {"id":"01","name":"Joyce, James"}</a:t>
            </a:r>
          </a:p>
          <a:p>
            <a:pPr marL="0" indent="0">
              <a:buNone/>
            </a:pPr>
            <a:r>
              <a:rPr lang="en-GB" sz="2000" noProof="0" dirty="0">
                <a:latin typeface="Consolas" panose="020B0609020204030204" pitchFamily="49" charset="0"/>
              </a:rPr>
              <a:t>Round trip: Author[01, Joyce, James]</a:t>
            </a:r>
          </a:p>
        </p:txBody>
      </p:sp>
    </p:spTree>
    <p:extLst>
      <p:ext uri="{BB962C8B-B14F-4D97-AF65-F5344CB8AC3E}">
        <p14:creationId xmlns:p14="http://schemas.microsoft.com/office/powerpoint/2010/main" val="4220552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683"/>
            <a:ext cx="8244916" cy="543997"/>
          </a:xfrm>
        </p:spPr>
        <p:txBody>
          <a:bodyPr/>
          <a:lstStyle/>
          <a:p>
            <a:r>
              <a:rPr lang="en-GB" noProof="0" dirty="0"/>
              <a:t>Example: A List of Books serialised to JSON</a:t>
            </a:r>
          </a:p>
        </p:txBody>
      </p:sp>
      <p:sp>
        <p:nvSpPr>
          <p:cNvPr id="3" name="Text Placeholder 2"/>
          <p:cNvSpPr>
            <a:spLocks noGrp="1"/>
          </p:cNvSpPr>
          <p:nvPr>
            <p:ph type="body" idx="1"/>
          </p:nvPr>
        </p:nvSpPr>
        <p:spPr>
          <a:xfrm>
            <a:off x="107504" y="764704"/>
            <a:ext cx="9036496" cy="6021288"/>
          </a:xfrm>
        </p:spPr>
        <p:txBody>
          <a:bodyPr/>
          <a:lstStyle/>
          <a:p>
            <a:pPr marL="0" indent="0">
              <a:buNone/>
            </a:pPr>
            <a:r>
              <a:rPr lang="en-GB" noProof="0" dirty="0"/>
              <a:t>[ { "</a:t>
            </a:r>
            <a:r>
              <a:rPr lang="en-GB" noProof="0" dirty="0" err="1"/>
              <a:t>isbn</a:t>
            </a:r>
            <a:r>
              <a:rPr lang="en-GB" noProof="0" dirty="0"/>
              <a:t>": </a:t>
            </a:r>
            <a:r>
              <a:rPr lang="en-GB" i="1" noProof="0" dirty="0"/>
              <a:t>"0-13-110362-8",</a:t>
            </a:r>
            <a:r>
              <a:rPr lang="en-GB" noProof="0" dirty="0"/>
              <a:t> </a:t>
            </a:r>
          </a:p>
          <a:p>
            <a:pPr marL="0" indent="0">
              <a:buNone/>
            </a:pPr>
            <a:r>
              <a:rPr lang="en-GB" noProof="0" dirty="0"/>
              <a:t>     "price": 42.0,</a:t>
            </a:r>
          </a:p>
          <a:p>
            <a:pPr marL="0" indent="0">
              <a:buNone/>
            </a:pPr>
            <a:r>
              <a:rPr lang="en-GB" noProof="0" dirty="0"/>
              <a:t>     "title": </a:t>
            </a:r>
            <a:r>
              <a:rPr lang="en-GB" i="1" noProof="0" dirty="0"/>
              <a:t>"The C Programming Language",</a:t>
            </a:r>
          </a:p>
          <a:p>
            <a:pPr marL="0" indent="0">
              <a:buNone/>
            </a:pPr>
            <a:r>
              <a:rPr lang="en-GB" noProof="0" dirty="0"/>
              <a:t>     "authors": [ </a:t>
            </a:r>
            <a:br>
              <a:rPr lang="en-GB" noProof="0" dirty="0"/>
            </a:br>
            <a:r>
              <a:rPr lang="en-GB" noProof="0" dirty="0"/>
              <a:t>        { "id": </a:t>
            </a:r>
            <a:r>
              <a:rPr lang="en-GB" i="1" noProof="0" dirty="0"/>
              <a:t>"KERN",</a:t>
            </a:r>
            <a:r>
              <a:rPr lang="en-GB" noProof="0" dirty="0"/>
              <a:t> "name": </a:t>
            </a:r>
            <a:r>
              <a:rPr lang="en-GB" i="1" noProof="0" dirty="0"/>
              <a:t>"Kernighan, Brian" </a:t>
            </a:r>
            <a:r>
              <a:rPr lang="en-GB" noProof="0" dirty="0"/>
              <a:t>},</a:t>
            </a:r>
          </a:p>
          <a:p>
            <a:pPr marL="0" indent="0">
              <a:buNone/>
            </a:pPr>
            <a:r>
              <a:rPr lang="en-GB" noProof="0" dirty="0"/>
              <a:t>        { "id": </a:t>
            </a:r>
            <a:r>
              <a:rPr lang="en-GB" i="1" noProof="0" dirty="0"/>
              <a:t>"RITC", </a:t>
            </a:r>
            <a:r>
              <a:rPr lang="en-GB" noProof="0" dirty="0"/>
              <a:t>"name": </a:t>
            </a:r>
            <a:r>
              <a:rPr lang="en-GB" i="1" noProof="0" dirty="0"/>
              <a:t>"Ritchie, Dennis" </a:t>
            </a:r>
            <a:r>
              <a:rPr lang="en-GB" noProof="0" dirty="0"/>
              <a:t>} ]</a:t>
            </a:r>
          </a:p>
          <a:p>
            <a:pPr marL="0" indent="0">
              <a:buNone/>
            </a:pPr>
            <a:r>
              <a:rPr lang="en-GB" noProof="0" dirty="0"/>
              <a:t>  },</a:t>
            </a:r>
          </a:p>
          <a:p>
            <a:pPr marL="0" indent="0">
              <a:buNone/>
            </a:pPr>
            <a:r>
              <a:rPr lang="en-GB" noProof="0" dirty="0"/>
              <a:t>  { "</a:t>
            </a:r>
            <a:r>
              <a:rPr lang="en-GB" noProof="0" dirty="0" err="1"/>
              <a:t>isbn</a:t>
            </a:r>
            <a:r>
              <a:rPr lang="en-GB" noProof="0" dirty="0"/>
              <a:t>": </a:t>
            </a:r>
            <a:r>
              <a:rPr lang="en-GB" i="1" noProof="0" dirty="0"/>
              <a:t>"0-201-83595-9"</a:t>
            </a:r>
            <a:r>
              <a:rPr lang="en-GB" noProof="0" dirty="0"/>
              <a:t>, </a:t>
            </a:r>
          </a:p>
          <a:p>
            <a:pPr marL="0" indent="0">
              <a:buNone/>
            </a:pPr>
            <a:r>
              <a:rPr lang="en-GB" noProof="0" dirty="0"/>
              <a:t>     "price": 29.95,</a:t>
            </a:r>
          </a:p>
          <a:p>
            <a:pPr marL="0" indent="0">
              <a:buNone/>
            </a:pPr>
            <a:r>
              <a:rPr lang="en-GB" noProof="0" dirty="0"/>
              <a:t>     "title": </a:t>
            </a:r>
            <a:r>
              <a:rPr lang="en-GB" i="1" noProof="0" dirty="0"/>
              <a:t>"The Mythical Man-Month",</a:t>
            </a:r>
          </a:p>
          <a:p>
            <a:pPr marL="0" indent="0">
              <a:buNone/>
            </a:pPr>
            <a:r>
              <a:rPr lang="en-GB" noProof="0" dirty="0"/>
              <a:t>     "authors": [</a:t>
            </a:r>
            <a:br>
              <a:rPr lang="en-GB" noProof="0" dirty="0"/>
            </a:br>
            <a:r>
              <a:rPr lang="en-GB" noProof="0" dirty="0"/>
              <a:t>	{ "id": </a:t>
            </a:r>
            <a:r>
              <a:rPr lang="en-GB" i="1" noProof="0" dirty="0"/>
              <a:t>"BROO", </a:t>
            </a:r>
            <a:r>
              <a:rPr lang="en-GB" noProof="0" dirty="0"/>
              <a:t>"name": </a:t>
            </a:r>
            <a:r>
              <a:rPr lang="en-GB" i="1" noProof="0" dirty="0"/>
              <a:t>"Brooks, Frederick P." </a:t>
            </a:r>
            <a:r>
              <a:rPr lang="en-GB" noProof="0" dirty="0"/>
              <a:t>} ]</a:t>
            </a:r>
          </a:p>
          <a:p>
            <a:pPr marL="0" indent="0">
              <a:buNone/>
            </a:pPr>
            <a:r>
              <a:rPr lang="en-GB" noProof="0" dirty="0"/>
              <a:t>  }, …</a:t>
            </a:r>
          </a:p>
          <a:p>
            <a:pPr marL="0" indent="0">
              <a:buNone/>
            </a:pPr>
            <a:r>
              <a:rPr lang="en-GB" noProof="0" dirty="0"/>
              <a:t>]</a:t>
            </a:r>
          </a:p>
        </p:txBody>
      </p:sp>
    </p:spTree>
    <p:extLst>
      <p:ext uri="{BB962C8B-B14F-4D97-AF65-F5344CB8AC3E}">
        <p14:creationId xmlns:p14="http://schemas.microsoft.com/office/powerpoint/2010/main" val="4143581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384"/>
            <a:ext cx="9144000" cy="6324808"/>
          </a:xfrm>
          <a:prstGeom prst="rect">
            <a:avLst/>
          </a:prstGeom>
        </p:spPr>
        <p:txBody>
          <a:bodyPr wrap="square">
            <a:spAutoFit/>
          </a:bodyPr>
          <a:lstStyle/>
          <a:p>
            <a:pPr algn="l">
              <a:spcBef>
                <a:spcPts val="600"/>
              </a:spcBef>
            </a:pPr>
            <a:r>
              <a:rPr lang="en-GB" sz="2000" dirty="0">
                <a:solidFill>
                  <a:srgbClr val="7F0055"/>
                </a:solidFill>
                <a:latin typeface="Consolas"/>
              </a:rPr>
              <a:t>public</a:t>
            </a:r>
            <a:r>
              <a:rPr lang="en-GB" sz="2000" dirty="0">
                <a:solidFill>
                  <a:srgbClr val="000000"/>
                </a:solidFill>
                <a:latin typeface="Consolas"/>
              </a:rPr>
              <a:t> </a:t>
            </a:r>
            <a:r>
              <a:rPr lang="en-GB" sz="2000" dirty="0">
                <a:solidFill>
                  <a:srgbClr val="7F0055"/>
                </a:solidFill>
                <a:latin typeface="Consolas"/>
              </a:rPr>
              <a:t>class</a:t>
            </a:r>
            <a:r>
              <a:rPr lang="en-GB" sz="2000" dirty="0">
                <a:solidFill>
                  <a:srgbClr val="000000"/>
                </a:solidFill>
                <a:latin typeface="Consolas"/>
              </a:rPr>
              <a:t> </a:t>
            </a:r>
            <a:r>
              <a:rPr lang="en-GB" sz="2000" dirty="0" err="1">
                <a:solidFill>
                  <a:srgbClr val="000000"/>
                </a:solidFill>
                <a:latin typeface="Consolas"/>
              </a:rPr>
              <a:t>BooksJson</a:t>
            </a:r>
            <a:r>
              <a:rPr lang="en-GB" sz="2000" dirty="0">
                <a:solidFill>
                  <a:srgbClr val="000000"/>
                </a:solidFill>
                <a:latin typeface="Consolas"/>
              </a:rPr>
              <a:t> {</a:t>
            </a: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a:t>
            </a:r>
            <a:r>
              <a:rPr lang="en-GB" sz="2000" dirty="0">
                <a:solidFill>
                  <a:srgbClr val="7F0055"/>
                </a:solidFill>
                <a:latin typeface="Consolas"/>
              </a:rPr>
              <a:t>final</a:t>
            </a:r>
            <a:r>
              <a:rPr lang="en-GB" sz="2000" dirty="0">
                <a:solidFill>
                  <a:srgbClr val="000000"/>
                </a:solidFill>
                <a:latin typeface="Consolas"/>
              </a:rPr>
              <a:t> String </a:t>
            </a:r>
            <a:r>
              <a:rPr lang="en-GB" sz="2000" i="1" dirty="0">
                <a:solidFill>
                  <a:srgbClr val="0000C0"/>
                </a:solidFill>
                <a:latin typeface="Consolas"/>
              </a:rPr>
              <a:t>BOOKS_JSON_FILE</a:t>
            </a:r>
            <a:r>
              <a:rPr lang="en-GB" sz="2000" i="1" dirty="0">
                <a:solidFill>
                  <a:srgbClr val="000000"/>
                </a:solidFill>
                <a:latin typeface="Consolas"/>
              </a:rPr>
              <a:t> = </a:t>
            </a:r>
            <a:br>
              <a:rPr lang="en-GB" sz="2000" i="1" dirty="0">
                <a:solidFill>
                  <a:srgbClr val="000000"/>
                </a:solidFill>
                <a:latin typeface="Consolas"/>
              </a:rPr>
            </a:br>
            <a:r>
              <a:rPr lang="en-GB" sz="2000" i="1" dirty="0">
                <a:solidFill>
                  <a:srgbClr val="000000"/>
                </a:solidFill>
                <a:latin typeface="Consolas"/>
              </a:rPr>
              <a:t>	</a:t>
            </a:r>
            <a:r>
              <a:rPr lang="en-GB" sz="2000" i="1" dirty="0">
                <a:solidFill>
                  <a:srgbClr val="2A00FF"/>
                </a:solidFill>
                <a:latin typeface="Consolas"/>
              </a:rPr>
              <a:t>"data/</a:t>
            </a:r>
            <a:r>
              <a:rPr lang="en-GB" sz="2000" i="1" dirty="0" err="1">
                <a:solidFill>
                  <a:srgbClr val="2A00FF"/>
                </a:solidFill>
                <a:latin typeface="Consolas"/>
              </a:rPr>
              <a:t>books.json</a:t>
            </a:r>
            <a:r>
              <a:rPr lang="en-GB" sz="2000" i="1" dirty="0">
                <a:solidFill>
                  <a:srgbClr val="2A00FF"/>
                </a:solidFill>
                <a:latin typeface="Consolas"/>
              </a:rPr>
              <a:t>"</a:t>
            </a:r>
            <a:r>
              <a:rPr lang="en-GB" sz="2000" i="1" dirty="0">
                <a:solidFill>
                  <a:srgbClr val="000000"/>
                </a:solidFill>
                <a:latin typeface="Consolas"/>
              </a:rPr>
              <a:t>;</a:t>
            </a: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a:t>
            </a:r>
            <a:r>
              <a:rPr lang="en-GB" sz="2000" dirty="0">
                <a:solidFill>
                  <a:srgbClr val="7F0055"/>
                </a:solidFill>
                <a:latin typeface="Consolas"/>
              </a:rPr>
              <a:t>final</a:t>
            </a:r>
            <a:r>
              <a:rPr lang="en-GB" sz="2000" dirty="0">
                <a:solidFill>
                  <a:srgbClr val="000000"/>
                </a:solidFill>
                <a:latin typeface="Consolas"/>
              </a:rPr>
              <a:t> String </a:t>
            </a:r>
            <a:r>
              <a:rPr lang="en-GB" sz="2000" i="1" dirty="0">
                <a:solidFill>
                  <a:srgbClr val="0000C0"/>
                </a:solidFill>
                <a:latin typeface="Consolas"/>
              </a:rPr>
              <a:t>BOOKS_JSON_COPY_FILE</a:t>
            </a:r>
            <a:r>
              <a:rPr lang="en-GB" sz="2000" i="1" dirty="0">
                <a:solidFill>
                  <a:srgbClr val="000000"/>
                </a:solidFill>
                <a:latin typeface="Consolas"/>
              </a:rPr>
              <a:t> = </a:t>
            </a:r>
          </a:p>
          <a:p>
            <a:pPr algn="l">
              <a:spcBef>
                <a:spcPts val="600"/>
              </a:spcBef>
            </a:pPr>
            <a:r>
              <a:rPr lang="en-GB" sz="2000" i="1" dirty="0">
                <a:solidFill>
                  <a:srgbClr val="000000"/>
                </a:solidFill>
                <a:latin typeface="Consolas"/>
              </a:rPr>
              <a:t>	</a:t>
            </a:r>
            <a:r>
              <a:rPr lang="en-GB" sz="2000" i="1" dirty="0">
                <a:solidFill>
                  <a:srgbClr val="2A00FF"/>
                </a:solidFill>
                <a:latin typeface="Consolas"/>
              </a:rPr>
              <a:t>"data/</a:t>
            </a:r>
            <a:r>
              <a:rPr lang="en-GB" sz="2000" i="1" dirty="0" err="1">
                <a:solidFill>
                  <a:srgbClr val="2A00FF"/>
                </a:solidFill>
                <a:latin typeface="Consolas"/>
              </a:rPr>
              <a:t>books_copy.json</a:t>
            </a:r>
            <a:r>
              <a:rPr lang="en-GB" sz="2000" i="1" dirty="0">
                <a:solidFill>
                  <a:srgbClr val="2A00FF"/>
                </a:solidFill>
                <a:latin typeface="Consolas"/>
              </a:rPr>
              <a:t>"</a:t>
            </a:r>
            <a:r>
              <a:rPr lang="en-GB" sz="2000" i="1" dirty="0">
                <a:solidFill>
                  <a:srgbClr val="000000"/>
                </a:solidFill>
                <a:latin typeface="Consolas"/>
              </a:rPr>
              <a:t>;</a:t>
            </a:r>
          </a:p>
          <a:p>
            <a:pPr algn="l">
              <a:spcBef>
                <a:spcPts val="600"/>
              </a:spcBef>
            </a:pPr>
            <a:endParaRPr lang="en-GB" sz="2000" i="1" dirty="0">
              <a:solidFill>
                <a:srgbClr val="000000"/>
              </a:solidFill>
              <a:latin typeface="Consolas"/>
            </a:endParaRP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a:t>
            </a:r>
            <a:r>
              <a:rPr lang="en-GB" sz="2000" dirty="0">
                <a:solidFill>
                  <a:srgbClr val="7F0055"/>
                </a:solidFill>
                <a:latin typeface="Consolas"/>
              </a:rPr>
              <a:t>final</a:t>
            </a:r>
            <a:r>
              <a:rPr lang="en-GB" sz="2000" dirty="0">
                <a:solidFill>
                  <a:srgbClr val="000000"/>
                </a:solidFill>
                <a:latin typeface="Consolas"/>
              </a:rPr>
              <a:t> Gson </a:t>
            </a:r>
            <a:r>
              <a:rPr lang="en-GB" sz="2000" i="1" dirty="0" err="1">
                <a:solidFill>
                  <a:srgbClr val="0000C0"/>
                </a:solidFill>
                <a:latin typeface="Consolas"/>
              </a:rPr>
              <a:t>GSON</a:t>
            </a:r>
            <a:r>
              <a:rPr lang="en-GB" sz="2000" i="1" dirty="0">
                <a:solidFill>
                  <a:srgbClr val="000000"/>
                </a:solidFill>
                <a:latin typeface="Consolas"/>
              </a:rPr>
              <a:t> = </a:t>
            </a:r>
            <a:r>
              <a:rPr lang="en-GB" sz="2000" i="1" dirty="0">
                <a:solidFill>
                  <a:srgbClr val="7F0055"/>
                </a:solidFill>
                <a:latin typeface="Consolas"/>
              </a:rPr>
              <a:t>new </a:t>
            </a:r>
            <a:r>
              <a:rPr lang="en-GB" sz="2000" i="1" dirty="0" err="1">
                <a:solidFill>
                  <a:srgbClr val="000000"/>
                </a:solidFill>
                <a:latin typeface="Consolas"/>
              </a:rPr>
              <a:t>GsonBuilder</a:t>
            </a:r>
            <a:r>
              <a:rPr lang="en-GB" sz="2000" i="1" dirty="0">
                <a:solidFill>
                  <a:srgbClr val="000000"/>
                </a:solidFill>
                <a:latin typeface="Consolas"/>
              </a:rPr>
              <a:t>()</a:t>
            </a:r>
            <a:br>
              <a:rPr lang="en-GB" sz="2000" i="1" dirty="0">
                <a:solidFill>
                  <a:srgbClr val="000000"/>
                </a:solidFill>
                <a:latin typeface="Consolas"/>
              </a:rPr>
            </a:br>
            <a:r>
              <a:rPr lang="en-GB" sz="2000" i="1" dirty="0">
                <a:solidFill>
                  <a:srgbClr val="000000"/>
                </a:solidFill>
                <a:latin typeface="Consolas"/>
              </a:rPr>
              <a:t>	.</a:t>
            </a:r>
            <a:r>
              <a:rPr lang="en-GB" sz="2000" i="1" dirty="0" err="1">
                <a:solidFill>
                  <a:srgbClr val="000000"/>
                </a:solidFill>
                <a:latin typeface="Consolas"/>
              </a:rPr>
              <a:t>setPrettyPrinting</a:t>
            </a:r>
            <a:r>
              <a:rPr lang="en-GB" sz="2000" i="1" dirty="0">
                <a:solidFill>
                  <a:srgbClr val="000000"/>
                </a:solidFill>
                <a:latin typeface="Consolas"/>
              </a:rPr>
              <a:t>().</a:t>
            </a:r>
            <a:r>
              <a:rPr lang="en-GB" sz="2000" dirty="0" err="1">
                <a:solidFill>
                  <a:srgbClr val="000000"/>
                </a:solidFill>
                <a:latin typeface="Consolas"/>
              </a:rPr>
              <a:t>disableHtmlEscaping</a:t>
            </a:r>
            <a:r>
              <a:rPr lang="en-GB" sz="2000" dirty="0">
                <a:solidFill>
                  <a:srgbClr val="000000"/>
                </a:solidFill>
                <a:latin typeface="Consolas"/>
              </a:rPr>
              <a:t>().create();</a:t>
            </a:r>
          </a:p>
          <a:p>
            <a:pPr algn="l">
              <a:spcBef>
                <a:spcPts val="600"/>
              </a:spcBef>
            </a:pPr>
            <a:endParaRPr lang="en-GB" sz="2000" dirty="0">
              <a:solidFill>
                <a:srgbClr val="000000"/>
              </a:solidFill>
              <a:latin typeface="Consolas"/>
            </a:endParaRP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a:t>
            </a:r>
            <a:r>
              <a:rPr lang="en-GB" sz="2000" dirty="0">
                <a:solidFill>
                  <a:srgbClr val="7F0055"/>
                </a:solidFill>
                <a:latin typeface="Consolas"/>
              </a:rPr>
              <a:t>void</a:t>
            </a:r>
            <a:r>
              <a:rPr lang="en-GB" sz="2000" dirty="0">
                <a:solidFill>
                  <a:srgbClr val="000000"/>
                </a:solidFill>
                <a:latin typeface="Consolas"/>
              </a:rPr>
              <a:t> </a:t>
            </a:r>
            <a:r>
              <a:rPr lang="en-GB" sz="2000" dirty="0" err="1">
                <a:solidFill>
                  <a:srgbClr val="000000"/>
                </a:solidFill>
                <a:latin typeface="Consolas"/>
              </a:rPr>
              <a:t>writeBooks</a:t>
            </a:r>
            <a:r>
              <a:rPr lang="en-GB" sz="2000" dirty="0">
                <a:solidFill>
                  <a:srgbClr val="000000"/>
                </a:solidFill>
                <a:latin typeface="Consolas"/>
              </a:rPr>
              <a:t>(List&lt;Book&gt; </a:t>
            </a:r>
            <a:r>
              <a:rPr lang="en-GB" sz="2000" dirty="0">
                <a:solidFill>
                  <a:srgbClr val="6A3E3E"/>
                </a:solidFill>
                <a:latin typeface="Consolas"/>
              </a:rPr>
              <a:t>books</a:t>
            </a:r>
            <a:r>
              <a:rPr lang="en-GB" sz="2000" dirty="0">
                <a:solidFill>
                  <a:srgbClr val="000000"/>
                </a:solidFill>
                <a:latin typeface="Consolas"/>
              </a:rPr>
              <a:t>, </a:t>
            </a:r>
            <a:br>
              <a:rPr lang="en-GB" sz="2000" dirty="0">
                <a:solidFill>
                  <a:srgbClr val="000000"/>
                </a:solidFill>
                <a:latin typeface="Consolas"/>
              </a:rPr>
            </a:br>
            <a:r>
              <a:rPr lang="en-GB" sz="2000" dirty="0">
                <a:solidFill>
                  <a:srgbClr val="000000"/>
                </a:solidFill>
                <a:latin typeface="Consolas"/>
              </a:rPr>
              <a:t>	String </a:t>
            </a:r>
            <a:r>
              <a:rPr lang="en-GB" sz="2000" dirty="0" err="1">
                <a:solidFill>
                  <a:srgbClr val="6A3E3E"/>
                </a:solidFill>
                <a:latin typeface="Consolas"/>
              </a:rPr>
              <a:t>fileName</a:t>
            </a:r>
            <a:r>
              <a:rPr lang="en-GB" sz="2000" dirty="0">
                <a:solidFill>
                  <a:srgbClr val="000000"/>
                </a:solidFill>
                <a:latin typeface="Consolas"/>
              </a:rPr>
              <a:t>) </a:t>
            </a:r>
            <a:r>
              <a:rPr lang="en-GB" sz="2000" dirty="0">
                <a:solidFill>
                  <a:srgbClr val="7F0055"/>
                </a:solidFill>
                <a:latin typeface="Consolas"/>
              </a:rPr>
              <a:t>throws</a:t>
            </a:r>
            <a:r>
              <a:rPr lang="en-GB" sz="2000" dirty="0">
                <a:solidFill>
                  <a:srgbClr val="000000"/>
                </a:solidFill>
                <a:latin typeface="Consolas"/>
              </a:rPr>
              <a:t> </a:t>
            </a:r>
            <a:r>
              <a:rPr lang="en-GB" sz="2000" dirty="0" err="1">
                <a:solidFill>
                  <a:srgbClr val="000000"/>
                </a:solidFill>
                <a:latin typeface="Consolas"/>
              </a:rPr>
              <a:t>IOException</a:t>
            </a:r>
            <a:r>
              <a:rPr lang="en-GB" sz="2000" dirty="0">
                <a:solidFill>
                  <a:srgbClr val="000000"/>
                </a:solidFill>
                <a:latin typeface="Consolas"/>
              </a:rPr>
              <a:t> {</a:t>
            </a:r>
          </a:p>
          <a:p>
            <a:pPr algn="l">
              <a:spcBef>
                <a:spcPts val="600"/>
              </a:spcBef>
            </a:pPr>
            <a:r>
              <a:rPr lang="en-GB" sz="2000" dirty="0">
                <a:solidFill>
                  <a:srgbClr val="000000"/>
                </a:solidFill>
                <a:latin typeface="Consolas"/>
              </a:rPr>
              <a:t>    Path </a:t>
            </a:r>
            <a:r>
              <a:rPr lang="en-GB" sz="2000" dirty="0">
                <a:solidFill>
                  <a:srgbClr val="6A3E3E"/>
                </a:solidFill>
                <a:latin typeface="Consolas"/>
              </a:rPr>
              <a:t>path</a:t>
            </a:r>
            <a:r>
              <a:rPr lang="en-GB" sz="2000" dirty="0">
                <a:solidFill>
                  <a:srgbClr val="000000"/>
                </a:solidFill>
                <a:latin typeface="Consolas"/>
              </a:rPr>
              <a:t> = </a:t>
            </a:r>
            <a:r>
              <a:rPr lang="en-GB" sz="2000" dirty="0" err="1">
                <a:solidFill>
                  <a:srgbClr val="000000"/>
                </a:solidFill>
                <a:latin typeface="Consolas"/>
              </a:rPr>
              <a:t>Paths.</a:t>
            </a:r>
            <a:r>
              <a:rPr lang="en-GB" sz="2000" i="1" dirty="0" err="1">
                <a:solidFill>
                  <a:srgbClr val="000000"/>
                </a:solidFill>
                <a:latin typeface="Consolas"/>
              </a:rPr>
              <a:t>get</a:t>
            </a:r>
            <a:r>
              <a:rPr lang="en-GB" sz="2000" i="1" dirty="0">
                <a:solidFill>
                  <a:srgbClr val="000000"/>
                </a:solidFill>
                <a:latin typeface="Consolas"/>
              </a:rPr>
              <a:t>(</a:t>
            </a:r>
            <a:r>
              <a:rPr lang="en-GB" sz="2000" i="1" dirty="0" err="1">
                <a:solidFill>
                  <a:srgbClr val="6A3E3E"/>
                </a:solidFill>
                <a:latin typeface="Consolas"/>
              </a:rPr>
              <a:t>fileName</a:t>
            </a:r>
            <a:r>
              <a:rPr lang="en-GB" sz="2000" i="1" dirty="0">
                <a:solidFill>
                  <a:srgbClr val="000000"/>
                </a:solidFill>
                <a:latin typeface="Consolas"/>
              </a:rPr>
              <a:t>);</a:t>
            </a:r>
          </a:p>
          <a:p>
            <a:pPr algn="l">
              <a:spcBef>
                <a:spcPts val="600"/>
              </a:spcBef>
            </a:pPr>
            <a:r>
              <a:rPr lang="en-GB" sz="2000" dirty="0">
                <a:solidFill>
                  <a:srgbClr val="000000"/>
                </a:solidFill>
                <a:latin typeface="Consolas"/>
              </a:rPr>
              <a:t>    </a:t>
            </a:r>
            <a:r>
              <a:rPr lang="en-GB" sz="2000" dirty="0" err="1">
                <a:solidFill>
                  <a:srgbClr val="000000"/>
                </a:solidFill>
                <a:latin typeface="Consolas"/>
              </a:rPr>
              <a:t>BufferedWriter</a:t>
            </a:r>
            <a:r>
              <a:rPr lang="en-GB" sz="2000" dirty="0">
                <a:solidFill>
                  <a:srgbClr val="000000"/>
                </a:solidFill>
                <a:latin typeface="Consolas"/>
              </a:rPr>
              <a:t> </a:t>
            </a:r>
            <a:r>
              <a:rPr lang="en-GB" sz="2000" dirty="0">
                <a:solidFill>
                  <a:srgbClr val="6A3E3E"/>
                </a:solidFill>
                <a:latin typeface="Consolas"/>
              </a:rPr>
              <a:t>writer</a:t>
            </a:r>
            <a:r>
              <a:rPr lang="en-GB" sz="2000" dirty="0">
                <a:solidFill>
                  <a:srgbClr val="000000"/>
                </a:solidFill>
                <a:latin typeface="Consolas"/>
              </a:rPr>
              <a:t> = </a:t>
            </a:r>
            <a:r>
              <a:rPr lang="en-GB" sz="2000" dirty="0" err="1">
                <a:solidFill>
                  <a:srgbClr val="000000"/>
                </a:solidFill>
                <a:latin typeface="Consolas"/>
              </a:rPr>
              <a:t>Files.</a:t>
            </a:r>
            <a:r>
              <a:rPr lang="en-GB" sz="2000" i="1" dirty="0" err="1">
                <a:solidFill>
                  <a:srgbClr val="000000"/>
                </a:solidFill>
                <a:latin typeface="Consolas"/>
              </a:rPr>
              <a:t>newBufferedWriter</a:t>
            </a:r>
            <a:r>
              <a:rPr lang="en-GB" sz="2000" i="1" dirty="0">
                <a:solidFill>
                  <a:srgbClr val="000000"/>
                </a:solidFill>
                <a:latin typeface="Consolas"/>
              </a:rPr>
              <a:t>(</a:t>
            </a:r>
            <a:r>
              <a:rPr lang="en-GB" sz="2000" i="1" dirty="0">
                <a:solidFill>
                  <a:srgbClr val="6A3E3E"/>
                </a:solidFill>
                <a:latin typeface="Consolas"/>
              </a:rPr>
              <a:t>path</a:t>
            </a:r>
            <a:r>
              <a:rPr lang="en-GB" sz="2000" i="1" dirty="0">
                <a:solidFill>
                  <a:srgbClr val="000000"/>
                </a:solidFill>
                <a:latin typeface="Consolas"/>
              </a:rPr>
              <a:t>);</a:t>
            </a:r>
          </a:p>
          <a:p>
            <a:pPr algn="l">
              <a:spcBef>
                <a:spcPts val="600"/>
              </a:spcBef>
            </a:pPr>
            <a:r>
              <a:rPr lang="en-GB" sz="2000" i="1" dirty="0">
                <a:solidFill>
                  <a:srgbClr val="0000C0"/>
                </a:solidFill>
                <a:latin typeface="Consolas"/>
              </a:rPr>
              <a:t>    </a:t>
            </a:r>
            <a:r>
              <a:rPr lang="en-GB" sz="2000" i="1" dirty="0" err="1">
                <a:solidFill>
                  <a:srgbClr val="0000C0"/>
                </a:solidFill>
                <a:latin typeface="Consolas"/>
              </a:rPr>
              <a:t>GSON</a:t>
            </a:r>
            <a:r>
              <a:rPr lang="en-GB" sz="2000" i="1" dirty="0" err="1">
                <a:solidFill>
                  <a:srgbClr val="000000"/>
                </a:solidFill>
                <a:latin typeface="Consolas"/>
              </a:rPr>
              <a:t>.toJson</a:t>
            </a:r>
            <a:r>
              <a:rPr lang="en-GB" sz="2000" i="1" dirty="0">
                <a:solidFill>
                  <a:srgbClr val="000000"/>
                </a:solidFill>
                <a:latin typeface="Consolas"/>
              </a:rPr>
              <a:t>(</a:t>
            </a:r>
            <a:r>
              <a:rPr lang="en-GB" sz="2000" i="1" dirty="0">
                <a:solidFill>
                  <a:srgbClr val="6A3E3E"/>
                </a:solidFill>
                <a:latin typeface="Consolas"/>
              </a:rPr>
              <a:t>books</a:t>
            </a:r>
            <a:r>
              <a:rPr lang="en-GB" sz="2000" i="1" dirty="0">
                <a:solidFill>
                  <a:srgbClr val="000000"/>
                </a:solidFill>
                <a:latin typeface="Consolas"/>
              </a:rPr>
              <a:t>, </a:t>
            </a:r>
            <a:r>
              <a:rPr lang="en-GB" sz="2000" i="1" dirty="0">
                <a:solidFill>
                  <a:srgbClr val="6A3E3E"/>
                </a:solidFill>
                <a:latin typeface="Consolas"/>
              </a:rPr>
              <a:t>writer</a:t>
            </a:r>
            <a:r>
              <a:rPr lang="en-GB" sz="2000" i="1" dirty="0">
                <a:solidFill>
                  <a:srgbClr val="000000"/>
                </a:solidFill>
                <a:latin typeface="Consolas"/>
              </a:rPr>
              <a:t>);</a:t>
            </a:r>
          </a:p>
          <a:p>
            <a:pPr algn="l">
              <a:spcBef>
                <a:spcPts val="600"/>
              </a:spcBef>
            </a:pPr>
            <a:r>
              <a:rPr lang="en-GB" sz="2000" dirty="0">
                <a:solidFill>
                  <a:srgbClr val="6A3E3E"/>
                </a:solidFill>
                <a:latin typeface="Consolas"/>
              </a:rPr>
              <a:t>    </a:t>
            </a:r>
            <a:r>
              <a:rPr lang="en-GB" sz="2000" dirty="0" err="1">
                <a:solidFill>
                  <a:srgbClr val="6A3E3E"/>
                </a:solidFill>
                <a:latin typeface="Consolas"/>
              </a:rPr>
              <a:t>writer</a:t>
            </a:r>
            <a:r>
              <a:rPr lang="en-GB" sz="2000" dirty="0" err="1">
                <a:solidFill>
                  <a:srgbClr val="000000"/>
                </a:solidFill>
                <a:latin typeface="Consolas"/>
              </a:rPr>
              <a:t>.close</a:t>
            </a:r>
            <a:r>
              <a:rPr lang="en-GB" sz="2000" dirty="0">
                <a:solidFill>
                  <a:srgbClr val="000000"/>
                </a:solidFill>
                <a:latin typeface="Consolas"/>
              </a:rPr>
              <a:t>(); </a:t>
            </a:r>
          </a:p>
          <a:p>
            <a:pPr algn="l">
              <a:spcBef>
                <a:spcPts val="600"/>
              </a:spcBef>
            </a:pPr>
            <a:r>
              <a:rPr lang="en-GB" sz="2000" dirty="0">
                <a:solidFill>
                  <a:srgbClr val="000000"/>
                </a:solidFill>
                <a:latin typeface="Consolas"/>
              </a:rPr>
              <a:t>  }</a:t>
            </a:r>
          </a:p>
          <a:p>
            <a:pPr algn="l">
              <a:spcBef>
                <a:spcPts val="600"/>
              </a:spcBef>
            </a:pPr>
            <a:endParaRPr lang="en-GB" sz="2000" dirty="0">
              <a:latin typeface="Consolas"/>
            </a:endParaRPr>
          </a:p>
        </p:txBody>
      </p:sp>
    </p:spTree>
    <p:extLst>
      <p:ext uri="{BB962C8B-B14F-4D97-AF65-F5344CB8AC3E}">
        <p14:creationId xmlns:p14="http://schemas.microsoft.com/office/powerpoint/2010/main" val="3809617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algn="l">
              <a:spcBef>
                <a:spcPts val="600"/>
              </a:spcBef>
            </a:pPr>
            <a:r>
              <a:rPr lang="en-GB" sz="2000" dirty="0">
                <a:solidFill>
                  <a:srgbClr val="7F0055"/>
                </a:solidFill>
                <a:latin typeface="Consolas"/>
              </a:rPr>
              <a:t>  ...</a:t>
            </a: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List&lt;Book&gt; </a:t>
            </a:r>
            <a:r>
              <a:rPr lang="en-GB" sz="2000" dirty="0" err="1">
                <a:solidFill>
                  <a:srgbClr val="000000"/>
                </a:solidFill>
                <a:latin typeface="Consolas"/>
              </a:rPr>
              <a:t>readBooks</a:t>
            </a:r>
            <a:r>
              <a:rPr lang="en-GB" sz="2000" dirty="0">
                <a:solidFill>
                  <a:srgbClr val="000000"/>
                </a:solidFill>
                <a:latin typeface="Consolas"/>
              </a:rPr>
              <a:t>(String </a:t>
            </a:r>
            <a:r>
              <a:rPr lang="en-GB" sz="2000" dirty="0" err="1">
                <a:solidFill>
                  <a:srgbClr val="6A3E3E"/>
                </a:solidFill>
                <a:latin typeface="Consolas"/>
              </a:rPr>
              <a:t>fileName</a:t>
            </a:r>
            <a:r>
              <a:rPr lang="en-GB" sz="2000" dirty="0">
                <a:solidFill>
                  <a:srgbClr val="000000"/>
                </a:solidFill>
                <a:latin typeface="Consolas"/>
              </a:rPr>
              <a:t>) </a:t>
            </a:r>
            <a:br>
              <a:rPr lang="en-GB" sz="2000" dirty="0">
                <a:solidFill>
                  <a:srgbClr val="000000"/>
                </a:solidFill>
                <a:latin typeface="Consolas"/>
              </a:rPr>
            </a:br>
            <a:r>
              <a:rPr lang="en-GB" sz="2000" dirty="0">
                <a:solidFill>
                  <a:srgbClr val="000000"/>
                </a:solidFill>
                <a:latin typeface="Consolas"/>
              </a:rPr>
              <a:t>	</a:t>
            </a:r>
            <a:r>
              <a:rPr lang="en-GB" sz="2000" dirty="0">
                <a:solidFill>
                  <a:srgbClr val="7F0055"/>
                </a:solidFill>
                <a:latin typeface="Consolas"/>
              </a:rPr>
              <a:t>throws</a:t>
            </a:r>
            <a:r>
              <a:rPr lang="en-GB" sz="2000" dirty="0">
                <a:solidFill>
                  <a:srgbClr val="000000"/>
                </a:solidFill>
                <a:latin typeface="Consolas"/>
              </a:rPr>
              <a:t> </a:t>
            </a:r>
            <a:r>
              <a:rPr lang="en-GB" sz="2000" dirty="0" err="1">
                <a:solidFill>
                  <a:srgbClr val="000000"/>
                </a:solidFill>
                <a:latin typeface="Consolas"/>
              </a:rPr>
              <a:t>IOException</a:t>
            </a:r>
            <a:r>
              <a:rPr lang="en-GB" sz="2000" dirty="0">
                <a:solidFill>
                  <a:srgbClr val="000000"/>
                </a:solidFill>
                <a:latin typeface="Consolas"/>
              </a:rPr>
              <a:t> {</a:t>
            </a:r>
          </a:p>
          <a:p>
            <a:pPr algn="l">
              <a:spcBef>
                <a:spcPts val="600"/>
              </a:spcBef>
            </a:pPr>
            <a:r>
              <a:rPr lang="en-GB" sz="2000" dirty="0">
                <a:solidFill>
                  <a:srgbClr val="000000"/>
                </a:solidFill>
                <a:latin typeface="Consolas"/>
              </a:rPr>
              <a:t>    Path </a:t>
            </a:r>
            <a:r>
              <a:rPr lang="en-GB" sz="2000" dirty="0">
                <a:solidFill>
                  <a:srgbClr val="6A3E3E"/>
                </a:solidFill>
                <a:latin typeface="Consolas"/>
              </a:rPr>
              <a:t>path</a:t>
            </a:r>
            <a:r>
              <a:rPr lang="en-GB" sz="2000" dirty="0">
                <a:solidFill>
                  <a:srgbClr val="000000"/>
                </a:solidFill>
                <a:latin typeface="Consolas"/>
              </a:rPr>
              <a:t> = </a:t>
            </a:r>
            <a:r>
              <a:rPr lang="en-GB" sz="2000" dirty="0" err="1">
                <a:solidFill>
                  <a:srgbClr val="000000"/>
                </a:solidFill>
                <a:latin typeface="Consolas"/>
              </a:rPr>
              <a:t>Paths.</a:t>
            </a:r>
            <a:r>
              <a:rPr lang="en-GB" sz="2000" i="1" dirty="0" err="1">
                <a:solidFill>
                  <a:srgbClr val="000000"/>
                </a:solidFill>
                <a:latin typeface="Consolas"/>
              </a:rPr>
              <a:t>get</a:t>
            </a:r>
            <a:r>
              <a:rPr lang="en-GB" sz="2000" i="1" dirty="0">
                <a:solidFill>
                  <a:srgbClr val="000000"/>
                </a:solidFill>
                <a:latin typeface="Consolas"/>
              </a:rPr>
              <a:t>(</a:t>
            </a:r>
            <a:r>
              <a:rPr lang="en-GB" sz="2000" i="1" dirty="0" err="1">
                <a:solidFill>
                  <a:srgbClr val="6A3E3E"/>
                </a:solidFill>
                <a:latin typeface="Consolas"/>
              </a:rPr>
              <a:t>fileName</a:t>
            </a:r>
            <a:r>
              <a:rPr lang="en-GB" sz="2000" i="1" dirty="0">
                <a:solidFill>
                  <a:srgbClr val="000000"/>
                </a:solidFill>
                <a:latin typeface="Consolas"/>
              </a:rPr>
              <a:t>);</a:t>
            </a:r>
          </a:p>
          <a:p>
            <a:pPr algn="l">
              <a:spcBef>
                <a:spcPts val="600"/>
              </a:spcBef>
            </a:pPr>
            <a:r>
              <a:rPr lang="en-GB" sz="2000" i="1" dirty="0">
                <a:solidFill>
                  <a:srgbClr val="000000"/>
                </a:solidFill>
                <a:latin typeface="Consolas"/>
              </a:rPr>
              <a:t>    </a:t>
            </a:r>
            <a:r>
              <a:rPr lang="en-GB" sz="2000" dirty="0" err="1">
                <a:solidFill>
                  <a:srgbClr val="000000"/>
                </a:solidFill>
                <a:latin typeface="Consolas" panose="020B0609020204030204" pitchFamily="49" charset="0"/>
              </a:rPr>
              <a:t>BufferedReader</a:t>
            </a:r>
            <a:r>
              <a:rPr lang="en-GB" sz="2000" dirty="0">
                <a:solidFill>
                  <a:srgbClr val="000000"/>
                </a:solidFill>
                <a:latin typeface="Consolas" panose="020B0609020204030204" pitchFamily="49" charset="0"/>
              </a:rPr>
              <a:t> </a:t>
            </a:r>
            <a:r>
              <a:rPr lang="en-GB" sz="2000" dirty="0">
                <a:solidFill>
                  <a:srgbClr val="6A3E3E"/>
                </a:solidFill>
                <a:latin typeface="Consolas" panose="020B0609020204030204" pitchFamily="49" charset="0"/>
              </a:rPr>
              <a:t>reader</a:t>
            </a:r>
            <a:r>
              <a:rPr lang="en-GB" sz="2000" dirty="0">
                <a:solidFill>
                  <a:srgbClr val="000000"/>
                </a:solidFill>
                <a:latin typeface="Consolas" panose="020B0609020204030204" pitchFamily="49" charset="0"/>
              </a:rPr>
              <a:t> = </a:t>
            </a:r>
            <a:r>
              <a:rPr lang="en-GB" sz="2000" dirty="0" err="1">
                <a:solidFill>
                  <a:srgbClr val="000000"/>
                </a:solidFill>
                <a:latin typeface="Consolas" panose="020B0609020204030204" pitchFamily="49" charset="0"/>
              </a:rPr>
              <a:t>Files.</a:t>
            </a:r>
            <a:r>
              <a:rPr lang="en-GB" sz="2000" i="1" dirty="0" err="1">
                <a:solidFill>
                  <a:srgbClr val="000000"/>
                </a:solidFill>
                <a:latin typeface="Consolas" panose="020B0609020204030204" pitchFamily="49" charset="0"/>
              </a:rPr>
              <a:t>newBufferedReader</a:t>
            </a:r>
            <a:r>
              <a:rPr lang="en-GB" sz="2000" i="1" dirty="0">
                <a:solidFill>
                  <a:srgbClr val="000000"/>
                </a:solidFill>
                <a:latin typeface="Consolas" panose="020B0609020204030204" pitchFamily="49" charset="0"/>
              </a:rPr>
              <a:t>(</a:t>
            </a:r>
            <a:r>
              <a:rPr lang="en-GB" sz="2000" i="1" dirty="0">
                <a:solidFill>
                  <a:srgbClr val="6A3E3E"/>
                </a:solidFill>
                <a:latin typeface="Consolas" panose="020B0609020204030204" pitchFamily="49" charset="0"/>
              </a:rPr>
              <a:t>path</a:t>
            </a:r>
            <a:r>
              <a:rPr lang="en-GB" sz="2000" i="1" dirty="0">
                <a:solidFill>
                  <a:srgbClr val="000000"/>
                </a:solidFill>
                <a:latin typeface="Consolas" panose="020B0609020204030204" pitchFamily="49" charset="0"/>
              </a:rPr>
              <a:t>);</a:t>
            </a:r>
          </a:p>
          <a:p>
            <a:pPr algn="l">
              <a:spcBef>
                <a:spcPts val="600"/>
              </a:spcBef>
            </a:pPr>
            <a:r>
              <a:rPr lang="en-GB" sz="2000" i="1" dirty="0">
                <a:solidFill>
                  <a:srgbClr val="000000"/>
                </a:solidFill>
                <a:latin typeface="Consolas" panose="020B0609020204030204" pitchFamily="49" charset="0"/>
              </a:rPr>
              <a:t>    </a:t>
            </a:r>
            <a:r>
              <a:rPr lang="en-GB" sz="2000" dirty="0">
                <a:solidFill>
                  <a:srgbClr val="000000"/>
                </a:solidFill>
                <a:latin typeface="Consolas" panose="020B0609020204030204" pitchFamily="49" charset="0"/>
              </a:rPr>
              <a:t>Type </a:t>
            </a:r>
            <a:r>
              <a:rPr lang="en-GB" sz="2000" dirty="0">
                <a:solidFill>
                  <a:srgbClr val="6A3E3E"/>
                </a:solidFill>
                <a:latin typeface="Consolas" panose="020B0609020204030204" pitchFamily="49" charset="0"/>
              </a:rPr>
              <a:t>t</a:t>
            </a:r>
            <a:r>
              <a:rPr lang="en-GB" sz="2000" dirty="0">
                <a:solidFill>
                  <a:srgbClr val="000000"/>
                </a:solidFill>
                <a:latin typeface="Consolas" panose="020B0609020204030204" pitchFamily="49" charset="0"/>
              </a:rPr>
              <a:t> = </a:t>
            </a:r>
            <a:r>
              <a:rPr lang="en-GB" sz="2000" dirty="0">
                <a:solidFill>
                  <a:srgbClr val="7F0055"/>
                </a:solidFill>
                <a:latin typeface="Consolas" panose="020B0609020204030204" pitchFamily="49" charset="0"/>
              </a:rPr>
              <a:t>new</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TypeToken</a:t>
            </a:r>
            <a:r>
              <a:rPr lang="en-GB" sz="2000" dirty="0">
                <a:solidFill>
                  <a:srgbClr val="000000"/>
                </a:solidFill>
                <a:latin typeface="Consolas" panose="020B0609020204030204" pitchFamily="49" charset="0"/>
              </a:rPr>
              <a:t>&lt;List&lt;Book&gt;&gt;(){}.</a:t>
            </a:r>
            <a:r>
              <a:rPr lang="en-GB" sz="2000" dirty="0" err="1">
                <a:solidFill>
                  <a:srgbClr val="000000"/>
                </a:solidFill>
                <a:latin typeface="Consolas" panose="020B0609020204030204" pitchFamily="49" charset="0"/>
              </a:rPr>
              <a:t>getType</a:t>
            </a:r>
            <a:r>
              <a:rPr lang="en-GB" sz="2000" dirty="0">
                <a:solidFill>
                  <a:srgbClr val="000000"/>
                </a:solidFill>
                <a:latin typeface="Consolas" panose="020B0609020204030204" pitchFamily="49" charset="0"/>
              </a:rPr>
              <a:t>();</a:t>
            </a:r>
          </a:p>
          <a:p>
            <a:pPr algn="l">
              <a:spcBef>
                <a:spcPts val="600"/>
              </a:spcBef>
            </a:pPr>
            <a:r>
              <a:rPr lang="en-GB" sz="2000" dirty="0">
                <a:solidFill>
                  <a:srgbClr val="000000"/>
                </a:solidFill>
                <a:latin typeface="Consolas" panose="020B0609020204030204" pitchFamily="49" charset="0"/>
              </a:rPr>
              <a:t>    List&lt;Book&gt;</a:t>
            </a:r>
            <a:r>
              <a:rPr lang="en-GB" sz="2000" dirty="0">
                <a:solidFill>
                  <a:srgbClr val="6A3E3E"/>
                </a:solidFill>
                <a:latin typeface="Consolas" panose="020B0609020204030204" pitchFamily="49" charset="0"/>
              </a:rPr>
              <a:t>result</a:t>
            </a:r>
            <a:r>
              <a:rPr lang="en-GB" sz="2000" dirty="0">
                <a:solidFill>
                  <a:srgbClr val="000000"/>
                </a:solidFill>
                <a:latin typeface="Consolas" panose="020B0609020204030204" pitchFamily="49" charset="0"/>
              </a:rPr>
              <a:t> = </a:t>
            </a:r>
            <a:r>
              <a:rPr lang="en-GB" sz="2000" i="1" dirty="0" err="1">
                <a:solidFill>
                  <a:srgbClr val="0000C0"/>
                </a:solidFill>
                <a:latin typeface="Consolas" panose="020B0609020204030204" pitchFamily="49" charset="0"/>
              </a:rPr>
              <a:t>GSON</a:t>
            </a:r>
            <a:r>
              <a:rPr lang="en-GB" sz="2000" i="1" dirty="0" err="1">
                <a:solidFill>
                  <a:srgbClr val="000000"/>
                </a:solidFill>
                <a:latin typeface="Consolas" panose="020B0609020204030204" pitchFamily="49" charset="0"/>
              </a:rPr>
              <a:t>.fromJson</a:t>
            </a:r>
            <a:r>
              <a:rPr lang="en-GB" sz="2000" i="1" dirty="0">
                <a:solidFill>
                  <a:srgbClr val="000000"/>
                </a:solidFill>
                <a:latin typeface="Consolas" panose="020B0609020204030204" pitchFamily="49" charset="0"/>
              </a:rPr>
              <a:t>(</a:t>
            </a:r>
            <a:r>
              <a:rPr lang="en-GB" sz="2000" i="1" dirty="0">
                <a:solidFill>
                  <a:srgbClr val="6A3E3E"/>
                </a:solidFill>
                <a:latin typeface="Consolas" panose="020B0609020204030204" pitchFamily="49" charset="0"/>
              </a:rPr>
              <a:t>reader</a:t>
            </a:r>
            <a:r>
              <a:rPr lang="en-GB" sz="2000" i="1" dirty="0">
                <a:solidFill>
                  <a:srgbClr val="000000"/>
                </a:solidFill>
                <a:latin typeface="Consolas" panose="020B0609020204030204" pitchFamily="49" charset="0"/>
              </a:rPr>
              <a:t>, </a:t>
            </a:r>
            <a:r>
              <a:rPr lang="en-GB" sz="2000" i="1" dirty="0">
                <a:solidFill>
                  <a:srgbClr val="6A3E3E"/>
                </a:solidFill>
                <a:latin typeface="Consolas" panose="020B0609020204030204" pitchFamily="49" charset="0"/>
              </a:rPr>
              <a:t>t</a:t>
            </a:r>
            <a:r>
              <a:rPr lang="en-GB" sz="2000" i="1" dirty="0">
                <a:solidFill>
                  <a:srgbClr val="000000"/>
                </a:solidFill>
                <a:latin typeface="Consolas" panose="020B0609020204030204" pitchFamily="49" charset="0"/>
              </a:rPr>
              <a:t>);</a:t>
            </a:r>
          </a:p>
          <a:p>
            <a:pPr algn="l">
              <a:spcBef>
                <a:spcPts val="600"/>
              </a:spcBef>
            </a:pPr>
            <a:r>
              <a:rPr lang="en-GB" sz="2000" i="1" dirty="0">
                <a:solidFill>
                  <a:srgbClr val="000000"/>
                </a:solidFill>
                <a:latin typeface="Consolas" panose="020B0609020204030204" pitchFamily="49" charset="0"/>
              </a:rPr>
              <a:t>    </a:t>
            </a:r>
            <a:r>
              <a:rPr lang="en-GB" sz="2000" dirty="0" err="1">
                <a:solidFill>
                  <a:srgbClr val="6A3E3E"/>
                </a:solidFill>
                <a:latin typeface="Consolas" panose="020B0609020204030204" pitchFamily="49" charset="0"/>
              </a:rPr>
              <a:t>reader</a:t>
            </a:r>
            <a:r>
              <a:rPr lang="en-GB" sz="2000" dirty="0" err="1">
                <a:solidFill>
                  <a:srgbClr val="000000"/>
                </a:solidFill>
                <a:latin typeface="Consolas" panose="020B0609020204030204" pitchFamily="49" charset="0"/>
              </a:rPr>
              <a:t>.close</a:t>
            </a:r>
            <a:r>
              <a:rPr lang="en-GB" sz="2000" dirty="0">
                <a:solidFill>
                  <a:srgbClr val="000000"/>
                </a:solidFill>
                <a:latin typeface="Consolas" panose="020B0609020204030204" pitchFamily="49" charset="0"/>
              </a:rPr>
              <a:t>(); </a:t>
            </a:r>
          </a:p>
          <a:p>
            <a:pPr algn="l">
              <a:spcBef>
                <a:spcPts val="600"/>
              </a:spcBef>
            </a:pPr>
            <a:r>
              <a:rPr lang="en-GB" sz="2000" dirty="0">
                <a:solidFill>
                  <a:srgbClr val="000000"/>
                </a:solidFill>
                <a:latin typeface="Consolas" panose="020B0609020204030204" pitchFamily="49" charset="0"/>
              </a:rPr>
              <a:t>    </a:t>
            </a:r>
            <a:r>
              <a:rPr lang="en-GB" sz="2000" dirty="0">
                <a:solidFill>
                  <a:srgbClr val="7F0055"/>
                </a:solidFill>
                <a:latin typeface="Consolas" panose="020B0609020204030204" pitchFamily="49" charset="0"/>
              </a:rPr>
              <a:t>return</a:t>
            </a:r>
            <a:r>
              <a:rPr lang="en-GB" sz="2000" dirty="0">
                <a:solidFill>
                  <a:srgbClr val="000000"/>
                </a:solidFill>
                <a:latin typeface="Consolas" panose="020B0609020204030204" pitchFamily="49" charset="0"/>
              </a:rPr>
              <a:t> </a:t>
            </a:r>
            <a:r>
              <a:rPr lang="en-GB" sz="2000" dirty="0">
                <a:solidFill>
                  <a:srgbClr val="6A3E3E"/>
                </a:solidFill>
                <a:latin typeface="Consolas" panose="020B0609020204030204" pitchFamily="49" charset="0"/>
              </a:rPr>
              <a:t>result</a:t>
            </a:r>
            <a:r>
              <a:rPr lang="en-GB" sz="2000" dirty="0">
                <a:solidFill>
                  <a:srgbClr val="000000"/>
                </a:solidFill>
                <a:latin typeface="Consolas" panose="020B0609020204030204" pitchFamily="49" charset="0"/>
              </a:rPr>
              <a:t>; </a:t>
            </a:r>
          </a:p>
          <a:p>
            <a:pPr algn="l">
              <a:spcBef>
                <a:spcPts val="600"/>
              </a:spcBef>
            </a:pPr>
            <a:r>
              <a:rPr lang="en-GB" sz="2000" dirty="0">
                <a:solidFill>
                  <a:srgbClr val="000000"/>
                </a:solidFill>
                <a:latin typeface="Consolas" panose="020B0609020204030204" pitchFamily="49" charset="0"/>
              </a:rPr>
              <a:t>  </a:t>
            </a:r>
            <a:r>
              <a:rPr lang="en-GB" sz="2000" dirty="0">
                <a:solidFill>
                  <a:srgbClr val="000000"/>
                </a:solidFill>
                <a:latin typeface="Consolas"/>
              </a:rPr>
              <a:t>}</a:t>
            </a:r>
          </a:p>
          <a:p>
            <a:pPr>
              <a:spcBef>
                <a:spcPts val="600"/>
              </a:spcBef>
            </a:pPr>
            <a:endParaRPr lang="en-GB" sz="2000" dirty="0">
              <a:latin typeface="Consolas"/>
            </a:endParaRPr>
          </a:p>
          <a:p>
            <a:pPr algn="l">
              <a:spcBef>
                <a:spcPts val="600"/>
              </a:spcBef>
            </a:pPr>
            <a:r>
              <a:rPr lang="en-GB" sz="2000" dirty="0">
                <a:solidFill>
                  <a:srgbClr val="7F0055"/>
                </a:solidFill>
                <a:latin typeface="Consolas"/>
              </a:rPr>
              <a:t>  public</a:t>
            </a:r>
            <a:r>
              <a:rPr lang="en-GB" sz="2000" dirty="0">
                <a:solidFill>
                  <a:srgbClr val="000000"/>
                </a:solidFill>
                <a:latin typeface="Consolas"/>
              </a:rPr>
              <a:t> </a:t>
            </a:r>
            <a:r>
              <a:rPr lang="en-GB" sz="2000" dirty="0">
                <a:solidFill>
                  <a:srgbClr val="7F0055"/>
                </a:solidFill>
                <a:latin typeface="Consolas"/>
              </a:rPr>
              <a:t>static</a:t>
            </a:r>
            <a:r>
              <a:rPr lang="en-GB" sz="2000" dirty="0">
                <a:solidFill>
                  <a:srgbClr val="000000"/>
                </a:solidFill>
                <a:latin typeface="Consolas"/>
              </a:rPr>
              <a:t> </a:t>
            </a:r>
            <a:r>
              <a:rPr lang="en-GB" sz="2000" dirty="0">
                <a:solidFill>
                  <a:srgbClr val="7F0055"/>
                </a:solidFill>
                <a:latin typeface="Consolas"/>
              </a:rPr>
              <a:t>void</a:t>
            </a:r>
            <a:r>
              <a:rPr lang="en-GB" sz="2000" dirty="0">
                <a:solidFill>
                  <a:srgbClr val="000000"/>
                </a:solidFill>
                <a:latin typeface="Consolas"/>
              </a:rPr>
              <a:t> main(String[] </a:t>
            </a:r>
            <a:r>
              <a:rPr lang="en-GB" sz="2000" dirty="0" err="1">
                <a:solidFill>
                  <a:srgbClr val="6A3E3E"/>
                </a:solidFill>
                <a:latin typeface="Consolas"/>
              </a:rPr>
              <a:t>args</a:t>
            </a:r>
            <a:r>
              <a:rPr lang="en-GB" sz="2000" dirty="0">
                <a:solidFill>
                  <a:srgbClr val="000000"/>
                </a:solidFill>
                <a:latin typeface="Consolas"/>
              </a:rPr>
              <a:t>) </a:t>
            </a:r>
            <a:r>
              <a:rPr lang="en-GB" sz="2000" dirty="0">
                <a:solidFill>
                  <a:srgbClr val="7F0055"/>
                </a:solidFill>
                <a:latin typeface="Consolas"/>
              </a:rPr>
              <a:t>throws</a:t>
            </a:r>
            <a:r>
              <a:rPr lang="en-GB" sz="2000" dirty="0">
                <a:solidFill>
                  <a:srgbClr val="000000"/>
                </a:solidFill>
                <a:latin typeface="Consolas"/>
              </a:rPr>
              <a:t> </a:t>
            </a:r>
            <a:r>
              <a:rPr lang="en-GB" sz="2000" dirty="0" err="1">
                <a:solidFill>
                  <a:srgbClr val="000000"/>
                </a:solidFill>
                <a:latin typeface="Consolas"/>
              </a:rPr>
              <a:t>IOException</a:t>
            </a:r>
            <a:r>
              <a:rPr lang="en-GB" sz="2000" dirty="0">
                <a:solidFill>
                  <a:srgbClr val="000000"/>
                </a:solidFill>
                <a:latin typeface="Consolas"/>
              </a:rPr>
              <a:t> {</a:t>
            </a:r>
          </a:p>
          <a:p>
            <a:pPr algn="l">
              <a:spcBef>
                <a:spcPts val="600"/>
              </a:spcBef>
            </a:pPr>
            <a:r>
              <a:rPr lang="en-GB" sz="2000" dirty="0">
                <a:solidFill>
                  <a:srgbClr val="000000"/>
                </a:solidFill>
                <a:latin typeface="Consolas"/>
              </a:rPr>
              <a:t>    List&lt;Book&gt; </a:t>
            </a:r>
            <a:r>
              <a:rPr lang="en-GB" sz="2000" dirty="0">
                <a:solidFill>
                  <a:srgbClr val="6A3E3E"/>
                </a:solidFill>
                <a:latin typeface="Consolas"/>
              </a:rPr>
              <a:t>books</a:t>
            </a:r>
            <a:r>
              <a:rPr lang="en-GB" sz="2000" dirty="0">
                <a:solidFill>
                  <a:srgbClr val="000000"/>
                </a:solidFill>
                <a:latin typeface="Consolas"/>
              </a:rPr>
              <a:t> = </a:t>
            </a:r>
            <a:r>
              <a:rPr lang="en-GB" sz="2000" dirty="0" err="1">
                <a:solidFill>
                  <a:srgbClr val="000000"/>
                </a:solidFill>
                <a:latin typeface="Consolas"/>
              </a:rPr>
              <a:t>BooksJson.</a:t>
            </a:r>
            <a:r>
              <a:rPr lang="en-GB" sz="2000" i="1" dirty="0" err="1">
                <a:solidFill>
                  <a:srgbClr val="000000"/>
                </a:solidFill>
                <a:latin typeface="Consolas"/>
              </a:rPr>
              <a:t>readBooks</a:t>
            </a:r>
            <a:r>
              <a:rPr lang="en-GB" sz="2000" i="1" dirty="0">
                <a:solidFill>
                  <a:srgbClr val="000000"/>
                </a:solidFill>
                <a:latin typeface="Consolas"/>
              </a:rPr>
              <a:t>(</a:t>
            </a:r>
            <a:r>
              <a:rPr lang="en-GB" sz="2000" i="1" dirty="0">
                <a:solidFill>
                  <a:srgbClr val="0000C0"/>
                </a:solidFill>
                <a:latin typeface="Consolas"/>
              </a:rPr>
              <a:t>BOOKS_JSON_FILE</a:t>
            </a:r>
            <a:r>
              <a:rPr lang="en-GB" sz="2000" i="1" dirty="0">
                <a:solidFill>
                  <a:srgbClr val="000000"/>
                </a:solidFill>
                <a:latin typeface="Consolas"/>
              </a:rPr>
              <a:t>);</a:t>
            </a:r>
          </a:p>
          <a:p>
            <a:pPr algn="l">
              <a:spcBef>
                <a:spcPts val="600"/>
              </a:spcBef>
            </a:pPr>
            <a:r>
              <a:rPr lang="en-GB" sz="2000" dirty="0">
                <a:solidFill>
                  <a:srgbClr val="7F0055"/>
                </a:solidFill>
                <a:latin typeface="Consolas"/>
              </a:rPr>
              <a:t>    for</a:t>
            </a:r>
            <a:r>
              <a:rPr lang="en-GB" sz="2000" dirty="0">
                <a:solidFill>
                  <a:srgbClr val="000000"/>
                </a:solidFill>
                <a:latin typeface="Consolas"/>
              </a:rPr>
              <a:t> (Book </a:t>
            </a:r>
            <a:r>
              <a:rPr lang="en-GB" sz="2000" dirty="0" err="1">
                <a:solidFill>
                  <a:srgbClr val="6A3E3E"/>
                </a:solidFill>
                <a:latin typeface="Consolas"/>
              </a:rPr>
              <a:t>book</a:t>
            </a:r>
            <a:r>
              <a:rPr lang="en-GB" sz="2000" dirty="0">
                <a:solidFill>
                  <a:srgbClr val="000000"/>
                </a:solidFill>
                <a:latin typeface="Consolas"/>
              </a:rPr>
              <a:t> : </a:t>
            </a:r>
            <a:r>
              <a:rPr lang="en-GB" sz="2000" dirty="0">
                <a:solidFill>
                  <a:srgbClr val="6A3E3E"/>
                </a:solidFill>
                <a:latin typeface="Consolas"/>
              </a:rPr>
              <a:t>books</a:t>
            </a:r>
            <a:r>
              <a:rPr lang="en-GB" sz="2000" dirty="0">
                <a:solidFill>
                  <a:srgbClr val="000000"/>
                </a:solidFill>
                <a:latin typeface="Consolas"/>
              </a:rPr>
              <a:t>)</a:t>
            </a:r>
          </a:p>
          <a:p>
            <a:pPr algn="l">
              <a:spcBef>
                <a:spcPts val="600"/>
              </a:spcBef>
            </a:pPr>
            <a:r>
              <a:rPr lang="en-GB" sz="2000" dirty="0">
                <a:solidFill>
                  <a:srgbClr val="000000"/>
                </a:solidFill>
                <a:latin typeface="Consolas"/>
              </a:rPr>
              <a:t>      </a:t>
            </a:r>
            <a:r>
              <a:rPr lang="en-GB" sz="2000" dirty="0" err="1">
                <a:solidFill>
                  <a:srgbClr val="000000"/>
                </a:solidFill>
                <a:latin typeface="Consolas"/>
              </a:rPr>
              <a:t>System.</a:t>
            </a:r>
            <a:r>
              <a:rPr lang="en-GB" sz="2000" i="1" dirty="0" err="1">
                <a:solidFill>
                  <a:srgbClr val="0000C0"/>
                </a:solidFill>
                <a:latin typeface="Consolas"/>
              </a:rPr>
              <a:t>out</a:t>
            </a:r>
            <a:r>
              <a:rPr lang="en-GB" sz="2000" i="1" dirty="0" err="1">
                <a:solidFill>
                  <a:srgbClr val="000000"/>
                </a:solidFill>
                <a:latin typeface="Consolas"/>
              </a:rPr>
              <a:t>.println</a:t>
            </a:r>
            <a:r>
              <a:rPr lang="en-GB" sz="2000" i="1" dirty="0">
                <a:solidFill>
                  <a:srgbClr val="000000"/>
                </a:solidFill>
                <a:latin typeface="Consolas"/>
              </a:rPr>
              <a:t>(</a:t>
            </a:r>
            <a:r>
              <a:rPr lang="en-GB" sz="2000" i="1" dirty="0">
                <a:solidFill>
                  <a:srgbClr val="6A3E3E"/>
                </a:solidFill>
                <a:latin typeface="Consolas"/>
              </a:rPr>
              <a:t>book</a:t>
            </a:r>
            <a:r>
              <a:rPr lang="en-GB" sz="2000" i="1" dirty="0">
                <a:solidFill>
                  <a:srgbClr val="000000"/>
                </a:solidFill>
                <a:latin typeface="Consolas"/>
              </a:rPr>
              <a:t>);</a:t>
            </a:r>
          </a:p>
          <a:p>
            <a:pPr algn="l">
              <a:spcBef>
                <a:spcPts val="600"/>
              </a:spcBef>
            </a:pPr>
            <a:r>
              <a:rPr lang="en-GB" sz="2000" dirty="0">
                <a:solidFill>
                  <a:srgbClr val="000000"/>
                </a:solidFill>
                <a:latin typeface="Consolas"/>
              </a:rPr>
              <a:t>    </a:t>
            </a:r>
            <a:r>
              <a:rPr lang="en-GB" sz="2000" dirty="0" err="1">
                <a:solidFill>
                  <a:srgbClr val="000000"/>
                </a:solidFill>
                <a:latin typeface="Consolas"/>
              </a:rPr>
              <a:t>BooksJson.</a:t>
            </a:r>
            <a:r>
              <a:rPr lang="en-GB" sz="2000" i="1" dirty="0" err="1">
                <a:solidFill>
                  <a:srgbClr val="000000"/>
                </a:solidFill>
                <a:latin typeface="Consolas"/>
              </a:rPr>
              <a:t>writeBooks</a:t>
            </a:r>
            <a:r>
              <a:rPr lang="en-GB" sz="2000" i="1" dirty="0">
                <a:solidFill>
                  <a:srgbClr val="000000"/>
                </a:solidFill>
                <a:latin typeface="Consolas"/>
              </a:rPr>
              <a:t>(</a:t>
            </a:r>
            <a:r>
              <a:rPr lang="en-GB" sz="2000" i="1" dirty="0">
                <a:solidFill>
                  <a:srgbClr val="6A3E3E"/>
                </a:solidFill>
                <a:latin typeface="Consolas"/>
              </a:rPr>
              <a:t>books</a:t>
            </a:r>
            <a:r>
              <a:rPr lang="en-GB" sz="2000" i="1" dirty="0">
                <a:solidFill>
                  <a:srgbClr val="000000"/>
                </a:solidFill>
                <a:latin typeface="Consolas"/>
              </a:rPr>
              <a:t>, </a:t>
            </a:r>
            <a:r>
              <a:rPr lang="en-GB" sz="2000" i="1" dirty="0">
                <a:solidFill>
                  <a:srgbClr val="0000C0"/>
                </a:solidFill>
                <a:latin typeface="Consolas"/>
              </a:rPr>
              <a:t>BOOKS_JSON_COPY_FILE</a:t>
            </a:r>
            <a:r>
              <a:rPr lang="en-GB" sz="2000" i="1" dirty="0">
                <a:solidFill>
                  <a:srgbClr val="000000"/>
                </a:solidFill>
                <a:latin typeface="Consolas"/>
              </a:rPr>
              <a:t>);</a:t>
            </a:r>
          </a:p>
          <a:p>
            <a:pPr algn="l">
              <a:spcBef>
                <a:spcPts val="600"/>
              </a:spcBef>
            </a:pPr>
            <a:r>
              <a:rPr lang="en-GB" sz="2000" dirty="0">
                <a:solidFill>
                  <a:srgbClr val="000000"/>
                </a:solidFill>
                <a:latin typeface="Consolas"/>
              </a:rPr>
              <a:t>  }</a:t>
            </a:r>
          </a:p>
          <a:p>
            <a:pPr algn="l">
              <a:spcBef>
                <a:spcPts val="600"/>
              </a:spcBef>
            </a:pPr>
            <a:r>
              <a:rPr lang="en-GB" sz="2000" dirty="0">
                <a:solidFill>
                  <a:srgbClr val="000000"/>
                </a:solidFill>
                <a:latin typeface="Consolas"/>
              </a:rPr>
              <a:t>}</a:t>
            </a:r>
          </a:p>
        </p:txBody>
      </p:sp>
    </p:spTree>
    <p:extLst>
      <p:ext uri="{BB962C8B-B14F-4D97-AF65-F5344CB8AC3E}">
        <p14:creationId xmlns:p14="http://schemas.microsoft.com/office/powerpoint/2010/main" val="3480995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Comments about Book List Example</a:t>
            </a:r>
          </a:p>
        </p:txBody>
      </p:sp>
      <p:sp>
        <p:nvSpPr>
          <p:cNvPr id="3" name="Text Placeholder 2"/>
          <p:cNvSpPr>
            <a:spLocks noGrp="1"/>
          </p:cNvSpPr>
          <p:nvPr>
            <p:ph type="body" idx="1"/>
          </p:nvPr>
        </p:nvSpPr>
        <p:spPr/>
        <p:txBody>
          <a:bodyPr/>
          <a:lstStyle/>
          <a:p>
            <a:r>
              <a:rPr lang="en-GB" sz="2200" b="1" dirty="0" err="1">
                <a:latin typeface="Consolas"/>
              </a:rPr>
              <a:t>GsonBuilder</a:t>
            </a:r>
            <a:r>
              <a:rPr lang="en-GB" noProof="0" dirty="0"/>
              <a:t> for creating a configurated </a:t>
            </a:r>
            <a:r>
              <a:rPr lang="en-GB" sz="2200" b="1" noProof="0" dirty="0">
                <a:latin typeface="Consolas" panose="020B0609020204030204" pitchFamily="49" charset="0"/>
              </a:rPr>
              <a:t>Gson</a:t>
            </a:r>
            <a:r>
              <a:rPr lang="en-GB" noProof="0" dirty="0"/>
              <a:t> instance  </a:t>
            </a:r>
          </a:p>
          <a:p>
            <a:r>
              <a:rPr lang="en-GB" noProof="0" dirty="0"/>
              <a:t>Gson can read / write from files via readers / writers </a:t>
            </a:r>
          </a:p>
          <a:p>
            <a:pPr lvl="1"/>
            <a:r>
              <a:rPr lang="en-GB" noProof="0" dirty="0"/>
              <a:t>Don’t forget to close these when you are done with them!</a:t>
            </a:r>
          </a:p>
          <a:p>
            <a:r>
              <a:rPr lang="en-GB" b="1" dirty="0" err="1"/>
              <a:t>setPrettyPrinting</a:t>
            </a:r>
            <a:r>
              <a:rPr lang="en-GB" dirty="0"/>
              <a:t>() configures </a:t>
            </a:r>
            <a:r>
              <a:rPr lang="en-GB" dirty="0" err="1"/>
              <a:t>Gson</a:t>
            </a:r>
            <a:r>
              <a:rPr lang="en-GB" dirty="0"/>
              <a:t> to output </a:t>
            </a:r>
            <a:r>
              <a:rPr lang="en-GB" dirty="0" err="1"/>
              <a:t>Json</a:t>
            </a:r>
            <a:r>
              <a:rPr lang="en-GB" dirty="0"/>
              <a:t> that fits in a page for pretty printing. This option only affects </a:t>
            </a:r>
            <a:r>
              <a:rPr lang="en-GB" dirty="0" err="1"/>
              <a:t>Json</a:t>
            </a:r>
            <a:r>
              <a:rPr lang="en-GB" dirty="0"/>
              <a:t> serialisation</a:t>
            </a:r>
          </a:p>
          <a:p>
            <a:r>
              <a:rPr lang="en-GB" b="1" noProof="0" dirty="0" err="1"/>
              <a:t>disableHtmlEs</a:t>
            </a:r>
            <a:r>
              <a:rPr lang="en-GB" b="1" dirty="0" err="1"/>
              <a:t>capting</a:t>
            </a:r>
            <a:r>
              <a:rPr lang="en-GB" dirty="0"/>
              <a:t>. By default, </a:t>
            </a:r>
            <a:r>
              <a:rPr lang="en-GB" dirty="0" err="1"/>
              <a:t>Gson</a:t>
            </a:r>
            <a:r>
              <a:rPr lang="en-GB" dirty="0"/>
              <a:t> escapes HTML characters such as &lt;&gt;. Use this option to configure </a:t>
            </a:r>
            <a:r>
              <a:rPr lang="en-GB" dirty="0" err="1"/>
              <a:t>Gson</a:t>
            </a:r>
            <a:r>
              <a:rPr lang="en-GB" dirty="0"/>
              <a:t> to pass-through HTML characters as is</a:t>
            </a:r>
            <a:endParaRPr lang="en-GB" noProof="0" dirty="0"/>
          </a:p>
          <a:p>
            <a:r>
              <a:rPr lang="en-GB" noProof="0" dirty="0"/>
              <a:t>Use of </a:t>
            </a:r>
            <a:r>
              <a:rPr lang="en-GB" sz="2200" b="1" noProof="0" dirty="0">
                <a:latin typeface="Consolas" panose="020B0609020204030204" pitchFamily="49" charset="0"/>
              </a:rPr>
              <a:t>Type</a:t>
            </a:r>
            <a:r>
              <a:rPr lang="en-GB" noProof="0" dirty="0"/>
              <a:t> and </a:t>
            </a:r>
            <a:r>
              <a:rPr lang="en-GB" sz="2200" b="1" noProof="0" dirty="0" err="1">
                <a:latin typeface="Consolas" panose="020B0609020204030204" pitchFamily="49" charset="0"/>
              </a:rPr>
              <a:t>TypeToken</a:t>
            </a:r>
            <a:r>
              <a:rPr lang="en-GB" noProof="0" dirty="0"/>
              <a:t> for </a:t>
            </a:r>
            <a:r>
              <a:rPr lang="en-GB" noProof="0" dirty="0" err="1"/>
              <a:t>deserialisation</a:t>
            </a:r>
            <a:r>
              <a:rPr lang="en-GB" noProof="0" dirty="0"/>
              <a:t> of generics  </a:t>
            </a:r>
          </a:p>
          <a:p>
            <a:pPr lvl="1"/>
            <a:r>
              <a:rPr lang="en-GB" noProof="0" dirty="0"/>
              <a:t>This is necessary because the Java compiler erases information about type parameters in generics – we will discuss this further later on in this module</a:t>
            </a:r>
          </a:p>
        </p:txBody>
      </p:sp>
    </p:spTree>
    <p:extLst>
      <p:ext uri="{BB962C8B-B14F-4D97-AF65-F5344CB8AC3E}">
        <p14:creationId xmlns:p14="http://schemas.microsoft.com/office/powerpoint/2010/main" val="323901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Grp="1" noChangeArrowheads="1"/>
          </p:cNvSpPr>
          <p:nvPr>
            <p:ph type="title"/>
          </p:nvPr>
        </p:nvSpPr>
        <p:spPr>
          <a:xfrm>
            <a:off x="467544" y="4683"/>
            <a:ext cx="8244916" cy="760021"/>
          </a:xfrm>
        </p:spPr>
        <p:txBody>
          <a:bodyPr/>
          <a:lstStyle/>
          <a:p>
            <a:pPr eaLnBrk="1" hangingPunct="1">
              <a:defRPr/>
            </a:pPr>
            <a:r>
              <a:rPr lang="en-GB" dirty="0"/>
              <a:t>Cloning in Java</a:t>
            </a:r>
            <a:endParaRPr lang="en-US" sz="3200" b="1" dirty="0">
              <a:latin typeface="Consolas" panose="020B0609020204030204" pitchFamily="49" charset="0"/>
            </a:endParaRPr>
          </a:p>
        </p:txBody>
      </p:sp>
      <p:sp>
        <p:nvSpPr>
          <p:cNvPr id="4099" name="Rectangle 3"/>
          <p:cNvSpPr>
            <a:spLocks noGrp="1" noChangeArrowheads="1"/>
          </p:cNvSpPr>
          <p:nvPr>
            <p:ph type="body" idx="1"/>
          </p:nvPr>
        </p:nvSpPr>
        <p:spPr>
          <a:xfrm>
            <a:off x="323528" y="836712"/>
            <a:ext cx="8424936" cy="5760640"/>
          </a:xfrm>
        </p:spPr>
        <p:txBody>
          <a:bodyPr/>
          <a:lstStyle/>
          <a:p>
            <a:pPr eaLnBrk="1" hangingPunct="1">
              <a:lnSpc>
                <a:spcPct val="90000"/>
              </a:lnSpc>
            </a:pPr>
            <a:r>
              <a:rPr lang="en-GB" dirty="0"/>
              <a:t>Class </a:t>
            </a:r>
            <a:r>
              <a:rPr lang="en-GB" sz="2000" b="1" dirty="0">
                <a:latin typeface="Consolas"/>
              </a:rPr>
              <a:t>Object</a:t>
            </a:r>
            <a:r>
              <a:rPr lang="en-GB" dirty="0"/>
              <a:t>:</a:t>
            </a:r>
            <a:endParaRPr lang="en-GB" sz="2000" b="1" dirty="0">
              <a:latin typeface="Consolas"/>
            </a:endParaRPr>
          </a:p>
          <a:p>
            <a:pPr marL="0" indent="0" eaLnBrk="1" hangingPunct="1">
              <a:lnSpc>
                <a:spcPct val="90000"/>
              </a:lnSpc>
              <a:buNone/>
            </a:pPr>
            <a:r>
              <a:rPr lang="en-GB" sz="2000" b="1" dirty="0">
                <a:latin typeface="Consolas"/>
              </a:rPr>
              <a:t>	protected Object clone()</a:t>
            </a:r>
          </a:p>
          <a:p>
            <a:pPr marL="0" indent="0" eaLnBrk="1" hangingPunct="1">
              <a:lnSpc>
                <a:spcPct val="90000"/>
              </a:lnSpc>
              <a:buNone/>
            </a:pPr>
            <a:endParaRPr lang="en-GB" sz="2000" b="1" dirty="0">
              <a:latin typeface="Consolas"/>
            </a:endParaRPr>
          </a:p>
          <a:p>
            <a:pPr eaLnBrk="1" hangingPunct="1">
              <a:lnSpc>
                <a:spcPct val="90000"/>
              </a:lnSpc>
            </a:pPr>
            <a:r>
              <a:rPr lang="en-GB" dirty="0"/>
              <a:t>Method creates and returns a </a:t>
            </a:r>
            <a:r>
              <a:rPr lang="en-GB" i="1" dirty="0"/>
              <a:t>shallow</a:t>
            </a:r>
            <a:r>
              <a:rPr lang="en-GB" dirty="0"/>
              <a:t> copy of an object</a:t>
            </a:r>
          </a:p>
          <a:p>
            <a:pPr lvl="1" eaLnBrk="1" hangingPunct="1">
              <a:lnSpc>
                <a:spcPct val="90000"/>
              </a:lnSpc>
            </a:pPr>
            <a:r>
              <a:rPr lang="en-GB" dirty="0"/>
              <a:t>Same class as the original </a:t>
            </a:r>
          </a:p>
          <a:p>
            <a:pPr lvl="1" eaLnBrk="1" hangingPunct="1">
              <a:lnSpc>
                <a:spcPct val="90000"/>
              </a:lnSpc>
            </a:pPr>
            <a:r>
              <a:rPr lang="en-GB" dirty="0"/>
              <a:t>Primitive type fields: values are copied</a:t>
            </a:r>
          </a:p>
          <a:p>
            <a:pPr lvl="1" eaLnBrk="1" hangingPunct="1">
              <a:lnSpc>
                <a:spcPct val="90000"/>
              </a:lnSpc>
            </a:pPr>
            <a:r>
              <a:rPr lang="en-GB" dirty="0"/>
              <a:t>Non-primitive type fields: aliasing, e.g. copying of the reference only</a:t>
            </a:r>
          </a:p>
          <a:p>
            <a:pPr lvl="1" eaLnBrk="1" hangingPunct="1">
              <a:lnSpc>
                <a:spcPct val="90000"/>
              </a:lnSpc>
            </a:pPr>
            <a:endParaRPr lang="en-GB" dirty="0"/>
          </a:p>
          <a:p>
            <a:pPr eaLnBrk="1" hangingPunct="1">
              <a:lnSpc>
                <a:spcPct val="90000"/>
              </a:lnSpc>
            </a:pPr>
            <a:r>
              <a:rPr lang="en-GB" dirty="0"/>
              <a:t>If you want to invoke </a:t>
            </a:r>
            <a:r>
              <a:rPr lang="en-GB" sz="2200" b="1" dirty="0" err="1">
                <a:latin typeface="Consolas" panose="020B0609020204030204" pitchFamily="49" charset="0"/>
              </a:rPr>
              <a:t>Object.clone</a:t>
            </a:r>
            <a:r>
              <a:rPr lang="en-GB" sz="2200" b="1" dirty="0">
                <a:latin typeface="Consolas" panose="020B0609020204030204" pitchFamily="49" charset="0"/>
              </a:rPr>
              <a:t>()</a:t>
            </a:r>
            <a:r>
              <a:rPr lang="en-GB" sz="2000" dirty="0"/>
              <a:t> </a:t>
            </a:r>
            <a:r>
              <a:rPr lang="en-GB" dirty="0"/>
              <a:t>on an object, then the class of that object should implement the interface </a:t>
            </a:r>
            <a:r>
              <a:rPr lang="en-GB" sz="2200" b="1" dirty="0">
                <a:latin typeface="Consolas" panose="020B0609020204030204" pitchFamily="49" charset="0"/>
              </a:rPr>
              <a:t>Cloneable</a:t>
            </a:r>
            <a:endParaRPr lang="en-GB" dirty="0"/>
          </a:p>
          <a:p>
            <a:pPr lvl="1" eaLnBrk="1" hangingPunct="1">
              <a:lnSpc>
                <a:spcPct val="90000"/>
              </a:lnSpc>
            </a:pPr>
            <a:r>
              <a:rPr lang="en-GB" dirty="0"/>
              <a:t>If it does not, then </a:t>
            </a:r>
            <a:r>
              <a:rPr lang="en-GB" sz="2200" b="1" dirty="0" err="1">
                <a:latin typeface="Consolas" panose="020B0609020204030204" pitchFamily="49" charset="0"/>
              </a:rPr>
              <a:t>Object.clone</a:t>
            </a:r>
            <a:r>
              <a:rPr lang="en-GB" sz="2200" b="1" dirty="0">
                <a:latin typeface="Consolas" panose="020B0609020204030204" pitchFamily="49" charset="0"/>
              </a:rPr>
              <a:t>()</a:t>
            </a:r>
            <a:r>
              <a:rPr lang="en-GB" sz="2000" dirty="0"/>
              <a:t> </a:t>
            </a:r>
            <a:r>
              <a:rPr lang="en-GB" dirty="0"/>
              <a:t>will throw a </a:t>
            </a:r>
            <a:r>
              <a:rPr lang="en-GB" sz="2200" b="1" dirty="0" err="1">
                <a:latin typeface="Consolas" panose="020B0609020204030204" pitchFamily="49" charset="0"/>
              </a:rPr>
              <a:t>CloneNotSupportedException</a:t>
            </a:r>
            <a:endParaRPr lang="en-GB" dirty="0"/>
          </a:p>
        </p:txBody>
      </p:sp>
    </p:spTree>
    <p:extLst>
      <p:ext uri="{BB962C8B-B14F-4D97-AF65-F5344CB8AC3E}">
        <p14:creationId xmlns:p14="http://schemas.microsoft.com/office/powerpoint/2010/main" val="4145112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Concluding Remarks about Gson</a:t>
            </a:r>
          </a:p>
        </p:txBody>
      </p:sp>
      <p:sp>
        <p:nvSpPr>
          <p:cNvPr id="3" name="Text Placeholder 2"/>
          <p:cNvSpPr>
            <a:spLocks noGrp="1"/>
          </p:cNvSpPr>
          <p:nvPr>
            <p:ph type="body" idx="1"/>
          </p:nvPr>
        </p:nvSpPr>
        <p:spPr/>
        <p:txBody>
          <a:bodyPr/>
          <a:lstStyle/>
          <a:p>
            <a:pPr>
              <a:defRPr/>
            </a:pPr>
            <a:r>
              <a:rPr lang="en-GB" noProof="0" dirty="0">
                <a:cs typeface="Calibri" pitchFamily="34" charset="0"/>
              </a:rPr>
              <a:t>Gson serialises whole “object trees” similar to Java's serialisation, but it does not include JVM addresses nor types</a:t>
            </a:r>
          </a:p>
          <a:p>
            <a:pPr>
              <a:defRPr/>
            </a:pPr>
            <a:r>
              <a:rPr lang="en-GB" noProof="0" dirty="0">
                <a:cs typeface="Calibri" pitchFamily="34" charset="0"/>
              </a:rPr>
              <a:t>It parses numbers by default as </a:t>
            </a:r>
            <a:r>
              <a:rPr lang="en-GB" sz="2200" noProof="0" dirty="0">
                <a:latin typeface="Consolas" panose="020B0609020204030204" pitchFamily="49" charset="0"/>
                <a:cs typeface="Calibri" pitchFamily="34" charset="0"/>
              </a:rPr>
              <a:t>Double</a:t>
            </a:r>
            <a:r>
              <a:rPr lang="en-GB" noProof="0" dirty="0">
                <a:cs typeface="Calibri" pitchFamily="34" charset="0"/>
              </a:rPr>
              <a:t> values; this can occasionally cause problems when you try to de-serialise generic types instantiated with integer type parameters</a:t>
            </a:r>
          </a:p>
          <a:p>
            <a:pPr>
              <a:defRPr/>
            </a:pPr>
            <a:r>
              <a:rPr lang="en-GB" noProof="0" dirty="0">
                <a:cs typeface="Calibri" pitchFamily="34" charset="0"/>
              </a:rPr>
              <a:t>Both serialisation and de-serialisation can be customised</a:t>
            </a:r>
          </a:p>
          <a:p>
            <a:pPr lvl="1"/>
            <a:r>
              <a:rPr lang="en-GB" noProof="0" dirty="0">
                <a:cs typeface="Calibri" pitchFamily="34" charset="0"/>
              </a:rPr>
              <a:t>In particular you can exclude certain fields</a:t>
            </a:r>
          </a:p>
          <a:p>
            <a:pPr lvl="1"/>
            <a:r>
              <a:rPr lang="en-GB" noProof="0" dirty="0">
                <a:cs typeface="Calibri" pitchFamily="34" charset="0"/>
              </a:rPr>
              <a:t>You can even code custom (de)serialisation for a class </a:t>
            </a:r>
          </a:p>
          <a:p>
            <a:pPr>
              <a:defRPr/>
            </a:pPr>
            <a:r>
              <a:rPr lang="en-GB" noProof="0" dirty="0"/>
              <a:t>Please see the </a:t>
            </a:r>
            <a:r>
              <a:rPr lang="en-GB" noProof="0" dirty="0">
                <a:hlinkClick r:id="rId2"/>
              </a:rPr>
              <a:t>online user guide </a:t>
            </a:r>
            <a:r>
              <a:rPr lang="en-GB" noProof="0" dirty="0"/>
              <a:t>for more details</a:t>
            </a:r>
          </a:p>
          <a:p>
            <a:pPr>
              <a:defRPr/>
            </a:pPr>
            <a:r>
              <a:rPr lang="en-GB" noProof="0" dirty="0"/>
              <a:t>There are several other JSON libraries for Java </a:t>
            </a:r>
          </a:p>
          <a:p>
            <a:pPr lvl="1">
              <a:defRPr/>
            </a:pPr>
            <a:r>
              <a:rPr lang="en-GB" dirty="0"/>
              <a:t>Notably Jackson and </a:t>
            </a:r>
            <a:r>
              <a:rPr lang="en-GB" dirty="0" err="1"/>
              <a:t>javax.json</a:t>
            </a:r>
            <a:r>
              <a:rPr lang="en-GB" dirty="0"/>
              <a:t> </a:t>
            </a:r>
          </a:p>
          <a:p>
            <a:pPr lvl="1">
              <a:defRPr/>
            </a:pPr>
            <a:endParaRPr lang="en-GB" noProof="0" dirty="0">
              <a:cs typeface="Calibri" pitchFamily="34" charset="0"/>
            </a:endParaRPr>
          </a:p>
          <a:p>
            <a:pPr marL="0" indent="0">
              <a:buFontTx/>
              <a:buNone/>
              <a:defRPr/>
            </a:pPr>
            <a:endParaRPr lang="en-GB" noProof="0" dirty="0"/>
          </a:p>
          <a:p>
            <a:endParaRPr lang="en-GB" noProof="0" dirty="0"/>
          </a:p>
        </p:txBody>
      </p:sp>
    </p:spTree>
    <p:extLst>
      <p:ext uri="{BB962C8B-B14F-4D97-AF65-F5344CB8AC3E}">
        <p14:creationId xmlns:p14="http://schemas.microsoft.com/office/powerpoint/2010/main" val="309024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Grp="1" noChangeArrowheads="1"/>
          </p:cNvSpPr>
          <p:nvPr>
            <p:ph type="title"/>
          </p:nvPr>
        </p:nvSpPr>
        <p:spPr/>
        <p:txBody>
          <a:bodyPr/>
          <a:lstStyle/>
          <a:p>
            <a:pPr eaLnBrk="1" hangingPunct="1">
              <a:defRPr/>
            </a:pPr>
            <a:r>
              <a:rPr lang="en-GB" dirty="0"/>
              <a:t>More Considerations</a:t>
            </a:r>
            <a:endParaRPr lang="en-US" dirty="0"/>
          </a:p>
        </p:txBody>
      </p:sp>
      <p:sp>
        <p:nvSpPr>
          <p:cNvPr id="5123" name="Rectangle 3"/>
          <p:cNvSpPr>
            <a:spLocks noGrp="1" noChangeArrowheads="1"/>
          </p:cNvSpPr>
          <p:nvPr>
            <p:ph type="body" idx="1"/>
          </p:nvPr>
        </p:nvSpPr>
        <p:spPr/>
        <p:txBody>
          <a:bodyPr/>
          <a:lstStyle/>
          <a:p>
            <a:pPr eaLnBrk="1" hangingPunct="1">
              <a:lnSpc>
                <a:spcPct val="90000"/>
              </a:lnSpc>
            </a:pPr>
            <a:r>
              <a:rPr lang="en-GB" dirty="0"/>
              <a:t>If you want to copy objects of a class, then you should usually write a custom method for that</a:t>
            </a:r>
          </a:p>
          <a:p>
            <a:pPr eaLnBrk="1" hangingPunct="1">
              <a:lnSpc>
                <a:spcPct val="90000"/>
              </a:lnSpc>
            </a:pPr>
            <a:r>
              <a:rPr lang="en-GB" dirty="0"/>
              <a:t>It is normally expected that</a:t>
            </a:r>
          </a:p>
          <a:p>
            <a:pPr lvl="1" eaLnBrk="1" hangingPunct="1">
              <a:lnSpc>
                <a:spcPct val="90000"/>
              </a:lnSpc>
            </a:pPr>
            <a:r>
              <a:rPr lang="en-GB" dirty="0"/>
              <a:t>The cloned object is equal to the original object </a:t>
            </a:r>
            <a:br>
              <a:rPr lang="en-GB" dirty="0"/>
            </a:br>
            <a:r>
              <a:rPr lang="en-GB" dirty="0"/>
              <a:t>(e.g. </a:t>
            </a:r>
            <a:r>
              <a:rPr lang="en-GB" sz="2200" b="1" dirty="0" err="1">
                <a:latin typeface="Consolas" panose="020B0609020204030204" pitchFamily="49" charset="0"/>
                <a:ea typeface="+mn-ea"/>
                <a:cs typeface="+mn-cs"/>
              </a:rPr>
              <a:t>x.clone</a:t>
            </a:r>
            <a:r>
              <a:rPr lang="en-GB" sz="2200" b="1" dirty="0">
                <a:latin typeface="Consolas" panose="020B0609020204030204" pitchFamily="49" charset="0"/>
                <a:ea typeface="+mn-ea"/>
                <a:cs typeface="+mn-cs"/>
              </a:rPr>
              <a:t>().equals(x)</a:t>
            </a:r>
            <a:r>
              <a:rPr lang="en-GB" dirty="0"/>
              <a:t>)</a:t>
            </a:r>
          </a:p>
          <a:p>
            <a:pPr lvl="1" eaLnBrk="1" hangingPunct="1">
              <a:lnSpc>
                <a:spcPct val="90000"/>
              </a:lnSpc>
            </a:pPr>
            <a:r>
              <a:rPr lang="en-GB" dirty="0"/>
              <a:t>The cloned object is of the same type as the original object (e.g. </a:t>
            </a:r>
            <a:r>
              <a:rPr lang="en-GB" sz="2200" b="1" dirty="0" err="1">
                <a:latin typeface="Consolas" panose="020B0609020204030204" pitchFamily="49" charset="0"/>
                <a:ea typeface="+mn-ea"/>
                <a:cs typeface="+mn-cs"/>
              </a:rPr>
              <a:t>x.clone</a:t>
            </a:r>
            <a:r>
              <a:rPr lang="en-GB" sz="2200" b="1" dirty="0">
                <a:latin typeface="Consolas" panose="020B0609020204030204" pitchFamily="49" charset="0"/>
                <a:ea typeface="+mn-ea"/>
                <a:cs typeface="+mn-cs"/>
              </a:rPr>
              <a:t>().</a:t>
            </a:r>
            <a:r>
              <a:rPr lang="en-GB" sz="2200" b="1" dirty="0" err="1">
                <a:latin typeface="Consolas" panose="020B0609020204030204" pitchFamily="49" charset="0"/>
                <a:ea typeface="+mn-ea"/>
                <a:cs typeface="+mn-cs"/>
              </a:rPr>
              <a:t>getClass</a:t>
            </a:r>
            <a:r>
              <a:rPr lang="en-GB" sz="2200" b="1" dirty="0">
                <a:latin typeface="Consolas" panose="020B0609020204030204" pitchFamily="49" charset="0"/>
                <a:ea typeface="+mn-ea"/>
                <a:cs typeface="+mn-cs"/>
              </a:rPr>
              <a:t>() == </a:t>
            </a:r>
            <a:r>
              <a:rPr lang="en-GB" sz="2200" b="1" dirty="0" err="1">
                <a:latin typeface="Consolas" panose="020B0609020204030204" pitchFamily="49" charset="0"/>
                <a:ea typeface="+mn-ea"/>
                <a:cs typeface="+mn-cs"/>
              </a:rPr>
              <a:t>x.getClass</a:t>
            </a:r>
            <a:r>
              <a:rPr lang="en-GB" sz="2200" b="1" dirty="0">
                <a:latin typeface="Consolas" panose="020B0609020204030204" pitchFamily="49" charset="0"/>
                <a:ea typeface="+mn-ea"/>
                <a:cs typeface="+mn-cs"/>
              </a:rPr>
              <a:t>()</a:t>
            </a:r>
            <a:r>
              <a:rPr lang="en-GB" dirty="0"/>
              <a:t>)</a:t>
            </a:r>
            <a:endParaRPr lang="en-US" dirty="0"/>
          </a:p>
          <a:p>
            <a:pPr eaLnBrk="1" hangingPunct="1">
              <a:lnSpc>
                <a:spcPct val="90000"/>
              </a:lnSpc>
            </a:pPr>
            <a:r>
              <a:rPr lang="en-GB" dirty="0"/>
              <a:t>There is no need to clone immutable objects – you can just copy references to such objects</a:t>
            </a:r>
          </a:p>
          <a:p>
            <a:pPr marL="0" indent="0" eaLnBrk="1" hangingPunct="1">
              <a:buNone/>
            </a:pPr>
            <a:endParaRPr lang="en-GB" dirty="0"/>
          </a:p>
        </p:txBody>
      </p:sp>
    </p:spTree>
    <p:extLst>
      <p:ext uri="{BB962C8B-B14F-4D97-AF65-F5344CB8AC3E}">
        <p14:creationId xmlns:p14="http://schemas.microsoft.com/office/powerpoint/2010/main" val="18478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124744"/>
            <a:ext cx="8712967" cy="5616624"/>
          </a:xfrm>
        </p:spPr>
        <p:txBody>
          <a:bodyPr/>
          <a:lstStyle/>
          <a:p>
            <a:pPr marL="0" indent="0">
              <a:buNone/>
            </a:pPr>
            <a:r>
              <a:rPr lang="en-GB" sz="2000" dirty="0">
                <a:solidFill>
                  <a:srgbClr val="7F0055"/>
                </a:solidFill>
                <a:latin typeface="Consolas"/>
              </a:rPr>
              <a:t>public</a:t>
            </a:r>
            <a:r>
              <a:rPr lang="en-GB" sz="2000" dirty="0">
                <a:solidFill>
                  <a:srgbClr val="000000"/>
                </a:solidFill>
                <a:latin typeface="Consolas"/>
              </a:rPr>
              <a:t> </a:t>
            </a:r>
            <a:r>
              <a:rPr lang="en-GB" sz="2000" dirty="0">
                <a:solidFill>
                  <a:srgbClr val="7F0055"/>
                </a:solidFill>
                <a:latin typeface="Consolas"/>
              </a:rPr>
              <a:t>class</a:t>
            </a:r>
            <a:r>
              <a:rPr lang="en-GB" sz="2000" dirty="0">
                <a:solidFill>
                  <a:srgbClr val="000000"/>
                </a:solidFill>
                <a:latin typeface="Consolas"/>
              </a:rPr>
              <a:t> Author {</a:t>
            </a:r>
            <a:endParaRPr lang="en-GB" sz="2000" dirty="0">
              <a:solidFill>
                <a:srgbClr val="7F0055"/>
              </a:solidFill>
              <a:latin typeface="Consolas"/>
            </a:endParaRPr>
          </a:p>
          <a:p>
            <a:pPr marL="0" indent="0">
              <a:buNone/>
            </a:pPr>
            <a:r>
              <a:rPr lang="en-GB" sz="2000" dirty="0">
                <a:solidFill>
                  <a:srgbClr val="7F0055"/>
                </a:solidFill>
                <a:latin typeface="Consolas"/>
              </a:rPr>
              <a:t>  public</a:t>
            </a:r>
            <a:r>
              <a:rPr lang="en-GB" sz="2000" dirty="0">
                <a:solidFill>
                  <a:srgbClr val="000000"/>
                </a:solidFill>
                <a:latin typeface="Consolas"/>
              </a:rPr>
              <a:t> String </a:t>
            </a:r>
            <a:r>
              <a:rPr lang="en-GB" sz="2000" dirty="0">
                <a:solidFill>
                  <a:srgbClr val="0000C0"/>
                </a:solidFill>
                <a:latin typeface="Consolas"/>
              </a:rPr>
              <a:t>id</a:t>
            </a:r>
            <a:r>
              <a:rPr lang="en-GB" sz="2000" dirty="0">
                <a:solidFill>
                  <a:srgbClr val="000000"/>
                </a:solidFill>
                <a:latin typeface="Consolas"/>
              </a:rPr>
              <a:t>;</a:t>
            </a:r>
          </a:p>
          <a:p>
            <a:pPr marL="0" indent="0">
              <a:buNone/>
            </a:pPr>
            <a:r>
              <a:rPr lang="en-GB" sz="2000" dirty="0">
                <a:solidFill>
                  <a:srgbClr val="7F0055"/>
                </a:solidFill>
                <a:latin typeface="Consolas"/>
              </a:rPr>
              <a:t>  public</a:t>
            </a:r>
            <a:r>
              <a:rPr lang="en-GB" sz="2000" dirty="0">
                <a:solidFill>
                  <a:srgbClr val="000000"/>
                </a:solidFill>
                <a:latin typeface="Consolas"/>
              </a:rPr>
              <a:t> String </a:t>
            </a:r>
            <a:r>
              <a:rPr lang="en-GB" sz="2000" dirty="0">
                <a:solidFill>
                  <a:srgbClr val="0000C0"/>
                </a:solidFill>
                <a:latin typeface="Consolas"/>
              </a:rPr>
              <a:t>name</a:t>
            </a:r>
            <a:r>
              <a:rPr lang="en-GB" sz="2000" dirty="0">
                <a:solidFill>
                  <a:srgbClr val="000000"/>
                </a:solidFill>
                <a:latin typeface="Consolas"/>
              </a:rPr>
              <a:t>;</a:t>
            </a:r>
          </a:p>
          <a:p>
            <a:pPr marL="0" indent="0">
              <a:buNone/>
            </a:pPr>
            <a:endParaRPr lang="en-GB" sz="2000" dirty="0">
              <a:latin typeface="Consolas"/>
            </a:endParaRPr>
          </a:p>
          <a:p>
            <a:pPr marL="0" indent="0">
              <a:buNone/>
            </a:pPr>
            <a:r>
              <a:rPr lang="en-GB" sz="2000" dirty="0">
                <a:solidFill>
                  <a:srgbClr val="7F0055"/>
                </a:solidFill>
                <a:latin typeface="Consolas"/>
              </a:rPr>
              <a:t>  public</a:t>
            </a:r>
            <a:r>
              <a:rPr lang="en-GB" sz="2000" dirty="0">
                <a:solidFill>
                  <a:srgbClr val="000000"/>
                </a:solidFill>
                <a:latin typeface="Consolas"/>
              </a:rPr>
              <a:t> Author(String </a:t>
            </a:r>
            <a:r>
              <a:rPr lang="en-GB" sz="2000" dirty="0" err="1">
                <a:solidFill>
                  <a:srgbClr val="6A3E3E"/>
                </a:solidFill>
                <a:latin typeface="Consolas"/>
              </a:rPr>
              <a:t>authorId</a:t>
            </a:r>
            <a:r>
              <a:rPr lang="en-GB" sz="2000" dirty="0">
                <a:solidFill>
                  <a:srgbClr val="000000"/>
                </a:solidFill>
                <a:latin typeface="Consolas"/>
              </a:rPr>
              <a:t>, String </a:t>
            </a:r>
            <a:r>
              <a:rPr lang="en-GB" sz="2000" dirty="0">
                <a:solidFill>
                  <a:srgbClr val="6A3E3E"/>
                </a:solidFill>
                <a:latin typeface="Consolas"/>
              </a:rPr>
              <a:t>name</a:t>
            </a:r>
            <a:r>
              <a:rPr lang="en-GB" sz="2000" dirty="0">
                <a:solidFill>
                  <a:srgbClr val="000000"/>
                </a:solidFill>
                <a:latin typeface="Consolas"/>
              </a:rPr>
              <a:t>) {</a:t>
            </a:r>
          </a:p>
          <a:p>
            <a:pPr marL="0" indent="0">
              <a:buNone/>
            </a:pPr>
            <a:r>
              <a:rPr lang="en-GB" sz="2000" dirty="0">
                <a:solidFill>
                  <a:srgbClr val="7F0055"/>
                </a:solidFill>
                <a:latin typeface="Consolas"/>
              </a:rPr>
              <a:t>  	this</a:t>
            </a:r>
            <a:r>
              <a:rPr lang="en-GB" sz="2000" dirty="0">
                <a:solidFill>
                  <a:srgbClr val="000000"/>
                </a:solidFill>
                <a:latin typeface="Consolas"/>
              </a:rPr>
              <a:t>.</a:t>
            </a:r>
            <a:r>
              <a:rPr lang="en-GB" sz="2000" dirty="0">
                <a:solidFill>
                  <a:srgbClr val="0000C0"/>
                </a:solidFill>
                <a:latin typeface="Consolas"/>
              </a:rPr>
              <a:t>id</a:t>
            </a:r>
            <a:r>
              <a:rPr lang="en-GB" sz="2000" dirty="0">
                <a:solidFill>
                  <a:srgbClr val="000000"/>
                </a:solidFill>
                <a:latin typeface="Consolas"/>
              </a:rPr>
              <a:t> = </a:t>
            </a:r>
            <a:r>
              <a:rPr lang="en-GB" sz="2000" dirty="0" err="1">
                <a:solidFill>
                  <a:srgbClr val="6A3E3E"/>
                </a:solidFill>
                <a:latin typeface="Consolas"/>
              </a:rPr>
              <a:t>authorId</a:t>
            </a:r>
            <a:r>
              <a:rPr lang="en-GB" sz="2000" dirty="0">
                <a:solidFill>
                  <a:srgbClr val="000000"/>
                </a:solidFill>
                <a:latin typeface="Consolas"/>
              </a:rPr>
              <a:t>;</a:t>
            </a:r>
          </a:p>
          <a:p>
            <a:pPr marL="0" indent="0">
              <a:buNone/>
            </a:pPr>
            <a:r>
              <a:rPr lang="en-GB" sz="2000" dirty="0">
                <a:solidFill>
                  <a:srgbClr val="7F0055"/>
                </a:solidFill>
                <a:latin typeface="Consolas"/>
              </a:rPr>
              <a:t> 	this</a:t>
            </a:r>
            <a:r>
              <a:rPr lang="en-GB" sz="2000" dirty="0">
                <a:solidFill>
                  <a:srgbClr val="000000"/>
                </a:solidFill>
                <a:latin typeface="Consolas"/>
              </a:rPr>
              <a:t>.</a:t>
            </a:r>
            <a:r>
              <a:rPr lang="en-GB" sz="2000" dirty="0">
                <a:solidFill>
                  <a:srgbClr val="0000C0"/>
                </a:solidFill>
                <a:latin typeface="Consolas"/>
              </a:rPr>
              <a:t>name</a:t>
            </a:r>
            <a:r>
              <a:rPr lang="en-GB" sz="2000" dirty="0">
                <a:solidFill>
                  <a:srgbClr val="000000"/>
                </a:solidFill>
                <a:latin typeface="Consolas"/>
              </a:rPr>
              <a:t> = </a:t>
            </a:r>
            <a:r>
              <a:rPr lang="en-GB" sz="2000" dirty="0">
                <a:solidFill>
                  <a:srgbClr val="6A3E3E"/>
                </a:solidFill>
                <a:latin typeface="Consolas"/>
              </a:rPr>
              <a:t>name</a:t>
            </a:r>
            <a:r>
              <a:rPr lang="en-GB" sz="2000" dirty="0">
                <a:solidFill>
                  <a:srgbClr val="000000"/>
                </a:solidFill>
                <a:latin typeface="Consolas"/>
              </a:rPr>
              <a:t>;</a:t>
            </a:r>
          </a:p>
          <a:p>
            <a:pPr marL="0" indent="0">
              <a:buNone/>
            </a:pPr>
            <a:r>
              <a:rPr lang="en-GB" sz="2000" dirty="0">
                <a:solidFill>
                  <a:srgbClr val="000000"/>
                </a:solidFill>
                <a:latin typeface="Consolas"/>
              </a:rPr>
              <a:t>  }</a:t>
            </a:r>
          </a:p>
          <a:p>
            <a:pPr marL="0" indent="0">
              <a:buNone/>
            </a:pPr>
            <a:r>
              <a:rPr lang="en-GB" sz="2000" dirty="0">
                <a:solidFill>
                  <a:srgbClr val="000000"/>
                </a:solidFill>
                <a:latin typeface="Consolas"/>
              </a:rPr>
              <a:t>  …</a:t>
            </a:r>
          </a:p>
          <a:p>
            <a:pPr marL="0" indent="0">
              <a:buNone/>
            </a:pPr>
            <a:r>
              <a:rPr lang="en-GB" sz="2000" dirty="0">
                <a:solidFill>
                  <a:srgbClr val="000000"/>
                </a:solidFill>
                <a:latin typeface="Consolas"/>
              </a:rPr>
              <a:t>}</a:t>
            </a:r>
            <a:endParaRPr lang="en-GB" sz="2000" dirty="0"/>
          </a:p>
        </p:txBody>
      </p:sp>
      <p:sp>
        <p:nvSpPr>
          <p:cNvPr id="4" name="Title 1">
            <a:extLst>
              <a:ext uri="{FF2B5EF4-FFF2-40B4-BE49-F238E27FC236}">
                <a16:creationId xmlns:a16="http://schemas.microsoft.com/office/drawing/2014/main" id="{38AFB4FA-1AEC-47A0-BB75-FAC85AFE7E3A}"/>
              </a:ext>
            </a:extLst>
          </p:cNvPr>
          <p:cNvSpPr>
            <a:spLocks noGrp="1"/>
          </p:cNvSpPr>
          <p:nvPr>
            <p:ph type="title"/>
          </p:nvPr>
        </p:nvSpPr>
        <p:spPr>
          <a:xfrm>
            <a:off x="467544" y="4683"/>
            <a:ext cx="8244916" cy="952500"/>
          </a:xfrm>
        </p:spPr>
        <p:txBody>
          <a:bodyPr/>
          <a:lstStyle/>
          <a:p>
            <a:r>
              <a:rPr lang="en-GB" dirty="0"/>
              <a:t>Java Example (slide 1)</a:t>
            </a:r>
          </a:p>
        </p:txBody>
      </p:sp>
    </p:spTree>
    <p:extLst>
      <p:ext uri="{BB962C8B-B14F-4D97-AF65-F5344CB8AC3E}">
        <p14:creationId xmlns:p14="http://schemas.microsoft.com/office/powerpoint/2010/main" val="110680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26" y="0"/>
            <a:ext cx="8997213" cy="6741368"/>
          </a:xfrm>
        </p:spPr>
        <p:txBody>
          <a:bodyPr/>
          <a:lstStyle/>
          <a:p>
            <a:pPr marL="0" indent="0">
              <a:buNone/>
            </a:pPr>
            <a:endParaRPr lang="en-GB" sz="1800" dirty="0">
              <a:solidFill>
                <a:srgbClr val="7F0055"/>
              </a:solidFill>
              <a:latin typeface="Consolas"/>
            </a:endParaRPr>
          </a:p>
          <a:p>
            <a:pPr marL="0" indent="0">
              <a:buNone/>
            </a:pPr>
            <a:r>
              <a:rPr lang="en-GB" sz="1800" dirty="0">
                <a:solidFill>
                  <a:srgbClr val="7F0055"/>
                </a:solidFill>
                <a:latin typeface="Consolas"/>
              </a:rPr>
              <a:t>public</a:t>
            </a:r>
            <a:r>
              <a:rPr lang="en-GB" sz="1800" dirty="0">
                <a:solidFill>
                  <a:srgbClr val="000000"/>
                </a:solidFill>
                <a:latin typeface="Consolas"/>
              </a:rPr>
              <a:t> </a:t>
            </a:r>
            <a:r>
              <a:rPr lang="en-GB" sz="1800" dirty="0">
                <a:solidFill>
                  <a:srgbClr val="7F0055"/>
                </a:solidFill>
                <a:latin typeface="Consolas"/>
              </a:rPr>
              <a:t>class</a:t>
            </a:r>
            <a:r>
              <a:rPr lang="en-GB" sz="1800" dirty="0">
                <a:solidFill>
                  <a:srgbClr val="000000"/>
                </a:solidFill>
                <a:latin typeface="Consolas"/>
              </a:rPr>
              <a:t> Book </a:t>
            </a:r>
            <a:r>
              <a:rPr lang="en-GB" sz="1800" dirty="0">
                <a:solidFill>
                  <a:srgbClr val="7F0055"/>
                </a:solidFill>
                <a:latin typeface="Consolas"/>
              </a:rPr>
              <a:t>implements</a:t>
            </a:r>
            <a:r>
              <a:rPr lang="en-GB" sz="1800" dirty="0">
                <a:solidFill>
                  <a:srgbClr val="000000"/>
                </a:solidFill>
                <a:latin typeface="Consolas"/>
              </a:rPr>
              <a:t> Cloneable {</a:t>
            </a:r>
            <a:endParaRPr lang="en-GB" sz="1800" dirty="0">
              <a:latin typeface="Consolas"/>
            </a:endParaRPr>
          </a:p>
          <a:p>
            <a:pPr marL="0" indent="0">
              <a:buNone/>
            </a:pPr>
            <a:r>
              <a:rPr lang="en-GB" sz="1800" dirty="0">
                <a:solidFill>
                  <a:srgbClr val="7F0055"/>
                </a:solidFill>
                <a:latin typeface="Consolas"/>
              </a:rPr>
              <a:t>  public</a:t>
            </a:r>
            <a:r>
              <a:rPr lang="en-GB" sz="1800" dirty="0">
                <a:solidFill>
                  <a:srgbClr val="000000"/>
                </a:solidFill>
                <a:latin typeface="Consolas"/>
              </a:rPr>
              <a:t> String </a:t>
            </a:r>
            <a:r>
              <a:rPr lang="en-GB" sz="1800" dirty="0" err="1">
                <a:solidFill>
                  <a:srgbClr val="0000C0"/>
                </a:solidFill>
                <a:latin typeface="Consolas"/>
              </a:rPr>
              <a:t>isbn</a:t>
            </a:r>
            <a:r>
              <a:rPr lang="en-GB" sz="1800" dirty="0">
                <a:solidFill>
                  <a:srgbClr val="000000"/>
                </a:solidFill>
                <a:latin typeface="Consolas"/>
              </a:rPr>
              <a:t>;</a:t>
            </a:r>
          </a:p>
          <a:p>
            <a:pPr marL="0" indent="0">
              <a:buNone/>
            </a:pPr>
            <a:r>
              <a:rPr lang="en-GB" sz="1800" dirty="0">
                <a:solidFill>
                  <a:srgbClr val="7F0055"/>
                </a:solidFill>
                <a:latin typeface="Consolas"/>
              </a:rPr>
              <a:t>  public</a:t>
            </a:r>
            <a:r>
              <a:rPr lang="en-GB" sz="1800" dirty="0">
                <a:solidFill>
                  <a:srgbClr val="000000"/>
                </a:solidFill>
                <a:latin typeface="Consolas"/>
              </a:rPr>
              <a:t> </a:t>
            </a:r>
            <a:r>
              <a:rPr lang="en-GB" sz="1800" dirty="0">
                <a:solidFill>
                  <a:srgbClr val="7F0055"/>
                </a:solidFill>
                <a:latin typeface="Consolas"/>
              </a:rPr>
              <a:t>double</a:t>
            </a:r>
            <a:r>
              <a:rPr lang="en-GB" sz="1800" dirty="0">
                <a:solidFill>
                  <a:srgbClr val="000000"/>
                </a:solidFill>
                <a:latin typeface="Consolas"/>
              </a:rPr>
              <a:t> </a:t>
            </a:r>
            <a:r>
              <a:rPr lang="en-GB" sz="1800" dirty="0">
                <a:solidFill>
                  <a:srgbClr val="0000C0"/>
                </a:solidFill>
                <a:latin typeface="Consolas"/>
              </a:rPr>
              <a:t>price</a:t>
            </a:r>
            <a:r>
              <a:rPr lang="en-GB" sz="1800" dirty="0">
                <a:solidFill>
                  <a:srgbClr val="000000"/>
                </a:solidFill>
                <a:latin typeface="Consolas"/>
              </a:rPr>
              <a:t>;</a:t>
            </a:r>
          </a:p>
          <a:p>
            <a:pPr marL="0" indent="0">
              <a:buNone/>
            </a:pPr>
            <a:r>
              <a:rPr lang="en-GB" sz="1800" dirty="0">
                <a:solidFill>
                  <a:srgbClr val="7F0055"/>
                </a:solidFill>
                <a:latin typeface="Consolas"/>
              </a:rPr>
              <a:t>  public</a:t>
            </a:r>
            <a:r>
              <a:rPr lang="en-GB" sz="1800" dirty="0">
                <a:solidFill>
                  <a:srgbClr val="000000"/>
                </a:solidFill>
                <a:latin typeface="Consolas"/>
              </a:rPr>
              <a:t> String </a:t>
            </a:r>
            <a:r>
              <a:rPr lang="en-GB" sz="1800" dirty="0">
                <a:solidFill>
                  <a:srgbClr val="0000C0"/>
                </a:solidFill>
                <a:latin typeface="Consolas"/>
              </a:rPr>
              <a:t>title</a:t>
            </a:r>
            <a:r>
              <a:rPr lang="en-GB" sz="1800" dirty="0">
                <a:solidFill>
                  <a:srgbClr val="000000"/>
                </a:solidFill>
                <a:latin typeface="Consolas"/>
              </a:rPr>
              <a:t>;</a:t>
            </a:r>
          </a:p>
          <a:p>
            <a:pPr marL="0" indent="0">
              <a:buNone/>
            </a:pPr>
            <a:r>
              <a:rPr lang="en-GB" sz="1800" dirty="0">
                <a:solidFill>
                  <a:srgbClr val="7F0055"/>
                </a:solidFill>
                <a:latin typeface="Consolas"/>
              </a:rPr>
              <a:t>  public</a:t>
            </a:r>
            <a:r>
              <a:rPr lang="en-GB" sz="1800" dirty="0">
                <a:solidFill>
                  <a:srgbClr val="000000"/>
                </a:solidFill>
                <a:latin typeface="Consolas"/>
              </a:rPr>
              <a:t> List&lt;Author&gt; </a:t>
            </a:r>
            <a:r>
              <a:rPr lang="en-GB" sz="1800" dirty="0">
                <a:solidFill>
                  <a:srgbClr val="0000C0"/>
                </a:solidFill>
                <a:latin typeface="Consolas"/>
              </a:rPr>
              <a:t>authors</a:t>
            </a:r>
            <a:r>
              <a:rPr lang="en-GB" sz="1800" dirty="0">
                <a:solidFill>
                  <a:srgbClr val="000000"/>
                </a:solidFill>
                <a:latin typeface="Consolas"/>
              </a:rPr>
              <a:t>;</a:t>
            </a:r>
          </a:p>
          <a:p>
            <a:pPr marL="0" indent="0">
              <a:buNone/>
            </a:pPr>
            <a:endParaRPr lang="en-GB" sz="1800" dirty="0">
              <a:solidFill>
                <a:srgbClr val="000000"/>
              </a:solidFill>
              <a:latin typeface="Consolas"/>
            </a:endParaRPr>
          </a:p>
          <a:p>
            <a:pPr marL="0" indent="0">
              <a:buNone/>
            </a:pPr>
            <a:r>
              <a:rPr lang="en-GB" sz="1800" dirty="0">
                <a:solidFill>
                  <a:srgbClr val="7F0055"/>
                </a:solidFill>
                <a:latin typeface="Consolas"/>
              </a:rPr>
              <a:t>  public</a:t>
            </a:r>
            <a:r>
              <a:rPr lang="en-GB" sz="1800" dirty="0">
                <a:solidFill>
                  <a:srgbClr val="000000"/>
                </a:solidFill>
                <a:latin typeface="Consolas"/>
              </a:rPr>
              <a:t> Book(String </a:t>
            </a:r>
            <a:r>
              <a:rPr lang="en-GB" sz="1800" dirty="0">
                <a:solidFill>
                  <a:srgbClr val="6A3E3E"/>
                </a:solidFill>
                <a:latin typeface="Consolas"/>
              </a:rPr>
              <a:t>title</a:t>
            </a:r>
            <a:r>
              <a:rPr lang="en-GB" sz="1800" dirty="0">
                <a:solidFill>
                  <a:srgbClr val="000000"/>
                </a:solidFill>
                <a:latin typeface="Consolas"/>
              </a:rPr>
              <a:t>, String </a:t>
            </a:r>
            <a:r>
              <a:rPr lang="en-GB" sz="1800" dirty="0" err="1">
                <a:solidFill>
                  <a:srgbClr val="6A3E3E"/>
                </a:solidFill>
                <a:latin typeface="Consolas"/>
              </a:rPr>
              <a:t>isbn</a:t>
            </a:r>
            <a:r>
              <a:rPr lang="en-GB" sz="1800" dirty="0">
                <a:solidFill>
                  <a:srgbClr val="000000"/>
                </a:solidFill>
                <a:latin typeface="Consolas"/>
              </a:rPr>
              <a:t>, </a:t>
            </a:r>
            <a:r>
              <a:rPr lang="en-GB" sz="1800" dirty="0">
                <a:solidFill>
                  <a:srgbClr val="7F0055"/>
                </a:solidFill>
                <a:latin typeface="Consolas"/>
              </a:rPr>
              <a:t>double</a:t>
            </a:r>
            <a:r>
              <a:rPr lang="en-GB" sz="1800" dirty="0">
                <a:solidFill>
                  <a:srgbClr val="000000"/>
                </a:solidFill>
                <a:latin typeface="Consolas"/>
              </a:rPr>
              <a:t> </a:t>
            </a:r>
            <a:r>
              <a:rPr lang="en-GB" sz="1800" dirty="0">
                <a:solidFill>
                  <a:srgbClr val="6A3E3E"/>
                </a:solidFill>
                <a:latin typeface="Consolas"/>
              </a:rPr>
              <a:t>price</a:t>
            </a:r>
            <a:r>
              <a:rPr lang="en-GB" sz="1800" dirty="0">
                <a:solidFill>
                  <a:srgbClr val="000000"/>
                </a:solidFill>
                <a:latin typeface="Consolas"/>
              </a:rPr>
              <a:t>,</a:t>
            </a:r>
            <a:br>
              <a:rPr lang="en-GB" sz="1800" dirty="0">
                <a:solidFill>
                  <a:srgbClr val="000000"/>
                </a:solidFill>
                <a:latin typeface="Consolas"/>
              </a:rPr>
            </a:br>
            <a:r>
              <a:rPr lang="en-GB" sz="1800" dirty="0">
                <a:solidFill>
                  <a:srgbClr val="000000"/>
                </a:solidFill>
                <a:latin typeface="Consolas"/>
              </a:rPr>
              <a:t>	 List&lt;Author&gt; </a:t>
            </a:r>
            <a:r>
              <a:rPr lang="en-GB" sz="1800" dirty="0">
                <a:solidFill>
                  <a:srgbClr val="6A3E3E"/>
                </a:solidFill>
                <a:latin typeface="Consolas"/>
              </a:rPr>
              <a:t>authors</a:t>
            </a:r>
            <a:r>
              <a:rPr lang="en-GB" sz="1800" dirty="0">
                <a:solidFill>
                  <a:srgbClr val="000000"/>
                </a:solidFill>
                <a:latin typeface="Consolas"/>
              </a:rPr>
              <a:t>) {</a:t>
            </a:r>
          </a:p>
          <a:p>
            <a:pPr marL="0" indent="0">
              <a:buNone/>
            </a:pPr>
            <a:r>
              <a:rPr lang="en-GB" sz="1800" dirty="0">
                <a:solidFill>
                  <a:srgbClr val="7F0055"/>
                </a:solidFill>
                <a:latin typeface="Consolas"/>
              </a:rPr>
              <a:t>    </a:t>
            </a:r>
            <a:r>
              <a:rPr lang="en-GB" sz="1800" dirty="0" err="1">
                <a:solidFill>
                  <a:srgbClr val="7F0055"/>
                </a:solidFill>
                <a:latin typeface="Consolas"/>
              </a:rPr>
              <a:t>this</a:t>
            </a:r>
            <a:r>
              <a:rPr lang="en-GB" sz="1800" dirty="0" err="1">
                <a:solidFill>
                  <a:srgbClr val="000000"/>
                </a:solidFill>
                <a:latin typeface="Consolas"/>
              </a:rPr>
              <a:t>.</a:t>
            </a:r>
            <a:r>
              <a:rPr lang="en-GB" sz="1800" dirty="0" err="1">
                <a:solidFill>
                  <a:srgbClr val="0000C0"/>
                </a:solidFill>
                <a:latin typeface="Consolas"/>
              </a:rPr>
              <a:t>title</a:t>
            </a:r>
            <a:r>
              <a:rPr lang="en-GB" sz="1800" dirty="0">
                <a:solidFill>
                  <a:srgbClr val="000000"/>
                </a:solidFill>
                <a:latin typeface="Consolas"/>
              </a:rPr>
              <a:t> = </a:t>
            </a:r>
            <a:r>
              <a:rPr lang="en-GB" sz="1800" dirty="0">
                <a:solidFill>
                  <a:srgbClr val="6A3E3E"/>
                </a:solidFill>
                <a:latin typeface="Consolas"/>
              </a:rPr>
              <a:t>title</a:t>
            </a:r>
            <a:r>
              <a:rPr lang="en-GB" sz="1800" dirty="0">
                <a:solidFill>
                  <a:srgbClr val="000000"/>
                </a:solidFill>
                <a:latin typeface="Consolas"/>
              </a:rPr>
              <a:t>;</a:t>
            </a:r>
          </a:p>
          <a:p>
            <a:pPr marL="0" indent="0">
              <a:buNone/>
            </a:pPr>
            <a:r>
              <a:rPr lang="en-GB" sz="1800" dirty="0">
                <a:solidFill>
                  <a:srgbClr val="7F0055"/>
                </a:solidFill>
                <a:latin typeface="Consolas"/>
              </a:rPr>
              <a:t>    </a:t>
            </a:r>
            <a:r>
              <a:rPr lang="en-GB" sz="1800" dirty="0" err="1">
                <a:solidFill>
                  <a:srgbClr val="7F0055"/>
                </a:solidFill>
                <a:latin typeface="Consolas"/>
              </a:rPr>
              <a:t>this</a:t>
            </a:r>
            <a:r>
              <a:rPr lang="en-GB" sz="1800" dirty="0" err="1">
                <a:solidFill>
                  <a:srgbClr val="000000"/>
                </a:solidFill>
                <a:latin typeface="Consolas"/>
              </a:rPr>
              <a:t>.</a:t>
            </a:r>
            <a:r>
              <a:rPr lang="en-GB" sz="1800" dirty="0" err="1">
                <a:solidFill>
                  <a:srgbClr val="0000C0"/>
                </a:solidFill>
                <a:latin typeface="Consolas"/>
              </a:rPr>
              <a:t>isbn</a:t>
            </a:r>
            <a:r>
              <a:rPr lang="en-GB" sz="1800" dirty="0">
                <a:solidFill>
                  <a:srgbClr val="000000"/>
                </a:solidFill>
                <a:latin typeface="Consolas"/>
              </a:rPr>
              <a:t> = </a:t>
            </a:r>
            <a:r>
              <a:rPr lang="en-GB" sz="1800" dirty="0" err="1">
                <a:solidFill>
                  <a:srgbClr val="6A3E3E"/>
                </a:solidFill>
                <a:latin typeface="Consolas"/>
              </a:rPr>
              <a:t>isbn</a:t>
            </a:r>
            <a:r>
              <a:rPr lang="en-GB" sz="1800" dirty="0">
                <a:solidFill>
                  <a:srgbClr val="000000"/>
                </a:solidFill>
                <a:latin typeface="Consolas"/>
              </a:rPr>
              <a:t> == </a:t>
            </a:r>
            <a:r>
              <a:rPr lang="en-GB" sz="1800" dirty="0">
                <a:solidFill>
                  <a:srgbClr val="7F0055"/>
                </a:solidFill>
                <a:latin typeface="Consolas"/>
              </a:rPr>
              <a:t>null</a:t>
            </a:r>
            <a:r>
              <a:rPr lang="en-GB" sz="1800" dirty="0">
                <a:solidFill>
                  <a:srgbClr val="000000"/>
                </a:solidFill>
                <a:latin typeface="Consolas"/>
              </a:rPr>
              <a:t> ? </a:t>
            </a:r>
            <a:r>
              <a:rPr lang="en-GB" sz="1800" dirty="0">
                <a:solidFill>
                  <a:srgbClr val="2A00FF"/>
                </a:solidFill>
                <a:latin typeface="Consolas"/>
              </a:rPr>
              <a:t>""</a:t>
            </a:r>
            <a:r>
              <a:rPr lang="en-GB" sz="1800" dirty="0">
                <a:solidFill>
                  <a:srgbClr val="000000"/>
                </a:solidFill>
                <a:latin typeface="Consolas"/>
              </a:rPr>
              <a:t> : </a:t>
            </a:r>
            <a:r>
              <a:rPr lang="en-GB" sz="1800" dirty="0" err="1">
                <a:solidFill>
                  <a:srgbClr val="6A3E3E"/>
                </a:solidFill>
                <a:latin typeface="Consolas"/>
              </a:rPr>
              <a:t>isbn</a:t>
            </a:r>
            <a:r>
              <a:rPr lang="en-GB" sz="1800" dirty="0">
                <a:solidFill>
                  <a:srgbClr val="000000"/>
                </a:solidFill>
                <a:latin typeface="Consolas"/>
              </a:rPr>
              <a:t>;</a:t>
            </a:r>
          </a:p>
          <a:p>
            <a:pPr marL="0" indent="0">
              <a:buNone/>
            </a:pPr>
            <a:r>
              <a:rPr lang="en-GB" sz="1800" dirty="0">
                <a:solidFill>
                  <a:srgbClr val="7F0055"/>
                </a:solidFill>
                <a:latin typeface="Consolas"/>
              </a:rPr>
              <a:t>    </a:t>
            </a:r>
            <a:r>
              <a:rPr lang="en-GB" sz="1800" dirty="0" err="1">
                <a:solidFill>
                  <a:srgbClr val="7F0055"/>
                </a:solidFill>
                <a:latin typeface="Consolas"/>
              </a:rPr>
              <a:t>this</a:t>
            </a:r>
            <a:r>
              <a:rPr lang="en-GB" sz="1800" dirty="0" err="1">
                <a:solidFill>
                  <a:srgbClr val="000000"/>
                </a:solidFill>
                <a:latin typeface="Consolas"/>
              </a:rPr>
              <a:t>.</a:t>
            </a:r>
            <a:r>
              <a:rPr lang="en-GB" sz="1800" dirty="0" err="1">
                <a:solidFill>
                  <a:srgbClr val="0000C0"/>
                </a:solidFill>
                <a:latin typeface="Consolas"/>
              </a:rPr>
              <a:t>price</a:t>
            </a:r>
            <a:r>
              <a:rPr lang="en-GB" sz="1800" dirty="0">
                <a:solidFill>
                  <a:srgbClr val="000000"/>
                </a:solidFill>
                <a:latin typeface="Consolas"/>
              </a:rPr>
              <a:t> = </a:t>
            </a:r>
            <a:r>
              <a:rPr lang="en-GB" sz="1800" dirty="0">
                <a:solidFill>
                  <a:srgbClr val="6A3E3E"/>
                </a:solidFill>
                <a:latin typeface="Consolas"/>
              </a:rPr>
              <a:t>price</a:t>
            </a:r>
            <a:r>
              <a:rPr lang="en-GB" sz="1800" dirty="0">
                <a:solidFill>
                  <a:srgbClr val="000000"/>
                </a:solidFill>
                <a:latin typeface="Consolas"/>
              </a:rPr>
              <a:t>;</a:t>
            </a:r>
          </a:p>
          <a:p>
            <a:pPr marL="0" indent="0">
              <a:buNone/>
            </a:pPr>
            <a:r>
              <a:rPr lang="en-GB" sz="1800" dirty="0">
                <a:solidFill>
                  <a:srgbClr val="7F0055"/>
                </a:solidFill>
                <a:latin typeface="Consolas"/>
              </a:rPr>
              <a:t>    </a:t>
            </a:r>
            <a:r>
              <a:rPr lang="en-GB" sz="1800" dirty="0" err="1">
                <a:solidFill>
                  <a:srgbClr val="7F0055"/>
                </a:solidFill>
                <a:latin typeface="Consolas"/>
              </a:rPr>
              <a:t>this</a:t>
            </a:r>
            <a:r>
              <a:rPr lang="en-GB" sz="1800" dirty="0" err="1">
                <a:solidFill>
                  <a:srgbClr val="000000"/>
                </a:solidFill>
                <a:latin typeface="Consolas"/>
              </a:rPr>
              <a:t>.</a:t>
            </a:r>
            <a:r>
              <a:rPr lang="en-GB" sz="1800" dirty="0" err="1">
                <a:solidFill>
                  <a:srgbClr val="0000C0"/>
                </a:solidFill>
                <a:latin typeface="Consolas"/>
              </a:rPr>
              <a:t>authors</a:t>
            </a:r>
            <a:r>
              <a:rPr lang="en-GB" sz="1800" dirty="0">
                <a:solidFill>
                  <a:srgbClr val="000000"/>
                </a:solidFill>
                <a:latin typeface="Consolas"/>
              </a:rPr>
              <a:t> = </a:t>
            </a:r>
            <a:r>
              <a:rPr lang="en-GB" sz="1800" dirty="0">
                <a:solidFill>
                  <a:srgbClr val="7F0055"/>
                </a:solidFill>
                <a:latin typeface="Consolas"/>
              </a:rPr>
              <a:t>new</a:t>
            </a:r>
            <a:r>
              <a:rPr lang="en-GB" sz="1800" dirty="0">
                <a:solidFill>
                  <a:srgbClr val="000000"/>
                </a:solidFill>
                <a:latin typeface="Consolas"/>
              </a:rPr>
              <a:t> </a:t>
            </a:r>
            <a:r>
              <a:rPr lang="en-GB" sz="1800" dirty="0" err="1">
                <a:solidFill>
                  <a:srgbClr val="000000"/>
                </a:solidFill>
                <a:latin typeface="Consolas"/>
              </a:rPr>
              <a:t>ArrayList</a:t>
            </a:r>
            <a:r>
              <a:rPr lang="en-GB" sz="1800" dirty="0">
                <a:solidFill>
                  <a:srgbClr val="000000"/>
                </a:solidFill>
                <a:latin typeface="Consolas"/>
              </a:rPr>
              <a:t>&lt;&gt;(); </a:t>
            </a:r>
          </a:p>
          <a:p>
            <a:pPr marL="0" indent="0">
              <a:buNone/>
            </a:pPr>
            <a:r>
              <a:rPr lang="en-GB" sz="1800" dirty="0">
                <a:solidFill>
                  <a:srgbClr val="7F0055"/>
                </a:solidFill>
                <a:latin typeface="Consolas"/>
              </a:rPr>
              <a:t>    if</a:t>
            </a:r>
            <a:r>
              <a:rPr lang="en-GB" sz="1800" dirty="0">
                <a:solidFill>
                  <a:srgbClr val="000000"/>
                </a:solidFill>
                <a:latin typeface="Consolas"/>
              </a:rPr>
              <a:t> (</a:t>
            </a:r>
            <a:r>
              <a:rPr lang="en-GB" sz="1800" dirty="0">
                <a:solidFill>
                  <a:srgbClr val="6A3E3E"/>
                </a:solidFill>
                <a:latin typeface="Consolas"/>
              </a:rPr>
              <a:t>authors</a:t>
            </a:r>
            <a:r>
              <a:rPr lang="en-GB" sz="1800" dirty="0">
                <a:solidFill>
                  <a:srgbClr val="000000"/>
                </a:solidFill>
                <a:latin typeface="Consolas"/>
              </a:rPr>
              <a:t> != </a:t>
            </a:r>
            <a:r>
              <a:rPr lang="en-GB" sz="1800" dirty="0">
                <a:solidFill>
                  <a:srgbClr val="7F0055"/>
                </a:solidFill>
                <a:latin typeface="Consolas"/>
              </a:rPr>
              <a:t>null</a:t>
            </a:r>
            <a:r>
              <a:rPr lang="en-GB" sz="1800" dirty="0">
                <a:solidFill>
                  <a:srgbClr val="000000"/>
                </a:solidFill>
                <a:latin typeface="Consolas"/>
              </a:rPr>
              <a:t>) </a:t>
            </a:r>
          </a:p>
          <a:p>
            <a:pPr marL="0" indent="0">
              <a:buNone/>
            </a:pPr>
            <a:r>
              <a:rPr lang="en-GB" sz="1800" dirty="0">
                <a:solidFill>
                  <a:srgbClr val="000000"/>
                </a:solidFill>
                <a:latin typeface="Consolas"/>
              </a:rPr>
              <a:t>       </a:t>
            </a:r>
            <a:r>
              <a:rPr lang="en-GB" sz="1800" dirty="0" err="1">
                <a:solidFill>
                  <a:srgbClr val="7F0055"/>
                </a:solidFill>
                <a:latin typeface="Consolas"/>
              </a:rPr>
              <a:t>this</a:t>
            </a:r>
            <a:r>
              <a:rPr lang="en-GB" sz="1800" dirty="0" err="1">
                <a:solidFill>
                  <a:srgbClr val="000000"/>
                </a:solidFill>
                <a:latin typeface="Consolas"/>
              </a:rPr>
              <a:t>.</a:t>
            </a:r>
            <a:r>
              <a:rPr lang="en-GB" sz="1800" dirty="0" err="1">
                <a:solidFill>
                  <a:srgbClr val="0000C0"/>
                </a:solidFill>
                <a:latin typeface="Consolas"/>
              </a:rPr>
              <a:t>authors</a:t>
            </a:r>
            <a:r>
              <a:rPr lang="en-GB" sz="1800" dirty="0" err="1">
                <a:solidFill>
                  <a:srgbClr val="000000"/>
                </a:solidFill>
                <a:latin typeface="Consolas"/>
              </a:rPr>
              <a:t>.addAll</a:t>
            </a:r>
            <a:r>
              <a:rPr lang="en-GB" sz="1800" dirty="0">
                <a:solidFill>
                  <a:srgbClr val="000000"/>
                </a:solidFill>
                <a:latin typeface="Consolas"/>
              </a:rPr>
              <a:t>(</a:t>
            </a:r>
            <a:r>
              <a:rPr lang="en-GB" sz="1800" dirty="0">
                <a:solidFill>
                  <a:srgbClr val="6A3E3E"/>
                </a:solidFill>
                <a:latin typeface="Consolas"/>
              </a:rPr>
              <a:t>authors</a:t>
            </a:r>
            <a:r>
              <a:rPr lang="en-GB" sz="1800" dirty="0">
                <a:solidFill>
                  <a:srgbClr val="000000"/>
                </a:solidFill>
                <a:latin typeface="Consolas"/>
              </a:rPr>
              <a:t>);</a:t>
            </a:r>
          </a:p>
          <a:p>
            <a:pPr marL="0" indent="0">
              <a:buNone/>
            </a:pPr>
            <a:r>
              <a:rPr lang="en-GB" sz="1800" dirty="0">
                <a:solidFill>
                  <a:srgbClr val="000000"/>
                </a:solidFill>
                <a:latin typeface="Consolas"/>
              </a:rPr>
              <a:t>  }</a:t>
            </a:r>
          </a:p>
          <a:p>
            <a:pPr marL="0" indent="0">
              <a:buNone/>
            </a:pPr>
            <a:r>
              <a:rPr lang="en-GB" sz="1800" dirty="0">
                <a:solidFill>
                  <a:srgbClr val="000000"/>
                </a:solidFill>
                <a:latin typeface="Consolas"/>
              </a:rPr>
              <a:t>…</a:t>
            </a:r>
          </a:p>
          <a:p>
            <a:pPr marL="0" indent="0">
              <a:buNone/>
            </a:pPr>
            <a:r>
              <a:rPr lang="en-GB" sz="1800" dirty="0">
                <a:solidFill>
                  <a:srgbClr val="000000"/>
                </a:solidFill>
                <a:latin typeface="Consolas"/>
              </a:rPr>
              <a:t>}</a:t>
            </a:r>
            <a:endParaRPr lang="en-GB" sz="1800" dirty="0"/>
          </a:p>
        </p:txBody>
      </p:sp>
    </p:spTree>
    <p:extLst>
      <p:ext uri="{BB962C8B-B14F-4D97-AF65-F5344CB8AC3E}">
        <p14:creationId xmlns:p14="http://schemas.microsoft.com/office/powerpoint/2010/main" val="56824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noChangeArrowheads="1"/>
          </p:cNvSpPr>
          <p:nvPr>
            <p:ph type="title"/>
          </p:nvPr>
        </p:nvSpPr>
        <p:spPr/>
        <p:txBody>
          <a:bodyPr/>
          <a:lstStyle/>
          <a:p>
            <a:pPr eaLnBrk="1" hangingPunct="1">
              <a:defRPr/>
            </a:pPr>
            <a:r>
              <a:rPr lang="en-GB" dirty="0"/>
              <a:t>‘Shallow’ Book Cloning</a:t>
            </a:r>
            <a:endParaRPr lang="en-US" dirty="0">
              <a:latin typeface="Calibri" pitchFamily="34" charset="0"/>
            </a:endParaRPr>
          </a:p>
        </p:txBody>
      </p:sp>
      <p:sp>
        <p:nvSpPr>
          <p:cNvPr id="7171" name="Rectangle 3"/>
          <p:cNvSpPr>
            <a:spLocks noGrp="1" noChangeArrowheads="1"/>
          </p:cNvSpPr>
          <p:nvPr>
            <p:ph type="body" idx="1"/>
          </p:nvPr>
        </p:nvSpPr>
        <p:spPr>
          <a:xfrm>
            <a:off x="431540" y="1196752"/>
            <a:ext cx="8316924" cy="5472608"/>
          </a:xfrm>
        </p:spPr>
        <p:txBody>
          <a:bodyPr/>
          <a:lstStyle/>
          <a:p>
            <a:pPr marL="0" indent="0">
              <a:buNone/>
            </a:pPr>
            <a:r>
              <a:rPr lang="en-GB" sz="1800" dirty="0">
                <a:solidFill>
                  <a:srgbClr val="7F0055"/>
                </a:solidFill>
                <a:latin typeface="Consolas"/>
              </a:rPr>
              <a:t>public</a:t>
            </a:r>
            <a:r>
              <a:rPr lang="en-GB" sz="1800" dirty="0">
                <a:solidFill>
                  <a:srgbClr val="000000"/>
                </a:solidFill>
                <a:latin typeface="Consolas"/>
              </a:rPr>
              <a:t> Book clone() {</a:t>
            </a:r>
          </a:p>
          <a:p>
            <a:pPr marL="0" indent="0">
              <a:buNone/>
            </a:pPr>
            <a:r>
              <a:rPr lang="en-GB" sz="1800" dirty="0">
                <a:solidFill>
                  <a:srgbClr val="7F0055"/>
                </a:solidFill>
                <a:latin typeface="Consolas"/>
              </a:rPr>
              <a:t>  try</a:t>
            </a:r>
            <a:r>
              <a:rPr lang="en-GB" sz="1800" dirty="0">
                <a:solidFill>
                  <a:srgbClr val="000000"/>
                </a:solidFill>
                <a:latin typeface="Consolas"/>
              </a:rPr>
              <a:t> {  </a:t>
            </a:r>
          </a:p>
          <a:p>
            <a:pPr marL="0" indent="0">
              <a:buNone/>
            </a:pPr>
            <a:r>
              <a:rPr lang="en-GB" sz="1800" dirty="0">
                <a:solidFill>
                  <a:srgbClr val="000000"/>
                </a:solidFill>
                <a:latin typeface="Consolas"/>
              </a:rPr>
              <a:t>      </a:t>
            </a:r>
            <a:r>
              <a:rPr lang="en-GB" sz="1800" dirty="0">
                <a:solidFill>
                  <a:srgbClr val="7F0055"/>
                </a:solidFill>
                <a:latin typeface="Consolas"/>
              </a:rPr>
              <a:t>return</a:t>
            </a:r>
            <a:r>
              <a:rPr lang="en-GB" sz="1800" dirty="0">
                <a:solidFill>
                  <a:srgbClr val="000000"/>
                </a:solidFill>
                <a:latin typeface="Consolas"/>
              </a:rPr>
              <a:t> (Book) </a:t>
            </a:r>
            <a:r>
              <a:rPr lang="en-GB" sz="1800" dirty="0" err="1">
                <a:solidFill>
                  <a:srgbClr val="7F0055"/>
                </a:solidFill>
                <a:latin typeface="Consolas"/>
              </a:rPr>
              <a:t>super</a:t>
            </a:r>
            <a:r>
              <a:rPr lang="en-GB" sz="1800" dirty="0" err="1">
                <a:solidFill>
                  <a:srgbClr val="000000"/>
                </a:solidFill>
                <a:latin typeface="Consolas"/>
              </a:rPr>
              <a:t>.clone</a:t>
            </a:r>
            <a:r>
              <a:rPr lang="en-GB" sz="1800" dirty="0">
                <a:solidFill>
                  <a:srgbClr val="000000"/>
                </a:solidFill>
                <a:latin typeface="Consolas"/>
              </a:rPr>
              <a:t>();</a:t>
            </a:r>
          </a:p>
          <a:p>
            <a:pPr marL="0" indent="0">
              <a:buNone/>
            </a:pPr>
            <a:r>
              <a:rPr lang="en-GB" sz="1800" dirty="0">
                <a:solidFill>
                  <a:srgbClr val="000000"/>
                </a:solidFill>
                <a:latin typeface="Consolas"/>
              </a:rPr>
              <a:t>  } </a:t>
            </a:r>
            <a:r>
              <a:rPr lang="en-GB" sz="1800" dirty="0">
                <a:solidFill>
                  <a:srgbClr val="7F0055"/>
                </a:solidFill>
                <a:latin typeface="Consolas"/>
              </a:rPr>
              <a:t>catch</a:t>
            </a:r>
            <a:r>
              <a:rPr lang="en-GB" sz="1800" dirty="0">
                <a:solidFill>
                  <a:srgbClr val="000000"/>
                </a:solidFill>
                <a:latin typeface="Consolas"/>
              </a:rPr>
              <a:t> (</a:t>
            </a:r>
            <a:r>
              <a:rPr lang="en-GB" sz="1800" dirty="0" err="1">
                <a:solidFill>
                  <a:srgbClr val="000000"/>
                </a:solidFill>
                <a:latin typeface="Consolas"/>
              </a:rPr>
              <a:t>CloneNotSupportedException</a:t>
            </a:r>
            <a:r>
              <a:rPr lang="en-GB" sz="1800" dirty="0">
                <a:solidFill>
                  <a:srgbClr val="000000"/>
                </a:solidFill>
                <a:latin typeface="Consolas"/>
              </a:rPr>
              <a:t> </a:t>
            </a:r>
            <a:r>
              <a:rPr lang="en-GB" sz="1800" dirty="0">
                <a:solidFill>
                  <a:srgbClr val="6A3E3E"/>
                </a:solidFill>
                <a:latin typeface="Consolas"/>
              </a:rPr>
              <a:t>e</a:t>
            </a:r>
            <a:r>
              <a:rPr lang="en-GB" sz="1800" dirty="0">
                <a:solidFill>
                  <a:srgbClr val="000000"/>
                </a:solidFill>
                <a:latin typeface="Consolas"/>
              </a:rPr>
              <a:t>) {</a:t>
            </a:r>
          </a:p>
          <a:p>
            <a:pPr marL="0" indent="0">
              <a:buNone/>
            </a:pPr>
            <a:r>
              <a:rPr lang="en-GB" sz="1800" dirty="0">
                <a:solidFill>
                  <a:srgbClr val="6A3E3E"/>
                </a:solidFill>
                <a:latin typeface="Consolas"/>
              </a:rPr>
              <a:t>	</a:t>
            </a:r>
            <a:r>
              <a:rPr lang="en-GB" sz="1800" dirty="0" err="1">
                <a:solidFill>
                  <a:srgbClr val="6A3E3E"/>
                </a:solidFill>
                <a:latin typeface="Consolas"/>
              </a:rPr>
              <a:t>e</a:t>
            </a:r>
            <a:r>
              <a:rPr lang="en-GB" sz="1800" dirty="0" err="1">
                <a:solidFill>
                  <a:srgbClr val="000000"/>
                </a:solidFill>
                <a:latin typeface="Consolas"/>
              </a:rPr>
              <a:t>.printStackTrace</a:t>
            </a:r>
            <a:r>
              <a:rPr lang="en-GB" sz="1800" dirty="0">
                <a:solidFill>
                  <a:srgbClr val="000000"/>
                </a:solidFill>
                <a:latin typeface="Consolas"/>
              </a:rPr>
              <a:t>(); </a:t>
            </a:r>
            <a:r>
              <a:rPr lang="en-GB" sz="1800" dirty="0">
                <a:solidFill>
                  <a:srgbClr val="7F0055"/>
                </a:solidFill>
                <a:latin typeface="Consolas"/>
              </a:rPr>
              <a:t>return</a:t>
            </a:r>
            <a:r>
              <a:rPr lang="en-GB" sz="1800" dirty="0">
                <a:solidFill>
                  <a:srgbClr val="000000"/>
                </a:solidFill>
                <a:latin typeface="Consolas"/>
              </a:rPr>
              <a:t> </a:t>
            </a:r>
            <a:r>
              <a:rPr lang="en-GB" sz="1800" dirty="0">
                <a:solidFill>
                  <a:srgbClr val="7F0055"/>
                </a:solidFill>
                <a:latin typeface="Consolas"/>
              </a:rPr>
              <a:t>null</a:t>
            </a:r>
            <a:r>
              <a:rPr lang="en-GB" sz="1800" dirty="0">
                <a:solidFill>
                  <a:srgbClr val="000000"/>
                </a:solidFill>
                <a:latin typeface="Consolas"/>
              </a:rPr>
              <a:t>; </a:t>
            </a:r>
          </a:p>
          <a:p>
            <a:pPr marL="0" indent="0">
              <a:buNone/>
            </a:pPr>
            <a:r>
              <a:rPr lang="en-GB" sz="1800" dirty="0">
                <a:solidFill>
                  <a:srgbClr val="000000"/>
                </a:solidFill>
                <a:latin typeface="Consolas"/>
              </a:rPr>
              <a:t>  }</a:t>
            </a:r>
          </a:p>
          <a:p>
            <a:pPr marL="0" indent="0">
              <a:buNone/>
            </a:pPr>
            <a:r>
              <a:rPr lang="en-GB" sz="1800" dirty="0">
                <a:solidFill>
                  <a:srgbClr val="000000"/>
                </a:solidFill>
                <a:latin typeface="Consolas"/>
              </a:rPr>
              <a:t>}</a:t>
            </a:r>
          </a:p>
          <a:p>
            <a:pPr marL="0" indent="0">
              <a:buNone/>
            </a:pPr>
            <a:endParaRPr lang="en-GB" sz="2200" dirty="0">
              <a:solidFill>
                <a:srgbClr val="000000"/>
              </a:solidFill>
              <a:latin typeface="Consolas"/>
            </a:endParaRPr>
          </a:p>
          <a:p>
            <a:r>
              <a:rPr lang="en-GB" dirty="0"/>
              <a:t>In the clone, the fields </a:t>
            </a:r>
            <a:r>
              <a:rPr lang="en-GB" sz="2200" b="1" dirty="0" err="1">
                <a:latin typeface="Consolas" panose="020B0609020204030204" pitchFamily="49" charset="0"/>
              </a:rPr>
              <a:t>isbn</a:t>
            </a:r>
            <a:r>
              <a:rPr lang="en-GB" dirty="0"/>
              <a:t>, </a:t>
            </a:r>
            <a:r>
              <a:rPr lang="en-GB" sz="2200" b="1" dirty="0">
                <a:latin typeface="Consolas" panose="020B0609020204030204" pitchFamily="49" charset="0"/>
              </a:rPr>
              <a:t>title</a:t>
            </a:r>
            <a:r>
              <a:rPr lang="en-GB" sz="2000" dirty="0"/>
              <a:t> </a:t>
            </a:r>
            <a:r>
              <a:rPr lang="en-GB" dirty="0"/>
              <a:t>and </a:t>
            </a:r>
            <a:r>
              <a:rPr lang="en-GB" sz="2200" b="1" dirty="0">
                <a:latin typeface="Consolas" panose="020B0609020204030204" pitchFamily="49" charset="0"/>
              </a:rPr>
              <a:t>authors</a:t>
            </a:r>
            <a:r>
              <a:rPr lang="en-GB" sz="2000" dirty="0"/>
              <a:t> </a:t>
            </a:r>
            <a:r>
              <a:rPr lang="en-GB" dirty="0"/>
              <a:t>refer to the same objects as the original</a:t>
            </a:r>
          </a:p>
          <a:p>
            <a:pPr eaLnBrk="1" hangingPunct="1">
              <a:lnSpc>
                <a:spcPct val="90000"/>
              </a:lnSpc>
            </a:pPr>
            <a:r>
              <a:rPr lang="en-GB" dirty="0"/>
              <a:t>This is not a problem for </a:t>
            </a:r>
            <a:r>
              <a:rPr lang="en-GB" sz="2200" b="1" dirty="0" err="1">
                <a:latin typeface="Consolas" panose="020B0609020204030204" pitchFamily="49" charset="0"/>
              </a:rPr>
              <a:t>isbn</a:t>
            </a:r>
            <a:r>
              <a:rPr lang="en-GB" dirty="0"/>
              <a:t> and </a:t>
            </a:r>
            <a:r>
              <a:rPr lang="en-GB" sz="2200" b="1" dirty="0">
                <a:latin typeface="Consolas" panose="020B0609020204030204" pitchFamily="49" charset="0"/>
              </a:rPr>
              <a:t>title</a:t>
            </a:r>
            <a:r>
              <a:rPr lang="en-GB" dirty="0"/>
              <a:t> because strings are immutable in Java </a:t>
            </a:r>
            <a:endParaRPr lang="en-US" dirty="0"/>
          </a:p>
          <a:p>
            <a:pPr eaLnBrk="1" hangingPunct="1">
              <a:lnSpc>
                <a:spcPct val="90000"/>
              </a:lnSpc>
            </a:pPr>
            <a:r>
              <a:rPr lang="en-GB" dirty="0"/>
              <a:t>But it means that the mutable </a:t>
            </a:r>
            <a:r>
              <a:rPr lang="en-GB" sz="2200" b="1" dirty="0">
                <a:solidFill>
                  <a:srgbClr val="000000"/>
                </a:solidFill>
                <a:latin typeface="Consolas" panose="020B0609020204030204" pitchFamily="49" charset="0"/>
              </a:rPr>
              <a:t>authors</a:t>
            </a:r>
            <a:r>
              <a:rPr lang="en-GB" dirty="0"/>
              <a:t> list</a:t>
            </a:r>
            <a:r>
              <a:rPr lang="en-GB" sz="2000" dirty="0"/>
              <a:t> </a:t>
            </a:r>
            <a:r>
              <a:rPr lang="en-GB" dirty="0"/>
              <a:t>will be shared by the original</a:t>
            </a:r>
            <a:r>
              <a:rPr lang="en-GB" sz="2000" dirty="0"/>
              <a:t> </a:t>
            </a:r>
            <a:r>
              <a:rPr lang="en-GB" sz="2200" b="1" dirty="0">
                <a:solidFill>
                  <a:srgbClr val="000000"/>
                </a:solidFill>
                <a:latin typeface="Consolas"/>
              </a:rPr>
              <a:t>Book</a:t>
            </a:r>
            <a:r>
              <a:rPr lang="en-GB" sz="2000" dirty="0"/>
              <a:t> </a:t>
            </a:r>
            <a:r>
              <a:rPr lang="en-GB" dirty="0"/>
              <a:t>object and the clone</a:t>
            </a:r>
          </a:p>
          <a:p>
            <a:pPr lvl="1" eaLnBrk="1" hangingPunct="1">
              <a:lnSpc>
                <a:spcPct val="90000"/>
              </a:lnSpc>
            </a:pPr>
            <a:r>
              <a:rPr lang="en-GB" i="1" dirty="0">
                <a:solidFill>
                  <a:srgbClr val="FF0000"/>
                </a:solidFill>
              </a:rPr>
              <a:t>They are not independent objects!</a:t>
            </a:r>
          </a:p>
        </p:txBody>
      </p:sp>
    </p:spTree>
    <p:extLst>
      <p:ext uri="{BB962C8B-B14F-4D97-AF65-F5344CB8AC3E}">
        <p14:creationId xmlns:p14="http://schemas.microsoft.com/office/powerpoint/2010/main" val="189726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8258" name="Rectangle 2"/>
          <p:cNvSpPr>
            <a:spLocks noGrp="1" noChangeArrowheads="1"/>
          </p:cNvSpPr>
          <p:nvPr>
            <p:ph type="title"/>
          </p:nvPr>
        </p:nvSpPr>
        <p:spPr>
          <a:xfrm>
            <a:off x="467544" y="4683"/>
            <a:ext cx="8244916" cy="832029"/>
          </a:xfrm>
        </p:spPr>
        <p:txBody>
          <a:bodyPr/>
          <a:lstStyle/>
          <a:p>
            <a:pPr eaLnBrk="1" hangingPunct="1">
              <a:defRPr/>
            </a:pPr>
            <a:r>
              <a:rPr lang="en-GB" dirty="0"/>
              <a:t>‘</a:t>
            </a:r>
            <a:r>
              <a:rPr lang="en-GB" sz="3600" dirty="0"/>
              <a:t>Shallow’ Book Cloning</a:t>
            </a:r>
            <a:endParaRPr lang="en-US" sz="3600" dirty="0">
              <a:latin typeface="Calibri" pitchFamily="34" charset="0"/>
            </a:endParaRPr>
          </a:p>
        </p:txBody>
      </p:sp>
      <p:sp>
        <p:nvSpPr>
          <p:cNvPr id="3" name="Rectangle 2"/>
          <p:cNvSpPr/>
          <p:nvPr/>
        </p:nvSpPr>
        <p:spPr bwMode="auto">
          <a:xfrm>
            <a:off x="539552" y="1988840"/>
            <a:ext cx="1512168" cy="13681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rPr>
              <a:t>isbn</a:t>
            </a: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GB" sz="2000" dirty="0"/>
              <a:t>price=22.00</a:t>
            </a:r>
          </a:p>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rPr>
              <a:t>title</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authors</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14" name="Rectangle 13"/>
          <p:cNvSpPr/>
          <p:nvPr/>
        </p:nvSpPr>
        <p:spPr bwMode="auto">
          <a:xfrm>
            <a:off x="3023828" y="1933684"/>
            <a:ext cx="2304256"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"978-0007120765"</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0" name="Rectangle 19"/>
          <p:cNvSpPr/>
          <p:nvPr/>
        </p:nvSpPr>
        <p:spPr bwMode="auto">
          <a:xfrm>
            <a:off x="3017196" y="4126305"/>
            <a:ext cx="1080568" cy="68407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2000" dirty="0"/>
              <a:t>id</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name</a:t>
            </a:r>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11" name="TextBox 10"/>
          <p:cNvSpPr txBox="1"/>
          <p:nvPr/>
        </p:nvSpPr>
        <p:spPr>
          <a:xfrm>
            <a:off x="539552" y="1516142"/>
            <a:ext cx="1512168" cy="400110"/>
          </a:xfrm>
          <a:prstGeom prst="rect">
            <a:avLst/>
          </a:prstGeom>
          <a:noFill/>
        </p:spPr>
        <p:txBody>
          <a:bodyPr wrap="square" rtlCol="0">
            <a:spAutoFit/>
          </a:bodyPr>
          <a:lstStyle/>
          <a:p>
            <a:r>
              <a:rPr lang="en-GB" sz="2000" i="1" dirty="0"/>
              <a:t>Original</a:t>
            </a:r>
            <a:endParaRPr lang="en-GB" sz="2000" dirty="0"/>
          </a:p>
        </p:txBody>
      </p:sp>
      <p:sp>
        <p:nvSpPr>
          <p:cNvPr id="23" name="TextBox 22"/>
          <p:cNvSpPr txBox="1"/>
          <p:nvPr/>
        </p:nvSpPr>
        <p:spPr>
          <a:xfrm>
            <a:off x="7020272" y="1515058"/>
            <a:ext cx="1512168" cy="400110"/>
          </a:xfrm>
          <a:prstGeom prst="rect">
            <a:avLst/>
          </a:prstGeom>
          <a:noFill/>
        </p:spPr>
        <p:txBody>
          <a:bodyPr wrap="square" rtlCol="0">
            <a:spAutoFit/>
          </a:bodyPr>
          <a:lstStyle/>
          <a:p>
            <a:r>
              <a:rPr lang="en-GB" sz="2000" i="1" dirty="0"/>
              <a:t>Clone</a:t>
            </a:r>
            <a:endParaRPr lang="en-GB" sz="2000" dirty="0"/>
          </a:p>
        </p:txBody>
      </p:sp>
      <p:sp>
        <p:nvSpPr>
          <p:cNvPr id="24" name="Rectangle 23"/>
          <p:cNvSpPr/>
          <p:nvPr/>
        </p:nvSpPr>
        <p:spPr bwMode="auto">
          <a:xfrm>
            <a:off x="7020272" y="1988840"/>
            <a:ext cx="1512168" cy="136815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rPr>
              <a:t>isbn</a:t>
            </a: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GB" sz="2000" dirty="0"/>
              <a:t>price=22.00</a:t>
            </a:r>
          </a:p>
          <a:p>
            <a:pPr marL="0" marR="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rPr>
              <a:t>title</a:t>
            </a:r>
          </a:p>
          <a:p>
            <a:pPr marL="0" marR="0" indent="0" algn="l" defTabSz="914400" rtl="0" eaLnBrk="1" fontAlgn="base" latinLnBrk="0" hangingPunct="1">
              <a:lnSpc>
                <a:spcPct val="100000"/>
              </a:lnSpc>
              <a:spcBef>
                <a:spcPct val="0"/>
              </a:spcBef>
              <a:spcAft>
                <a:spcPct val="0"/>
              </a:spcAft>
              <a:buClrTx/>
              <a:buSzTx/>
              <a:buFontTx/>
              <a:buNone/>
              <a:tabLst/>
            </a:pPr>
            <a:r>
              <a:rPr lang="en-GB" sz="2000" dirty="0"/>
              <a:t>authors</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5" name="Rectangle 24"/>
          <p:cNvSpPr/>
          <p:nvPr/>
        </p:nvSpPr>
        <p:spPr bwMode="auto">
          <a:xfrm>
            <a:off x="3023828" y="2571914"/>
            <a:ext cx="3600400"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"The Mystery of the Blue Train"</a:t>
            </a:r>
          </a:p>
          <a:p>
            <a:pPr marL="0" marR="0" indent="0" algn="l" defTabSz="914400" rtl="0" eaLnBrk="1" fontAlgn="base" latinLnBrk="0" hangingPunct="1">
              <a:lnSpc>
                <a:spcPct val="100000"/>
              </a:lnSpc>
              <a:spcBef>
                <a:spcPct val="0"/>
              </a:spcBef>
              <a:spcAft>
                <a:spcPct val="0"/>
              </a:spcAft>
              <a:buClrTx/>
              <a:buSzTx/>
              <a:buFontTx/>
              <a:buNone/>
              <a:tabLst/>
            </a:pP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6" name="Rectangle 25"/>
          <p:cNvSpPr/>
          <p:nvPr/>
        </p:nvSpPr>
        <p:spPr bwMode="auto">
          <a:xfrm>
            <a:off x="4919946" y="4597409"/>
            <a:ext cx="2159341"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"Christie, Agatha"</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sp>
        <p:nvSpPr>
          <p:cNvPr id="27" name="Rectangle 26"/>
          <p:cNvSpPr/>
          <p:nvPr/>
        </p:nvSpPr>
        <p:spPr bwMode="auto">
          <a:xfrm>
            <a:off x="3017196" y="3261060"/>
            <a:ext cx="1086751"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1500" dirty="0"/>
              <a:t>List&lt;Author&gt;</a:t>
            </a:r>
          </a:p>
          <a:p>
            <a:pPr marL="0" marR="0" indent="0" algn="l" defTabSz="914400" rtl="0" eaLnBrk="1" fontAlgn="base" latinLnBrk="0" hangingPunct="1">
              <a:lnSpc>
                <a:spcPct val="100000"/>
              </a:lnSpc>
              <a:spcBef>
                <a:spcPct val="0"/>
              </a:spcBef>
              <a:spcAft>
                <a:spcPct val="0"/>
              </a:spcAft>
              <a:buClrTx/>
              <a:buSzTx/>
              <a:buFontTx/>
              <a:buNone/>
              <a:tabLst/>
            </a:pPr>
            <a:br>
              <a:rPr kumimoji="0" lang="en-GB" sz="1500" b="0" i="0" u="none" strike="noStrike" cap="none" normalizeH="0" baseline="0" dirty="0">
                <a:ln>
                  <a:noFill/>
                </a:ln>
                <a:solidFill>
                  <a:schemeClr val="tx1"/>
                </a:solidFill>
                <a:effectLst/>
              </a:rPr>
            </a:br>
            <a:endParaRPr lang="en-GB" sz="15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1500" b="0" i="0" u="none" strike="noStrike" cap="none" normalizeH="0" baseline="0" dirty="0">
              <a:ln>
                <a:noFill/>
              </a:ln>
              <a:solidFill>
                <a:schemeClr val="tx1"/>
              </a:solidFill>
              <a:effectLst/>
            </a:endParaRPr>
          </a:p>
        </p:txBody>
      </p:sp>
      <p:sp>
        <p:nvSpPr>
          <p:cNvPr id="28" name="Rectangle 27"/>
          <p:cNvSpPr/>
          <p:nvPr/>
        </p:nvSpPr>
        <p:spPr bwMode="auto">
          <a:xfrm>
            <a:off x="4919049" y="3990103"/>
            <a:ext cx="1080568" cy="4956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l"/>
            <a:r>
              <a:rPr lang="en-GB" sz="2000" dirty="0"/>
              <a:t>"AGAT"</a:t>
            </a:r>
          </a:p>
          <a:p>
            <a:pPr marL="0" marR="0" indent="0" algn="l" defTabSz="914400" rtl="0" eaLnBrk="1" fontAlgn="base" latinLnBrk="0" hangingPunct="1">
              <a:lnSpc>
                <a:spcPct val="100000"/>
              </a:lnSpc>
              <a:spcBef>
                <a:spcPct val="0"/>
              </a:spcBef>
              <a:spcAft>
                <a:spcPct val="0"/>
              </a:spcAft>
              <a:buClrTx/>
              <a:buSzTx/>
              <a:buFontTx/>
              <a:buNone/>
              <a:tabLst/>
            </a:pPr>
            <a:br>
              <a:rPr kumimoji="0" lang="en-GB" sz="2000" b="0" i="0" u="none" strike="noStrike" cap="none" normalizeH="0" baseline="0" dirty="0">
                <a:ln>
                  <a:noFill/>
                </a:ln>
                <a:solidFill>
                  <a:schemeClr val="tx1"/>
                </a:solidFill>
                <a:effectLst/>
              </a:rPr>
            </a:br>
            <a:endParaRPr lang="en-GB" sz="20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endParaRPr>
          </a:p>
        </p:txBody>
      </p:sp>
      <p:cxnSp>
        <p:nvCxnSpPr>
          <p:cNvPr id="22" name="Straight Arrow Connector 21"/>
          <p:cNvCxnSpPr>
            <a:cxnSpLocks/>
            <a:endCxn id="14" idx="1"/>
          </p:cNvCxnSpPr>
          <p:nvPr/>
        </p:nvCxnSpPr>
        <p:spPr bwMode="auto">
          <a:xfrm flipV="1">
            <a:off x="1137443" y="2181520"/>
            <a:ext cx="1886385" cy="261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cxnSpLocks/>
            <a:endCxn id="14" idx="3"/>
          </p:cNvCxnSpPr>
          <p:nvPr/>
        </p:nvCxnSpPr>
        <p:spPr bwMode="auto">
          <a:xfrm flipH="1">
            <a:off x="5328084" y="2181520"/>
            <a:ext cx="16921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cxnSpLocks/>
            <a:endCxn id="25" idx="1"/>
          </p:cNvCxnSpPr>
          <p:nvPr/>
        </p:nvCxnSpPr>
        <p:spPr bwMode="auto">
          <a:xfrm flipV="1">
            <a:off x="1137443" y="2819750"/>
            <a:ext cx="1886385" cy="199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a:cxnSpLocks/>
            <a:endCxn id="25" idx="3"/>
          </p:cNvCxnSpPr>
          <p:nvPr/>
        </p:nvCxnSpPr>
        <p:spPr bwMode="auto">
          <a:xfrm flipH="1">
            <a:off x="6624228" y="2819750"/>
            <a:ext cx="39604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cxnSpLocks/>
            <a:endCxn id="27" idx="1"/>
          </p:cNvCxnSpPr>
          <p:nvPr/>
        </p:nvCxnSpPr>
        <p:spPr bwMode="auto">
          <a:xfrm>
            <a:off x="1655676" y="3140968"/>
            <a:ext cx="1361520" cy="3679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cxnSpLocks/>
            <a:endCxn id="27" idx="3"/>
          </p:cNvCxnSpPr>
          <p:nvPr/>
        </p:nvCxnSpPr>
        <p:spPr bwMode="auto">
          <a:xfrm flipH="1">
            <a:off x="4103947" y="3140968"/>
            <a:ext cx="2916326" cy="3679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cxnSpLocks/>
            <a:stCxn id="27" idx="2"/>
            <a:endCxn id="20" idx="0"/>
          </p:cNvCxnSpPr>
          <p:nvPr/>
        </p:nvCxnSpPr>
        <p:spPr bwMode="auto">
          <a:xfrm flipH="1">
            <a:off x="3557480" y="3756732"/>
            <a:ext cx="3092" cy="3695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cxnSpLocks/>
            <a:endCxn id="28" idx="1"/>
          </p:cNvCxnSpPr>
          <p:nvPr/>
        </p:nvCxnSpPr>
        <p:spPr bwMode="auto">
          <a:xfrm flipV="1">
            <a:off x="3383868" y="4237939"/>
            <a:ext cx="1535181" cy="111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cxnSpLocks/>
            <a:endCxn id="26" idx="1"/>
          </p:cNvCxnSpPr>
          <p:nvPr/>
        </p:nvCxnSpPr>
        <p:spPr bwMode="auto">
          <a:xfrm>
            <a:off x="3800901" y="4678456"/>
            <a:ext cx="1119045" cy="1667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91082489"/>
      </p:ext>
    </p:extLst>
  </p:cSld>
  <p:clrMapOvr>
    <a:masterClrMapping/>
  </p:clrMapOvr>
</p:sld>
</file>

<file path=ppt/theme/theme1.xml><?xml version="1.0" encoding="utf-8"?>
<a:theme xmlns:a="http://schemas.openxmlformats.org/drawingml/2006/main" name="1_Echo">
  <a:themeElements>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
      <a:clrScheme name="1_Echo 11">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9787</TotalTime>
  <Words>3255</Words>
  <Application>Microsoft Macintosh PowerPoint</Application>
  <PresentationFormat>On-screen Show (4:3)</PresentationFormat>
  <Paragraphs>409</Paragraphs>
  <Slides>40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vt:lpstr>
      <vt:lpstr>Consolas</vt:lpstr>
      <vt:lpstr>Courier New</vt:lpstr>
      <vt:lpstr>Tahoma</vt:lpstr>
      <vt:lpstr>Wingdings</vt:lpstr>
      <vt:lpstr>1_Echo</vt:lpstr>
      <vt:lpstr>Lecture 3. Copying Objects; I/O and Serialisation; JSON and GSON     </vt:lpstr>
      <vt:lpstr>Part I</vt:lpstr>
      <vt:lpstr>Aliasing: Copying References</vt:lpstr>
      <vt:lpstr>Cloning in Java</vt:lpstr>
      <vt:lpstr>More Considerations</vt:lpstr>
      <vt:lpstr>Java Example (slide 1)</vt:lpstr>
      <vt:lpstr>PowerPoint Presentation</vt:lpstr>
      <vt:lpstr>‘Shallow’ Book Cloning</vt:lpstr>
      <vt:lpstr>‘Shallow’ Book Cloning</vt:lpstr>
      <vt:lpstr>‘Deep’ Cloning</vt:lpstr>
      <vt:lpstr>‘Deep’ Book Cloning</vt:lpstr>
      <vt:lpstr>Dealing with non-immutable objects</vt:lpstr>
      <vt:lpstr>Weaknesses of Cloning</vt:lpstr>
      <vt:lpstr>PowerPoint Presentation</vt:lpstr>
      <vt:lpstr>Shallow cloning</vt:lpstr>
      <vt:lpstr>Deep cloning</vt:lpstr>
      <vt:lpstr>Part II</vt:lpstr>
      <vt:lpstr>I/O Streams</vt:lpstr>
      <vt:lpstr>Streams in Java</vt:lpstr>
      <vt:lpstr>Part III</vt:lpstr>
      <vt:lpstr> Serialisation</vt:lpstr>
      <vt:lpstr>De-Serialisation</vt:lpstr>
      <vt:lpstr>(De)Serialising a Book Object</vt:lpstr>
      <vt:lpstr> Serialisation API</vt:lpstr>
      <vt:lpstr>Workings of Serialisation</vt:lpstr>
      <vt:lpstr>Workings of De-Serialization</vt:lpstr>
      <vt:lpstr>Serialization: The Version Problem</vt:lpstr>
      <vt:lpstr>Further considerations</vt:lpstr>
      <vt:lpstr>PART IV</vt:lpstr>
      <vt:lpstr>JSON Data-Interchange Format</vt:lpstr>
      <vt:lpstr>JSON Format</vt:lpstr>
      <vt:lpstr>Support of JSON in Java</vt:lpstr>
      <vt:lpstr>Gson</vt:lpstr>
      <vt:lpstr>Sample Classes: Book and Author</vt:lpstr>
      <vt:lpstr>Gson: Basic Usage </vt:lpstr>
      <vt:lpstr>Example: A List of Books serialised to JSON</vt:lpstr>
      <vt:lpstr>PowerPoint Presentation</vt:lpstr>
      <vt:lpstr>PowerPoint Presentation</vt:lpstr>
      <vt:lpstr>Comments about Book List Example</vt:lpstr>
      <vt:lpstr>Concluding Remarks about Gson</vt:lpstr>
    </vt:vector>
  </TitlesOfParts>
  <Company>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CE303 Lecture 3</dc:title>
  <dc:creator/>
  <cp:lastModifiedBy>Kampouridis, Michael</cp:lastModifiedBy>
  <cp:revision>2644</cp:revision>
  <cp:lastPrinted>2017-10-22T17:09:26Z</cp:lastPrinted>
  <dcterms:created xsi:type="dcterms:W3CDTF">2001-10-08T16:20:19Z</dcterms:created>
  <dcterms:modified xsi:type="dcterms:W3CDTF">2021-11-01T10:36:30Z</dcterms:modified>
</cp:coreProperties>
</file>