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handoutMasterIdLst>
    <p:handoutMasterId r:id="rId42"/>
  </p:handoutMasterIdLst>
  <p:sldIdLst>
    <p:sldId id="722" r:id="rId2"/>
    <p:sldId id="961" r:id="rId3"/>
    <p:sldId id="803" r:id="rId4"/>
    <p:sldId id="806" r:id="rId5"/>
    <p:sldId id="813" r:id="rId6"/>
    <p:sldId id="812" r:id="rId7"/>
    <p:sldId id="820" r:id="rId8"/>
    <p:sldId id="953" r:id="rId9"/>
    <p:sldId id="954" r:id="rId10"/>
    <p:sldId id="821" r:id="rId11"/>
    <p:sldId id="952" r:id="rId12"/>
    <p:sldId id="955" r:id="rId13"/>
    <p:sldId id="956" r:id="rId14"/>
    <p:sldId id="822" r:id="rId15"/>
    <p:sldId id="930" r:id="rId16"/>
    <p:sldId id="931" r:id="rId17"/>
    <p:sldId id="932" r:id="rId18"/>
    <p:sldId id="935" r:id="rId19"/>
    <p:sldId id="933" r:id="rId20"/>
    <p:sldId id="934" r:id="rId21"/>
    <p:sldId id="936" r:id="rId22"/>
    <p:sldId id="937" r:id="rId23"/>
    <p:sldId id="819" r:id="rId24"/>
    <p:sldId id="957" r:id="rId25"/>
    <p:sldId id="958" r:id="rId26"/>
    <p:sldId id="938" r:id="rId27"/>
    <p:sldId id="939" r:id="rId28"/>
    <p:sldId id="940" r:id="rId29"/>
    <p:sldId id="941" r:id="rId30"/>
    <p:sldId id="862" r:id="rId31"/>
    <p:sldId id="826" r:id="rId32"/>
    <p:sldId id="959" r:id="rId33"/>
    <p:sldId id="960" r:id="rId34"/>
    <p:sldId id="945" r:id="rId35"/>
    <p:sldId id="857" r:id="rId36"/>
    <p:sldId id="942" r:id="rId37"/>
    <p:sldId id="944" r:id="rId38"/>
    <p:sldId id="894" r:id="rId39"/>
    <p:sldId id="828" r:id="rId40"/>
  </p:sldIdLst>
  <p:sldSz cx="9144000" cy="6858000" type="screen4x3"/>
  <p:notesSz cx="7099300" cy="10234613"/>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6871" autoAdjust="0"/>
  </p:normalViewPr>
  <p:slideViewPr>
    <p:cSldViewPr>
      <p:cViewPr varScale="1">
        <p:scale>
          <a:sx n="79" d="100"/>
          <a:sy n="79"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rt Voelker" userId="32892365-d98d-4ab1-b5a9-fc8eb75fd456" providerId="ADAL" clId="{2A591196-A129-4332-9B56-8ABE7A4D9F22}"/>
    <pc:docChg chg="undo modSld">
      <pc:chgData name="Norbert Voelker" userId="32892365-d98d-4ab1-b5a9-fc8eb75fd456" providerId="ADAL" clId="{2A591196-A129-4332-9B56-8ABE7A4D9F22}" dt="2017-11-10T18:34:53.330" v="307" actId="20577"/>
      <pc:docMkLst>
        <pc:docMk/>
      </pc:docMkLst>
      <pc:sldChg chg="modSp">
        <pc:chgData name="Norbert Voelker" userId="32892365-d98d-4ab1-b5a9-fc8eb75fd456" providerId="ADAL" clId="{2A591196-A129-4332-9B56-8ABE7A4D9F22}" dt="2017-11-10T18:34:53.330" v="307" actId="20577"/>
        <pc:sldMkLst>
          <pc:docMk/>
          <pc:sldMk cId="0" sldId="806"/>
        </pc:sldMkLst>
        <pc:spChg chg="mod">
          <ac:chgData name="Norbert Voelker" userId="32892365-d98d-4ab1-b5a9-fc8eb75fd456" providerId="ADAL" clId="{2A591196-A129-4332-9B56-8ABE7A4D9F22}" dt="2017-11-10T18:34:53.330" v="307" actId="20577"/>
          <ac:spMkLst>
            <pc:docMk/>
            <pc:sldMk cId="0" sldId="806"/>
            <ac:spMk id="6147" creationId="{00000000-0000-0000-0000-000000000000}"/>
          </ac:spMkLst>
        </pc:spChg>
      </pc:sldChg>
      <pc:sldChg chg="modSp">
        <pc:chgData name="Norbert Voelker" userId="32892365-d98d-4ab1-b5a9-fc8eb75fd456" providerId="ADAL" clId="{2A591196-A129-4332-9B56-8ABE7A4D9F22}" dt="2017-10-22T09:50:10.283" v="157" actId="20577"/>
        <pc:sldMkLst>
          <pc:docMk/>
          <pc:sldMk cId="1786323722" sldId="854"/>
        </pc:sldMkLst>
        <pc:spChg chg="mod">
          <ac:chgData name="Norbert Voelker" userId="32892365-d98d-4ab1-b5a9-fc8eb75fd456" providerId="ADAL" clId="{2A591196-A129-4332-9B56-8ABE7A4D9F22}" dt="2017-10-22T09:50:10.283" v="157" actId="20577"/>
          <ac:spMkLst>
            <pc:docMk/>
            <pc:sldMk cId="1786323722" sldId="854"/>
            <ac:spMk id="3" creationId="{00000000-0000-0000-0000-000000000000}"/>
          </ac:spMkLst>
        </pc:spChg>
      </pc:sldChg>
      <pc:sldChg chg="modSp">
        <pc:chgData name="Norbert Voelker" userId="32892365-d98d-4ab1-b5a9-fc8eb75fd456" providerId="ADAL" clId="{2A591196-A129-4332-9B56-8ABE7A4D9F22}" dt="2017-10-22T19:08:17.519" v="258" actId="20577"/>
        <pc:sldMkLst>
          <pc:docMk/>
          <pc:sldMk cId="4069911311" sldId="866"/>
        </pc:sldMkLst>
        <pc:spChg chg="mod">
          <ac:chgData name="Norbert Voelker" userId="32892365-d98d-4ab1-b5a9-fc8eb75fd456" providerId="ADAL" clId="{2A591196-A129-4332-9B56-8ABE7A4D9F22}" dt="2017-10-22T19:08:17.519" v="258" actId="20577"/>
          <ac:spMkLst>
            <pc:docMk/>
            <pc:sldMk cId="4069911311" sldId="866"/>
            <ac:spMk id="5" creationId="{00000000-0000-0000-0000-000000000000}"/>
          </ac:spMkLst>
        </pc:spChg>
      </pc:sldChg>
      <pc:sldChg chg="modSp">
        <pc:chgData name="Norbert Voelker" userId="32892365-d98d-4ab1-b5a9-fc8eb75fd456" providerId="ADAL" clId="{2A591196-A129-4332-9B56-8ABE7A4D9F22}" dt="2017-10-20T12:37:32.712" v="50" actId="20577"/>
        <pc:sldMkLst>
          <pc:docMk/>
          <pc:sldMk cId="3654746331" sldId="876"/>
        </pc:sldMkLst>
        <pc:spChg chg="mod">
          <ac:chgData name="Norbert Voelker" userId="32892365-d98d-4ab1-b5a9-fc8eb75fd456" providerId="ADAL" clId="{2A591196-A129-4332-9B56-8ABE7A4D9F22}" dt="2017-10-20T12:37:32.712" v="50" actId="20577"/>
          <ac:spMkLst>
            <pc:docMk/>
            <pc:sldMk cId="3654746331" sldId="876"/>
            <ac:spMk id="9219" creationId="{00000000-0000-0000-0000-000000000000}"/>
          </ac:spMkLst>
        </pc:spChg>
      </pc:sldChg>
      <pc:sldChg chg="modSp">
        <pc:chgData name="Norbert Voelker" userId="32892365-d98d-4ab1-b5a9-fc8eb75fd456" providerId="ADAL" clId="{2A591196-A129-4332-9B56-8ABE7A4D9F22}" dt="2017-10-22T18:35:40.477" v="202" actId="20577"/>
        <pc:sldMkLst>
          <pc:docMk/>
          <pc:sldMk cId="4197188541" sldId="895"/>
        </pc:sldMkLst>
        <pc:spChg chg="mod">
          <ac:chgData name="Norbert Voelker" userId="32892365-d98d-4ab1-b5a9-fc8eb75fd456" providerId="ADAL" clId="{2A591196-A129-4332-9B56-8ABE7A4D9F22}" dt="2017-10-22T18:35:40.477" v="202" actId="20577"/>
          <ac:spMkLst>
            <pc:docMk/>
            <pc:sldMk cId="4197188541" sldId="895"/>
            <ac:spMk id="3" creationId="{00000000-0000-0000-0000-000000000000}"/>
          </ac:spMkLst>
        </pc:spChg>
      </pc:sldChg>
      <pc:sldChg chg="modSp">
        <pc:chgData name="Norbert Voelker" userId="32892365-d98d-4ab1-b5a9-fc8eb75fd456" providerId="ADAL" clId="{2A591196-A129-4332-9B56-8ABE7A4D9F22}" dt="2017-10-22T09:51:24.295" v="160" actId="20577"/>
        <pc:sldMkLst>
          <pc:docMk/>
          <pc:sldMk cId="2892284214" sldId="907"/>
        </pc:sldMkLst>
        <pc:spChg chg="mod">
          <ac:chgData name="Norbert Voelker" userId="32892365-d98d-4ab1-b5a9-fc8eb75fd456" providerId="ADAL" clId="{2A591196-A129-4332-9B56-8ABE7A4D9F22}" dt="2017-10-22T09:51:24.295" v="160" actId="20577"/>
          <ac:spMkLst>
            <pc:docMk/>
            <pc:sldMk cId="2892284214" sldId="907"/>
            <ac:spMk id="3" creationId="{DA1F320E-9FCE-42C0-A432-FE448D6FD555}"/>
          </ac:spMkLst>
        </pc:spChg>
      </pc:sldChg>
      <pc:sldChg chg="modSp">
        <pc:chgData name="Norbert Voelker" userId="32892365-d98d-4ab1-b5a9-fc8eb75fd456" providerId="ADAL" clId="{2A591196-A129-4332-9B56-8ABE7A4D9F22}" dt="2017-10-20T12:35:27.983" v="49" actId="14100"/>
        <pc:sldMkLst>
          <pc:docMk/>
          <pc:sldMk cId="3239840366" sldId="915"/>
        </pc:sldMkLst>
        <pc:spChg chg="mod">
          <ac:chgData name="Norbert Voelker" userId="32892365-d98d-4ab1-b5a9-fc8eb75fd456" providerId="ADAL" clId="{2A591196-A129-4332-9B56-8ABE7A4D9F22}" dt="2017-10-20T12:33:42.991" v="3" actId="1036"/>
          <ac:spMkLst>
            <pc:docMk/>
            <pc:sldMk cId="3239840366" sldId="915"/>
            <ac:spMk id="20" creationId="{00000000-0000-0000-0000-000000000000}"/>
          </ac:spMkLst>
        </pc:spChg>
        <pc:spChg chg="mod">
          <ac:chgData name="Norbert Voelker" userId="32892365-d98d-4ab1-b5a9-fc8eb75fd456" providerId="ADAL" clId="{2A591196-A129-4332-9B56-8ABE7A4D9F22}" dt="2017-10-20T12:33:42.991" v="3" actId="1036"/>
          <ac:spMkLst>
            <pc:docMk/>
            <pc:sldMk cId="3239840366" sldId="915"/>
            <ac:spMk id="26" creationId="{00000000-0000-0000-0000-000000000000}"/>
          </ac:spMkLst>
        </pc:spChg>
        <pc:spChg chg="mod">
          <ac:chgData name="Norbert Voelker" userId="32892365-d98d-4ab1-b5a9-fc8eb75fd456" providerId="ADAL" clId="{2A591196-A129-4332-9B56-8ABE7A4D9F22}" dt="2017-10-20T12:34:44.110" v="41" actId="1035"/>
          <ac:spMkLst>
            <pc:docMk/>
            <pc:sldMk cId="3239840366" sldId="915"/>
            <ac:spMk id="27" creationId="{00000000-0000-0000-0000-000000000000}"/>
          </ac:spMkLst>
        </pc:spChg>
        <pc:spChg chg="mod">
          <ac:chgData name="Norbert Voelker" userId="32892365-d98d-4ab1-b5a9-fc8eb75fd456" providerId="ADAL" clId="{2A591196-A129-4332-9B56-8ABE7A4D9F22}" dt="2017-10-20T12:33:49.655" v="9" actId="1035"/>
          <ac:spMkLst>
            <pc:docMk/>
            <pc:sldMk cId="3239840366" sldId="915"/>
            <ac:spMk id="28" creationId="{00000000-0000-0000-0000-000000000000}"/>
          </ac:spMkLst>
        </pc:spChg>
        <pc:cxnChg chg="mod">
          <ac:chgData name="Norbert Voelker" userId="32892365-d98d-4ab1-b5a9-fc8eb75fd456" providerId="ADAL" clId="{2A591196-A129-4332-9B56-8ABE7A4D9F22}" dt="2017-10-20T12:35:27.983" v="49" actId="14100"/>
          <ac:cxnSpMkLst>
            <pc:docMk/>
            <pc:sldMk cId="3239840366" sldId="915"/>
            <ac:cxnSpMk id="30" creationId="{00000000-0000-0000-0000-000000000000}"/>
          </ac:cxnSpMkLst>
        </pc:cxnChg>
        <pc:cxnChg chg="mod">
          <ac:chgData name="Norbert Voelker" userId="32892365-d98d-4ab1-b5a9-fc8eb75fd456" providerId="ADAL" clId="{2A591196-A129-4332-9B56-8ABE7A4D9F22}" dt="2017-10-20T12:35:02.511" v="47" actId="14100"/>
          <ac:cxnSpMkLst>
            <pc:docMk/>
            <pc:sldMk cId="3239840366" sldId="915"/>
            <ac:cxnSpMk id="53" creationId="{00000000-0000-0000-0000-000000000000}"/>
          </ac:cxnSpMkLst>
        </pc:cxnChg>
        <pc:cxnChg chg="mod">
          <ac:chgData name="Norbert Voelker" userId="32892365-d98d-4ab1-b5a9-fc8eb75fd456" providerId="ADAL" clId="{2A591196-A129-4332-9B56-8ABE7A4D9F22}" dt="2017-10-20T12:35:20.823" v="48" actId="14100"/>
          <ac:cxnSpMkLst>
            <pc:docMk/>
            <pc:sldMk cId="3239840366" sldId="915"/>
            <ac:cxnSpMk id="57" creationId="{00000000-0000-0000-0000-000000000000}"/>
          </ac:cxnSpMkLst>
        </pc:cxnChg>
        <pc:cxnChg chg="mod">
          <ac:chgData name="Norbert Voelker" userId="32892365-d98d-4ab1-b5a9-fc8eb75fd456" providerId="ADAL" clId="{2A591196-A129-4332-9B56-8ABE7A4D9F22}" dt="2017-10-20T12:33:42.991" v="3" actId="1036"/>
          <ac:cxnSpMkLst>
            <pc:docMk/>
            <pc:sldMk cId="3239840366" sldId="915"/>
            <ac:cxnSpMk id="59" creationId="{00000000-0000-0000-0000-000000000000}"/>
          </ac:cxnSpMkLst>
        </pc:cxnChg>
        <pc:cxnChg chg="mod">
          <ac:chgData name="Norbert Voelker" userId="32892365-d98d-4ab1-b5a9-fc8eb75fd456" providerId="ADAL" clId="{2A591196-A129-4332-9B56-8ABE7A4D9F22}" dt="2017-10-20T12:33:42.991" v="3" actId="1036"/>
          <ac:cxnSpMkLst>
            <pc:docMk/>
            <pc:sldMk cId="3239840366" sldId="915"/>
            <ac:cxnSpMk id="63" creationId="{00000000-0000-0000-0000-000000000000}"/>
          </ac:cxnSpMkLst>
        </pc:cxnChg>
      </pc:sldChg>
      <pc:sldChg chg="modSp">
        <pc:chgData name="Norbert Voelker" userId="32892365-d98d-4ab1-b5a9-fc8eb75fd456" providerId="ADAL" clId="{2A591196-A129-4332-9B56-8ABE7A4D9F22}" dt="2017-10-22T18:35:00.223" v="194" actId="20577"/>
        <pc:sldMkLst>
          <pc:docMk/>
          <pc:sldMk cId="1088259275" sldId="916"/>
        </pc:sldMkLst>
        <pc:spChg chg="mod">
          <ac:chgData name="Norbert Voelker" userId="32892365-d98d-4ab1-b5a9-fc8eb75fd456" providerId="ADAL" clId="{2A591196-A129-4332-9B56-8ABE7A4D9F22}" dt="2017-10-22T18:35:00.223" v="194" actId="20577"/>
          <ac:spMkLst>
            <pc:docMk/>
            <pc:sldMk cId="1088259275" sldId="91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77321"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l"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7" name="Rectangle 3"/>
          <p:cNvSpPr>
            <a:spLocks noGrp="1" noChangeArrowheads="1"/>
          </p:cNvSpPr>
          <p:nvPr>
            <p:ph type="dt" sz="quarter" idx="1"/>
          </p:nvPr>
        </p:nvSpPr>
        <p:spPr bwMode="auto">
          <a:xfrm>
            <a:off x="4020290" y="0"/>
            <a:ext cx="3077320"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r"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8" name="Rectangle 4"/>
          <p:cNvSpPr>
            <a:spLocks noGrp="1" noChangeArrowheads="1"/>
          </p:cNvSpPr>
          <p:nvPr>
            <p:ph type="ftr" sz="quarter" idx="2"/>
          </p:nvPr>
        </p:nvSpPr>
        <p:spPr bwMode="auto">
          <a:xfrm>
            <a:off x="0" y="9722309"/>
            <a:ext cx="3077321"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l"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9" name="Rectangle 5"/>
          <p:cNvSpPr>
            <a:spLocks noGrp="1" noChangeArrowheads="1"/>
          </p:cNvSpPr>
          <p:nvPr>
            <p:ph type="sldNum" sz="quarter" idx="3"/>
          </p:nvPr>
        </p:nvSpPr>
        <p:spPr bwMode="auto">
          <a:xfrm>
            <a:off x="4020290" y="9722309"/>
            <a:ext cx="3077320"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r" defTabSz="965111">
              <a:defRPr sz="1300">
                <a:latin typeface="Times New Roman" pitchFamily="18" charset="0"/>
              </a:defRPr>
            </a:lvl1pPr>
          </a:lstStyle>
          <a:p>
            <a:pPr>
              <a:defRPr/>
            </a:pPr>
            <a:fld id="{54A9B093-207E-40B6-A83C-5041503F8AC8}" type="slidenum">
              <a:rPr lang="en-GB">
                <a:latin typeface="Calibri" pitchFamily="34" charset="0"/>
                <a:cs typeface="Calibri" pitchFamily="34" charset="0"/>
              </a:rPr>
              <a:pPr>
                <a:defRPr/>
              </a:pPr>
              <a:t>‹#›</a:t>
            </a:fld>
            <a:endParaRPr lang="en-GB" dirty="0">
              <a:latin typeface="Calibri" pitchFamily="34" charset="0"/>
              <a:cs typeface="Calibri" pitchFamily="34" charset="0"/>
            </a:endParaRPr>
          </a:p>
        </p:txBody>
      </p:sp>
    </p:spTree>
    <p:extLst>
      <p:ext uri="{BB962C8B-B14F-4D97-AF65-F5344CB8AC3E}">
        <p14:creationId xmlns:p14="http://schemas.microsoft.com/office/powerpoint/2010/main" val="2052827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7321"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l" defTabSz="965111">
              <a:defRPr sz="1300">
                <a:latin typeface="Calibri" pitchFamily="34" charset="0"/>
                <a:cs typeface="Calibri" pitchFamily="34" charset="0"/>
              </a:defRPr>
            </a:lvl1pPr>
          </a:lstStyle>
          <a:p>
            <a:pPr>
              <a:defRPr/>
            </a:pPr>
            <a:endParaRPr lang="en-GB" dirty="0"/>
          </a:p>
        </p:txBody>
      </p:sp>
      <p:sp>
        <p:nvSpPr>
          <p:cNvPr id="101379" name="Rectangle 3"/>
          <p:cNvSpPr>
            <a:spLocks noGrp="1" noChangeArrowheads="1"/>
          </p:cNvSpPr>
          <p:nvPr>
            <p:ph type="dt" idx="1"/>
          </p:nvPr>
        </p:nvSpPr>
        <p:spPr bwMode="auto">
          <a:xfrm>
            <a:off x="4020290" y="0"/>
            <a:ext cx="3077320"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r" defTabSz="965111">
              <a:defRPr sz="1300">
                <a:latin typeface="Calibri" pitchFamily="34" charset="0"/>
                <a:cs typeface="Calibri" pitchFamily="34" charset="0"/>
              </a:defRPr>
            </a:lvl1pPr>
          </a:lstStyle>
          <a:p>
            <a:pPr>
              <a:defRPr/>
            </a:pPr>
            <a:endParaRPr lang="en-GB" dirty="0"/>
          </a:p>
        </p:txBody>
      </p:sp>
      <p:sp>
        <p:nvSpPr>
          <p:cNvPr id="51204"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p:cNvSpPr>
            <a:spLocks noGrp="1" noChangeArrowheads="1"/>
          </p:cNvSpPr>
          <p:nvPr>
            <p:ph type="body" sz="quarter" idx="3"/>
          </p:nvPr>
        </p:nvSpPr>
        <p:spPr bwMode="auto">
          <a:xfrm>
            <a:off x="709761" y="4861155"/>
            <a:ext cx="5679778" cy="4605821"/>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1382" name="Rectangle 6"/>
          <p:cNvSpPr>
            <a:spLocks noGrp="1" noChangeArrowheads="1"/>
          </p:cNvSpPr>
          <p:nvPr>
            <p:ph type="ftr" sz="quarter" idx="4"/>
          </p:nvPr>
        </p:nvSpPr>
        <p:spPr bwMode="auto">
          <a:xfrm>
            <a:off x="0" y="9722309"/>
            <a:ext cx="3077321"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l" defTabSz="965111">
              <a:defRPr sz="1300">
                <a:latin typeface="Calibri" pitchFamily="34" charset="0"/>
                <a:cs typeface="Calibri" pitchFamily="34" charset="0"/>
              </a:defRPr>
            </a:lvl1pPr>
          </a:lstStyle>
          <a:p>
            <a:pPr>
              <a:defRPr/>
            </a:pPr>
            <a:endParaRPr lang="en-GB" dirty="0"/>
          </a:p>
        </p:txBody>
      </p:sp>
      <p:sp>
        <p:nvSpPr>
          <p:cNvPr id="101383" name="Rectangle 7"/>
          <p:cNvSpPr>
            <a:spLocks noGrp="1" noChangeArrowheads="1"/>
          </p:cNvSpPr>
          <p:nvPr>
            <p:ph type="sldNum" sz="quarter" idx="5"/>
          </p:nvPr>
        </p:nvSpPr>
        <p:spPr bwMode="auto">
          <a:xfrm>
            <a:off x="4020290" y="9722309"/>
            <a:ext cx="3077320"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r" defTabSz="965111">
              <a:defRPr sz="1300">
                <a:latin typeface="Calibri" pitchFamily="34" charset="0"/>
                <a:cs typeface="Calibri" pitchFamily="34" charset="0"/>
              </a:defRPr>
            </a:lvl1pPr>
          </a:lstStyle>
          <a:p>
            <a:pPr>
              <a:defRPr/>
            </a:pPr>
            <a:fld id="{2755B650-D3BC-47AC-BBD9-6E8284026C24}" type="slidenum">
              <a:rPr lang="en-GB" smtClean="0"/>
              <a:pPr>
                <a:defRPr/>
              </a:pPr>
              <a:t>‹#›</a:t>
            </a:fld>
            <a:endParaRPr lang="en-GB" dirty="0"/>
          </a:p>
        </p:txBody>
      </p:sp>
    </p:spTree>
    <p:extLst>
      <p:ext uri="{BB962C8B-B14F-4D97-AF65-F5344CB8AC3E}">
        <p14:creationId xmlns:p14="http://schemas.microsoft.com/office/powerpoint/2010/main" val="150469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686408B9-EF6B-484C-85AD-6D1391049321}" type="slidenum">
              <a:rPr lang="en-GB" smtClean="0">
                <a:latin typeface="Calibri" pitchFamily="34" charset="0"/>
                <a:cs typeface="Calibri" pitchFamily="34" charset="0"/>
              </a:rPr>
              <a:pPr eaLnBrk="1" hangingPunct="1"/>
              <a:t>1</a:t>
            </a:fld>
            <a:endParaRPr lang="en-GB" dirty="0">
              <a:latin typeface="Calibri" pitchFamily="34" charset="0"/>
              <a:cs typeface="Calibri"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6980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 that there is a “dialogue” happening here! The client sends a request, the server listens, acts on the request and responds. So when coding we need to be coding these commands in a sequential order.</a:t>
            </a:r>
          </a:p>
          <a:p>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17</a:t>
            </a:fld>
            <a:endParaRPr lang="en-GB" dirty="0"/>
          </a:p>
        </p:txBody>
      </p:sp>
    </p:spTree>
    <p:extLst>
      <p:ext uri="{BB962C8B-B14F-4D97-AF65-F5344CB8AC3E}">
        <p14:creationId xmlns:p14="http://schemas.microsoft.com/office/powerpoint/2010/main" val="158391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22</a:t>
            </a:fld>
            <a:endParaRPr lang="en-GB" dirty="0"/>
          </a:p>
        </p:txBody>
      </p:sp>
    </p:spTree>
    <p:extLst>
      <p:ext uri="{BB962C8B-B14F-4D97-AF65-F5344CB8AC3E}">
        <p14:creationId xmlns:p14="http://schemas.microsoft.com/office/powerpoint/2010/main" val="114793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39F484C2-FA6A-4EBF-BE24-8E051434956C}" type="slidenum">
              <a:rPr lang="en-GB" smtClean="0">
                <a:latin typeface="Calibri" pitchFamily="34" charset="0"/>
                <a:cs typeface="Calibri" pitchFamily="34" charset="0"/>
              </a:rPr>
              <a:pPr eaLnBrk="1" hangingPunct="1"/>
              <a:t>23</a:t>
            </a:fld>
            <a:endParaRPr lang="en-GB" dirty="0">
              <a:latin typeface="Calibri" pitchFamily="34" charset="0"/>
              <a:cs typeface="Calibri"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Note: Problem with sockets: unresponsive sockets block </a:t>
            </a:r>
          </a:p>
          <a:p>
            <a:pPr eaLnBrk="1" hangingPunct="1"/>
            <a:r>
              <a:rPr lang="en-GB" dirty="0" err="1"/>
              <a:t>java.nio.SocketChannel</a:t>
            </a:r>
            <a:r>
              <a:rPr lang="en-GB" dirty="0"/>
              <a:t> has advantage that it does not block</a:t>
            </a:r>
            <a:endParaRPr lang="en-US" dirty="0"/>
          </a:p>
        </p:txBody>
      </p:sp>
    </p:spTree>
    <p:extLst>
      <p:ext uri="{BB962C8B-B14F-4D97-AF65-F5344CB8AC3E}">
        <p14:creationId xmlns:p14="http://schemas.microsoft.com/office/powerpoint/2010/main" val="1259908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Boolean in the </a:t>
            </a:r>
            <a:r>
              <a:rPr lang="en-US" dirty="0" err="1"/>
              <a:t>PrintWriter</a:t>
            </a:r>
            <a:r>
              <a:rPr lang="en-US" dirty="0"/>
              <a:t> class constructor is for the </a:t>
            </a:r>
            <a:r>
              <a:rPr lang="en-US" dirty="0" err="1"/>
              <a:t>autoFlush</a:t>
            </a:r>
            <a:r>
              <a:rPr lang="en-US" dirty="0"/>
              <a:t>, which is set to “true”, </a:t>
            </a:r>
            <a:r>
              <a:rPr lang="en-US" dirty="0" err="1"/>
              <a:t>ie</a:t>
            </a:r>
            <a:r>
              <a:rPr lang="en-US" dirty="0"/>
              <a:t> the methods </a:t>
            </a:r>
            <a:r>
              <a:rPr lang="en-US" dirty="0" err="1"/>
              <a:t>println</a:t>
            </a:r>
            <a:r>
              <a:rPr lang="en-US" dirty="0"/>
              <a:t>, </a:t>
            </a:r>
            <a:r>
              <a:rPr lang="en-US" dirty="0" err="1"/>
              <a:t>printf</a:t>
            </a:r>
            <a:r>
              <a:rPr lang="en-US" dirty="0"/>
              <a:t>, or format, will flush the output buffer.</a:t>
            </a:r>
          </a:p>
          <a:p>
            <a:endParaRPr lang="en-US" dirty="0"/>
          </a:p>
          <a:p>
            <a:r>
              <a:rPr lang="en-GB" sz="1200" b="0" i="0" kern="1200" dirty="0">
                <a:solidFill>
                  <a:schemeClr val="tx1"/>
                </a:solidFill>
                <a:effectLst/>
                <a:latin typeface="Calibri" pitchFamily="34" charset="0"/>
                <a:ea typeface="+mn-ea"/>
                <a:cs typeface="Calibri" pitchFamily="34" charset="0"/>
              </a:rPr>
              <a:t>The buffering is mainly done to improve the I/O performance. </a:t>
            </a:r>
          </a:p>
          <a:p>
            <a:r>
              <a:rPr lang="en-GB" sz="1200" b="0" i="0" kern="1200" dirty="0">
                <a:solidFill>
                  <a:schemeClr val="tx1"/>
                </a:solidFill>
                <a:effectLst/>
                <a:latin typeface="Calibri" pitchFamily="34" charset="0"/>
                <a:ea typeface="+mn-ea"/>
                <a:cs typeface="Calibri" pitchFamily="34" charset="0"/>
              </a:rPr>
              <a:t>When we give any command, the streams of that command are stored in the memory location called buffer(a temporary memory location) in our computer. When all the temporary memory location is full then we use flush(), which flushes all the streams of data and executes them completely and gives a new space to new streams in buffer temporary location.</a:t>
            </a:r>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27</a:t>
            </a:fld>
            <a:endParaRPr lang="en-GB" dirty="0"/>
          </a:p>
        </p:txBody>
      </p:sp>
    </p:spTree>
    <p:extLst>
      <p:ext uri="{BB962C8B-B14F-4D97-AF65-F5344CB8AC3E}">
        <p14:creationId xmlns:p14="http://schemas.microsoft.com/office/powerpoint/2010/main" val="237094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AF44D77B-B610-4FD4-B4D4-B37962BD6F6D}" type="slidenum">
              <a:rPr lang="en-GB" smtClean="0">
                <a:latin typeface="Calibri" pitchFamily="34" charset="0"/>
                <a:cs typeface="Calibri" pitchFamily="34" charset="0"/>
              </a:rPr>
              <a:pPr eaLnBrk="1" hangingPunct="1"/>
              <a:t>30</a:t>
            </a:fld>
            <a:endParaRPr lang="en-GB" dirty="0">
              <a:latin typeface="Calibri" pitchFamily="34" charset="0"/>
              <a:cs typeface="Calibri"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3027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1557226C-12AA-40FE-BC0E-6534AB8A1D13}" type="slidenum">
              <a:rPr lang="en-GB" smtClean="0">
                <a:latin typeface="Calibri" pitchFamily="34" charset="0"/>
                <a:cs typeface="Calibri" pitchFamily="34" charset="0"/>
              </a:rPr>
              <a:pPr eaLnBrk="1" hangingPunct="1"/>
              <a:t>31</a:t>
            </a:fld>
            <a:endParaRPr lang="en-GB" dirty="0">
              <a:latin typeface="Calibri" pitchFamily="34" charset="0"/>
              <a:cs typeface="Calibri"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8047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ADB2F24B-E83F-4D89-A983-E8E856E0817F}" type="slidenum">
              <a:rPr lang="en-GB" smtClean="0">
                <a:latin typeface="Calibri" pitchFamily="34" charset="0"/>
                <a:cs typeface="Calibri" pitchFamily="34" charset="0"/>
              </a:rPr>
              <a:pPr eaLnBrk="1" hangingPunct="1"/>
              <a:t>35</a:t>
            </a:fld>
            <a:endParaRPr lang="en-GB" dirty="0">
              <a:latin typeface="Calibri" pitchFamily="34" charset="0"/>
              <a:cs typeface="Calibri"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54422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570AD78D-7BFB-4C68-AA69-4AF524B99D34}" type="slidenum">
              <a:rPr lang="en-GB" smtClean="0">
                <a:latin typeface="Calibri" pitchFamily="34" charset="0"/>
              </a:rPr>
              <a:pPr eaLnBrk="1" hangingPunct="1"/>
              <a:t>38</a:t>
            </a:fld>
            <a:endParaRPr lang="en-GB" dirty="0">
              <a:latin typeface="Calibri"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489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1511CF92-C6D3-4017-B1A8-B5394E32065C}" type="slidenum">
              <a:rPr lang="en-GB" smtClean="0">
                <a:latin typeface="Calibri" pitchFamily="34" charset="0"/>
                <a:cs typeface="Calibri" pitchFamily="34" charset="0"/>
              </a:rPr>
              <a:pPr eaLnBrk="1" hangingPunct="1"/>
              <a:t>39</a:t>
            </a:fld>
            <a:endParaRPr lang="en-GB" dirty="0">
              <a:latin typeface="Calibri" pitchFamily="34" charset="0"/>
              <a:cs typeface="Calibri"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2215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B5FBA716-888C-4931-ACEA-DB6F5ACCB106}" type="slidenum">
              <a:rPr lang="en-GB" smtClean="0">
                <a:latin typeface="Calibri" pitchFamily="34" charset="0"/>
                <a:cs typeface="Calibri" pitchFamily="34" charset="0"/>
              </a:rPr>
              <a:pPr eaLnBrk="1" hangingPunct="1"/>
              <a:t>3</a:t>
            </a:fld>
            <a:endParaRPr lang="en-GB" dirty="0">
              <a:latin typeface="Calibri" pitchFamily="34" charset="0"/>
              <a:cs typeface="Calibri"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9864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77360E00-81CB-4A47-BE09-652CE9F59FD8}" type="slidenum">
              <a:rPr lang="en-GB" smtClean="0">
                <a:latin typeface="Calibri" pitchFamily="34" charset="0"/>
                <a:cs typeface="Calibri" pitchFamily="34" charset="0"/>
              </a:rPr>
              <a:pPr eaLnBrk="1" hangingPunct="1"/>
              <a:t>4</a:t>
            </a:fld>
            <a:endParaRPr lang="en-GB" dirty="0">
              <a:latin typeface="Calibri" pitchFamily="34" charset="0"/>
              <a:cs typeface="Calibri"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2376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50FDAE33-557F-4361-8C7B-085FFE644D67}" type="slidenum">
              <a:rPr lang="en-GB" smtClean="0">
                <a:latin typeface="Calibri" pitchFamily="34" charset="0"/>
                <a:cs typeface="Calibri" pitchFamily="34" charset="0"/>
              </a:rPr>
              <a:pPr eaLnBrk="1" hangingPunct="1"/>
              <a:t>5</a:t>
            </a:fld>
            <a:endParaRPr lang="en-GB" dirty="0">
              <a:latin typeface="Calibri" pitchFamily="34" charset="0"/>
              <a:cs typeface="Calibri"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91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256BBD35-4630-43CA-AFAA-9E3D85CBF4DB}" type="slidenum">
              <a:rPr lang="en-GB" smtClean="0">
                <a:latin typeface="Calibri" pitchFamily="34" charset="0"/>
                <a:cs typeface="Calibri" pitchFamily="34" charset="0"/>
              </a:rPr>
              <a:pPr eaLnBrk="1" hangingPunct="1"/>
              <a:t>6</a:t>
            </a:fld>
            <a:endParaRPr lang="en-GB" dirty="0">
              <a:latin typeface="Calibri" pitchFamily="34" charset="0"/>
              <a:cs typeface="Calibri"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774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83E427B3-ADD1-4393-A66F-FE5E22C038A0}" type="slidenum">
              <a:rPr lang="en-GB" smtClean="0">
                <a:latin typeface="Calibri" pitchFamily="34" charset="0"/>
                <a:cs typeface="Calibri" pitchFamily="34" charset="0"/>
              </a:rPr>
              <a:pPr eaLnBrk="1" hangingPunct="1"/>
              <a:t>7</a:t>
            </a:fld>
            <a:endParaRPr lang="en-GB" dirty="0">
              <a:latin typeface="Calibri" pitchFamily="34" charset="0"/>
              <a:cs typeface="Calibri"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03801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44857A8C-B412-48B1-A6E9-7F8EC94F4DB8}" type="slidenum">
              <a:rPr lang="en-GB" smtClean="0">
                <a:latin typeface="Calibri" pitchFamily="34" charset="0"/>
                <a:cs typeface="Calibri" pitchFamily="34" charset="0"/>
              </a:rPr>
              <a:pPr eaLnBrk="1" hangingPunct="1"/>
              <a:t>10</a:t>
            </a:fld>
            <a:endParaRPr lang="en-GB" dirty="0">
              <a:latin typeface="Calibri" pitchFamily="34" charset="0"/>
              <a:cs typeface="Calibri"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Show Bank Source code first</a:t>
            </a:r>
            <a:endParaRPr lang="en-US" dirty="0"/>
          </a:p>
        </p:txBody>
      </p:sp>
    </p:spTree>
    <p:extLst>
      <p:ext uri="{BB962C8B-B14F-4D97-AF65-F5344CB8AC3E}">
        <p14:creationId xmlns:p14="http://schemas.microsoft.com/office/powerpoint/2010/main" val="8465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1C4829BC-228D-41EE-8409-17C0DEF4E746}" type="slidenum">
              <a:rPr lang="en-GB" smtClean="0">
                <a:latin typeface="Calibri" pitchFamily="34" charset="0"/>
                <a:cs typeface="Calibri" pitchFamily="34" charset="0"/>
              </a:rPr>
              <a:pPr eaLnBrk="1" hangingPunct="1"/>
              <a:t>14</a:t>
            </a:fld>
            <a:endParaRPr lang="en-GB" dirty="0">
              <a:latin typeface="Calibri" pitchFamily="34" charset="0"/>
              <a:cs typeface="Calibri"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8850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1C4829BC-228D-41EE-8409-17C0DEF4E746}" type="slidenum">
              <a:rPr lang="en-GB" smtClean="0">
                <a:latin typeface="Calibri" pitchFamily="34" charset="0"/>
                <a:cs typeface="Calibri" pitchFamily="34" charset="0"/>
              </a:rPr>
              <a:pPr eaLnBrk="1" hangingPunct="1"/>
              <a:t>15</a:t>
            </a:fld>
            <a:endParaRPr lang="en-GB" dirty="0">
              <a:latin typeface="Calibri" pitchFamily="34" charset="0"/>
              <a:cs typeface="Calibri"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1853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1588" cy="1223963"/>
          </a:xfrm>
          <a:prstGeom prst="line">
            <a:avLst/>
          </a:prstGeom>
          <a:noFill/>
          <a:ln w="34925">
            <a:solidFill>
              <a:schemeClr val="tx2"/>
            </a:solidFill>
            <a:round/>
            <a:headEnd/>
            <a:tailEnd/>
          </a:ln>
          <a:effectLst/>
        </p:spPr>
        <p:txBody>
          <a:bodyPr/>
          <a:lstStyle/>
          <a:p>
            <a:pPr algn="l">
              <a:defRPr/>
            </a:pPr>
            <a:endParaRPr lang="en-GB" dirty="0">
              <a:solidFill>
                <a:srgbClr val="336666"/>
              </a:solidFill>
              <a:latin typeface="Calibri" pitchFamily="34" charset="0"/>
              <a:cs typeface="Calibri" pitchFamily="34" charset="0"/>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pic>
        <p:nvPicPr>
          <p:cNvPr id="8" name="Picture 11" descr="header"/>
          <p:cNvPicPr>
            <a:picLocks noChangeAspect="1" noChangeArrowheads="1"/>
          </p:cNvPicPr>
          <p:nvPr/>
        </p:nvPicPr>
        <p:blipFill>
          <a:blip r:embed="rId2" cstate="print"/>
          <a:srcRect/>
          <a:stretch>
            <a:fillRect/>
          </a:stretch>
        </p:blipFill>
        <p:spPr bwMode="auto">
          <a:xfrm>
            <a:off x="0" y="0"/>
            <a:ext cx="2047875" cy="619125"/>
          </a:xfrm>
          <a:prstGeom prst="rect">
            <a:avLst/>
          </a:prstGeom>
          <a:noFill/>
          <a:ln w="9525">
            <a:noFill/>
            <a:miter lim="800000"/>
            <a:headEnd/>
            <a:tailEnd/>
          </a:ln>
        </p:spPr>
      </p:pic>
      <p:pic>
        <p:nvPicPr>
          <p:cNvPr id="9" name="Picture 8" descr="logo.jpg"/>
          <p:cNvPicPr>
            <a:picLocks noChangeAspect="1"/>
          </p:cNvPicPr>
          <p:nvPr userDrawn="1"/>
        </p:nvPicPr>
        <p:blipFill>
          <a:blip r:embed="rId3" cstate="print"/>
          <a:srcRect/>
          <a:stretch>
            <a:fillRect/>
          </a:stretch>
        </p:blipFill>
        <p:spPr bwMode="auto">
          <a:xfrm>
            <a:off x="7229475" y="0"/>
            <a:ext cx="1914525" cy="723900"/>
          </a:xfrm>
          <a:prstGeom prst="rect">
            <a:avLst/>
          </a:prstGeom>
          <a:noFill/>
          <a:ln w="9525">
            <a:noFill/>
            <a:miter lim="800000"/>
            <a:headEnd/>
            <a:tailEnd/>
          </a:ln>
        </p:spPr>
      </p:pic>
      <p:sp>
        <p:nvSpPr>
          <p:cNvPr id="87042" name="Rectangle 2"/>
          <p:cNvSpPr>
            <a:spLocks noGrp="1" noChangeArrowheads="1"/>
          </p:cNvSpPr>
          <p:nvPr>
            <p:ph type="ctrTitle"/>
          </p:nvPr>
        </p:nvSpPr>
        <p:spPr>
          <a:xfrm>
            <a:off x="2133600" y="1371600"/>
            <a:ext cx="6477000" cy="1752600"/>
          </a:xfrm>
        </p:spPr>
        <p:txBody>
          <a:bodyPr/>
          <a:lstStyle>
            <a:lvl1pPr>
              <a:defRPr sz="54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GB" dirty="0"/>
              <a:t>Click to edit Master subtitle style</a:t>
            </a:r>
          </a:p>
        </p:txBody>
      </p:sp>
      <p:sp>
        <p:nvSpPr>
          <p:cNvPr id="10" name="Rectangle 4"/>
          <p:cNvSpPr>
            <a:spLocks noGrp="1" noChangeArrowheads="1"/>
          </p:cNvSpPr>
          <p:nvPr>
            <p:ph type="dt" sz="half" idx="10"/>
          </p:nvPr>
        </p:nvSpPr>
        <p:spPr>
          <a:xfrm>
            <a:off x="7086600" y="6248400"/>
            <a:ext cx="1524000" cy="457200"/>
          </a:xfrm>
          <a:prstGeom prst="rect">
            <a:avLst/>
          </a:prstGeom>
        </p:spPr>
        <p:txBody>
          <a:bodyPr/>
          <a:lstStyle>
            <a:lvl1pPr>
              <a:defRPr dirty="0">
                <a:latin typeface="Calibri" pitchFamily="34" charset="0"/>
                <a:cs typeface="Calibri" pitchFamily="34" charset="0"/>
              </a:defRPr>
            </a:lvl1pPr>
          </a:lstStyle>
          <a:p>
            <a:pPr algn="l">
              <a:defRPr/>
            </a:pPr>
            <a:endParaRPr lang="en-GB" dirty="0">
              <a:solidFill>
                <a:srgbClr val="336666"/>
              </a:solidFill>
            </a:endParaRPr>
          </a:p>
        </p:txBody>
      </p:sp>
      <p:sp>
        <p:nvSpPr>
          <p:cNvPr id="11" name="Rectangle 5"/>
          <p:cNvSpPr>
            <a:spLocks noGrp="1" noChangeArrowheads="1"/>
          </p:cNvSpPr>
          <p:nvPr>
            <p:ph type="ftr" sz="quarter" idx="11"/>
          </p:nvPr>
        </p:nvSpPr>
        <p:spPr>
          <a:xfrm>
            <a:off x="3810000" y="6248400"/>
            <a:ext cx="2895600" cy="457200"/>
          </a:xfrm>
          <a:prstGeom prst="rect">
            <a:avLst/>
          </a:prstGeom>
        </p:spPr>
        <p:txBody>
          <a:bodyPr/>
          <a:lstStyle>
            <a:lvl1pPr>
              <a:defRPr dirty="0">
                <a:latin typeface="Calibri" pitchFamily="34" charset="0"/>
                <a:cs typeface="Calibri" pitchFamily="34" charset="0"/>
              </a:defRPr>
            </a:lvl1pPr>
          </a:lstStyle>
          <a:p>
            <a:pPr algn="l">
              <a:defRPr/>
            </a:pPr>
            <a:endParaRPr lang="en-GB" dirty="0">
              <a:solidFill>
                <a:srgbClr val="336666"/>
              </a:solidFill>
            </a:endParaRPr>
          </a:p>
        </p:txBody>
      </p:sp>
      <p:sp>
        <p:nvSpPr>
          <p:cNvPr id="12" name="Rectangle 6"/>
          <p:cNvSpPr>
            <a:spLocks noGrp="1" noChangeArrowheads="1"/>
          </p:cNvSpPr>
          <p:nvPr>
            <p:ph type="sldNum" sz="quarter" idx="12"/>
          </p:nvPr>
        </p:nvSpPr>
        <p:spPr>
          <a:xfrm>
            <a:off x="611188" y="6237288"/>
            <a:ext cx="1219200" cy="457200"/>
          </a:xfrm>
          <a:prstGeom prst="rect">
            <a:avLst/>
          </a:prstGeom>
        </p:spPr>
        <p:txBody>
          <a:bodyPr/>
          <a:lstStyle>
            <a:lvl1pPr>
              <a:defRPr b="0">
                <a:latin typeface="Calibri" pitchFamily="34" charset="0"/>
                <a:cs typeface="Calibri" pitchFamily="34" charset="0"/>
              </a:defRPr>
            </a:lvl1pPr>
          </a:lstStyle>
          <a:p>
            <a:pPr algn="l">
              <a:defRPr/>
            </a:pPr>
            <a:fld id="{C782359C-2A41-4A72-BAF0-D8B58E711036}" type="slidenum">
              <a:rPr lang="en-GB" smtClean="0">
                <a:solidFill>
                  <a:srgbClr val="336666"/>
                </a:solidFill>
              </a:rPr>
              <a:pPr algn="l">
                <a:defRPr/>
              </a:pPr>
              <a:t>‹#›</a:t>
            </a:fld>
            <a:endParaRPr lang="en-GB" dirty="0">
              <a:solidFill>
                <a:srgbClr val="336666"/>
              </a:solidFill>
            </a:endParaRPr>
          </a:p>
        </p:txBody>
      </p:sp>
    </p:spTree>
    <p:extLst>
      <p:ext uri="{BB962C8B-B14F-4D97-AF65-F5344CB8AC3E}">
        <p14:creationId xmlns:p14="http://schemas.microsoft.com/office/powerpoint/2010/main" val="383719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7544" y="4683"/>
            <a:ext cx="8244916" cy="952500"/>
          </a:xfrm>
          <a:ln>
            <a:noFill/>
          </a:ln>
        </p:spPr>
        <p:txBody>
          <a:bodyPr/>
          <a:lstStyle>
            <a:lvl1pPr algn="ctr">
              <a:defRPr sz="3600" b="0" i="0"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431540" y="1196752"/>
            <a:ext cx="8316924" cy="5472608"/>
          </a:xfrm>
        </p:spPr>
        <p:txBody>
          <a:bodyPr/>
          <a:lstStyle>
            <a:lvl1pPr>
              <a:spcBef>
                <a:spcPts val="600"/>
              </a:spcBef>
              <a:defRPr sz="2400"/>
            </a:lvl1pPr>
            <a:lvl2pPr>
              <a:spcBef>
                <a:spcPts val="600"/>
              </a:spcBef>
              <a:defRPr sz="2400"/>
            </a:lvl2pPr>
            <a:lvl3pPr>
              <a:spcBef>
                <a:spcPts val="600"/>
              </a:spcBef>
              <a:defRPr sz="2000"/>
            </a:lvl3pPr>
            <a:lvl4pPr>
              <a:spcBef>
                <a:spcPts val="600"/>
              </a:spcBef>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8092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box for co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52636"/>
            <a:ext cx="8568952" cy="6480720"/>
          </a:xfrm>
        </p:spPr>
        <p:txBody>
          <a:bodyPr/>
          <a:lstStyle>
            <a:lvl1pPr marL="0" indent="0">
              <a:spcBef>
                <a:spcPts val="600"/>
              </a:spcBef>
              <a:buNone/>
              <a:defRPr sz="2000">
                <a:latin typeface="Consolas" pitchFamily="49" charset="0"/>
                <a:cs typeface="Consolas" pitchFamily="49" charset="0"/>
              </a:defRPr>
            </a:lvl1pPr>
            <a:lvl2pPr marL="457200" indent="0">
              <a:spcBef>
                <a:spcPts val="600"/>
              </a:spcBef>
              <a:buNone/>
              <a:defRPr sz="2400"/>
            </a:lvl2pPr>
            <a:lvl3pPr marL="914400" indent="0">
              <a:spcBef>
                <a:spcPts val="600"/>
              </a:spcBef>
              <a:buNone/>
              <a:defRPr sz="2000"/>
            </a:lvl3pPr>
            <a:lvl4pPr marL="1371600" indent="0">
              <a:spcBef>
                <a:spcPts val="600"/>
              </a:spcBef>
              <a:buNone/>
              <a:defRPr/>
            </a:lvl4pPr>
          </a:lstStyle>
          <a:p>
            <a:pPr lvl="0"/>
            <a:endParaRPr lang="en-US" dirty="0"/>
          </a:p>
        </p:txBody>
      </p:sp>
    </p:spTree>
    <p:extLst>
      <p:ext uri="{BB962C8B-B14F-4D97-AF65-F5344CB8AC3E}">
        <p14:creationId xmlns:p14="http://schemas.microsoft.com/office/powerpoint/2010/main" val="31714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itle" preserve="1">
  <p:cSld name="New section">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2133600" y="1371600"/>
            <a:ext cx="6477000" cy="1752600"/>
          </a:xfrm>
        </p:spPr>
        <p:txBody>
          <a:bodyPr/>
          <a:lstStyle>
            <a:lvl1pPr>
              <a:defRPr sz="36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sz="2800"/>
            </a:lvl1pPr>
          </a:lstStyle>
          <a:p>
            <a:r>
              <a:rPr lang="en-GB" dirty="0"/>
              <a:t>Click to edit Master subtitle style</a:t>
            </a:r>
          </a:p>
        </p:txBody>
      </p:sp>
    </p:spTree>
    <p:extLst>
      <p:ext uri="{BB962C8B-B14F-4D97-AF65-F5344CB8AC3E}">
        <p14:creationId xmlns:p14="http://schemas.microsoft.com/office/powerpoint/2010/main" val="385769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3912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11188" y="0"/>
            <a:ext cx="8064500" cy="981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2051" name="Rectangle 3"/>
          <p:cNvSpPr>
            <a:spLocks noGrp="1" noChangeArrowheads="1"/>
          </p:cNvSpPr>
          <p:nvPr>
            <p:ph type="body" idx="1"/>
          </p:nvPr>
        </p:nvSpPr>
        <p:spPr bwMode="auto">
          <a:xfrm>
            <a:off x="647700" y="1268413"/>
            <a:ext cx="7993063" cy="5292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5427636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ftr="0" dt="0"/>
  <p:txStyles>
    <p:titleStyle>
      <a:lvl1pPr algn="l" rtl="0" eaLnBrk="0" fontAlgn="base" hangingPunct="0">
        <a:spcBef>
          <a:spcPct val="0"/>
        </a:spcBef>
        <a:spcAft>
          <a:spcPct val="0"/>
        </a:spcAft>
        <a:defRPr sz="4200">
          <a:solidFill>
            <a:schemeClr val="tx2"/>
          </a:solidFill>
          <a:latin typeface="Calibri" pitchFamily="34" charset="0"/>
          <a:ea typeface="+mj-ea"/>
          <a:cs typeface="+mj-cs"/>
        </a:defRPr>
      </a:lvl1pPr>
      <a:lvl2pPr algn="l" rtl="0" eaLnBrk="0" fontAlgn="base" hangingPunct="0">
        <a:spcBef>
          <a:spcPct val="0"/>
        </a:spcBef>
        <a:spcAft>
          <a:spcPct val="0"/>
        </a:spcAft>
        <a:defRPr sz="4200">
          <a:solidFill>
            <a:schemeClr val="tx2"/>
          </a:solidFill>
          <a:latin typeface="Cambria" pitchFamily="18" charset="0"/>
        </a:defRPr>
      </a:lvl2pPr>
      <a:lvl3pPr algn="l" rtl="0" eaLnBrk="0" fontAlgn="base" hangingPunct="0">
        <a:spcBef>
          <a:spcPct val="0"/>
        </a:spcBef>
        <a:spcAft>
          <a:spcPct val="0"/>
        </a:spcAft>
        <a:defRPr sz="4200">
          <a:solidFill>
            <a:schemeClr val="tx2"/>
          </a:solidFill>
          <a:latin typeface="Cambria" pitchFamily="18" charset="0"/>
        </a:defRPr>
      </a:lvl3pPr>
      <a:lvl4pPr algn="l" rtl="0" eaLnBrk="0" fontAlgn="base" hangingPunct="0">
        <a:spcBef>
          <a:spcPct val="0"/>
        </a:spcBef>
        <a:spcAft>
          <a:spcPct val="0"/>
        </a:spcAft>
        <a:defRPr sz="4200">
          <a:solidFill>
            <a:schemeClr val="tx2"/>
          </a:solidFill>
          <a:latin typeface="Cambria" pitchFamily="18" charset="0"/>
        </a:defRPr>
      </a:lvl4pPr>
      <a:lvl5pPr algn="l" rtl="0" eaLnBrk="0" fontAlgn="base" hangingPunct="0">
        <a:spcBef>
          <a:spcPct val="0"/>
        </a:spcBef>
        <a:spcAft>
          <a:spcPct val="0"/>
        </a:spcAft>
        <a:defRPr sz="4200">
          <a:solidFill>
            <a:schemeClr val="tx2"/>
          </a:solidFill>
          <a:latin typeface="Cambria" pitchFamily="18"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54" name="Rectangle 10"/>
          <p:cNvSpPr>
            <a:spLocks noGrp="1" noChangeArrowheads="1"/>
          </p:cNvSpPr>
          <p:nvPr>
            <p:ph type="ctrTitle"/>
          </p:nvPr>
        </p:nvSpPr>
        <p:spPr>
          <a:xfrm>
            <a:off x="2133600" y="1371600"/>
            <a:ext cx="6902896" cy="5081736"/>
          </a:xfrm>
        </p:spPr>
        <p:txBody>
          <a:bodyPr anchor="t"/>
          <a:lstStyle/>
          <a:p>
            <a:pPr eaLnBrk="1" hangingPunct="1">
              <a:defRPr/>
            </a:pPr>
            <a:r>
              <a:rPr lang="en-GB" sz="4400" dirty="0"/>
              <a:t>Lecture 4.</a:t>
            </a:r>
            <a:br>
              <a:rPr lang="en-GB" sz="4400" dirty="0"/>
            </a:br>
            <a:r>
              <a:rPr lang="en-GB" sz="4400" dirty="0"/>
              <a:t>Sockets and Client/Server</a:t>
            </a:r>
            <a:r>
              <a:rPr lang="en-GB" sz="4800" dirty="0"/>
              <a:t/>
            </a:r>
            <a:br>
              <a:rPr lang="en-GB" sz="4800" dirty="0"/>
            </a:br>
            <a:r>
              <a:rPr lang="en-GB" sz="4800" dirty="0"/>
              <a:t/>
            </a:r>
            <a:br>
              <a:rPr lang="en-GB" sz="4800" dirty="0"/>
            </a:br>
            <a:r>
              <a:rPr lang="en-GB" sz="4800" dirty="0"/>
              <a:t/>
            </a:r>
            <a:br>
              <a:rPr lang="en-GB" sz="4800" dirty="0"/>
            </a:br>
            <a:r>
              <a:rPr lang="en-GB" sz="4800" dirty="0"/>
              <a:t/>
            </a:r>
            <a:br>
              <a:rPr lang="en-GB" sz="4800" dirty="0"/>
            </a:br>
            <a:r>
              <a:rPr lang="en-GB" dirty="0"/>
              <a:t/>
            </a:r>
            <a:br>
              <a:rPr lang="en-GB" dirty="0"/>
            </a:br>
            <a:endParaRPr lang="en-GB" sz="46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5058" name="Rectangle 2"/>
          <p:cNvSpPr>
            <a:spLocks noGrp="1" noChangeArrowheads="1"/>
          </p:cNvSpPr>
          <p:nvPr>
            <p:ph type="title"/>
          </p:nvPr>
        </p:nvSpPr>
        <p:spPr/>
        <p:txBody>
          <a:bodyPr/>
          <a:lstStyle/>
          <a:p>
            <a:pPr eaLnBrk="1" hangingPunct="1">
              <a:defRPr/>
            </a:pPr>
            <a:r>
              <a:rPr lang="en-GB" sz="3200" dirty="0"/>
              <a:t>Bank Server Example</a:t>
            </a:r>
            <a:endParaRPr lang="en-US" sz="3200" dirty="0"/>
          </a:p>
        </p:txBody>
      </p:sp>
      <p:sp>
        <p:nvSpPr>
          <p:cNvPr id="18435" name="Rectangle 3"/>
          <p:cNvSpPr>
            <a:spLocks noGrp="1" noChangeArrowheads="1"/>
          </p:cNvSpPr>
          <p:nvPr>
            <p:ph type="body" idx="1"/>
          </p:nvPr>
        </p:nvSpPr>
        <p:spPr/>
        <p:txBody>
          <a:bodyPr/>
          <a:lstStyle/>
          <a:p>
            <a:pPr eaLnBrk="1" hangingPunct="1">
              <a:lnSpc>
                <a:spcPct val="90000"/>
              </a:lnSpc>
            </a:pPr>
            <a:r>
              <a:rPr lang="en-US" dirty="0"/>
              <a:t>Sample banking application </a:t>
            </a:r>
          </a:p>
          <a:p>
            <a:pPr eaLnBrk="1" hangingPunct="1">
              <a:lnSpc>
                <a:spcPct val="90000"/>
              </a:lnSpc>
            </a:pPr>
            <a:r>
              <a:rPr lang="en-US" dirty="0"/>
              <a:t>One server, multiple concurrent clients (each client is a separate process, possibly running on a different machine)</a:t>
            </a:r>
          </a:p>
          <a:p>
            <a:pPr eaLnBrk="1" hangingPunct="1">
              <a:lnSpc>
                <a:spcPct val="90000"/>
              </a:lnSpc>
            </a:pPr>
            <a:r>
              <a:rPr lang="en-US" dirty="0"/>
              <a:t>Domain classes: </a:t>
            </a:r>
            <a:r>
              <a:rPr lang="en-US" sz="2200" b="1" dirty="0">
                <a:latin typeface="Consolas" panose="020B0609020204030204" pitchFamily="49" charset="0"/>
              </a:rPr>
              <a:t>Bank</a:t>
            </a:r>
            <a:r>
              <a:rPr lang="en-US" dirty="0"/>
              <a:t>, </a:t>
            </a:r>
            <a:r>
              <a:rPr lang="en-US" sz="2200" b="1" dirty="0">
                <a:latin typeface="Consolas" panose="020B0609020204030204" pitchFamily="49" charset="0"/>
              </a:rPr>
              <a:t>Account </a:t>
            </a:r>
          </a:p>
          <a:p>
            <a:pPr eaLnBrk="1" hangingPunct="1">
              <a:lnSpc>
                <a:spcPct val="90000"/>
              </a:lnSpc>
            </a:pPr>
            <a:r>
              <a:rPr lang="en-US" dirty="0"/>
              <a:t>When you develop a server application, you need to design a protocol for the client-server interaction </a:t>
            </a:r>
          </a:p>
          <a:p>
            <a:pPr eaLnBrk="1" hangingPunct="1">
              <a:lnSpc>
                <a:spcPct val="90000"/>
              </a:lnSpc>
            </a:pPr>
            <a:r>
              <a:rPr lang="en-GB" dirty="0"/>
              <a:t>Recommendation:</a:t>
            </a:r>
          </a:p>
          <a:p>
            <a:pPr lvl="1" eaLnBrk="1" hangingPunct="1">
              <a:lnSpc>
                <a:spcPct val="90000"/>
              </a:lnSpc>
            </a:pPr>
            <a:r>
              <a:rPr lang="en-GB" dirty="0"/>
              <a:t>base protocols on methods of accessed objects</a:t>
            </a:r>
          </a:p>
          <a:p>
            <a:pPr lvl="1" eaLnBrk="1" hangingPunct="1">
              <a:lnSpc>
                <a:spcPct val="90000"/>
              </a:lnSpc>
            </a:pPr>
            <a:r>
              <a:rPr lang="en-GB" dirty="0"/>
              <a:t>make sure there is a clean separation of functionality between the server and the clients</a:t>
            </a:r>
          </a:p>
          <a:p>
            <a:pPr eaLnBrk="1" hangingPunct="1">
              <a:lnSpc>
                <a:spcPct val="90000"/>
              </a:lnSpc>
            </a:pPr>
            <a:r>
              <a:rPr lang="en-GB" dirty="0"/>
              <a:t>The full Java source code is available online</a:t>
            </a:r>
            <a:endParaRPr lang="en-GB" b="1"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10D7-7BCF-B74E-801C-6937F6383E87}"/>
              </a:ext>
            </a:extLst>
          </p:cNvPr>
          <p:cNvSpPr>
            <a:spLocks noGrp="1"/>
          </p:cNvSpPr>
          <p:nvPr>
            <p:ph type="ctrTitle"/>
          </p:nvPr>
        </p:nvSpPr>
        <p:spPr/>
        <p:txBody>
          <a:bodyPr/>
          <a:lstStyle/>
          <a:p>
            <a:pPr algn="just"/>
            <a:r>
              <a:rPr lang="en-US" sz="9600" dirty="0"/>
              <a:t/>
            </a:r>
            <a:br>
              <a:rPr lang="en-US" sz="9600" dirty="0"/>
            </a:br>
            <a:r>
              <a:rPr lang="en-US" sz="9600" dirty="0"/>
              <a:t>DEMO</a:t>
            </a:r>
          </a:p>
        </p:txBody>
      </p:sp>
    </p:spTree>
    <p:extLst>
      <p:ext uri="{BB962C8B-B14F-4D97-AF65-F5344CB8AC3E}">
        <p14:creationId xmlns:p14="http://schemas.microsoft.com/office/powerpoint/2010/main" val="354969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00E3-5D1D-A045-9767-C3DC9F4BC707}"/>
              </a:ext>
            </a:extLst>
          </p:cNvPr>
          <p:cNvSpPr>
            <a:spLocks noGrp="1"/>
          </p:cNvSpPr>
          <p:nvPr>
            <p:ph type="ctrTitle"/>
          </p:nvPr>
        </p:nvSpPr>
        <p:spPr/>
        <p:txBody>
          <a:bodyPr/>
          <a:lstStyle/>
          <a:p>
            <a:r>
              <a:rPr lang="en-US" dirty="0"/>
              <a:t>END OF PART II</a:t>
            </a:r>
          </a:p>
        </p:txBody>
      </p:sp>
      <p:sp>
        <p:nvSpPr>
          <p:cNvPr id="3" name="Subtitle 2">
            <a:extLst>
              <a:ext uri="{FF2B5EF4-FFF2-40B4-BE49-F238E27FC236}">
                <a16:creationId xmlns:a16="http://schemas.microsoft.com/office/drawing/2014/main" id="{38A298BC-1E3A-DA4C-BBEC-62357AB6CA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45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CE6B-6E24-A842-853D-837CF89793CB}"/>
              </a:ext>
            </a:extLst>
          </p:cNvPr>
          <p:cNvSpPr>
            <a:spLocks noGrp="1"/>
          </p:cNvSpPr>
          <p:nvPr>
            <p:ph type="ctrTitle"/>
          </p:nvPr>
        </p:nvSpPr>
        <p:spPr/>
        <p:txBody>
          <a:bodyPr/>
          <a:lstStyle/>
          <a:p>
            <a:r>
              <a:rPr lang="en-US" dirty="0"/>
              <a:t>PART III: Bank Server</a:t>
            </a:r>
          </a:p>
        </p:txBody>
      </p:sp>
      <p:sp>
        <p:nvSpPr>
          <p:cNvPr id="3" name="Subtitle 2">
            <a:extLst>
              <a:ext uri="{FF2B5EF4-FFF2-40B4-BE49-F238E27FC236}">
                <a16:creationId xmlns:a16="http://schemas.microsoft.com/office/drawing/2014/main" id="{7D58D44B-0327-4F44-B830-B5F7BFC2DA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157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082" name="Rectangle 2"/>
          <p:cNvSpPr>
            <a:spLocks noGrp="1" noChangeArrowheads="1"/>
          </p:cNvSpPr>
          <p:nvPr>
            <p:ph type="title"/>
          </p:nvPr>
        </p:nvSpPr>
        <p:spPr/>
        <p:txBody>
          <a:bodyPr/>
          <a:lstStyle/>
          <a:p>
            <a:pPr eaLnBrk="1" hangingPunct="1">
              <a:defRPr/>
            </a:pPr>
            <a:r>
              <a:rPr lang="en-GB" dirty="0"/>
              <a:t>Bank Server: Protocol Outline</a:t>
            </a:r>
            <a:endParaRPr lang="en-US" sz="3600" dirty="0"/>
          </a:p>
        </p:txBody>
      </p:sp>
      <p:sp>
        <p:nvSpPr>
          <p:cNvPr id="5" name="Text Placeholder 4">
            <a:extLst>
              <a:ext uri="{FF2B5EF4-FFF2-40B4-BE49-F238E27FC236}">
                <a16:creationId xmlns:a16="http://schemas.microsoft.com/office/drawing/2014/main" id="{AD944FFB-C71E-4A97-9992-6967CAE83EF4}"/>
              </a:ext>
            </a:extLst>
          </p:cNvPr>
          <p:cNvSpPr>
            <a:spLocks noGrp="1"/>
          </p:cNvSpPr>
          <p:nvPr>
            <p:ph type="body" idx="1"/>
          </p:nvPr>
        </p:nvSpPr>
        <p:spPr/>
        <p:txBody>
          <a:bodyPr/>
          <a:lstStyle/>
          <a:p>
            <a:r>
              <a:rPr lang="en-GB" dirty="0"/>
              <a:t>It is a client-server application, i.e. the client initiates a connection</a:t>
            </a:r>
          </a:p>
          <a:p>
            <a:r>
              <a:rPr lang="en-GB" dirty="0"/>
              <a:t>The protocol is text-based, i.e. not binary</a:t>
            </a:r>
          </a:p>
          <a:p>
            <a:r>
              <a:rPr lang="en-GB" dirty="0"/>
              <a:t>The server never initiates an exchange of data; every exchange is initiated by the client, and the server immediately responds to each client request</a:t>
            </a:r>
          </a:p>
          <a:p>
            <a:r>
              <a:rPr lang="en-GB" dirty="0"/>
              <a:t>The protocol does not include any authentication</a:t>
            </a:r>
          </a:p>
          <a:p>
            <a:pPr lvl="1"/>
            <a:r>
              <a:rPr lang="en-GB" dirty="0"/>
              <a:t>Obviously this would be unacceptable in real </a:t>
            </a:r>
            <a:r>
              <a:rPr lang="en-GB"/>
              <a:t>world!</a:t>
            </a:r>
            <a:endParaRPr lang="en-GB" dirty="0"/>
          </a:p>
          <a:p>
            <a:r>
              <a:rPr lang="en-GB" dirty="0"/>
              <a:t>Each client request consists of a single text line</a:t>
            </a:r>
          </a:p>
          <a:p>
            <a:r>
              <a:rPr lang="en-GB" dirty="0"/>
              <a:t>Server response can be a single text line or multiple lines, depending on the request (see the table on the next slide)</a:t>
            </a:r>
          </a:p>
          <a:p>
            <a:r>
              <a:rPr lang="en-GB" dirty="0"/>
              <a:t>In case of an error, the server responds with a line “ERROR” followed by an error message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082" name="Rectangle 2"/>
          <p:cNvSpPr>
            <a:spLocks noGrp="1" noChangeArrowheads="1"/>
          </p:cNvSpPr>
          <p:nvPr>
            <p:ph type="title"/>
          </p:nvPr>
        </p:nvSpPr>
        <p:spPr/>
        <p:txBody>
          <a:bodyPr/>
          <a:lstStyle/>
          <a:p>
            <a:pPr eaLnBrk="1" hangingPunct="1">
              <a:defRPr/>
            </a:pPr>
            <a:r>
              <a:rPr lang="en-GB" dirty="0"/>
              <a:t>Bank Server: Protocol Outline</a:t>
            </a:r>
            <a:endParaRPr lang="en-US" sz="3600" dirty="0"/>
          </a:p>
        </p:txBody>
      </p:sp>
      <p:graphicFrame>
        <p:nvGraphicFramePr>
          <p:cNvPr id="1966114" name="Group 34"/>
          <p:cNvGraphicFramePr>
            <a:graphicFrameLocks noGrp="1"/>
          </p:cNvGraphicFramePr>
          <p:nvPr>
            <p:ph type="tbl" idx="4294967295"/>
            <p:extLst>
              <p:ext uri="{D42A27DB-BD31-4B8C-83A1-F6EECF244321}">
                <p14:modId xmlns:p14="http://schemas.microsoft.com/office/powerpoint/2010/main" val="238848709"/>
              </p:ext>
            </p:extLst>
          </p:nvPr>
        </p:nvGraphicFramePr>
        <p:xfrm>
          <a:off x="611560" y="980728"/>
          <a:ext cx="8100900" cy="4623937"/>
        </p:xfrm>
        <a:graphic>
          <a:graphicData uri="http://schemas.openxmlformats.org/drawingml/2006/table">
            <a:tbl>
              <a:tblPr/>
              <a:tblGrid>
                <a:gridCol w="3682227">
                  <a:extLst>
                    <a:ext uri="{9D8B030D-6E8A-4147-A177-3AD203B41FA5}">
                      <a16:colId xmlns:a16="http://schemas.microsoft.com/office/drawing/2014/main" val="20000"/>
                    </a:ext>
                  </a:extLst>
                </a:gridCol>
                <a:gridCol w="4418673">
                  <a:extLst>
                    <a:ext uri="{9D8B030D-6E8A-4147-A177-3AD203B41FA5}">
                      <a16:colId xmlns:a16="http://schemas.microsoft.com/office/drawing/2014/main" val="20001"/>
                    </a:ext>
                  </a:extLst>
                </a:gridCol>
              </a:tblGrid>
              <a:tr h="4322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GB" sz="2400" b="1" dirty="0"/>
                        <a:t>Client request</a:t>
                      </a:r>
                      <a:endParaRPr lang="en-US" sz="2400" b="1"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Calibri" pitchFamily="34" charset="0"/>
                        </a:rPr>
                        <a:t>Server response (if success)</a:t>
                      </a:r>
                      <a:endParaRPr kumimoji="0" lang="en-US" sz="2400" b="1"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Consolas" pitchFamily="49" charset="0"/>
                          <a:cs typeface="Consolas" pitchFamily="49" charset="0"/>
                        </a:rPr>
                        <a:t>(On connection) &lt;customer ID&gt;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Consolas" pitchFamily="49" charset="0"/>
                          <a:cs typeface="Consolas" pitchFamily="49" charset="0"/>
                        </a:rPr>
                        <a:t>ACCOUNTS</a:t>
                      </a:r>
                      <a:endParaRPr kumimoji="0" lang="en-US" sz="2200" b="0" i="0" u="none" strike="noStrike" cap="none" normalizeH="0" baseline="0" dirty="0">
                        <a:ln>
                          <a:noFill/>
                        </a:ln>
                        <a:solidFill>
                          <a:schemeClr val="tx1"/>
                        </a:solidFill>
                        <a:effectLst/>
                        <a:latin typeface="Consolas" pitchFamily="49" charset="0"/>
                        <a:cs typeface="Consolas"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GB" sz="2400" dirty="0"/>
                        <a:t>&lt;Number of accounts&gt;</a:t>
                      </a:r>
                    </a:p>
                    <a:p>
                      <a:pPr marL="0" marR="0" lvl="0" indent="0" algn="l" defTabSz="914400" rtl="0" eaLnBrk="1" fontAlgn="base" latinLnBrk="0" hangingPunct="1">
                        <a:lnSpc>
                          <a:spcPct val="100000"/>
                        </a:lnSpc>
                        <a:spcBef>
                          <a:spcPct val="20000"/>
                        </a:spcBef>
                        <a:spcAft>
                          <a:spcPct val="0"/>
                        </a:spcAft>
                        <a:buClrTx/>
                        <a:buSzTx/>
                        <a:buFontTx/>
                        <a:buNone/>
                        <a:tabLst/>
                      </a:pPr>
                      <a:r>
                        <a:rPr lang="en-GB" sz="2400" dirty="0"/>
                        <a:t>&lt;Account 1&gt;</a:t>
                      </a:r>
                    </a:p>
                    <a:p>
                      <a:pPr marL="0" marR="0" lvl="0" indent="0" algn="l" defTabSz="914400" rtl="0" eaLnBrk="1" fontAlgn="base" latinLnBrk="0" hangingPunct="1">
                        <a:lnSpc>
                          <a:spcPct val="100000"/>
                        </a:lnSpc>
                        <a:spcBef>
                          <a:spcPct val="20000"/>
                        </a:spcBef>
                        <a:spcAft>
                          <a:spcPct val="0"/>
                        </a:spcAft>
                        <a:buClrTx/>
                        <a:buSzTx/>
                        <a:buFontTx/>
                        <a:buNone/>
                        <a:tabLst/>
                      </a:pPr>
                      <a:r>
                        <a:rPr lang="en-GB" sz="2400" dirty="0"/>
                        <a:t>&lt;Account 2&gt;</a:t>
                      </a:r>
                    </a:p>
                    <a:p>
                      <a:pPr marL="0" marR="0" lvl="0" indent="0" algn="l" defTabSz="914400" rtl="0" eaLnBrk="1" fontAlgn="base" latinLnBrk="0" hangingPunct="1">
                        <a:lnSpc>
                          <a:spcPct val="100000"/>
                        </a:lnSpc>
                        <a:spcBef>
                          <a:spcPct val="20000"/>
                        </a:spcBef>
                        <a:spcAft>
                          <a:spcPct val="0"/>
                        </a:spcAft>
                        <a:buClrTx/>
                        <a:buSzTx/>
                        <a:buFontTx/>
                        <a:buNone/>
                        <a:tabLst/>
                      </a:pPr>
                      <a:r>
                        <a:rPr lang="en-GB" sz="2400" dirty="0"/>
                        <a:t>…</a:t>
                      </a:r>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521">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2200" b="0" i="0" u="none" strike="noStrike" cap="none" normalizeH="0" baseline="0" dirty="0">
                          <a:ln>
                            <a:noFill/>
                          </a:ln>
                          <a:solidFill>
                            <a:schemeClr val="tx1"/>
                          </a:solidFill>
                          <a:effectLst/>
                          <a:latin typeface="Consolas" pitchFamily="49" charset="0"/>
                          <a:cs typeface="Consolas" pitchFamily="49" charset="0"/>
                        </a:rPr>
                        <a:t>BALANCE &lt;account&gt;</a:t>
                      </a:r>
                      <a:endParaRPr kumimoji="0" lang="en-US" sz="2200" b="0" i="0" u="none" strike="noStrike" cap="none" normalizeH="0" baseline="0" dirty="0">
                        <a:ln>
                          <a:noFill/>
                        </a:ln>
                        <a:solidFill>
                          <a:schemeClr val="tx1"/>
                        </a:solidFill>
                        <a:effectLst/>
                        <a:latin typeface="Consolas" pitchFamily="49" charset="0"/>
                        <a:cs typeface="Consolas"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GB" sz="2400" dirty="0"/>
                        <a:t>&lt;Account</a:t>
                      </a:r>
                      <a:r>
                        <a:rPr lang="en-GB" sz="2400" baseline="0" dirty="0"/>
                        <a:t> balance&gt;</a:t>
                      </a:r>
                      <a:endParaRPr kumimoji="0" lang="en-US" sz="2400" b="0" i="0" u="none" strike="noStrike" cap="none" normalizeH="0" baseline="0" dirty="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5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Consolas" pitchFamily="49" charset="0"/>
                          <a:cs typeface="Consolas" pitchFamily="49" charset="0"/>
                        </a:rPr>
                        <a:t>TRANSFER &lt;from account&gt; &lt;to account&gt; &lt;amount&gt;</a:t>
                      </a:r>
                      <a:endParaRPr kumimoji="0" lang="en-US" sz="2200" b="0" i="0" u="none" strike="noStrike" cap="none" normalizeH="0" baseline="0" dirty="0">
                        <a:ln>
                          <a:noFill/>
                        </a:ln>
                        <a:solidFill>
                          <a:schemeClr val="tx1"/>
                        </a:solidFill>
                        <a:effectLst/>
                        <a:latin typeface="Consolas" pitchFamily="49" charset="0"/>
                        <a:cs typeface="Consolas"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rPr>
                        <a:t>(Perform transfer) “SUCCESS”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060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36A4-B76D-459D-B084-EEE62369F226}"/>
              </a:ext>
            </a:extLst>
          </p:cNvPr>
          <p:cNvSpPr>
            <a:spLocks noGrp="1"/>
          </p:cNvSpPr>
          <p:nvPr>
            <p:ph type="title"/>
          </p:nvPr>
        </p:nvSpPr>
        <p:spPr/>
        <p:txBody>
          <a:bodyPr/>
          <a:lstStyle/>
          <a:p>
            <a:r>
              <a:rPr lang="en-GB" dirty="0"/>
              <a:t>Processes and threads</a:t>
            </a:r>
          </a:p>
        </p:txBody>
      </p:sp>
      <p:sp>
        <p:nvSpPr>
          <p:cNvPr id="3" name="Text Placeholder 2">
            <a:extLst>
              <a:ext uri="{FF2B5EF4-FFF2-40B4-BE49-F238E27FC236}">
                <a16:creationId xmlns:a16="http://schemas.microsoft.com/office/drawing/2014/main" id="{82C2E52A-B44B-426C-8839-77D5C7AD1716}"/>
              </a:ext>
            </a:extLst>
          </p:cNvPr>
          <p:cNvSpPr>
            <a:spLocks noGrp="1"/>
          </p:cNvSpPr>
          <p:nvPr>
            <p:ph type="body" idx="1"/>
          </p:nvPr>
        </p:nvSpPr>
        <p:spPr/>
        <p:txBody>
          <a:bodyPr/>
          <a:lstStyle/>
          <a:p>
            <a:r>
              <a:rPr lang="en-GB" dirty="0"/>
              <a:t>The server and each client are separate processes</a:t>
            </a:r>
          </a:p>
          <a:p>
            <a:pPr lvl="1"/>
            <a:r>
              <a:rPr lang="en-GB" dirty="0"/>
              <a:t>In Java, one could have both programs in one package, however we’ve split them into two completely independent projects so that you do not confuse the server and the client processes</a:t>
            </a:r>
          </a:p>
          <a:p>
            <a:r>
              <a:rPr lang="en-GB" dirty="0"/>
              <a:t>Each client runs a single thread</a:t>
            </a:r>
          </a:p>
          <a:p>
            <a:r>
              <a:rPr lang="en-GB" dirty="0"/>
              <a:t>The server has its main thread for listening for new connections and one additional thread for each connected client – to process the requests from that specific client</a:t>
            </a:r>
          </a:p>
        </p:txBody>
      </p:sp>
    </p:spTree>
    <p:extLst>
      <p:ext uri="{BB962C8B-B14F-4D97-AF65-F5344CB8AC3E}">
        <p14:creationId xmlns:p14="http://schemas.microsoft.com/office/powerpoint/2010/main" val="76428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6603-5EE8-4A47-B039-486E4C0CD5B4}"/>
              </a:ext>
            </a:extLst>
          </p:cNvPr>
          <p:cNvSpPr>
            <a:spLocks noGrp="1"/>
          </p:cNvSpPr>
          <p:nvPr>
            <p:ph type="title"/>
          </p:nvPr>
        </p:nvSpPr>
        <p:spPr>
          <a:xfrm>
            <a:off x="467544" y="-23597"/>
            <a:ext cx="8244916" cy="952500"/>
          </a:xfrm>
        </p:spPr>
        <p:txBody>
          <a:bodyPr/>
          <a:lstStyle/>
          <a:p>
            <a:r>
              <a:rPr lang="en-GB" dirty="0"/>
              <a:t>Processes and threads diagram</a:t>
            </a:r>
          </a:p>
        </p:txBody>
      </p:sp>
      <p:sp>
        <p:nvSpPr>
          <p:cNvPr id="5" name="Rectangle 4">
            <a:extLst>
              <a:ext uri="{FF2B5EF4-FFF2-40B4-BE49-F238E27FC236}">
                <a16:creationId xmlns:a16="http://schemas.microsoft.com/office/drawing/2014/main" id="{271D1888-B644-4FD4-BE42-8B9A0B50EF92}"/>
              </a:ext>
            </a:extLst>
          </p:cNvPr>
          <p:cNvSpPr/>
          <p:nvPr/>
        </p:nvSpPr>
        <p:spPr bwMode="auto">
          <a:xfrm>
            <a:off x="3275856" y="1700808"/>
            <a:ext cx="2592288" cy="374441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Server process</a:t>
            </a:r>
          </a:p>
        </p:txBody>
      </p:sp>
      <p:sp>
        <p:nvSpPr>
          <p:cNvPr id="7" name="TextBox 6">
            <a:extLst>
              <a:ext uri="{FF2B5EF4-FFF2-40B4-BE49-F238E27FC236}">
                <a16:creationId xmlns:a16="http://schemas.microsoft.com/office/drawing/2014/main" id="{E32F1C17-F4E9-459D-BABD-54279CFA4CF2}"/>
              </a:ext>
            </a:extLst>
          </p:cNvPr>
          <p:cNvSpPr txBox="1"/>
          <p:nvPr/>
        </p:nvSpPr>
        <p:spPr>
          <a:xfrm>
            <a:off x="3419872" y="2261783"/>
            <a:ext cx="2304256"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listens to new connections</a:t>
            </a:r>
          </a:p>
        </p:txBody>
      </p:sp>
      <p:grpSp>
        <p:nvGrpSpPr>
          <p:cNvPr id="12" name="Group 11">
            <a:extLst>
              <a:ext uri="{FF2B5EF4-FFF2-40B4-BE49-F238E27FC236}">
                <a16:creationId xmlns:a16="http://schemas.microsoft.com/office/drawing/2014/main" id="{6E95D23E-59F0-4E3C-ABBA-9A531DA8D9DC}"/>
              </a:ext>
            </a:extLst>
          </p:cNvPr>
          <p:cNvGrpSpPr/>
          <p:nvPr/>
        </p:nvGrpSpPr>
        <p:grpSpPr>
          <a:xfrm>
            <a:off x="539552" y="1631417"/>
            <a:ext cx="2016224" cy="1653567"/>
            <a:chOff x="395536" y="1631417"/>
            <a:chExt cx="2016224" cy="1653567"/>
          </a:xfrm>
        </p:grpSpPr>
        <p:sp>
          <p:nvSpPr>
            <p:cNvPr id="10" name="Rectangle 9">
              <a:extLst>
                <a:ext uri="{FF2B5EF4-FFF2-40B4-BE49-F238E27FC236}">
                  <a16:creationId xmlns:a16="http://schemas.microsoft.com/office/drawing/2014/main" id="{69B5FA90-8579-4946-8DFD-87722D45962B}"/>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1 process</a:t>
              </a:r>
            </a:p>
          </p:txBody>
        </p:sp>
        <p:sp>
          <p:nvSpPr>
            <p:cNvPr id="11" name="TextBox 10">
              <a:extLst>
                <a:ext uri="{FF2B5EF4-FFF2-40B4-BE49-F238E27FC236}">
                  <a16:creationId xmlns:a16="http://schemas.microsoft.com/office/drawing/2014/main" id="{35077838-ED62-4CE5-A2B2-E68AEFEE45A9}"/>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cxnSp>
        <p:nvCxnSpPr>
          <p:cNvPr id="21" name="Straight Arrow Connector 20">
            <a:extLst>
              <a:ext uri="{FF2B5EF4-FFF2-40B4-BE49-F238E27FC236}">
                <a16:creationId xmlns:a16="http://schemas.microsoft.com/office/drawing/2014/main" id="{B2561160-3A20-42FE-948A-CC09864185DB}"/>
              </a:ext>
            </a:extLst>
          </p:cNvPr>
          <p:cNvCxnSpPr>
            <a:cxnSpLocks/>
            <a:stCxn id="11" idx="3"/>
            <a:endCxn id="7" idx="1"/>
          </p:cNvCxnSpPr>
          <p:nvPr/>
        </p:nvCxnSpPr>
        <p:spPr bwMode="auto">
          <a:xfrm flipV="1">
            <a:off x="2411760" y="2584949"/>
            <a:ext cx="1008112" cy="6910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31" name="Callout: Bent Line 30">
            <a:extLst>
              <a:ext uri="{FF2B5EF4-FFF2-40B4-BE49-F238E27FC236}">
                <a16:creationId xmlns:a16="http://schemas.microsoft.com/office/drawing/2014/main" id="{EAEF63D7-6B30-4A4A-AFE0-0E9870FBE02C}"/>
              </a:ext>
            </a:extLst>
          </p:cNvPr>
          <p:cNvSpPr/>
          <p:nvPr/>
        </p:nvSpPr>
        <p:spPr bwMode="auto">
          <a:xfrm>
            <a:off x="3275856" y="880853"/>
            <a:ext cx="1872208" cy="716580"/>
          </a:xfrm>
          <a:prstGeom prst="borderCallout2">
            <a:avLst>
              <a:gd name="adj1" fmla="val 48349"/>
              <a:gd name="adj2" fmla="val -300"/>
              <a:gd name="adj3" fmla="val 47692"/>
              <a:gd name="adj4" fmla="val -8931"/>
              <a:gd name="adj5" fmla="val 240764"/>
              <a:gd name="adj6" fmla="val -26157"/>
            </a:avLst>
          </a:prstGeom>
          <a:ln>
            <a:solidFill>
              <a:schemeClr val="tx2">
                <a:lumMod val="75000"/>
                <a:lumOff val="2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Establishing </a:t>
            </a:r>
          </a:p>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TCP connection</a:t>
            </a:r>
          </a:p>
        </p:txBody>
      </p:sp>
    </p:spTree>
    <p:extLst>
      <p:ext uri="{BB962C8B-B14F-4D97-AF65-F5344CB8AC3E}">
        <p14:creationId xmlns:p14="http://schemas.microsoft.com/office/powerpoint/2010/main" val="249174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6603-5EE8-4A47-B039-486E4C0CD5B4}"/>
              </a:ext>
            </a:extLst>
          </p:cNvPr>
          <p:cNvSpPr>
            <a:spLocks noGrp="1"/>
          </p:cNvSpPr>
          <p:nvPr>
            <p:ph type="title"/>
          </p:nvPr>
        </p:nvSpPr>
        <p:spPr/>
        <p:txBody>
          <a:bodyPr/>
          <a:lstStyle/>
          <a:p>
            <a:r>
              <a:rPr lang="en-GB" dirty="0"/>
              <a:t>Processes and threads diagram</a:t>
            </a:r>
          </a:p>
        </p:txBody>
      </p:sp>
      <p:sp>
        <p:nvSpPr>
          <p:cNvPr id="5" name="Rectangle 4">
            <a:extLst>
              <a:ext uri="{FF2B5EF4-FFF2-40B4-BE49-F238E27FC236}">
                <a16:creationId xmlns:a16="http://schemas.microsoft.com/office/drawing/2014/main" id="{271D1888-B644-4FD4-BE42-8B9A0B50EF92}"/>
              </a:ext>
            </a:extLst>
          </p:cNvPr>
          <p:cNvSpPr/>
          <p:nvPr/>
        </p:nvSpPr>
        <p:spPr bwMode="auto">
          <a:xfrm>
            <a:off x="3275856" y="1700808"/>
            <a:ext cx="2592288" cy="374441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Server process</a:t>
            </a:r>
          </a:p>
        </p:txBody>
      </p:sp>
      <p:sp>
        <p:nvSpPr>
          <p:cNvPr id="7" name="TextBox 6">
            <a:extLst>
              <a:ext uri="{FF2B5EF4-FFF2-40B4-BE49-F238E27FC236}">
                <a16:creationId xmlns:a16="http://schemas.microsoft.com/office/drawing/2014/main" id="{E32F1C17-F4E9-459D-BABD-54279CFA4CF2}"/>
              </a:ext>
            </a:extLst>
          </p:cNvPr>
          <p:cNvSpPr txBox="1"/>
          <p:nvPr/>
        </p:nvSpPr>
        <p:spPr>
          <a:xfrm>
            <a:off x="3419872" y="2261783"/>
            <a:ext cx="2304256"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listens to new connections</a:t>
            </a:r>
          </a:p>
        </p:txBody>
      </p:sp>
      <p:sp>
        <p:nvSpPr>
          <p:cNvPr id="8" name="TextBox 7">
            <a:extLst>
              <a:ext uri="{FF2B5EF4-FFF2-40B4-BE49-F238E27FC236}">
                <a16:creationId xmlns:a16="http://schemas.microsoft.com/office/drawing/2014/main" id="{05FCF8D9-1C25-47ED-B56A-D0318102368E}"/>
              </a:ext>
            </a:extLst>
          </p:cNvPr>
          <p:cNvSpPr txBox="1"/>
          <p:nvPr/>
        </p:nvSpPr>
        <p:spPr>
          <a:xfrm>
            <a:off x="3422208" y="3134293"/>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1</a:t>
            </a:r>
          </a:p>
        </p:txBody>
      </p:sp>
      <p:grpSp>
        <p:nvGrpSpPr>
          <p:cNvPr id="12" name="Group 11">
            <a:extLst>
              <a:ext uri="{FF2B5EF4-FFF2-40B4-BE49-F238E27FC236}">
                <a16:creationId xmlns:a16="http://schemas.microsoft.com/office/drawing/2014/main" id="{6E95D23E-59F0-4E3C-ABBA-9A531DA8D9DC}"/>
              </a:ext>
            </a:extLst>
          </p:cNvPr>
          <p:cNvGrpSpPr/>
          <p:nvPr/>
        </p:nvGrpSpPr>
        <p:grpSpPr>
          <a:xfrm>
            <a:off x="539552" y="1631417"/>
            <a:ext cx="2016224" cy="1653567"/>
            <a:chOff x="395536" y="1631417"/>
            <a:chExt cx="2016224" cy="1653567"/>
          </a:xfrm>
        </p:grpSpPr>
        <p:sp>
          <p:nvSpPr>
            <p:cNvPr id="10" name="Rectangle 9">
              <a:extLst>
                <a:ext uri="{FF2B5EF4-FFF2-40B4-BE49-F238E27FC236}">
                  <a16:creationId xmlns:a16="http://schemas.microsoft.com/office/drawing/2014/main" id="{69B5FA90-8579-4946-8DFD-87722D45962B}"/>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1 process</a:t>
              </a:r>
            </a:p>
          </p:txBody>
        </p:sp>
        <p:sp>
          <p:nvSpPr>
            <p:cNvPr id="11" name="TextBox 10">
              <a:extLst>
                <a:ext uri="{FF2B5EF4-FFF2-40B4-BE49-F238E27FC236}">
                  <a16:creationId xmlns:a16="http://schemas.microsoft.com/office/drawing/2014/main" id="{35077838-ED62-4CE5-A2B2-E68AEFEE45A9}"/>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cxnSp>
        <p:nvCxnSpPr>
          <p:cNvPr id="21" name="Straight Arrow Connector 20">
            <a:extLst>
              <a:ext uri="{FF2B5EF4-FFF2-40B4-BE49-F238E27FC236}">
                <a16:creationId xmlns:a16="http://schemas.microsoft.com/office/drawing/2014/main" id="{B2561160-3A20-42FE-948A-CC09864185DB}"/>
              </a:ext>
            </a:extLst>
          </p:cNvPr>
          <p:cNvCxnSpPr>
            <a:stCxn id="11" idx="3"/>
            <a:endCxn id="8" idx="1"/>
          </p:cNvCxnSpPr>
          <p:nvPr/>
        </p:nvCxnSpPr>
        <p:spPr bwMode="auto">
          <a:xfrm>
            <a:off x="2411760" y="2654057"/>
            <a:ext cx="1010448" cy="664902"/>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192779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6603-5EE8-4A47-B039-486E4C0CD5B4}"/>
              </a:ext>
            </a:extLst>
          </p:cNvPr>
          <p:cNvSpPr>
            <a:spLocks noGrp="1"/>
          </p:cNvSpPr>
          <p:nvPr>
            <p:ph type="title"/>
          </p:nvPr>
        </p:nvSpPr>
        <p:spPr/>
        <p:txBody>
          <a:bodyPr/>
          <a:lstStyle/>
          <a:p>
            <a:r>
              <a:rPr lang="en-GB" dirty="0"/>
              <a:t>Processes and threads diagram</a:t>
            </a:r>
          </a:p>
        </p:txBody>
      </p:sp>
      <p:sp>
        <p:nvSpPr>
          <p:cNvPr id="5" name="Rectangle 4">
            <a:extLst>
              <a:ext uri="{FF2B5EF4-FFF2-40B4-BE49-F238E27FC236}">
                <a16:creationId xmlns:a16="http://schemas.microsoft.com/office/drawing/2014/main" id="{271D1888-B644-4FD4-BE42-8B9A0B50EF92}"/>
              </a:ext>
            </a:extLst>
          </p:cNvPr>
          <p:cNvSpPr/>
          <p:nvPr/>
        </p:nvSpPr>
        <p:spPr bwMode="auto">
          <a:xfrm>
            <a:off x="3275856" y="1700808"/>
            <a:ext cx="2592288" cy="374441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Server process</a:t>
            </a:r>
          </a:p>
        </p:txBody>
      </p:sp>
      <p:sp>
        <p:nvSpPr>
          <p:cNvPr id="7" name="TextBox 6">
            <a:extLst>
              <a:ext uri="{FF2B5EF4-FFF2-40B4-BE49-F238E27FC236}">
                <a16:creationId xmlns:a16="http://schemas.microsoft.com/office/drawing/2014/main" id="{E32F1C17-F4E9-459D-BABD-54279CFA4CF2}"/>
              </a:ext>
            </a:extLst>
          </p:cNvPr>
          <p:cNvSpPr txBox="1"/>
          <p:nvPr/>
        </p:nvSpPr>
        <p:spPr>
          <a:xfrm>
            <a:off x="3419872" y="2261783"/>
            <a:ext cx="2304256"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listens to new connections</a:t>
            </a:r>
          </a:p>
        </p:txBody>
      </p:sp>
      <p:sp>
        <p:nvSpPr>
          <p:cNvPr id="8" name="TextBox 7">
            <a:extLst>
              <a:ext uri="{FF2B5EF4-FFF2-40B4-BE49-F238E27FC236}">
                <a16:creationId xmlns:a16="http://schemas.microsoft.com/office/drawing/2014/main" id="{05FCF8D9-1C25-47ED-B56A-D0318102368E}"/>
              </a:ext>
            </a:extLst>
          </p:cNvPr>
          <p:cNvSpPr txBox="1"/>
          <p:nvPr/>
        </p:nvSpPr>
        <p:spPr>
          <a:xfrm>
            <a:off x="3422208" y="3134293"/>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1</a:t>
            </a:r>
          </a:p>
        </p:txBody>
      </p:sp>
      <p:sp>
        <p:nvSpPr>
          <p:cNvPr id="9" name="TextBox 8">
            <a:extLst>
              <a:ext uri="{FF2B5EF4-FFF2-40B4-BE49-F238E27FC236}">
                <a16:creationId xmlns:a16="http://schemas.microsoft.com/office/drawing/2014/main" id="{BC4C2E1B-B505-438D-AA32-0F923FAE2868}"/>
              </a:ext>
            </a:extLst>
          </p:cNvPr>
          <p:cNvSpPr txBox="1"/>
          <p:nvPr/>
        </p:nvSpPr>
        <p:spPr>
          <a:xfrm>
            <a:off x="3422208" y="3741073"/>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2</a:t>
            </a:r>
          </a:p>
        </p:txBody>
      </p:sp>
      <p:grpSp>
        <p:nvGrpSpPr>
          <p:cNvPr id="12" name="Group 11">
            <a:extLst>
              <a:ext uri="{FF2B5EF4-FFF2-40B4-BE49-F238E27FC236}">
                <a16:creationId xmlns:a16="http://schemas.microsoft.com/office/drawing/2014/main" id="{6E95D23E-59F0-4E3C-ABBA-9A531DA8D9DC}"/>
              </a:ext>
            </a:extLst>
          </p:cNvPr>
          <p:cNvGrpSpPr/>
          <p:nvPr/>
        </p:nvGrpSpPr>
        <p:grpSpPr>
          <a:xfrm>
            <a:off x="539552" y="1631417"/>
            <a:ext cx="2016224" cy="1653567"/>
            <a:chOff x="395536" y="1631417"/>
            <a:chExt cx="2016224" cy="1653567"/>
          </a:xfrm>
        </p:grpSpPr>
        <p:sp>
          <p:nvSpPr>
            <p:cNvPr id="10" name="Rectangle 9">
              <a:extLst>
                <a:ext uri="{FF2B5EF4-FFF2-40B4-BE49-F238E27FC236}">
                  <a16:creationId xmlns:a16="http://schemas.microsoft.com/office/drawing/2014/main" id="{69B5FA90-8579-4946-8DFD-87722D45962B}"/>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1 process</a:t>
              </a:r>
            </a:p>
          </p:txBody>
        </p:sp>
        <p:sp>
          <p:nvSpPr>
            <p:cNvPr id="11" name="TextBox 10">
              <a:extLst>
                <a:ext uri="{FF2B5EF4-FFF2-40B4-BE49-F238E27FC236}">
                  <a16:creationId xmlns:a16="http://schemas.microsoft.com/office/drawing/2014/main" id="{35077838-ED62-4CE5-A2B2-E68AEFEE45A9}"/>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grpSp>
        <p:nvGrpSpPr>
          <p:cNvPr id="16" name="Group 15">
            <a:extLst>
              <a:ext uri="{FF2B5EF4-FFF2-40B4-BE49-F238E27FC236}">
                <a16:creationId xmlns:a16="http://schemas.microsoft.com/office/drawing/2014/main" id="{3AB452B6-F6B7-4A57-9581-6D01D511077C}"/>
              </a:ext>
            </a:extLst>
          </p:cNvPr>
          <p:cNvGrpSpPr/>
          <p:nvPr/>
        </p:nvGrpSpPr>
        <p:grpSpPr>
          <a:xfrm>
            <a:off x="6571901" y="2768619"/>
            <a:ext cx="2016224" cy="1653567"/>
            <a:chOff x="395536" y="1631417"/>
            <a:chExt cx="2016224" cy="1653567"/>
          </a:xfrm>
        </p:grpSpPr>
        <p:sp>
          <p:nvSpPr>
            <p:cNvPr id="17" name="Rectangle 16">
              <a:extLst>
                <a:ext uri="{FF2B5EF4-FFF2-40B4-BE49-F238E27FC236}">
                  <a16:creationId xmlns:a16="http://schemas.microsoft.com/office/drawing/2014/main" id="{B212F902-390A-42A4-BB45-A2E0DAADFCD9}"/>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2 process</a:t>
              </a:r>
            </a:p>
          </p:txBody>
        </p:sp>
        <p:sp>
          <p:nvSpPr>
            <p:cNvPr id="18" name="TextBox 17">
              <a:extLst>
                <a:ext uri="{FF2B5EF4-FFF2-40B4-BE49-F238E27FC236}">
                  <a16:creationId xmlns:a16="http://schemas.microsoft.com/office/drawing/2014/main" id="{7F143D65-E316-462F-97F8-16D3AB03CA27}"/>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cxnSp>
        <p:nvCxnSpPr>
          <p:cNvPr id="21" name="Straight Arrow Connector 20">
            <a:extLst>
              <a:ext uri="{FF2B5EF4-FFF2-40B4-BE49-F238E27FC236}">
                <a16:creationId xmlns:a16="http://schemas.microsoft.com/office/drawing/2014/main" id="{B2561160-3A20-42FE-948A-CC09864185DB}"/>
              </a:ext>
            </a:extLst>
          </p:cNvPr>
          <p:cNvCxnSpPr>
            <a:stCxn id="11" idx="3"/>
            <a:endCxn id="8" idx="1"/>
          </p:cNvCxnSpPr>
          <p:nvPr/>
        </p:nvCxnSpPr>
        <p:spPr bwMode="auto">
          <a:xfrm>
            <a:off x="2411760" y="2654057"/>
            <a:ext cx="1010448" cy="664902"/>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cxnSp>
        <p:nvCxnSpPr>
          <p:cNvPr id="26" name="Straight Arrow Connector 25">
            <a:extLst>
              <a:ext uri="{FF2B5EF4-FFF2-40B4-BE49-F238E27FC236}">
                <a16:creationId xmlns:a16="http://schemas.microsoft.com/office/drawing/2014/main" id="{D6D1B74A-98E9-483A-8EA7-1F0561BE99A2}"/>
              </a:ext>
            </a:extLst>
          </p:cNvPr>
          <p:cNvCxnSpPr>
            <a:cxnSpLocks/>
            <a:stCxn id="18" idx="1"/>
            <a:endCxn id="9" idx="3"/>
          </p:cNvCxnSpPr>
          <p:nvPr/>
        </p:nvCxnSpPr>
        <p:spPr bwMode="auto">
          <a:xfrm flipH="1">
            <a:off x="5726464" y="3791259"/>
            <a:ext cx="989453" cy="134480"/>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421551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FA58-B9EC-2041-9AFF-FA22A6CC2DD2}"/>
              </a:ext>
            </a:extLst>
          </p:cNvPr>
          <p:cNvSpPr>
            <a:spLocks noGrp="1"/>
          </p:cNvSpPr>
          <p:nvPr>
            <p:ph type="ctrTitle"/>
          </p:nvPr>
        </p:nvSpPr>
        <p:spPr/>
        <p:txBody>
          <a:bodyPr/>
          <a:lstStyle/>
          <a:p>
            <a:r>
              <a:rPr lang="en-US" dirty="0"/>
              <a:t>PART I: INTRODUCTION</a:t>
            </a:r>
          </a:p>
        </p:txBody>
      </p:sp>
      <p:sp>
        <p:nvSpPr>
          <p:cNvPr id="3" name="Subtitle 2">
            <a:extLst>
              <a:ext uri="{FF2B5EF4-FFF2-40B4-BE49-F238E27FC236}">
                <a16:creationId xmlns:a16="http://schemas.microsoft.com/office/drawing/2014/main" id="{74A5F924-74CE-2749-9496-259481CC25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457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6603-5EE8-4A47-B039-486E4C0CD5B4}"/>
              </a:ext>
            </a:extLst>
          </p:cNvPr>
          <p:cNvSpPr>
            <a:spLocks noGrp="1"/>
          </p:cNvSpPr>
          <p:nvPr>
            <p:ph type="title"/>
          </p:nvPr>
        </p:nvSpPr>
        <p:spPr/>
        <p:txBody>
          <a:bodyPr/>
          <a:lstStyle/>
          <a:p>
            <a:r>
              <a:rPr lang="en-GB" dirty="0"/>
              <a:t>Processes and threads diagram</a:t>
            </a:r>
          </a:p>
        </p:txBody>
      </p:sp>
      <p:sp>
        <p:nvSpPr>
          <p:cNvPr id="5" name="Rectangle 4">
            <a:extLst>
              <a:ext uri="{FF2B5EF4-FFF2-40B4-BE49-F238E27FC236}">
                <a16:creationId xmlns:a16="http://schemas.microsoft.com/office/drawing/2014/main" id="{271D1888-B644-4FD4-BE42-8B9A0B50EF92}"/>
              </a:ext>
            </a:extLst>
          </p:cNvPr>
          <p:cNvSpPr/>
          <p:nvPr/>
        </p:nvSpPr>
        <p:spPr bwMode="auto">
          <a:xfrm>
            <a:off x="3275856" y="1700808"/>
            <a:ext cx="2592288" cy="374441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Server process</a:t>
            </a:r>
          </a:p>
        </p:txBody>
      </p:sp>
      <p:sp>
        <p:nvSpPr>
          <p:cNvPr id="7" name="TextBox 6">
            <a:extLst>
              <a:ext uri="{FF2B5EF4-FFF2-40B4-BE49-F238E27FC236}">
                <a16:creationId xmlns:a16="http://schemas.microsoft.com/office/drawing/2014/main" id="{E32F1C17-F4E9-459D-BABD-54279CFA4CF2}"/>
              </a:ext>
            </a:extLst>
          </p:cNvPr>
          <p:cNvSpPr txBox="1"/>
          <p:nvPr/>
        </p:nvSpPr>
        <p:spPr>
          <a:xfrm>
            <a:off x="3419872" y="2261783"/>
            <a:ext cx="2304256"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listens to new connections</a:t>
            </a:r>
          </a:p>
        </p:txBody>
      </p:sp>
      <p:sp>
        <p:nvSpPr>
          <p:cNvPr id="8" name="TextBox 7">
            <a:extLst>
              <a:ext uri="{FF2B5EF4-FFF2-40B4-BE49-F238E27FC236}">
                <a16:creationId xmlns:a16="http://schemas.microsoft.com/office/drawing/2014/main" id="{05FCF8D9-1C25-47ED-B56A-D0318102368E}"/>
              </a:ext>
            </a:extLst>
          </p:cNvPr>
          <p:cNvSpPr txBox="1"/>
          <p:nvPr/>
        </p:nvSpPr>
        <p:spPr>
          <a:xfrm>
            <a:off x="3422208" y="3134293"/>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1</a:t>
            </a:r>
          </a:p>
        </p:txBody>
      </p:sp>
      <p:sp>
        <p:nvSpPr>
          <p:cNvPr id="9" name="TextBox 8">
            <a:extLst>
              <a:ext uri="{FF2B5EF4-FFF2-40B4-BE49-F238E27FC236}">
                <a16:creationId xmlns:a16="http://schemas.microsoft.com/office/drawing/2014/main" id="{BC4C2E1B-B505-438D-AA32-0F923FAE2868}"/>
              </a:ext>
            </a:extLst>
          </p:cNvPr>
          <p:cNvSpPr txBox="1"/>
          <p:nvPr/>
        </p:nvSpPr>
        <p:spPr>
          <a:xfrm>
            <a:off x="3422208" y="3741073"/>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2</a:t>
            </a:r>
          </a:p>
        </p:txBody>
      </p:sp>
      <p:grpSp>
        <p:nvGrpSpPr>
          <p:cNvPr id="12" name="Group 11">
            <a:extLst>
              <a:ext uri="{FF2B5EF4-FFF2-40B4-BE49-F238E27FC236}">
                <a16:creationId xmlns:a16="http://schemas.microsoft.com/office/drawing/2014/main" id="{6E95D23E-59F0-4E3C-ABBA-9A531DA8D9DC}"/>
              </a:ext>
            </a:extLst>
          </p:cNvPr>
          <p:cNvGrpSpPr/>
          <p:nvPr/>
        </p:nvGrpSpPr>
        <p:grpSpPr>
          <a:xfrm>
            <a:off x="539552" y="1631417"/>
            <a:ext cx="2016224" cy="1653567"/>
            <a:chOff x="395536" y="1631417"/>
            <a:chExt cx="2016224" cy="1653567"/>
          </a:xfrm>
        </p:grpSpPr>
        <p:sp>
          <p:nvSpPr>
            <p:cNvPr id="10" name="Rectangle 9">
              <a:extLst>
                <a:ext uri="{FF2B5EF4-FFF2-40B4-BE49-F238E27FC236}">
                  <a16:creationId xmlns:a16="http://schemas.microsoft.com/office/drawing/2014/main" id="{69B5FA90-8579-4946-8DFD-87722D45962B}"/>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1 process</a:t>
              </a:r>
            </a:p>
          </p:txBody>
        </p:sp>
        <p:sp>
          <p:nvSpPr>
            <p:cNvPr id="11" name="TextBox 10">
              <a:extLst>
                <a:ext uri="{FF2B5EF4-FFF2-40B4-BE49-F238E27FC236}">
                  <a16:creationId xmlns:a16="http://schemas.microsoft.com/office/drawing/2014/main" id="{35077838-ED62-4CE5-A2B2-E68AEFEE45A9}"/>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grpSp>
        <p:nvGrpSpPr>
          <p:cNvPr id="13" name="Group 12">
            <a:extLst>
              <a:ext uri="{FF2B5EF4-FFF2-40B4-BE49-F238E27FC236}">
                <a16:creationId xmlns:a16="http://schemas.microsoft.com/office/drawing/2014/main" id="{93DD962E-03B3-479D-AE85-01054FEA2953}"/>
              </a:ext>
            </a:extLst>
          </p:cNvPr>
          <p:cNvGrpSpPr/>
          <p:nvPr/>
        </p:nvGrpSpPr>
        <p:grpSpPr>
          <a:xfrm>
            <a:off x="539552" y="3851249"/>
            <a:ext cx="2016224" cy="1653567"/>
            <a:chOff x="395536" y="1631417"/>
            <a:chExt cx="2016224" cy="1653567"/>
          </a:xfrm>
        </p:grpSpPr>
        <p:sp>
          <p:nvSpPr>
            <p:cNvPr id="14" name="Rectangle 13">
              <a:extLst>
                <a:ext uri="{FF2B5EF4-FFF2-40B4-BE49-F238E27FC236}">
                  <a16:creationId xmlns:a16="http://schemas.microsoft.com/office/drawing/2014/main" id="{6EE27C45-3380-40A8-8389-848C0C423516}"/>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3 process</a:t>
              </a:r>
            </a:p>
          </p:txBody>
        </p:sp>
        <p:sp>
          <p:nvSpPr>
            <p:cNvPr id="15" name="TextBox 14">
              <a:extLst>
                <a:ext uri="{FF2B5EF4-FFF2-40B4-BE49-F238E27FC236}">
                  <a16:creationId xmlns:a16="http://schemas.microsoft.com/office/drawing/2014/main" id="{D8359C9B-B971-4424-9E63-19FEBFC6D95D}"/>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grpSp>
        <p:nvGrpSpPr>
          <p:cNvPr id="16" name="Group 15">
            <a:extLst>
              <a:ext uri="{FF2B5EF4-FFF2-40B4-BE49-F238E27FC236}">
                <a16:creationId xmlns:a16="http://schemas.microsoft.com/office/drawing/2014/main" id="{3AB452B6-F6B7-4A57-9581-6D01D511077C}"/>
              </a:ext>
            </a:extLst>
          </p:cNvPr>
          <p:cNvGrpSpPr/>
          <p:nvPr/>
        </p:nvGrpSpPr>
        <p:grpSpPr>
          <a:xfrm>
            <a:off x="6571901" y="2768619"/>
            <a:ext cx="2016224" cy="1653567"/>
            <a:chOff x="395536" y="1631417"/>
            <a:chExt cx="2016224" cy="1653567"/>
          </a:xfrm>
        </p:grpSpPr>
        <p:sp>
          <p:nvSpPr>
            <p:cNvPr id="17" name="Rectangle 16">
              <a:extLst>
                <a:ext uri="{FF2B5EF4-FFF2-40B4-BE49-F238E27FC236}">
                  <a16:creationId xmlns:a16="http://schemas.microsoft.com/office/drawing/2014/main" id="{B212F902-390A-42A4-BB45-A2E0DAADFCD9}"/>
                </a:ext>
              </a:extLst>
            </p:cNvPr>
            <p:cNvSpPr/>
            <p:nvPr/>
          </p:nvSpPr>
          <p:spPr bwMode="auto">
            <a:xfrm>
              <a:off x="395536" y="1631417"/>
              <a:ext cx="2016224" cy="165356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cs typeface="Arial" charset="0"/>
                </a:rPr>
                <a:t>Client 2 process</a:t>
              </a:r>
            </a:p>
          </p:txBody>
        </p:sp>
        <p:sp>
          <p:nvSpPr>
            <p:cNvPr id="18" name="TextBox 17">
              <a:extLst>
                <a:ext uri="{FF2B5EF4-FFF2-40B4-BE49-F238E27FC236}">
                  <a16:creationId xmlns:a16="http://schemas.microsoft.com/office/drawing/2014/main" id="{7F143D65-E316-462F-97F8-16D3AB03CA27}"/>
                </a:ext>
              </a:extLst>
            </p:cNvPr>
            <p:cNvSpPr txBox="1"/>
            <p:nvPr/>
          </p:nvSpPr>
          <p:spPr>
            <a:xfrm>
              <a:off x="539552" y="2192392"/>
              <a:ext cx="1728192"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Main thread – UI and communications</a:t>
              </a:r>
            </a:p>
          </p:txBody>
        </p:sp>
      </p:grpSp>
      <p:sp>
        <p:nvSpPr>
          <p:cNvPr id="19" name="TextBox 18">
            <a:extLst>
              <a:ext uri="{FF2B5EF4-FFF2-40B4-BE49-F238E27FC236}">
                <a16:creationId xmlns:a16="http://schemas.microsoft.com/office/drawing/2014/main" id="{30869BAE-DD3A-4934-BF86-2885513477FC}"/>
              </a:ext>
            </a:extLst>
          </p:cNvPr>
          <p:cNvSpPr txBox="1"/>
          <p:nvPr/>
        </p:nvSpPr>
        <p:spPr>
          <a:xfrm>
            <a:off x="3422208" y="4341599"/>
            <a:ext cx="230425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Handling client 3</a:t>
            </a:r>
          </a:p>
        </p:txBody>
      </p:sp>
      <p:cxnSp>
        <p:nvCxnSpPr>
          <p:cNvPr id="21" name="Straight Arrow Connector 20">
            <a:extLst>
              <a:ext uri="{FF2B5EF4-FFF2-40B4-BE49-F238E27FC236}">
                <a16:creationId xmlns:a16="http://schemas.microsoft.com/office/drawing/2014/main" id="{B2561160-3A20-42FE-948A-CC09864185DB}"/>
              </a:ext>
            </a:extLst>
          </p:cNvPr>
          <p:cNvCxnSpPr>
            <a:stCxn id="11" idx="3"/>
            <a:endCxn id="8" idx="1"/>
          </p:cNvCxnSpPr>
          <p:nvPr/>
        </p:nvCxnSpPr>
        <p:spPr bwMode="auto">
          <a:xfrm>
            <a:off x="2411760" y="2654057"/>
            <a:ext cx="1010448" cy="664902"/>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cxnSp>
        <p:nvCxnSpPr>
          <p:cNvPr id="22" name="Straight Arrow Connector 21">
            <a:extLst>
              <a:ext uri="{FF2B5EF4-FFF2-40B4-BE49-F238E27FC236}">
                <a16:creationId xmlns:a16="http://schemas.microsoft.com/office/drawing/2014/main" id="{B60495D8-FE20-405D-A7AE-92B3DABAE8F4}"/>
              </a:ext>
            </a:extLst>
          </p:cNvPr>
          <p:cNvCxnSpPr>
            <a:cxnSpLocks/>
            <a:stCxn id="15" idx="3"/>
            <a:endCxn id="19" idx="1"/>
          </p:cNvCxnSpPr>
          <p:nvPr/>
        </p:nvCxnSpPr>
        <p:spPr bwMode="auto">
          <a:xfrm flipV="1">
            <a:off x="2411760" y="4526265"/>
            <a:ext cx="1010448" cy="347624"/>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cxnSp>
        <p:nvCxnSpPr>
          <p:cNvPr id="26" name="Straight Arrow Connector 25">
            <a:extLst>
              <a:ext uri="{FF2B5EF4-FFF2-40B4-BE49-F238E27FC236}">
                <a16:creationId xmlns:a16="http://schemas.microsoft.com/office/drawing/2014/main" id="{D6D1B74A-98E9-483A-8EA7-1F0561BE99A2}"/>
              </a:ext>
            </a:extLst>
          </p:cNvPr>
          <p:cNvCxnSpPr>
            <a:cxnSpLocks/>
            <a:stCxn id="18" idx="1"/>
            <a:endCxn id="9" idx="3"/>
          </p:cNvCxnSpPr>
          <p:nvPr/>
        </p:nvCxnSpPr>
        <p:spPr bwMode="auto">
          <a:xfrm flipH="1">
            <a:off x="5726464" y="3791259"/>
            <a:ext cx="989453" cy="134480"/>
          </a:xfrm>
          <a:prstGeom prst="straightConnector1">
            <a:avLst/>
          </a:prstGeom>
          <a:solidFill>
            <a:schemeClr val="accent1"/>
          </a:solidFill>
          <a:ln w="3810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346446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823-3BDC-46CA-B1ED-8A6372505861}"/>
              </a:ext>
            </a:extLst>
          </p:cNvPr>
          <p:cNvSpPr>
            <a:spLocks noGrp="1"/>
          </p:cNvSpPr>
          <p:nvPr>
            <p:ph type="title"/>
          </p:nvPr>
        </p:nvSpPr>
        <p:spPr/>
        <p:txBody>
          <a:bodyPr/>
          <a:lstStyle/>
          <a:p>
            <a:r>
              <a:rPr lang="en-GB" dirty="0"/>
              <a:t>Server – Main Thread (Java, slide 1)</a:t>
            </a:r>
          </a:p>
        </p:txBody>
      </p:sp>
      <p:sp>
        <p:nvSpPr>
          <p:cNvPr id="4" name="Rectangle 1">
            <a:extLst>
              <a:ext uri="{FF2B5EF4-FFF2-40B4-BE49-F238E27FC236}">
                <a16:creationId xmlns:a16="http://schemas.microsoft.com/office/drawing/2014/main" id="{5EE53FEB-9AF5-4B0D-9937-91211FF7AFFE}"/>
              </a:ext>
            </a:extLst>
          </p:cNvPr>
          <p:cNvSpPr>
            <a:spLocks noChangeArrowheads="1"/>
          </p:cNvSpPr>
          <p:nvPr/>
        </p:nvSpPr>
        <p:spPr bwMode="auto">
          <a:xfrm>
            <a:off x="539552" y="888976"/>
            <a:ext cx="7571303"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ServerProgram</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int </a:t>
            </a:r>
            <a:r>
              <a:rPr kumimoji="0" lang="en-US" altLang="en-US" sz="2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port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8888</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Bank </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Bank();</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.createAccount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1001</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.createAccount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1002</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.createAccount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1003</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.createAccount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1004</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RunServer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074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823-3BDC-46CA-B1ED-8A6372505861}"/>
              </a:ext>
            </a:extLst>
          </p:cNvPr>
          <p:cNvSpPr>
            <a:spLocks noGrp="1"/>
          </p:cNvSpPr>
          <p:nvPr>
            <p:ph type="title"/>
          </p:nvPr>
        </p:nvSpPr>
        <p:spPr/>
        <p:txBody>
          <a:bodyPr/>
          <a:lstStyle/>
          <a:p>
            <a:r>
              <a:rPr lang="en-GB" dirty="0"/>
              <a:t>Server – Main Thread (Java, slide 2)</a:t>
            </a:r>
          </a:p>
        </p:txBody>
      </p:sp>
      <p:sp>
        <p:nvSpPr>
          <p:cNvPr id="3" name="Rectangle 1">
            <a:extLst>
              <a:ext uri="{FF2B5EF4-FFF2-40B4-BE49-F238E27FC236}">
                <a16:creationId xmlns:a16="http://schemas.microsoft.com/office/drawing/2014/main" id="{C8D58207-99D4-44E1-9045-9846134AD52C}"/>
              </a:ext>
            </a:extLst>
          </p:cNvPr>
          <p:cNvSpPr>
            <a:spLocks noChangeArrowheads="1"/>
          </p:cNvSpPr>
          <p:nvPr/>
        </p:nvSpPr>
        <p:spPr bwMode="auto">
          <a:xfrm>
            <a:off x="-36512" y="951112"/>
            <a:ext cx="926407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RunServer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port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"Waiting for incoming connections..."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Socket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serverSocket.accept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ClientHandler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 </a:t>
            </a:r>
            <a:r>
              <a:rPr kumimoji="0" lang="en-US" altLang="en-US" sz="2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.start();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89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8914" name="Rectangle 2"/>
          <p:cNvSpPr>
            <a:spLocks noGrp="1" noChangeArrowheads="1"/>
          </p:cNvSpPr>
          <p:nvPr>
            <p:ph type="title"/>
          </p:nvPr>
        </p:nvSpPr>
        <p:spPr/>
        <p:txBody>
          <a:bodyPr/>
          <a:lstStyle/>
          <a:p>
            <a:pPr eaLnBrk="1" hangingPunct="1">
              <a:defRPr/>
            </a:pPr>
            <a:r>
              <a:rPr lang="en-GB" dirty="0"/>
              <a:t>Server Main Thread</a:t>
            </a:r>
            <a:endParaRPr lang="en-US" dirty="0"/>
          </a:p>
        </p:txBody>
      </p:sp>
      <p:sp>
        <p:nvSpPr>
          <p:cNvPr id="20483" name="Rectangle 3"/>
          <p:cNvSpPr>
            <a:spLocks noGrp="1" noChangeArrowheads="1"/>
          </p:cNvSpPr>
          <p:nvPr>
            <p:ph type="body" idx="1"/>
          </p:nvPr>
        </p:nvSpPr>
        <p:spPr/>
        <p:txBody>
          <a:bodyPr/>
          <a:lstStyle/>
          <a:p>
            <a:pPr eaLnBrk="1" hangingPunct="1"/>
            <a:r>
              <a:rPr lang="en-US" dirty="0"/>
              <a:t>The server waits for clients to connect on a certain port </a:t>
            </a:r>
          </a:p>
          <a:p>
            <a:pPr lvl="1" eaLnBrk="1" hangingPunct="1"/>
            <a:r>
              <a:rPr lang="en-US" dirty="0"/>
              <a:t>This port number is 8888 in case of our bank server</a:t>
            </a:r>
          </a:p>
          <a:p>
            <a:pPr eaLnBrk="1" hangingPunct="1"/>
            <a:r>
              <a:rPr lang="en-US" dirty="0"/>
              <a:t>To listen for incoming connections, create a server socket for that port and call </a:t>
            </a:r>
            <a:r>
              <a:rPr lang="en-US" sz="2200" b="1" dirty="0">
                <a:latin typeface="Consolas" panose="020B0609020204030204" pitchFamily="49" charset="0"/>
              </a:rPr>
              <a:t>accept()</a:t>
            </a:r>
          </a:p>
          <a:p>
            <a:pPr lvl="1" eaLnBrk="1" hangingPunct="1"/>
            <a:r>
              <a:rPr lang="en-GB" dirty="0"/>
              <a:t>This will block until a client connects</a:t>
            </a:r>
          </a:p>
          <a:p>
            <a:pPr lvl="1" eaLnBrk="1" hangingPunct="1"/>
            <a:r>
              <a:rPr lang="en-GB" dirty="0"/>
              <a:t>When a client connects, it will return a </a:t>
            </a:r>
            <a:r>
              <a:rPr lang="en-GB" sz="2200" b="1" dirty="0">
                <a:latin typeface="Consolas" panose="020B0609020204030204" pitchFamily="49" charset="0"/>
                <a:ea typeface="+mn-ea"/>
                <a:cs typeface="+mn-cs"/>
              </a:rPr>
              <a:t>Socket</a:t>
            </a:r>
            <a:r>
              <a:rPr lang="en-GB" dirty="0"/>
              <a:t> object</a:t>
            </a:r>
            <a:endParaRPr lang="en-US" sz="2000" b="1" dirty="0">
              <a:latin typeface="Consolas"/>
            </a:endParaRPr>
          </a:p>
          <a:p>
            <a:pPr eaLnBrk="1" hangingPunct="1">
              <a:spcBef>
                <a:spcPts val="1200"/>
              </a:spcBef>
              <a:spcAft>
                <a:spcPts val="0"/>
              </a:spcAft>
            </a:pPr>
            <a:r>
              <a:rPr lang="en-GB" sz="2200" b="1" dirty="0" err="1">
                <a:latin typeface="Consolas" panose="020B0609020204030204" pitchFamily="49" charset="0"/>
              </a:rPr>
              <a:t>ServerSocket</a:t>
            </a:r>
            <a:r>
              <a:rPr lang="en-GB" dirty="0"/>
              <a:t> is just for setting up the connection</a:t>
            </a:r>
          </a:p>
          <a:p>
            <a:pPr lvl="1" eaLnBrk="1" hangingPunct="1">
              <a:spcBef>
                <a:spcPts val="1200"/>
              </a:spcBef>
              <a:spcAft>
                <a:spcPts val="0"/>
              </a:spcAft>
            </a:pPr>
            <a:r>
              <a:rPr lang="en-GB" dirty="0"/>
              <a:t>Application data is exchanged in </a:t>
            </a:r>
            <a:r>
              <a:rPr lang="en-GB" sz="2200" b="1" dirty="0">
                <a:latin typeface="Consolas"/>
              </a:rPr>
              <a:t>Socket</a:t>
            </a:r>
            <a:r>
              <a:rPr lang="en-GB" dirty="0"/>
              <a:t> objects</a:t>
            </a:r>
          </a:p>
          <a:p>
            <a:pPr lvl="1" eaLnBrk="1" hangingPunct="1">
              <a:spcBef>
                <a:spcPts val="1200"/>
              </a:spcBef>
              <a:spcAft>
                <a:spcPts val="0"/>
              </a:spcAft>
            </a:pPr>
            <a:r>
              <a:rPr lang="en-GB" sz="2200" dirty="0">
                <a:latin typeface="Consolas" panose="020B0609020204030204" pitchFamily="49" charset="0"/>
                <a:ea typeface="+mn-ea"/>
                <a:cs typeface="+mn-cs"/>
              </a:rPr>
              <a:t>The</a:t>
            </a:r>
            <a:r>
              <a:rPr lang="en-GB" dirty="0"/>
              <a:t> </a:t>
            </a:r>
            <a:r>
              <a:rPr lang="en-GB" sz="2200" b="1" dirty="0" err="1">
                <a:latin typeface="Consolas" panose="020B0609020204030204" pitchFamily="49" charset="0"/>
                <a:ea typeface="+mn-ea"/>
                <a:cs typeface="+mn-cs"/>
              </a:rPr>
              <a:t>ClientHandler</a:t>
            </a:r>
            <a:r>
              <a:rPr lang="en-GB" dirty="0"/>
              <a:t> class handles the interaction </a:t>
            </a:r>
            <a:endParaRPr lang="en-US" dirty="0"/>
          </a:p>
          <a:p>
            <a:pPr lvl="1" eaLnBrk="1" hangingPunct="1">
              <a:spcBef>
                <a:spcPct val="50000"/>
              </a:spcBef>
              <a:spcAft>
                <a:spcPct val="30000"/>
              </a:spcAft>
              <a:buFontTx/>
              <a:buNone/>
            </a:pPr>
            <a:endParaRPr lang="en-US" sz="2000" b="1" dirty="0">
              <a:latin typeface="Consola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E33B04-AFEF-2B4B-9FDA-DF73A0876446}"/>
              </a:ext>
            </a:extLst>
          </p:cNvPr>
          <p:cNvSpPr>
            <a:spLocks noGrp="1"/>
          </p:cNvSpPr>
          <p:nvPr>
            <p:ph type="ctrTitle"/>
          </p:nvPr>
        </p:nvSpPr>
        <p:spPr/>
        <p:txBody>
          <a:bodyPr/>
          <a:lstStyle/>
          <a:p>
            <a:r>
              <a:rPr lang="en-US" dirty="0"/>
              <a:t>END OF PART III</a:t>
            </a:r>
          </a:p>
        </p:txBody>
      </p:sp>
      <p:sp>
        <p:nvSpPr>
          <p:cNvPr id="5" name="Subtitle 4">
            <a:extLst>
              <a:ext uri="{FF2B5EF4-FFF2-40B4-BE49-F238E27FC236}">
                <a16:creationId xmlns:a16="http://schemas.microsoft.com/office/drawing/2014/main" id="{B5E914F8-D91E-924C-B148-B206259ABBD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543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353D-88A3-DD4F-B86D-EB950D5747A7}"/>
              </a:ext>
            </a:extLst>
          </p:cNvPr>
          <p:cNvSpPr>
            <a:spLocks noGrp="1"/>
          </p:cNvSpPr>
          <p:nvPr>
            <p:ph type="ctrTitle"/>
          </p:nvPr>
        </p:nvSpPr>
        <p:spPr/>
        <p:txBody>
          <a:bodyPr/>
          <a:lstStyle/>
          <a:p>
            <a:r>
              <a:rPr lang="en-US" dirty="0"/>
              <a:t>PART IV</a:t>
            </a:r>
            <a:br>
              <a:rPr lang="en-US" dirty="0"/>
            </a:br>
            <a:r>
              <a:rPr lang="en-US" dirty="0"/>
              <a:t>BANK SERVER: CLIENT HANDLING</a:t>
            </a:r>
          </a:p>
        </p:txBody>
      </p:sp>
      <p:sp>
        <p:nvSpPr>
          <p:cNvPr id="3" name="Subtitle 2">
            <a:extLst>
              <a:ext uri="{FF2B5EF4-FFF2-40B4-BE49-F238E27FC236}">
                <a16:creationId xmlns:a16="http://schemas.microsoft.com/office/drawing/2014/main" id="{23661D7B-5392-3245-92BE-2C51A8D7A9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367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1E53-AE7F-4434-886B-732648B5413C}"/>
              </a:ext>
            </a:extLst>
          </p:cNvPr>
          <p:cNvSpPr>
            <a:spLocks noGrp="1"/>
          </p:cNvSpPr>
          <p:nvPr>
            <p:ph type="title"/>
          </p:nvPr>
        </p:nvSpPr>
        <p:spPr/>
        <p:txBody>
          <a:bodyPr/>
          <a:lstStyle/>
          <a:p>
            <a:r>
              <a:rPr lang="en-GB" b="1" dirty="0" err="1"/>
              <a:t>ClientHandler</a:t>
            </a:r>
            <a:r>
              <a:rPr lang="en-GB" dirty="0"/>
              <a:t> class (Java, slide 1)</a:t>
            </a:r>
          </a:p>
        </p:txBody>
      </p:sp>
      <p:sp>
        <p:nvSpPr>
          <p:cNvPr id="4" name="Rectangle 1">
            <a:extLst>
              <a:ext uri="{FF2B5EF4-FFF2-40B4-BE49-F238E27FC236}">
                <a16:creationId xmlns:a16="http://schemas.microsoft.com/office/drawing/2014/main" id="{DAE4E7B0-F4C4-4F00-9390-889CB38242A7}"/>
              </a:ext>
            </a:extLst>
          </p:cNvPr>
          <p:cNvSpPr>
            <a:spLocks noChangeArrowheads="1"/>
          </p:cNvSpPr>
          <p:nvPr/>
        </p:nvSpPr>
        <p:spPr bwMode="auto">
          <a:xfrm>
            <a:off x="179512" y="1814625"/>
            <a:ext cx="818685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ClientHandler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lang="en-US" altLang="en-US" sz="2000" b="1" dirty="0">
                <a:solidFill>
                  <a:srgbClr val="000080"/>
                </a:solidFill>
                <a:latin typeface="Courier New" panose="02070309020205020404" pitchFamily="49" charset="0"/>
                <a:cs typeface="Courier New" panose="02070309020205020404" pitchFamily="49" charset="0"/>
              </a:rPr>
              <a:t>final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Bank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ClientHandler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Bank bank)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socket</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socket;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bank;</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algn="l" eaLnBrk="0" hangingPunct="0"/>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808000"/>
                </a:solidFill>
                <a:latin typeface="Courier New" panose="02070309020205020404" pitchFamily="49" charset="0"/>
                <a:cs typeface="Courier New" panose="02070309020205020404" pitchFamily="49" charset="0"/>
              </a:rPr>
              <a:t>@Override</a:t>
            </a:r>
            <a:br>
              <a:rPr lang="en-US" altLang="en-US" sz="2000" dirty="0">
                <a:solidFill>
                  <a:srgbClr val="808000"/>
                </a:solidFill>
                <a:latin typeface="Courier New" panose="02070309020205020404" pitchFamily="49" charset="0"/>
                <a:cs typeface="Courier New" panose="02070309020205020404" pitchFamily="49" charset="0"/>
              </a:rPr>
            </a:br>
            <a:r>
              <a:rPr lang="en-US" altLang="en-US" sz="2000" dirty="0">
                <a:solidFill>
                  <a:srgbClr val="808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public void </a:t>
            </a:r>
            <a:r>
              <a:rPr lang="en-US" altLang="en-US" sz="2000" dirty="0">
                <a:solidFill>
                  <a:srgbClr val="000000"/>
                </a:solidFill>
                <a:latin typeface="Courier New" panose="02070309020205020404" pitchFamily="49" charset="0"/>
                <a:cs typeface="Courier New" panose="02070309020205020404" pitchFamily="49" charset="0"/>
              </a:rPr>
              <a:t>run() {</a:t>
            </a:r>
          </a:p>
          <a:p>
            <a:pPr algn="l" eaLnBrk="0" hangingPunct="0"/>
            <a:r>
              <a:rPr lang="en-US" altLang="en-US" sz="2000" dirty="0">
                <a:solidFill>
                  <a:srgbClr val="000000"/>
                </a:solidFill>
                <a:latin typeface="Courier New" panose="02070309020205020404" pitchFamily="49" charset="0"/>
                <a:cs typeface="Courier New" panose="02070309020205020404" pitchFamily="49" charset="0"/>
              </a:rPr>
              <a:t>        …</a:t>
            </a:r>
          </a:p>
          <a:p>
            <a:pPr algn="l" eaLnBrk="0" hangingPunct="0"/>
            <a:r>
              <a:rPr lang="en-US" altLang="en-US" sz="2000" dirty="0">
                <a:solidFill>
                  <a:srgbClr val="000000"/>
                </a:solidFill>
                <a:latin typeface="Courier New" panose="02070309020205020404" pitchFamily="49" charset="0"/>
                <a:cs typeface="Courier New" panose="02070309020205020404" pitchFamily="49" charset="0"/>
              </a:rPr>
              <a:t>    }</a:t>
            </a:r>
          </a:p>
          <a:p>
            <a:pPr algn="l" eaLnBrk="0" hangingPunct="0"/>
            <a:r>
              <a:rPr lang="en-US" altLang="en-US" sz="2000" dirty="0">
                <a:solidFill>
                  <a:srgbClr val="000000"/>
                </a:solidFill>
                <a:latin typeface="Courier New" panose="02070309020205020404" pitchFamily="49" charset="0"/>
                <a:cs typeface="Courier New" panose="02070309020205020404" pitchFamily="49" charset="0"/>
              </a:rPr>
              <a:t>}</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46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1E53-AE7F-4434-886B-732648B5413C}"/>
              </a:ext>
            </a:extLst>
          </p:cNvPr>
          <p:cNvSpPr>
            <a:spLocks noGrp="1"/>
          </p:cNvSpPr>
          <p:nvPr>
            <p:ph type="title"/>
          </p:nvPr>
        </p:nvSpPr>
        <p:spPr/>
        <p:txBody>
          <a:bodyPr/>
          <a:lstStyle/>
          <a:p>
            <a:r>
              <a:rPr lang="en-GB" b="1" dirty="0" err="1"/>
              <a:t>ClientHandler</a:t>
            </a:r>
            <a:r>
              <a:rPr lang="en-GB" dirty="0"/>
              <a:t> class (Java, slide 2)</a:t>
            </a:r>
          </a:p>
        </p:txBody>
      </p:sp>
      <p:sp>
        <p:nvSpPr>
          <p:cNvPr id="3" name="Rectangle 1">
            <a:extLst>
              <a:ext uri="{FF2B5EF4-FFF2-40B4-BE49-F238E27FC236}">
                <a16:creationId xmlns:a16="http://schemas.microsoft.com/office/drawing/2014/main" id="{1655BED4-6BB2-4A21-AFD7-C98552DED194}"/>
              </a:ext>
            </a:extLst>
          </p:cNvPr>
          <p:cNvSpPr>
            <a:spLocks noChangeArrowheads="1"/>
          </p:cNvSpPr>
          <p:nvPr/>
        </p:nvSpPr>
        <p:spPr bwMode="auto">
          <a:xfrm>
            <a:off x="35496" y="1242040"/>
            <a:ext cx="9145452"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Scanner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Scanner(</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socket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PrintWriter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writer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PrintWriter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algn="l" eaLnBrk="0" hangingPunct="0"/>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socket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.getOutputStream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Integer.</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System.</a:t>
            </a:r>
            <a:r>
              <a:rPr lang="en-US" altLang="en-US" b="1" i="1" dirty="0" err="1">
                <a:solidFill>
                  <a:srgbClr val="660E7A"/>
                </a:solidFill>
                <a:latin typeface="Courier New" panose="02070309020205020404" pitchFamily="49" charset="0"/>
                <a:cs typeface="Courier New" panose="02070309020205020404" pitchFamily="49" charset="0"/>
              </a:rPr>
              <a:t>out</a:t>
            </a:r>
            <a:r>
              <a:rPr lang="en-US" altLang="en-US" dirty="0" err="1">
                <a:solidFill>
                  <a:srgbClr val="000000"/>
                </a:solidFill>
                <a:latin typeface="Courier New" panose="02070309020205020404" pitchFamily="49" charset="0"/>
                <a:cs typeface="Courier New" panose="02070309020205020404" pitchFamily="49" charset="0"/>
              </a:rPr>
              <a:t>.println</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"New connection; customer ID " </a:t>
            </a:r>
          </a:p>
          <a:p>
            <a:pPr lvl="0" algn="l" eaLnBrk="0" hangingPunct="0"/>
            <a:r>
              <a:rPr lang="en-US" altLang="en-US" b="1" dirty="0">
                <a:solidFill>
                  <a:srgbClr val="008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customerId</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.getListOfAccounts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).size() ==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"Unknown customer."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writer.println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"SUCCESS"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while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line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substrings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line.split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(substrings[</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toLowerCase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367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1E53-AE7F-4434-886B-732648B5413C}"/>
              </a:ext>
            </a:extLst>
          </p:cNvPr>
          <p:cNvSpPr>
            <a:spLocks noGrp="1"/>
          </p:cNvSpPr>
          <p:nvPr>
            <p:ph type="title"/>
          </p:nvPr>
        </p:nvSpPr>
        <p:spPr>
          <a:xfrm>
            <a:off x="467544" y="-111431"/>
            <a:ext cx="8244916" cy="952500"/>
          </a:xfrm>
        </p:spPr>
        <p:txBody>
          <a:bodyPr/>
          <a:lstStyle/>
          <a:p>
            <a:r>
              <a:rPr lang="en-GB" b="1" dirty="0" err="1"/>
              <a:t>ClientHandler</a:t>
            </a:r>
            <a:r>
              <a:rPr lang="en-GB" dirty="0"/>
              <a:t> class (Java, slide 3)</a:t>
            </a:r>
          </a:p>
        </p:txBody>
      </p:sp>
      <p:sp>
        <p:nvSpPr>
          <p:cNvPr id="3" name="Rectangle 1">
            <a:extLst>
              <a:ext uri="{FF2B5EF4-FFF2-40B4-BE49-F238E27FC236}">
                <a16:creationId xmlns:a16="http://schemas.microsoft.com/office/drawing/2014/main" id="{1655BED4-6BB2-4A21-AFD7-C98552DED194}"/>
              </a:ext>
            </a:extLst>
          </p:cNvPr>
          <p:cNvSpPr>
            <a:spLocks noChangeArrowheads="1"/>
          </p:cNvSpPr>
          <p:nvPr/>
        </p:nvSpPr>
        <p:spPr bwMode="auto">
          <a:xfrm>
            <a:off x="-540568" y="703730"/>
            <a:ext cx="9834744"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(substrings[</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toLowerCase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"balance"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account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Integer.</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(substrings[</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writer.println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bank</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.getAccountBalance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account));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writer.println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"ERROR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socket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finally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disconnected."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9866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F6B7-AC2B-4824-9EED-D38967862853}"/>
              </a:ext>
            </a:extLst>
          </p:cNvPr>
          <p:cNvSpPr>
            <a:spLocks noGrp="1"/>
          </p:cNvSpPr>
          <p:nvPr>
            <p:ph type="title"/>
          </p:nvPr>
        </p:nvSpPr>
        <p:spPr/>
        <p:txBody>
          <a:bodyPr/>
          <a:lstStyle/>
          <a:p>
            <a:r>
              <a:rPr lang="en-GB" b="1" dirty="0" err="1"/>
              <a:t>ClientHandler</a:t>
            </a:r>
            <a:r>
              <a:rPr lang="en-GB" dirty="0"/>
              <a:t> thread</a:t>
            </a:r>
          </a:p>
        </p:txBody>
      </p:sp>
      <p:sp>
        <p:nvSpPr>
          <p:cNvPr id="3" name="Text Placeholder 2">
            <a:extLst>
              <a:ext uri="{FF2B5EF4-FFF2-40B4-BE49-F238E27FC236}">
                <a16:creationId xmlns:a16="http://schemas.microsoft.com/office/drawing/2014/main" id="{5769677D-C2C5-428D-B192-DBFD14EF2035}"/>
              </a:ext>
            </a:extLst>
          </p:cNvPr>
          <p:cNvSpPr>
            <a:spLocks noGrp="1"/>
          </p:cNvSpPr>
          <p:nvPr>
            <p:ph type="body" idx="1"/>
          </p:nvPr>
        </p:nvSpPr>
        <p:spPr/>
        <p:txBody>
          <a:bodyPr/>
          <a:lstStyle/>
          <a:p>
            <a:r>
              <a:rPr lang="en-GB" dirty="0"/>
              <a:t>The server runs a thread (the </a:t>
            </a:r>
            <a:r>
              <a:rPr lang="en-GB" sz="2200" b="1" dirty="0" err="1">
                <a:latin typeface="Consolas" panose="020B0609020204030204" pitchFamily="49" charset="0"/>
              </a:rPr>
              <a:t>ClientHandler</a:t>
            </a:r>
            <a:r>
              <a:rPr lang="en-GB" dirty="0"/>
              <a:t> class) for each connected client</a:t>
            </a:r>
          </a:p>
          <a:p>
            <a:r>
              <a:rPr lang="en-GB" sz="2200" b="1" dirty="0" err="1">
                <a:latin typeface="Consolas" panose="020B0609020204030204" pitchFamily="49" charset="0"/>
              </a:rPr>
              <a:t>ClientHandler</a:t>
            </a:r>
            <a:r>
              <a:rPr lang="en-GB" dirty="0"/>
              <a:t> is created after a client application connects and runs until it disconnects</a:t>
            </a:r>
          </a:p>
          <a:p>
            <a:r>
              <a:rPr lang="en-GB" dirty="0"/>
              <a:t>It handles all the communications with the client:</a:t>
            </a:r>
          </a:p>
          <a:p>
            <a:pPr lvl="1"/>
            <a:r>
              <a:rPr lang="en-GB" dirty="0"/>
              <a:t>At the beginning, it receives the customer ID</a:t>
            </a:r>
          </a:p>
          <a:p>
            <a:pPr lvl="1"/>
            <a:r>
              <a:rPr lang="en-GB" dirty="0"/>
              <a:t>Then, in an infinite loop, it waits for commands</a:t>
            </a:r>
          </a:p>
          <a:p>
            <a:pPr lvl="1"/>
            <a:r>
              <a:rPr lang="en-GB" dirty="0"/>
              <a:t>It uses a switch statement to process commands</a:t>
            </a:r>
          </a:p>
          <a:p>
            <a:r>
              <a:rPr lang="en-GB" dirty="0"/>
              <a:t>Every time the server receives a command, it responds according to the protocol</a:t>
            </a:r>
          </a:p>
        </p:txBody>
      </p:sp>
    </p:spTree>
    <p:extLst>
      <p:ext uri="{BB962C8B-B14F-4D97-AF65-F5344CB8AC3E}">
        <p14:creationId xmlns:p14="http://schemas.microsoft.com/office/powerpoint/2010/main" val="138577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a:defRPr/>
            </a:pPr>
            <a:r>
              <a:rPr lang="en-GB" dirty="0"/>
              <a:t>Internet Basics Reminder</a:t>
            </a:r>
          </a:p>
        </p:txBody>
      </p:sp>
      <p:sp>
        <p:nvSpPr>
          <p:cNvPr id="3075" name="Rectangle 3"/>
          <p:cNvSpPr>
            <a:spLocks noGrp="1" noChangeArrowheads="1"/>
          </p:cNvSpPr>
          <p:nvPr>
            <p:ph type="body" idx="1"/>
          </p:nvPr>
        </p:nvSpPr>
        <p:spPr/>
        <p:txBody>
          <a:bodyPr/>
          <a:lstStyle/>
          <a:p>
            <a:r>
              <a:rPr lang="en-GB" dirty="0"/>
              <a:t>TCP</a:t>
            </a:r>
          </a:p>
          <a:p>
            <a:pPr lvl="1"/>
            <a:r>
              <a:rPr lang="en-GB" dirty="0"/>
              <a:t>Reliable due to inbuilt error-checking causing potential retransmission requests </a:t>
            </a:r>
          </a:p>
          <a:p>
            <a:pPr lvl="1"/>
            <a:r>
              <a:rPr lang="en-GB" dirty="0"/>
              <a:t>Connections </a:t>
            </a:r>
          </a:p>
          <a:p>
            <a:r>
              <a:rPr lang="en-GB" dirty="0"/>
              <a:t>UDP: User Datagram Protocol</a:t>
            </a:r>
          </a:p>
          <a:p>
            <a:pPr lvl="1"/>
            <a:r>
              <a:rPr lang="en-GB" dirty="0"/>
              <a:t>connectionless</a:t>
            </a:r>
          </a:p>
          <a:p>
            <a:pPr lvl="1"/>
            <a:r>
              <a:rPr lang="en-GB" dirty="0"/>
              <a:t>supports multicast (send to all subscribers) and broadcast (send to all on local network) </a:t>
            </a:r>
          </a:p>
          <a:p>
            <a:pPr lvl="1"/>
            <a:r>
              <a:rPr lang="en-GB" dirty="0"/>
              <a:t>less overhead – and less reliable – compared to TCP</a:t>
            </a:r>
          </a:p>
          <a:p>
            <a:r>
              <a:rPr lang="en-GB" dirty="0"/>
              <a:t>We will not make use of UDP in module CE303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r>
              <a:rPr lang="en-GB" dirty="0"/>
              <a:t>Telnet and Putty </a:t>
            </a:r>
          </a:p>
        </p:txBody>
      </p:sp>
      <p:sp>
        <p:nvSpPr>
          <p:cNvPr id="10243" name="Rectangle 3"/>
          <p:cNvSpPr>
            <a:spLocks noGrp="1" noChangeArrowheads="1"/>
          </p:cNvSpPr>
          <p:nvPr>
            <p:ph type="body" idx="1"/>
          </p:nvPr>
        </p:nvSpPr>
        <p:spPr/>
        <p:txBody>
          <a:bodyPr/>
          <a:lstStyle/>
          <a:p>
            <a:r>
              <a:rPr lang="en-GB" dirty="0"/>
              <a:t>Telnet is an ‘application layer’ internet protocol  </a:t>
            </a:r>
          </a:p>
          <a:p>
            <a:r>
              <a:rPr lang="en-GB" dirty="0"/>
              <a:t>Historically used to execute commands on a remote server </a:t>
            </a:r>
          </a:p>
          <a:p>
            <a:r>
              <a:rPr lang="en-GB" dirty="0"/>
              <a:t>But Telnet has security problems, notably lack of encryption and proper authentication </a:t>
            </a:r>
          </a:p>
          <a:p>
            <a:pPr lvl="1"/>
            <a:r>
              <a:rPr lang="en-GB" dirty="0"/>
              <a:t>hence is has been largely replaced by SSH </a:t>
            </a:r>
          </a:p>
          <a:p>
            <a:r>
              <a:rPr lang="en-GB" dirty="0"/>
              <a:t>Telnet can be used as a basic client when developing applications that communicate text over sockets</a:t>
            </a:r>
          </a:p>
          <a:p>
            <a:r>
              <a:rPr lang="en-GB" dirty="0"/>
              <a:t>Both Windows and Unix come with Telnet clients</a:t>
            </a:r>
          </a:p>
          <a:p>
            <a:pPr lvl="1"/>
            <a:r>
              <a:rPr lang="en-GB" dirty="0"/>
              <a:t>May require some setup before you can use them  </a:t>
            </a:r>
          </a:p>
          <a:p>
            <a:r>
              <a:rPr lang="en-GB" dirty="0"/>
              <a:t>Putty is a popular SSH and Telnet client for Windows and Unix platforms</a:t>
            </a:r>
          </a:p>
        </p:txBody>
      </p:sp>
    </p:spTree>
    <p:extLst>
      <p:ext uri="{BB962C8B-B14F-4D97-AF65-F5344CB8AC3E}">
        <p14:creationId xmlns:p14="http://schemas.microsoft.com/office/powerpoint/2010/main" val="426977015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22" name="Rectangle 2"/>
          <p:cNvSpPr>
            <a:spLocks noGrp="1" noChangeArrowheads="1"/>
          </p:cNvSpPr>
          <p:nvPr>
            <p:ph type="title"/>
          </p:nvPr>
        </p:nvSpPr>
        <p:spPr>
          <a:xfrm>
            <a:off x="467544" y="4683"/>
            <a:ext cx="8244916" cy="616005"/>
          </a:xfrm>
        </p:spPr>
        <p:txBody>
          <a:bodyPr/>
          <a:lstStyle/>
          <a:p>
            <a:pPr eaLnBrk="1" hangingPunct="1">
              <a:defRPr/>
            </a:pPr>
            <a:r>
              <a:rPr lang="en-GB" sz="3600" dirty="0"/>
              <a:t>Bank Server – </a:t>
            </a:r>
            <a:r>
              <a:rPr lang="en-GB" dirty="0"/>
              <a:t>Putty</a:t>
            </a:r>
            <a:r>
              <a:rPr lang="en-GB" sz="3600" dirty="0"/>
              <a:t> Client</a:t>
            </a:r>
            <a:endParaRPr lang="en-US" sz="3600" dirty="0"/>
          </a:p>
        </p:txBody>
      </p:sp>
      <p:sp>
        <p:nvSpPr>
          <p:cNvPr id="24579" name="Rectangle 4"/>
          <p:cNvSpPr>
            <a:spLocks noGrp="1" noChangeArrowheads="1"/>
          </p:cNvSpPr>
          <p:nvPr>
            <p:ph type="body" idx="1"/>
          </p:nvPr>
        </p:nvSpPr>
        <p:spPr>
          <a:xfrm>
            <a:off x="179512" y="908720"/>
            <a:ext cx="3312368" cy="1620180"/>
          </a:xfrm>
        </p:spPr>
        <p:txBody>
          <a:bodyPr/>
          <a:lstStyle/>
          <a:p>
            <a:pPr marL="0" indent="0" eaLnBrk="1" hangingPunct="1">
              <a:buNone/>
            </a:pPr>
            <a:r>
              <a:rPr lang="en-GB" dirty="0"/>
              <a:t>Server: </a:t>
            </a:r>
            <a:r>
              <a:rPr lang="en-GB" sz="2200" dirty="0">
                <a:latin typeface="Consolas" panose="020B0609020204030204" pitchFamily="49" charset="0"/>
              </a:rPr>
              <a:t>localhost</a:t>
            </a:r>
            <a:endParaRPr lang="en-GB" dirty="0"/>
          </a:p>
          <a:p>
            <a:pPr marL="0" indent="0" eaLnBrk="1" hangingPunct="1">
              <a:buNone/>
            </a:pPr>
            <a:r>
              <a:rPr lang="en-GB" dirty="0"/>
              <a:t>Port: </a:t>
            </a:r>
            <a:r>
              <a:rPr lang="en-GB" sz="2200" dirty="0">
                <a:latin typeface="Consolas" panose="020B0609020204030204" pitchFamily="49" charset="0"/>
              </a:rPr>
              <a:t>8888</a:t>
            </a:r>
            <a:endParaRPr lang="en-GB" dirty="0"/>
          </a:p>
          <a:p>
            <a:pPr marL="0" indent="0" eaLnBrk="1" hangingPunct="1">
              <a:buNone/>
            </a:pPr>
            <a:r>
              <a:rPr lang="en-GB" dirty="0"/>
              <a:t>Connection Type: </a:t>
            </a:r>
            <a:r>
              <a:rPr lang="en-GB" sz="2200" dirty="0">
                <a:latin typeface="Consolas" panose="020B0609020204030204" pitchFamily="49" charset="0"/>
              </a:rPr>
              <a:t>Raw </a:t>
            </a:r>
            <a:endParaRPr lang="en-GB" sz="2000" b="1" dirty="0">
              <a:latin typeface="Consolas"/>
            </a:endParaRPr>
          </a:p>
        </p:txBody>
      </p:sp>
      <p:sp>
        <p:nvSpPr>
          <p:cNvPr id="5" name="Rectangle 4">
            <a:extLst>
              <a:ext uri="{FF2B5EF4-FFF2-40B4-BE49-F238E27FC236}">
                <a16:creationId xmlns:a16="http://schemas.microsoft.com/office/drawing/2014/main" id="{4F1EC7A8-EFED-47CB-B74F-6BBFBB89157A}"/>
              </a:ext>
            </a:extLst>
          </p:cNvPr>
          <p:cNvSpPr txBox="1">
            <a:spLocks noChangeArrowheads="1"/>
          </p:cNvSpPr>
          <p:nvPr/>
        </p:nvSpPr>
        <p:spPr bwMode="auto">
          <a:xfrm>
            <a:off x="3995936" y="908720"/>
            <a:ext cx="4824536"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600"/>
              </a:spcBef>
              <a:spcAft>
                <a:spcPct val="0"/>
              </a:spcAft>
              <a:buClr>
                <a:schemeClr val="tx1"/>
              </a:buClr>
              <a:buSzPct val="70000"/>
              <a:buFont typeface="Wingdings" pitchFamily="2" charset="2"/>
              <a:buChar char="¢"/>
              <a:defRPr sz="2400">
                <a:solidFill>
                  <a:schemeClr val="tx2"/>
                </a:solidFill>
                <a:latin typeface="+mn-lt"/>
                <a:ea typeface="+mn-ea"/>
                <a:cs typeface="+mn-cs"/>
              </a:defRPr>
            </a:lvl1pPr>
            <a:lvl2pPr marL="742950" indent="-285750" algn="l" rtl="0" eaLnBrk="0" fontAlgn="base" hangingPunct="0">
              <a:spcBef>
                <a:spcPts val="600"/>
              </a:spcBef>
              <a:spcAft>
                <a:spcPct val="0"/>
              </a:spcAft>
              <a:buClr>
                <a:schemeClr val="accent1"/>
              </a:buClr>
              <a:buSzPct val="75000"/>
              <a:buFont typeface="Wingdings" pitchFamily="2" charset="2"/>
              <a:buChar char="l"/>
              <a:defRPr sz="2400">
                <a:solidFill>
                  <a:schemeClr val="tx2"/>
                </a:solidFill>
                <a:latin typeface="+mn-lt"/>
              </a:defRPr>
            </a:lvl2pPr>
            <a:lvl3pPr marL="1143000" indent="-228600" algn="l" rtl="0" eaLnBrk="0" fontAlgn="base" hangingPunct="0">
              <a:spcBef>
                <a:spcPts val="600"/>
              </a:spcBef>
              <a:spcAft>
                <a:spcPct val="0"/>
              </a:spcAft>
              <a:buClr>
                <a:schemeClr val="accent2"/>
              </a:buClr>
              <a:buChar char="•"/>
              <a:defRPr sz="2000">
                <a:solidFill>
                  <a:schemeClr val="tx2"/>
                </a:solidFill>
                <a:latin typeface="+mn-lt"/>
              </a:defRPr>
            </a:lvl3pPr>
            <a:lvl4pPr marL="1600200" indent="-228600" algn="l" rtl="0" eaLnBrk="0" fontAlgn="base" hangingPunct="0">
              <a:spcBef>
                <a:spcPts val="6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a:lstStyle>
          <a:p>
            <a:pPr marL="0" indent="0" eaLnBrk="1" hangingPunct="1">
              <a:buNone/>
            </a:pPr>
            <a:r>
              <a:rPr lang="en-GB" sz="2200" b="1" u="sng" dirty="0">
                <a:solidFill>
                  <a:srgbClr val="FF0000"/>
                </a:solidFill>
                <a:latin typeface="Consolas" panose="020B0609020204030204" pitchFamily="49" charset="0"/>
              </a:rPr>
              <a:t>1</a:t>
            </a:r>
          </a:p>
          <a:p>
            <a:pPr marL="0" indent="0" eaLnBrk="1" hangingPunct="1">
              <a:buNone/>
            </a:pPr>
            <a:r>
              <a:rPr lang="en-GB" sz="2200" b="1" dirty="0">
                <a:latin typeface="Consolas" panose="020B0609020204030204" pitchFamily="49" charset="0"/>
              </a:rPr>
              <a:t>SUCCESS</a:t>
            </a:r>
          </a:p>
          <a:p>
            <a:pPr marL="0" indent="0" eaLnBrk="1" hangingPunct="1">
              <a:buNone/>
            </a:pPr>
            <a:r>
              <a:rPr lang="en-GB" sz="2200" b="1" u="sng" dirty="0">
                <a:solidFill>
                  <a:srgbClr val="FF0000"/>
                </a:solidFill>
                <a:latin typeface="Consolas" panose="020B0609020204030204" pitchFamily="49" charset="0"/>
              </a:rPr>
              <a:t>accounts</a:t>
            </a:r>
          </a:p>
          <a:p>
            <a:pPr marL="0" indent="0" eaLnBrk="1" hangingPunct="1">
              <a:buNone/>
            </a:pPr>
            <a:r>
              <a:rPr lang="en-GB" sz="2200" b="1" dirty="0">
                <a:latin typeface="Consolas" panose="020B0609020204030204" pitchFamily="49" charset="0"/>
              </a:rPr>
              <a:t>2</a:t>
            </a:r>
          </a:p>
          <a:p>
            <a:pPr marL="0" indent="0" eaLnBrk="1" hangingPunct="1">
              <a:buNone/>
            </a:pPr>
            <a:r>
              <a:rPr lang="en-GB" sz="2200" b="1" dirty="0">
                <a:latin typeface="Consolas" panose="020B0609020204030204" pitchFamily="49" charset="0"/>
              </a:rPr>
              <a:t>1001</a:t>
            </a:r>
          </a:p>
          <a:p>
            <a:pPr marL="0" indent="0" eaLnBrk="1" hangingPunct="1">
              <a:buNone/>
            </a:pPr>
            <a:r>
              <a:rPr lang="en-GB" sz="2200" b="1" dirty="0">
                <a:latin typeface="Consolas" panose="020B0609020204030204" pitchFamily="49" charset="0"/>
              </a:rPr>
              <a:t>1002</a:t>
            </a:r>
          </a:p>
          <a:p>
            <a:pPr marL="0" indent="0" eaLnBrk="1" hangingPunct="1">
              <a:buNone/>
            </a:pPr>
            <a:r>
              <a:rPr lang="en-GB" sz="2200" b="1" u="sng" dirty="0">
                <a:solidFill>
                  <a:srgbClr val="FF0000"/>
                </a:solidFill>
                <a:latin typeface="Consolas" panose="020B0609020204030204" pitchFamily="49" charset="0"/>
              </a:rPr>
              <a:t>balance 1002</a:t>
            </a:r>
          </a:p>
          <a:p>
            <a:pPr marL="0" indent="0" eaLnBrk="1" hangingPunct="1">
              <a:buNone/>
            </a:pPr>
            <a:r>
              <a:rPr lang="en-GB" sz="2200" b="1" dirty="0">
                <a:latin typeface="Consolas" panose="020B0609020204030204" pitchFamily="49" charset="0"/>
              </a:rPr>
              <a:t>200</a:t>
            </a:r>
          </a:p>
          <a:p>
            <a:pPr marL="0" indent="0" eaLnBrk="1" hangingPunct="1">
              <a:buNone/>
            </a:pPr>
            <a:r>
              <a:rPr lang="en-GB" sz="2200" b="1" dirty="0">
                <a:latin typeface="Consolas" panose="020B0609020204030204" pitchFamily="49" charset="0"/>
              </a:rPr>
              <a:t>transfer 1002 1001 40</a:t>
            </a:r>
          </a:p>
          <a:p>
            <a:pPr marL="0" indent="0" eaLnBrk="1" hangingPunct="1">
              <a:buNone/>
            </a:pPr>
            <a:r>
              <a:rPr lang="en-GB" sz="2200" b="1" dirty="0">
                <a:latin typeface="Consolas" panose="020B0609020204030204" pitchFamily="49" charset="0"/>
              </a:rPr>
              <a:t>SUCCESS</a:t>
            </a:r>
          </a:p>
          <a:p>
            <a:pPr marL="0" indent="0" eaLnBrk="1" hangingPunct="1">
              <a:buNone/>
            </a:pPr>
            <a:r>
              <a:rPr lang="en-GB" sz="2200" b="1" u="sng" dirty="0">
                <a:solidFill>
                  <a:srgbClr val="FF0000"/>
                </a:solidFill>
                <a:latin typeface="Consolas" panose="020B0609020204030204" pitchFamily="49" charset="0"/>
              </a:rPr>
              <a:t>balance 1002</a:t>
            </a:r>
          </a:p>
          <a:p>
            <a:pPr marL="0" indent="0" eaLnBrk="1" hangingPunct="1">
              <a:buNone/>
            </a:pPr>
            <a:r>
              <a:rPr lang="en-GB" sz="2200" b="1" dirty="0">
                <a:latin typeface="Consolas" panose="020B0609020204030204" pitchFamily="49" charset="0"/>
              </a:rPr>
              <a:t>160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FBEC28-C3DA-4042-AE38-B0A00F7A7544}"/>
              </a:ext>
            </a:extLst>
          </p:cNvPr>
          <p:cNvSpPr>
            <a:spLocks noGrp="1"/>
          </p:cNvSpPr>
          <p:nvPr>
            <p:ph type="ctrTitle"/>
          </p:nvPr>
        </p:nvSpPr>
        <p:spPr/>
        <p:txBody>
          <a:bodyPr/>
          <a:lstStyle/>
          <a:p>
            <a:r>
              <a:rPr lang="en-US" dirty="0"/>
              <a:t>END OF PART IV</a:t>
            </a:r>
          </a:p>
        </p:txBody>
      </p:sp>
      <p:sp>
        <p:nvSpPr>
          <p:cNvPr id="5" name="Subtitle 4">
            <a:extLst>
              <a:ext uri="{FF2B5EF4-FFF2-40B4-BE49-F238E27FC236}">
                <a16:creationId xmlns:a16="http://schemas.microsoft.com/office/drawing/2014/main" id="{CA13D8AB-63DA-7A46-B5FD-249813EE88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3386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A790-C338-6B47-A5AE-F245A86825D3}"/>
              </a:ext>
            </a:extLst>
          </p:cNvPr>
          <p:cNvSpPr>
            <a:spLocks noGrp="1"/>
          </p:cNvSpPr>
          <p:nvPr>
            <p:ph type="ctrTitle"/>
          </p:nvPr>
        </p:nvSpPr>
        <p:spPr/>
        <p:txBody>
          <a:bodyPr/>
          <a:lstStyle/>
          <a:p>
            <a:r>
              <a:rPr lang="en-US" dirty="0"/>
              <a:t>PART V: CLIENT</a:t>
            </a:r>
          </a:p>
        </p:txBody>
      </p:sp>
      <p:sp>
        <p:nvSpPr>
          <p:cNvPr id="3" name="Subtitle 2">
            <a:extLst>
              <a:ext uri="{FF2B5EF4-FFF2-40B4-BE49-F238E27FC236}">
                <a16:creationId xmlns:a16="http://schemas.microsoft.com/office/drawing/2014/main" id="{65E84229-4616-8F4F-AE74-D41D25D7BF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323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D4EB-BD5D-4253-84A9-B6EBF34C4613}"/>
              </a:ext>
            </a:extLst>
          </p:cNvPr>
          <p:cNvSpPr>
            <a:spLocks noGrp="1"/>
          </p:cNvSpPr>
          <p:nvPr>
            <p:ph type="title"/>
          </p:nvPr>
        </p:nvSpPr>
        <p:spPr/>
        <p:txBody>
          <a:bodyPr/>
          <a:lstStyle/>
          <a:p>
            <a:r>
              <a:rPr lang="en-GB" dirty="0"/>
              <a:t>Client Programming</a:t>
            </a:r>
          </a:p>
        </p:txBody>
      </p:sp>
      <p:sp>
        <p:nvSpPr>
          <p:cNvPr id="3" name="Text Placeholder 2">
            <a:extLst>
              <a:ext uri="{FF2B5EF4-FFF2-40B4-BE49-F238E27FC236}">
                <a16:creationId xmlns:a16="http://schemas.microsoft.com/office/drawing/2014/main" id="{24644EEB-38FC-465B-9533-427B96DD1119}"/>
              </a:ext>
            </a:extLst>
          </p:cNvPr>
          <p:cNvSpPr>
            <a:spLocks noGrp="1"/>
          </p:cNvSpPr>
          <p:nvPr>
            <p:ph type="body" idx="1"/>
          </p:nvPr>
        </p:nvSpPr>
        <p:spPr/>
        <p:txBody>
          <a:bodyPr/>
          <a:lstStyle/>
          <a:p>
            <a:r>
              <a:rPr lang="en-GB" dirty="0"/>
              <a:t>The </a:t>
            </a:r>
            <a:r>
              <a:rPr lang="en-GB" sz="2200" b="1" dirty="0">
                <a:latin typeface="Consolas" panose="020B0609020204030204" pitchFamily="49" charset="0"/>
              </a:rPr>
              <a:t>main()</a:t>
            </a:r>
            <a:r>
              <a:rPr lang="en-GB" dirty="0"/>
              <a:t> method is responsible for the UI:</a:t>
            </a:r>
          </a:p>
          <a:p>
            <a:pPr lvl="1"/>
            <a:r>
              <a:rPr lang="en-GB" dirty="0"/>
              <a:t>Prompts the customer ID before connecting to the server</a:t>
            </a:r>
          </a:p>
          <a:p>
            <a:pPr lvl="1"/>
            <a:r>
              <a:rPr lang="en-GB" dirty="0"/>
              <a:t>Displays the list of accounts with balances</a:t>
            </a:r>
          </a:p>
          <a:p>
            <a:pPr lvl="1"/>
            <a:r>
              <a:rPr lang="en-GB" dirty="0"/>
              <a:t>Allows transferring funds</a:t>
            </a:r>
          </a:p>
          <a:p>
            <a:r>
              <a:rPr lang="en-GB" dirty="0"/>
              <a:t>All the communications with the server are delegated to the </a:t>
            </a:r>
            <a:r>
              <a:rPr lang="en-GB" sz="2200" b="1" dirty="0">
                <a:latin typeface="Consolas" panose="020B0609020204030204" pitchFamily="49" charset="0"/>
              </a:rPr>
              <a:t>Client</a:t>
            </a:r>
            <a:r>
              <a:rPr lang="en-GB" dirty="0"/>
              <a:t> class</a:t>
            </a:r>
          </a:p>
          <a:p>
            <a:pPr lvl="1"/>
            <a:r>
              <a:rPr lang="en-GB" dirty="0"/>
              <a:t>This is a convenient architecture that separates the UI from the communication layer</a:t>
            </a:r>
          </a:p>
          <a:p>
            <a:endParaRPr lang="en-GB" dirty="0"/>
          </a:p>
        </p:txBody>
      </p:sp>
    </p:spTree>
    <p:extLst>
      <p:ext uri="{BB962C8B-B14F-4D97-AF65-F5344CB8AC3E}">
        <p14:creationId xmlns:p14="http://schemas.microsoft.com/office/powerpoint/2010/main" val="163647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pPr eaLnBrk="1" hangingPunct="1">
              <a:defRPr/>
            </a:pPr>
            <a:r>
              <a:rPr lang="en-GB" dirty="0"/>
              <a:t>Sockets – Client Programming</a:t>
            </a:r>
            <a:endParaRPr lang="en-US" dirty="0"/>
          </a:p>
        </p:txBody>
      </p:sp>
      <p:sp>
        <p:nvSpPr>
          <p:cNvPr id="13315" name="Rectangle 3"/>
          <p:cNvSpPr>
            <a:spLocks noGrp="1" noChangeArrowheads="1"/>
          </p:cNvSpPr>
          <p:nvPr>
            <p:ph type="body" idx="1"/>
          </p:nvPr>
        </p:nvSpPr>
        <p:spPr/>
        <p:txBody>
          <a:bodyPr/>
          <a:lstStyle/>
          <a:p>
            <a:pPr eaLnBrk="1" hangingPunct="1">
              <a:lnSpc>
                <a:spcPct val="90000"/>
              </a:lnSpc>
            </a:pPr>
            <a:r>
              <a:rPr lang="en-US" dirty="0"/>
              <a:t>Call </a:t>
            </a:r>
            <a:r>
              <a:rPr lang="en-US" sz="2200" b="1" dirty="0">
                <a:latin typeface="Consolas" panose="020B0609020204030204" pitchFamily="49" charset="0"/>
              </a:rPr>
              <a:t>Socket</a:t>
            </a:r>
            <a:r>
              <a:rPr lang="en-US" dirty="0"/>
              <a:t> constructor to connect to server</a:t>
            </a:r>
            <a:endParaRPr lang="en-US" dirty="0">
              <a:latin typeface="Calibri" pitchFamily="34" charset="0"/>
            </a:endParaRPr>
          </a:p>
          <a:p>
            <a:pPr lvl="1" eaLnBrk="1" hangingPunct="1">
              <a:buFontTx/>
              <a:buNone/>
            </a:pPr>
            <a:r>
              <a:rPr lang="en-US" altLang="en-US" sz="2000" dirty="0">
                <a:solidFill>
                  <a:srgbClr val="000000"/>
                </a:solidFill>
                <a:latin typeface="Courier New" panose="02070309020205020404" pitchFamily="49" charset="0"/>
                <a:cs typeface="Courier New" panose="02070309020205020404" pitchFamily="49" charset="0"/>
              </a:rPr>
              <a:t>Socket </a:t>
            </a:r>
            <a:r>
              <a:rPr lang="en-US" altLang="en-US" sz="2000" dirty="0" err="1">
                <a:solidFill>
                  <a:srgbClr val="000000"/>
                </a:solidFill>
                <a:latin typeface="Courier New" panose="02070309020205020404" pitchFamily="49" charset="0"/>
                <a:cs typeface="Courier New" panose="02070309020205020404" pitchFamily="49" charset="0"/>
              </a:rPr>
              <a:t>socket</a:t>
            </a:r>
            <a:r>
              <a:rPr lang="en-US" altLang="en-US" sz="2000" dirty="0">
                <a:solidFill>
                  <a:srgbClr val="000000"/>
                </a:solidFill>
                <a:latin typeface="Courier New" panose="02070309020205020404" pitchFamily="49" charset="0"/>
                <a:cs typeface="Courier New" panose="02070309020205020404" pitchFamily="49" charset="0"/>
              </a:rPr>
              <a:t> = </a:t>
            </a:r>
            <a:r>
              <a:rPr lang="en-US" altLang="en-US" sz="2000" b="1" dirty="0">
                <a:solidFill>
                  <a:srgbClr val="000080"/>
                </a:solidFill>
                <a:latin typeface="Courier New" panose="02070309020205020404" pitchFamily="49" charset="0"/>
                <a:cs typeface="Courier New" panose="02070309020205020404" pitchFamily="49" charset="0"/>
              </a:rPr>
              <a:t>new </a:t>
            </a:r>
            <a:r>
              <a:rPr lang="en-US" altLang="en-US" sz="2000" dirty="0">
                <a:solidFill>
                  <a:srgbClr val="000000"/>
                </a:solidFill>
                <a:latin typeface="Courier New" panose="02070309020205020404" pitchFamily="49" charset="0"/>
                <a:cs typeface="Courier New" panose="02070309020205020404" pitchFamily="49" charset="0"/>
              </a:rPr>
              <a:t>Socket(</a:t>
            </a:r>
            <a:r>
              <a:rPr lang="en-US" altLang="en-US" sz="2000" b="1" dirty="0">
                <a:solidFill>
                  <a:srgbClr val="008000"/>
                </a:solidFill>
                <a:latin typeface="Courier New" panose="02070309020205020404" pitchFamily="49" charset="0"/>
                <a:cs typeface="Courier New" panose="02070309020205020404" pitchFamily="49" charset="0"/>
              </a:rPr>
              <a:t>"localhost"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660E7A"/>
                </a:solidFill>
                <a:latin typeface="Courier New" panose="02070309020205020404" pitchFamily="49" charset="0"/>
                <a:cs typeface="Courier New" panose="02070309020205020404" pitchFamily="49" charset="0"/>
              </a:rPr>
              <a:t>port</a:t>
            </a:r>
            <a:r>
              <a:rPr lang="en-US" altLang="en-US" sz="2000" dirty="0">
                <a:solidFill>
                  <a:srgbClr val="000000"/>
                </a:solidFill>
                <a:latin typeface="Courier New" panose="02070309020205020404" pitchFamily="49" charset="0"/>
                <a:cs typeface="Courier New" panose="02070309020205020404" pitchFamily="49" charset="0"/>
              </a:rPr>
              <a:t>);</a:t>
            </a:r>
            <a:r>
              <a:rPr lang="en-US" sz="2200" b="1" dirty="0">
                <a:latin typeface="Consolas" panose="020B0609020204030204" pitchFamily="49" charset="0"/>
                <a:ea typeface="+mn-ea"/>
                <a:cs typeface="+mn-cs"/>
              </a:rPr>
              <a:t> </a:t>
            </a:r>
          </a:p>
          <a:p>
            <a:pPr lvl="1" eaLnBrk="1" hangingPunct="1">
              <a:lnSpc>
                <a:spcPct val="90000"/>
              </a:lnSpc>
            </a:pPr>
            <a:r>
              <a:rPr lang="en-US" dirty="0"/>
              <a:t>throws </a:t>
            </a:r>
            <a:r>
              <a:rPr lang="en-US" sz="2200" b="1" dirty="0" err="1">
                <a:latin typeface="Consolas" panose="020B0609020204030204" pitchFamily="49" charset="0"/>
                <a:ea typeface="+mn-ea"/>
                <a:cs typeface="+mn-cs"/>
              </a:rPr>
              <a:t>UnknownHostException</a:t>
            </a:r>
            <a:r>
              <a:rPr lang="en-GB" sz="2000" dirty="0"/>
              <a:t> </a:t>
            </a:r>
            <a:r>
              <a:rPr lang="en-GB" dirty="0"/>
              <a:t>if the host is not found</a:t>
            </a:r>
          </a:p>
          <a:p>
            <a:pPr eaLnBrk="1" hangingPunct="1"/>
            <a:r>
              <a:rPr lang="en-US" dirty="0"/>
              <a:t>Use the input and output streams attached to the socket to communicate with the other endpoint </a:t>
            </a:r>
            <a:br>
              <a:rPr lang="en-US" dirty="0"/>
            </a:br>
            <a:r>
              <a:rPr lang="en-US" altLang="en-US" sz="2000" b="1" dirty="0">
                <a:solidFill>
                  <a:srgbClr val="660E7A"/>
                </a:solidFill>
                <a:latin typeface="Courier New" panose="02070309020205020404" pitchFamily="49" charset="0"/>
                <a:cs typeface="Courier New" panose="02070309020205020404" pitchFamily="49" charset="0"/>
              </a:rPr>
              <a:t>reader </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new </a:t>
            </a:r>
            <a:r>
              <a:rPr lang="en-US" altLang="en-US" sz="2000" dirty="0">
                <a:solidFill>
                  <a:srgbClr val="000000"/>
                </a:solidFill>
                <a:latin typeface="Courier New" panose="02070309020205020404" pitchFamily="49" charset="0"/>
                <a:cs typeface="Courier New" panose="02070309020205020404" pitchFamily="49" charset="0"/>
              </a:rPr>
              <a:t>Scanner(</a:t>
            </a:r>
            <a:r>
              <a:rPr lang="en-US" altLang="en-US" sz="2000" dirty="0" err="1">
                <a:solidFill>
                  <a:srgbClr val="000000"/>
                </a:solidFill>
                <a:latin typeface="Courier New" panose="02070309020205020404" pitchFamily="49" charset="0"/>
                <a:cs typeface="Courier New" panose="02070309020205020404" pitchFamily="49" charset="0"/>
              </a:rPr>
              <a:t>socket.getInputStream</a:t>
            </a:r>
            <a:r>
              <a:rPr lang="en-US" altLang="en-US" sz="2000" dirty="0">
                <a:solidFill>
                  <a:srgbClr val="000000"/>
                </a:solidFill>
                <a:latin typeface="Courier New" panose="02070309020205020404" pitchFamily="49" charset="0"/>
                <a:cs typeface="Courier New" panose="02070309020205020404" pitchFamily="49" charset="0"/>
              </a:rPr>
              <a:t>());</a:t>
            </a:r>
            <a:r>
              <a:rPr lang="en-US" sz="2000" b="1" dirty="0">
                <a:latin typeface="Consolas"/>
              </a:rPr>
              <a:t> </a:t>
            </a:r>
            <a:r>
              <a:rPr lang="en-US" dirty="0">
                <a:latin typeface="Calibri" pitchFamily="34" charset="0"/>
              </a:rPr>
              <a:t/>
            </a:r>
            <a:br>
              <a:rPr lang="en-US" dirty="0">
                <a:latin typeface="Calibri" pitchFamily="34" charset="0"/>
              </a:rPr>
            </a:br>
            <a:r>
              <a:rPr lang="en-US" altLang="en-US" sz="2000" b="1" dirty="0">
                <a:solidFill>
                  <a:srgbClr val="660E7A"/>
                </a:solidFill>
                <a:latin typeface="Courier New" panose="02070309020205020404" pitchFamily="49" charset="0"/>
                <a:cs typeface="Courier New" panose="02070309020205020404" pitchFamily="49" charset="0"/>
              </a:rPr>
              <a:t>writer </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new </a:t>
            </a:r>
            <a:r>
              <a:rPr lang="en-US" altLang="en-US" sz="2000" dirty="0" err="1">
                <a:solidFill>
                  <a:srgbClr val="000000"/>
                </a:solidFill>
                <a:latin typeface="Courier New" panose="02070309020205020404" pitchFamily="49" charset="0"/>
                <a:cs typeface="Courier New" panose="02070309020205020404" pitchFamily="49" charset="0"/>
              </a:rPr>
              <a:t>PrintWriter</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err="1">
                <a:solidFill>
                  <a:srgbClr val="000000"/>
                </a:solidFill>
                <a:latin typeface="Courier New" panose="02070309020205020404" pitchFamily="49" charset="0"/>
                <a:cs typeface="Courier New" panose="02070309020205020404" pitchFamily="49" charset="0"/>
              </a:rPr>
              <a:t>socket.getOutputStream</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true</a:t>
            </a:r>
            <a:r>
              <a:rPr lang="en-US" altLang="en-US" sz="2000" dirty="0">
                <a:solidFill>
                  <a:srgbClr val="000000"/>
                </a:solidFill>
                <a:latin typeface="Courier New" panose="02070309020205020404" pitchFamily="49" charset="0"/>
                <a:cs typeface="Courier New" panose="02070309020205020404" pitchFamily="49" charset="0"/>
              </a:rPr>
              <a:t>);</a:t>
            </a:r>
            <a:endParaRPr lang="en-US" sz="2000" b="1" dirty="0">
              <a:latin typeface="Consolas"/>
            </a:endParaRPr>
          </a:p>
          <a:p>
            <a:pPr eaLnBrk="1" hangingPunct="1">
              <a:lnSpc>
                <a:spcPct val="90000"/>
              </a:lnSpc>
            </a:pPr>
            <a:r>
              <a:rPr lang="en-US" dirty="0"/>
              <a:t>When you send data to </a:t>
            </a:r>
            <a:r>
              <a:rPr lang="en-US" sz="2200" b="1" dirty="0">
                <a:latin typeface="Consolas" panose="020B0609020204030204" pitchFamily="49" charset="0"/>
              </a:rPr>
              <a:t>writer</a:t>
            </a:r>
            <a:r>
              <a:rPr lang="en-US" dirty="0"/>
              <a:t>, the socket forwards it to the server; you can read the server's response (if any) through </a:t>
            </a:r>
            <a:r>
              <a:rPr lang="en-US" sz="2200" b="1" dirty="0">
                <a:latin typeface="Consolas" panose="020B0609020204030204" pitchFamily="49" charset="0"/>
              </a:rPr>
              <a:t>reader</a:t>
            </a:r>
          </a:p>
          <a:p>
            <a:pPr eaLnBrk="1" hangingPunct="1">
              <a:lnSpc>
                <a:spcPct val="90000"/>
              </a:lnSpc>
            </a:pPr>
            <a:r>
              <a:rPr lang="en-US" dirty="0"/>
              <a:t>When communication with the server ends, close the socket  </a:t>
            </a:r>
            <a:r>
              <a:rPr lang="en-US" altLang="en-US" sz="2000" b="1" dirty="0" err="1">
                <a:solidFill>
                  <a:srgbClr val="660E7A"/>
                </a:solidFill>
                <a:latin typeface="Courier New" panose="02070309020205020404" pitchFamily="49" charset="0"/>
                <a:cs typeface="Courier New" panose="02070309020205020404" pitchFamily="49" charset="0"/>
              </a:rPr>
              <a:t>socket</a:t>
            </a:r>
            <a:r>
              <a:rPr lang="en-US" altLang="en-US" sz="2000" dirty="0" err="1">
                <a:solidFill>
                  <a:srgbClr val="000000"/>
                </a:solidFill>
                <a:latin typeface="Courier New" panose="02070309020205020404" pitchFamily="49" charset="0"/>
                <a:cs typeface="Courier New" panose="02070309020205020404" pitchFamily="49" charset="0"/>
              </a:rPr>
              <a:t>.close</a:t>
            </a:r>
            <a:r>
              <a:rPr lang="en-US" altLang="en-US" sz="2000" dirty="0">
                <a:solidFill>
                  <a:srgbClr val="000000"/>
                </a:solidFill>
                <a:latin typeface="Courier New" panose="02070309020205020404" pitchFamily="49" charset="0"/>
                <a:cs typeface="Courier New" panose="02070309020205020404" pitchFamily="49" charset="0"/>
              </a:rPr>
              <a:t>();</a:t>
            </a:r>
            <a:endParaRPr lang="en-US" sz="2200" b="1" dirty="0">
              <a:latin typeface="Consolas" panose="020B0609020204030204" pitchFamily="49" charset="0"/>
            </a:endParaRPr>
          </a:p>
        </p:txBody>
      </p:sp>
    </p:spTree>
    <p:extLst>
      <p:ext uri="{BB962C8B-B14F-4D97-AF65-F5344CB8AC3E}">
        <p14:creationId xmlns:p14="http://schemas.microsoft.com/office/powerpoint/2010/main" val="202112005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CE25-9AF2-458B-847E-D935F0C8F15C}"/>
              </a:ext>
            </a:extLst>
          </p:cNvPr>
          <p:cNvSpPr>
            <a:spLocks noGrp="1"/>
          </p:cNvSpPr>
          <p:nvPr>
            <p:ph type="title"/>
          </p:nvPr>
        </p:nvSpPr>
        <p:spPr/>
        <p:txBody>
          <a:bodyPr/>
          <a:lstStyle/>
          <a:p>
            <a:r>
              <a:rPr lang="en-GB" b="1" dirty="0"/>
              <a:t>Client</a:t>
            </a:r>
            <a:r>
              <a:rPr lang="en-GB" dirty="0"/>
              <a:t> class (Java, slide 1)</a:t>
            </a:r>
          </a:p>
        </p:txBody>
      </p:sp>
      <p:sp>
        <p:nvSpPr>
          <p:cNvPr id="4" name="Rectangle 1">
            <a:extLst>
              <a:ext uri="{FF2B5EF4-FFF2-40B4-BE49-F238E27FC236}">
                <a16:creationId xmlns:a16="http://schemas.microsoft.com/office/drawing/2014/main" id="{2CEC0383-9F7A-4D96-9251-FED9A88C4DE4}"/>
              </a:ext>
            </a:extLst>
          </p:cNvPr>
          <p:cNvSpPr>
            <a:spLocks noChangeArrowheads="1"/>
          </p:cNvSpPr>
          <p:nvPr/>
        </p:nvSpPr>
        <p:spPr bwMode="auto">
          <a:xfrm>
            <a:off x="0" y="1138972"/>
            <a:ext cx="9145452"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Client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AutoCloseable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int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port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Scanner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reader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PrintWriter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writer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Client(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reader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Scanner(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socket.getInputStream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writer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PrintWriter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socket.getOutputStream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writer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line =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reader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.nextLine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line.trim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compareToIgnoreCase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"success"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Exception(line);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5999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CE25-9AF2-458B-847E-D935F0C8F15C}"/>
              </a:ext>
            </a:extLst>
          </p:cNvPr>
          <p:cNvSpPr>
            <a:spLocks noGrp="1"/>
          </p:cNvSpPr>
          <p:nvPr>
            <p:ph type="title"/>
          </p:nvPr>
        </p:nvSpPr>
        <p:spPr/>
        <p:txBody>
          <a:bodyPr/>
          <a:lstStyle/>
          <a:p>
            <a:r>
              <a:rPr lang="en-GB" b="1" dirty="0"/>
              <a:t>Client</a:t>
            </a:r>
            <a:r>
              <a:rPr lang="en-GB" dirty="0"/>
              <a:t> class (Java, slide 2)</a:t>
            </a:r>
          </a:p>
        </p:txBody>
      </p:sp>
      <p:sp>
        <p:nvSpPr>
          <p:cNvPr id="4" name="Rectangle 1">
            <a:extLst>
              <a:ext uri="{FF2B5EF4-FFF2-40B4-BE49-F238E27FC236}">
                <a16:creationId xmlns:a16="http://schemas.microsoft.com/office/drawing/2014/main" id="{2CEC0383-9F7A-4D96-9251-FED9A88C4DE4}"/>
              </a:ext>
            </a:extLst>
          </p:cNvPr>
          <p:cNvSpPr>
            <a:spLocks noChangeArrowheads="1"/>
          </p:cNvSpPr>
          <p:nvPr/>
        </p:nvSpPr>
        <p:spPr bwMode="auto">
          <a:xfrm>
            <a:off x="107504" y="908720"/>
            <a:ext cx="8731878"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getBalance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accountNumber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writer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"BALANCE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accountNumber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line =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reader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.nextLine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Integer.</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transfer(</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fromAccount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toAccount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amount)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writer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"TRANSFER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fromAccount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8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toAccount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Reading the response</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line =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reader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.nextLine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line.trim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compareToIgnoreCase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"success"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Exception(line);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59411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2"/>
          <p:cNvSpPr>
            <a:spLocks noGrp="1" noChangeArrowheads="1"/>
          </p:cNvSpPr>
          <p:nvPr>
            <p:ph type="title"/>
          </p:nvPr>
        </p:nvSpPr>
        <p:spPr/>
        <p:txBody>
          <a:bodyPr/>
          <a:lstStyle/>
          <a:p>
            <a:pPr eaLnBrk="1" hangingPunct="1">
              <a:defRPr/>
            </a:pPr>
            <a:r>
              <a:rPr lang="en-GB" dirty="0"/>
              <a:t>General Remarks about Text Formats</a:t>
            </a:r>
            <a:endParaRPr lang="en-US" dirty="0"/>
          </a:p>
        </p:txBody>
      </p:sp>
      <p:sp>
        <p:nvSpPr>
          <p:cNvPr id="44035" name="Rectangle 3"/>
          <p:cNvSpPr>
            <a:spLocks noGrp="1" noChangeArrowheads="1"/>
          </p:cNvSpPr>
          <p:nvPr>
            <p:ph type="body" idx="1"/>
          </p:nvPr>
        </p:nvSpPr>
        <p:spPr/>
        <p:txBody>
          <a:bodyPr/>
          <a:lstStyle/>
          <a:p>
            <a:pPr marL="0" indent="0" eaLnBrk="1" hangingPunct="1">
              <a:lnSpc>
                <a:spcPct val="90000"/>
              </a:lnSpc>
              <a:buNone/>
            </a:pPr>
            <a:r>
              <a:rPr lang="en-GB" i="1" dirty="0"/>
              <a:t>Strong points</a:t>
            </a:r>
          </a:p>
          <a:p>
            <a:pPr eaLnBrk="1" hangingPunct="1">
              <a:lnSpc>
                <a:spcPct val="90000"/>
              </a:lnSpc>
            </a:pPr>
            <a:r>
              <a:rPr lang="en-GB" dirty="0"/>
              <a:t>Human readable and editable</a:t>
            </a:r>
          </a:p>
          <a:p>
            <a:pPr eaLnBrk="1" hangingPunct="1">
              <a:lnSpc>
                <a:spcPct val="90000"/>
              </a:lnSpc>
            </a:pPr>
            <a:r>
              <a:rPr lang="en-GB" dirty="0"/>
              <a:t>Easily interchangeable with other platforms </a:t>
            </a:r>
          </a:p>
          <a:p>
            <a:pPr eaLnBrk="1" hangingPunct="1">
              <a:lnSpc>
                <a:spcPct val="90000"/>
              </a:lnSpc>
            </a:pPr>
            <a:r>
              <a:rPr lang="en-GB" dirty="0"/>
              <a:t>Support for standardised / legacy text formats</a:t>
            </a:r>
          </a:p>
          <a:p>
            <a:pPr marL="0" indent="0" eaLnBrk="1" hangingPunct="1">
              <a:lnSpc>
                <a:spcPct val="90000"/>
              </a:lnSpc>
              <a:spcBef>
                <a:spcPts val="1800"/>
              </a:spcBef>
              <a:buNone/>
            </a:pPr>
            <a:r>
              <a:rPr lang="en-GB" i="1" dirty="0"/>
              <a:t>Weak points</a:t>
            </a:r>
          </a:p>
          <a:p>
            <a:pPr eaLnBrk="1" hangingPunct="1">
              <a:lnSpc>
                <a:spcPct val="90000"/>
              </a:lnSpc>
            </a:pPr>
            <a:r>
              <a:rPr lang="en-GB" dirty="0"/>
              <a:t>Usually less efficient than binary formats</a:t>
            </a:r>
          </a:p>
          <a:p>
            <a:pPr eaLnBrk="1" hangingPunct="1">
              <a:lnSpc>
                <a:spcPct val="90000"/>
              </a:lnSpc>
            </a:pPr>
            <a:r>
              <a:rPr lang="en-GB" dirty="0"/>
              <a:t>Unless the description of the format is precise, there can be compatibility issues</a:t>
            </a:r>
          </a:p>
          <a:p>
            <a:pPr marL="0" indent="0" eaLnBrk="1" hangingPunct="1">
              <a:lnSpc>
                <a:spcPct val="90000"/>
              </a:lnSpc>
              <a:spcBef>
                <a:spcPts val="1800"/>
              </a:spcBef>
              <a:buNone/>
            </a:pPr>
            <a:r>
              <a:rPr lang="en-GB" i="1" dirty="0"/>
              <a:t>Note</a:t>
            </a:r>
          </a:p>
          <a:p>
            <a:pPr eaLnBrk="1" hangingPunct="1">
              <a:lnSpc>
                <a:spcPct val="90000"/>
              </a:lnSpc>
            </a:pPr>
            <a:r>
              <a:rPr lang="en-GB" dirty="0"/>
              <a:t>Text formats rely on a character encoding; the default encoding in Java is UTF-8</a:t>
            </a:r>
          </a:p>
          <a:p>
            <a:pPr eaLnBrk="1" hangingPunct="1">
              <a:lnSpc>
                <a:spcPct val="90000"/>
              </a:lnSpc>
            </a:pPr>
            <a:r>
              <a:rPr lang="en-GB" dirty="0"/>
              <a:t>You can specify other encodings</a:t>
            </a:r>
            <a:endParaRPr lang="en-US" sz="2200" b="1" dirty="0">
              <a:latin typeface="Consolas" panose="020B0609020204030204" pitchFamily="49" charset="0"/>
            </a:endParaRPr>
          </a:p>
        </p:txBody>
      </p:sp>
    </p:spTree>
    <p:extLst>
      <p:ext uri="{BB962C8B-B14F-4D97-AF65-F5344CB8AC3E}">
        <p14:creationId xmlns:p14="http://schemas.microsoft.com/office/powerpoint/2010/main" val="4202894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1442" name="Rectangle 2"/>
          <p:cNvSpPr>
            <a:spLocks noGrp="1" noChangeArrowheads="1"/>
          </p:cNvSpPr>
          <p:nvPr>
            <p:ph type="title"/>
          </p:nvPr>
        </p:nvSpPr>
        <p:spPr/>
        <p:txBody>
          <a:bodyPr/>
          <a:lstStyle/>
          <a:p>
            <a:pPr eaLnBrk="1" hangingPunct="1">
              <a:defRPr/>
            </a:pPr>
            <a:r>
              <a:rPr lang="en-GB" dirty="0"/>
              <a:t>Socket Summary</a:t>
            </a:r>
            <a:endParaRPr lang="en-US" dirty="0"/>
          </a:p>
        </p:txBody>
      </p:sp>
      <p:sp>
        <p:nvSpPr>
          <p:cNvPr id="27651" name="Rectangle 3"/>
          <p:cNvSpPr>
            <a:spLocks noGrp="1" noChangeArrowheads="1"/>
          </p:cNvSpPr>
          <p:nvPr>
            <p:ph type="body" idx="1"/>
          </p:nvPr>
        </p:nvSpPr>
        <p:spPr>
          <a:xfrm>
            <a:off x="431540" y="908720"/>
            <a:ext cx="8316924" cy="5832648"/>
          </a:xfrm>
        </p:spPr>
        <p:txBody>
          <a:bodyPr/>
          <a:lstStyle/>
          <a:p>
            <a:pPr eaLnBrk="1" hangingPunct="1">
              <a:lnSpc>
                <a:spcPct val="90000"/>
              </a:lnSpc>
            </a:pPr>
            <a:r>
              <a:rPr lang="en-GB" dirty="0"/>
              <a:t>Socket communication works across different computer architectures and different programming languages</a:t>
            </a:r>
          </a:p>
          <a:p>
            <a:pPr eaLnBrk="1" hangingPunct="1">
              <a:lnSpc>
                <a:spcPct val="90000"/>
              </a:lnSpc>
            </a:pPr>
            <a:r>
              <a:rPr lang="en-GB" dirty="0"/>
              <a:t>Java socket programming is fairly straightforward:</a:t>
            </a:r>
          </a:p>
          <a:p>
            <a:pPr lvl="1" eaLnBrk="1" hangingPunct="1">
              <a:lnSpc>
                <a:spcPct val="90000"/>
              </a:lnSpc>
            </a:pPr>
            <a:r>
              <a:rPr lang="en-GB" dirty="0"/>
              <a:t>server socket listens for connection requests from clients</a:t>
            </a:r>
          </a:p>
          <a:p>
            <a:pPr lvl="1" eaLnBrk="1" hangingPunct="1">
              <a:lnSpc>
                <a:spcPct val="90000"/>
              </a:lnSpc>
            </a:pPr>
            <a:r>
              <a:rPr lang="en-GB" dirty="0"/>
              <a:t>sockets have input/output streams for exchanging data </a:t>
            </a:r>
          </a:p>
          <a:p>
            <a:pPr eaLnBrk="1" hangingPunct="1">
              <a:lnSpc>
                <a:spcPct val="90000"/>
              </a:lnSpc>
            </a:pPr>
            <a:r>
              <a:rPr lang="en-GB" dirty="0"/>
              <a:t>Unresponsive sockets can block a thread</a:t>
            </a:r>
          </a:p>
          <a:p>
            <a:pPr lvl="1" eaLnBrk="1" hangingPunct="1">
              <a:lnSpc>
                <a:spcPct val="90000"/>
              </a:lnSpc>
            </a:pPr>
            <a:r>
              <a:rPr lang="en-GB" dirty="0"/>
              <a:t>use time-outs</a:t>
            </a:r>
          </a:p>
          <a:p>
            <a:pPr eaLnBrk="1" hangingPunct="1">
              <a:lnSpc>
                <a:spcPct val="90000"/>
              </a:lnSpc>
            </a:pPr>
            <a:r>
              <a:rPr lang="en-GB" dirty="0"/>
              <a:t>Applications need to agree on protocols</a:t>
            </a:r>
          </a:p>
          <a:p>
            <a:pPr lvl="1" eaLnBrk="1" hangingPunct="1">
              <a:lnSpc>
                <a:spcPct val="90000"/>
              </a:lnSpc>
            </a:pPr>
            <a:r>
              <a:rPr lang="en-GB" dirty="0"/>
              <a:t>Serialisation-based protocols will often have compatibility issues</a:t>
            </a:r>
          </a:p>
          <a:p>
            <a:pPr lvl="1" eaLnBrk="1" hangingPunct="1">
              <a:lnSpc>
                <a:spcPct val="90000"/>
              </a:lnSpc>
            </a:pPr>
            <a:r>
              <a:rPr lang="en-GB" dirty="0"/>
              <a:t>Text stream handling can be awkward due to formatting, string composition and parsing, handling delimiters, new lines, flushing of output streams, etc.</a:t>
            </a:r>
          </a:p>
          <a:p>
            <a:pPr eaLnBrk="1" hangingPunct="1">
              <a:lnSpc>
                <a:spcPct val="90000"/>
              </a:lnSpc>
            </a:pPr>
            <a:r>
              <a:rPr lang="en-GB" dirty="0"/>
              <a:t>More high level frameworks for distributed computing like web services or RMI are built on top of sockets</a:t>
            </a:r>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a:defRPr/>
            </a:pPr>
            <a:r>
              <a:rPr lang="en-GB" dirty="0"/>
              <a:t>Ports</a:t>
            </a:r>
          </a:p>
        </p:txBody>
      </p:sp>
      <p:sp>
        <p:nvSpPr>
          <p:cNvPr id="6147" name="Rectangle 3"/>
          <p:cNvSpPr>
            <a:spLocks noGrp="1" noChangeArrowheads="1"/>
          </p:cNvSpPr>
          <p:nvPr>
            <p:ph type="body" idx="1"/>
          </p:nvPr>
        </p:nvSpPr>
        <p:spPr/>
        <p:txBody>
          <a:bodyPr/>
          <a:lstStyle/>
          <a:p>
            <a:r>
              <a:rPr lang="en-GB" dirty="0"/>
              <a:t>One computer can offer multiple services over the Internet </a:t>
            </a:r>
          </a:p>
          <a:p>
            <a:pPr lvl="1"/>
            <a:r>
              <a:rPr lang="en-GB" dirty="0"/>
              <a:t>For example, both a web server and an email server</a:t>
            </a:r>
          </a:p>
          <a:p>
            <a:r>
              <a:rPr lang="en-GB" dirty="0"/>
              <a:t>When data are sent to that computer, they need to indicate which program is to receive the data</a:t>
            </a:r>
          </a:p>
          <a:p>
            <a:r>
              <a:rPr lang="en-GB" dirty="0"/>
              <a:t>IP uses port numbers for this </a:t>
            </a:r>
          </a:p>
          <a:p>
            <a:pPr lvl="1"/>
            <a:r>
              <a:rPr lang="en-GB" dirty="0"/>
              <a:t>A port number is an integer between 0 and 65535 </a:t>
            </a:r>
          </a:p>
          <a:p>
            <a:pPr lvl="1"/>
            <a:r>
              <a:rPr lang="en-GB" dirty="0"/>
              <a:t>The sending program must know the port number of the receiving program </a:t>
            </a:r>
          </a:p>
          <a:p>
            <a:pPr lvl="1"/>
            <a:r>
              <a:rPr lang="en-GB" dirty="0"/>
              <a:t>This number is included in the transmitted data</a:t>
            </a:r>
          </a:p>
          <a:p>
            <a:r>
              <a:rPr lang="en-GB" dirty="0"/>
              <a:t>Port numbers 0-1023 are reserved for standard protocols (“well-known ports”) </a:t>
            </a:r>
          </a:p>
          <a:p>
            <a:r>
              <a:rPr lang="en-GB" dirty="0"/>
              <a:t> Firewalls tend to block many ports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pPr eaLnBrk="1" hangingPunct="1">
              <a:defRPr/>
            </a:pPr>
            <a:r>
              <a:rPr lang="en-GB"/>
              <a:t>Client-Server Architecture</a:t>
            </a:r>
            <a:endParaRPr lang="en-US"/>
          </a:p>
        </p:txBody>
      </p:sp>
      <p:sp>
        <p:nvSpPr>
          <p:cNvPr id="9219" name="Rectangle 3"/>
          <p:cNvSpPr>
            <a:spLocks noGrp="1" noChangeArrowheads="1"/>
          </p:cNvSpPr>
          <p:nvPr>
            <p:ph type="body" idx="1"/>
          </p:nvPr>
        </p:nvSpPr>
        <p:spPr/>
        <p:txBody>
          <a:bodyPr/>
          <a:lstStyle/>
          <a:p>
            <a:pPr eaLnBrk="1" hangingPunct="1">
              <a:lnSpc>
                <a:spcPct val="90000"/>
              </a:lnSpc>
            </a:pPr>
            <a:r>
              <a:rPr lang="en-GB" dirty="0"/>
              <a:t>A server waits for clients to connect</a:t>
            </a:r>
          </a:p>
          <a:p>
            <a:pPr lvl="1" eaLnBrk="1" hangingPunct="1">
              <a:lnSpc>
                <a:spcPct val="90000"/>
              </a:lnSpc>
            </a:pPr>
            <a:r>
              <a:rPr lang="en-GB" dirty="0"/>
              <a:t>The client takes the initiative</a:t>
            </a:r>
            <a:br>
              <a:rPr lang="en-GB" dirty="0"/>
            </a:br>
            <a:endParaRPr lang="en-GB" dirty="0"/>
          </a:p>
          <a:p>
            <a:pPr eaLnBrk="1" hangingPunct="1">
              <a:lnSpc>
                <a:spcPct val="90000"/>
              </a:lnSpc>
            </a:pPr>
            <a:r>
              <a:rPr lang="en-US" dirty="0"/>
              <a:t>Client-Server Example: WWW (HTTP) </a:t>
            </a:r>
          </a:p>
          <a:p>
            <a:pPr lvl="1" eaLnBrk="1" hangingPunct="1">
              <a:lnSpc>
                <a:spcPct val="90000"/>
              </a:lnSpc>
            </a:pPr>
            <a:r>
              <a:rPr lang="en-US" dirty="0"/>
              <a:t>Client: browser program provides user interface, simple validation, JavaScript engine, … </a:t>
            </a:r>
          </a:p>
          <a:p>
            <a:pPr lvl="1" eaLnBrk="1" hangingPunct="1">
              <a:lnSpc>
                <a:spcPct val="90000"/>
              </a:lnSpc>
            </a:pPr>
            <a:r>
              <a:rPr lang="en-US" dirty="0"/>
              <a:t>Server: remote HTTP server </a:t>
            </a:r>
            <a:br>
              <a:rPr lang="en-US" dirty="0"/>
            </a:br>
            <a:r>
              <a:rPr lang="en-US" dirty="0"/>
              <a:t>provides static and dynamic web content, access control,  concurrent access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2530" name="Rectangle 2"/>
          <p:cNvSpPr>
            <a:spLocks noGrp="1" noChangeArrowheads="1"/>
          </p:cNvSpPr>
          <p:nvPr>
            <p:ph type="title"/>
          </p:nvPr>
        </p:nvSpPr>
        <p:spPr/>
        <p:txBody>
          <a:bodyPr/>
          <a:lstStyle/>
          <a:p>
            <a:pPr eaLnBrk="1" hangingPunct="1">
              <a:defRPr/>
            </a:pPr>
            <a:r>
              <a:rPr lang="en-GB"/>
              <a:t>Sockets</a:t>
            </a:r>
            <a:endParaRPr lang="en-US"/>
          </a:p>
        </p:txBody>
      </p:sp>
      <p:sp>
        <p:nvSpPr>
          <p:cNvPr id="11267" name="Rectangle 3"/>
          <p:cNvSpPr>
            <a:spLocks noGrp="1" noChangeArrowheads="1"/>
          </p:cNvSpPr>
          <p:nvPr>
            <p:ph type="body" idx="1"/>
          </p:nvPr>
        </p:nvSpPr>
        <p:spPr/>
        <p:txBody>
          <a:bodyPr/>
          <a:lstStyle/>
          <a:p>
            <a:pPr eaLnBrk="1" hangingPunct="1">
              <a:lnSpc>
                <a:spcPct val="90000"/>
              </a:lnSpc>
            </a:pPr>
            <a:r>
              <a:rPr lang="en-GB" dirty="0"/>
              <a:t>A socket is a bi-directional connection between two programs, </a:t>
            </a:r>
          </a:p>
          <a:p>
            <a:pPr lvl="1" eaLnBrk="1" hangingPunct="1">
              <a:lnSpc>
                <a:spcPct val="90000"/>
              </a:lnSpc>
            </a:pPr>
            <a:r>
              <a:rPr lang="en-GB" dirty="0"/>
              <a:t>on top of a TCP connection (usually)</a:t>
            </a:r>
          </a:p>
          <a:p>
            <a:pPr eaLnBrk="1" hangingPunct="1">
              <a:lnSpc>
                <a:spcPct val="90000"/>
              </a:lnSpc>
            </a:pPr>
            <a:r>
              <a:rPr lang="en-GB" dirty="0"/>
              <a:t>Supported across </a:t>
            </a:r>
            <a:r>
              <a:rPr lang="en-GB" b="1" dirty="0"/>
              <a:t>different programming languages </a:t>
            </a:r>
            <a:r>
              <a:rPr lang="en-GB" dirty="0"/>
              <a:t>and on </a:t>
            </a:r>
            <a:r>
              <a:rPr lang="en-GB" b="1" dirty="0"/>
              <a:t>different platforms</a:t>
            </a:r>
          </a:p>
          <a:p>
            <a:pPr eaLnBrk="1" hangingPunct="1">
              <a:lnSpc>
                <a:spcPct val="90000"/>
              </a:lnSpc>
            </a:pPr>
            <a:r>
              <a:rPr lang="en-GB" dirty="0"/>
              <a:t>Socket is associated with input / output streams</a:t>
            </a:r>
          </a:p>
          <a:p>
            <a:pPr eaLnBrk="1" hangingPunct="1">
              <a:lnSpc>
                <a:spcPct val="90000"/>
              </a:lnSpc>
            </a:pPr>
            <a:r>
              <a:rPr lang="en-GB" dirty="0"/>
              <a:t>The different sockets connected to one server all have the same server address and port number</a:t>
            </a:r>
          </a:p>
          <a:p>
            <a:pPr lvl="1" eaLnBrk="1" hangingPunct="1">
              <a:lnSpc>
                <a:spcPct val="90000"/>
              </a:lnSpc>
            </a:pPr>
            <a:r>
              <a:rPr lang="en-GB" dirty="0"/>
              <a:t>but different client IP addresses / port numbers</a:t>
            </a:r>
          </a:p>
          <a:p>
            <a:pPr lvl="1" eaLnBrk="1" hangingPunct="1">
              <a:lnSpc>
                <a:spcPct val="90000"/>
              </a:lnSpc>
            </a:pPr>
            <a:r>
              <a:rPr lang="en-GB" dirty="0"/>
              <a:t>server can distinguish different connections from one client by different client port numbers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50000"/>
            <a:alpha val="0"/>
          </a:schemeClr>
        </a:solidFill>
        <a:effectLst/>
      </p:bgPr>
    </p:bg>
    <p:spTree>
      <p:nvGrpSpPr>
        <p:cNvPr id="1" name=""/>
        <p:cNvGrpSpPr/>
        <p:nvPr/>
      </p:nvGrpSpPr>
      <p:grpSpPr>
        <a:xfrm>
          <a:off x="0" y="0"/>
          <a:ext cx="0" cy="0"/>
          <a:chOff x="0" y="0"/>
          <a:chExt cx="0" cy="0"/>
        </a:xfrm>
      </p:grpSpPr>
      <p:sp>
        <p:nvSpPr>
          <p:cNvPr id="4" name="Right Arrow 3"/>
          <p:cNvSpPr/>
          <p:nvPr/>
        </p:nvSpPr>
        <p:spPr bwMode="auto">
          <a:xfrm>
            <a:off x="3131840" y="2492896"/>
            <a:ext cx="259228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0" name="Right Arrow 9"/>
          <p:cNvSpPr/>
          <p:nvPr/>
        </p:nvSpPr>
        <p:spPr bwMode="auto">
          <a:xfrm flipH="1">
            <a:off x="3131840" y="3429000"/>
            <a:ext cx="259228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pic>
        <p:nvPicPr>
          <p:cNvPr id="1026" name="Picture 2" descr="Intel Classmate 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393864"/>
            <a:ext cx="2063502" cy="1827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upload.wikimedia.org/wikipedia/commons/thumb/f/f5/Rack001.jpg/220px-Rack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6980" y="1772816"/>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1560" y="908720"/>
            <a:ext cx="973343" cy="461665"/>
          </a:xfrm>
          <a:prstGeom prst="rect">
            <a:avLst/>
          </a:prstGeom>
          <a:noFill/>
        </p:spPr>
        <p:txBody>
          <a:bodyPr wrap="none" rtlCol="0">
            <a:spAutoFit/>
          </a:bodyPr>
          <a:lstStyle/>
          <a:p>
            <a:r>
              <a:rPr lang="en-GB" sz="2400" dirty="0"/>
              <a:t>Client</a:t>
            </a:r>
          </a:p>
        </p:txBody>
      </p:sp>
      <p:sp>
        <p:nvSpPr>
          <p:cNvPr id="16" name="TextBox 15"/>
          <p:cNvSpPr txBox="1"/>
          <p:nvPr/>
        </p:nvSpPr>
        <p:spPr>
          <a:xfrm>
            <a:off x="7224449" y="805626"/>
            <a:ext cx="1091967" cy="461665"/>
          </a:xfrm>
          <a:prstGeom prst="rect">
            <a:avLst/>
          </a:prstGeom>
          <a:noFill/>
        </p:spPr>
        <p:txBody>
          <a:bodyPr wrap="none" rtlCol="0">
            <a:spAutoFit/>
          </a:bodyPr>
          <a:lstStyle/>
          <a:p>
            <a:r>
              <a:rPr lang="en-GB" sz="2400" dirty="0"/>
              <a:t>Server</a:t>
            </a:r>
          </a:p>
        </p:txBody>
      </p:sp>
      <p:sp>
        <p:nvSpPr>
          <p:cNvPr id="8" name="TextBox 7"/>
          <p:cNvSpPr txBox="1"/>
          <p:nvPr/>
        </p:nvSpPr>
        <p:spPr>
          <a:xfrm>
            <a:off x="2593574" y="1484784"/>
            <a:ext cx="3522118" cy="830997"/>
          </a:xfrm>
          <a:prstGeom prst="rect">
            <a:avLst/>
          </a:prstGeom>
          <a:noFill/>
        </p:spPr>
        <p:txBody>
          <a:bodyPr wrap="none" rtlCol="0">
            <a:spAutoFit/>
          </a:bodyPr>
          <a:lstStyle/>
          <a:p>
            <a:r>
              <a:rPr lang="en-GB" sz="2400" dirty="0"/>
              <a:t>Input / Output Streams </a:t>
            </a:r>
          </a:p>
          <a:p>
            <a:r>
              <a:rPr lang="en-GB" sz="2400" dirty="0"/>
              <a:t>associated with a socket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6CE566-13C1-E441-8D86-093EB2DB838D}"/>
              </a:ext>
            </a:extLst>
          </p:cNvPr>
          <p:cNvSpPr>
            <a:spLocks noGrp="1"/>
          </p:cNvSpPr>
          <p:nvPr>
            <p:ph type="ctrTitle"/>
          </p:nvPr>
        </p:nvSpPr>
        <p:spPr/>
        <p:txBody>
          <a:bodyPr/>
          <a:lstStyle/>
          <a:p>
            <a:r>
              <a:rPr lang="en-US" dirty="0"/>
              <a:t>END OF PART I</a:t>
            </a:r>
          </a:p>
        </p:txBody>
      </p:sp>
      <p:sp>
        <p:nvSpPr>
          <p:cNvPr id="5" name="Subtitle 4">
            <a:extLst>
              <a:ext uri="{FF2B5EF4-FFF2-40B4-BE49-F238E27FC236}">
                <a16:creationId xmlns:a16="http://schemas.microsoft.com/office/drawing/2014/main" id="{2F9E3036-2E6C-5244-8B7A-99CFC5EFD6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19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F0C1-500F-294D-AA0B-5746BD5CBE63}"/>
              </a:ext>
            </a:extLst>
          </p:cNvPr>
          <p:cNvSpPr>
            <a:spLocks noGrp="1"/>
          </p:cNvSpPr>
          <p:nvPr>
            <p:ph type="ctrTitle"/>
          </p:nvPr>
        </p:nvSpPr>
        <p:spPr/>
        <p:txBody>
          <a:bodyPr/>
          <a:lstStyle/>
          <a:p>
            <a:r>
              <a:rPr lang="en-US" dirty="0"/>
              <a:t>PART II: Bank Server Example</a:t>
            </a:r>
          </a:p>
        </p:txBody>
      </p:sp>
      <p:sp>
        <p:nvSpPr>
          <p:cNvPr id="3" name="Subtitle 2">
            <a:extLst>
              <a:ext uri="{FF2B5EF4-FFF2-40B4-BE49-F238E27FC236}">
                <a16:creationId xmlns:a16="http://schemas.microsoft.com/office/drawing/2014/main" id="{8B0B5406-A20F-A442-B03D-0CD745E64F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2698310"/>
      </p:ext>
    </p:extLst>
  </p:cSld>
  <p:clrMapOvr>
    <a:masterClrMapping/>
  </p:clrMapOvr>
</p:sld>
</file>

<file path=ppt/theme/theme1.xml><?xml version="1.0" encoding="utf-8"?>
<a:theme xmlns:a="http://schemas.openxmlformats.org/drawingml/2006/main" name="1_Echo">
  <a:themeElements>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9769</TotalTime>
  <Words>2367</Words>
  <Application>Microsoft Office PowerPoint</Application>
  <PresentationFormat>On-screen Show (4:3)</PresentationFormat>
  <Paragraphs>261</Paragraphs>
  <Slides>39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vt:lpstr>
      <vt:lpstr>Consolas</vt:lpstr>
      <vt:lpstr>Courier New</vt:lpstr>
      <vt:lpstr>Wingdings</vt:lpstr>
      <vt:lpstr>1_Echo</vt:lpstr>
      <vt:lpstr>Lecture 4. Sockets and Client/Server     </vt:lpstr>
      <vt:lpstr>PART I: INTRODUCTION</vt:lpstr>
      <vt:lpstr>Internet Basics Reminder</vt:lpstr>
      <vt:lpstr>Ports</vt:lpstr>
      <vt:lpstr>Client-Server Architecture</vt:lpstr>
      <vt:lpstr>Sockets</vt:lpstr>
      <vt:lpstr>PowerPoint Presentation</vt:lpstr>
      <vt:lpstr>END OF PART I</vt:lpstr>
      <vt:lpstr>PART II: Bank Server Example</vt:lpstr>
      <vt:lpstr>Bank Server Example</vt:lpstr>
      <vt:lpstr> DEMO</vt:lpstr>
      <vt:lpstr>END OF PART II</vt:lpstr>
      <vt:lpstr>PART III: Bank Server</vt:lpstr>
      <vt:lpstr>Bank Server: Protocol Outline</vt:lpstr>
      <vt:lpstr>Bank Server: Protocol Outline</vt:lpstr>
      <vt:lpstr>Processes and threads</vt:lpstr>
      <vt:lpstr>Processes and threads diagram</vt:lpstr>
      <vt:lpstr>Processes and threads diagram</vt:lpstr>
      <vt:lpstr>Processes and threads diagram</vt:lpstr>
      <vt:lpstr>Processes and threads diagram</vt:lpstr>
      <vt:lpstr>Server – Main Thread (Java, slide 1)</vt:lpstr>
      <vt:lpstr>Server – Main Thread (Java, slide 2)</vt:lpstr>
      <vt:lpstr>Server Main Thread</vt:lpstr>
      <vt:lpstr>END OF PART III</vt:lpstr>
      <vt:lpstr>PART IV BANK SERVER: CLIENT HANDLING</vt:lpstr>
      <vt:lpstr>ClientHandler class (Java, slide 1)</vt:lpstr>
      <vt:lpstr>ClientHandler class (Java, slide 2)</vt:lpstr>
      <vt:lpstr>ClientHandler class (Java, slide 3)</vt:lpstr>
      <vt:lpstr>ClientHandler thread</vt:lpstr>
      <vt:lpstr>Telnet and Putty </vt:lpstr>
      <vt:lpstr>Bank Server – Putty Client</vt:lpstr>
      <vt:lpstr>END OF PART IV</vt:lpstr>
      <vt:lpstr>PART V: CLIENT</vt:lpstr>
      <vt:lpstr>Client Programming</vt:lpstr>
      <vt:lpstr>Sockets – Client Programming</vt:lpstr>
      <vt:lpstr>Client class (Java, slide 1)</vt:lpstr>
      <vt:lpstr>Client class (Java, slide 2)</vt:lpstr>
      <vt:lpstr>General Remarks about Text Formats</vt:lpstr>
      <vt:lpstr>Socket Summary</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CE303 Lecture 3</dc:title>
  <dc:creator>Kampouridis, Michael</dc:creator>
  <cp:lastModifiedBy>Kampouridis, Michael</cp:lastModifiedBy>
  <cp:revision>2635</cp:revision>
  <cp:lastPrinted>2017-10-22T17:09:26Z</cp:lastPrinted>
  <dcterms:created xsi:type="dcterms:W3CDTF">2001-10-08T16:20:19Z</dcterms:created>
  <dcterms:modified xsi:type="dcterms:W3CDTF">2021-11-04T11:31:03Z</dcterms:modified>
</cp:coreProperties>
</file>