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9"/>
  </p:notesMasterIdLst>
  <p:handoutMasterIdLst>
    <p:handoutMasterId r:id="rId50"/>
  </p:handoutMasterIdLst>
  <p:sldIdLst>
    <p:sldId id="886" r:id="rId2"/>
    <p:sldId id="1017" r:id="rId3"/>
    <p:sldId id="908" r:id="rId4"/>
    <p:sldId id="938" r:id="rId5"/>
    <p:sldId id="939" r:id="rId6"/>
    <p:sldId id="940" r:id="rId7"/>
    <p:sldId id="941" r:id="rId8"/>
    <p:sldId id="942" r:id="rId9"/>
    <p:sldId id="943" r:id="rId10"/>
    <p:sldId id="975" r:id="rId11"/>
    <p:sldId id="978" r:id="rId12"/>
    <p:sldId id="1036" r:id="rId13"/>
    <p:sldId id="1002" r:id="rId14"/>
    <p:sldId id="1024" r:id="rId15"/>
    <p:sldId id="1019" r:id="rId16"/>
    <p:sldId id="1025" r:id="rId17"/>
    <p:sldId id="1020" r:id="rId18"/>
    <p:sldId id="1021" r:id="rId19"/>
    <p:sldId id="1026" r:id="rId20"/>
    <p:sldId id="945" r:id="rId21"/>
    <p:sldId id="1018" r:id="rId22"/>
    <p:sldId id="1031" r:id="rId23"/>
    <p:sldId id="1032" r:id="rId24"/>
    <p:sldId id="946" r:id="rId25"/>
    <p:sldId id="947" r:id="rId26"/>
    <p:sldId id="944" r:id="rId27"/>
    <p:sldId id="948" r:id="rId28"/>
    <p:sldId id="949" r:id="rId29"/>
    <p:sldId id="1027" r:id="rId30"/>
    <p:sldId id="1029" r:id="rId31"/>
    <p:sldId id="1028" r:id="rId32"/>
    <p:sldId id="910" r:id="rId33"/>
    <p:sldId id="953" r:id="rId34"/>
    <p:sldId id="911" r:id="rId35"/>
    <p:sldId id="1030" r:id="rId36"/>
    <p:sldId id="1039" r:id="rId37"/>
    <p:sldId id="905" r:id="rId38"/>
    <p:sldId id="974" r:id="rId39"/>
    <p:sldId id="1043" r:id="rId40"/>
    <p:sldId id="1037" r:id="rId41"/>
    <p:sldId id="1040" r:id="rId42"/>
    <p:sldId id="1038" r:id="rId43"/>
    <p:sldId id="1009" r:id="rId44"/>
    <p:sldId id="1011" r:id="rId45"/>
    <p:sldId id="1044" r:id="rId46"/>
    <p:sldId id="1041" r:id="rId47"/>
    <p:sldId id="1014" r:id="rId48"/>
  </p:sldIdLst>
  <p:sldSz cx="9144000" cy="6858000" type="screen4x3"/>
  <p:notesSz cx="7099300" cy="10234613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00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627" autoAdjust="0"/>
  </p:normalViewPr>
  <p:slideViewPr>
    <p:cSldViewPr>
      <p:cViewPr varScale="1">
        <p:scale>
          <a:sx n="104" d="100"/>
          <a:sy n="104" d="100"/>
        </p:scale>
        <p:origin x="240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99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5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elker, Norbert" userId="32892365-d98d-4ab1-b5a9-fc8eb75fd456" providerId="ADAL" clId="{A7025381-09F2-4562-8ED6-46F69FB2C4AC}"/>
    <pc:docChg chg="undo custSel addSld delSld modSld">
      <pc:chgData name="Voelker, Norbert" userId="32892365-d98d-4ab1-b5a9-fc8eb75fd456" providerId="ADAL" clId="{A7025381-09F2-4562-8ED6-46F69FB2C4AC}" dt="2017-11-05T10:36:32.146" v="1007" actId="20577"/>
      <pc:docMkLst>
        <pc:docMk/>
      </pc:docMkLst>
      <pc:sldChg chg="modSp">
        <pc:chgData name="Voelker, Norbert" userId="32892365-d98d-4ab1-b5a9-fc8eb75fd456" providerId="ADAL" clId="{A7025381-09F2-4562-8ED6-46F69FB2C4AC}" dt="2017-10-28T15:08:25.638" v="145" actId="20577"/>
        <pc:sldMkLst>
          <pc:docMk/>
          <pc:sldMk cId="1958815527" sldId="948"/>
        </pc:sldMkLst>
        <pc:spChg chg="mod">
          <ac:chgData name="Voelker, Norbert" userId="32892365-d98d-4ab1-b5a9-fc8eb75fd456" providerId="ADAL" clId="{A7025381-09F2-4562-8ED6-46F69FB2C4AC}" dt="2017-10-28T15:08:25.638" v="145" actId="20577"/>
          <ac:spMkLst>
            <pc:docMk/>
            <pc:sldMk cId="1958815527" sldId="948"/>
            <ac:spMk id="3" creationId="{534EDAA7-8C74-4AB0-BF2F-784B0D09EBE2}"/>
          </ac:spMkLst>
        </pc:spChg>
      </pc:sldChg>
      <pc:sldChg chg="modSp">
        <pc:chgData name="Voelker, Norbert" userId="32892365-d98d-4ab1-b5a9-fc8eb75fd456" providerId="ADAL" clId="{A7025381-09F2-4562-8ED6-46F69FB2C4AC}" dt="2017-10-28T15:20:54.858" v="156" actId="20577"/>
        <pc:sldMkLst>
          <pc:docMk/>
          <pc:sldMk cId="2833990465" sldId="955"/>
        </pc:sldMkLst>
        <pc:spChg chg="mod">
          <ac:chgData name="Voelker, Norbert" userId="32892365-d98d-4ab1-b5a9-fc8eb75fd456" providerId="ADAL" clId="{A7025381-09F2-4562-8ED6-46F69FB2C4AC}" dt="2017-10-28T15:20:54.858" v="156" actId="20577"/>
          <ac:spMkLst>
            <pc:docMk/>
            <pc:sldMk cId="2833990465" sldId="955"/>
            <ac:spMk id="3" creationId="{00000000-0000-0000-0000-000000000000}"/>
          </ac:spMkLst>
        </pc:spChg>
      </pc:sldChg>
      <pc:sldChg chg="modSp">
        <pc:chgData name="Voelker, Norbert" userId="32892365-d98d-4ab1-b5a9-fc8eb75fd456" providerId="ADAL" clId="{A7025381-09F2-4562-8ED6-46F69FB2C4AC}" dt="2017-10-28T15:26:44.278" v="275" actId="20577"/>
        <pc:sldMkLst>
          <pc:docMk/>
          <pc:sldMk cId="57630463" sldId="956"/>
        </pc:sldMkLst>
        <pc:spChg chg="mod">
          <ac:chgData name="Voelker, Norbert" userId="32892365-d98d-4ab1-b5a9-fc8eb75fd456" providerId="ADAL" clId="{A7025381-09F2-4562-8ED6-46F69FB2C4AC}" dt="2017-10-28T15:26:44.278" v="275" actId="20577"/>
          <ac:spMkLst>
            <pc:docMk/>
            <pc:sldMk cId="57630463" sldId="956"/>
            <ac:spMk id="3" creationId="{00000000-0000-0000-0000-000000000000}"/>
          </ac:spMkLst>
        </pc:spChg>
      </pc:sldChg>
      <pc:sldChg chg="modSp">
        <pc:chgData name="Voelker, Norbert" userId="32892365-d98d-4ab1-b5a9-fc8eb75fd456" providerId="ADAL" clId="{A7025381-09F2-4562-8ED6-46F69FB2C4AC}" dt="2017-11-05T10:34:44.844" v="996" actId="20577"/>
        <pc:sldMkLst>
          <pc:docMk/>
          <pc:sldMk cId="2567840528" sldId="963"/>
        </pc:sldMkLst>
        <pc:spChg chg="mod">
          <ac:chgData name="Voelker, Norbert" userId="32892365-d98d-4ab1-b5a9-fc8eb75fd456" providerId="ADAL" clId="{A7025381-09F2-4562-8ED6-46F69FB2C4AC}" dt="2017-11-05T10:34:44.844" v="996" actId="20577"/>
          <ac:spMkLst>
            <pc:docMk/>
            <pc:sldMk cId="2567840528" sldId="963"/>
            <ac:spMk id="3" creationId="{00000000-0000-0000-0000-000000000000}"/>
          </ac:spMkLst>
        </pc:spChg>
      </pc:sldChg>
      <pc:sldChg chg="modSp">
        <pc:chgData name="Voelker, Norbert" userId="32892365-d98d-4ab1-b5a9-fc8eb75fd456" providerId="ADAL" clId="{A7025381-09F2-4562-8ED6-46F69FB2C4AC}" dt="2017-10-28T14:59:34.336" v="42" actId="368"/>
        <pc:sldMkLst>
          <pc:docMk/>
          <pc:sldMk cId="3556149906" sldId="978"/>
        </pc:sldMkLst>
        <pc:spChg chg="mod">
          <ac:chgData name="Voelker, Norbert" userId="32892365-d98d-4ab1-b5a9-fc8eb75fd456" providerId="ADAL" clId="{A7025381-09F2-4562-8ED6-46F69FB2C4AC}" dt="2017-10-28T14:59:34.336" v="42" actId="368"/>
          <ac:spMkLst>
            <pc:docMk/>
            <pc:sldMk cId="3556149906" sldId="978"/>
            <ac:spMk id="3" creationId="{00000000-0000-0000-0000-000000000000}"/>
          </ac:spMkLst>
        </pc:spChg>
      </pc:sldChg>
      <pc:sldChg chg="modSp">
        <pc:chgData name="Voelker, Norbert" userId="32892365-d98d-4ab1-b5a9-fc8eb75fd456" providerId="ADAL" clId="{A7025381-09F2-4562-8ED6-46F69FB2C4AC}" dt="2017-11-05T10:36:32.146" v="1007" actId="20577"/>
        <pc:sldMkLst>
          <pc:docMk/>
          <pc:sldMk cId="2133911392" sldId="979"/>
        </pc:sldMkLst>
        <pc:spChg chg="mod">
          <ac:chgData name="Voelker, Norbert" userId="32892365-d98d-4ab1-b5a9-fc8eb75fd456" providerId="ADAL" clId="{A7025381-09F2-4562-8ED6-46F69FB2C4AC}" dt="2017-11-05T10:36:32.146" v="1007" actId="20577"/>
          <ac:spMkLst>
            <pc:docMk/>
            <pc:sldMk cId="2133911392" sldId="979"/>
            <ac:spMk id="3" creationId="{00000000-0000-0000-0000-000000000000}"/>
          </ac:spMkLst>
        </pc:spChg>
      </pc:sldChg>
      <pc:sldChg chg="delSp modSp add del">
        <pc:chgData name="Voelker, Norbert" userId="32892365-d98d-4ab1-b5a9-fc8eb75fd456" providerId="ADAL" clId="{A7025381-09F2-4562-8ED6-46F69FB2C4AC}" dt="2017-10-28T15:26:52.271" v="277" actId="2696"/>
        <pc:sldMkLst>
          <pc:docMk/>
          <pc:sldMk cId="3315030667" sldId="980"/>
        </pc:sldMkLst>
        <pc:spChg chg="del">
          <ac:chgData name="Voelker, Norbert" userId="32892365-d98d-4ab1-b5a9-fc8eb75fd456" providerId="ADAL" clId="{A7025381-09F2-4562-8ED6-46F69FB2C4AC}" dt="2017-10-28T15:21:43.230" v="162" actId="478"/>
          <ac:spMkLst>
            <pc:docMk/>
            <pc:sldMk cId="3315030667" sldId="980"/>
            <ac:spMk id="2" creationId="{7789755C-B242-4C4A-9DC6-4B712AE40700}"/>
          </ac:spMkLst>
        </pc:spChg>
        <pc:spChg chg="mod">
          <ac:chgData name="Voelker, Norbert" userId="32892365-d98d-4ab1-b5a9-fc8eb75fd456" providerId="ADAL" clId="{A7025381-09F2-4562-8ED6-46F69FB2C4AC}" dt="2017-10-28T15:26:48.809" v="276" actId="6549"/>
          <ac:spMkLst>
            <pc:docMk/>
            <pc:sldMk cId="3315030667" sldId="980"/>
            <ac:spMk id="3" creationId="{DFBF119D-6D65-4794-BB08-B5FEB87FEA48}"/>
          </ac:spMkLst>
        </pc:spChg>
      </pc:sldChg>
    </pc:docChg>
  </pc:docChgLst>
  <pc:docChgLst>
    <pc:chgData name="Norbert Voelker" userId="32892365-d98d-4ab1-b5a9-fc8eb75fd456" providerId="ADAL" clId="{A7025381-09F2-4562-8ED6-46F69FB2C4AC}"/>
    <pc:docChg chg="undo custSel delSld modSld">
      <pc:chgData name="Norbert Voelker" userId="32892365-d98d-4ab1-b5a9-fc8eb75fd456" providerId="ADAL" clId="{A7025381-09F2-4562-8ED6-46F69FB2C4AC}" dt="2017-11-17T20:39:46.219" v="3797" actId="20577"/>
      <pc:docMkLst>
        <pc:docMk/>
      </pc:docMkLst>
      <pc:sldChg chg="modSp">
        <pc:chgData name="Norbert Voelker" userId="32892365-d98d-4ab1-b5a9-fc8eb75fd456" providerId="ADAL" clId="{A7025381-09F2-4562-8ED6-46F69FB2C4AC}" dt="2017-10-23T17:26:27.398" v="229" actId="20577"/>
        <pc:sldMkLst>
          <pc:docMk/>
          <pc:sldMk cId="3681271223" sldId="901"/>
        </pc:sldMkLst>
        <pc:spChg chg="mod">
          <ac:chgData name="Norbert Voelker" userId="32892365-d98d-4ab1-b5a9-fc8eb75fd456" providerId="ADAL" clId="{A7025381-09F2-4562-8ED6-46F69FB2C4AC}" dt="2017-10-23T17:26:27.398" v="229" actId="20577"/>
          <ac:spMkLst>
            <pc:docMk/>
            <pc:sldMk cId="3681271223" sldId="901"/>
            <ac:spMk id="3" creationId="{00000000-0000-0000-0000-000000000000}"/>
          </ac:spMkLst>
        </pc:spChg>
      </pc:sldChg>
      <pc:sldChg chg="modSp">
        <pc:chgData name="Norbert Voelker" userId="32892365-d98d-4ab1-b5a9-fc8eb75fd456" providerId="ADAL" clId="{A7025381-09F2-4562-8ED6-46F69FB2C4AC}" dt="2017-10-24T15:08:09.817" v="1766" actId="20577"/>
        <pc:sldMkLst>
          <pc:docMk/>
          <pc:sldMk cId="1923520941" sldId="905"/>
        </pc:sldMkLst>
        <pc:spChg chg="mod">
          <ac:chgData name="Norbert Voelker" userId="32892365-d98d-4ab1-b5a9-fc8eb75fd456" providerId="ADAL" clId="{A7025381-09F2-4562-8ED6-46F69FB2C4AC}" dt="2017-10-24T15:08:09.817" v="1766" actId="20577"/>
          <ac:spMkLst>
            <pc:docMk/>
            <pc:sldMk cId="1923520941" sldId="905"/>
            <ac:spMk id="3" creationId="{00000000-0000-0000-0000-000000000000}"/>
          </ac:spMkLst>
        </pc:spChg>
      </pc:sldChg>
      <pc:sldChg chg="modSp">
        <pc:chgData name="Norbert Voelker" userId="32892365-d98d-4ab1-b5a9-fc8eb75fd456" providerId="ADAL" clId="{A7025381-09F2-4562-8ED6-46F69FB2C4AC}" dt="2017-10-24T15:23:03.934" v="2126" actId="255"/>
        <pc:sldMkLst>
          <pc:docMk/>
          <pc:sldMk cId="3897644815" sldId="911"/>
        </pc:sldMkLst>
        <pc:spChg chg="mod">
          <ac:chgData name="Norbert Voelker" userId="32892365-d98d-4ab1-b5a9-fc8eb75fd456" providerId="ADAL" clId="{A7025381-09F2-4562-8ED6-46F69FB2C4AC}" dt="2017-10-24T15:23:03.934" v="2126" actId="255"/>
          <ac:spMkLst>
            <pc:docMk/>
            <pc:sldMk cId="3897644815" sldId="911"/>
            <ac:spMk id="3" creationId="{00000000-0000-0000-0000-000000000000}"/>
          </ac:spMkLst>
        </pc:spChg>
      </pc:sldChg>
      <pc:sldChg chg="modSp">
        <pc:chgData name="Norbert Voelker" userId="32892365-d98d-4ab1-b5a9-fc8eb75fd456" providerId="ADAL" clId="{A7025381-09F2-4562-8ED6-46F69FB2C4AC}" dt="2017-10-28T11:16:15.553" v="3386" actId="20577"/>
        <pc:sldMkLst>
          <pc:docMk/>
          <pc:sldMk cId="62718982" sldId="924"/>
        </pc:sldMkLst>
        <pc:spChg chg="mod">
          <ac:chgData name="Norbert Voelker" userId="32892365-d98d-4ab1-b5a9-fc8eb75fd456" providerId="ADAL" clId="{A7025381-09F2-4562-8ED6-46F69FB2C4AC}" dt="2017-10-28T11:16:15.553" v="3386" actId="20577"/>
          <ac:spMkLst>
            <pc:docMk/>
            <pc:sldMk cId="62718982" sldId="924"/>
            <ac:spMk id="3" creationId="{00000000-0000-0000-0000-000000000000}"/>
          </ac:spMkLst>
        </pc:spChg>
      </pc:sldChg>
      <pc:sldChg chg="modSp">
        <pc:chgData name="Norbert Voelker" userId="32892365-d98d-4ab1-b5a9-fc8eb75fd456" providerId="ADAL" clId="{A7025381-09F2-4562-8ED6-46F69FB2C4AC}" dt="2017-10-28T11:07:11.333" v="2239" actId="20577"/>
        <pc:sldMkLst>
          <pc:docMk/>
          <pc:sldMk cId="2719657748" sldId="925"/>
        </pc:sldMkLst>
        <pc:spChg chg="mod">
          <ac:chgData name="Norbert Voelker" userId="32892365-d98d-4ab1-b5a9-fc8eb75fd456" providerId="ADAL" clId="{A7025381-09F2-4562-8ED6-46F69FB2C4AC}" dt="2017-10-28T11:06:52.263" v="2193" actId="20577"/>
          <ac:spMkLst>
            <pc:docMk/>
            <pc:sldMk cId="2719657748" sldId="925"/>
            <ac:spMk id="2" creationId="{00000000-0000-0000-0000-000000000000}"/>
          </ac:spMkLst>
        </pc:spChg>
        <pc:spChg chg="mod">
          <ac:chgData name="Norbert Voelker" userId="32892365-d98d-4ab1-b5a9-fc8eb75fd456" providerId="ADAL" clId="{A7025381-09F2-4562-8ED6-46F69FB2C4AC}" dt="2017-10-28T11:07:11.333" v="2239" actId="20577"/>
          <ac:spMkLst>
            <pc:docMk/>
            <pc:sldMk cId="2719657748" sldId="925"/>
            <ac:spMk id="3" creationId="{00000000-0000-0000-0000-000000000000}"/>
          </ac:spMkLst>
        </pc:spChg>
      </pc:sldChg>
      <pc:sldChg chg="addSp delSp modSp">
        <pc:chgData name="Norbert Voelker" userId="32892365-d98d-4ab1-b5a9-fc8eb75fd456" providerId="ADAL" clId="{A7025381-09F2-4562-8ED6-46F69FB2C4AC}" dt="2017-10-23T17:16:24.262" v="11" actId="1076"/>
        <pc:sldMkLst>
          <pc:docMk/>
          <pc:sldMk cId="2512175610" sldId="926"/>
        </pc:sldMkLst>
        <pc:spChg chg="add del">
          <ac:chgData name="Norbert Voelker" userId="32892365-d98d-4ab1-b5a9-fc8eb75fd456" providerId="ADAL" clId="{A7025381-09F2-4562-8ED6-46F69FB2C4AC}" dt="2017-10-23T17:16:10.193" v="7" actId="1076"/>
          <ac:spMkLst>
            <pc:docMk/>
            <pc:sldMk cId="2512175610" sldId="926"/>
            <ac:spMk id="3" creationId="{7ADCC1E9-4A48-4AD1-9AE9-885853CF5414}"/>
          </ac:spMkLst>
        </pc:spChg>
        <pc:picChg chg="add del mod">
          <ac:chgData name="Norbert Voelker" userId="32892365-d98d-4ab1-b5a9-fc8eb75fd456" providerId="ADAL" clId="{A7025381-09F2-4562-8ED6-46F69FB2C4AC}" dt="2017-10-23T17:16:07.892" v="5" actId="478"/>
          <ac:picMkLst>
            <pc:docMk/>
            <pc:sldMk cId="2512175610" sldId="926"/>
            <ac:picMk id="2" creationId="{5C43BA51-E478-43A8-93FF-ED69DFA3EFAC}"/>
          </ac:picMkLst>
        </pc:picChg>
        <pc:picChg chg="del">
          <ac:chgData name="Norbert Voelker" userId="32892365-d98d-4ab1-b5a9-fc8eb75fd456" providerId="ADAL" clId="{A7025381-09F2-4562-8ED6-46F69FB2C4AC}" dt="2017-10-23T17:15:47.311" v="0" actId="478"/>
          <ac:picMkLst>
            <pc:docMk/>
            <pc:sldMk cId="2512175610" sldId="926"/>
            <ac:picMk id="4" creationId="{00000000-0000-0000-0000-000000000000}"/>
          </ac:picMkLst>
        </pc:picChg>
        <pc:picChg chg="add mod">
          <ac:chgData name="Norbert Voelker" userId="32892365-d98d-4ab1-b5a9-fc8eb75fd456" providerId="ADAL" clId="{A7025381-09F2-4562-8ED6-46F69FB2C4AC}" dt="2017-10-23T17:16:24.262" v="11" actId="1076"/>
          <ac:picMkLst>
            <pc:docMk/>
            <pc:sldMk cId="2512175610" sldId="926"/>
            <ac:picMk id="6" creationId="{10C1165A-E151-479C-A079-816BB67AF1E4}"/>
          </ac:picMkLst>
        </pc:picChg>
      </pc:sldChg>
      <pc:sldChg chg="modSp">
        <pc:chgData name="Norbert Voelker" userId="32892365-d98d-4ab1-b5a9-fc8eb75fd456" providerId="ADAL" clId="{A7025381-09F2-4562-8ED6-46F69FB2C4AC}" dt="2017-10-28T11:10:07.292" v="2425" actId="20577"/>
        <pc:sldMkLst>
          <pc:docMk/>
          <pc:sldMk cId="1492386013" sldId="934"/>
        </pc:sldMkLst>
        <pc:spChg chg="mod">
          <ac:chgData name="Norbert Voelker" userId="32892365-d98d-4ab1-b5a9-fc8eb75fd456" providerId="ADAL" clId="{A7025381-09F2-4562-8ED6-46F69FB2C4AC}" dt="2017-10-28T11:10:07.292" v="2425" actId="20577"/>
          <ac:spMkLst>
            <pc:docMk/>
            <pc:sldMk cId="1492386013" sldId="934"/>
            <ac:spMk id="3" creationId="{00000000-0000-0000-0000-000000000000}"/>
          </ac:spMkLst>
        </pc:spChg>
      </pc:sldChg>
      <pc:sldChg chg="modSp">
        <pc:chgData name="Norbert Voelker" userId="32892365-d98d-4ab1-b5a9-fc8eb75fd456" providerId="ADAL" clId="{A7025381-09F2-4562-8ED6-46F69FB2C4AC}" dt="2017-10-28T11:06:29.545" v="2189" actId="313"/>
        <pc:sldMkLst>
          <pc:docMk/>
          <pc:sldMk cId="3798234678" sldId="936"/>
        </pc:sldMkLst>
        <pc:spChg chg="mod">
          <ac:chgData name="Norbert Voelker" userId="32892365-d98d-4ab1-b5a9-fc8eb75fd456" providerId="ADAL" clId="{A7025381-09F2-4562-8ED6-46F69FB2C4AC}" dt="2017-10-28T11:06:29.545" v="2189" actId="313"/>
          <ac:spMkLst>
            <pc:docMk/>
            <pc:sldMk cId="3798234678" sldId="936"/>
            <ac:spMk id="3" creationId="{00000000-0000-0000-0000-000000000000}"/>
          </ac:spMkLst>
        </pc:spChg>
      </pc:sldChg>
      <pc:sldChg chg="modSp">
        <pc:chgData name="Norbert Voelker" userId="32892365-d98d-4ab1-b5a9-fc8eb75fd456" providerId="ADAL" clId="{A7025381-09F2-4562-8ED6-46F69FB2C4AC}" dt="2017-10-28T11:09:23.498" v="2407" actId="20577"/>
        <pc:sldMkLst>
          <pc:docMk/>
          <pc:sldMk cId="4165892539" sldId="937"/>
        </pc:sldMkLst>
        <pc:spChg chg="mod">
          <ac:chgData name="Norbert Voelker" userId="32892365-d98d-4ab1-b5a9-fc8eb75fd456" providerId="ADAL" clId="{A7025381-09F2-4562-8ED6-46F69FB2C4AC}" dt="2017-10-28T11:09:23.498" v="2407" actId="20577"/>
          <ac:spMkLst>
            <pc:docMk/>
            <pc:sldMk cId="4165892539" sldId="937"/>
            <ac:spMk id="3" creationId="{00000000-0000-0000-0000-000000000000}"/>
          </ac:spMkLst>
        </pc:spChg>
      </pc:sldChg>
      <pc:sldChg chg="modSp">
        <pc:chgData name="Norbert Voelker" userId="32892365-d98d-4ab1-b5a9-fc8eb75fd456" providerId="ADAL" clId="{A7025381-09F2-4562-8ED6-46F69FB2C4AC}" dt="2017-10-24T14:50:45.444" v="1641" actId="20577"/>
        <pc:sldMkLst>
          <pc:docMk/>
          <pc:sldMk cId="3613095645" sldId="944"/>
        </pc:sldMkLst>
        <pc:spChg chg="mod">
          <ac:chgData name="Norbert Voelker" userId="32892365-d98d-4ab1-b5a9-fc8eb75fd456" providerId="ADAL" clId="{A7025381-09F2-4562-8ED6-46F69FB2C4AC}" dt="2017-10-24T14:50:45.444" v="1641" actId="20577"/>
          <ac:spMkLst>
            <pc:docMk/>
            <pc:sldMk cId="3613095645" sldId="944"/>
            <ac:spMk id="3" creationId="{00000000-0000-0000-0000-000000000000}"/>
          </ac:spMkLst>
        </pc:spChg>
      </pc:sldChg>
      <pc:sldChg chg="modSp">
        <pc:chgData name="Norbert Voelker" userId="32892365-d98d-4ab1-b5a9-fc8eb75fd456" providerId="ADAL" clId="{A7025381-09F2-4562-8ED6-46F69FB2C4AC}" dt="2017-10-23T17:48:46.078" v="1343" actId="20577"/>
        <pc:sldMkLst>
          <pc:docMk/>
          <pc:sldMk cId="3132550027" sldId="945"/>
        </pc:sldMkLst>
        <pc:spChg chg="mod">
          <ac:chgData name="Norbert Voelker" userId="32892365-d98d-4ab1-b5a9-fc8eb75fd456" providerId="ADAL" clId="{A7025381-09F2-4562-8ED6-46F69FB2C4AC}" dt="2017-10-23T17:48:46.078" v="1343" actId="20577"/>
          <ac:spMkLst>
            <pc:docMk/>
            <pc:sldMk cId="3132550027" sldId="945"/>
            <ac:spMk id="3" creationId="{9A0D812B-F9FC-4590-92E6-7E7B8F9FC5BF}"/>
          </ac:spMkLst>
        </pc:spChg>
      </pc:sldChg>
      <pc:sldChg chg="modSp">
        <pc:chgData name="Norbert Voelker" userId="32892365-d98d-4ab1-b5a9-fc8eb75fd456" providerId="ADAL" clId="{A7025381-09F2-4562-8ED6-46F69FB2C4AC}" dt="2017-10-23T17:49:51.629" v="1389" actId="20577"/>
        <pc:sldMkLst>
          <pc:docMk/>
          <pc:sldMk cId="1833438434" sldId="947"/>
        </pc:sldMkLst>
        <pc:spChg chg="mod">
          <ac:chgData name="Norbert Voelker" userId="32892365-d98d-4ab1-b5a9-fc8eb75fd456" providerId="ADAL" clId="{A7025381-09F2-4562-8ED6-46F69FB2C4AC}" dt="2017-10-23T17:49:51.629" v="1389" actId="20577"/>
          <ac:spMkLst>
            <pc:docMk/>
            <pc:sldMk cId="1833438434" sldId="947"/>
            <ac:spMk id="3" creationId="{0F368AA5-0615-4FF1-9B1F-F46E4FC93B1C}"/>
          </ac:spMkLst>
        </pc:spChg>
      </pc:sldChg>
      <pc:sldChg chg="modSp">
        <pc:chgData name="Norbert Voelker" userId="32892365-d98d-4ab1-b5a9-fc8eb75fd456" providerId="ADAL" clId="{A7025381-09F2-4562-8ED6-46F69FB2C4AC}" dt="2017-10-29T21:33:25.719" v="3672" actId="20577"/>
        <pc:sldMkLst>
          <pc:docMk/>
          <pc:sldMk cId="1958815527" sldId="948"/>
        </pc:sldMkLst>
        <pc:spChg chg="mod">
          <ac:chgData name="Norbert Voelker" userId="32892365-d98d-4ab1-b5a9-fc8eb75fd456" providerId="ADAL" clId="{A7025381-09F2-4562-8ED6-46F69FB2C4AC}" dt="2017-10-29T21:33:25.719" v="3672" actId="20577"/>
          <ac:spMkLst>
            <pc:docMk/>
            <pc:sldMk cId="1958815527" sldId="948"/>
            <ac:spMk id="3" creationId="{534EDAA7-8C74-4AB0-BF2F-784B0D09EBE2}"/>
          </ac:spMkLst>
        </pc:spChg>
      </pc:sldChg>
      <pc:sldChg chg="modSp">
        <pc:chgData name="Norbert Voelker" userId="32892365-d98d-4ab1-b5a9-fc8eb75fd456" providerId="ADAL" clId="{A7025381-09F2-4562-8ED6-46F69FB2C4AC}" dt="2017-10-29T21:32:02.747" v="3668" actId="368"/>
        <pc:sldMkLst>
          <pc:docMk/>
          <pc:sldMk cId="3438510737" sldId="952"/>
        </pc:sldMkLst>
        <pc:spChg chg="mod">
          <ac:chgData name="Norbert Voelker" userId="32892365-d98d-4ab1-b5a9-fc8eb75fd456" providerId="ADAL" clId="{A7025381-09F2-4562-8ED6-46F69FB2C4AC}" dt="2017-10-29T21:31:00.297" v="3599" actId="20577"/>
          <ac:spMkLst>
            <pc:docMk/>
            <pc:sldMk cId="3438510737" sldId="952"/>
            <ac:spMk id="2" creationId="{00C74349-D6E8-41EB-BDFF-08689E7F9360}"/>
          </ac:spMkLst>
        </pc:spChg>
        <pc:spChg chg="mod">
          <ac:chgData name="Norbert Voelker" userId="32892365-d98d-4ab1-b5a9-fc8eb75fd456" providerId="ADAL" clId="{A7025381-09F2-4562-8ED6-46F69FB2C4AC}" dt="2017-10-29T21:32:02.747" v="3668" actId="368"/>
          <ac:spMkLst>
            <pc:docMk/>
            <pc:sldMk cId="3438510737" sldId="952"/>
            <ac:spMk id="3" creationId="{B56C558F-7A13-441C-8DE0-17104994B31B}"/>
          </ac:spMkLst>
        </pc:spChg>
      </pc:sldChg>
      <pc:sldChg chg="modSp">
        <pc:chgData name="Norbert Voelker" userId="32892365-d98d-4ab1-b5a9-fc8eb75fd456" providerId="ADAL" clId="{A7025381-09F2-4562-8ED6-46F69FB2C4AC}" dt="2017-10-29T21:34:44.971" v="3726" actId="255"/>
        <pc:sldMkLst>
          <pc:docMk/>
          <pc:sldMk cId="1597519794" sldId="953"/>
        </pc:sldMkLst>
        <pc:spChg chg="mod">
          <ac:chgData name="Norbert Voelker" userId="32892365-d98d-4ab1-b5a9-fc8eb75fd456" providerId="ADAL" clId="{A7025381-09F2-4562-8ED6-46F69FB2C4AC}" dt="2017-10-29T21:34:44.971" v="3726" actId="255"/>
          <ac:spMkLst>
            <pc:docMk/>
            <pc:sldMk cId="1597519794" sldId="953"/>
            <ac:spMk id="3" creationId="{47131EF7-9017-4D1A-AAFC-3C0995ADE961}"/>
          </ac:spMkLst>
        </pc:spChg>
      </pc:sldChg>
      <pc:sldChg chg="modSp">
        <pc:chgData name="Norbert Voelker" userId="32892365-d98d-4ab1-b5a9-fc8eb75fd456" providerId="ADAL" clId="{A7025381-09F2-4562-8ED6-46F69FB2C4AC}" dt="2017-11-10T19:29:30.379" v="3728" actId="20577"/>
        <pc:sldMkLst>
          <pc:docMk/>
          <pc:sldMk cId="4057046026" sldId="959"/>
        </pc:sldMkLst>
        <pc:spChg chg="mod">
          <ac:chgData name="Norbert Voelker" userId="32892365-d98d-4ab1-b5a9-fc8eb75fd456" providerId="ADAL" clId="{A7025381-09F2-4562-8ED6-46F69FB2C4AC}" dt="2017-11-10T19:29:30.379" v="3728" actId="20577"/>
          <ac:spMkLst>
            <pc:docMk/>
            <pc:sldMk cId="4057046026" sldId="959"/>
            <ac:spMk id="3" creationId="{00000000-0000-0000-0000-000000000000}"/>
          </ac:spMkLst>
        </pc:spChg>
      </pc:sldChg>
      <pc:sldChg chg="modSp">
        <pc:chgData name="Norbert Voelker" userId="32892365-d98d-4ab1-b5a9-fc8eb75fd456" providerId="ADAL" clId="{A7025381-09F2-4562-8ED6-46F69FB2C4AC}" dt="2017-11-17T20:39:46.219" v="3797" actId="20577"/>
        <pc:sldMkLst>
          <pc:docMk/>
          <pc:sldMk cId="2174210159" sldId="967"/>
        </pc:sldMkLst>
        <pc:spChg chg="mod">
          <ac:chgData name="Norbert Voelker" userId="32892365-d98d-4ab1-b5a9-fc8eb75fd456" providerId="ADAL" clId="{A7025381-09F2-4562-8ED6-46F69FB2C4AC}" dt="2017-11-17T20:39:46.219" v="3797" actId="20577"/>
          <ac:spMkLst>
            <pc:docMk/>
            <pc:sldMk cId="2174210159" sldId="967"/>
            <ac:spMk id="3" creationId="{00000000-0000-0000-0000-000000000000}"/>
          </ac:spMkLst>
        </pc:spChg>
      </pc:sldChg>
      <pc:sldChg chg="modSp">
        <pc:chgData name="Norbert Voelker" userId="32892365-d98d-4ab1-b5a9-fc8eb75fd456" providerId="ADAL" clId="{A7025381-09F2-4562-8ED6-46F69FB2C4AC}" dt="2017-10-28T11:20:19.235" v="3472" actId="20577"/>
        <pc:sldMkLst>
          <pc:docMk/>
          <pc:sldMk cId="1423226383" sldId="972"/>
        </pc:sldMkLst>
        <pc:spChg chg="mod">
          <ac:chgData name="Norbert Voelker" userId="32892365-d98d-4ab1-b5a9-fc8eb75fd456" providerId="ADAL" clId="{A7025381-09F2-4562-8ED6-46F69FB2C4AC}" dt="2017-10-28T11:20:19.235" v="3472" actId="20577"/>
          <ac:spMkLst>
            <pc:docMk/>
            <pc:sldMk cId="1423226383" sldId="972"/>
            <ac:spMk id="3" creationId="{00000000-0000-0000-0000-000000000000}"/>
          </ac:spMkLst>
        </pc:spChg>
      </pc:sldChg>
      <pc:sldChg chg="modSp del">
        <pc:chgData name="Norbert Voelker" userId="32892365-d98d-4ab1-b5a9-fc8eb75fd456" providerId="ADAL" clId="{A7025381-09F2-4562-8ED6-46F69FB2C4AC}" dt="2017-10-23T17:20:03.278" v="60" actId="2696"/>
        <pc:sldMkLst>
          <pc:docMk/>
          <pc:sldMk cId="817312762" sldId="977"/>
        </pc:sldMkLst>
        <pc:spChg chg="mod">
          <ac:chgData name="Norbert Voelker" userId="32892365-d98d-4ab1-b5a9-fc8eb75fd456" providerId="ADAL" clId="{A7025381-09F2-4562-8ED6-46F69FB2C4AC}" dt="2017-10-23T17:19:38.786" v="59" actId="20577"/>
          <ac:spMkLst>
            <pc:docMk/>
            <pc:sldMk cId="817312762" sldId="97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4" tIns="48247" rIns="96494" bIns="48247" numCol="1" anchor="t" anchorCtr="0" compatLnSpc="1">
            <a:prstTxWarp prst="textNoShape">
              <a:avLst/>
            </a:prstTxWarp>
          </a:bodyPr>
          <a:lstStyle>
            <a:lvl1pPr algn="l" defTabSz="965177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>
              <a:latin typeface="Calibri" pitchFamily="34" charset="0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4" tIns="48247" rIns="96494" bIns="48247" numCol="1" anchor="t" anchorCtr="0" compatLnSpc="1">
            <a:prstTxWarp prst="textNoShape">
              <a:avLst/>
            </a:prstTxWarp>
          </a:bodyPr>
          <a:lstStyle>
            <a:lvl1pPr algn="r" defTabSz="965177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>
              <a:latin typeface="Calibri" pitchFamily="34" charset="0"/>
            </a:endParaRP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4" tIns="48247" rIns="96494" bIns="48247" numCol="1" anchor="b" anchorCtr="0" compatLnSpc="1">
            <a:prstTxWarp prst="textNoShape">
              <a:avLst/>
            </a:prstTxWarp>
          </a:bodyPr>
          <a:lstStyle>
            <a:lvl1pPr algn="l" defTabSz="965177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>
              <a:latin typeface="Calibri" pitchFamily="34" charset="0"/>
            </a:endParaRPr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4" tIns="48247" rIns="96494" bIns="48247" numCol="1" anchor="b" anchorCtr="0" compatLnSpc="1">
            <a:prstTxWarp prst="textNoShape">
              <a:avLst/>
            </a:prstTxWarp>
          </a:bodyPr>
          <a:lstStyle>
            <a:lvl1pPr algn="r" defTabSz="965177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CDE59DE9-98C4-4885-ABBF-7830D31ECBE8}" type="slidenum">
              <a:rPr lang="en-GB">
                <a:latin typeface="Calibri" pitchFamily="34" charset="0"/>
              </a:rPr>
              <a:pPr>
                <a:defRPr/>
              </a:pPr>
              <a:t>‹#›</a:t>
            </a:fld>
            <a:endParaRPr lang="en-GB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287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4" tIns="48247" rIns="96494" bIns="48247" numCol="1" anchor="t" anchorCtr="0" compatLnSpc="1">
            <a:prstTxWarp prst="textNoShape">
              <a:avLst/>
            </a:prstTxWarp>
          </a:bodyPr>
          <a:lstStyle>
            <a:lvl1pPr algn="l" defTabSz="965177">
              <a:defRPr sz="1400">
                <a:latin typeface="Calibri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4" tIns="48247" rIns="96494" bIns="48247" numCol="1" anchor="t" anchorCtr="0" compatLnSpc="1">
            <a:prstTxWarp prst="textNoShape">
              <a:avLst/>
            </a:prstTxWarp>
          </a:bodyPr>
          <a:lstStyle>
            <a:lvl1pPr algn="r" defTabSz="965177">
              <a:defRPr sz="1400">
                <a:latin typeface="Calibri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3"/>
            <a:ext cx="5680075" cy="4603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4" tIns="48247" rIns="96494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51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4" tIns="48247" rIns="96494" bIns="48247" numCol="1" anchor="b" anchorCtr="0" compatLnSpc="1">
            <a:prstTxWarp prst="textNoShape">
              <a:avLst/>
            </a:prstTxWarp>
          </a:bodyPr>
          <a:lstStyle>
            <a:lvl1pPr algn="l" defTabSz="965177">
              <a:defRPr sz="1400">
                <a:latin typeface="Calibri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1851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4" tIns="48247" rIns="96494" bIns="48247" numCol="1" anchor="b" anchorCtr="0" compatLnSpc="1">
            <a:prstTxWarp prst="textNoShape">
              <a:avLst/>
            </a:prstTxWarp>
          </a:bodyPr>
          <a:lstStyle>
            <a:lvl1pPr algn="r" defTabSz="965177">
              <a:defRPr sz="1400">
                <a:latin typeface="Calibri" pitchFamily="34" charset="0"/>
              </a:defRPr>
            </a:lvl1pPr>
          </a:lstStyle>
          <a:p>
            <a:pPr>
              <a:defRPr/>
            </a:pPr>
            <a:fld id="{7FA8618D-F4B0-444E-AB7C-CB7DE113013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671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A8618D-F4B0-444E-AB7C-CB7DE113013D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793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see the available info this web service can provide: Customer, Invoice, Item, Product. If I put one of these in a GET request, then I’d get the relevant info (see next slide).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A8618D-F4B0-444E-AB7C-CB7DE113013D}" type="slidenum">
              <a:rPr lang="en-GB" smtClean="0"/>
              <a:pPr>
                <a:defRPr/>
              </a:pPr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551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QueryParam</a:t>
            </a:r>
            <a:r>
              <a:rPr lang="en-US" dirty="0"/>
              <a:t> has similar functionality with @</a:t>
            </a:r>
            <a:r>
              <a:rPr lang="en-US" dirty="0" err="1"/>
              <a:t>PathParam</a:t>
            </a:r>
            <a:r>
              <a:rPr lang="en-US" dirty="0"/>
              <a:t>. If you want to retrieve a record based on e.g. id, you can use @</a:t>
            </a:r>
            <a:r>
              <a:rPr lang="en-US" dirty="0" err="1"/>
              <a:t>PathParam</a:t>
            </a:r>
            <a:r>
              <a:rPr lang="en-US" dirty="0"/>
              <a:t>: GET /employee/{id}</a:t>
            </a:r>
          </a:p>
          <a:p>
            <a:r>
              <a:rPr lang="en-US" dirty="0"/>
              <a:t>However, if you are in a more complicated case, where you want to get the details of all employees but only 10 at a time, then @</a:t>
            </a:r>
            <a:r>
              <a:rPr lang="en-US" dirty="0" err="1"/>
              <a:t>QueryParam</a:t>
            </a:r>
            <a:r>
              <a:rPr lang="en-US" dirty="0"/>
              <a:t> is more appropriate: GET /</a:t>
            </a:r>
            <a:r>
              <a:rPr lang="en-US" dirty="0" err="1"/>
              <a:t>employee?start</a:t>
            </a:r>
            <a:r>
              <a:rPr lang="en-US" dirty="0"/>
              <a:t>=1&amp;size=10</a:t>
            </a:r>
          </a:p>
          <a:p>
            <a:r>
              <a:rPr lang="en-US" dirty="0"/>
              <a:t>So @</a:t>
            </a:r>
            <a:r>
              <a:rPr lang="en-US" dirty="0" err="1"/>
              <a:t>QueryParam</a:t>
            </a:r>
            <a:r>
              <a:rPr lang="en-US" dirty="0"/>
              <a:t> can be used for filtering.</a:t>
            </a:r>
          </a:p>
          <a:p>
            <a:endParaRPr lang="en-US" dirty="0"/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If @Consumes/Produces is applied at the class level, all the response methods accept the specified MIME types by default. If @Consumes/Produces is applied at the method level, it overrides any @Consumes annotations applied at the class level.</a:t>
            </a:r>
          </a:p>
          <a:p>
            <a:br>
              <a:rPr lang="en-GB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A8618D-F4B0-444E-AB7C-CB7DE113013D}" type="slidenum">
              <a:rPr lang="en-GB" smtClean="0"/>
              <a:pPr>
                <a:defRPr/>
              </a:pPr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08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and the next page are the server configuration pages. The main thing you need to focus on here is the </a:t>
            </a:r>
            <a:r>
              <a:rPr lang="en-US" dirty="0" err="1"/>
              <a:t>config.packages</a:t>
            </a:r>
            <a:r>
              <a:rPr lang="en-US" dirty="0"/>
              <a:t>, where you indicate the folders where your files are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A8618D-F4B0-444E-AB7C-CB7DE113013D}" type="slidenum">
              <a:rPr lang="en-GB" smtClean="0"/>
              <a:pPr>
                <a:defRPr/>
              </a:pPr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382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A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servlet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 is a small Java program that runs within a Web server.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Servlets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 receive and respond to requests from Web clients, usually across HTTP, the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HyperText</a:t>
            </a:r>
            <a:r>
              <a:rPr lang="en-GB" sz="1200" b="0" i="0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 Transfer Protocol.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A8618D-F4B0-444E-AB7C-CB7DE113013D}" type="slidenum">
              <a:rPr lang="en-GB" smtClean="0"/>
              <a:pPr>
                <a:defRPr/>
              </a:pPr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0281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Curl examples for the </a:t>
            </a:r>
            <a:r>
              <a:rPr lang="en-US" dirty="0" err="1"/>
              <a:t>helloServer</a:t>
            </a:r>
            <a:r>
              <a:rPr lang="en-US" dirty="0"/>
              <a:t> example: </a:t>
            </a:r>
          </a:p>
          <a:p>
            <a:r>
              <a:rPr lang="en-US" dirty="0" err="1"/>
              <a:t>helloPlain</a:t>
            </a:r>
            <a:r>
              <a:rPr lang="en-US" dirty="0"/>
              <a:t>:</a:t>
            </a:r>
          </a:p>
          <a:p>
            <a:r>
              <a:rPr lang="en-US" dirty="0"/>
              <a:t>Curl http://localhost:8080/examples/rest/hello/Sam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helloJson</a:t>
            </a:r>
            <a:r>
              <a:rPr lang="en-US" dirty="0"/>
              <a:t> with </a:t>
            </a:r>
            <a:r>
              <a:rPr lang="en-US" dirty="0" err="1"/>
              <a:t>queryParam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Curl “http://localhost:8080/examples/rest/</a:t>
            </a:r>
            <a:r>
              <a:rPr lang="en-US" dirty="0" err="1"/>
              <a:t>hello?name</a:t>
            </a:r>
            <a:r>
              <a:rPr lang="en-US" dirty="0"/>
              <a:t>=Sam” [NOTE the double quotes in this example are necessary]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helloPost</a:t>
            </a:r>
            <a:r>
              <a:rPr lang="en-US" dirty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Curl http://localhost:8080/examples/rest/hello -d “Charlie”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helloForm</a:t>
            </a:r>
            <a:r>
              <a:rPr lang="en-US" dirty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Curl http://localhost:8080/examples/rest/form –d “name=Charlie”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A8618D-F4B0-444E-AB7C-CB7DE113013D}" type="slidenum">
              <a:rPr lang="en-GB" smtClean="0"/>
              <a:pPr>
                <a:defRPr/>
              </a:pPr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74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An asynchronous client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constructs an HTTP structure, sends a request, and moves on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. In this case, the client is notified when the response arrives. </a:t>
            </a:r>
            <a:r>
              <a:rPr lang="en-GB" sz="1200" b="0" i="0" u="none" strike="noStrike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The original thread, or another thread, can then process the response.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A8618D-F4B0-444E-AB7C-CB7DE113013D}" type="slidenum">
              <a:rPr lang="en-GB" smtClean="0"/>
              <a:pPr>
                <a:defRPr/>
              </a:pPr>
              <a:t>47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509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POST is used to send data to a server to create/update a resource.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A8618D-F4B0-444E-AB7C-CB7DE113013D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7088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GET is used to request data from a specified resource.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A8618D-F4B0-444E-AB7C-CB7DE113013D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329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 server is providing information about its web services, which describes all the attributes and functionalities of the Web Services.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A8618D-F4B0-444E-AB7C-CB7DE113013D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957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 that the server is providing information about its web services, which describes all the attributes and functionalities of the Web Services.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A8618D-F4B0-444E-AB7C-CB7DE113013D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997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A8618D-F4B0-444E-AB7C-CB7DE113013D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648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A8618D-F4B0-444E-AB7C-CB7DE113013D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623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 vs PUT: https://www.w3schools.com/tags/</a:t>
            </a:r>
            <a:r>
              <a:rPr lang="en-US" dirty="0" err="1"/>
              <a:t>ref_httpmethods.asp</a:t>
            </a:r>
            <a:r>
              <a:rPr lang="en-US" dirty="0"/>
              <a:t>#:~:text=PUT%20is%20used%20to%20send,that%20PUT%20requests%20are%20idempotent.&amp;text=In%20contrast%2C%20calling%20a%20POST,the%20same%20resource%20multiple%20times.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A8618D-F4B0-444E-AB7C-CB7DE113013D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326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A8618D-F4B0-444E-AB7C-CB7DE113013D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2060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905000" y="1219200"/>
            <a:ext cx="1588" cy="1223963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n-GB" dirty="0">
              <a:solidFill>
                <a:srgbClr val="336666"/>
              </a:solidFill>
            </a:endParaRPr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>
              <a:solidFill>
                <a:srgbClr val="336666"/>
              </a:solidFill>
              <a:latin typeface="Calibri" pitchFamily="34" charset="0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>
              <a:solidFill>
                <a:srgbClr val="336666"/>
              </a:solidFill>
              <a:latin typeface="Calibri" pitchFamily="34" charset="0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>
              <a:solidFill>
                <a:srgbClr val="336666"/>
              </a:solidFill>
              <a:latin typeface="Calibri" pitchFamily="34" charset="0"/>
            </a:endParaRPr>
          </a:p>
        </p:txBody>
      </p:sp>
      <p:pic>
        <p:nvPicPr>
          <p:cNvPr id="8" name="Picture 11" descr="hea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478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logo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9475" y="0"/>
            <a:ext cx="19145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3719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683"/>
            <a:ext cx="8244916" cy="952500"/>
          </a:xfrm>
          <a:ln>
            <a:noFill/>
          </a:ln>
        </p:spPr>
        <p:txBody>
          <a:bodyPr/>
          <a:lstStyle>
            <a:lvl1pPr algn="ctr">
              <a:defRPr sz="3600" b="0" i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540" y="1196752"/>
            <a:ext cx="8316924" cy="5472608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092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fo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52636"/>
            <a:ext cx="8568952" cy="6480720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>
                <a:latin typeface="Consolas" pitchFamily="49" charset="0"/>
                <a:cs typeface="Consolas" pitchFamily="49" charset="0"/>
              </a:defRPr>
            </a:lvl1pPr>
            <a:lvl2pPr marL="457200" indent="0">
              <a:spcBef>
                <a:spcPts val="600"/>
              </a:spcBef>
              <a:buNone/>
              <a:defRPr sz="2400"/>
            </a:lvl2pPr>
            <a:lvl3pPr marL="914400" indent="0">
              <a:spcBef>
                <a:spcPts val="600"/>
              </a:spcBef>
              <a:buNone/>
              <a:defRPr sz="2000"/>
            </a:lvl3pPr>
            <a:lvl4pPr marL="1371600" indent="0">
              <a:spcBef>
                <a:spcPts val="600"/>
              </a:spcBef>
              <a:buNone/>
              <a:defRPr/>
            </a:lvl4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5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769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39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9810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0"/>
            <a:ext cx="80645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7700" y="1268413"/>
            <a:ext cx="7993063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427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rmatec.com/blog/web-services-vs-web-application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ersey.java.net/documentation/latest/client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3600" y="1371600"/>
            <a:ext cx="6477000" cy="2993504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GB" sz="4400" noProof="0" dirty="0"/>
              <a:t>Lecture 5.</a:t>
            </a:r>
            <a:br>
              <a:rPr lang="en-GB" sz="4000" noProof="0" dirty="0"/>
            </a:br>
            <a:r>
              <a:rPr lang="en-GB" sz="3200" dirty="0"/>
              <a:t>HTTP Refresher</a:t>
            </a:r>
            <a:br>
              <a:rPr lang="en-GB" sz="3200" dirty="0"/>
            </a:br>
            <a:r>
              <a:rPr lang="en-GB" sz="3200" dirty="0"/>
              <a:t>RESTful Web Services</a:t>
            </a:r>
            <a:br>
              <a:rPr lang="en-GB" sz="3200" dirty="0"/>
            </a:br>
            <a:endParaRPr lang="en-GB" sz="3800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Some HTTP Status Codes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540" y="1124744"/>
            <a:ext cx="8316924" cy="5472608"/>
          </a:xfrm>
        </p:spPr>
        <p:txBody>
          <a:bodyPr/>
          <a:lstStyle/>
          <a:p>
            <a:r>
              <a:rPr lang="en-GB" sz="2200" noProof="0" dirty="0">
                <a:latin typeface="Consolas" panose="020B0609020204030204" pitchFamily="49" charset="0"/>
              </a:rPr>
              <a:t>2xx </a:t>
            </a:r>
            <a:r>
              <a:rPr lang="en-GB" noProof="0" dirty="0"/>
              <a:t>Success</a:t>
            </a:r>
          </a:p>
          <a:p>
            <a:pPr lvl="1"/>
            <a:r>
              <a:rPr lang="en-GB" sz="2200" noProof="0" dirty="0">
                <a:latin typeface="Consolas" panose="020B0609020204030204" pitchFamily="49" charset="0"/>
              </a:rPr>
              <a:t>200 OK </a:t>
            </a:r>
          </a:p>
          <a:p>
            <a:pPr lvl="1"/>
            <a:r>
              <a:rPr lang="en-GB" sz="2200" noProof="0" dirty="0">
                <a:latin typeface="Consolas" panose="020B0609020204030204" pitchFamily="49" charset="0"/>
              </a:rPr>
              <a:t>204 No Content</a:t>
            </a:r>
          </a:p>
          <a:p>
            <a:r>
              <a:rPr lang="en-GB" sz="2200" noProof="0" dirty="0">
                <a:latin typeface="Consolas" panose="020B0609020204030204" pitchFamily="49" charset="0"/>
              </a:rPr>
              <a:t>3xx </a:t>
            </a:r>
            <a:r>
              <a:rPr lang="en-GB" noProof="0" dirty="0"/>
              <a:t>Redirection </a:t>
            </a:r>
          </a:p>
          <a:p>
            <a:pPr lvl="1"/>
            <a:r>
              <a:rPr lang="en-GB" sz="2200" noProof="0" dirty="0">
                <a:latin typeface="Consolas" panose="020B0609020204030204" pitchFamily="49" charset="0"/>
              </a:rPr>
              <a:t>301 Moved Permanently </a:t>
            </a:r>
          </a:p>
          <a:p>
            <a:r>
              <a:rPr lang="en-GB" sz="2200" noProof="0" dirty="0">
                <a:latin typeface="Consolas" panose="020B0609020204030204" pitchFamily="49" charset="0"/>
              </a:rPr>
              <a:t>4xx </a:t>
            </a:r>
            <a:r>
              <a:rPr lang="en-GB" noProof="0" dirty="0"/>
              <a:t>Client Error</a:t>
            </a:r>
          </a:p>
          <a:p>
            <a:pPr lvl="1"/>
            <a:r>
              <a:rPr lang="en-GB" sz="2200" noProof="0" dirty="0">
                <a:latin typeface="Consolas" panose="020B0609020204030204" pitchFamily="49" charset="0"/>
              </a:rPr>
              <a:t>400 Bad Request</a:t>
            </a:r>
          </a:p>
          <a:p>
            <a:pPr lvl="1"/>
            <a:r>
              <a:rPr lang="en-GB" sz="2200" noProof="0" dirty="0">
                <a:latin typeface="Consolas" panose="020B0609020204030204" pitchFamily="49" charset="0"/>
              </a:rPr>
              <a:t>401 Unauthorized</a:t>
            </a:r>
            <a:endParaRPr lang="en-GB" sz="2200" noProof="0" dirty="0"/>
          </a:p>
          <a:p>
            <a:pPr lvl="1"/>
            <a:r>
              <a:rPr lang="en-GB" sz="2200" noProof="0" dirty="0">
                <a:latin typeface="Consolas" panose="020B0609020204030204" pitchFamily="49" charset="0"/>
              </a:rPr>
              <a:t>404 Not Found </a:t>
            </a:r>
          </a:p>
          <a:p>
            <a:pPr lvl="1"/>
            <a:r>
              <a:rPr lang="en-GB" sz="2200" noProof="0" dirty="0">
                <a:latin typeface="Consolas" panose="020B0609020204030204" pitchFamily="49" charset="0"/>
              </a:rPr>
              <a:t>406 Not acceptable</a:t>
            </a:r>
            <a:endParaRPr lang="en-GB" sz="2200" noProof="0" dirty="0"/>
          </a:p>
          <a:p>
            <a:pPr lvl="1"/>
            <a:r>
              <a:rPr lang="en-GB" sz="2200" noProof="0" dirty="0">
                <a:latin typeface="Consolas" panose="020B0609020204030204" pitchFamily="49" charset="0"/>
              </a:rPr>
              <a:t>418 I'm a teapot</a:t>
            </a:r>
            <a:endParaRPr lang="en-GB" sz="2200" noProof="0" dirty="0"/>
          </a:p>
          <a:p>
            <a:r>
              <a:rPr lang="en-GB" sz="2200" noProof="0" dirty="0">
                <a:latin typeface="Consolas" panose="020B0609020204030204" pitchFamily="49" charset="0"/>
              </a:rPr>
              <a:t>5xx Server Error</a:t>
            </a:r>
          </a:p>
          <a:p>
            <a:pPr lvl="1"/>
            <a:r>
              <a:rPr lang="en-GB" sz="2200" noProof="0" dirty="0">
                <a:latin typeface="Consolas" panose="020B0609020204030204" pitchFamily="49" charset="0"/>
              </a:rPr>
              <a:t>500 Internal Server Error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26407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Media Types and Content Negotiation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HTTP clients can specify the media type they are sending and what media type they expect in the response of the server, see </a:t>
            </a:r>
            <a:r>
              <a:rPr lang="en-GB" sz="2200" b="1" dirty="0">
                <a:latin typeface="Consolas"/>
              </a:rPr>
              <a:t>Accept</a:t>
            </a:r>
            <a:r>
              <a:rPr lang="en-GB" noProof="0" dirty="0"/>
              <a:t> and </a:t>
            </a:r>
            <a:r>
              <a:rPr lang="en-GB" sz="2200" b="1" dirty="0">
                <a:latin typeface="Consolas"/>
              </a:rPr>
              <a:t>Content-Type</a:t>
            </a:r>
            <a:r>
              <a:rPr lang="en-GB" noProof="0" dirty="0"/>
              <a:t> headers in the request example above </a:t>
            </a:r>
          </a:p>
          <a:p>
            <a:r>
              <a:rPr lang="en-GB" noProof="0" dirty="0"/>
              <a:t>Similarly, HTTP servers can specify the media types they can provide for a certain resource and what media types they expect in the request sent by the client</a:t>
            </a:r>
          </a:p>
          <a:p>
            <a:r>
              <a:rPr lang="en-GB" noProof="0" dirty="0"/>
              <a:t>HTTP supports “content negotiation” – selecting the “best” representation for a given response  </a:t>
            </a:r>
          </a:p>
          <a:p>
            <a:r>
              <a:rPr lang="en-GB" noProof="0" dirty="0"/>
              <a:t>Some basic media types: </a:t>
            </a:r>
          </a:p>
          <a:p>
            <a:pPr lvl="1"/>
            <a:r>
              <a:rPr lang="en-GB" sz="2000" noProof="0" dirty="0">
                <a:latin typeface="Consolas" panose="020B0609020204030204" pitchFamily="49" charset="0"/>
              </a:rPr>
              <a:t>application/</a:t>
            </a:r>
            <a:r>
              <a:rPr lang="en-GB" sz="2000" noProof="0" dirty="0" err="1">
                <a:latin typeface="Consolas" panose="020B0609020204030204" pitchFamily="49" charset="0"/>
              </a:rPr>
              <a:t>json</a:t>
            </a:r>
            <a:r>
              <a:rPr lang="en-GB" noProof="0" dirty="0"/>
              <a:t>,</a:t>
            </a:r>
            <a:r>
              <a:rPr lang="en-GB" sz="2000" noProof="0" dirty="0">
                <a:latin typeface="Consolas" panose="020B0609020204030204" pitchFamily="49" charset="0"/>
              </a:rPr>
              <a:t> application/x-www-form-</a:t>
            </a:r>
            <a:r>
              <a:rPr lang="en-GB" sz="2000" noProof="0" dirty="0" err="1">
                <a:latin typeface="Consolas" panose="020B0609020204030204" pitchFamily="49" charset="0"/>
              </a:rPr>
              <a:t>urlencoded</a:t>
            </a:r>
            <a:endParaRPr lang="en-GB" sz="2000" noProof="0" dirty="0">
              <a:latin typeface="Consolas" panose="020B0609020204030204" pitchFamily="49" charset="0"/>
            </a:endParaRPr>
          </a:p>
          <a:p>
            <a:pPr lvl="1"/>
            <a:r>
              <a:rPr lang="en-GB" sz="2000" noProof="0" dirty="0">
                <a:latin typeface="Consolas" panose="020B0609020204030204" pitchFamily="49" charset="0"/>
              </a:rPr>
              <a:t>text/plain</a:t>
            </a:r>
            <a:r>
              <a:rPr lang="en-GB" noProof="0" dirty="0"/>
              <a:t>, </a:t>
            </a:r>
            <a:r>
              <a:rPr lang="en-GB" sz="2000" noProof="0" dirty="0">
                <a:latin typeface="Consolas" panose="020B0609020204030204" pitchFamily="49" charset="0"/>
              </a:rPr>
              <a:t>text/html</a:t>
            </a:r>
            <a:r>
              <a:rPr lang="en-GB" noProof="0" dirty="0"/>
              <a:t>,</a:t>
            </a:r>
            <a:r>
              <a:rPr lang="en-GB" sz="2000" noProof="0" dirty="0">
                <a:latin typeface="Consolas" panose="020B0609020204030204" pitchFamily="49" charset="0"/>
              </a:rPr>
              <a:t> text/</a:t>
            </a:r>
            <a:r>
              <a:rPr lang="en-GB" sz="2000" noProof="0" dirty="0" err="1">
                <a:latin typeface="Consolas" panose="020B0609020204030204" pitchFamily="49" charset="0"/>
              </a:rPr>
              <a:t>css</a:t>
            </a:r>
            <a:r>
              <a:rPr lang="en-GB" sz="2000" noProof="0" dirty="0">
                <a:latin typeface="Consolas" panose="020B0609020204030204" pitchFamily="49" charset="0"/>
              </a:rPr>
              <a:t>, image/</a:t>
            </a:r>
            <a:r>
              <a:rPr lang="en-GB" sz="2000" noProof="0" dirty="0" err="1">
                <a:latin typeface="Consolas" panose="020B0609020204030204" pitchFamily="49" charset="0"/>
              </a:rPr>
              <a:t>png</a:t>
            </a:r>
            <a:r>
              <a:rPr lang="en-GB" noProof="0" dirty="0"/>
              <a:t>,</a:t>
            </a:r>
            <a:r>
              <a:rPr lang="en-GB" sz="2000" noProof="0" dirty="0">
                <a:latin typeface="Consolas" panose="020B0609020204030204" pitchFamily="49" charset="0"/>
              </a:rPr>
              <a:t> … </a:t>
            </a:r>
          </a:p>
          <a:p>
            <a:r>
              <a:rPr lang="en-GB" noProof="0" dirty="0"/>
              <a:t>Please see literature for examples </a:t>
            </a:r>
          </a:p>
          <a:p>
            <a:pPr marL="0" indent="0">
              <a:buNone/>
            </a:pPr>
            <a:endParaRPr lang="en-GB" noProof="0" dirty="0"/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5614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783C0-1ABF-D447-AAA4-C90548811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9FCBE-F38F-C14A-83FB-45AA5CDBC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51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D4EC12-FDB1-4CC1-8724-969047E87B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PART II: Web Services (Introduction)</a:t>
            </a:r>
          </a:p>
        </p:txBody>
      </p:sp>
    </p:spTree>
    <p:extLst>
      <p:ext uri="{BB962C8B-B14F-4D97-AF65-F5344CB8AC3E}">
        <p14:creationId xmlns:p14="http://schemas.microsoft.com/office/powerpoint/2010/main" val="358519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8921-C6F6-E641-BDB0-69CB9EA34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Suppose we want to book a trip…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98DCC-ACBA-374E-A8C8-EF1ABE99B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Not sure what airline to use, so we try an online travel agency</a:t>
            </a:r>
          </a:p>
        </p:txBody>
      </p:sp>
    </p:spTree>
    <p:extLst>
      <p:ext uri="{BB962C8B-B14F-4D97-AF65-F5344CB8AC3E}">
        <p14:creationId xmlns:p14="http://schemas.microsoft.com/office/powerpoint/2010/main" val="1643841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AFBA47-A0C4-6744-BF7F-48655FF46992}"/>
              </a:ext>
            </a:extLst>
          </p:cNvPr>
          <p:cNvSpPr/>
          <p:nvPr/>
        </p:nvSpPr>
        <p:spPr bwMode="auto">
          <a:xfrm>
            <a:off x="3995936" y="2492896"/>
            <a:ext cx="1872208" cy="151216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chemeClr val="tx2"/>
                </a:solidFill>
              </a:rPr>
              <a:t>lastminute.com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4480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AFBA47-A0C4-6744-BF7F-48655FF46992}"/>
              </a:ext>
            </a:extLst>
          </p:cNvPr>
          <p:cNvSpPr/>
          <p:nvPr/>
        </p:nvSpPr>
        <p:spPr bwMode="auto">
          <a:xfrm>
            <a:off x="3995936" y="2492896"/>
            <a:ext cx="1872208" cy="151216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chemeClr val="tx2"/>
                </a:solidFill>
              </a:rPr>
              <a:t>lastminute.com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A90792-65B7-E147-A69E-32790411402A}"/>
              </a:ext>
            </a:extLst>
          </p:cNvPr>
          <p:cNvSpPr/>
          <p:nvPr/>
        </p:nvSpPr>
        <p:spPr bwMode="auto">
          <a:xfrm>
            <a:off x="1315094" y="692696"/>
            <a:ext cx="2176785" cy="1584176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cs typeface="Arial" charset="0"/>
              </a:rPr>
              <a:t>Cathay Pacific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289202-61A7-824D-8BE9-CAB068A47F67}"/>
              </a:ext>
            </a:extLst>
          </p:cNvPr>
          <p:cNvSpPr/>
          <p:nvPr/>
        </p:nvSpPr>
        <p:spPr bwMode="auto">
          <a:xfrm>
            <a:off x="6660232" y="548680"/>
            <a:ext cx="2232248" cy="1584176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cs typeface="Arial" charset="0"/>
              </a:rPr>
              <a:t>China Airways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5009AA-7A17-BB42-99A1-D8D63A869A45}"/>
              </a:ext>
            </a:extLst>
          </p:cNvPr>
          <p:cNvSpPr/>
          <p:nvPr/>
        </p:nvSpPr>
        <p:spPr bwMode="auto">
          <a:xfrm>
            <a:off x="1331639" y="4221088"/>
            <a:ext cx="2160239" cy="1584176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cs typeface="Arial" charset="0"/>
              </a:rPr>
              <a:t>Qatar Airways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659822-0A8F-254D-B8C6-43D9CE8B92D1}"/>
              </a:ext>
            </a:extLst>
          </p:cNvPr>
          <p:cNvSpPr/>
          <p:nvPr/>
        </p:nvSpPr>
        <p:spPr bwMode="auto">
          <a:xfrm>
            <a:off x="6697414" y="4209107"/>
            <a:ext cx="1440160" cy="1584176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cs typeface="Arial" charset="0"/>
              </a:rPr>
              <a:t>Aeroflot</a:t>
            </a:r>
          </a:p>
        </p:txBody>
      </p:sp>
    </p:spTree>
    <p:extLst>
      <p:ext uri="{BB962C8B-B14F-4D97-AF65-F5344CB8AC3E}">
        <p14:creationId xmlns:p14="http://schemas.microsoft.com/office/powerpoint/2010/main" val="725295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AFBA47-A0C4-6744-BF7F-48655FF46992}"/>
              </a:ext>
            </a:extLst>
          </p:cNvPr>
          <p:cNvSpPr/>
          <p:nvPr/>
        </p:nvSpPr>
        <p:spPr bwMode="auto">
          <a:xfrm>
            <a:off x="3995936" y="2492896"/>
            <a:ext cx="1872208" cy="151216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chemeClr val="tx2"/>
                </a:solidFill>
              </a:rPr>
              <a:t>lastminute.com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A90792-65B7-E147-A69E-32790411402A}"/>
              </a:ext>
            </a:extLst>
          </p:cNvPr>
          <p:cNvSpPr/>
          <p:nvPr/>
        </p:nvSpPr>
        <p:spPr bwMode="auto">
          <a:xfrm>
            <a:off x="1315094" y="692696"/>
            <a:ext cx="2176785" cy="1584176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cs typeface="Arial" charset="0"/>
              </a:rPr>
              <a:t>Cathay Pacific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289202-61A7-824D-8BE9-CAB068A47F67}"/>
              </a:ext>
            </a:extLst>
          </p:cNvPr>
          <p:cNvSpPr/>
          <p:nvPr/>
        </p:nvSpPr>
        <p:spPr bwMode="auto">
          <a:xfrm>
            <a:off x="6660232" y="548680"/>
            <a:ext cx="2232248" cy="1584176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cs typeface="Arial" charset="0"/>
              </a:rPr>
              <a:t>China Airways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5009AA-7A17-BB42-99A1-D8D63A869A45}"/>
              </a:ext>
            </a:extLst>
          </p:cNvPr>
          <p:cNvSpPr/>
          <p:nvPr/>
        </p:nvSpPr>
        <p:spPr bwMode="auto">
          <a:xfrm>
            <a:off x="1331639" y="4221088"/>
            <a:ext cx="2160239" cy="1584176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cs typeface="Arial" charset="0"/>
              </a:rPr>
              <a:t>Qatar Airways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659822-0A8F-254D-B8C6-43D9CE8B92D1}"/>
              </a:ext>
            </a:extLst>
          </p:cNvPr>
          <p:cNvSpPr/>
          <p:nvPr/>
        </p:nvSpPr>
        <p:spPr bwMode="auto">
          <a:xfrm>
            <a:off x="6697414" y="4209107"/>
            <a:ext cx="1440160" cy="1584176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cs typeface="Arial" charset="0"/>
              </a:rPr>
              <a:t>Aeroflot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C7E05A0-A432-E34F-9854-0FF4552AFD3B}"/>
              </a:ext>
            </a:extLst>
          </p:cNvPr>
          <p:cNvCxnSpPr/>
          <p:nvPr/>
        </p:nvCxnSpPr>
        <p:spPr bwMode="auto">
          <a:xfrm flipH="1" flipV="1">
            <a:off x="3347864" y="1916832"/>
            <a:ext cx="648072" cy="576064"/>
          </a:xfrm>
          <a:prstGeom prst="line">
            <a:avLst/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F13C16-6A1D-804D-BF90-B393ED43AAC0}"/>
              </a:ext>
            </a:extLst>
          </p:cNvPr>
          <p:cNvCxnSpPr>
            <a:cxnSpLocks/>
          </p:cNvCxnSpPr>
          <p:nvPr/>
        </p:nvCxnSpPr>
        <p:spPr bwMode="auto">
          <a:xfrm flipH="1">
            <a:off x="3023828" y="3717032"/>
            <a:ext cx="972108" cy="641821"/>
          </a:xfrm>
          <a:prstGeom prst="line">
            <a:avLst/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B79E07-3F02-264F-AF2D-86605E669B97}"/>
              </a:ext>
            </a:extLst>
          </p:cNvPr>
          <p:cNvCxnSpPr>
            <a:cxnSpLocks/>
          </p:cNvCxnSpPr>
          <p:nvPr/>
        </p:nvCxnSpPr>
        <p:spPr bwMode="auto">
          <a:xfrm flipV="1">
            <a:off x="5868144" y="1700808"/>
            <a:ext cx="901278" cy="792088"/>
          </a:xfrm>
          <a:prstGeom prst="line">
            <a:avLst/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6D2473-89B0-8041-8750-B52FF7705EC2}"/>
              </a:ext>
            </a:extLst>
          </p:cNvPr>
          <p:cNvCxnSpPr>
            <a:cxnSpLocks/>
          </p:cNvCxnSpPr>
          <p:nvPr/>
        </p:nvCxnSpPr>
        <p:spPr bwMode="auto">
          <a:xfrm>
            <a:off x="5868144" y="4005064"/>
            <a:ext cx="901278" cy="576064"/>
          </a:xfrm>
          <a:prstGeom prst="line">
            <a:avLst/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280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AFBA47-A0C4-6744-BF7F-48655FF46992}"/>
              </a:ext>
            </a:extLst>
          </p:cNvPr>
          <p:cNvSpPr/>
          <p:nvPr/>
        </p:nvSpPr>
        <p:spPr bwMode="auto">
          <a:xfrm>
            <a:off x="3995936" y="2492896"/>
            <a:ext cx="1872208" cy="151216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chemeClr val="tx2"/>
                </a:solidFill>
              </a:rPr>
              <a:t>lastminute.com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A90792-65B7-E147-A69E-32790411402A}"/>
              </a:ext>
            </a:extLst>
          </p:cNvPr>
          <p:cNvSpPr/>
          <p:nvPr/>
        </p:nvSpPr>
        <p:spPr bwMode="auto">
          <a:xfrm>
            <a:off x="1315094" y="692696"/>
            <a:ext cx="2176785" cy="1584176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cs typeface="Arial" charset="0"/>
              </a:rPr>
              <a:t>Cathay Pacific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289202-61A7-824D-8BE9-CAB068A47F67}"/>
              </a:ext>
            </a:extLst>
          </p:cNvPr>
          <p:cNvSpPr/>
          <p:nvPr/>
        </p:nvSpPr>
        <p:spPr bwMode="auto">
          <a:xfrm>
            <a:off x="6660232" y="548680"/>
            <a:ext cx="2232248" cy="1584176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cs typeface="Arial" charset="0"/>
              </a:rPr>
              <a:t>China Airways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5009AA-7A17-BB42-99A1-D8D63A869A45}"/>
              </a:ext>
            </a:extLst>
          </p:cNvPr>
          <p:cNvSpPr/>
          <p:nvPr/>
        </p:nvSpPr>
        <p:spPr bwMode="auto">
          <a:xfrm>
            <a:off x="1331639" y="4221088"/>
            <a:ext cx="2160239" cy="1584176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cs typeface="Arial" charset="0"/>
              </a:rPr>
              <a:t>Qatar Airways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659822-0A8F-254D-B8C6-43D9CE8B92D1}"/>
              </a:ext>
            </a:extLst>
          </p:cNvPr>
          <p:cNvSpPr/>
          <p:nvPr/>
        </p:nvSpPr>
        <p:spPr bwMode="auto">
          <a:xfrm>
            <a:off x="6697414" y="4209107"/>
            <a:ext cx="1440160" cy="1584176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cs typeface="Arial" charset="0"/>
              </a:rPr>
              <a:t>Aeroflot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C7E05A0-A432-E34F-9854-0FF4552AFD3B}"/>
              </a:ext>
            </a:extLst>
          </p:cNvPr>
          <p:cNvCxnSpPr/>
          <p:nvPr/>
        </p:nvCxnSpPr>
        <p:spPr bwMode="auto">
          <a:xfrm flipH="1" flipV="1">
            <a:off x="3347864" y="1916832"/>
            <a:ext cx="648072" cy="576064"/>
          </a:xfrm>
          <a:prstGeom prst="line">
            <a:avLst/>
          </a:prstGeom>
          <a:ln w="12700" cap="rnd" cmpd="sng" algn="ctr">
            <a:solidFill>
              <a:schemeClr val="accent4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F13C16-6A1D-804D-BF90-B393ED43AAC0}"/>
              </a:ext>
            </a:extLst>
          </p:cNvPr>
          <p:cNvCxnSpPr>
            <a:cxnSpLocks/>
          </p:cNvCxnSpPr>
          <p:nvPr/>
        </p:nvCxnSpPr>
        <p:spPr bwMode="auto">
          <a:xfrm flipH="1">
            <a:off x="3023828" y="3717032"/>
            <a:ext cx="972108" cy="64182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B79E07-3F02-264F-AF2D-86605E669B97}"/>
              </a:ext>
            </a:extLst>
          </p:cNvPr>
          <p:cNvCxnSpPr>
            <a:cxnSpLocks/>
          </p:cNvCxnSpPr>
          <p:nvPr/>
        </p:nvCxnSpPr>
        <p:spPr bwMode="auto">
          <a:xfrm flipV="1">
            <a:off x="5868144" y="1700808"/>
            <a:ext cx="901278" cy="792088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6D2473-89B0-8041-8750-B52FF7705EC2}"/>
              </a:ext>
            </a:extLst>
          </p:cNvPr>
          <p:cNvCxnSpPr>
            <a:cxnSpLocks/>
          </p:cNvCxnSpPr>
          <p:nvPr/>
        </p:nvCxnSpPr>
        <p:spPr bwMode="auto">
          <a:xfrm>
            <a:off x="5868144" y="4005064"/>
            <a:ext cx="901278" cy="576064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709D07-FB28-2149-BA30-2E808DF57C53}"/>
              </a:ext>
            </a:extLst>
          </p:cNvPr>
          <p:cNvCxnSpPr>
            <a:cxnSpLocks/>
          </p:cNvCxnSpPr>
          <p:nvPr/>
        </p:nvCxnSpPr>
        <p:spPr bwMode="auto">
          <a:xfrm>
            <a:off x="3194323" y="2065040"/>
            <a:ext cx="801613" cy="72320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4409B7-B2ED-654C-B6EC-48A8F137BF74}"/>
              </a:ext>
            </a:extLst>
          </p:cNvPr>
          <p:cNvCxnSpPr>
            <a:cxnSpLocks/>
          </p:cNvCxnSpPr>
          <p:nvPr/>
        </p:nvCxnSpPr>
        <p:spPr bwMode="auto">
          <a:xfrm flipH="1">
            <a:off x="5917976" y="1843261"/>
            <a:ext cx="1020763" cy="966118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825847-E509-9741-BBD5-08CF6D337E84}"/>
              </a:ext>
            </a:extLst>
          </p:cNvPr>
          <p:cNvCxnSpPr>
            <a:cxnSpLocks/>
          </p:cNvCxnSpPr>
          <p:nvPr/>
        </p:nvCxnSpPr>
        <p:spPr bwMode="auto">
          <a:xfrm flipV="1">
            <a:off x="3206949" y="3931494"/>
            <a:ext cx="788987" cy="50405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4068E4-92EC-214B-883F-0D54FF70CBF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508104" y="4037942"/>
            <a:ext cx="1166428" cy="74723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972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AFA1-9094-3B46-A210-2828260549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did the communication between the agency and the air companies take place?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E1F69-0D8B-3E42-B785-EEC0A09B9F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Database access?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Are all of these websites written in the same language?</a:t>
            </a:r>
          </a:p>
        </p:txBody>
      </p:sp>
    </p:spTree>
    <p:extLst>
      <p:ext uri="{BB962C8B-B14F-4D97-AF65-F5344CB8AC3E}">
        <p14:creationId xmlns:p14="http://schemas.microsoft.com/office/powerpoint/2010/main" val="411423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8B0F9A-0A9F-4B26-817A-FFC11F3FD1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PART I: HTTP Refresher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3790D8-5DEA-4BEC-BA02-2B7C4245A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303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47A1-81F1-4005-A139-0E36EF0C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Web Service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D812B-F9FC-4590-92E6-7E7B8F9FC5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A web service provides some “computational service” for the purpose of machine-to-machine interaction via HTTP(S)</a:t>
            </a:r>
          </a:p>
          <a:p>
            <a:pPr lvl="1"/>
            <a:r>
              <a:rPr lang="en-GB" noProof="0" dirty="0"/>
              <a:t>not intended for direct human consumption</a:t>
            </a:r>
          </a:p>
          <a:p>
            <a:r>
              <a:rPr lang="en-GB" noProof="0" dirty="0"/>
              <a:t>Data typically transferred as JSON, XML or text</a:t>
            </a:r>
          </a:p>
          <a:p>
            <a:pPr lvl="1"/>
            <a:r>
              <a:rPr lang="en-GB" noProof="0" dirty="0"/>
              <a:t>platform and programming language neutral</a:t>
            </a:r>
          </a:p>
          <a:p>
            <a:r>
              <a:rPr lang="en-GB" noProof="0" dirty="0"/>
              <a:t>Two contrasting approaches</a:t>
            </a:r>
          </a:p>
          <a:p>
            <a:pPr lvl="1"/>
            <a:r>
              <a:rPr lang="en-GB" noProof="0" dirty="0"/>
              <a:t>Resource-oriented (“RESTful”)</a:t>
            </a:r>
          </a:p>
          <a:p>
            <a:pPr lvl="1"/>
            <a:r>
              <a:rPr lang="en-GB" noProof="0" dirty="0"/>
              <a:t>RPC-style (“remote-procedure call”, SOAP)</a:t>
            </a:r>
          </a:p>
          <a:p>
            <a:r>
              <a:rPr lang="en-GB" noProof="0" dirty="0"/>
              <a:t>We will use a resource-oriented approach in this module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32550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492C-31DB-B246-9D85-16529D29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8639"/>
            <a:ext cx="8244916" cy="768543"/>
          </a:xfrm>
        </p:spPr>
        <p:txBody>
          <a:bodyPr/>
          <a:lstStyle/>
          <a:p>
            <a:r>
              <a:rPr lang="en-US" dirty="0"/>
              <a:t>Web Services vs Web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C2895-91C3-8748-9FC0-D4B4DC383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Web Services can be used to transfer data between Web Applications.</a:t>
            </a:r>
          </a:p>
          <a:p>
            <a:r>
              <a:rPr lang="en-GB" dirty="0"/>
              <a:t>Web Services can be accessed from any languages or platform.</a:t>
            </a:r>
          </a:p>
          <a:p>
            <a:r>
              <a:rPr lang="en-GB" dirty="0"/>
              <a:t>A Web Application is meant for humans to read, while a Web Service is meant for computers to read.</a:t>
            </a:r>
          </a:p>
          <a:p>
            <a:r>
              <a:rPr lang="en-GB" dirty="0"/>
              <a:t>Web Application is a complete Application with a Graphical User Interface (GUI), however, web services do not necessarily have a user interface since it is used as a component in an application.</a:t>
            </a:r>
          </a:p>
          <a:p>
            <a:r>
              <a:rPr lang="en-GB" dirty="0"/>
              <a:t>Web Application can be accessed through browsers.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US" sz="1200" dirty="0"/>
              <a:t>Source:  </a:t>
            </a:r>
            <a:r>
              <a:rPr lang="en-GB" sz="1200" dirty="0">
                <a:hlinkClick r:id="rId3"/>
              </a:rPr>
              <a:t>https://www.carmatec.com/blog/web-services-vs-web-applications/</a:t>
            </a:r>
            <a:endParaRPr lang="en-GB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1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513115-FD4E-444B-8802-3E31553CDA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PART II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7D7273F-1458-2D46-878C-94FF10D19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82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DCD6-931E-D640-ABF5-1EBD1C6A9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III: RESTful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E5399-077B-724A-8049-43598162AE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A: INTRODUCTION</a:t>
            </a:r>
          </a:p>
        </p:txBody>
      </p:sp>
    </p:spTree>
    <p:extLst>
      <p:ext uri="{BB962C8B-B14F-4D97-AF65-F5344CB8AC3E}">
        <p14:creationId xmlns:p14="http://schemas.microsoft.com/office/powerpoint/2010/main" val="2720327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68D1-7CC6-4E72-8FF4-0D21557B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REST Architecture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7344A-11EA-4326-8C0B-995B54C1FA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Approach to client-server applications based around resources (= data) and standard web infrastructure</a:t>
            </a:r>
          </a:p>
          <a:p>
            <a:r>
              <a:rPr lang="en-GB" noProof="0" dirty="0"/>
              <a:t>Resources are identified by URIs</a:t>
            </a:r>
          </a:p>
          <a:p>
            <a:r>
              <a:rPr lang="en-GB" noProof="0" dirty="0"/>
              <a:t>Use standard HTTP verbs to operate on resources, notably</a:t>
            </a:r>
          </a:p>
          <a:p>
            <a:pPr lvl="1"/>
            <a:r>
              <a:rPr lang="en-GB" noProof="0" dirty="0"/>
              <a:t>POST, GET, PUT, DELETE</a:t>
            </a:r>
          </a:p>
          <a:p>
            <a:r>
              <a:rPr lang="en-GB" noProof="0" dirty="0"/>
              <a:t>Stateless protocols</a:t>
            </a:r>
          </a:p>
          <a:p>
            <a:pPr lvl="1"/>
            <a:r>
              <a:rPr lang="en-GB" dirty="0"/>
              <a:t>No session information is retained by the receiver, e.g. the server</a:t>
            </a:r>
            <a:endParaRPr lang="en-GB" noProof="0" dirty="0"/>
          </a:p>
          <a:p>
            <a:r>
              <a:rPr lang="en-GB" noProof="0" dirty="0"/>
              <a:t>Use of standard content types: JSON, XML, text, ...</a:t>
            </a:r>
          </a:p>
          <a:p>
            <a:r>
              <a:rPr lang="en-GB" noProof="0" dirty="0"/>
              <a:t>Use of web features: HTTP status codes, caching, … </a:t>
            </a:r>
          </a:p>
          <a:p>
            <a:r>
              <a:rPr lang="en-GB" noProof="0" dirty="0"/>
              <a:t>Aims: simplicity, efficiency/scalability, re-use</a:t>
            </a:r>
          </a:p>
          <a:p>
            <a:r>
              <a:rPr lang="en-GB" noProof="0" dirty="0"/>
              <a:t>REST = “Representational State Transfer”</a:t>
            </a:r>
          </a:p>
        </p:txBody>
      </p:sp>
    </p:spTree>
    <p:extLst>
      <p:ext uri="{BB962C8B-B14F-4D97-AF65-F5344CB8AC3E}">
        <p14:creationId xmlns:p14="http://schemas.microsoft.com/office/powerpoint/2010/main" val="4211554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3A68-FA2F-4748-9A99-067242BD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REST Principles: Use of HTTP Verbs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68AA5-0615-4FF1-9B1F-F46E4FC93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Be disciplined in your choice of HTTP operation</a:t>
            </a:r>
          </a:p>
          <a:p>
            <a:r>
              <a:rPr lang="en-GB" noProof="0" dirty="0"/>
              <a:t>GET should not change resources on the server</a:t>
            </a:r>
          </a:p>
          <a:p>
            <a:pPr lvl="1"/>
            <a:r>
              <a:rPr lang="en-GB" noProof="0" dirty="0"/>
              <a:t>For example, </a:t>
            </a:r>
            <a:br>
              <a:rPr lang="en-GB" noProof="0" dirty="0"/>
            </a:br>
            <a:r>
              <a:rPr lang="en-GB" sz="2200" b="1" noProof="0" dirty="0">
                <a:latin typeface="Consolas" panose="020B0609020204030204" pitchFamily="49" charset="0"/>
              </a:rPr>
              <a:t>GET http://myserver/myresource/delete</a:t>
            </a:r>
            <a:br>
              <a:rPr lang="en-GB" sz="2200" b="1" noProof="0" dirty="0">
                <a:latin typeface="Consolas" panose="020B0609020204030204" pitchFamily="49" charset="0"/>
              </a:rPr>
            </a:br>
            <a:r>
              <a:rPr lang="en-GB" dirty="0"/>
              <a:t>should NOT delete the resource </a:t>
            </a:r>
          </a:p>
          <a:p>
            <a:r>
              <a:rPr lang="en-GB" noProof="0" dirty="0"/>
              <a:t>POST: create or update</a:t>
            </a:r>
          </a:p>
          <a:p>
            <a:r>
              <a:rPr lang="en-GB" noProof="0" dirty="0"/>
              <a:t>PUT: create or replace at specified URL</a:t>
            </a:r>
          </a:p>
          <a:p>
            <a:r>
              <a:rPr lang="en-GB" noProof="0" dirty="0"/>
              <a:t>PUT and DELETE operations should be idempotent</a:t>
            </a:r>
          </a:p>
          <a:p>
            <a:pPr lvl="1"/>
            <a:r>
              <a:rPr lang="en-GB" noProof="0" dirty="0"/>
              <a:t>Repetition of operation should have no further effect</a:t>
            </a:r>
          </a:p>
          <a:p>
            <a:r>
              <a:rPr lang="en-GB" noProof="0" dirty="0"/>
              <a:t>Please see online discussions for “POST” vs “PUT”</a:t>
            </a:r>
          </a:p>
        </p:txBody>
      </p:sp>
    </p:spTree>
    <p:extLst>
      <p:ext uri="{BB962C8B-B14F-4D97-AF65-F5344CB8AC3E}">
        <p14:creationId xmlns:p14="http://schemas.microsoft.com/office/powerpoint/2010/main" val="1833438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Web Services using JAX-RS / Jersey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413"/>
            <a:ext cx="8317235" cy="5292725"/>
          </a:xfrm>
        </p:spPr>
        <p:txBody>
          <a:bodyPr/>
          <a:lstStyle/>
          <a:p>
            <a:r>
              <a:rPr lang="en-GB" noProof="0" dirty="0"/>
              <a:t>JAX-RS is a Java API specification for “RESTful” web services</a:t>
            </a:r>
          </a:p>
          <a:p>
            <a:r>
              <a:rPr lang="en-GB" noProof="0" dirty="0"/>
              <a:t>It uses annotations (lots!) to define resources and the operations that can be performed on them with injection of request parameters and path-segments</a:t>
            </a:r>
          </a:p>
          <a:p>
            <a:r>
              <a:rPr lang="en-GB" noProof="0" dirty="0"/>
              <a:t>The resource classes can be POJOs (“plain old java objects”)</a:t>
            </a:r>
          </a:p>
          <a:p>
            <a:pPr lvl="1"/>
            <a:r>
              <a:rPr lang="en-GB" noProof="0" dirty="0"/>
              <a:t>They do not need to implement any particular interface or extend a particular class</a:t>
            </a:r>
          </a:p>
          <a:p>
            <a:r>
              <a:rPr lang="en-GB" noProof="0" dirty="0"/>
              <a:t>Jersey is an implementation of JAX-RS</a:t>
            </a:r>
          </a:p>
          <a:p>
            <a:r>
              <a:rPr lang="en-GB" noProof="0" dirty="0"/>
              <a:t>We will deploy it on Tomcat launched from a Java program</a:t>
            </a:r>
          </a:p>
          <a:p>
            <a:pPr lvl="1"/>
            <a:r>
              <a:rPr lang="en-GB" noProof="0" dirty="0"/>
              <a:t>“embedded Tomcat”</a:t>
            </a:r>
          </a:p>
          <a:p>
            <a:pPr lvl="1"/>
            <a:r>
              <a:rPr lang="en-GB" noProof="0" dirty="0"/>
              <a:t>No need for </a:t>
            </a:r>
            <a:r>
              <a:rPr lang="en-GB" noProof="0" dirty="0" err="1"/>
              <a:t>JavaEE</a:t>
            </a:r>
            <a:r>
              <a:rPr lang="en-GB" noProof="0" dirty="0"/>
              <a:t> or for special web dev support in IDE </a:t>
            </a:r>
          </a:p>
        </p:txBody>
      </p:sp>
    </p:spTree>
    <p:extLst>
      <p:ext uri="{BB962C8B-B14F-4D97-AF65-F5344CB8AC3E}">
        <p14:creationId xmlns:p14="http://schemas.microsoft.com/office/powerpoint/2010/main" val="3613095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EDAA7-8C74-4AB0-BF2F-784B0D09E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2735"/>
            <a:ext cx="8892480" cy="5508403"/>
          </a:xfrm>
        </p:spPr>
        <p:txBody>
          <a:bodyPr/>
          <a:lstStyle/>
          <a:p>
            <a:pPr marL="0" indent="0">
              <a:buNone/>
            </a:pPr>
            <a:r>
              <a:rPr lang="en-GB" sz="2000" noProof="0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GB" sz="2000" noProof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noProof="0" dirty="0">
                <a:solidFill>
                  <a:srgbClr val="2A00FF"/>
                </a:solidFill>
                <a:latin typeface="Consolas" panose="020B0609020204030204" pitchFamily="49" charset="0"/>
              </a:rPr>
              <a:t>"/hello"</a:t>
            </a:r>
            <a:r>
              <a:rPr lang="en-GB" sz="2000" noProof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noProof="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2000" noProof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noProof="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2000" noProof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noProof="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HelloServer</a:t>
            </a:r>
            <a:r>
              <a:rPr lang="en-GB" sz="2000" noProof="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2000" noProof="0" dirty="0">
                <a:solidFill>
                  <a:srgbClr val="646464"/>
                </a:solidFill>
                <a:latin typeface="Consolas" panose="020B0609020204030204" pitchFamily="49" charset="0"/>
              </a:rPr>
              <a:t>  @GET @Path</a:t>
            </a:r>
            <a:r>
              <a:rPr lang="en-GB" sz="2000" noProof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noProof="0" dirty="0">
                <a:solidFill>
                  <a:srgbClr val="2A00FF"/>
                </a:solidFill>
                <a:latin typeface="Consolas" panose="020B0609020204030204" pitchFamily="49" charset="0"/>
              </a:rPr>
              <a:t>"/{name}"</a:t>
            </a:r>
            <a:r>
              <a:rPr lang="en-GB" sz="2000" noProof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2000" noProof="0" dirty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GB" sz="2000" noProof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noProof="0" dirty="0" err="1">
                <a:solidFill>
                  <a:srgbClr val="000000"/>
                </a:solidFill>
                <a:latin typeface="Consolas" panose="020B0609020204030204" pitchFamily="49" charset="0"/>
              </a:rPr>
              <a:t>MediaType.</a:t>
            </a:r>
            <a:r>
              <a:rPr lang="en-GB" sz="2000" i="1" noProof="0" dirty="0" err="1">
                <a:solidFill>
                  <a:srgbClr val="0000C0"/>
                </a:solidFill>
                <a:latin typeface="Consolas" panose="020B0609020204030204" pitchFamily="49" charset="0"/>
              </a:rPr>
              <a:t>TEXT_PLAIN</a:t>
            </a:r>
            <a:r>
              <a:rPr lang="en-GB" sz="2000" i="1" noProof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noProof="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GB" sz="2000" noProof="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GB" sz="2000" noProof="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helloPlain</a:t>
            </a:r>
            <a:r>
              <a:rPr lang="en-GB" sz="2000" noProof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noProof="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GB" sz="2000" noProof="0" dirty="0" err="1">
                <a:solidFill>
                  <a:srgbClr val="646464"/>
                </a:solidFill>
                <a:latin typeface="Consolas" panose="020B0609020204030204" pitchFamily="49" charset="0"/>
              </a:rPr>
              <a:t>PathParam</a:t>
            </a:r>
            <a:r>
              <a:rPr lang="en-GB" sz="2000" noProof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noProof="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GB" sz="2000" noProof="0" dirty="0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GB" sz="2000" noProof="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2000" noProof="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000" noProof="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GB" sz="2000" noProof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noProof="0" dirty="0">
                <a:solidFill>
                  <a:srgbClr val="2A00FF"/>
                </a:solidFill>
                <a:latin typeface="Consolas" panose="020B0609020204030204" pitchFamily="49" charset="0"/>
              </a:rPr>
              <a:t>"Hello, "</a:t>
            </a:r>
            <a:r>
              <a:rPr lang="en-GB" sz="2000" noProof="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sz="2000" noProof="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2000" noProof="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sz="2000" noProof="0" dirty="0">
                <a:solidFill>
                  <a:srgbClr val="2A00FF"/>
                </a:solidFill>
                <a:latin typeface="Consolas" panose="020B0609020204030204" pitchFamily="49" charset="0"/>
              </a:rPr>
              <a:t>"!"</a:t>
            </a:r>
            <a:r>
              <a:rPr lang="en-GB" sz="2000" noProof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000" noProof="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n-GB" sz="2000" noProof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noProof="0" dirty="0">
                <a:solidFill>
                  <a:srgbClr val="646464"/>
                </a:solidFill>
                <a:latin typeface="Consolas" panose="020B0609020204030204" pitchFamily="49" charset="0"/>
              </a:rPr>
              <a:t>  @GET @Produces</a:t>
            </a:r>
            <a:r>
              <a:rPr lang="en-GB" sz="2000" noProof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noProof="0" dirty="0" err="1">
                <a:solidFill>
                  <a:srgbClr val="000000"/>
                </a:solidFill>
                <a:latin typeface="Consolas" panose="020B0609020204030204" pitchFamily="49" charset="0"/>
              </a:rPr>
              <a:t>MediaType.</a:t>
            </a:r>
            <a:r>
              <a:rPr lang="en-GB" sz="2000" i="1" noProof="0" dirty="0" err="1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GB" sz="2000" i="1" noProof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noProof="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GB" sz="2000" noProof="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GB" sz="2000" noProof="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helloJson</a:t>
            </a:r>
            <a:r>
              <a:rPr lang="en-GB" sz="2000" noProof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noProof="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GB" sz="2000" noProof="0" dirty="0" err="1">
                <a:solidFill>
                  <a:srgbClr val="646464"/>
                </a:solidFill>
                <a:latin typeface="Consolas" panose="020B0609020204030204" pitchFamily="49" charset="0"/>
              </a:rPr>
              <a:t>QueryParam</a:t>
            </a:r>
            <a:r>
              <a:rPr lang="en-GB" sz="2000" noProof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noProof="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GB" sz="2000" noProof="0" dirty="0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GB" sz="2000" noProof="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2000" noProof="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000" noProof="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GB" sz="2000" noProof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noProof="0" dirty="0">
                <a:solidFill>
                  <a:srgbClr val="2A00FF"/>
                </a:solidFill>
                <a:latin typeface="Consolas" panose="020B0609020204030204" pitchFamily="49" charset="0"/>
              </a:rPr>
              <a:t>"{\"hello\":\""</a:t>
            </a:r>
            <a:r>
              <a:rPr lang="en-GB" sz="2000" noProof="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sz="2000" noProof="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2000" noProof="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sz="2000" noProof="0" dirty="0">
                <a:solidFill>
                  <a:srgbClr val="2A00FF"/>
                </a:solidFill>
                <a:latin typeface="Consolas" panose="020B0609020204030204" pitchFamily="49" charset="0"/>
              </a:rPr>
              <a:t>"\"}"</a:t>
            </a:r>
            <a:r>
              <a:rPr lang="en-GB" sz="2000" noProof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000" noProof="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2000" noProof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2000" noProof="0" dirty="0">
              <a:latin typeface="Consolas" panose="020B060902020403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53A318-E562-4D1E-B0BF-426D9ED0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0"/>
            <a:ext cx="8064500" cy="981075"/>
          </a:xfrm>
        </p:spPr>
        <p:txBody>
          <a:bodyPr/>
          <a:lstStyle/>
          <a:p>
            <a:r>
              <a:rPr lang="en-GB" noProof="0" dirty="0" err="1"/>
              <a:t>HelloServer</a:t>
            </a:r>
            <a:r>
              <a:rPr lang="en-GB" noProof="0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1958815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2057A6-B7B4-4849-801B-793CC577D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1628800"/>
            <a:ext cx="9039895" cy="280831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3CE6D0F-F13A-415E-86E1-CE278968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Access in Web Browser</a:t>
            </a:r>
          </a:p>
        </p:txBody>
      </p:sp>
    </p:spTree>
    <p:extLst>
      <p:ext uri="{BB962C8B-B14F-4D97-AF65-F5344CB8AC3E}">
        <p14:creationId xmlns:p14="http://schemas.microsoft.com/office/powerpoint/2010/main" val="685992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83FF-8AF7-0B45-A489-95C42C4C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web service provider (server)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1A513-2543-F241-9ED8-EC7C77414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28F10-27F8-A04C-A8FF-86ED47C42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60848"/>
            <a:ext cx="8316416" cy="301992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F528A26-8F93-C349-BFF3-DA5A37B63CAA}"/>
              </a:ext>
            </a:extLst>
          </p:cNvPr>
          <p:cNvSpPr/>
          <p:nvPr/>
        </p:nvSpPr>
        <p:spPr bwMode="auto">
          <a:xfrm>
            <a:off x="5940152" y="3257364"/>
            <a:ext cx="648072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0B2D7B-2267-434F-9168-70A3821E0090}"/>
              </a:ext>
            </a:extLst>
          </p:cNvPr>
          <p:cNvSpPr/>
          <p:nvPr/>
        </p:nvSpPr>
        <p:spPr bwMode="auto">
          <a:xfrm>
            <a:off x="5796136" y="3365376"/>
            <a:ext cx="648072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0A6C1B-D1E8-A142-9F64-D88D846BEE0B}"/>
              </a:ext>
            </a:extLst>
          </p:cNvPr>
          <p:cNvSpPr/>
          <p:nvPr/>
        </p:nvSpPr>
        <p:spPr bwMode="auto">
          <a:xfrm>
            <a:off x="5298343" y="3496933"/>
            <a:ext cx="648072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A685A7-5934-E44F-A987-F789F6FC7E8F}"/>
              </a:ext>
            </a:extLst>
          </p:cNvPr>
          <p:cNvSpPr/>
          <p:nvPr/>
        </p:nvSpPr>
        <p:spPr bwMode="auto">
          <a:xfrm>
            <a:off x="5871276" y="3681226"/>
            <a:ext cx="648072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26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B96F-AAE3-4DB1-96DB-AC90D990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HTTP Refresher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E9AA7-E4CF-4B34-AD09-FE2F3D3723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Hypertext Transfer Protocol</a:t>
            </a:r>
          </a:p>
          <a:p>
            <a:r>
              <a:rPr lang="en-GB" noProof="0" dirty="0"/>
              <a:t>Request-response protocol</a:t>
            </a:r>
          </a:p>
          <a:p>
            <a:pPr lvl="1"/>
            <a:r>
              <a:rPr lang="en-GB" noProof="0" dirty="0"/>
              <a:t>Client sends request to server</a:t>
            </a:r>
          </a:p>
          <a:p>
            <a:pPr lvl="1"/>
            <a:r>
              <a:rPr lang="en-GB" noProof="0" dirty="0"/>
              <a:t>Server sends response back to client</a:t>
            </a:r>
          </a:p>
          <a:p>
            <a:r>
              <a:rPr lang="en-GB" noProof="0" dirty="0"/>
              <a:t>Supports authentication, caching and use of proxy servers</a:t>
            </a:r>
          </a:p>
          <a:p>
            <a:r>
              <a:rPr lang="en-GB" noProof="0" dirty="0"/>
              <a:t>Makes use of URIs to identify resources</a:t>
            </a:r>
          </a:p>
          <a:p>
            <a:r>
              <a:rPr lang="en-GB" noProof="0" dirty="0"/>
              <a:t>Normally run on top of TCP</a:t>
            </a:r>
          </a:p>
          <a:p>
            <a:r>
              <a:rPr lang="en-GB" noProof="0" dirty="0"/>
              <a:t>HTTPS is HTTP over encrypted connections (SSL or TLS)</a:t>
            </a:r>
          </a:p>
          <a:p>
            <a:r>
              <a:rPr lang="en-GB" noProof="0" dirty="0"/>
              <a:t>Versions 1.1 and 2.0 improve performance (reduce latency, etc.)</a:t>
            </a:r>
          </a:p>
        </p:txBody>
      </p:sp>
    </p:spTree>
    <p:extLst>
      <p:ext uri="{BB962C8B-B14F-4D97-AF65-F5344CB8AC3E}">
        <p14:creationId xmlns:p14="http://schemas.microsoft.com/office/powerpoint/2010/main" val="599407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D7293-487F-2149-870D-0C885C96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95355-E266-5E46-9D59-31ADC5F5E3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D1C7B7-CEF3-C64C-A4C2-B13E6CB51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80933"/>
            <a:ext cx="6891385" cy="599903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B7F0962-BCD5-4B4F-B19C-DB9028922C5E}"/>
              </a:ext>
            </a:extLst>
          </p:cNvPr>
          <p:cNvSpPr/>
          <p:nvPr/>
        </p:nvSpPr>
        <p:spPr bwMode="auto">
          <a:xfrm>
            <a:off x="5076056" y="480932"/>
            <a:ext cx="1008112" cy="283771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983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688D-EEEB-B140-BED6-2D42491A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C49D9-0AA5-D441-BF38-BF7EA3127E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F85A74-C5EF-3541-BE06-3152D1477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1797050"/>
            <a:ext cx="7264400" cy="32639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3AACD0A-3287-8343-A630-ED807530CBDD}"/>
              </a:ext>
            </a:extLst>
          </p:cNvPr>
          <p:cNvSpPr/>
          <p:nvPr/>
        </p:nvSpPr>
        <p:spPr bwMode="auto">
          <a:xfrm>
            <a:off x="6372200" y="1831380"/>
            <a:ext cx="1832000" cy="373484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287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JAX-RS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0">
              <a:buClr>
                <a:srgbClr val="336666"/>
              </a:buClr>
            </a:pPr>
            <a:r>
              <a:rPr lang="en-GB" dirty="0"/>
              <a:t>Resource methods </a:t>
            </a:r>
            <a:r>
              <a:rPr lang="en-GB" noProof="0" dirty="0">
                <a:solidFill>
                  <a:srgbClr val="000000"/>
                </a:solidFill>
              </a:rPr>
              <a:t>are annotated with a request method designator </a:t>
            </a:r>
            <a:r>
              <a:rPr lang="en-GB" sz="2200" b="1" dirty="0">
                <a:latin typeface="Consolas"/>
              </a:rPr>
              <a:t>@GET</a:t>
            </a:r>
            <a:r>
              <a:rPr lang="en-GB" noProof="0" dirty="0">
                <a:solidFill>
                  <a:srgbClr val="000000"/>
                </a:solidFill>
              </a:rPr>
              <a:t>, </a:t>
            </a:r>
            <a:r>
              <a:rPr lang="en-GB" sz="2200" b="1" dirty="0">
                <a:latin typeface="Consolas"/>
              </a:rPr>
              <a:t>@PUT</a:t>
            </a:r>
            <a:r>
              <a:rPr lang="en-GB" noProof="0" dirty="0">
                <a:solidFill>
                  <a:srgbClr val="000000"/>
                </a:solidFill>
              </a:rPr>
              <a:t>, </a:t>
            </a:r>
            <a:r>
              <a:rPr lang="en-GB" sz="2200" b="1" dirty="0">
                <a:latin typeface="Consolas"/>
              </a:rPr>
              <a:t>@POST</a:t>
            </a:r>
            <a:r>
              <a:rPr lang="en-GB" noProof="0" dirty="0">
                <a:solidFill>
                  <a:srgbClr val="000000"/>
                </a:solidFill>
              </a:rPr>
              <a:t>, or </a:t>
            </a:r>
            <a:r>
              <a:rPr lang="en-GB" sz="2200" b="1" dirty="0">
                <a:latin typeface="Consolas"/>
              </a:rPr>
              <a:t>@DELETE</a:t>
            </a:r>
            <a:r>
              <a:rPr lang="en-GB" sz="2000" b="1" noProof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/>
            <a:r>
              <a:rPr lang="en-GB" noProof="0" dirty="0"/>
              <a:t>These are the methods which are invoked in response to HTTP requests </a:t>
            </a:r>
          </a:p>
          <a:p>
            <a:r>
              <a:rPr lang="en-GB" sz="2200" b="1" dirty="0">
                <a:latin typeface="Consolas"/>
              </a:rPr>
              <a:t>@Path</a:t>
            </a:r>
            <a:r>
              <a:rPr lang="en-GB" dirty="0"/>
              <a:t> </a:t>
            </a:r>
            <a:r>
              <a:rPr lang="en-GB" noProof="0" dirty="0"/>
              <a:t>annotations determine the mapping from URLs to resource methods</a:t>
            </a:r>
          </a:p>
          <a:p>
            <a:pPr lvl="1"/>
            <a:r>
              <a:rPr lang="en-GB" noProof="0" dirty="0"/>
              <a:t>Class level </a:t>
            </a:r>
            <a:r>
              <a:rPr lang="en-GB" sz="2200" b="1" dirty="0">
                <a:latin typeface="Consolas"/>
              </a:rPr>
              <a:t>@Path</a:t>
            </a:r>
            <a:r>
              <a:rPr lang="en-GB" noProof="0" dirty="0">
                <a:solidFill>
                  <a:srgbClr val="000000"/>
                </a:solidFill>
              </a:rPr>
              <a:t> value is prefixed to URL if present </a:t>
            </a:r>
            <a:endParaRPr lang="en-GB" b="1" noProof="0" dirty="0"/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80687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19EFC-B633-40C4-BB87-D490FB79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Some Basic JAX-RS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31EF7-9017-4D1A-AAFC-3C0995ADE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200" b="1" dirty="0">
                <a:latin typeface="Consolas"/>
              </a:rPr>
              <a:t>@Path("/{id}")</a:t>
            </a:r>
            <a:r>
              <a:rPr lang="en-GB" sz="2200" noProof="0" dirty="0">
                <a:latin typeface="Consolas" panose="020B0609020204030204" pitchFamily="49" charset="0"/>
              </a:rPr>
              <a:t> 	   	</a:t>
            </a:r>
            <a:r>
              <a:rPr lang="en-GB" noProof="0" dirty="0"/>
              <a:t>path parameter declaration</a:t>
            </a:r>
            <a:endParaRPr lang="en-GB" sz="2200" noProof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b="1" dirty="0">
                <a:latin typeface="Consolas"/>
              </a:rPr>
              <a:t>@</a:t>
            </a:r>
            <a:r>
              <a:rPr lang="en-GB" sz="2200" b="1" dirty="0" err="1">
                <a:latin typeface="Consolas"/>
              </a:rPr>
              <a:t>PathParam</a:t>
            </a:r>
            <a:r>
              <a:rPr lang="en-GB" sz="2200" b="1" dirty="0">
                <a:latin typeface="Consolas"/>
              </a:rPr>
              <a:t>("…")</a:t>
            </a:r>
            <a:r>
              <a:rPr lang="en-GB" sz="2200" noProof="0" dirty="0">
                <a:latin typeface="Consolas" panose="020B0609020204030204" pitchFamily="49" charset="0"/>
              </a:rPr>
              <a:t>    	</a:t>
            </a:r>
            <a:r>
              <a:rPr lang="en-GB" noProof="0" dirty="0"/>
              <a:t>path parameter binding</a:t>
            </a:r>
          </a:p>
          <a:p>
            <a:pPr marL="0" indent="0">
              <a:buNone/>
            </a:pPr>
            <a:r>
              <a:rPr lang="en-GB" sz="2200" b="1" dirty="0">
                <a:latin typeface="Consolas"/>
              </a:rPr>
              <a:t>@</a:t>
            </a:r>
            <a:r>
              <a:rPr lang="en-GB" sz="2200" b="1" dirty="0" err="1">
                <a:latin typeface="Consolas"/>
              </a:rPr>
              <a:t>QueryParam</a:t>
            </a:r>
            <a:r>
              <a:rPr lang="en-GB" sz="2200" b="1" dirty="0">
                <a:latin typeface="Consolas"/>
              </a:rPr>
              <a:t>("…")</a:t>
            </a:r>
            <a:r>
              <a:rPr lang="en-GB" sz="2200" noProof="0" dirty="0">
                <a:latin typeface="Consolas" panose="020B0609020204030204" pitchFamily="49" charset="0"/>
              </a:rPr>
              <a:t>   </a:t>
            </a:r>
            <a:r>
              <a:rPr lang="en-GB" noProof="0" dirty="0"/>
              <a:t>	query parameter binding </a:t>
            </a:r>
          </a:p>
          <a:p>
            <a:pPr marL="0" indent="0">
              <a:buNone/>
            </a:pPr>
            <a:r>
              <a:rPr lang="en-GB" sz="2200" b="1" dirty="0">
                <a:latin typeface="Consolas"/>
              </a:rPr>
              <a:t>@</a:t>
            </a:r>
            <a:r>
              <a:rPr lang="en-GB" sz="2200" b="1" dirty="0" err="1">
                <a:latin typeface="Consolas"/>
              </a:rPr>
              <a:t>FormParam</a:t>
            </a:r>
            <a:r>
              <a:rPr lang="en-GB" sz="2200" b="1" dirty="0">
                <a:latin typeface="Consolas"/>
              </a:rPr>
              <a:t>("…")</a:t>
            </a:r>
            <a:r>
              <a:rPr lang="en-GB" sz="2200" noProof="0" dirty="0">
                <a:latin typeface="Consolas" panose="020B0609020204030204" pitchFamily="49" charset="0"/>
              </a:rPr>
              <a:t> </a:t>
            </a:r>
            <a:r>
              <a:rPr lang="en-GB" noProof="0" dirty="0"/>
              <a:t>		form parameter binding </a:t>
            </a:r>
          </a:p>
          <a:p>
            <a:endParaRPr lang="en-GB" noProof="0" dirty="0"/>
          </a:p>
          <a:p>
            <a:pPr marL="0" indent="0">
              <a:buNone/>
            </a:pPr>
            <a:r>
              <a:rPr lang="en-GB" u="sng" noProof="0" dirty="0"/>
              <a:t>Content negotiation</a:t>
            </a:r>
          </a:p>
          <a:p>
            <a:r>
              <a:rPr lang="en-GB" sz="2200" b="1" dirty="0">
                <a:latin typeface="Consolas"/>
              </a:rPr>
              <a:t>@Consumes</a:t>
            </a:r>
            <a:r>
              <a:rPr lang="en-GB" dirty="0"/>
              <a:t> </a:t>
            </a:r>
            <a:r>
              <a:rPr lang="en-GB" noProof="0" dirty="0"/>
              <a:t>specifies one or more media types a resource can accept (“consume</a:t>
            </a:r>
            <a:r>
              <a:rPr lang="en-GB" dirty="0"/>
              <a:t>”) from the client</a:t>
            </a:r>
            <a:endParaRPr lang="en-GB" noProof="0" dirty="0"/>
          </a:p>
          <a:p>
            <a:r>
              <a:rPr lang="en-GB" sz="2200" b="1" dirty="0">
                <a:latin typeface="Consolas"/>
              </a:rPr>
              <a:t>@Produces</a:t>
            </a:r>
            <a:r>
              <a:rPr lang="en-GB" dirty="0"/>
              <a:t> </a:t>
            </a:r>
            <a:r>
              <a:rPr lang="en-GB" noProof="0" dirty="0"/>
              <a:t>specifies one or more media types a resource can “produce” and send back to the client</a:t>
            </a:r>
          </a:p>
        </p:txBody>
      </p:sp>
    </p:spTree>
    <p:extLst>
      <p:ext uri="{BB962C8B-B14F-4D97-AF65-F5344CB8AC3E}">
        <p14:creationId xmlns:p14="http://schemas.microsoft.com/office/powerpoint/2010/main" val="15975197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Deployment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Jersey web services need to be deployed on a web server </a:t>
            </a:r>
          </a:p>
          <a:p>
            <a:r>
              <a:rPr lang="en-GB" noProof="0" dirty="0"/>
              <a:t>Both the web server and Jersey can be configured extensively </a:t>
            </a:r>
          </a:p>
          <a:p>
            <a:r>
              <a:rPr lang="en-GB" noProof="0" dirty="0"/>
              <a:t>Once the server has started, the web services can be accessed via HTTP</a:t>
            </a:r>
          </a:p>
        </p:txBody>
      </p:sp>
    </p:spTree>
    <p:extLst>
      <p:ext uri="{BB962C8B-B14F-4D97-AF65-F5344CB8AC3E}">
        <p14:creationId xmlns:p14="http://schemas.microsoft.com/office/powerpoint/2010/main" val="3897644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B1DE1F-9B05-C346-9063-C3799FF40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664" y="2132856"/>
            <a:ext cx="6477000" cy="1752600"/>
          </a:xfrm>
        </p:spPr>
        <p:txBody>
          <a:bodyPr/>
          <a:lstStyle/>
          <a:p>
            <a:pPr algn="ctr"/>
            <a:r>
              <a:rPr lang="en-US" dirty="0"/>
              <a:t>PART III: RESTful Services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A4674115-13F0-D445-9B4E-65C297642795}"/>
              </a:ext>
            </a:extLst>
          </p:cNvPr>
          <p:cNvSpPr txBox="1">
            <a:spLocks/>
          </p:cNvSpPr>
          <p:nvPr/>
        </p:nvSpPr>
        <p:spPr bwMode="auto">
          <a:xfrm>
            <a:off x="1691680" y="3868579"/>
            <a:ext cx="6477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/>
              <a:t>PART B:</a:t>
            </a:r>
            <a:br>
              <a:rPr lang="en-US" kern="0" dirty="0"/>
            </a:br>
            <a:r>
              <a:rPr lang="en-US" kern="0" dirty="0"/>
              <a:t>Hello WEBSERVICE EXAMPLE</a:t>
            </a:r>
          </a:p>
        </p:txBody>
      </p:sp>
    </p:spTree>
    <p:extLst>
      <p:ext uri="{BB962C8B-B14F-4D97-AF65-F5344CB8AC3E}">
        <p14:creationId xmlns:p14="http://schemas.microsoft.com/office/powerpoint/2010/main" val="2820963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16D5A-A0AD-ED48-BA38-F9B046802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SERVER-SIDE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4A0C1-9708-FB4D-A3B7-036A61BAB0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05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</p:spPr>
        <p:txBody>
          <a:bodyPr/>
          <a:lstStyle/>
          <a:p>
            <a:pPr>
              <a:buNone/>
            </a:pPr>
            <a:r>
              <a:rPr lang="en-GB" sz="2000" noProof="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2000" noProof="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2000" noProof="0" dirty="0" err="1">
                <a:solidFill>
                  <a:srgbClr val="000000"/>
                </a:solidFill>
                <a:latin typeface="Consolas"/>
              </a:rPr>
              <a:t>TomcatJerseyServer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 {</a:t>
            </a:r>
            <a:endParaRPr lang="en-GB" sz="2000" noProof="0" dirty="0">
              <a:latin typeface="Consolas"/>
            </a:endParaRPr>
          </a:p>
          <a:p>
            <a:pPr>
              <a:buNone/>
            </a:pPr>
            <a:r>
              <a:rPr lang="en-GB" sz="2000" noProof="0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2000" noProof="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2000" noProof="0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2000" noProof="0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2000" i="1" noProof="0" dirty="0">
                <a:solidFill>
                  <a:srgbClr val="0000C0"/>
                </a:solidFill>
                <a:latin typeface="Consolas"/>
              </a:rPr>
              <a:t>TOMCAT_PORT</a:t>
            </a:r>
            <a:r>
              <a:rPr lang="en-GB" sz="2000" i="1" noProof="0" dirty="0">
                <a:solidFill>
                  <a:srgbClr val="000000"/>
                </a:solidFill>
                <a:latin typeface="Consolas"/>
              </a:rPr>
              <a:t> = 8080;</a:t>
            </a:r>
            <a:endParaRPr lang="en-GB" sz="2000" noProof="0" dirty="0">
              <a:latin typeface="Consolas"/>
            </a:endParaRPr>
          </a:p>
          <a:p>
            <a:pPr>
              <a:buNone/>
            </a:pPr>
            <a:r>
              <a:rPr lang="en-GB" sz="2000" noProof="0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2000" noProof="0" dirty="0" err="1">
                <a:solidFill>
                  <a:srgbClr val="000000"/>
                </a:solidFill>
                <a:latin typeface="Consolas"/>
              </a:rPr>
              <a:t>TomcatJerseyServer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() {}</a:t>
            </a:r>
          </a:p>
          <a:p>
            <a:pPr>
              <a:buNone/>
            </a:pPr>
            <a:endParaRPr lang="en-GB" sz="2000" noProof="0" dirty="0">
              <a:latin typeface="Consolas"/>
            </a:endParaRPr>
          </a:p>
          <a:p>
            <a:pPr marL="0" indent="0">
              <a:buNone/>
            </a:pPr>
            <a:r>
              <a:rPr lang="en-GB" sz="2000" noProof="0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2000" noProof="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 start() </a:t>
            </a:r>
            <a:r>
              <a:rPr lang="en-GB" sz="2000" noProof="0" dirty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2000" noProof="0" dirty="0" err="1">
                <a:solidFill>
                  <a:srgbClr val="000000"/>
                </a:solidFill>
                <a:latin typeface="Consolas"/>
              </a:rPr>
              <a:t>ServletException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pPr marL="0" indent="0">
              <a:buNone/>
            </a:pP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GB" sz="2000" noProof="0" dirty="0" err="1">
                <a:solidFill>
                  <a:srgbClr val="000000"/>
                </a:solidFill>
                <a:latin typeface="Consolas"/>
              </a:rPr>
              <a:t>LifecycleException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endParaRPr lang="en-GB" sz="2000" noProof="0" dirty="0">
              <a:solidFill>
                <a:srgbClr val="3F7F5F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2000" noProof="0" dirty="0">
                <a:solidFill>
                  <a:srgbClr val="3F7F5F"/>
                </a:solidFill>
                <a:latin typeface="Consolas"/>
              </a:rPr>
              <a:t>    // JAX-RS (Jersey) configuration </a:t>
            </a:r>
          </a:p>
          <a:p>
            <a:pPr marL="0" indent="0">
              <a:buNone/>
            </a:pP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2000" noProof="0" dirty="0" err="1">
                <a:solidFill>
                  <a:srgbClr val="000000"/>
                </a:solidFill>
                <a:latin typeface="Consolas"/>
              </a:rPr>
              <a:t>ResourceConfig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2000" noProof="0" dirty="0">
                <a:solidFill>
                  <a:srgbClr val="6A3E3E"/>
                </a:solidFill>
                <a:latin typeface="Consolas"/>
              </a:rPr>
              <a:t>config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2000" noProof="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2000" noProof="0" dirty="0" err="1">
                <a:solidFill>
                  <a:srgbClr val="000000"/>
                </a:solidFill>
                <a:latin typeface="Consolas"/>
              </a:rPr>
              <a:t>ResourceConfig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(); </a:t>
            </a:r>
            <a:endParaRPr lang="en-GB" sz="2000" noProof="0" dirty="0">
              <a:solidFill>
                <a:srgbClr val="3F7F5F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2000" noProof="0" dirty="0">
                <a:solidFill>
                  <a:srgbClr val="3F7F5F"/>
                </a:solidFill>
                <a:latin typeface="Consolas"/>
              </a:rPr>
              <a:t>    // Packages where Jersey looks for resource classes </a:t>
            </a:r>
            <a:endParaRPr lang="en-GB" sz="2000" noProof="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2000" noProof="0" dirty="0">
                <a:solidFill>
                  <a:srgbClr val="6A3E3E"/>
                </a:solidFill>
                <a:latin typeface="Consolas"/>
              </a:rPr>
              <a:t>    </a:t>
            </a:r>
            <a:r>
              <a:rPr lang="en-GB" sz="2000" noProof="0" dirty="0" err="1">
                <a:solidFill>
                  <a:srgbClr val="6A3E3E"/>
                </a:solidFill>
                <a:latin typeface="Consolas"/>
              </a:rPr>
              <a:t>config</a:t>
            </a:r>
            <a:r>
              <a:rPr lang="en-GB" sz="2000" noProof="0" dirty="0" err="1">
                <a:solidFill>
                  <a:srgbClr val="000000"/>
                </a:solidFill>
                <a:latin typeface="Consolas"/>
              </a:rPr>
              <a:t>.packages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2000" noProof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2000" noProof="0" dirty="0" err="1">
                <a:solidFill>
                  <a:srgbClr val="2A00FF"/>
                </a:solidFill>
                <a:latin typeface="Consolas"/>
              </a:rPr>
              <a:t>bank.rest</a:t>
            </a:r>
            <a:r>
              <a:rPr lang="en-GB" sz="2000" noProof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2000" noProof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2000" noProof="0" dirty="0" err="1">
                <a:solidFill>
                  <a:srgbClr val="2A00FF"/>
                </a:solidFill>
                <a:latin typeface="Consolas"/>
              </a:rPr>
              <a:t>books.rest</a:t>
            </a:r>
            <a:r>
              <a:rPr lang="en-GB" sz="2000" noProof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2000" noProof="0" dirty="0">
                <a:solidFill>
                  <a:srgbClr val="2A00FF"/>
                </a:solidFill>
                <a:latin typeface="Consolas"/>
              </a:rPr>
              <a:t>"hello"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GB" sz="2000" noProof="0" dirty="0">
                <a:solidFill>
                  <a:srgbClr val="3F7F5F"/>
                </a:solidFill>
                <a:latin typeface="Consolas"/>
              </a:rPr>
              <a:t>    // Configure Jersey to use Gson </a:t>
            </a:r>
            <a:endParaRPr lang="en-GB" sz="2000" noProof="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2000" noProof="0" dirty="0">
                <a:solidFill>
                  <a:srgbClr val="6A3E3E"/>
                </a:solidFill>
                <a:latin typeface="Consolas"/>
              </a:rPr>
              <a:t>    </a:t>
            </a:r>
            <a:r>
              <a:rPr lang="en-GB" sz="2000" noProof="0" dirty="0" err="1">
                <a:solidFill>
                  <a:srgbClr val="6A3E3E"/>
                </a:solidFill>
                <a:latin typeface="Consolas"/>
              </a:rPr>
              <a:t>config</a:t>
            </a:r>
            <a:r>
              <a:rPr lang="en-GB" sz="2000" noProof="0" dirty="0" err="1">
                <a:solidFill>
                  <a:srgbClr val="000000"/>
                </a:solidFill>
                <a:latin typeface="Consolas"/>
              </a:rPr>
              <a:t>.register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2000" noProof="0" dirty="0" err="1">
                <a:solidFill>
                  <a:srgbClr val="000000"/>
                </a:solidFill>
                <a:latin typeface="Consolas"/>
              </a:rPr>
              <a:t>util.GsonMessageBodyHandler.</a:t>
            </a:r>
            <a:r>
              <a:rPr lang="en-GB" sz="2000" noProof="0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GB" sz="2000" noProof="0" dirty="0">
                <a:solidFill>
                  <a:srgbClr val="3F7F5F"/>
                </a:solidFill>
                <a:latin typeface="Consolas"/>
              </a:rPr>
              <a:t>    // Enable logging for debugging purposes </a:t>
            </a:r>
            <a:endParaRPr lang="en-GB" sz="2000" noProof="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2000" noProof="0" dirty="0">
                <a:solidFill>
                  <a:srgbClr val="6A3E3E"/>
                </a:solidFill>
                <a:latin typeface="Consolas"/>
              </a:rPr>
              <a:t>    </a:t>
            </a:r>
            <a:r>
              <a:rPr lang="en-GB" sz="2000" noProof="0" dirty="0" err="1">
                <a:solidFill>
                  <a:srgbClr val="6A3E3E"/>
                </a:solidFill>
                <a:latin typeface="Consolas"/>
              </a:rPr>
              <a:t>config</a:t>
            </a:r>
            <a:r>
              <a:rPr lang="en-GB" sz="2000" noProof="0" dirty="0" err="1">
                <a:solidFill>
                  <a:srgbClr val="000000"/>
                </a:solidFill>
                <a:latin typeface="Consolas"/>
              </a:rPr>
              <a:t>.property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GB" sz="2000" noProof="0" dirty="0" err="1">
                <a:solidFill>
                  <a:srgbClr val="000000"/>
                </a:solidFill>
                <a:latin typeface="Consolas"/>
              </a:rPr>
              <a:t>LoggingFeature.</a:t>
            </a:r>
            <a:r>
              <a:rPr lang="en-GB" sz="2000" i="1" noProof="0" dirty="0" err="1">
                <a:solidFill>
                  <a:srgbClr val="0000C0"/>
                </a:solidFill>
                <a:latin typeface="Consolas"/>
              </a:rPr>
              <a:t>LOGGING_FEATURE_LOGGER_LEVEL</a:t>
            </a:r>
            <a:r>
              <a:rPr lang="en-GB" sz="2000" i="1" noProof="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2000" noProof="0" dirty="0">
                <a:solidFill>
                  <a:srgbClr val="2A00FF"/>
                </a:solidFill>
                <a:latin typeface="Consolas"/>
              </a:rPr>
              <a:t>"INFO"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 marL="0" indent="0">
              <a:buNone/>
            </a:pPr>
            <a:r>
              <a:rPr lang="en-GB" sz="2000" noProof="0" dirty="0">
                <a:solidFill>
                  <a:srgbClr val="3F7F5F"/>
                </a:solidFill>
                <a:latin typeface="Consolas"/>
              </a:rPr>
              <a:t>    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3F7F5F"/>
                </a:solidFill>
                <a:latin typeface="Consolas"/>
              </a:rPr>
              <a:t>    </a:t>
            </a:r>
            <a:r>
              <a:rPr lang="en-GB" sz="2000" noProof="0" dirty="0">
                <a:solidFill>
                  <a:srgbClr val="3F7F5F"/>
                </a:solidFill>
                <a:latin typeface="Consolas"/>
              </a:rPr>
              <a:t>...</a:t>
            </a:r>
            <a:endParaRPr lang="en-GB" sz="2000" noProof="0" dirty="0"/>
          </a:p>
        </p:txBody>
      </p:sp>
    </p:spTree>
    <p:extLst>
      <p:ext uri="{BB962C8B-B14F-4D97-AF65-F5344CB8AC3E}">
        <p14:creationId xmlns:p14="http://schemas.microsoft.com/office/powerpoint/2010/main" val="1923520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9144000" cy="6669359"/>
          </a:xfrm>
        </p:spPr>
        <p:txBody>
          <a:bodyPr/>
          <a:lstStyle/>
          <a:p>
            <a:pPr>
              <a:buNone/>
            </a:pPr>
            <a:r>
              <a:rPr lang="en-GB" sz="2000" noProof="0" dirty="0">
                <a:solidFill>
                  <a:srgbClr val="3F7F5F"/>
                </a:solidFill>
                <a:latin typeface="Consolas"/>
              </a:rPr>
              <a:t>    // Tomcat configuration </a:t>
            </a:r>
          </a:p>
          <a:p>
            <a:pPr marL="0" indent="0">
              <a:buNone/>
            </a:pP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    Tomcat </a:t>
            </a:r>
            <a:r>
              <a:rPr lang="en-GB" sz="2000" noProof="0" dirty="0" err="1">
                <a:solidFill>
                  <a:srgbClr val="6A3E3E"/>
                </a:solidFill>
                <a:latin typeface="Consolas"/>
              </a:rPr>
              <a:t>tomcat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2000" noProof="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 Tomcat();</a:t>
            </a:r>
          </a:p>
          <a:p>
            <a:pPr marL="0" indent="0">
              <a:buNone/>
            </a:pPr>
            <a:r>
              <a:rPr lang="en-GB" sz="2000" noProof="0" dirty="0">
                <a:solidFill>
                  <a:srgbClr val="6A3E3E"/>
                </a:solidFill>
                <a:latin typeface="Consolas"/>
              </a:rPr>
              <a:t>    </a:t>
            </a:r>
            <a:r>
              <a:rPr lang="en-GB" sz="2000" noProof="0" dirty="0" err="1">
                <a:solidFill>
                  <a:srgbClr val="6A3E3E"/>
                </a:solidFill>
                <a:latin typeface="Consolas"/>
              </a:rPr>
              <a:t>tomcat</a:t>
            </a:r>
            <a:r>
              <a:rPr lang="en-GB" sz="2000" noProof="0" dirty="0" err="1">
                <a:solidFill>
                  <a:srgbClr val="000000"/>
                </a:solidFill>
                <a:latin typeface="Consolas"/>
              </a:rPr>
              <a:t>.setPort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2000" i="1" noProof="0" dirty="0">
                <a:solidFill>
                  <a:srgbClr val="0000C0"/>
                </a:solidFill>
                <a:latin typeface="Consolas"/>
              </a:rPr>
              <a:t>TOMCAT_PORT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);</a:t>
            </a:r>
            <a:endParaRPr lang="en-GB" sz="2000" noProof="0" dirty="0">
              <a:solidFill>
                <a:srgbClr val="3F7F5F"/>
              </a:solidFill>
              <a:latin typeface="Consolas"/>
            </a:endParaRPr>
          </a:p>
          <a:p>
            <a:pPr>
              <a:buNone/>
            </a:pPr>
            <a:r>
              <a:rPr lang="en-GB" sz="2000" noProof="0" dirty="0">
                <a:solidFill>
                  <a:srgbClr val="3F7F5F"/>
                </a:solidFill>
                <a:latin typeface="Consolas"/>
              </a:rPr>
              <a:t>    // Add web application</a:t>
            </a:r>
            <a:endParaRPr lang="en-GB" sz="2000" i="1" noProof="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    Context </a:t>
            </a:r>
            <a:r>
              <a:rPr lang="en-GB" sz="2000" noProof="0" dirty="0" err="1">
                <a:solidFill>
                  <a:srgbClr val="6A3E3E"/>
                </a:solidFill>
                <a:latin typeface="Consolas"/>
              </a:rPr>
              <a:t>context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2000" noProof="0" dirty="0" err="1">
                <a:solidFill>
                  <a:srgbClr val="6A3E3E"/>
                </a:solidFill>
                <a:latin typeface="Consolas"/>
              </a:rPr>
              <a:t>tomcat</a:t>
            </a:r>
            <a:r>
              <a:rPr lang="en-GB" sz="2000" noProof="0" dirty="0" err="1">
                <a:solidFill>
                  <a:srgbClr val="000000"/>
                </a:solidFill>
                <a:latin typeface="Consolas"/>
              </a:rPr>
              <a:t>.addWebapp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2000" noProof="0" dirty="0">
                <a:solidFill>
                  <a:srgbClr val="2A00FF"/>
                </a:solidFill>
                <a:latin typeface="Consolas"/>
              </a:rPr>
              <a:t>"/examples"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, </a:t>
            </a:r>
            <a:br>
              <a:rPr lang="en-GB" sz="2000" noProof="0" dirty="0">
                <a:solidFill>
                  <a:srgbClr val="000000"/>
                </a:solidFill>
                <a:latin typeface="Consolas"/>
              </a:rPr>
            </a:b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en-GB" sz="2000" noProof="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 File(</a:t>
            </a:r>
            <a:r>
              <a:rPr lang="en-GB" sz="2000" noProof="0" dirty="0">
                <a:solidFill>
                  <a:srgbClr val="2A00FF"/>
                </a:solidFill>
                <a:latin typeface="Consolas"/>
              </a:rPr>
              <a:t>"./</a:t>
            </a:r>
            <a:r>
              <a:rPr lang="en-GB" sz="2000" noProof="0" dirty="0" err="1">
                <a:solidFill>
                  <a:srgbClr val="2A00FF"/>
                </a:solidFill>
                <a:latin typeface="Consolas"/>
              </a:rPr>
              <a:t>WebContent</a:t>
            </a:r>
            <a:r>
              <a:rPr lang="en-GB" sz="2000" noProof="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GB" sz="2000" noProof="0" dirty="0" err="1">
                <a:solidFill>
                  <a:srgbClr val="000000"/>
                </a:solidFill>
                <a:latin typeface="Consolas"/>
              </a:rPr>
              <a:t>getAbsolutePath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marL="0" indent="0">
              <a:buNone/>
            </a:pPr>
            <a:r>
              <a:rPr lang="en-GB" sz="2000" noProof="0" dirty="0">
                <a:solidFill>
                  <a:srgbClr val="3F7F5F"/>
                </a:solidFill>
                <a:latin typeface="Consolas"/>
              </a:rPr>
              <a:t>    // Add Jersey servlet</a:t>
            </a:r>
            <a:endParaRPr lang="en-GB" sz="2000" noProof="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2000" noProof="0" dirty="0" err="1">
                <a:solidFill>
                  <a:srgbClr val="000000"/>
                </a:solidFill>
                <a:latin typeface="Consolas"/>
              </a:rPr>
              <a:t>Tomcat.</a:t>
            </a:r>
            <a:r>
              <a:rPr lang="en-GB" sz="2000" i="1" noProof="0" dirty="0" err="1">
                <a:solidFill>
                  <a:srgbClr val="000000"/>
                </a:solidFill>
                <a:latin typeface="Consolas"/>
              </a:rPr>
              <a:t>addServlet</a:t>
            </a:r>
            <a:r>
              <a:rPr lang="en-GB" sz="2000" i="1" noProof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2000" i="1" noProof="0" dirty="0">
                <a:solidFill>
                  <a:srgbClr val="6A3E3E"/>
                </a:solidFill>
                <a:latin typeface="Consolas"/>
              </a:rPr>
              <a:t>context</a:t>
            </a:r>
            <a:r>
              <a:rPr lang="en-GB" sz="2000" i="1" noProof="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2000" i="1" noProof="0" dirty="0">
                <a:solidFill>
                  <a:srgbClr val="2A00FF"/>
                </a:solidFill>
                <a:latin typeface="Consolas"/>
              </a:rPr>
              <a:t>"jersey"</a:t>
            </a:r>
            <a:r>
              <a:rPr lang="en-GB" sz="2000" i="1" noProof="0" dirty="0">
                <a:solidFill>
                  <a:srgbClr val="000000"/>
                </a:solidFill>
                <a:latin typeface="Consolas"/>
              </a:rPr>
              <a:t>, </a:t>
            </a:r>
            <a:br>
              <a:rPr lang="en-GB" sz="2000" i="1" noProof="0" dirty="0">
                <a:solidFill>
                  <a:srgbClr val="000000"/>
                </a:solidFill>
                <a:latin typeface="Consolas"/>
              </a:rPr>
            </a:br>
            <a:r>
              <a:rPr lang="en-GB" sz="2000" i="1" noProof="0" dirty="0">
                <a:solidFill>
                  <a:srgbClr val="000000"/>
                </a:solidFill>
                <a:latin typeface="Consolas"/>
              </a:rPr>
              <a:t>                              </a:t>
            </a:r>
            <a:r>
              <a:rPr lang="en-GB" sz="2000" i="1" noProof="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GB" sz="2000" i="1" noProof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2000" i="1" noProof="0" dirty="0" err="1">
                <a:solidFill>
                  <a:srgbClr val="000000"/>
                </a:solidFill>
                <a:latin typeface="Consolas"/>
              </a:rPr>
              <a:t>ServletContainer</a:t>
            </a:r>
            <a:r>
              <a:rPr lang="en-GB" sz="2000" i="1" noProof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2000" i="1" noProof="0" dirty="0">
                <a:solidFill>
                  <a:srgbClr val="6A3E3E"/>
                </a:solidFill>
                <a:latin typeface="Consolas"/>
              </a:rPr>
              <a:t>config</a:t>
            </a:r>
            <a:r>
              <a:rPr lang="en-GB" sz="2000" i="1" noProof="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GB" sz="2000" noProof="0" dirty="0">
                <a:solidFill>
                  <a:srgbClr val="3F7F5F"/>
                </a:solidFill>
                <a:latin typeface="Consolas"/>
              </a:rPr>
              <a:t>    // Map certain URLs to Jersey</a:t>
            </a:r>
            <a:endParaRPr lang="en-GB" sz="2000" i="1" noProof="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2000" noProof="0" dirty="0">
                <a:solidFill>
                  <a:srgbClr val="6A3E3E"/>
                </a:solidFill>
                <a:latin typeface="Consolas"/>
              </a:rPr>
              <a:t>    </a:t>
            </a:r>
            <a:r>
              <a:rPr lang="en-GB" sz="2000" noProof="0" dirty="0" err="1">
                <a:solidFill>
                  <a:srgbClr val="6A3E3E"/>
                </a:solidFill>
                <a:latin typeface="Consolas"/>
              </a:rPr>
              <a:t>context</a:t>
            </a:r>
            <a:r>
              <a:rPr lang="en-GB" sz="2000" noProof="0" dirty="0" err="1">
                <a:solidFill>
                  <a:srgbClr val="000000"/>
                </a:solidFill>
                <a:latin typeface="Consolas"/>
              </a:rPr>
              <a:t>.addServletMappingDecoded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2000" noProof="0" dirty="0">
                <a:solidFill>
                  <a:srgbClr val="2A00FF"/>
                </a:solidFill>
                <a:latin typeface="Consolas"/>
              </a:rPr>
              <a:t>"/rest/*"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2000" noProof="0" dirty="0">
                <a:solidFill>
                  <a:srgbClr val="2A00FF"/>
                </a:solidFill>
                <a:latin typeface="Consolas"/>
              </a:rPr>
              <a:t>"jersey"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);</a:t>
            </a:r>
            <a:endParaRPr lang="en-GB" sz="2000" noProof="0" dirty="0">
              <a:solidFill>
                <a:srgbClr val="3F7F5F"/>
              </a:solidFill>
              <a:latin typeface="Consolas"/>
            </a:endParaRPr>
          </a:p>
          <a:p>
            <a:pPr>
              <a:buNone/>
            </a:pPr>
            <a:r>
              <a:rPr lang="en-GB" sz="2000" noProof="0" dirty="0">
                <a:solidFill>
                  <a:srgbClr val="3F7F5F"/>
                </a:solidFill>
                <a:latin typeface="Consolas"/>
              </a:rPr>
              <a:t>    // Start server </a:t>
            </a:r>
            <a:endParaRPr lang="en-GB" sz="2000" noProof="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2000" noProof="0" dirty="0">
                <a:solidFill>
                  <a:srgbClr val="6A3E3E"/>
                </a:solidFill>
                <a:latin typeface="Consolas"/>
              </a:rPr>
              <a:t>    </a:t>
            </a:r>
            <a:r>
              <a:rPr lang="en-GB" sz="2000" noProof="0" dirty="0" err="1">
                <a:solidFill>
                  <a:srgbClr val="6A3E3E"/>
                </a:solidFill>
                <a:latin typeface="Consolas"/>
              </a:rPr>
              <a:t>tomcat</a:t>
            </a:r>
            <a:r>
              <a:rPr lang="en-GB" sz="2000" noProof="0" dirty="0" err="1">
                <a:solidFill>
                  <a:srgbClr val="000000"/>
                </a:solidFill>
                <a:latin typeface="Consolas"/>
              </a:rPr>
              <a:t>.start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GB" sz="2000" noProof="0" dirty="0">
                <a:solidFill>
                  <a:srgbClr val="6A3E3E"/>
                </a:solidFill>
                <a:latin typeface="Consolas"/>
              </a:rPr>
              <a:t>    </a:t>
            </a:r>
            <a:r>
              <a:rPr lang="en-GB" sz="2000" noProof="0" dirty="0" err="1">
                <a:solidFill>
                  <a:srgbClr val="6A3E3E"/>
                </a:solidFill>
                <a:latin typeface="Consolas"/>
              </a:rPr>
              <a:t>tomcat</a:t>
            </a:r>
            <a:r>
              <a:rPr lang="en-GB" sz="2000" noProof="0" dirty="0" err="1">
                <a:solidFill>
                  <a:srgbClr val="000000"/>
                </a:solidFill>
                <a:latin typeface="Consolas"/>
              </a:rPr>
              <a:t>.getServer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().await();</a:t>
            </a:r>
          </a:p>
          <a:p>
            <a:pPr marL="0" indent="0">
              <a:buNone/>
            </a:pP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2000" noProof="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2000" noProof="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2000" noProof="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GB" sz="2000" noProof="0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GB" sz="2000" noProof="0" dirty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 Exception {</a:t>
            </a:r>
          </a:p>
          <a:p>
            <a:pPr>
              <a:buNone/>
            </a:pPr>
            <a:r>
              <a:rPr lang="en-GB" sz="2000" noProof="0" dirty="0">
                <a:solidFill>
                  <a:srgbClr val="7F0055"/>
                </a:solidFill>
                <a:latin typeface="Consolas"/>
              </a:rPr>
              <a:t>    new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2000" noProof="0" dirty="0" err="1">
                <a:solidFill>
                  <a:srgbClr val="000000"/>
                </a:solidFill>
                <a:latin typeface="Consolas"/>
              </a:rPr>
              <a:t>TomcatJerseyServer</a:t>
            </a: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().start(); }</a:t>
            </a:r>
          </a:p>
          <a:p>
            <a:pPr>
              <a:buNone/>
            </a:pPr>
            <a:r>
              <a:rPr lang="en-GB" sz="2000" noProof="0" dirty="0">
                <a:solidFill>
                  <a:srgbClr val="000000"/>
                </a:solidFill>
                <a:latin typeface="Consolas"/>
              </a:rPr>
              <a:t>} </a:t>
            </a:r>
          </a:p>
          <a:p>
            <a:pPr>
              <a:buNone/>
            </a:pPr>
            <a:endParaRPr lang="en-GB" sz="2000" noProof="0" dirty="0"/>
          </a:p>
        </p:txBody>
      </p:sp>
    </p:spTree>
    <p:extLst>
      <p:ext uri="{BB962C8B-B14F-4D97-AF65-F5344CB8AC3E}">
        <p14:creationId xmlns:p14="http://schemas.microsoft.com/office/powerpoint/2010/main" val="18582271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9265-2AD9-6A47-A93E-E4D308BF66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853DA-4DBD-034F-BAC9-B16B3D471D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HelloServer.java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8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766C-2AA7-430F-9B82-4B02FF42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HTTP Requests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DE8A0-C5FA-40D7-A7EE-9B18B786BB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Messages sent from client to web server via TCP</a:t>
            </a:r>
          </a:p>
          <a:p>
            <a:r>
              <a:rPr lang="en-GB" noProof="0" dirty="0"/>
              <a:t>Request line specifies method: </a:t>
            </a:r>
          </a:p>
          <a:p>
            <a:pPr lvl="1"/>
            <a:r>
              <a:rPr lang="en-GB" noProof="0" dirty="0"/>
              <a:t>GET, POST, PUT, DELETE, HEAD, OPTIONS, PATCH, ... </a:t>
            </a:r>
          </a:p>
          <a:p>
            <a:pPr lvl="1"/>
            <a:r>
              <a:rPr lang="en-GB" noProof="0" dirty="0"/>
              <a:t>And resource: URI</a:t>
            </a:r>
          </a:p>
          <a:p>
            <a:r>
              <a:rPr lang="en-GB" noProof="0" dirty="0"/>
              <a:t>Request header fields (optional):</a:t>
            </a:r>
          </a:p>
          <a:p>
            <a:pPr lvl="1"/>
            <a:r>
              <a:rPr lang="en-GB" noProof="0" dirty="0"/>
              <a:t>For example an </a:t>
            </a:r>
            <a:r>
              <a:rPr lang="en-GB" sz="2200" b="1" dirty="0">
                <a:latin typeface="Consolas"/>
              </a:rPr>
              <a:t>Accept</a:t>
            </a:r>
            <a:r>
              <a:rPr lang="en-GB" noProof="0" dirty="0"/>
              <a:t> field that specifies different “acceptable” content types for the response</a:t>
            </a:r>
          </a:p>
          <a:p>
            <a:r>
              <a:rPr lang="en-GB" noProof="0" dirty="0"/>
              <a:t>Message body (optional)</a:t>
            </a:r>
          </a:p>
          <a:p>
            <a:pPr lvl="1"/>
            <a:r>
              <a:rPr lang="en-GB" noProof="0" dirty="0"/>
              <a:t>For example to submit form content in POST requests</a:t>
            </a:r>
          </a:p>
        </p:txBody>
      </p:sp>
    </p:spTree>
    <p:extLst>
      <p:ext uri="{BB962C8B-B14F-4D97-AF65-F5344CB8AC3E}">
        <p14:creationId xmlns:p14="http://schemas.microsoft.com/office/powerpoint/2010/main" val="42830856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6A8C-2E4C-1F45-A824-D4960E65A9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SERVER-SIDE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A61CD-CE0B-2A4F-A11F-23EB24649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88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B1DE1F-9B05-C346-9063-C3799FF40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664" y="2132856"/>
            <a:ext cx="6477000" cy="1752600"/>
          </a:xfrm>
        </p:spPr>
        <p:txBody>
          <a:bodyPr/>
          <a:lstStyle/>
          <a:p>
            <a:pPr algn="ctr"/>
            <a:r>
              <a:rPr lang="en-US" dirty="0"/>
              <a:t>PART III: RESTful Services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A4674115-13F0-D445-9B4E-65C297642795}"/>
              </a:ext>
            </a:extLst>
          </p:cNvPr>
          <p:cNvSpPr txBox="1">
            <a:spLocks/>
          </p:cNvSpPr>
          <p:nvPr/>
        </p:nvSpPr>
        <p:spPr bwMode="auto">
          <a:xfrm>
            <a:off x="1691680" y="3868579"/>
            <a:ext cx="6477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/>
              <a:t>PART B:</a:t>
            </a:r>
            <a:br>
              <a:rPr lang="en-US" kern="0" dirty="0"/>
            </a:br>
            <a:r>
              <a:rPr lang="en-US" kern="0" dirty="0"/>
              <a:t>Hello WEBSERVICE EXAMPLE</a:t>
            </a:r>
          </a:p>
        </p:txBody>
      </p:sp>
    </p:spTree>
    <p:extLst>
      <p:ext uri="{BB962C8B-B14F-4D97-AF65-F5344CB8AC3E}">
        <p14:creationId xmlns:p14="http://schemas.microsoft.com/office/powerpoint/2010/main" val="35825060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AF83-786C-5049-95F2-F0BB7CEA3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CLIENT-SIDE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B30EE-52A2-8843-B53B-257BFE7343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737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Clients for RESTful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413"/>
            <a:ext cx="8640960" cy="5292725"/>
          </a:xfrm>
        </p:spPr>
        <p:txBody>
          <a:bodyPr/>
          <a:lstStyle/>
          <a:p>
            <a:r>
              <a:rPr lang="en-GB" noProof="0" dirty="0"/>
              <a:t>Clients need to generate appropriate HTTP requests and parse responses</a:t>
            </a:r>
          </a:p>
          <a:p>
            <a:r>
              <a:rPr lang="en-GB" noProof="0" dirty="0"/>
              <a:t>Web browsers can do this to some extend</a:t>
            </a:r>
          </a:p>
          <a:p>
            <a:pPr lvl="1"/>
            <a:r>
              <a:rPr lang="en-GB" noProof="0" dirty="0"/>
              <a:t>but they are not built for this purpose</a:t>
            </a:r>
          </a:p>
          <a:p>
            <a:pPr lvl="1"/>
            <a:r>
              <a:rPr lang="en-GB" noProof="0" dirty="0"/>
              <a:t>for example you cannot directly issue a POST request by entering it in the address bar of Chrome</a:t>
            </a:r>
          </a:p>
          <a:p>
            <a:r>
              <a:rPr lang="en-GB" sz="2200" b="1" dirty="0">
                <a:latin typeface="Consolas"/>
              </a:rPr>
              <a:t>curl</a:t>
            </a:r>
            <a:r>
              <a:rPr lang="en-GB" noProof="0" dirty="0"/>
              <a:t> is a command line tool for generating HTTP requests</a:t>
            </a:r>
            <a:br>
              <a:rPr lang="en-GB" noProof="0" dirty="0"/>
            </a:br>
            <a:endParaRPr lang="en-GB" sz="2000" noProof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noProof="0" dirty="0">
                <a:solidFill>
                  <a:srgbClr val="000000"/>
                </a:solidFill>
                <a:latin typeface="Consolas" panose="020B0609020204030204" pitchFamily="49" charset="0"/>
              </a:rPr>
              <a:t>   curl -H </a:t>
            </a:r>
            <a:r>
              <a:rPr lang="en-GB" sz="2000" noProof="0" dirty="0">
                <a:solidFill>
                  <a:srgbClr val="2B91AF"/>
                </a:solidFill>
                <a:latin typeface="Consolas" panose="020B0609020204030204" pitchFamily="49" charset="0"/>
              </a:rPr>
              <a:t>"Accept: text/plain"</a:t>
            </a:r>
            <a:r>
              <a:rPr lang="en-GB" sz="2000" noProof="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GB" sz="2000" noProof="0" dirty="0">
                <a:solidFill>
                  <a:srgbClr val="A31515"/>
                </a:solidFill>
                <a:latin typeface="Consolas" panose="020B0609020204030204" pitchFamily="49" charset="0"/>
              </a:rPr>
              <a:t>http:</a:t>
            </a:r>
            <a:r>
              <a:rPr lang="en-GB" sz="2000" noProof="0" dirty="0">
                <a:solidFill>
                  <a:srgbClr val="000000"/>
                </a:solidFill>
                <a:latin typeface="Consolas" panose="020B0609020204030204" pitchFamily="49" charset="0"/>
              </a:rPr>
              <a:t>//localhost:8080/examples/rest/hello/Sam</a:t>
            </a:r>
            <a:br>
              <a:rPr lang="en-GB" sz="2000" noProof="0" dirty="0">
                <a:latin typeface="Consolas" panose="020B0609020204030204" pitchFamily="49" charset="0"/>
              </a:rPr>
            </a:br>
            <a:endParaRPr lang="en-GB" sz="2000" noProof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5911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Invoking RESTful Services from Java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JAX-RS Jersey also has a </a:t>
            </a:r>
            <a:r>
              <a:rPr lang="en-GB" noProof="0" dirty="0">
                <a:hlinkClick r:id="rId2"/>
              </a:rPr>
              <a:t>Client API</a:t>
            </a:r>
            <a:endParaRPr lang="en-GB" noProof="0" dirty="0"/>
          </a:p>
          <a:p>
            <a:r>
              <a:rPr lang="en-GB" noProof="0" dirty="0"/>
              <a:t>Usage</a:t>
            </a:r>
          </a:p>
          <a:p>
            <a:pPr lvl="1"/>
            <a:r>
              <a:rPr lang="en-GB" noProof="0" dirty="0"/>
              <a:t>create a web target pointing at a Web resource</a:t>
            </a:r>
          </a:p>
          <a:p>
            <a:pPr lvl="1"/>
            <a:r>
              <a:rPr lang="en-GB" noProof="0" dirty="0"/>
              <a:t>build the request</a:t>
            </a:r>
          </a:p>
          <a:p>
            <a:pPr lvl="1"/>
            <a:r>
              <a:rPr lang="en-GB" noProof="0" dirty="0"/>
              <a:t>submit request and process the response</a:t>
            </a:r>
          </a:p>
          <a:p>
            <a:r>
              <a:rPr lang="en-GB" noProof="0" dirty="0"/>
              <a:t>Web target creation includes building a client which may have some configuration such as setting of message handlers and logging levels </a:t>
            </a:r>
          </a:p>
          <a:p>
            <a:r>
              <a:rPr lang="en-GB" noProof="0" dirty="0"/>
              <a:t>Request building may involve construction of entities that are passed in the body, especially for POST and PUT</a:t>
            </a:r>
          </a:p>
          <a:p>
            <a:r>
              <a:rPr lang="en-GB" noProof="0" dirty="0"/>
              <a:t>“Fluent API” with chaining of method calls</a:t>
            </a:r>
          </a:p>
          <a:p>
            <a:pPr lvl="1"/>
            <a:r>
              <a:rPr lang="en-GB" noProof="0" dirty="0"/>
              <a:t>See Java code on Moodle</a:t>
            </a:r>
          </a:p>
        </p:txBody>
      </p:sp>
    </p:spTree>
    <p:extLst>
      <p:ext uri="{BB962C8B-B14F-4D97-AF65-F5344CB8AC3E}">
        <p14:creationId xmlns:p14="http://schemas.microsoft.com/office/powerpoint/2010/main" val="13084645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40A22F-D272-AE45-A94D-03FF1BA189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8ED5905-E41C-5645-833F-35734F3B9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HelloClient.java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3654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B3D9-77D0-024E-AB4D-A0A32C0A4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 with a web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2ECDF-7705-FB47-ABA9-969CDA372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C2E64-61E1-EE46-93F8-40202ABEC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1196752"/>
            <a:ext cx="5003800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46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Closing Remarks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RESTful web services have become popular in recent years, especially for “public facing” web services</a:t>
            </a:r>
          </a:p>
          <a:p>
            <a:r>
              <a:rPr lang="en-GB" noProof="0" dirty="0"/>
              <a:t>They are supported in many different programming languages and web application frameworks </a:t>
            </a:r>
          </a:p>
          <a:p>
            <a:r>
              <a:rPr lang="en-GB" noProof="0" dirty="0"/>
              <a:t>JAX-RS / Jersey makes it reasonably straightforward to code web services in Java</a:t>
            </a:r>
          </a:p>
          <a:p>
            <a:pPr lvl="1"/>
            <a:r>
              <a:rPr lang="en-GB" noProof="0" dirty="0"/>
              <a:t>Supports programming of both servers and clients</a:t>
            </a:r>
          </a:p>
          <a:p>
            <a:r>
              <a:rPr lang="en-GB" noProof="0" dirty="0"/>
              <a:t>Please see the literature for more details of JAX-RS and Jersey such as the asynchronous client API and server-sent events  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1475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7CB36-F6C0-4836-864D-08C1963ED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HTTP Request Example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53825-3D34-48A7-9FC4-E2E7B1F5BA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noProof="0" dirty="0">
                <a:solidFill>
                  <a:srgbClr val="0070C0"/>
                </a:solidFill>
              </a:rPr>
              <a:t>POST</a:t>
            </a:r>
            <a:r>
              <a:rPr lang="en-GB" noProof="0" dirty="0"/>
              <a:t> /examples/rest/bank/transfer/cust1/ </a:t>
            </a:r>
            <a:r>
              <a:rPr lang="en-GB" noProof="0" dirty="0">
                <a:solidFill>
                  <a:srgbClr val="C00000"/>
                </a:solidFill>
              </a:rPr>
              <a:t>HTTP/1.1</a:t>
            </a:r>
          </a:p>
          <a:p>
            <a:pPr marL="0" indent="0">
              <a:buNone/>
            </a:pPr>
            <a:r>
              <a:rPr lang="en-GB" noProof="0" dirty="0">
                <a:solidFill>
                  <a:srgbClr val="0070C0"/>
                </a:solidFill>
              </a:rPr>
              <a:t>Host</a:t>
            </a:r>
            <a:r>
              <a:rPr lang="en-GB" noProof="0" dirty="0"/>
              <a:t>:</a:t>
            </a:r>
            <a:r>
              <a:rPr lang="en-GB" noProof="0" dirty="0">
                <a:solidFill>
                  <a:srgbClr val="0070C0"/>
                </a:solidFill>
              </a:rPr>
              <a:t> </a:t>
            </a:r>
            <a:r>
              <a:rPr lang="en-GB" noProof="0" dirty="0"/>
              <a:t>localhost:8080</a:t>
            </a:r>
          </a:p>
          <a:p>
            <a:pPr marL="0" indent="0">
              <a:buNone/>
            </a:pPr>
            <a:r>
              <a:rPr lang="en-GB" noProof="0" dirty="0">
                <a:solidFill>
                  <a:srgbClr val="0070C0"/>
                </a:solidFill>
              </a:rPr>
              <a:t>Accept</a:t>
            </a:r>
            <a:r>
              <a:rPr lang="en-GB" noProof="0" dirty="0"/>
              <a:t>: application/</a:t>
            </a:r>
            <a:r>
              <a:rPr lang="en-GB" noProof="0" dirty="0" err="1"/>
              <a:t>json</a:t>
            </a:r>
            <a:endParaRPr lang="en-GB" noProof="0" dirty="0"/>
          </a:p>
          <a:p>
            <a:pPr marL="0" indent="0">
              <a:buNone/>
            </a:pPr>
            <a:r>
              <a:rPr lang="en-GB" noProof="0" dirty="0">
                <a:solidFill>
                  <a:srgbClr val="0070C0"/>
                </a:solidFill>
              </a:rPr>
              <a:t>Content-Type</a:t>
            </a:r>
            <a:r>
              <a:rPr lang="en-GB" noProof="0" dirty="0"/>
              <a:t>: application/</a:t>
            </a:r>
            <a:r>
              <a:rPr lang="en-GB" noProof="0" dirty="0" err="1"/>
              <a:t>json</a:t>
            </a: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{ "fromAccount":105, "toAccount":100, "amount":50.0}</a:t>
            </a:r>
          </a:p>
        </p:txBody>
      </p:sp>
    </p:spTree>
    <p:extLst>
      <p:ext uri="{BB962C8B-B14F-4D97-AF65-F5344CB8AC3E}">
        <p14:creationId xmlns:p14="http://schemas.microsoft.com/office/powerpoint/2010/main" val="16344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1105-EF25-4A69-8BCC-A5EEAE38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GET Requests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951BF-DA97-4B9C-A53D-0B7D7B353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540" y="1196752"/>
            <a:ext cx="8532948" cy="5472608"/>
          </a:xfrm>
        </p:spPr>
        <p:txBody>
          <a:bodyPr/>
          <a:lstStyle/>
          <a:p>
            <a:r>
              <a:rPr lang="en-GB" noProof="0" dirty="0"/>
              <a:t>GET request means: “give me this resource”</a:t>
            </a:r>
          </a:p>
          <a:p>
            <a:r>
              <a:rPr lang="en-GB" noProof="0" dirty="0"/>
              <a:t>GET requests should be preferred choice for queries that do not modify data</a:t>
            </a:r>
          </a:p>
          <a:p>
            <a:r>
              <a:rPr lang="en-GB" noProof="0" dirty="0"/>
              <a:t>GET requests often originate from</a:t>
            </a:r>
          </a:p>
          <a:p>
            <a:pPr lvl="1"/>
            <a:r>
              <a:rPr lang="en-GB" noProof="0" dirty="0"/>
              <a:t>typing a URL into a web browser</a:t>
            </a:r>
          </a:p>
          <a:p>
            <a:pPr lvl="1"/>
            <a:r>
              <a:rPr lang="en-GB" noProof="0" dirty="0"/>
              <a:t>clicking on a hyper link in a web page</a:t>
            </a:r>
          </a:p>
          <a:p>
            <a:pPr lvl="1"/>
            <a:r>
              <a:rPr lang="en-GB" noProof="0" dirty="0"/>
              <a:t>redirecting a web page</a:t>
            </a:r>
          </a:p>
          <a:p>
            <a:pPr lvl="1"/>
            <a:r>
              <a:rPr lang="en-GB" noProof="0" dirty="0"/>
              <a:t>submitted forms with method set to GET (e.g. Google)</a:t>
            </a:r>
          </a:p>
          <a:p>
            <a:r>
              <a:rPr lang="en-GB" noProof="0" dirty="0"/>
              <a:t>The URL can encode parameters (“query string”) which are decomposed on the server (“URL rewriting”):</a:t>
            </a:r>
          </a:p>
          <a:p>
            <a:pPr marL="0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  http://www.mysite.org/myservice?fName=Fred&amp;sName=Flintstone</a:t>
            </a:r>
          </a:p>
        </p:txBody>
      </p:sp>
    </p:spTree>
    <p:extLst>
      <p:ext uri="{BB962C8B-B14F-4D97-AF65-F5344CB8AC3E}">
        <p14:creationId xmlns:p14="http://schemas.microsoft.com/office/powerpoint/2010/main" val="38263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52C43-AD87-4804-848E-504F3CFC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POST Requests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1083F-546C-455E-842A-45562FE90A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POST requests send data</a:t>
            </a:r>
          </a:p>
          <a:p>
            <a:r>
              <a:rPr lang="en-GB" noProof="0" dirty="0"/>
              <a:t>POST requests should be used preferably when you want to create or modify data</a:t>
            </a:r>
          </a:p>
          <a:p>
            <a:r>
              <a:rPr lang="en-GB" noProof="0" dirty="0"/>
              <a:t>They often originate from HTML elements where the method is set to POST:</a:t>
            </a:r>
          </a:p>
          <a:p>
            <a:pPr marL="0" indent="0">
              <a:buNone/>
            </a:pPr>
            <a:r>
              <a:rPr lang="en-GB" noProof="0" dirty="0"/>
              <a:t>	</a:t>
            </a:r>
            <a:r>
              <a:rPr lang="en-GB" sz="2200" noProof="0" dirty="0">
                <a:latin typeface="Consolas" panose="020B0609020204030204" pitchFamily="49" charset="0"/>
              </a:rPr>
              <a:t>&lt;FORM action="</a:t>
            </a:r>
            <a:r>
              <a:rPr lang="en-GB" sz="2200" noProof="0" dirty="0" err="1">
                <a:latin typeface="Consolas" panose="020B0609020204030204" pitchFamily="49" charset="0"/>
              </a:rPr>
              <a:t>ProcessServlet</a:t>
            </a:r>
            <a:r>
              <a:rPr lang="en-GB" sz="2200" noProof="0" dirty="0">
                <a:latin typeface="Consolas" panose="020B0609020204030204" pitchFamily="49" charset="0"/>
              </a:rPr>
              <a:t>" method = "POST"&gt;</a:t>
            </a:r>
            <a:br>
              <a:rPr lang="en-GB" sz="2200" noProof="0" dirty="0">
                <a:latin typeface="Consolas" panose="020B0609020204030204" pitchFamily="49" charset="0"/>
              </a:rPr>
            </a:br>
            <a:r>
              <a:rPr lang="en-GB" sz="2200" noProof="0" dirty="0">
                <a:latin typeface="Consolas" panose="020B0609020204030204" pitchFamily="49" charset="0"/>
              </a:rPr>
              <a:t> 	… </a:t>
            </a:r>
          </a:p>
          <a:p>
            <a:pPr marL="0" indent="0">
              <a:buNone/>
            </a:pPr>
            <a:r>
              <a:rPr lang="en-GB" sz="2200" noProof="0" dirty="0">
                <a:latin typeface="Consolas" panose="020B0609020204030204" pitchFamily="49" charset="0"/>
              </a:rPr>
              <a:t>	&lt;/FORM&gt;</a:t>
            </a:r>
          </a:p>
          <a:p>
            <a:pPr marL="0" indent="0">
              <a:buNone/>
            </a:pPr>
            <a:endParaRPr lang="en-GB" sz="2200" noProof="0" dirty="0">
              <a:latin typeface="Consolas" panose="020B0609020204030204" pitchFamily="49" charset="0"/>
            </a:endParaRPr>
          </a:p>
          <a:p>
            <a:r>
              <a:rPr lang="en-GB" noProof="0" dirty="0"/>
              <a:t>Form values are not visible in the URL</a:t>
            </a:r>
          </a:p>
          <a:p>
            <a:r>
              <a:rPr lang="en-GB" noProof="0" dirty="0"/>
              <a:t>Can send more information than on address line</a:t>
            </a:r>
          </a:p>
        </p:txBody>
      </p:sp>
    </p:spTree>
    <p:extLst>
      <p:ext uri="{BB962C8B-B14F-4D97-AF65-F5344CB8AC3E}">
        <p14:creationId xmlns:p14="http://schemas.microsoft.com/office/powerpoint/2010/main" val="2672421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AE8A-FF0F-4FF1-9C87-B3133663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HTTP Response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76F48-A09E-44A5-A6D7-67F0E47EB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540" y="1196752"/>
            <a:ext cx="8532948" cy="5472608"/>
          </a:xfrm>
        </p:spPr>
        <p:txBody>
          <a:bodyPr/>
          <a:lstStyle/>
          <a:p>
            <a:r>
              <a:rPr lang="en-GB" noProof="0" dirty="0"/>
              <a:t>Message sent from server to client via the TCP connection on which request was received</a:t>
            </a:r>
          </a:p>
          <a:p>
            <a:r>
              <a:rPr lang="en-GB" noProof="0" dirty="0"/>
              <a:t>Status line with status code and reason message </a:t>
            </a:r>
          </a:p>
          <a:p>
            <a:r>
              <a:rPr lang="en-GB" noProof="0" dirty="0"/>
              <a:t>Response header fields</a:t>
            </a:r>
          </a:p>
          <a:p>
            <a:pPr lvl="1"/>
            <a:r>
              <a:rPr lang="en-GB" noProof="0" dirty="0"/>
              <a:t>such as </a:t>
            </a:r>
            <a:r>
              <a:rPr lang="en-GB" sz="2200" noProof="0" dirty="0">
                <a:latin typeface="Consolas" panose="020B0609020204030204" pitchFamily="49" charset="0"/>
              </a:rPr>
              <a:t>Content-Type: text/html</a:t>
            </a:r>
          </a:p>
          <a:p>
            <a:r>
              <a:rPr lang="en-GB" noProof="0" dirty="0"/>
              <a:t>Empty line</a:t>
            </a:r>
          </a:p>
          <a:p>
            <a:r>
              <a:rPr lang="en-GB" noProof="0" dirty="0"/>
              <a:t>Message body (optional)</a:t>
            </a:r>
          </a:p>
          <a:p>
            <a:r>
              <a:rPr lang="en-GB" noProof="0" dirty="0"/>
              <a:t>Contains the “resource” which has been requested, provided request could be satisfied</a:t>
            </a:r>
          </a:p>
        </p:txBody>
      </p:sp>
    </p:spTree>
    <p:extLst>
      <p:ext uri="{BB962C8B-B14F-4D97-AF65-F5344CB8AC3E}">
        <p14:creationId xmlns:p14="http://schemas.microsoft.com/office/powerpoint/2010/main" val="3098141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1A56-111C-491F-9327-BAF94D3E1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HTTP Response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F40BD-573D-453F-A212-2E49BF2B5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Status</a:t>
            </a:r>
          </a:p>
          <a:p>
            <a:pPr lvl="1"/>
            <a:r>
              <a:rPr lang="en-GB" sz="2200" noProof="0" dirty="0">
                <a:latin typeface="Consolas" panose="020B0609020204030204" pitchFamily="49" charset="0"/>
              </a:rPr>
              <a:t>Status 200 OK</a:t>
            </a:r>
          </a:p>
          <a:p>
            <a:pPr lvl="1"/>
            <a:endParaRPr lang="en-GB" noProof="0" dirty="0"/>
          </a:p>
          <a:p>
            <a:r>
              <a:rPr lang="en-GB" noProof="0" dirty="0"/>
              <a:t>Headers </a:t>
            </a:r>
          </a:p>
          <a:p>
            <a:pPr lvl="1"/>
            <a:r>
              <a:rPr lang="en-GB" sz="2200" noProof="0" dirty="0">
                <a:latin typeface="Consolas" panose="020B0609020204030204" pitchFamily="49" charset="0"/>
              </a:rPr>
              <a:t>Content-Length: 17</a:t>
            </a:r>
          </a:p>
          <a:p>
            <a:pPr lvl="1"/>
            <a:r>
              <a:rPr lang="en-GB" sz="2200" noProof="0" dirty="0">
                <a:latin typeface="Consolas" panose="020B0609020204030204" pitchFamily="49" charset="0"/>
              </a:rPr>
              <a:t>Content-Type: application/</a:t>
            </a:r>
            <a:r>
              <a:rPr lang="en-GB" sz="2200" noProof="0" dirty="0" err="1">
                <a:latin typeface="Consolas" panose="020B0609020204030204" pitchFamily="49" charset="0"/>
              </a:rPr>
              <a:t>json</a:t>
            </a:r>
            <a:endParaRPr lang="en-GB" sz="2200" noProof="0" dirty="0">
              <a:latin typeface="Consolas" panose="020B0609020204030204" pitchFamily="49" charset="0"/>
            </a:endParaRPr>
          </a:p>
          <a:p>
            <a:pPr lvl="1"/>
            <a:r>
              <a:rPr lang="en-GB" sz="2200" noProof="0" dirty="0">
                <a:latin typeface="Consolas" panose="020B0609020204030204" pitchFamily="49" charset="0"/>
              </a:rPr>
              <a:t>Date: Sat, 05 Aug 2017 16:09:33 GMT</a:t>
            </a:r>
          </a:p>
          <a:p>
            <a:pPr lvl="1"/>
            <a:endParaRPr lang="en-GB" noProof="0" dirty="0"/>
          </a:p>
          <a:p>
            <a:r>
              <a:rPr lang="en-GB" noProof="0" dirty="0"/>
              <a:t>Body</a:t>
            </a:r>
          </a:p>
          <a:p>
            <a:pPr lvl="1"/>
            <a:r>
              <a:rPr lang="en-GB" sz="2200" noProof="0" dirty="0">
                <a:latin typeface="Consolas" panose="020B0609020204030204" pitchFamily="49" charset="0"/>
              </a:rPr>
              <a:t>4795.847610355551</a:t>
            </a:r>
          </a:p>
        </p:txBody>
      </p:sp>
    </p:spTree>
    <p:extLst>
      <p:ext uri="{BB962C8B-B14F-4D97-AF65-F5344CB8AC3E}">
        <p14:creationId xmlns:p14="http://schemas.microsoft.com/office/powerpoint/2010/main" val="3163601695"/>
      </p:ext>
    </p:extLst>
  </p:cSld>
  <p:clrMapOvr>
    <a:masterClrMapping/>
  </p:clrMapOvr>
</p:sld>
</file>

<file path=ppt/theme/theme1.xml><?xml version="1.0" encoding="utf-8"?>
<a:theme xmlns:a="http://schemas.openxmlformats.org/drawingml/2006/main" name="1_Echo">
  <a:themeElements>
    <a:clrScheme name="1_Echo 11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00666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11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19648</TotalTime>
  <Words>2528</Words>
  <Application>Microsoft Macintosh PowerPoint</Application>
  <PresentationFormat>On-screen Show (4:3)</PresentationFormat>
  <Paragraphs>321</Paragraphs>
  <Slides>47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Cambria</vt:lpstr>
      <vt:lpstr>Consolas</vt:lpstr>
      <vt:lpstr>Wingdings</vt:lpstr>
      <vt:lpstr>1_Echo</vt:lpstr>
      <vt:lpstr>Lecture 5. HTTP Refresher RESTful Web Services </vt:lpstr>
      <vt:lpstr>PART I: HTTP Refresher</vt:lpstr>
      <vt:lpstr>HTTP Refresher</vt:lpstr>
      <vt:lpstr>HTTP Requests</vt:lpstr>
      <vt:lpstr>HTTP Request Example </vt:lpstr>
      <vt:lpstr>GET Requests</vt:lpstr>
      <vt:lpstr>POST Requests</vt:lpstr>
      <vt:lpstr>HTTP Response</vt:lpstr>
      <vt:lpstr>HTTP Response Example</vt:lpstr>
      <vt:lpstr>Some HTTP Status Codes</vt:lpstr>
      <vt:lpstr>Media Types and Content Negotiation</vt:lpstr>
      <vt:lpstr>END OF PART I</vt:lpstr>
      <vt:lpstr>PART II: Web Services (Introduction)</vt:lpstr>
      <vt:lpstr>Suppose we want to book a trip…</vt:lpstr>
      <vt:lpstr>PowerPoint Presentation</vt:lpstr>
      <vt:lpstr>PowerPoint Presentation</vt:lpstr>
      <vt:lpstr>PowerPoint Presentation</vt:lpstr>
      <vt:lpstr>PowerPoint Presentation</vt:lpstr>
      <vt:lpstr>How did the communication between the agency and the air companies take place?</vt:lpstr>
      <vt:lpstr>Web Service Introduction</vt:lpstr>
      <vt:lpstr>Web Services vs Web Applications</vt:lpstr>
      <vt:lpstr>END OF PART II</vt:lpstr>
      <vt:lpstr>PART III: RESTful Services</vt:lpstr>
      <vt:lpstr>REST Architecture Style</vt:lpstr>
      <vt:lpstr>REST Principles: Use of HTTP Verbs</vt:lpstr>
      <vt:lpstr>Web Services using JAX-RS / Jersey</vt:lpstr>
      <vt:lpstr>HelloServer Example</vt:lpstr>
      <vt:lpstr>Access in Web Browser</vt:lpstr>
      <vt:lpstr>Example of a web service provider (server)</vt:lpstr>
      <vt:lpstr>PowerPoint Presentation</vt:lpstr>
      <vt:lpstr>PowerPoint Presentation</vt:lpstr>
      <vt:lpstr>JAX-RS Fundamentals</vt:lpstr>
      <vt:lpstr>Some Basic JAX-RS Annotations</vt:lpstr>
      <vt:lpstr>Deployment and Testing</vt:lpstr>
      <vt:lpstr>PART III: RESTful Services </vt:lpstr>
      <vt:lpstr>SERVER-SIDE</vt:lpstr>
      <vt:lpstr>PowerPoint Presentation</vt:lpstr>
      <vt:lpstr>PowerPoint Presentation</vt:lpstr>
      <vt:lpstr>DEMO</vt:lpstr>
      <vt:lpstr>END OF SERVER-SIDE EXAMPLE</vt:lpstr>
      <vt:lpstr>PART III: RESTful Services </vt:lpstr>
      <vt:lpstr>CLIENT-SIDE</vt:lpstr>
      <vt:lpstr>Clients for RESTful Web Services</vt:lpstr>
      <vt:lpstr>Invoking RESTful Services from Java</vt:lpstr>
      <vt:lpstr>DEMO</vt:lpstr>
      <vt:lpstr>Putting it all together with a web interface</vt:lpstr>
      <vt:lpstr>Closing Remarks</vt:lpstr>
    </vt:vector>
  </TitlesOfParts>
  <Company>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CE303 Lecture 4</dc:title>
  <dc:creator/>
  <cp:lastModifiedBy>Kampouridis, Michael</cp:lastModifiedBy>
  <cp:revision>3311</cp:revision>
  <cp:lastPrinted>2017-11-05T10:35:27Z</cp:lastPrinted>
  <dcterms:created xsi:type="dcterms:W3CDTF">2001-10-08T16:20:19Z</dcterms:created>
  <dcterms:modified xsi:type="dcterms:W3CDTF">2021-11-15T13:18:59Z</dcterms:modified>
</cp:coreProperties>
</file>