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5"/>
  </p:notesMasterIdLst>
  <p:handoutMasterIdLst>
    <p:handoutMasterId r:id="rId56"/>
  </p:handoutMasterIdLst>
  <p:sldIdLst>
    <p:sldId id="828" r:id="rId2"/>
    <p:sldId id="913" r:id="rId3"/>
    <p:sldId id="354" r:id="rId4"/>
    <p:sldId id="892" r:id="rId5"/>
    <p:sldId id="355" r:id="rId6"/>
    <p:sldId id="356" r:id="rId7"/>
    <p:sldId id="925" r:id="rId8"/>
    <p:sldId id="893" r:id="rId9"/>
    <p:sldId id="787" r:id="rId10"/>
    <p:sldId id="848" r:id="rId11"/>
    <p:sldId id="849" r:id="rId12"/>
    <p:sldId id="850" r:id="rId13"/>
    <p:sldId id="851" r:id="rId14"/>
    <p:sldId id="824" r:id="rId15"/>
    <p:sldId id="916" r:id="rId16"/>
    <p:sldId id="932" r:id="rId17"/>
    <p:sldId id="917" r:id="rId18"/>
    <p:sldId id="919" r:id="rId19"/>
    <p:sldId id="920" r:id="rId20"/>
    <p:sldId id="898" r:id="rId21"/>
    <p:sldId id="899" r:id="rId22"/>
    <p:sldId id="900" r:id="rId23"/>
    <p:sldId id="926" r:id="rId24"/>
    <p:sldId id="914" r:id="rId25"/>
    <p:sldId id="879" r:id="rId26"/>
    <p:sldId id="905" r:id="rId27"/>
    <p:sldId id="880" r:id="rId28"/>
    <p:sldId id="823" r:id="rId29"/>
    <p:sldId id="830" r:id="rId30"/>
    <p:sldId id="929" r:id="rId31"/>
    <p:sldId id="903" r:id="rId32"/>
    <p:sldId id="908" r:id="rId33"/>
    <p:sldId id="909" r:id="rId34"/>
    <p:sldId id="788" r:id="rId35"/>
    <p:sldId id="796" r:id="rId36"/>
    <p:sldId id="882" r:id="rId37"/>
    <p:sldId id="883" r:id="rId38"/>
    <p:sldId id="884" r:id="rId39"/>
    <p:sldId id="922" r:id="rId40"/>
    <p:sldId id="885" r:id="rId41"/>
    <p:sldId id="819" r:id="rId42"/>
    <p:sldId id="921" r:id="rId43"/>
    <p:sldId id="890" r:id="rId44"/>
    <p:sldId id="887" r:id="rId45"/>
    <p:sldId id="888" r:id="rId46"/>
    <p:sldId id="811" r:id="rId47"/>
    <p:sldId id="907" r:id="rId48"/>
    <p:sldId id="886" r:id="rId49"/>
    <p:sldId id="889" r:id="rId50"/>
    <p:sldId id="930" r:id="rId51"/>
    <p:sldId id="915" r:id="rId52"/>
    <p:sldId id="833" r:id="rId53"/>
    <p:sldId id="931" r:id="rId54"/>
  </p:sldIdLst>
  <p:sldSz cx="9144000" cy="6858000" type="screen4x3"/>
  <p:notesSz cx="6669088" cy="9926638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CC"/>
    <a:srgbClr val="00008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5" autoAdjust="0"/>
    <p:restoredTop sz="88571" autoAdjust="0"/>
  </p:normalViewPr>
  <p:slideViewPr>
    <p:cSldViewPr>
      <p:cViewPr varScale="1">
        <p:scale>
          <a:sx n="113" d="100"/>
          <a:sy n="113" d="100"/>
        </p:scale>
        <p:origin x="19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bert Voelker" userId="32892365-d98d-4ab1-b5a9-fc8eb75fd456" providerId="ADAL" clId="{D0284792-38BA-44EC-93B3-44BF4B8806BD}"/>
    <pc:docChg chg="custSel modSld">
      <pc:chgData name="Norbert Voelker" userId="32892365-d98d-4ab1-b5a9-fc8eb75fd456" providerId="ADAL" clId="{D0284792-38BA-44EC-93B3-44BF4B8806BD}" dt="2017-11-04T12:57:19.028" v="301" actId="20577"/>
      <pc:docMkLst>
        <pc:docMk/>
      </pc:docMkLst>
      <pc:sldChg chg="modSp">
        <pc:chgData name="Norbert Voelker" userId="32892365-d98d-4ab1-b5a9-fc8eb75fd456" providerId="ADAL" clId="{D0284792-38BA-44EC-93B3-44BF4B8806BD}" dt="2017-11-04T12:57:19.028" v="301" actId="20577"/>
        <pc:sldMkLst>
          <pc:docMk/>
          <pc:sldMk cId="3036121286" sldId="886"/>
        </pc:sldMkLst>
        <pc:spChg chg="mod">
          <ac:chgData name="Norbert Voelker" userId="32892365-d98d-4ab1-b5a9-fc8eb75fd456" providerId="ADAL" clId="{D0284792-38BA-44EC-93B3-44BF4B8806BD}" dt="2017-11-04T12:57:19.028" v="301" actId="20577"/>
          <ac:spMkLst>
            <pc:docMk/>
            <pc:sldMk cId="3036121286" sldId="886"/>
            <ac:spMk id="3" creationId="{0A701EBC-4F3C-498B-AC0A-CA96613A4882}"/>
          </ac:spMkLst>
        </pc:spChg>
      </pc:sldChg>
    </pc:docChg>
  </pc:docChgLst>
  <pc:docChgLst>
    <pc:chgData name="Voelker, Norbert" userId="32892365-d98d-4ab1-b5a9-fc8eb75fd456" providerId="ADAL" clId="{D0284792-38BA-44EC-93B3-44BF4B8806BD}"/>
    <pc:docChg chg="undo custSel addSld modSld sldOrd">
      <pc:chgData name="Voelker, Norbert" userId="32892365-d98d-4ab1-b5a9-fc8eb75fd456" providerId="ADAL" clId="{D0284792-38BA-44EC-93B3-44BF4B8806BD}" dt="2017-11-05T11:22:45.300" v="9081" actId="20577"/>
      <pc:docMkLst>
        <pc:docMk/>
      </pc:docMkLst>
      <pc:sldChg chg="modSp">
        <pc:chgData name="Voelker, Norbert" userId="32892365-d98d-4ab1-b5a9-fc8eb75fd456" providerId="ADAL" clId="{D0284792-38BA-44EC-93B3-44BF4B8806BD}" dt="2017-10-31T12:40:35.426" v="5071" actId="20577"/>
        <pc:sldMkLst>
          <pc:docMk/>
          <pc:sldMk cId="4066852188" sldId="791"/>
        </pc:sldMkLst>
        <pc:spChg chg="mod">
          <ac:chgData name="Voelker, Norbert" userId="32892365-d98d-4ab1-b5a9-fc8eb75fd456" providerId="ADAL" clId="{D0284792-38BA-44EC-93B3-44BF4B8806BD}" dt="2017-10-31T12:40:35.426" v="5071" actId="20577"/>
          <ac:spMkLst>
            <pc:docMk/>
            <pc:sldMk cId="4066852188" sldId="791"/>
            <ac:spMk id="8195" creationId="{00000000-0000-0000-0000-000000000000}"/>
          </ac:spMkLst>
        </pc:spChg>
      </pc:sldChg>
      <pc:sldChg chg="modSp">
        <pc:chgData name="Voelker, Norbert" userId="32892365-d98d-4ab1-b5a9-fc8eb75fd456" providerId="ADAL" clId="{D0284792-38BA-44EC-93B3-44BF4B8806BD}" dt="2017-10-31T13:45:32.066" v="6837" actId="20577"/>
        <pc:sldMkLst>
          <pc:docMk/>
          <pc:sldMk cId="3028542012" sldId="830"/>
        </pc:sldMkLst>
        <pc:spChg chg="mod">
          <ac:chgData name="Voelker, Norbert" userId="32892365-d98d-4ab1-b5a9-fc8eb75fd456" providerId="ADAL" clId="{D0284792-38BA-44EC-93B3-44BF4B8806BD}" dt="2017-10-31T13:45:32.066" v="6837" actId="20577"/>
          <ac:spMkLst>
            <pc:docMk/>
            <pc:sldMk cId="3028542012" sldId="830"/>
            <ac:spMk id="50179" creationId="{00000000-0000-0000-0000-000000000000}"/>
          </ac:spMkLst>
        </pc:spChg>
      </pc:sldChg>
      <pc:sldChg chg="modSp">
        <pc:chgData name="Voelker, Norbert" userId="32892365-d98d-4ab1-b5a9-fc8eb75fd456" providerId="ADAL" clId="{D0284792-38BA-44EC-93B3-44BF4B8806BD}" dt="2017-10-31T13:23:26.557" v="6599" actId="20577"/>
        <pc:sldMkLst>
          <pc:docMk/>
          <pc:sldMk cId="0" sldId="835"/>
        </pc:sldMkLst>
        <pc:spChg chg="mod">
          <ac:chgData name="Voelker, Norbert" userId="32892365-d98d-4ab1-b5a9-fc8eb75fd456" providerId="ADAL" clId="{D0284792-38BA-44EC-93B3-44BF4B8806BD}" dt="2017-10-31T13:23:26.557" v="6599" actId="20577"/>
          <ac:spMkLst>
            <pc:docMk/>
            <pc:sldMk cId="0" sldId="835"/>
            <ac:spMk id="16387" creationId="{00000000-0000-0000-0000-000000000000}"/>
          </ac:spMkLst>
        </pc:spChg>
      </pc:sldChg>
      <pc:sldChg chg="modSp">
        <pc:chgData name="Voelker, Norbert" userId="32892365-d98d-4ab1-b5a9-fc8eb75fd456" providerId="ADAL" clId="{D0284792-38BA-44EC-93B3-44BF4B8806BD}" dt="2017-10-31T12:08:34.588" v="1957" actId="20577"/>
        <pc:sldMkLst>
          <pc:docMk/>
          <pc:sldMk cId="0" sldId="859"/>
        </pc:sldMkLst>
        <pc:spChg chg="mod">
          <ac:chgData name="Voelker, Norbert" userId="32892365-d98d-4ab1-b5a9-fc8eb75fd456" providerId="ADAL" clId="{D0284792-38BA-44EC-93B3-44BF4B8806BD}" dt="2017-10-31T12:08:34.588" v="1957" actId="20577"/>
          <ac:spMkLst>
            <pc:docMk/>
            <pc:sldMk cId="0" sldId="859"/>
            <ac:spMk id="11267" creationId="{00000000-0000-0000-0000-000000000000}"/>
          </ac:spMkLst>
        </pc:spChg>
      </pc:sldChg>
      <pc:sldChg chg="modSp">
        <pc:chgData name="Voelker, Norbert" userId="32892365-d98d-4ab1-b5a9-fc8eb75fd456" providerId="ADAL" clId="{D0284792-38BA-44EC-93B3-44BF4B8806BD}" dt="2017-10-31T13:43:36.597" v="6766" actId="5793"/>
        <pc:sldMkLst>
          <pc:docMk/>
          <pc:sldMk cId="1273267551" sldId="869"/>
        </pc:sldMkLst>
        <pc:spChg chg="mod">
          <ac:chgData name="Voelker, Norbert" userId="32892365-d98d-4ab1-b5a9-fc8eb75fd456" providerId="ADAL" clId="{D0284792-38BA-44EC-93B3-44BF4B8806BD}" dt="2017-10-31T13:43:36.597" v="6766" actId="5793"/>
          <ac:spMkLst>
            <pc:docMk/>
            <pc:sldMk cId="1273267551" sldId="869"/>
            <ac:spMk id="3" creationId="{00000000-0000-0000-0000-000000000000}"/>
          </ac:spMkLst>
        </pc:spChg>
      </pc:sldChg>
      <pc:sldChg chg="addSp delSp modSp add">
        <pc:chgData name="Voelker, Norbert" userId="32892365-d98d-4ab1-b5a9-fc8eb75fd456" providerId="ADAL" clId="{D0284792-38BA-44EC-93B3-44BF4B8806BD}" dt="2017-11-05T11:22:45.300" v="9081" actId="20577"/>
        <pc:sldMkLst>
          <pc:docMk/>
          <pc:sldMk cId="3036121286" sldId="886"/>
        </pc:sldMkLst>
        <pc:spChg chg="mod">
          <ac:chgData name="Voelker, Norbert" userId="32892365-d98d-4ab1-b5a9-fc8eb75fd456" providerId="ADAL" clId="{D0284792-38BA-44EC-93B3-44BF4B8806BD}" dt="2017-10-31T12:22:58.244" v="4059" actId="20577"/>
          <ac:spMkLst>
            <pc:docMk/>
            <pc:sldMk cId="3036121286" sldId="886"/>
            <ac:spMk id="2" creationId="{F0E2BC5B-B417-4C13-8A0D-534D0D8D4305}"/>
          </ac:spMkLst>
        </pc:spChg>
        <pc:spChg chg="mod">
          <ac:chgData name="Voelker, Norbert" userId="32892365-d98d-4ab1-b5a9-fc8eb75fd456" providerId="ADAL" clId="{D0284792-38BA-44EC-93B3-44BF4B8806BD}" dt="2017-11-05T11:22:45.300" v="9081" actId="20577"/>
          <ac:spMkLst>
            <pc:docMk/>
            <pc:sldMk cId="3036121286" sldId="886"/>
            <ac:spMk id="3" creationId="{0A701EBC-4F3C-498B-AC0A-CA96613A4882}"/>
          </ac:spMkLst>
        </pc:spChg>
        <pc:spChg chg="add del">
          <ac:chgData name="Voelker, Norbert" userId="32892365-d98d-4ab1-b5a9-fc8eb75fd456" providerId="ADAL" clId="{D0284792-38BA-44EC-93B3-44BF4B8806BD}" dt="2017-10-31T11:55:15.100" v="35" actId="20577"/>
          <ac:spMkLst>
            <pc:docMk/>
            <pc:sldMk cId="3036121286" sldId="886"/>
            <ac:spMk id="4" creationId="{20BBC3B4-EBFF-4F3C-986D-9A8EE95DFA6D}"/>
          </ac:spMkLst>
        </pc:spChg>
      </pc:sldChg>
      <pc:sldChg chg="addSp delSp modSp add ord">
        <pc:chgData name="Voelker, Norbert" userId="32892365-d98d-4ab1-b5a9-fc8eb75fd456" providerId="ADAL" clId="{D0284792-38BA-44EC-93B3-44BF4B8806BD}" dt="2017-10-31T13:23:56.918" v="6601" actId="113"/>
        <pc:sldMkLst>
          <pc:docMk/>
          <pc:sldMk cId="2044954587" sldId="887"/>
        </pc:sldMkLst>
        <pc:spChg chg="mod">
          <ac:chgData name="Voelker, Norbert" userId="32892365-d98d-4ab1-b5a9-fc8eb75fd456" providerId="ADAL" clId="{D0284792-38BA-44EC-93B3-44BF4B8806BD}" dt="2017-10-31T12:50:44.818" v="5554" actId="20577"/>
          <ac:spMkLst>
            <pc:docMk/>
            <pc:sldMk cId="2044954587" sldId="887"/>
            <ac:spMk id="2" creationId="{ECB6C630-C366-4552-B98C-DC4B5696C722}"/>
          </ac:spMkLst>
        </pc:spChg>
        <pc:spChg chg="mod">
          <ac:chgData name="Voelker, Norbert" userId="32892365-d98d-4ab1-b5a9-fc8eb75fd456" providerId="ADAL" clId="{D0284792-38BA-44EC-93B3-44BF4B8806BD}" dt="2017-10-31T13:23:56.918" v="6601" actId="113"/>
          <ac:spMkLst>
            <pc:docMk/>
            <pc:sldMk cId="2044954587" sldId="887"/>
            <ac:spMk id="3" creationId="{5344CE98-8F56-44DF-8C54-8796DDA987C4}"/>
          </ac:spMkLst>
        </pc:spChg>
        <pc:spChg chg="add del">
          <ac:chgData name="Voelker, Norbert" userId="32892365-d98d-4ab1-b5a9-fc8eb75fd456" providerId="ADAL" clId="{D0284792-38BA-44EC-93B3-44BF4B8806BD}" dt="2017-10-31T12:43:11.607" v="5194" actId="113"/>
          <ac:spMkLst>
            <pc:docMk/>
            <pc:sldMk cId="2044954587" sldId="887"/>
            <ac:spMk id="4" creationId="{2FEF0DA7-6088-4BBF-9275-2727475A9882}"/>
          </ac:spMkLst>
        </pc:spChg>
      </pc:sldChg>
      <pc:sldChg chg="addSp delSp modSp add">
        <pc:chgData name="Voelker, Norbert" userId="32892365-d98d-4ab1-b5a9-fc8eb75fd456" providerId="ADAL" clId="{D0284792-38BA-44EC-93B3-44BF4B8806BD}" dt="2017-10-31T13:21:11.175" v="6564" actId="20577"/>
        <pc:sldMkLst>
          <pc:docMk/>
          <pc:sldMk cId="258523115" sldId="888"/>
        </pc:sldMkLst>
        <pc:spChg chg="mod">
          <ac:chgData name="Voelker, Norbert" userId="32892365-d98d-4ab1-b5a9-fc8eb75fd456" providerId="ADAL" clId="{D0284792-38BA-44EC-93B3-44BF4B8806BD}" dt="2017-10-31T13:21:11.175" v="6564" actId="20577"/>
          <ac:spMkLst>
            <pc:docMk/>
            <pc:sldMk cId="258523115" sldId="888"/>
            <ac:spMk id="2" creationId="{48B67AAB-A711-463D-A648-C9602B6A08A6}"/>
          </ac:spMkLst>
        </pc:spChg>
        <pc:spChg chg="add del mod">
          <ac:chgData name="Voelker, Norbert" userId="32892365-d98d-4ab1-b5a9-fc8eb75fd456" providerId="ADAL" clId="{D0284792-38BA-44EC-93B3-44BF4B8806BD}" dt="2017-10-31T13:19:05.706" v="6450" actId="6549"/>
          <ac:spMkLst>
            <pc:docMk/>
            <pc:sldMk cId="258523115" sldId="888"/>
            <ac:spMk id="3" creationId="{EF75A2D7-BEB5-4281-A4C3-8378B43DE762}"/>
          </ac:spMkLst>
        </pc:spChg>
        <pc:spChg chg="add del">
          <ac:chgData name="Voelker, Norbert" userId="32892365-d98d-4ab1-b5a9-fc8eb75fd456" providerId="ADAL" clId="{D0284792-38BA-44EC-93B3-44BF4B8806BD}" dt="2017-10-31T12:54:58.665" v="5821" actId="20577"/>
          <ac:spMkLst>
            <pc:docMk/>
            <pc:sldMk cId="258523115" sldId="888"/>
            <ac:spMk id="4" creationId="{D5891931-5CBF-4870-B2B8-917421B53F66}"/>
          </ac:spMkLst>
        </pc:spChg>
      </pc:sldChg>
      <pc:sldChg chg="addSp delSp modSp add">
        <pc:chgData name="Voelker, Norbert" userId="32892365-d98d-4ab1-b5a9-fc8eb75fd456" providerId="ADAL" clId="{D0284792-38BA-44EC-93B3-44BF4B8806BD}" dt="2017-11-05T11:15:49.980" v="8067" actId="20577"/>
        <pc:sldMkLst>
          <pc:docMk/>
          <pc:sldMk cId="3678747603" sldId="889"/>
        </pc:sldMkLst>
        <pc:spChg chg="mod">
          <ac:chgData name="Voelker, Norbert" userId="32892365-d98d-4ab1-b5a9-fc8eb75fd456" providerId="ADAL" clId="{D0284792-38BA-44EC-93B3-44BF4B8806BD}" dt="2017-11-05T10:55:34.114" v="6925" actId="2711"/>
          <ac:spMkLst>
            <pc:docMk/>
            <pc:sldMk cId="3678747603" sldId="889"/>
            <ac:spMk id="2" creationId="{09929D04-C11D-458D-9F8B-F8DE2C03BF18}"/>
          </ac:spMkLst>
        </pc:spChg>
        <pc:spChg chg="del">
          <ac:chgData name="Voelker, Norbert" userId="32892365-d98d-4ab1-b5a9-fc8eb75fd456" providerId="ADAL" clId="{D0284792-38BA-44EC-93B3-44BF4B8806BD}" dt="2017-11-05T10:54:57.675" v="6877" actId="478"/>
          <ac:spMkLst>
            <pc:docMk/>
            <pc:sldMk cId="3678747603" sldId="889"/>
            <ac:spMk id="3" creationId="{AEA667FA-B232-42DC-8E74-8F8C61C2CAD7}"/>
          </ac:spMkLst>
        </pc:spChg>
        <pc:spChg chg="add del">
          <ac:chgData name="Voelker, Norbert" userId="32892365-d98d-4ab1-b5a9-fc8eb75fd456" providerId="ADAL" clId="{D0284792-38BA-44EC-93B3-44BF4B8806BD}" dt="2017-11-05T10:55:02.736" v="6883" actId="20577"/>
          <ac:spMkLst>
            <pc:docMk/>
            <pc:sldMk cId="3678747603" sldId="889"/>
            <ac:spMk id="4" creationId="{429BA0B1-05E8-4BE7-A269-2978A7824A55}"/>
          </ac:spMkLst>
        </pc:spChg>
        <pc:spChg chg="add mod">
          <ac:chgData name="Voelker, Norbert" userId="32892365-d98d-4ab1-b5a9-fc8eb75fd456" providerId="ADAL" clId="{D0284792-38BA-44EC-93B3-44BF4B8806BD}" dt="2017-11-05T11:03:38.097" v="7706" actId="20577"/>
          <ac:spMkLst>
            <pc:docMk/>
            <pc:sldMk cId="3678747603" sldId="889"/>
            <ac:spMk id="5" creationId="{73EE142E-0FA9-4E6B-9CEA-7369EE01D927}"/>
          </ac:spMkLst>
        </pc:spChg>
        <pc:spChg chg="add mod">
          <ac:chgData name="Voelker, Norbert" userId="32892365-d98d-4ab1-b5a9-fc8eb75fd456" providerId="ADAL" clId="{D0284792-38BA-44EC-93B3-44BF4B8806BD}" dt="2017-11-05T11:15:49.980" v="8067" actId="20577"/>
          <ac:spMkLst>
            <pc:docMk/>
            <pc:sldMk cId="3678747603" sldId="889"/>
            <ac:spMk id="6" creationId="{60D4D537-068E-4901-8061-18BC863E29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90137" cy="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1" tIns="46400" rIns="92801" bIns="46400" numCol="1" anchor="t" anchorCtr="0" compatLnSpc="1">
            <a:prstTxWarp prst="textNoShape">
              <a:avLst/>
            </a:prstTxWarp>
          </a:bodyPr>
          <a:lstStyle>
            <a:lvl1pPr algn="l" defTabSz="928233">
              <a:defRPr sz="1300" smtClean="0"/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461" y="1"/>
            <a:ext cx="2890137" cy="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1" tIns="46400" rIns="92801" bIns="46400" numCol="1" anchor="t" anchorCtr="0" compatLnSpc="1">
            <a:prstTxWarp prst="textNoShape">
              <a:avLst/>
            </a:prstTxWarp>
          </a:bodyPr>
          <a:lstStyle>
            <a:lvl1pPr algn="r" defTabSz="928233">
              <a:defRPr sz="1300" smtClean="0"/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08"/>
            <a:ext cx="2890137" cy="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1" tIns="46400" rIns="92801" bIns="46400" numCol="1" anchor="b" anchorCtr="0" compatLnSpc="1">
            <a:prstTxWarp prst="textNoShape">
              <a:avLst/>
            </a:prstTxWarp>
          </a:bodyPr>
          <a:lstStyle>
            <a:lvl1pPr algn="l" defTabSz="928233">
              <a:defRPr sz="1300" smtClean="0"/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7461" y="9429308"/>
            <a:ext cx="2890137" cy="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1" tIns="46400" rIns="92801" bIns="46400" numCol="1" anchor="b" anchorCtr="0" compatLnSpc="1">
            <a:prstTxWarp prst="textNoShape">
              <a:avLst/>
            </a:prstTxWarp>
          </a:bodyPr>
          <a:lstStyle>
            <a:lvl1pPr algn="r" defTabSz="928233">
              <a:defRPr sz="1300" smtClean="0"/>
            </a:lvl1pPr>
          </a:lstStyle>
          <a:p>
            <a:pPr>
              <a:defRPr/>
            </a:pPr>
            <a:fld id="{075D72FD-FBC9-427F-AA22-270CC04B585C}" type="slidenum">
              <a:rPr lang="en-GB">
                <a:latin typeface="Calibri" pitchFamily="34" charset="0"/>
              </a:rPr>
              <a:pPr>
                <a:defRPr/>
              </a:pPr>
              <a:t>‹#›</a:t>
            </a:fld>
            <a:endParaRPr lang="en-GB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191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90137" cy="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1" tIns="46400" rIns="92801" bIns="46400" numCol="1" anchor="t" anchorCtr="0" compatLnSpc="1">
            <a:prstTxWarp prst="textNoShape">
              <a:avLst/>
            </a:prstTxWarp>
          </a:bodyPr>
          <a:lstStyle>
            <a:lvl1pPr algn="l" defTabSz="928233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461" y="1"/>
            <a:ext cx="2890137" cy="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1" tIns="46400" rIns="92801" bIns="46400" numCol="1" anchor="t" anchorCtr="0" compatLnSpc="1">
            <a:prstTxWarp prst="textNoShape">
              <a:avLst/>
            </a:prstTxWarp>
          </a:bodyPr>
          <a:lstStyle>
            <a:lvl1pPr algn="r" defTabSz="928233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7250" y="747713"/>
            <a:ext cx="4957763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612" y="4716195"/>
            <a:ext cx="5335867" cy="4465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1" tIns="46400" rIns="92801" bIns="46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8"/>
            <a:ext cx="2890137" cy="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1" tIns="46400" rIns="92801" bIns="46400" numCol="1" anchor="b" anchorCtr="0" compatLnSpc="1">
            <a:prstTxWarp prst="textNoShape">
              <a:avLst/>
            </a:prstTxWarp>
          </a:bodyPr>
          <a:lstStyle>
            <a:lvl1pPr algn="l" defTabSz="928233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461" y="9429308"/>
            <a:ext cx="2890137" cy="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1" tIns="46400" rIns="92801" bIns="46400" numCol="1" anchor="b" anchorCtr="0" compatLnSpc="1">
            <a:prstTxWarp prst="textNoShape">
              <a:avLst/>
            </a:prstTxWarp>
          </a:bodyPr>
          <a:lstStyle>
            <a:lvl1pPr algn="r" defTabSz="928233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016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../../../techDoc/java/jdk1.5.0/docs/api/java/lang/Class.htm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../../../techDoc/java/jdk1.5.0/docs/api/java/lang/Object.html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h_function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generics/inheritance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14495" indent="-274806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99223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38912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78602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18291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57980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297669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37359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71B8276-74CB-4C6C-BFF9-40B5665822AA}" type="slidenum">
              <a:rPr lang="en-GB">
                <a:latin typeface="Calibri" pitchFamily="34" charset="0"/>
              </a:rPr>
              <a:pPr eaLnBrk="1" hangingPunct="1"/>
              <a:t>1</a:t>
            </a:fld>
            <a:endParaRPr lang="en-GB" dirty="0">
              <a:latin typeface="Calibri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02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even though the generic method gives type Object to the collection elements, during runtime, they take the correct type, e.g. if we had an </a:t>
            </a:r>
            <a:r>
              <a:rPr lang="en-US" dirty="0" err="1"/>
              <a:t>ArrayList</a:t>
            </a:r>
            <a:r>
              <a:rPr lang="en-US" dirty="0"/>
              <a:t>&lt;Integer&gt;, the objects would be of type Integer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3317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876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Covariant subtyping has the advantage that I can put an Object array in the above method, and any method calls could work even with a String[] array argument. The problem arises when I write the method and I do </a:t>
            </a:r>
            <a:r>
              <a:rPr lang="en-US" dirty="0" err="1"/>
              <a:t>arg</a:t>
            </a:r>
            <a:r>
              <a:rPr lang="en-US" dirty="0"/>
              <a:t>[0] = new Object(). Because I’m forcing an Object to an array element, which might not be Object (it’s String in the above example). So covariant subtyping would work if I create a method, but I am careful with the operations in there, e.g. don’t assign Object to array elements!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1095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14495" indent="-274806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99223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38912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78602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18291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57980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297669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37359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1B450B4-9176-4599-948B-6ED4B9CAC275}" type="slidenum">
              <a:rPr lang="en-GB">
                <a:latin typeface="Calibri" pitchFamily="34" charset="0"/>
              </a:rPr>
              <a:pPr eaLnBrk="1" hangingPunct="1"/>
              <a:t>28</a:t>
            </a:fld>
            <a:endParaRPr lang="en-GB" dirty="0">
              <a:latin typeface="Calibri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/>
              <a:t>Erasure? </a:t>
            </a:r>
            <a:r>
              <a:rPr lang="en-US" b="1"/>
              <a:t>getClass</a:t>
            </a:r>
          </a:p>
          <a:p>
            <a:pPr eaLnBrk="1" hangingPunct="1"/>
            <a:r>
              <a:rPr lang="en-US"/>
              <a:t>public final </a:t>
            </a:r>
            <a:r>
              <a:rPr lang="en-US">
                <a:hlinkClick r:id="rId3" action="ppaction://hlinkfile" tooltip="class in java.lang"/>
              </a:rPr>
              <a:t>Class</a:t>
            </a:r>
            <a:r>
              <a:rPr lang="en-US"/>
              <a:t>&lt;? extends </a:t>
            </a:r>
            <a:r>
              <a:rPr lang="en-US">
                <a:hlinkClick r:id="rId4" action="ppaction://hlinkfile" tooltip="class in java.lang"/>
              </a:rPr>
              <a:t>Object</a:t>
            </a:r>
            <a:r>
              <a:rPr lang="en-US"/>
              <a:t>&gt; </a:t>
            </a:r>
            <a:r>
              <a:rPr lang="en-US" b="1"/>
              <a:t>getClass</a:t>
            </a:r>
            <a:r>
              <a:rPr lang="en-US"/>
              <a:t>() </a:t>
            </a:r>
          </a:p>
          <a:p>
            <a:pPr lvl="1" eaLnBrk="1" hangingPunct="1"/>
            <a:r>
              <a:rPr lang="en-US"/>
              <a:t>Returns the runtime class of an object. That Class object is the object that is locked by static synchronized methods of the represented class. </a:t>
            </a:r>
          </a:p>
          <a:p>
            <a:pPr lvl="1" eaLnBrk="1" hangingPunct="1"/>
            <a:endParaRPr lang="en-US"/>
          </a:p>
          <a:p>
            <a:pPr lvl="1" eaLnBrk="1" hangingPunct="1"/>
            <a:r>
              <a:rPr lang="en-US" b="1"/>
              <a:t>Returns:</a:t>
            </a:r>
            <a:endParaRPr lang="en-US"/>
          </a:p>
          <a:p>
            <a:pPr lvl="2" eaLnBrk="1" hangingPunct="1"/>
            <a:r>
              <a:rPr lang="en-US"/>
              <a:t>The java.lang.Class object that represents the runtime class of the object. The result is of type Class&lt;? extends X&gt; where X is the erasure of the static type of the expression on which getClass is called.</a:t>
            </a:r>
          </a:p>
          <a:p>
            <a:pPr lvl="2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14495" indent="-274806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99223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38912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78602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18291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57980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297669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37359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C6D813F2-5B3F-4001-995B-C999B2E1CF32}" type="slidenum">
              <a:rPr lang="en-GB">
                <a:latin typeface="Calibri" pitchFamily="34" charset="0"/>
              </a:rPr>
              <a:pPr eaLnBrk="1" hangingPunct="1"/>
              <a:t>29</a:t>
            </a:fld>
            <a:endParaRPr lang="en-GB" dirty="0">
              <a:latin typeface="Calibri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89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14495" indent="-274806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99223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38912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78602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18291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57980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297669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37359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03FC5CFA-C009-438F-BA54-16F5E92AB51F}" type="slidenum">
              <a:rPr lang="en-GB">
                <a:latin typeface="Calibri" pitchFamily="34" charset="0"/>
              </a:rPr>
              <a:pPr eaLnBrk="1" hangingPunct="1"/>
              <a:t>34</a:t>
            </a:fld>
            <a:endParaRPr lang="en-GB" dirty="0">
              <a:latin typeface="Calibri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1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14495" indent="-274806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99223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38912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78602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18291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57980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297669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37359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0F2A838-A658-4383-9F95-6697EFF52B7C}" type="slidenum">
              <a:rPr lang="en-GB">
                <a:latin typeface="Calibri" pitchFamily="34" charset="0"/>
              </a:rPr>
              <a:pPr eaLnBrk="1" hangingPunct="1"/>
              <a:t>35</a:t>
            </a:fld>
            <a:endParaRPr lang="en-GB" dirty="0">
              <a:latin typeface="Calibri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02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194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Under the substitution principle. You should be able to use (substitute) a subclass instance where a superclass instance is required. But if I try the equals() method in this case, it’s not going to be equal, as equality is only on objects of the same class in Bullet Point 4 above.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996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14495" indent="-274806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99223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38912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78602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18291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57980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297669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37359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490CF2C9-EE45-4E24-BE08-A9748AA9D6E6}" type="slidenum">
              <a:rPr lang="en-GB">
                <a:latin typeface="Calibri" pitchFamily="34" charset="0"/>
              </a:rPr>
              <a:pPr eaLnBrk="1" hangingPunct="1"/>
              <a:t>41</a:t>
            </a:fld>
            <a:endParaRPr lang="en-GB" dirty="0">
              <a:latin typeface="Calibri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A hash table uses a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  <a:hlinkClick r:id="rId3" tooltip="Hash function"/>
              </a:rPr>
              <a:t>hash function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 to compute an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index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, also called a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hash code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, into an array of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buckets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 or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slots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, from which the desired value can be found. During lookup, the key is hashed and the resulting hash indicates where the corresponding value is stored.</a:t>
            </a:r>
          </a:p>
          <a:p>
            <a:pPr eaLnBrk="1" hangingPunct="1"/>
            <a:r>
              <a:rPr lang="en-GB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Hashing is used to index large amounts of data. We need an ID to access each data value; we want to have different IDs to avoid collisions, i.e. data values belonging to the same ID. So we need to have a good way of calculating these IDs, which is hashing. A good way of doing this in Java is the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Objects.hash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() method, presented in the next slide.</a:t>
            </a:r>
          </a:p>
          <a:p>
            <a:pPr eaLnBrk="1" hangingPunct="1"/>
            <a:endParaRPr lang="en-GB" sz="1200" b="0" i="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Arial" charset="0"/>
            </a:endParaRPr>
          </a:p>
          <a:p>
            <a:pPr eaLnBrk="1" hangingPunct="1"/>
            <a:r>
              <a:rPr lang="en-GB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For more info on the topic, see: https://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www.youtube.com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/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watch?v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=KyUTuwz_b7Q&amp;ab_channel=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ComputerScience</a:t>
            </a:r>
            <a:endParaRPr lang="en-GB" sz="1200" b="0" i="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Arial" charset="0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17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FEE38-6602-4C77-A222-EF0D80A718F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544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very common violation is when we override the equals() method, but we leave the default Object </a:t>
            </a:r>
            <a:r>
              <a:rPr lang="en-US" dirty="0" err="1"/>
              <a:t>hashCode</a:t>
            </a:r>
            <a:r>
              <a:rPr lang="en-US" dirty="0"/>
              <a:t>() method. See Section 3.2 from: https://</a:t>
            </a:r>
            <a:r>
              <a:rPr lang="en-US" dirty="0" err="1"/>
              <a:t>www.baeldung.com</a:t>
            </a:r>
            <a:r>
              <a:rPr lang="en-US" dirty="0"/>
              <a:t>/java-equals-</a:t>
            </a:r>
            <a:r>
              <a:rPr lang="en-US" dirty="0" err="1"/>
              <a:t>hashcode</a:t>
            </a:r>
            <a:r>
              <a:rPr lang="en-US" dirty="0"/>
              <a:t>-contracts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964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type of Integer is erased and thus y can take Strings, as well; List y doesn’t have a type, it’s raw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27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14495" indent="-274806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99223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38912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78602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18291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57980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297669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37359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4B89D1B3-7D94-47B2-8BE9-8E91ACD0F57B}" type="slidenum">
              <a:rPr lang="en-GB">
                <a:latin typeface="Calibri" pitchFamily="34" charset="0"/>
              </a:rPr>
              <a:pPr eaLnBrk="1" hangingPunct="1"/>
              <a:t>46</a:t>
            </a:fld>
            <a:endParaRPr lang="en-GB" dirty="0">
              <a:latin typeface="Calibri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591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14495" indent="-274806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99223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38912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78602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18291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57980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297669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37359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B99C4AE0-E37D-4301-80AB-8B67FF74B268}" type="slidenum">
              <a:rPr lang="en-GB">
                <a:latin typeface="Calibri" pitchFamily="34" charset="0"/>
              </a:rPr>
              <a:pPr eaLnBrk="1" hangingPunct="1"/>
              <a:t>52</a:t>
            </a:fld>
            <a:endParaRPr lang="en-GB" dirty="0">
              <a:latin typeface="Calibri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83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14495" indent="-274806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99223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38912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78602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18291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57980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297669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37359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65E643D-01C6-4CA7-8D52-C7DB1AA5CCAF}" type="slidenum">
              <a:rPr lang="en-GB">
                <a:latin typeface="Calibri" pitchFamily="34" charset="0"/>
              </a:rPr>
              <a:pPr eaLnBrk="1" hangingPunct="1"/>
              <a:t>9</a:t>
            </a:fld>
            <a:endParaRPr lang="en-GB" dirty="0">
              <a:latin typeface="Calibri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57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14495" indent="-274806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99223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38912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78602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18291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57980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297669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37359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F5FCC49B-3198-44A0-B354-0746498531CA}" type="slidenum">
              <a:rPr lang="en-GB">
                <a:latin typeface="Calibri" pitchFamily="34" charset="0"/>
              </a:rPr>
              <a:pPr eaLnBrk="1" hangingPunct="1"/>
              <a:t>10</a:t>
            </a:fld>
            <a:endParaRPr lang="en-GB" dirty="0">
              <a:latin typeface="Calibri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14495" indent="-274806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99223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38912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78602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18291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57980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297669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37359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61453721-69F1-4F16-A4C8-4DC6FBB804C5}" type="slidenum">
              <a:rPr lang="en-GB">
                <a:latin typeface="Calibri" pitchFamily="34" charset="0"/>
              </a:rPr>
              <a:pPr eaLnBrk="1" hangingPunct="1"/>
              <a:t>11</a:t>
            </a:fld>
            <a:endParaRPr lang="en-GB" dirty="0">
              <a:latin typeface="Calibri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54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14495" indent="-274806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99223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38912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78602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18291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57980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297669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37359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C0A08DFC-B7E3-4EDD-B8E0-EC548101CE5B}" type="slidenum">
              <a:rPr lang="en-GB">
                <a:latin typeface="Calibri" pitchFamily="34" charset="0"/>
              </a:rPr>
              <a:pPr eaLnBrk="1" hangingPunct="1"/>
              <a:t>12</a:t>
            </a:fld>
            <a:endParaRPr lang="en-GB" dirty="0">
              <a:latin typeface="Calibri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60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14495" indent="-274806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99223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38912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78602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18291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57980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297669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37359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B5916C3B-621E-4648-98F3-E209A201B321}" type="slidenum">
              <a:rPr lang="en-GB">
                <a:latin typeface="Calibri" pitchFamily="34" charset="0"/>
              </a:rPr>
              <a:pPr eaLnBrk="1" hangingPunct="1"/>
              <a:t>13</a:t>
            </a:fld>
            <a:endParaRPr lang="en-GB" dirty="0">
              <a:latin typeface="Calibri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14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14495" indent="-274806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99223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38912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78602" indent="-219845" defTabSz="928233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18291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57980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297669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37359" indent="-219845" algn="ctr" defTabSz="928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A65E8A3C-3E7D-4453-8EBA-871768661C6E}" type="slidenum">
              <a:rPr lang="en-GB">
                <a:latin typeface="Calibri" pitchFamily="34" charset="0"/>
              </a:rPr>
              <a:pPr eaLnBrk="1" hangingPunct="1"/>
              <a:t>14</a:t>
            </a:fld>
            <a:endParaRPr lang="en-GB" dirty="0">
              <a:latin typeface="Calibri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65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is a supertype of all other classes. But when you make it a type of a collection, i.e. Collection&lt;Object&gt;, this does not mean that it’s a supertype of any type that a collection would take! There’s an important difference here, which often causes confusion. A collection’s supertype is Object. See image here: </a:t>
            </a:r>
            <a:r>
              <a:rPr lang="en-GB" dirty="0">
                <a:hlinkClick r:id="rId3"/>
              </a:rPr>
              <a:t>https://docs.oracle.com/javase/tutorial/java/generics/inheritance.html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Note that the first example (without types) used to be the norm many years ago. But the compiler couldn’t do any type safety checks, so then type parameterisation was introduced.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88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1588" cy="1223963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n-GB" dirty="0">
              <a:solidFill>
                <a:srgbClr val="336666"/>
              </a:solidFill>
              <a:latin typeface="Arial" charset="0"/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>
              <a:solidFill>
                <a:srgbClr val="336666"/>
              </a:solidFill>
              <a:latin typeface="Calibri" pitchFamily="34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>
              <a:solidFill>
                <a:srgbClr val="336666"/>
              </a:solidFill>
              <a:latin typeface="Calibri" pitchFamily="34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>
              <a:solidFill>
                <a:srgbClr val="336666"/>
              </a:solidFill>
              <a:latin typeface="Calibri" pitchFamily="34" charset="0"/>
            </a:endParaRPr>
          </a:p>
        </p:txBody>
      </p:sp>
      <p:pic>
        <p:nvPicPr>
          <p:cNvPr id="8" name="Picture 11" descr="hea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478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logo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9475" y="0"/>
            <a:ext cx="19145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prstGeom prst="rect">
            <a:avLst/>
          </a:prstGeom>
        </p:spPr>
        <p:txBody>
          <a:bodyPr/>
          <a:lstStyle>
            <a:lvl1pPr>
              <a:defRPr dirty="0"/>
            </a:lvl1pPr>
          </a:lstStyle>
          <a:p>
            <a:pPr algn="l">
              <a:defRPr/>
            </a:pPr>
            <a:endParaRPr lang="en-GB">
              <a:solidFill>
                <a:srgbClr val="336666"/>
              </a:solidFill>
              <a:latin typeface="Arial" charset="0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dirty="0"/>
            </a:lvl1pPr>
          </a:lstStyle>
          <a:p>
            <a:pPr algn="l">
              <a:defRPr/>
            </a:pPr>
            <a:endParaRPr lang="en-GB">
              <a:solidFill>
                <a:srgbClr val="336666"/>
              </a:solidFill>
              <a:latin typeface="Arial" charset="0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11188" y="6237288"/>
            <a:ext cx="1219200" cy="4572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 algn="l">
              <a:defRPr/>
            </a:pPr>
            <a:fld id="{C782359C-2A41-4A72-BAF0-D8B58E711036}" type="slidenum">
              <a:rPr lang="en-GB">
                <a:solidFill>
                  <a:srgbClr val="336666"/>
                </a:solidFill>
                <a:latin typeface="Arial" charset="0"/>
              </a:rPr>
              <a:pPr algn="l">
                <a:defRPr/>
              </a:pPr>
              <a:t>‹#›</a:t>
            </a:fld>
            <a:endParaRPr lang="en-GB" dirty="0">
              <a:solidFill>
                <a:srgbClr val="33666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01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683"/>
            <a:ext cx="8244916" cy="952500"/>
          </a:xfrm>
          <a:ln>
            <a:noFill/>
          </a:ln>
        </p:spPr>
        <p:txBody>
          <a:bodyPr/>
          <a:lstStyle>
            <a:lvl1pPr algn="ctr">
              <a:defRPr sz="3600" b="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316924" cy="5472608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0845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52636"/>
            <a:ext cx="8568952" cy="6480720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>
                <a:latin typeface="Consolas" pitchFamily="49" charset="0"/>
                <a:cs typeface="Consolas" pitchFamily="49" charset="0"/>
              </a:defRPr>
            </a:lvl1pPr>
            <a:lvl2pPr marL="457200" indent="0">
              <a:spcBef>
                <a:spcPts val="600"/>
              </a:spcBef>
              <a:buNone/>
              <a:defRPr sz="2400"/>
            </a:lvl2pPr>
            <a:lvl3pPr marL="914400" indent="0">
              <a:spcBef>
                <a:spcPts val="600"/>
              </a:spcBef>
              <a:buNone/>
              <a:defRPr sz="2000"/>
            </a:lvl3pPr>
            <a:lvl4pPr marL="1371600" indent="0">
              <a:spcBef>
                <a:spcPts val="600"/>
              </a:spcBef>
              <a:buNone/>
              <a:defRPr/>
            </a:lvl4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5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6514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860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0"/>
            <a:ext cx="8064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7700" y="1268413"/>
            <a:ext cx="7993063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947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xtra/generics/wildcard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xtra/generics/wildcard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extra/generics/wildcard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xtra/generics/wildcard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tima.com/lejava/articles/equality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ruceeckel.com/2017/01/07/a-canonical-equals-for-java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75888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GB" sz="3600" dirty="0"/>
              <a:t>Lecture 6.  </a:t>
            </a:r>
            <a:br>
              <a:rPr lang="en-GB" sz="3600" dirty="0"/>
            </a:br>
            <a:r>
              <a:rPr lang="en-GB" sz="3600" dirty="0"/>
              <a:t>Local variable type inference, Generics, Covariant subtyping, Collections, </a:t>
            </a:r>
            <a:r>
              <a:rPr lang="en-GB" sz="3600" dirty="0" err="1"/>
              <a:t>Varargs</a:t>
            </a:r>
            <a:r>
              <a:rPr lang="en-GB" sz="3600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Type Variables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Type variables can be instantiated with class or interface types: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alibri" pitchFamily="34" charset="0"/>
              </a:rPr>
              <a:t>		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List&lt;Integer&gt;, List&lt;List&lt;Integer&gt;&gt;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In Java, cannot instantiate with a primitive type </a:t>
            </a:r>
            <a:br>
              <a:rPr lang="en-US" dirty="0"/>
            </a:br>
            <a:r>
              <a:rPr lang="en-US" dirty="0"/>
              <a:t>	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ArrayList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&lt;double&gt; // Wrong!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Use corresponding wrapper class instead: 	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ArrayList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&lt;Double&gt;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When you declare a generic class, the name of the type variable is irrelevant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Could have been 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List&lt;A&gt;</a:t>
            </a:r>
            <a:r>
              <a:rPr lang="en-GB" dirty="0"/>
              <a:t> or 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List&lt;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ElementType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3498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200" b="1" dirty="0">
                <a:latin typeface="Consolas"/>
              </a:rPr>
              <a:t>Pair</a:t>
            </a:r>
            <a:r>
              <a:rPr lang="en-GB" dirty="0"/>
              <a:t>: A Simple Generic Class  </a:t>
            </a:r>
            <a:r>
              <a:rPr lang="en-GB" dirty="0">
                <a:latin typeface="Calibri" pitchFamily="34" charset="0"/>
              </a:rPr>
              <a:t> 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9B7962-3618-4D2C-AC56-F4F6F8C87C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3568" y="908720"/>
            <a:ext cx="5285421" cy="56323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first;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second;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getFirst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getSecond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n-US" altLang="en-US" sz="18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usage example:</a:t>
            </a:r>
            <a:br>
              <a:rPr lang="en-US" altLang="en-US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 =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Pair&lt;&gt;(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"cricket"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373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Generic Methods</a:t>
            </a: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Generic methods are parameterised with a type variable:</a:t>
            </a:r>
          </a:p>
          <a:p>
            <a:pPr marL="400050" lvl="1" indent="0">
              <a:spcBef>
                <a:spcPct val="0"/>
              </a:spcBef>
              <a:buClrTx/>
              <a:buSzTx/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18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: a)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 =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Integer[] {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(prime);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Generic methods can be declared inside generic or ordinary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5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/>
              <a:t>Constraining Type Variables </a:t>
            </a:r>
            <a:endParaRPr lang="en-US" sz="3600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496944" cy="547260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Comparable&lt;</a:t>
            </a:r>
            <a:r>
              <a:rPr lang="en-US" altLang="en-US" sz="18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8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altLang="en-US" sz="18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minValue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a[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altLang="en-U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minValue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minValue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a[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minValue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/>
              <a:t> </a:t>
            </a:r>
          </a:p>
          <a:p>
            <a:pPr eaLnBrk="1" hangingPunct="1"/>
            <a:r>
              <a:rPr lang="en-US" dirty="0"/>
              <a:t>Type variables can be constrained with </a:t>
            </a:r>
            <a:r>
              <a:rPr lang="en-US" i="1" dirty="0"/>
              <a:t>bounds</a:t>
            </a:r>
          </a:p>
          <a:p>
            <a:pPr lvl="1" eaLnBrk="1" hangingPunct="1"/>
            <a:r>
              <a:rPr lang="en-US" dirty="0"/>
              <a:t>Bounds can be either classes or interfaces </a:t>
            </a:r>
          </a:p>
          <a:p>
            <a:pPr lvl="1" eaLnBrk="1" hangingPunct="1"/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</a:t>
            </a:r>
            <a:r>
              <a:rPr lang="en-US" dirty="0"/>
              <a:t>, when applied to type variables, actually means “extends or implements”</a:t>
            </a:r>
          </a:p>
          <a:p>
            <a:pPr eaLnBrk="1" hangingPunct="1"/>
            <a:r>
              <a:rPr lang="en-US" dirty="0"/>
              <a:t>In this example,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Comparable</a:t>
            </a:r>
            <a:r>
              <a:rPr lang="en-US" dirty="0"/>
              <a:t> enables comparison of elements </a:t>
            </a:r>
          </a:p>
          <a:p>
            <a:pPr eaLnBrk="1" hangingPunct="1"/>
            <a:r>
              <a:rPr lang="en-US" dirty="0"/>
              <a:t>You can supply several type bounds:</a:t>
            </a:r>
          </a:p>
          <a:p>
            <a:pPr lvl="1" eaLnBrk="1" hangingPunct="1"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&lt;E extends Comparable &amp; Cloneable&gt;</a:t>
            </a:r>
            <a:r>
              <a:rPr lang="en-US" sz="2000" b="1" dirty="0">
                <a:latin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158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(Bounded) Wildcard Types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96752"/>
            <a:ext cx="8856984" cy="5472608"/>
          </a:xfrm>
        </p:spPr>
        <p:txBody>
          <a:bodyPr/>
          <a:lstStyle/>
          <a:p>
            <a:pPr eaLnBrk="1" hangingPunct="1"/>
            <a:r>
              <a:rPr lang="en-US" dirty="0"/>
              <a:t>If the code can work with any type parameter value, the </a:t>
            </a:r>
            <a:r>
              <a:rPr lang="en-US" i="1" dirty="0"/>
              <a:t>wildcard type</a:t>
            </a:r>
            <a:r>
              <a:rPr lang="en-US" dirty="0"/>
              <a:t> ‘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?</a:t>
            </a:r>
            <a:r>
              <a:rPr lang="en-US" dirty="0"/>
              <a:t>’ can be used</a:t>
            </a:r>
          </a:p>
          <a:p>
            <a:pPr eaLnBrk="1" hangingPunct="1"/>
            <a:r>
              <a:rPr lang="en-US" dirty="0"/>
              <a:t>Wildcard types are more commonly used with bounds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dirty="0"/>
              <a:t>Wildcard types can be bounded by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</a:t>
            </a:r>
            <a:r>
              <a:rPr lang="en-US" dirty="0"/>
              <a:t> or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super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dirty="0"/>
              <a:t>“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? extends A</a:t>
            </a:r>
            <a:r>
              <a:rPr lang="en-US" dirty="0"/>
              <a:t>”</a:t>
            </a:r>
            <a:r>
              <a:rPr lang="en-US" dirty="0">
                <a:cs typeface="Calibri" pitchFamily="34" charset="0"/>
              </a:rPr>
              <a:t>	means:   	“any subtype of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cs typeface="Calibri" pitchFamily="34" charset="0"/>
              </a:rPr>
              <a:t> (or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cs typeface="Calibri" pitchFamily="34" charset="0"/>
              </a:rPr>
              <a:t> itself)”</a:t>
            </a:r>
          </a:p>
          <a:p>
            <a:pPr lvl="1" eaLnBrk="1" hangingPunct="1">
              <a:buFontTx/>
              <a:buNone/>
            </a:pPr>
            <a:r>
              <a:rPr lang="en-US" dirty="0">
                <a:cs typeface="Calibri" pitchFamily="34" charset="0"/>
              </a:rPr>
              <a:t>	</a:t>
            </a:r>
            <a:r>
              <a:rPr lang="en-US" dirty="0"/>
              <a:t>“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? super B</a:t>
            </a:r>
            <a:r>
              <a:rPr lang="en-US" dirty="0"/>
              <a:t>”</a:t>
            </a:r>
            <a:r>
              <a:rPr lang="en-US" dirty="0">
                <a:cs typeface="Calibri" pitchFamily="34" charset="0"/>
              </a:rPr>
              <a:t> 	means:  	“any supertype of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alibri" pitchFamily="34" charset="0"/>
              </a:rPr>
              <a:t> (or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alibri" pitchFamily="34" charset="0"/>
              </a:rPr>
              <a:t> itself)”</a:t>
            </a:r>
          </a:p>
          <a:p>
            <a:pPr eaLnBrk="1" hangingPunct="1"/>
            <a:r>
              <a:rPr lang="en-US" dirty="0">
                <a:cs typeface="Calibri" pitchFamily="34" charset="0"/>
              </a:rPr>
              <a:t>Examples: 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buNone/>
            </a:pPr>
            <a:r>
              <a:rPr lang="en-US" altLang="en-US" sz="2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(Collection&lt;? </a:t>
            </a:r>
            <a:r>
              <a:rPr lang="en-US" altLang="en-US" sz="2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2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c)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	</a:t>
            </a:r>
          </a:p>
          <a:p>
            <a:pPr lvl="1" eaLnBrk="1" hangingPunct="1">
              <a:buNone/>
            </a:pPr>
            <a:r>
              <a:rPr lang="en-US" altLang="en-US" sz="2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fill(List&lt;? </a:t>
            </a:r>
            <a:r>
              <a:rPr lang="en-US" altLang="en-US" sz="2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2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list, </a:t>
            </a:r>
            <a:r>
              <a:rPr lang="en-US" altLang="en-US" sz="2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v)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1" hangingPunct="1">
              <a:buFontTx/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385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AAB3-712E-46E4-8570-FEE24742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(Bounded) Wildcard Types Examples</a:t>
            </a:r>
            <a:br>
              <a:rPr lang="en-GB" dirty="0"/>
            </a:br>
            <a:r>
              <a:rPr lang="en-GB" sz="1200" dirty="0"/>
              <a:t>(from </a:t>
            </a:r>
            <a:r>
              <a:rPr lang="en-GB" sz="1200" dirty="0">
                <a:hlinkClick r:id="rId3"/>
              </a:rPr>
              <a:t>Oracle docs</a:t>
            </a:r>
            <a:r>
              <a:rPr lang="en-GB" sz="1200" dirty="0"/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2C549B-50CC-44EB-8C48-DB043504E3B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33772" y="678468"/>
            <a:ext cx="8712460" cy="6247864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endParaRPr lang="en-GB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 the problem of writing a routine that prints out all the elements in a collection. Here's how you might write it in an older version of the language</a:t>
            </a:r>
            <a:b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printCollection</a:t>
            </a:r>
            <a:r>
              <a:rPr lang="en-GB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(Collection c) { </a:t>
            </a:r>
          </a:p>
          <a:p>
            <a:pPr algn="l"/>
            <a:r>
              <a:rPr lang="en-GB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Iterator </a:t>
            </a:r>
            <a:r>
              <a:rPr lang="en-GB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c.iterator</a:t>
            </a:r>
            <a:r>
              <a:rPr lang="en-GB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algn="l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k = 0; k &lt; </a:t>
            </a:r>
            <a:r>
              <a:rPr lang="en-GB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GB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k++)  			  		</a:t>
            </a:r>
            <a:r>
              <a:rPr lang="en-GB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i.next</a:t>
            </a:r>
            <a:r>
              <a:rPr lang="en-GB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}</a:t>
            </a:r>
            <a:br>
              <a:rPr lang="en-GB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here is a naive attempt at writing it using generics (and the new for loop syntax):</a:t>
            </a:r>
            <a:b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printCollection</a:t>
            </a:r>
            <a:r>
              <a:rPr lang="en-GB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(Collection&lt;Object&gt; c) { </a:t>
            </a:r>
          </a:p>
          <a:p>
            <a:pPr algn="l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e : c) </a:t>
            </a:r>
          </a:p>
          <a:p>
            <a:pPr algn="l"/>
            <a:r>
              <a:rPr lang="en-GB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  }</a:t>
            </a:r>
            <a:br>
              <a:rPr lang="en-GB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/>
                </a:solidFill>
              </a:rPr>
              <a:t>This new version is much less useful than the old one!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/>
                </a:solidFill>
              </a:rPr>
              <a:t>The old code could be called with any kind of collection as a parameter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/>
                </a:solidFill>
              </a:rPr>
              <a:t>The new code only takes </a:t>
            </a:r>
            <a:r>
              <a:rPr lang="en-GB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Collection&lt;Object&gt;</a:t>
            </a:r>
            <a:r>
              <a:rPr lang="en-GB" sz="2000" dirty="0">
                <a:solidFill>
                  <a:schemeClr val="tx2"/>
                </a:solidFill>
              </a:rPr>
              <a:t>, which is </a:t>
            </a:r>
            <a:r>
              <a:rPr lang="en-GB" sz="2000" b="1" dirty="0">
                <a:solidFill>
                  <a:schemeClr val="tx2"/>
                </a:solidFill>
              </a:rPr>
              <a:t>not</a:t>
            </a:r>
            <a:r>
              <a:rPr lang="en-GB" sz="2000" dirty="0">
                <a:solidFill>
                  <a:schemeClr val="tx2"/>
                </a:solidFill>
              </a:rPr>
              <a:t> a supertype of all kinds of collections! </a:t>
            </a:r>
            <a:r>
              <a:rPr lang="en-GB" sz="2000" b="1" dirty="0">
                <a:solidFill>
                  <a:schemeClr val="tx2"/>
                </a:solidFill>
              </a:rPr>
              <a:t>WHY IS THAT??????</a:t>
            </a:r>
            <a:endParaRPr lang="en-GB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6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02F460-698B-4644-AE7D-508B9CF64942}"/>
              </a:ext>
            </a:extLst>
          </p:cNvPr>
          <p:cNvSpPr txBox="1"/>
          <p:nvPr/>
        </p:nvSpPr>
        <p:spPr>
          <a:xfrm>
            <a:off x="899592" y="1124744"/>
            <a:ext cx="15841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Object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1A615F-17DA-DB4D-A00A-4452A8F785DC}"/>
              </a:ext>
            </a:extLst>
          </p:cNvPr>
          <p:cNvSpPr txBox="1"/>
          <p:nvPr/>
        </p:nvSpPr>
        <p:spPr>
          <a:xfrm>
            <a:off x="899592" y="1844824"/>
            <a:ext cx="15841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Integer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58771C-3577-6D4E-B491-0CDE737DD664}"/>
              </a:ext>
            </a:extLst>
          </p:cNvPr>
          <p:cNvCxnSpPr>
            <a:stCxn id="9" idx="0"/>
            <a:endCxn id="8" idx="2"/>
          </p:cNvCxnSpPr>
          <p:nvPr/>
        </p:nvCxnSpPr>
        <p:spPr bwMode="auto">
          <a:xfrm flipV="1">
            <a:off x="1691680" y="1494076"/>
            <a:ext cx="0" cy="350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3FC8BA-0235-6241-838D-B315BD461E93}"/>
              </a:ext>
            </a:extLst>
          </p:cNvPr>
          <p:cNvSpPr txBox="1"/>
          <p:nvPr/>
        </p:nvSpPr>
        <p:spPr>
          <a:xfrm>
            <a:off x="5292085" y="1124744"/>
            <a:ext cx="21772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Collection&lt;Object&gt;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0565B9-2959-784C-BCDB-01904B6E3C27}"/>
              </a:ext>
            </a:extLst>
          </p:cNvPr>
          <p:cNvSpPr txBox="1"/>
          <p:nvPr/>
        </p:nvSpPr>
        <p:spPr>
          <a:xfrm>
            <a:off x="5292085" y="1844824"/>
            <a:ext cx="21772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Collection&lt;Integer&gt;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4BBCCB-3882-7B47-ACBE-0B9802B18CB2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 bwMode="auto">
          <a:xfrm flipV="1">
            <a:off x="6380693" y="1494076"/>
            <a:ext cx="0" cy="350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5E339D-BB71-5E49-97AB-02CB34E39304}"/>
              </a:ext>
            </a:extLst>
          </p:cNvPr>
          <p:cNvCxnSpPr/>
          <p:nvPr/>
        </p:nvCxnSpPr>
        <p:spPr bwMode="auto">
          <a:xfrm>
            <a:off x="5148064" y="764704"/>
            <a:ext cx="2520280" cy="19442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0FA7D8-7F2C-C24D-8A3F-6B505EC98AF7}"/>
              </a:ext>
            </a:extLst>
          </p:cNvPr>
          <p:cNvCxnSpPr>
            <a:cxnSpLocks/>
          </p:cNvCxnSpPr>
          <p:nvPr/>
        </p:nvCxnSpPr>
        <p:spPr bwMode="auto">
          <a:xfrm flipV="1">
            <a:off x="5076056" y="688050"/>
            <a:ext cx="2808312" cy="20208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D165AC-5487-8341-B7C0-E3486B28DAFB}"/>
              </a:ext>
            </a:extLst>
          </p:cNvPr>
          <p:cNvSpPr txBox="1"/>
          <p:nvPr/>
        </p:nvSpPr>
        <p:spPr>
          <a:xfrm>
            <a:off x="3491880" y="3645024"/>
            <a:ext cx="15841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Object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961590-078B-084C-B9A5-3A00A0093BB9}"/>
              </a:ext>
            </a:extLst>
          </p:cNvPr>
          <p:cNvSpPr txBox="1"/>
          <p:nvPr/>
        </p:nvSpPr>
        <p:spPr>
          <a:xfrm>
            <a:off x="5364088" y="4365104"/>
            <a:ext cx="21052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Collection&lt;Integer&gt;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1B039B-D554-914B-8D9E-796E7DBE7490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 bwMode="auto">
          <a:xfrm flipH="1" flipV="1">
            <a:off x="4283968" y="4014356"/>
            <a:ext cx="2132726" cy="350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5BA0EB3-3665-CA44-9CCE-15FF6E8E0B4D}"/>
              </a:ext>
            </a:extLst>
          </p:cNvPr>
          <p:cNvSpPr txBox="1"/>
          <p:nvPr/>
        </p:nvSpPr>
        <p:spPr>
          <a:xfrm>
            <a:off x="1129102" y="4365104"/>
            <a:ext cx="21052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Collection&lt;Object&gt;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062771-35D0-AC46-8192-98AA473BC263}"/>
              </a:ext>
            </a:extLst>
          </p:cNvPr>
          <p:cNvCxnSpPr>
            <a:stCxn id="28" idx="0"/>
            <a:endCxn id="23" idx="2"/>
          </p:cNvCxnSpPr>
          <p:nvPr/>
        </p:nvCxnSpPr>
        <p:spPr bwMode="auto">
          <a:xfrm flipV="1">
            <a:off x="2181708" y="4014356"/>
            <a:ext cx="2102260" cy="350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1EBDE41-2A15-9741-8C08-48443D8D7386}"/>
              </a:ext>
            </a:extLst>
          </p:cNvPr>
          <p:cNvSpPr txBox="1"/>
          <p:nvPr/>
        </p:nvSpPr>
        <p:spPr>
          <a:xfrm>
            <a:off x="899592" y="5157192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Collection&lt;Integer&gt; is NOT a subtype of Collection&lt;Object&gt;, even though Integer is a subtype of Object. </a:t>
            </a:r>
          </a:p>
        </p:txBody>
      </p:sp>
    </p:spTree>
    <p:extLst>
      <p:ext uri="{BB962C8B-B14F-4D97-AF65-F5344CB8AC3E}">
        <p14:creationId xmlns:p14="http://schemas.microsoft.com/office/powerpoint/2010/main" val="3150067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AAB3-712E-46E4-8570-FEE24742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(Bounded) Wildcard Types Examples</a:t>
            </a:r>
            <a:br>
              <a:rPr lang="en-GB" dirty="0"/>
            </a:br>
            <a:r>
              <a:rPr lang="en-GB" sz="1200" dirty="0"/>
              <a:t>(from </a:t>
            </a:r>
            <a:r>
              <a:rPr lang="en-GB" sz="1200" dirty="0">
                <a:hlinkClick r:id="rId3"/>
              </a:rPr>
              <a:t>Oracle docs</a:t>
            </a:r>
            <a:r>
              <a:rPr lang="en-GB" sz="1200" dirty="0"/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2C549B-50CC-44EB-8C48-DB043504E3B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78487" y="1124744"/>
            <a:ext cx="8268886" cy="553997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2"/>
                </a:solidFill>
              </a:rPr>
              <a:t>So what </a:t>
            </a:r>
            <a:r>
              <a:rPr lang="en-GB" sz="2200" b="1" dirty="0">
                <a:solidFill>
                  <a:schemeClr val="tx2"/>
                </a:solidFill>
              </a:rPr>
              <a:t>is</a:t>
            </a:r>
            <a:r>
              <a:rPr lang="en-GB" sz="2200" dirty="0">
                <a:solidFill>
                  <a:schemeClr val="tx2"/>
                </a:solidFill>
              </a:rPr>
              <a:t> the supertype of all kinds of collections?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2"/>
                </a:solidFill>
              </a:rPr>
              <a:t> It’s </a:t>
            </a:r>
            <a:r>
              <a:rPr lang="en-GB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Collection&lt;?&gt;</a:t>
            </a:r>
            <a:r>
              <a:rPr lang="en-GB" sz="2200" dirty="0">
                <a:solidFill>
                  <a:schemeClr val="tx2"/>
                </a:solidFill>
              </a:rPr>
              <a:t> ("collection of unknown")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2"/>
                </a:solidFill>
              </a:rPr>
              <a:t> Its element type matches anything. </a:t>
            </a:r>
          </a:p>
          <a:p>
            <a:pPr lvl="1" algn="l"/>
            <a:br>
              <a: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GB" sz="2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printCollection</a:t>
            </a:r>
            <a:r>
              <a:rPr lang="en-GB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(Collection&lt;?&gt; c) { </a:t>
            </a:r>
          </a:p>
          <a:p>
            <a:pPr algn="l"/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e : c) </a:t>
            </a:r>
            <a:br>
              <a:rPr lang="en-GB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2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  } </a:t>
            </a:r>
            <a:r>
              <a:rPr lang="en-GB" sz="2200" dirty="0">
                <a:solidFill>
                  <a:schemeClr val="tx2"/>
                </a:solidFill>
              </a:rPr>
              <a:t>	</a:t>
            </a:r>
            <a:br>
              <a:rPr lang="en-GB" sz="2200" dirty="0">
                <a:solidFill>
                  <a:schemeClr val="tx2"/>
                </a:solidFill>
              </a:rPr>
            </a:br>
            <a:endParaRPr lang="en-GB" sz="2200" dirty="0">
              <a:solidFill>
                <a:schemeClr val="tx2"/>
              </a:solidFill>
            </a:endParaRPr>
          </a:p>
          <a:p>
            <a:pPr algn="l"/>
            <a:endParaRPr lang="en-GB" sz="2200" dirty="0">
              <a:solidFill>
                <a:schemeClr val="tx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2"/>
                </a:solidFill>
              </a:rPr>
              <a:t>Now we can call it with any type of collection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2"/>
                </a:solidFill>
              </a:rPr>
              <a:t>Notice that inside </a:t>
            </a:r>
            <a:r>
              <a:rPr lang="en-GB" sz="2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printCollection</a:t>
            </a:r>
            <a:r>
              <a:rPr lang="en-GB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200" dirty="0">
                <a:solidFill>
                  <a:schemeClr val="tx2"/>
                </a:solidFill>
              </a:rPr>
              <a:t>, we can still read elements from </a:t>
            </a:r>
            <a:r>
              <a:rPr lang="en-GB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sz="2200" dirty="0">
                <a:solidFill>
                  <a:schemeClr val="tx2"/>
                </a:solidFill>
              </a:rPr>
              <a:t> and give them type </a:t>
            </a:r>
            <a:r>
              <a:rPr lang="en-GB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2"/>
                </a:solidFill>
              </a:rPr>
              <a:t>This is always safe, since whatever the actual type of the collection, it does contain objects.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2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AAB3-712E-46E4-8570-FEE24742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(Bounded) Wildcard Types Examples</a:t>
            </a:r>
            <a:br>
              <a:rPr lang="en-GB" dirty="0"/>
            </a:br>
            <a:r>
              <a:rPr lang="en-GB" sz="1200" dirty="0"/>
              <a:t>(from </a:t>
            </a:r>
            <a:r>
              <a:rPr lang="en-GB" sz="1200" dirty="0">
                <a:hlinkClick r:id="rId2"/>
              </a:rPr>
              <a:t>Oracle docs</a:t>
            </a:r>
            <a:r>
              <a:rPr lang="en-GB" sz="1200" dirty="0"/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2C549B-50CC-44EB-8C48-DB043504E3B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33518" y="718539"/>
            <a:ext cx="8712968" cy="634019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 a drawing application that draws shapes</a:t>
            </a:r>
            <a:br>
              <a:rPr lang="en-GB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 algn="l"/>
            <a:r>
              <a:rPr lang="en-GB" sz="1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</a:t>
            </a:r>
            <a:r>
              <a:rPr lang="en-GB" sz="19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 { </a:t>
            </a:r>
          </a:p>
          <a:p>
            <a:pPr lvl="3" algn="l"/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abstract void</a:t>
            </a:r>
            <a:r>
              <a:rPr lang="en-GB" sz="19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draw(Canvas c); </a:t>
            </a:r>
          </a:p>
          <a:p>
            <a:pPr lvl="3" algn="l"/>
            <a:r>
              <a:rPr lang="en-GB" sz="19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3" algn="l"/>
            <a:b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GB" sz="19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 { </a:t>
            </a:r>
          </a:p>
          <a:p>
            <a:pPr lvl="3" algn="l"/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GB" sz="19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9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y, radius; </a:t>
            </a:r>
          </a:p>
          <a:p>
            <a:pPr lvl="3" algn="l"/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GB" sz="19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draw(Canvas c) { ... } </a:t>
            </a:r>
          </a:p>
          <a:p>
            <a:pPr lvl="3" algn="l"/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3" algn="l"/>
            <a:b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GB" sz="19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sz="19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 { </a:t>
            </a:r>
          </a:p>
          <a:p>
            <a:pPr lvl="3" algn="l"/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GB" sz="19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9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y, width, height; </a:t>
            </a:r>
          </a:p>
          <a:p>
            <a:pPr lvl="3" algn="l"/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GB" sz="19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draw(Canvas c) { ... } </a:t>
            </a:r>
          </a:p>
          <a:p>
            <a:pPr lvl="3" algn="l"/>
            <a:r>
              <a:rPr lang="en-GB" sz="19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3" algn="l"/>
            <a:br>
              <a:rPr lang="en-GB" sz="19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9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classes can be drawn on a canvas:</a:t>
            </a:r>
            <a:br>
              <a:rPr lang="en-GB" sz="19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GB" sz="19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 { </a:t>
            </a:r>
          </a:p>
          <a:p>
            <a:pPr lvl="3" algn="l"/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GB" sz="19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draw(Shape s) { </a:t>
            </a:r>
          </a:p>
          <a:p>
            <a:pPr lvl="3" algn="l"/>
            <a:r>
              <a:rPr lang="en-GB" sz="19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9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s.draw</a:t>
            </a:r>
            <a:r>
              <a:rPr lang="en-GB" sz="19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9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 } </a:t>
            </a:r>
          </a:p>
          <a:p>
            <a:pPr algn="l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7487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AAB3-712E-46E4-8570-FEE24742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(Bounded) Wildcard Types Examples</a:t>
            </a:r>
            <a:br>
              <a:rPr lang="en-GB" dirty="0"/>
            </a:br>
            <a:r>
              <a:rPr lang="en-GB" sz="1200" dirty="0"/>
              <a:t>(from </a:t>
            </a:r>
            <a:r>
              <a:rPr lang="en-GB" sz="1200" dirty="0">
                <a:hlinkClick r:id="rId3"/>
              </a:rPr>
              <a:t>Oracle docs</a:t>
            </a:r>
            <a:r>
              <a:rPr lang="en-GB" sz="1200" dirty="0"/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2C549B-50CC-44EB-8C48-DB043504E3B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33518" y="934100"/>
            <a:ext cx="8712968" cy="6017032"/>
          </a:xfrm>
          <a:prstGeom prst="rect">
            <a:avLst/>
          </a:prstGeom>
          <a:solidFill>
            <a:srgbClr val="002060">
              <a:alpha val="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2"/>
                </a:solidFill>
              </a:rPr>
              <a:t>Any drawing will typically contain a number of shapes.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2"/>
                </a:solidFill>
              </a:rPr>
              <a:t>We can have a method in </a:t>
            </a:r>
            <a:r>
              <a:rPr lang="en-GB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GB" sz="2200" dirty="0">
                <a:solidFill>
                  <a:schemeClr val="tx2"/>
                </a:solidFill>
              </a:rPr>
              <a:t> drawing all types of shapes that belong to a list</a:t>
            </a:r>
            <a:br>
              <a:rPr lang="en-GB" sz="2200" dirty="0">
                <a:solidFill>
                  <a:schemeClr val="tx2"/>
                </a:solidFill>
              </a:rPr>
            </a:br>
            <a:endParaRPr lang="en-GB" sz="2200" dirty="0">
              <a:solidFill>
                <a:schemeClr val="tx2"/>
              </a:solidFill>
            </a:endParaRPr>
          </a:p>
          <a:p>
            <a:pPr lvl="2" algn="l"/>
            <a:r>
              <a:rPr lang="en-GB" sz="2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GB" sz="2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drawAll</a:t>
            </a:r>
            <a:r>
              <a:rPr lang="en-GB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(List&lt;Shape&gt; shapes) { </a:t>
            </a:r>
          </a:p>
          <a:p>
            <a:pPr lvl="2" algn="l"/>
            <a:r>
              <a:rPr lang="en-GB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(Shape s: shapes)  </a:t>
            </a:r>
          </a:p>
          <a:p>
            <a:pPr lvl="2" algn="l"/>
            <a:r>
              <a:rPr lang="en-GB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s.draw</a:t>
            </a:r>
            <a:r>
              <a:rPr lang="en-GB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lvl="2" algn="l"/>
            <a:r>
              <a:rPr lang="en-GB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algn="l"/>
            <a:endParaRPr lang="en-GB" sz="1600" dirty="0">
              <a:solidFill>
                <a:schemeClr val="tx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2"/>
                </a:solidFill>
              </a:rPr>
              <a:t>Remember: the type rules say that </a:t>
            </a:r>
            <a:r>
              <a:rPr lang="en-GB" sz="2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drawAll</a:t>
            </a:r>
            <a:r>
              <a:rPr lang="en-GB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200" dirty="0">
                <a:solidFill>
                  <a:schemeClr val="tx2"/>
                </a:solidFill>
              </a:rPr>
              <a:t> can only be called on lists of exactly </a:t>
            </a:r>
            <a:r>
              <a:rPr lang="en-GB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GB" sz="2200" dirty="0">
                <a:solidFill>
                  <a:schemeClr val="tx2"/>
                </a:solidFill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2"/>
                </a:solidFill>
              </a:rPr>
              <a:t>It cannot be called on a </a:t>
            </a:r>
            <a:r>
              <a:rPr lang="en-GB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List&lt;Circle&gt;, </a:t>
            </a:r>
            <a:r>
              <a:rPr lang="en-GB" sz="2200" dirty="0">
                <a:solidFill>
                  <a:schemeClr val="tx2"/>
                </a:solidFill>
                <a:cs typeface="Times New Roman" panose="02020603050405020304" pitchFamily="18" charset="0"/>
              </a:rPr>
              <a:t>because</a:t>
            </a:r>
            <a:r>
              <a:rPr lang="en-GB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List&lt;Shape&gt; </a:t>
            </a:r>
            <a:r>
              <a:rPr lang="en-GB" sz="2200" dirty="0">
                <a:solidFill>
                  <a:schemeClr val="tx2"/>
                </a:solidFill>
                <a:cs typeface="Times New Roman" panose="02020603050405020304" pitchFamily="18" charset="0"/>
              </a:rPr>
              <a:t>is </a:t>
            </a:r>
            <a:r>
              <a:rPr lang="en-GB" sz="2200" b="1" dirty="0">
                <a:solidFill>
                  <a:schemeClr val="tx2"/>
                </a:solidFill>
                <a:cs typeface="Times New Roman" panose="02020603050405020304" pitchFamily="18" charset="0"/>
              </a:rPr>
              <a:t>NOT</a:t>
            </a:r>
            <a:r>
              <a:rPr lang="en-GB" sz="2200" dirty="0">
                <a:solidFill>
                  <a:schemeClr val="tx2"/>
                </a:solidFill>
                <a:cs typeface="Times New Roman" panose="02020603050405020304" pitchFamily="18" charset="0"/>
              </a:rPr>
              <a:t> a supertype of</a:t>
            </a:r>
            <a:r>
              <a:rPr lang="en-GB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List&lt;Circle&gt;!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2"/>
                </a:solidFill>
                <a:latin typeface="Times" pitchFamily="2" charset="0"/>
                <a:cs typeface="Courier New" panose="02070309020205020404" pitchFamily="49" charset="0"/>
              </a:rPr>
              <a:t>So we need to re-write the method with a bounded wildcard</a:t>
            </a:r>
            <a:endParaRPr lang="en-GB" sz="2200" dirty="0">
              <a:solidFill>
                <a:schemeClr val="tx2"/>
              </a:solidFill>
              <a:latin typeface="Times" pitchFamily="2" charset="0"/>
            </a:endParaRPr>
          </a:p>
          <a:p>
            <a:pPr algn="l"/>
            <a:endParaRPr lang="en-GB" sz="1600" dirty="0"/>
          </a:p>
          <a:p>
            <a:pPr algn="l"/>
            <a:r>
              <a:rPr lang="en-GB" sz="1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GB" sz="19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drawAll</a:t>
            </a:r>
            <a:r>
              <a:rPr lang="en-GB" sz="19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(List&lt;?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sz="19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Shape&gt; shapes) { ... }</a:t>
            </a:r>
          </a:p>
          <a:p>
            <a:pPr algn="l"/>
            <a:endParaRPr lang="en-GB" sz="1600" dirty="0"/>
          </a:p>
          <a:p>
            <a:pPr algn="l"/>
            <a:endParaRPr lang="en-GB" sz="1600" dirty="0">
              <a:solidFill>
                <a:schemeClr val="tx2"/>
              </a:solidFill>
            </a:endParaRPr>
          </a:p>
          <a:p>
            <a:pPr algn="l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4735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07BA4B-2284-4304-84C0-C9B5858EB7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PART I: </a:t>
            </a:r>
            <a:br>
              <a:rPr lang="en-GB" dirty="0"/>
            </a:br>
            <a:r>
              <a:rPr lang="en-GB" dirty="0"/>
              <a:t>Local variable type inference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3B014C6-0E6C-4A8B-A723-54BE9C265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807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FD72-4CA9-4E55-8EA9-745E2F6D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4" y="4683"/>
            <a:ext cx="9107996" cy="952500"/>
          </a:xfrm>
        </p:spPr>
        <p:txBody>
          <a:bodyPr/>
          <a:lstStyle/>
          <a:p>
            <a:r>
              <a:rPr lang="en-GB" dirty="0"/>
              <a:t>Runtime support of generics 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8EB77E-FEBD-4880-A088-BBEB55C45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853263"/>
            <a:ext cx="8731878" cy="590931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hangingPunct="0"/>
            <a:r>
              <a:rPr lang="en-US" alt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GenericClass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GenericClass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</a:p>
          <a:p>
            <a:pPr lvl="0" algn="l" eaLnBrk="0" hangingPunct="0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instances created."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algn="l" eaLnBrk="0" hangingPunct="0"/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 eaLnBrk="0" hangingPunct="0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GenericClass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GenericClass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obj3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GenericClass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(obj1);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(obj2);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(obj3);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66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DEC8-3A70-47F9-862F-AA97F58A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erasure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12886-D99F-44E6-A599-7FA535E47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output in this example is</a:t>
            </a:r>
          </a:p>
          <a:p>
            <a:pPr marL="400050" lvl="1" indent="0">
              <a:buNone/>
            </a:pP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GenericClass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3 instances created.</a:t>
            </a:r>
          </a:p>
          <a:p>
            <a:pPr marL="400050" lvl="1" indent="0">
              <a:buNone/>
            </a:pP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GenericClass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3 instances created.</a:t>
            </a:r>
          </a:p>
          <a:p>
            <a:pPr marL="400050" lvl="1" indent="0">
              <a:buNone/>
            </a:pP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GenericClass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3 instances created.</a:t>
            </a:r>
          </a:p>
          <a:p>
            <a:r>
              <a:rPr lang="en-GB" dirty="0"/>
              <a:t>Java byte code (and, consequently, runtime) does not support generics!</a:t>
            </a:r>
          </a:p>
          <a:p>
            <a:r>
              <a:rPr lang="en-GB" dirty="0"/>
              <a:t>Java compiler performs type safety checks and then removes information about type parameters (</a:t>
            </a:r>
            <a:r>
              <a:rPr lang="en-GB" i="1" dirty="0"/>
              <a:t>type erasure</a:t>
            </a:r>
            <a:r>
              <a:rPr lang="en-GB" dirty="0"/>
              <a:t>)</a:t>
            </a:r>
          </a:p>
          <a:p>
            <a:r>
              <a:rPr lang="en-GB" dirty="0"/>
              <a:t>One cannot determine the type parameter at runtime</a:t>
            </a:r>
            <a:endParaRPr lang="en-GB" sz="1800" dirty="0"/>
          </a:p>
          <a:p>
            <a:r>
              <a:rPr lang="en-GB" dirty="0"/>
              <a:t>Static variables are shared, like in the above example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9258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F43B-3ED6-485D-8899-5E67494E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erasure consequences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DC6B4-6931-44D2-AA10-AD9B14088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Since, in Java, type parameter information is not available at runtime, this causes problems with serialisation</a:t>
            </a:r>
          </a:p>
          <a:p>
            <a:r>
              <a:rPr lang="en-GB" dirty="0"/>
              <a:t>Also, you cannot create an instance of type parameter:</a:t>
            </a:r>
          </a:p>
          <a:p>
            <a:pPr marL="857250" lvl="2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addEmpty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T());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 error!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/>
            <a:r>
              <a:rPr lang="en-US" dirty="0"/>
              <a:t>You cannot create an array of type parameter:</a:t>
            </a:r>
          </a:p>
          <a:p>
            <a:pPr marL="57150" indent="0">
              <a:buNone/>
            </a:pPr>
            <a:r>
              <a:rPr lang="en-US" sz="2000" dirty="0"/>
              <a:t>	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T[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 error!</a:t>
            </a:r>
            <a:endParaRPr lang="en-US" sz="2000" dirty="0"/>
          </a:p>
          <a:p>
            <a:pPr marL="400050"/>
            <a:r>
              <a:rPr lang="en-US" dirty="0"/>
              <a:t>One can completely skip type parameters; this is called </a:t>
            </a:r>
            <a:r>
              <a:rPr lang="en-US" i="1" dirty="0"/>
              <a:t>raw type</a:t>
            </a:r>
            <a:r>
              <a:rPr lang="en-US" dirty="0"/>
              <a:t>; this is, however, bad practice:</a:t>
            </a:r>
          </a:p>
          <a:p>
            <a:pPr marL="857250" lvl="2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21272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0FFA54-2159-AF4B-BED3-2A1B3768B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PART II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39E69C4-ACBB-D240-9139-3E4C9BFC1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99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1A9B-91FC-407D-8A74-1DA2C77CB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PART III: </a:t>
            </a:r>
            <a:br>
              <a:rPr lang="en-GB" dirty="0"/>
            </a:br>
            <a:r>
              <a:rPr lang="en-GB" dirty="0"/>
              <a:t>Covariant Subtyping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D9B80C7-5A9D-4E05-9026-5574BC293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758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Covariant Subtyping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460940" cy="547260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In Java arrays have “covariant subtyping”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This means that you can use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T[]</a:t>
            </a:r>
            <a:r>
              <a:rPr lang="en-US" dirty="0"/>
              <a:t> whenever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S[]</a:t>
            </a:r>
            <a:r>
              <a:rPr lang="en-US" dirty="0"/>
              <a:t> is expected provided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is a subtype of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For example, consider method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Arrays.sort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(Object[])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You can invoke this method with a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String[]</a:t>
            </a:r>
            <a:r>
              <a:rPr lang="en-US" dirty="0"/>
              <a:t> argument because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is a subtype of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, and hence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String[]</a:t>
            </a:r>
            <a:r>
              <a:rPr lang="en-US" dirty="0"/>
              <a:t> is a subtype of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Object[]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This array covariance creates potential type safety problems in methods that overwrite array elements, see next slide</a:t>
            </a:r>
          </a:p>
        </p:txBody>
      </p:sp>
    </p:spTree>
    <p:extLst>
      <p:ext uri="{BB962C8B-B14F-4D97-AF65-F5344CB8AC3E}">
        <p14:creationId xmlns:p14="http://schemas.microsoft.com/office/powerpoint/2010/main" val="142959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Safety Issue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460940" cy="547260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Consider the following method and its invocation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String[] a =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String[]{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testArrayCovariance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testArrayCovariance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(Object[]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Object();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What do you think will be the effect? </a:t>
            </a:r>
          </a:p>
          <a:p>
            <a:pPr eaLnBrk="1" hangingPunct="1">
              <a:lnSpc>
                <a:spcPct val="9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13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Runtime Type Checking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532948" cy="547260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At runtime, the JVM performs type-checking which prevents arrays from holding elements whose type is not compatible with the declared array element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It will throw an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ArrayStoreException</a:t>
            </a:r>
            <a:r>
              <a:rPr lang="en-GB" dirty="0"/>
              <a:t> if an attempt is made to store an element of incorrect type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So in the example of the previous slide, the method invocation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testArrayCovariance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/>
              <a:t>    will throw such an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ArrayStoreException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was trying to assign 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Object()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“a”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Note that this approach makes it easier to write generic array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But, mistakes are not caught at compile time</a:t>
            </a:r>
          </a:p>
        </p:txBody>
      </p:sp>
    </p:spTree>
    <p:extLst>
      <p:ext uri="{BB962C8B-B14F-4D97-AF65-F5344CB8AC3E}">
        <p14:creationId xmlns:p14="http://schemas.microsoft.com/office/powerpoint/2010/main" val="3943819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Covariant Subtyping for Collections? 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964488" cy="561662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Java does </a:t>
            </a:r>
            <a:r>
              <a:rPr lang="en-US" b="1" dirty="0"/>
              <a:t>not</a:t>
            </a:r>
            <a:r>
              <a:rPr lang="en-US" dirty="0"/>
              <a:t> have covariant subtyping for collections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For example,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List&lt;String&gt;</a:t>
            </a:r>
            <a:r>
              <a:rPr lang="en-US" dirty="0"/>
              <a:t> is not a subtype of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List&lt;Object&gt; 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It follows that we cannot pass a list of strings to a method that takes a list of objects as an argument; for example: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testListCovariance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(List&lt;Object&gt;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arg.add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Object());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testListCovariance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&lt;String&gt;()); </a:t>
            </a:r>
            <a:r>
              <a:rPr lang="en-US" altLang="en-US" sz="1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 ERROR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GB" dirty="0"/>
              <a:t>It is the compiler's role to prevent collections having elements belonging to the “wrong” type 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GB" dirty="0"/>
              <a:t>No need in runtime-type checking of collection elements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GB" dirty="0"/>
              <a:t>Potentially more 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97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Generics: Concluding Comments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540" y="1052736"/>
            <a:ext cx="8388932" cy="5616624"/>
          </a:xfrm>
        </p:spPr>
        <p:txBody>
          <a:bodyPr/>
          <a:lstStyle/>
          <a:p>
            <a:pPr eaLnBrk="1" hangingPunct="1"/>
            <a:r>
              <a:rPr lang="en-GB" dirty="0"/>
              <a:t>Generic types increase type safety and hence are widely used in many languages</a:t>
            </a:r>
          </a:p>
          <a:p>
            <a:pPr lvl="1" eaLnBrk="1" hangingPunct="1"/>
            <a:r>
              <a:rPr lang="en-GB" dirty="0"/>
              <a:t>They reduce the amount of unchecked type casts in code</a:t>
            </a:r>
          </a:p>
          <a:p>
            <a:pPr lvl="1" eaLnBrk="1" hangingPunct="1"/>
            <a:r>
              <a:rPr lang="en-GB" dirty="0"/>
              <a:t>More mistakes are caught at compile time</a:t>
            </a:r>
          </a:p>
          <a:p>
            <a:pPr eaLnBrk="1" hangingPunct="1"/>
            <a:r>
              <a:rPr lang="en-US" dirty="0"/>
              <a:t>Mixing generics and inheritance can be complex</a:t>
            </a:r>
          </a:p>
          <a:p>
            <a:pPr eaLnBrk="1" hangingPunct="1"/>
            <a:r>
              <a:rPr lang="en-GB" dirty="0"/>
              <a:t>Java generics have significant limitations due to the type erasure</a:t>
            </a:r>
          </a:p>
        </p:txBody>
      </p:sp>
    </p:spTree>
    <p:extLst>
      <p:ext uri="{BB962C8B-B14F-4D97-AF65-F5344CB8AC3E}">
        <p14:creationId xmlns:p14="http://schemas.microsoft.com/office/powerpoint/2010/main" val="302854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59BE-5ABA-4B74-BD76-78BC3F26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520"/>
            <a:ext cx="8244916" cy="952500"/>
          </a:xfrm>
        </p:spPr>
        <p:txBody>
          <a:bodyPr/>
          <a:lstStyle/>
          <a:p>
            <a:r>
              <a:rPr lang="en-GB" dirty="0"/>
              <a:t>Problem of complex type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6B1AE-E035-49F4-9AEA-CA09371CE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 the introduction of generics, types became more complex</a:t>
            </a:r>
          </a:p>
          <a:p>
            <a:pPr lvl="1"/>
            <a:r>
              <a:rPr lang="en-GB" dirty="0"/>
              <a:t>Consider </a:t>
            </a:r>
            <a:r>
              <a:rPr lang="en-US" alt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HashMap&lt;Integer, List&lt;String&gt;&gt;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/>
          </a:p>
          <a:p>
            <a:r>
              <a:rPr lang="en-GB" dirty="0"/>
              <a:t>As a result, we had to specify the type of an object several times:</a:t>
            </a:r>
          </a:p>
          <a:p>
            <a:pPr lvl="1"/>
            <a:r>
              <a:rPr lang="en-GB" dirty="0"/>
              <a:t>When defining a function</a:t>
            </a:r>
          </a:p>
          <a:p>
            <a:pPr lvl="1"/>
            <a:r>
              <a:rPr lang="en-GB" dirty="0"/>
              <a:t>When declaring a variable</a:t>
            </a:r>
          </a:p>
          <a:p>
            <a:pPr lvl="1"/>
            <a:r>
              <a:rPr lang="en-GB" dirty="0"/>
              <a:t>When calling a constructor</a:t>
            </a:r>
          </a:p>
          <a:p>
            <a:r>
              <a:rPr lang="en-GB" dirty="0"/>
              <a:t>Associated issues:</a:t>
            </a:r>
          </a:p>
          <a:p>
            <a:pPr lvl="1"/>
            <a:r>
              <a:rPr lang="en-GB" dirty="0"/>
              <a:t>Takes extra time to write the code</a:t>
            </a:r>
          </a:p>
          <a:p>
            <a:pPr lvl="1"/>
            <a:r>
              <a:rPr lang="en-GB" dirty="0"/>
              <a:t>Makes the code less readable</a:t>
            </a:r>
          </a:p>
          <a:p>
            <a:pPr lvl="1"/>
            <a:r>
              <a:rPr lang="en-GB" dirty="0"/>
              <a:t>Any changes in data structures require many changes in the code</a:t>
            </a:r>
          </a:p>
        </p:txBody>
      </p:sp>
    </p:spTree>
    <p:extLst>
      <p:ext uri="{BB962C8B-B14F-4D97-AF65-F5344CB8AC3E}">
        <p14:creationId xmlns:p14="http://schemas.microsoft.com/office/powerpoint/2010/main" val="938374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18C67C-4C03-E243-8D3A-A9BF2835B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PART III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5F2B969-F530-A248-B2A1-7F2ECE01A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47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230ABE-7456-4B14-B8C1-92BE466B1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PART IV: </a:t>
            </a:r>
            <a:br>
              <a:rPr lang="en-GB" dirty="0"/>
            </a:br>
            <a:r>
              <a:rPr lang="en-GB" dirty="0"/>
              <a:t>Collections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191F210-8807-412E-8BF1-0786B2F8B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1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6F24-DE2B-4693-83B3-05700CAB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Refresher (any language)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A5BEC-D987-4975-AB00-DE3C3E5D6D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/>
              <a:t>Set</a:t>
            </a:r>
            <a:r>
              <a:rPr lang="en-GB" dirty="0"/>
              <a:t> is an unordered collection</a:t>
            </a:r>
          </a:p>
          <a:p>
            <a:pPr lvl="1"/>
            <a:r>
              <a:rPr lang="en-GB" dirty="0"/>
              <a:t>Cannot store two equal elements</a:t>
            </a:r>
          </a:p>
          <a:p>
            <a:pPr lvl="1"/>
            <a:r>
              <a:rPr lang="en-GB" dirty="0"/>
              <a:t>Order of elements is not preserved</a:t>
            </a:r>
          </a:p>
          <a:p>
            <a:pPr lvl="1"/>
            <a:r>
              <a:rPr lang="en-GB" dirty="0"/>
              <a:t>Order can be imposed (e.g.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SortedSet</a:t>
            </a:r>
            <a:r>
              <a:rPr lang="en-GB" dirty="0"/>
              <a:t> in Java)</a:t>
            </a:r>
          </a:p>
          <a:p>
            <a:r>
              <a:rPr lang="en-GB" i="1" dirty="0"/>
              <a:t>List</a:t>
            </a:r>
            <a:r>
              <a:rPr lang="en-GB" dirty="0"/>
              <a:t> is an ordered collection</a:t>
            </a:r>
          </a:p>
          <a:p>
            <a:pPr lvl="1"/>
            <a:r>
              <a:rPr lang="en-GB" dirty="0"/>
              <a:t>Can store duplicate elements</a:t>
            </a:r>
          </a:p>
          <a:p>
            <a:pPr lvl="1"/>
            <a:r>
              <a:rPr lang="en-GB" dirty="0"/>
              <a:t>The order is preserved</a:t>
            </a:r>
          </a:p>
          <a:p>
            <a:r>
              <a:rPr lang="en-GB" i="1" dirty="0"/>
              <a:t>Queue/Stack</a:t>
            </a:r>
            <a:r>
              <a:rPr lang="en-GB" dirty="0"/>
              <a:t> is an ordered collection with a predefined logic of adding and removing elements</a:t>
            </a:r>
          </a:p>
          <a:p>
            <a:pPr lvl="1"/>
            <a:r>
              <a:rPr lang="en-GB" dirty="0"/>
              <a:t>The order can be affected by priority</a:t>
            </a:r>
          </a:p>
          <a:p>
            <a:r>
              <a:rPr lang="en-GB" i="1" dirty="0"/>
              <a:t>Map</a:t>
            </a:r>
            <a:r>
              <a:rPr lang="en-GB" dirty="0"/>
              <a:t> is a set of pairs (key, value) with an efficient search by key; only one value can be saved for a specific key</a:t>
            </a:r>
          </a:p>
        </p:txBody>
      </p:sp>
    </p:spTree>
    <p:extLst>
      <p:ext uri="{BB962C8B-B14F-4D97-AF65-F5344CB8AC3E}">
        <p14:creationId xmlns:p14="http://schemas.microsoft.com/office/powerpoint/2010/main" val="3747987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39BA-3607-4356-B663-5914D0CE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Collections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68BF8-378A-481D-870D-1487C2459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Array-based (arrays,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ArrayList</a:t>
            </a:r>
            <a:r>
              <a:rPr lang="en-GB" dirty="0"/>
              <a:t>, etc.) </a:t>
            </a:r>
          </a:p>
          <a:p>
            <a:r>
              <a:rPr lang="en-GB" dirty="0"/>
              <a:t>Linked lists (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LinkedList</a:t>
            </a:r>
            <a:r>
              <a:rPr lang="en-GB" dirty="0"/>
              <a:t>, etc.)</a:t>
            </a:r>
          </a:p>
          <a:p>
            <a:pPr lvl="1"/>
            <a:r>
              <a:rPr lang="en-GB" sz="2200" dirty="0"/>
              <a:t>Each element stores a link to the next and/or previous element in the list</a:t>
            </a:r>
          </a:p>
          <a:p>
            <a:pPr lvl="1"/>
            <a:r>
              <a:rPr lang="en-GB" sz="2200" dirty="0"/>
              <a:t>Efficient in some (rare) cases </a:t>
            </a:r>
          </a:p>
          <a:p>
            <a:r>
              <a:rPr lang="en-GB" dirty="0"/>
              <a:t>Sorted arrays and trees (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TreeSet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GB" dirty="0"/>
          </a:p>
          <a:p>
            <a:pPr lvl="1"/>
            <a:r>
              <a:rPr lang="en-GB" sz="2200" dirty="0"/>
              <a:t>Can only be used with comparable elements</a:t>
            </a:r>
          </a:p>
          <a:p>
            <a:pPr lvl="1"/>
            <a:r>
              <a:rPr lang="en-GB" sz="2200" dirty="0"/>
              <a:t>Efficient search</a:t>
            </a:r>
          </a:p>
          <a:p>
            <a:r>
              <a:rPr lang="en-GB" dirty="0"/>
              <a:t>Hash tables (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HashMap</a:t>
            </a:r>
            <a:r>
              <a:rPr lang="en-GB" dirty="0"/>
              <a:t>)</a:t>
            </a:r>
          </a:p>
          <a:p>
            <a:pPr lvl="1"/>
            <a:r>
              <a:rPr lang="en-GB" sz="2200" dirty="0"/>
              <a:t>Average time complexity for many operations: O(1) (it thus takes constant time, no matter the amount of the data in the tables)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121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83"/>
            <a:ext cx="8712460" cy="9525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/>
              <a:t>Some </a:t>
            </a:r>
            <a:r>
              <a:rPr lang="en-GB" dirty="0" err="1"/>
              <a:t>JavaSE</a:t>
            </a:r>
            <a:r>
              <a:rPr lang="en-GB" dirty="0"/>
              <a:t> Collection Interfaces</a:t>
            </a:r>
            <a:endParaRPr lang="en-GB" sz="3200" b="1" dirty="0">
              <a:latin typeface="Consolas"/>
              <a:cs typeface="Calibri" pitchFamily="34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755576" y="4633972"/>
            <a:ext cx="1959191" cy="5232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l" eaLnBrk="1" hangingPunct="1"/>
            <a:r>
              <a:rPr lang="en-GB" sz="2800" b="1" i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SortedSet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43608" y="2257708"/>
            <a:ext cx="2156360" cy="5232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l" eaLnBrk="1" hangingPunct="1"/>
            <a:r>
              <a:rPr lang="en-GB" sz="2800" b="1" i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Collection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691734" y="1484784"/>
            <a:ext cx="776175" cy="5232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l" eaLnBrk="1" hangingPunct="1"/>
            <a:r>
              <a:rPr lang="en-GB" sz="2800" b="1" i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Map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2123728" y="2925763"/>
            <a:ext cx="0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 sz="2800" b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2051720" y="292258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GB" sz="2800" b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 flipH="1" flipV="1">
            <a:off x="2127920" y="2770188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GB" sz="2800" b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 flipH="1">
            <a:off x="2051720" y="2770188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GB" sz="2800" b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7096472" y="2213248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 sz="2800" b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7020272" y="221324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GB" sz="2800" b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H="1" flipV="1">
            <a:off x="7096472" y="2060848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GB" sz="2800" b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 flipH="1">
            <a:off x="7020272" y="2060848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GB" sz="2800" b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H="1">
            <a:off x="971550" y="321468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 sz="2800" b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539750" y="3501008"/>
            <a:ext cx="973343" cy="5232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l" eaLnBrk="1" hangingPunct="1"/>
            <a:r>
              <a:rPr lang="en-GB" sz="2800" b="1" i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1763688" y="3501008"/>
            <a:ext cx="776175" cy="5232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l" eaLnBrk="1" hangingPunct="1"/>
            <a:r>
              <a:rPr lang="en-GB" sz="2800" b="1" i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Set</a:t>
            </a: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6084168" y="2780928"/>
            <a:ext cx="1959191" cy="5232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l" eaLnBrk="1" hangingPunct="1"/>
            <a:r>
              <a:rPr lang="en-GB" sz="2800" b="1" i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SortedMap</a:t>
            </a: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3159125" y="3501008"/>
            <a:ext cx="1170513" cy="5232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l" eaLnBrk="1" hangingPunct="1"/>
            <a:r>
              <a:rPr lang="en-GB" sz="2800" b="1" i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</a:t>
            </a:r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 flipH="1">
            <a:off x="3779838" y="3213100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 sz="2800" b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>
            <a:off x="971550" y="3214688"/>
            <a:ext cx="2808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2800" b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984372" y="4437112"/>
            <a:ext cx="2747868" cy="5232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l" eaLnBrk="1" hangingPunct="1"/>
            <a:r>
              <a:rPr lang="en-GB" sz="2800" b="1" i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BlockingQueue</a:t>
            </a:r>
            <a:endParaRPr lang="en-GB" sz="2800" b="1" i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1259632" y="1124744"/>
            <a:ext cx="1762021" cy="5232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l" eaLnBrk="1" hangingPunct="1"/>
            <a:r>
              <a:rPr lang="en-GB" sz="2800" b="1" i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Iterable</a:t>
            </a:r>
            <a:endParaRPr lang="en-GB" sz="2800" b="1" i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043336" y="1628800"/>
            <a:ext cx="152400" cy="648072"/>
            <a:chOff x="2259360" y="1628800"/>
            <a:chExt cx="152400" cy="648072"/>
          </a:xfrm>
        </p:grpSpPr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2335560" y="1781200"/>
              <a:ext cx="4192" cy="495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GB" sz="28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>
              <a:off x="2259360" y="1781200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 sz="28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 flipH="1" flipV="1">
              <a:off x="2335560" y="162880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 sz="28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 flipH="1">
              <a:off x="2259360" y="162880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 sz="28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051720" y="4005064"/>
            <a:ext cx="152400" cy="648072"/>
            <a:chOff x="2259360" y="1628800"/>
            <a:chExt cx="152400" cy="648072"/>
          </a:xfrm>
        </p:grpSpPr>
        <p:sp>
          <p:nvSpPr>
            <p:cNvPr id="40" name="Line 26"/>
            <p:cNvSpPr>
              <a:spLocks noChangeShapeType="1"/>
            </p:cNvSpPr>
            <p:nvPr/>
          </p:nvSpPr>
          <p:spPr bwMode="auto">
            <a:xfrm>
              <a:off x="2335560" y="1781200"/>
              <a:ext cx="4192" cy="495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GB" sz="28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27"/>
            <p:cNvSpPr>
              <a:spLocks noChangeShapeType="1"/>
            </p:cNvSpPr>
            <p:nvPr/>
          </p:nvSpPr>
          <p:spPr bwMode="auto">
            <a:xfrm>
              <a:off x="2259360" y="1781200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 sz="28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28"/>
            <p:cNvSpPr>
              <a:spLocks noChangeShapeType="1"/>
            </p:cNvSpPr>
            <p:nvPr/>
          </p:nvSpPr>
          <p:spPr bwMode="auto">
            <a:xfrm flipH="1" flipV="1">
              <a:off x="2335560" y="162880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 sz="28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29"/>
            <p:cNvSpPr>
              <a:spLocks noChangeShapeType="1"/>
            </p:cNvSpPr>
            <p:nvPr/>
          </p:nvSpPr>
          <p:spPr bwMode="auto">
            <a:xfrm flipH="1">
              <a:off x="2259360" y="162880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 sz="28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5" name="Line 26"/>
          <p:cNvSpPr>
            <a:spLocks noChangeShapeType="1"/>
          </p:cNvSpPr>
          <p:nvPr/>
        </p:nvSpPr>
        <p:spPr bwMode="auto">
          <a:xfrm flipH="1">
            <a:off x="4211960" y="4157464"/>
            <a:ext cx="4192" cy="2796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GB" sz="2800" b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>
            <a:off x="4139952" y="4157464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GB" sz="2800" b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Line 28"/>
          <p:cNvSpPr>
            <a:spLocks noChangeShapeType="1"/>
          </p:cNvSpPr>
          <p:nvPr/>
        </p:nvSpPr>
        <p:spPr bwMode="auto">
          <a:xfrm flipH="1" flipV="1">
            <a:off x="4216152" y="4005064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GB" sz="2800" b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Line 29"/>
          <p:cNvSpPr>
            <a:spLocks noChangeShapeType="1"/>
          </p:cNvSpPr>
          <p:nvPr/>
        </p:nvSpPr>
        <p:spPr bwMode="auto">
          <a:xfrm flipH="1">
            <a:off x="4139952" y="4005064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GB" sz="2800" b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2987824" y="5210036"/>
            <a:ext cx="1170513" cy="5232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l" eaLnBrk="1" hangingPunct="1"/>
            <a:r>
              <a:rPr lang="en-GB" sz="2800" b="1" i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Deque</a:t>
            </a:r>
            <a:endParaRPr lang="en-GB" sz="2800" b="1" i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 flipH="1">
            <a:off x="3419872" y="4157464"/>
            <a:ext cx="4192" cy="10717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GB" sz="2800" b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27"/>
          <p:cNvSpPr>
            <a:spLocks noChangeShapeType="1"/>
          </p:cNvSpPr>
          <p:nvPr/>
        </p:nvSpPr>
        <p:spPr bwMode="auto">
          <a:xfrm>
            <a:off x="3347864" y="4157464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GB" sz="2800" b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28"/>
          <p:cNvSpPr>
            <a:spLocks noChangeShapeType="1"/>
          </p:cNvSpPr>
          <p:nvPr/>
        </p:nvSpPr>
        <p:spPr bwMode="auto">
          <a:xfrm flipH="1" flipV="1">
            <a:off x="3424064" y="4005064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GB" sz="2800" b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29"/>
          <p:cNvSpPr>
            <a:spLocks noChangeShapeType="1"/>
          </p:cNvSpPr>
          <p:nvPr/>
        </p:nvSpPr>
        <p:spPr bwMode="auto">
          <a:xfrm flipH="1">
            <a:off x="3347864" y="4005064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GB" sz="2800" b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>
            <a:off x="4855840" y="5165576"/>
            <a:ext cx="4192" cy="99972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GB" sz="2800" b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27"/>
          <p:cNvSpPr>
            <a:spLocks noChangeShapeType="1"/>
          </p:cNvSpPr>
          <p:nvPr/>
        </p:nvSpPr>
        <p:spPr bwMode="auto">
          <a:xfrm>
            <a:off x="4779640" y="5165576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GB" sz="2800" b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28"/>
          <p:cNvSpPr>
            <a:spLocks noChangeShapeType="1"/>
          </p:cNvSpPr>
          <p:nvPr/>
        </p:nvSpPr>
        <p:spPr bwMode="auto">
          <a:xfrm flipH="1" flipV="1">
            <a:off x="4855840" y="5013176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GB" sz="2800" b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29"/>
          <p:cNvSpPr>
            <a:spLocks noChangeShapeType="1"/>
          </p:cNvSpPr>
          <p:nvPr/>
        </p:nvSpPr>
        <p:spPr bwMode="auto">
          <a:xfrm flipH="1">
            <a:off x="4779640" y="5013176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GB" sz="2800" b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3779912" y="6146140"/>
            <a:ext cx="2747868" cy="5232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l" eaLnBrk="1" hangingPunct="1"/>
            <a:r>
              <a:rPr lang="en-GB" sz="2800" b="1" i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BlockingDeque</a:t>
            </a:r>
            <a:endParaRPr lang="en-GB" sz="2800" b="1" i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26"/>
          <p:cNvSpPr>
            <a:spLocks noChangeShapeType="1"/>
          </p:cNvSpPr>
          <p:nvPr/>
        </p:nvSpPr>
        <p:spPr bwMode="auto">
          <a:xfrm flipH="1">
            <a:off x="3995936" y="5885656"/>
            <a:ext cx="4192" cy="2796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GB" sz="2800" b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>
            <a:off x="3923928" y="5877272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GB" sz="2800" b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28"/>
          <p:cNvSpPr>
            <a:spLocks noChangeShapeType="1"/>
          </p:cNvSpPr>
          <p:nvPr/>
        </p:nvSpPr>
        <p:spPr bwMode="auto">
          <a:xfrm flipH="1" flipV="1">
            <a:off x="4000128" y="5724872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GB" sz="2800" b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H="1">
            <a:off x="3923928" y="5724872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GB" sz="2800" b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 Assumptions about Collection Elements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Collection elements should have </a:t>
            </a:r>
          </a:p>
          <a:p>
            <a:pPr lvl="1" eaLnBrk="1" hangingPunct="1"/>
            <a:r>
              <a:rPr lang="en-GB" dirty="0"/>
              <a:t>a proper 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equals()</a:t>
            </a:r>
            <a:r>
              <a:rPr lang="en-GB" dirty="0"/>
              <a:t> method </a:t>
            </a:r>
          </a:p>
          <a:p>
            <a:pPr lvl="1" eaLnBrk="1" hangingPunct="1"/>
            <a:r>
              <a:rPr lang="en-GB" dirty="0"/>
              <a:t>for hashed collections: a proper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hashCode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method: </a:t>
            </a:r>
            <a:br>
              <a:rPr lang="en-GB" dirty="0"/>
            </a:br>
            <a:r>
              <a:rPr lang="en-GB" dirty="0"/>
              <a:t>this ensures that the distribution to buckets is correct</a:t>
            </a:r>
          </a:p>
          <a:p>
            <a:pPr lvl="1" eaLnBrk="1" hangingPunct="1"/>
            <a:r>
              <a:rPr lang="en-GB" dirty="0"/>
              <a:t>for sorted collections: an implementation of 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Comparable</a:t>
            </a:r>
            <a:r>
              <a:rPr lang="en-GB" sz="2000" b="1" dirty="0">
                <a:latin typeface="Consolas"/>
              </a:rPr>
              <a:t> </a:t>
            </a:r>
            <a:r>
              <a:rPr lang="en-GB" dirty="0"/>
              <a:t>with a proper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compareTo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method</a:t>
            </a:r>
          </a:p>
          <a:p>
            <a:pPr eaLnBrk="1" hangingPunct="1"/>
            <a:r>
              <a:rPr lang="en-GB" dirty="0"/>
              <a:t>Without a proper 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equals()</a:t>
            </a:r>
            <a:r>
              <a:rPr lang="en-GB" dirty="0"/>
              <a:t> method:</a:t>
            </a:r>
          </a:p>
          <a:p>
            <a:pPr lvl="1" eaLnBrk="1" hangingPunct="1"/>
            <a:r>
              <a:rPr lang="en-GB" dirty="0"/>
              <a:t>might not be able find an object in a collection</a:t>
            </a:r>
          </a:p>
          <a:p>
            <a:pPr lvl="1" eaLnBrk="1" hangingPunct="1"/>
            <a:r>
              <a:rPr lang="en-GB" dirty="0"/>
              <a:t>might add duplicates to a set</a:t>
            </a:r>
          </a:p>
          <a:p>
            <a:pPr lvl="1" eaLnBrk="1" hangingPunct="1"/>
            <a:r>
              <a:rPr lang="en-GB" dirty="0"/>
              <a:t>might not compare collections properly for equality</a:t>
            </a:r>
          </a:p>
          <a:p>
            <a:pPr eaLnBrk="1" hangingPunct="1"/>
            <a:r>
              <a:rPr lang="en-GB" dirty="0"/>
              <a:t> Be careful with 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lang="en-GB" dirty="0"/>
              <a:t> values in collections</a:t>
            </a:r>
          </a:p>
          <a:p>
            <a:pPr lvl="1" eaLnBrk="1" hangingPunct="1"/>
            <a:r>
              <a:rPr lang="en-GB" dirty="0"/>
              <a:t>I would advise against them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>
                <a:latin typeface="Consolas" panose="020B0609020204030204" pitchFamily="49" charset="0"/>
              </a:rPr>
              <a:t>equals()</a:t>
            </a:r>
            <a:r>
              <a:rPr lang="en-GB" dirty="0"/>
              <a:t> Method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604956" cy="5472608"/>
          </a:xfrm>
        </p:spPr>
        <p:txBody>
          <a:bodyPr/>
          <a:lstStyle/>
          <a:p>
            <a:pPr marL="342900" lvl="1" indent="-342900">
              <a:buClr>
                <a:schemeClr val="tx1"/>
              </a:buClr>
              <a:buSzPct val="70000"/>
              <a:buFont typeface="Wingdings" pitchFamily="2" charset="2"/>
              <a:buChar char="¢"/>
            </a:pPr>
            <a:r>
              <a:rPr lang="en-GB" dirty="0"/>
              <a:t>Class</a:t>
            </a:r>
            <a:r>
              <a:rPr lang="en-GB" sz="2000" b="1" dirty="0">
                <a:latin typeface="Consolas"/>
                <a:cs typeface="Consolas" pitchFamily="49" charset="0"/>
              </a:rPr>
              <a:t> 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: 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boolean equals(Object other)</a:t>
            </a:r>
            <a:r>
              <a:rPr lang="en-GB" sz="2000" b="1" dirty="0">
                <a:latin typeface="Consolas"/>
                <a:cs typeface="Consolas" pitchFamily="49" charset="0"/>
              </a:rPr>
              <a:t> </a:t>
            </a:r>
          </a:p>
          <a:p>
            <a:pPr lvl="1"/>
            <a:r>
              <a:rPr lang="en-GB" dirty="0"/>
              <a:t>Compares objects by identity: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x.equals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(y)</a:t>
            </a:r>
            <a:r>
              <a:rPr lang="en-GB" dirty="0"/>
              <a:t> returns true if both 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GB" dirty="0"/>
              <a:t> and 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GB" dirty="0"/>
              <a:t> refer to the same of identical objects</a:t>
            </a:r>
          </a:p>
          <a:p>
            <a:r>
              <a:rPr lang="en-GB" dirty="0"/>
              <a:t>Method is typically overridden in subclasses </a:t>
            </a:r>
          </a:p>
          <a:p>
            <a:r>
              <a:rPr lang="en-GB" dirty="0"/>
              <a:t>Method should be an “equivalence relation” </a:t>
            </a:r>
          </a:p>
          <a:p>
            <a:pPr lvl="1"/>
            <a:r>
              <a:rPr lang="en-GB" dirty="0"/>
              <a:t>Reflexive:    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x.equals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(x)</a:t>
            </a:r>
          </a:p>
          <a:p>
            <a:pPr lvl="1"/>
            <a:r>
              <a:rPr lang="en-GB" dirty="0"/>
              <a:t>Symmetric: 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x.equals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(y) ==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y.equals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(x) </a:t>
            </a:r>
          </a:p>
          <a:p>
            <a:pPr lvl="1"/>
            <a:r>
              <a:rPr lang="en-GB" dirty="0"/>
              <a:t>Transitive:    if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x.equals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(y) &amp;&amp;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y.equals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(z)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r>
              <a:rPr lang="en-GB" dirty="0"/>
              <a:t>		       then also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x.equals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(z)</a:t>
            </a:r>
          </a:p>
          <a:p>
            <a:r>
              <a:rPr lang="en-GB" dirty="0"/>
              <a:t>And compatible with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hashCode</a:t>
            </a:r>
            <a:endParaRPr lang="en-GB" sz="22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x.equals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(y) ==&gt;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hashCode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(x) ==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hashCode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(y)</a:t>
            </a:r>
          </a:p>
          <a:p>
            <a:r>
              <a:rPr lang="en-GB" dirty="0"/>
              <a:t>For any non-null reference value 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GB" dirty="0"/>
              <a:t>,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x.equals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(null)</a:t>
            </a:r>
            <a:r>
              <a:rPr lang="en-GB" dirty="0"/>
              <a:t> should return 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793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>
                <a:latin typeface="Consolas" panose="020B0609020204030204" pitchFamily="49" charset="0"/>
              </a:rPr>
              <a:t>equals()</a:t>
            </a:r>
            <a:r>
              <a:rPr lang="en-GB" dirty="0"/>
              <a:t> Method – Sample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532948" cy="5472608"/>
          </a:xfrm>
        </p:spPr>
        <p:txBody>
          <a:bodyPr/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 other) {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other)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(!(other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that = 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other;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.equals(that.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&amp;&amp; ...;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/>
              <a:t>Note that the </a:t>
            </a:r>
            <a:r>
              <a:rPr lang="en-US" alt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dirty="0"/>
              <a:t> operator returns </a:t>
            </a:r>
            <a:r>
              <a:rPr lang="en-US" alt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dirty="0"/>
              <a:t> if the first argument is </a:t>
            </a:r>
            <a:r>
              <a:rPr lang="en-US" alt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null.</a:t>
            </a: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13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  <a:cs typeface="Calibri" panose="020F0502020204030204" pitchFamily="34" charset="0"/>
              </a:rPr>
              <a:t>Potential Implementation Problems</a:t>
            </a:r>
            <a:endParaRPr lang="en-GB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Frequent mistake: forgetting 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lang="en-GB" dirty="0">
                <a:cs typeface="Consolas" panose="020B0609020204030204" pitchFamily="49" charset="0"/>
              </a:rPr>
              <a:t> checks for </a:t>
            </a:r>
            <a:r>
              <a:rPr lang="en-GB" u="sng" dirty="0">
                <a:cs typeface="Consolas" panose="020B0609020204030204" pitchFamily="49" charset="0"/>
              </a:rPr>
              <a:t>fields</a:t>
            </a:r>
            <a:r>
              <a:rPr lang="en-GB" dirty="0">
                <a:cs typeface="Consolas" panose="020B0609020204030204" pitchFamily="49" charset="0"/>
              </a:rPr>
              <a:t> </a:t>
            </a:r>
          </a:p>
          <a:p>
            <a:pPr lvl="1"/>
            <a:r>
              <a:rPr lang="en-GB" dirty="0"/>
              <a:t>Leading to a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NullPointerException</a:t>
            </a:r>
            <a:r>
              <a:rPr lang="en-GB" sz="2200" b="1" dirty="0">
                <a:latin typeface="Consolas" panose="020B0609020204030204" pitchFamily="49" charset="0"/>
              </a:rPr>
              <a:t> </a:t>
            </a:r>
          </a:p>
          <a:p>
            <a:r>
              <a:rPr lang="en-GB" dirty="0"/>
              <a:t>A static method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Objects.equals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can help with this: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Objects.equals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x,y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GB" sz="2200" b="1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GB" dirty="0"/>
              <a:t>returns 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GB" dirty="0"/>
              <a:t> if both arguments </a:t>
            </a:r>
            <a:r>
              <a:rPr lang="en-GB" sz="2200" b="1" dirty="0"/>
              <a:t>x</a:t>
            </a:r>
            <a:r>
              <a:rPr lang="en-GB" dirty="0"/>
              <a:t> and </a:t>
            </a:r>
            <a:r>
              <a:rPr lang="en-GB" sz="2200" b="1" dirty="0">
                <a:latin typeface="Consolas" panose="020B0609020204030204" pitchFamily="49" charset="0"/>
              </a:rPr>
              <a:t>y</a:t>
            </a:r>
            <a:r>
              <a:rPr lang="en-GB" dirty="0"/>
              <a:t> are </a:t>
            </a:r>
            <a:r>
              <a:rPr lang="en-GB" sz="2200" b="1" dirty="0">
                <a:latin typeface="Consolas" panose="020B0609020204030204" pitchFamily="49" charset="0"/>
              </a:rPr>
              <a:t>null</a:t>
            </a:r>
          </a:p>
          <a:p>
            <a:pPr lvl="1"/>
            <a:r>
              <a:rPr lang="en-GB" dirty="0"/>
              <a:t>returns </a:t>
            </a:r>
            <a:r>
              <a:rPr lang="en-GB" sz="2200" b="1" dirty="0">
                <a:latin typeface="Consolas" panose="020B0609020204030204" pitchFamily="49" charset="0"/>
              </a:rPr>
              <a:t>false</a:t>
            </a:r>
            <a:r>
              <a:rPr lang="en-GB" dirty="0"/>
              <a:t> if one argument is </a:t>
            </a:r>
            <a:r>
              <a:rPr lang="en-GB" sz="2200" b="1" dirty="0">
                <a:latin typeface="Consolas" panose="020B0609020204030204" pitchFamily="49" charset="0"/>
              </a:rPr>
              <a:t>null</a:t>
            </a:r>
            <a:r>
              <a:rPr lang="en-GB" dirty="0"/>
              <a:t> and the other is not</a:t>
            </a:r>
          </a:p>
          <a:p>
            <a:pPr lvl="1"/>
            <a:r>
              <a:rPr lang="en-GB" dirty="0"/>
              <a:t>returns </a:t>
            </a:r>
            <a:r>
              <a:rPr lang="en-GB" sz="2200" b="1" dirty="0" err="1">
                <a:latin typeface="Consolas" panose="020B0609020204030204" pitchFamily="49" charset="0"/>
              </a:rPr>
              <a:t>x.equals</a:t>
            </a:r>
            <a:r>
              <a:rPr lang="en-GB" sz="2200" b="1" dirty="0">
                <a:latin typeface="Consolas" panose="020B0609020204030204" pitchFamily="49" charset="0"/>
              </a:rPr>
              <a:t>(y)</a:t>
            </a:r>
            <a:r>
              <a:rPr lang="en-GB" dirty="0"/>
              <a:t> otherwise</a:t>
            </a:r>
          </a:p>
          <a:p>
            <a:r>
              <a:rPr lang="en-GB" dirty="0"/>
              <a:t>Other issues to consider </a:t>
            </a:r>
          </a:p>
          <a:p>
            <a:pPr lvl="1"/>
            <a:r>
              <a:rPr lang="en-GB" dirty="0"/>
              <a:t>interplay with inheritance </a:t>
            </a:r>
          </a:p>
          <a:p>
            <a:pPr lvl="1"/>
            <a:r>
              <a:rPr lang="en-GB" dirty="0"/>
              <a:t>compatibility with </a:t>
            </a:r>
            <a:r>
              <a:rPr lang="en-GB" sz="2200" b="1" dirty="0">
                <a:latin typeface="Consolas"/>
              </a:rPr>
              <a:t>compare</a:t>
            </a:r>
            <a:r>
              <a:rPr lang="en-GB" dirty="0"/>
              <a:t>, </a:t>
            </a:r>
            <a:r>
              <a:rPr lang="en-GB" sz="2200" b="1" dirty="0" err="1">
                <a:latin typeface="Consolas"/>
              </a:rPr>
              <a:t>compareTo</a:t>
            </a:r>
            <a:r>
              <a:rPr lang="en-GB" dirty="0"/>
              <a:t>, </a:t>
            </a:r>
            <a:r>
              <a:rPr lang="en-GB" sz="2200" b="1" dirty="0" err="1">
                <a:latin typeface="Consolas"/>
              </a:rPr>
              <a:t>hashCode</a:t>
            </a:r>
            <a:endParaRPr lang="en-GB" sz="2200" b="1" dirty="0">
              <a:latin typeface="Consola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313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>
                <a:latin typeface="Consolas" panose="020B0609020204030204" pitchFamily="49" charset="0"/>
              </a:rPr>
              <a:t>equals()</a:t>
            </a:r>
            <a:r>
              <a:rPr lang="en-GB" dirty="0"/>
              <a:t> Method – Improved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532948" cy="5472608"/>
          </a:xfrm>
        </p:spPr>
        <p:txBody>
          <a:bodyPr/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 other) {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other)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(!(other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that = 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other;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Objects.equals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field1,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that.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&amp;&amp; ...;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95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99B1-ED16-46CB-A33A-EFBD8483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using complex types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C865A2-0B4B-480B-B557-E205C23AC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516" y="1815208"/>
            <a:ext cx="8032968" cy="317009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hangingPunct="0"/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HashMap&lt;Integer, List&lt;String&gt;&gt;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...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HashMap&lt;Integer, List&lt;String&gt;&gt; map </a:t>
            </a:r>
          </a:p>
          <a:p>
            <a:pPr lvl="0" algn="l" eaLnBrk="0" hangingPunct="0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=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HashMap&lt;Integer, List&lt;String&gt;&gt;();</a:t>
            </a:r>
          </a:p>
          <a:p>
            <a:pPr lvl="0" algn="l" eaLnBrk="0" hangingPunct="0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HashMap&lt;Integer, List&lt;String&gt;&gt; map1 =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algn="l" eaLnBrk="0" hangingPunct="0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8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402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Dilemma: </a:t>
            </a:r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equals()</a:t>
            </a:r>
            <a:r>
              <a:rPr lang="en-GB" dirty="0"/>
              <a:t> and 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Should an object be allowed to be equal to an object belonging to a subclass? </a:t>
            </a:r>
          </a:p>
          <a:p>
            <a:r>
              <a:rPr lang="en-GB" dirty="0"/>
              <a:t>Problem: this could result in an asymmetric operation where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a.equals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(b)</a:t>
            </a:r>
            <a:r>
              <a:rPr lang="en-GB" dirty="0"/>
              <a:t> is 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GB" dirty="0"/>
              <a:t> while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b.equals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(a)</a:t>
            </a:r>
            <a:r>
              <a:rPr lang="en-GB" dirty="0"/>
              <a:t> is 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 </a:t>
            </a:r>
            <a:r>
              <a:rPr lang="en-GB" dirty="0"/>
              <a:t> </a:t>
            </a:r>
          </a:p>
          <a:p>
            <a:r>
              <a:rPr lang="en-GB" dirty="0"/>
              <a:t>Alternative: also allow equality with parent class objects </a:t>
            </a:r>
          </a:p>
          <a:p>
            <a:pPr lvl="1"/>
            <a:r>
              <a:rPr lang="en-GB" dirty="0"/>
              <a:t>Problem: this could result in a non-transitive operation where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a.equals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(b)</a:t>
            </a:r>
            <a:r>
              <a:rPr lang="en-GB" dirty="0"/>
              <a:t> and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b.equals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(c)</a:t>
            </a:r>
            <a:r>
              <a:rPr lang="en-GB" dirty="0"/>
              <a:t> are 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GB" dirty="0"/>
              <a:t> but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a.equals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(c)</a:t>
            </a:r>
            <a:r>
              <a:rPr lang="en-GB" dirty="0"/>
              <a:t> is false</a:t>
            </a:r>
          </a:p>
          <a:p>
            <a:r>
              <a:rPr lang="en-GB" dirty="0"/>
              <a:t>Alternative: insist that equal objects must be of the same class</a:t>
            </a:r>
          </a:p>
          <a:p>
            <a:pPr lvl="1"/>
            <a:r>
              <a:rPr lang="en-GB" dirty="0"/>
              <a:t>Problem: this violates the “substitution principle”</a:t>
            </a:r>
          </a:p>
          <a:p>
            <a:r>
              <a:rPr lang="en-GB" dirty="0"/>
              <a:t>Discussions: </a:t>
            </a:r>
          </a:p>
          <a:p>
            <a:pPr lvl="1"/>
            <a:r>
              <a:rPr lang="en-GB" sz="2000" dirty="0">
                <a:hlinkClick r:id="rId3"/>
              </a:rPr>
              <a:t>http://www.artima.com/lejava/articles/equality.html</a:t>
            </a:r>
            <a:endParaRPr lang="en-GB" sz="2000" dirty="0"/>
          </a:p>
          <a:p>
            <a:pPr lvl="1"/>
            <a:r>
              <a:rPr lang="en-GB" sz="2000" dirty="0">
                <a:hlinkClick r:id="rId4"/>
              </a:rPr>
              <a:t>https://www.bruceeckel.com/2017/01/07/a-canonical-equals-for-java/</a:t>
            </a:r>
            <a:endParaRPr lang="en-GB" sz="2000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0005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Method </a:t>
            </a:r>
            <a:r>
              <a:rPr lang="en-GB" sz="3200" b="1" dirty="0" err="1">
                <a:latin typeface="Consolas"/>
              </a:rPr>
              <a:t>hashCode</a:t>
            </a:r>
            <a:r>
              <a:rPr lang="en-GB" sz="3200" b="1" dirty="0">
                <a:latin typeface="Consolas"/>
              </a:rPr>
              <a:t>() </a:t>
            </a:r>
            <a:r>
              <a:rPr lang="en-GB" dirty="0"/>
              <a:t> </a:t>
            </a:r>
            <a:endParaRPr lang="en-US" sz="3200" b="1" dirty="0">
              <a:latin typeface="Consolas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540" y="1124744"/>
            <a:ext cx="8316924" cy="5472608"/>
          </a:xfrm>
        </p:spPr>
        <p:txBody>
          <a:bodyPr/>
          <a:lstStyle/>
          <a:p>
            <a:pPr eaLnBrk="1" hangingPunct="1"/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hashCode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GB" sz="2400" dirty="0"/>
              <a:t> is used in 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HashMap</a:t>
            </a:r>
            <a:r>
              <a:rPr lang="en-GB" dirty="0"/>
              <a:t> and 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HashSet</a:t>
            </a:r>
          </a:p>
          <a:p>
            <a:pPr eaLnBrk="1" hangingPunct="1"/>
            <a:r>
              <a:rPr lang="en-GB" sz="2200" b="1" dirty="0" err="1">
                <a:latin typeface="Consolas"/>
              </a:rPr>
              <a:t>hashCode</a:t>
            </a:r>
            <a:r>
              <a:rPr lang="en-GB" sz="2200" b="1" dirty="0">
                <a:latin typeface="Consolas"/>
              </a:rPr>
              <a:t>()</a:t>
            </a:r>
            <a:r>
              <a:rPr lang="en-GB" sz="2200" dirty="0"/>
              <a:t> </a:t>
            </a:r>
            <a:r>
              <a:rPr lang="en-GB" dirty="0"/>
              <a:t>is expected to be compatible with 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equals()</a:t>
            </a:r>
            <a:r>
              <a:rPr lang="en-GB" dirty="0"/>
              <a:t>:</a:t>
            </a:r>
          </a:p>
          <a:p>
            <a:pPr lvl="1" eaLnBrk="1" hangingPunct="1"/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x.equals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(y)</a:t>
            </a:r>
            <a:r>
              <a:rPr lang="en-GB" sz="2000" dirty="0"/>
              <a:t> </a:t>
            </a:r>
            <a:r>
              <a:rPr lang="en-GB" dirty="0"/>
              <a:t>has to imply </a:t>
            </a:r>
            <a:br>
              <a:rPr lang="en-GB" dirty="0"/>
            </a:b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x.hashCode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==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y.hashCode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hashCode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computation should be fast</a:t>
            </a:r>
          </a:p>
          <a:p>
            <a:pPr eaLnBrk="1" hangingPunct="1"/>
            <a:r>
              <a:rPr lang="en-GB" dirty="0"/>
              <a:t>IDEs, such as IntelliJ, can automatically generate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hasCode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GB" dirty="0"/>
              <a:t>method when you override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equals()</a:t>
            </a:r>
          </a:p>
          <a:p>
            <a:pPr lvl="1" eaLnBrk="1" hangingPunct="1"/>
            <a:r>
              <a:rPr lang="en-GB" dirty="0"/>
              <a:t>Use it!</a:t>
            </a:r>
          </a:p>
          <a:p>
            <a:pPr lvl="1"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416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84F9-841D-C747-A970-6FA7313C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generating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hashCode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9FDB5-5536-4844-AFD8-59DAE201D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hashCode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Objects.</a:t>
            </a:r>
            <a:r>
              <a:rPr lang="en-GB" i="1" dirty="0" err="1"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field1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field2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729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F762-E9DA-440A-8A31-AE8527FE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Collections and Type Safety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CF73E-A28B-4057-B1BB-2F6B98B5C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532948" cy="5472608"/>
          </a:xfrm>
        </p:spPr>
        <p:txBody>
          <a:bodyPr/>
          <a:lstStyle/>
          <a:p>
            <a:pPr eaLnBrk="1" hangingPunct="1"/>
            <a:r>
              <a:rPr lang="en-GB" dirty="0"/>
              <a:t>Generally speaking, collections in Java guarantee type safety at compile time</a:t>
            </a:r>
          </a:p>
          <a:p>
            <a:pPr eaLnBrk="1" hangingPunct="1"/>
            <a:r>
              <a:rPr lang="en-GB" dirty="0"/>
              <a:t>However, no exceptions are raised in the Java code below due to “type erasure” </a:t>
            </a:r>
            <a:endParaRPr lang="en-GB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20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GB" sz="2000" dirty="0" err="1">
                <a:solidFill>
                  <a:srgbClr val="646464"/>
                </a:solidFill>
                <a:latin typeface="Consolas" panose="020B0609020204030204" pitchFamily="49" charset="0"/>
              </a:rPr>
              <a:t>SuppressWarnings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  <a:r>
              <a:rPr lang="en-GB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 err="1">
                <a:solidFill>
                  <a:srgbClr val="2A00FF"/>
                </a:solidFill>
                <a:latin typeface="Consolas" panose="020B0609020204030204" pitchFamily="49" charset="0"/>
              </a:rPr>
              <a:t>rawtypes</a:t>
            </a:r>
            <a:r>
              <a:rPr lang="en-GB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2A00FF"/>
                </a:solidFill>
                <a:latin typeface="Consolas" panose="020B0609020204030204" pitchFamily="49" charset="0"/>
              </a:rPr>
              <a:t>"unchecked"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})</a:t>
            </a:r>
          </a:p>
          <a:p>
            <a:pPr marL="400050" lvl="1" indent="0">
              <a:buNone/>
            </a:pP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genericsTypeSafety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List&lt;Integer&gt; 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400050" lvl="1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List 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400050" lvl="1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pPr marL="400050" lvl="1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GB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99057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C630-C366-4552-B98C-DC4B5696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and Thread Safety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4CE98-8F56-44DF-8C54-8796DDA98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performance reasons, most of the standard collections are not thread safe</a:t>
            </a:r>
            <a:endParaRPr lang="en-GB" sz="22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GB" dirty="0"/>
              <a:t>The Java library provides special thread-safe collections and wrappers that can be used in a multi-threaded environment without explicit synchronisation (e.g.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Collections.synchronizedCollection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/>
              <a:t> )</a:t>
            </a:r>
          </a:p>
          <a:p>
            <a:pPr eaLnBrk="1" hangingPunct="1"/>
            <a:r>
              <a:rPr lang="en-GB" dirty="0"/>
              <a:t>There are inherent issues with iterators in multi-threaded environments; use will usually need to use </a:t>
            </a:r>
            <a:r>
              <a:rPr lang="en-GB" b="1" dirty="0"/>
              <a:t>course-grained synchronisation </a:t>
            </a:r>
            <a:r>
              <a:rPr lang="en-GB" dirty="0"/>
              <a:t>if you need iterators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9545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7AAB-A711-463D-A648-C9602B6A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Iterating over a Synchronized Collection [JDK documentation, modified]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5A2D7-BEB5-4281-A4C3-8378B43DE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2" y="1412776"/>
            <a:ext cx="8712968" cy="5256584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GB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synchronizedList</a:t>
            </a:r>
            <a:r>
              <a:rPr lang="en-GB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GB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&lt;&gt;());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3F7F5F"/>
                </a:solidFill>
                <a:latin typeface="Consolas" panose="020B0609020204030204" pitchFamily="49" charset="0"/>
              </a:rPr>
              <a:t>// Must be in synchronized block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Iterator&lt;Integer&gt; 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it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.iterator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en-GB" sz="20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 while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Integer 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it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0) </a:t>
            </a:r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it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28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>
                <a:cs typeface="Calibri" pitchFamily="34" charset="0"/>
              </a:rPr>
              <a:t>Views on Collections </a:t>
            </a:r>
            <a:endParaRPr lang="en-GB" sz="36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540" y="980728"/>
            <a:ext cx="8532948" cy="5472608"/>
          </a:xfrm>
        </p:spPr>
        <p:txBody>
          <a:bodyPr/>
          <a:lstStyle/>
          <a:p>
            <a:pPr eaLnBrk="1" hangingPunct="1"/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sublist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fromIndex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toIndex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GB" sz="2400" dirty="0"/>
              <a:t> returns a</a:t>
            </a:r>
            <a:r>
              <a:rPr lang="en-GB" sz="2400" b="1" dirty="0"/>
              <a:t> view</a:t>
            </a:r>
            <a:r>
              <a:rPr lang="en-GB" sz="2400" dirty="0"/>
              <a:t> of the portion of a list between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fromIndex</a:t>
            </a:r>
            <a:r>
              <a:rPr lang="en-GB" dirty="0"/>
              <a:t> </a:t>
            </a:r>
            <a:r>
              <a:rPr lang="en-GB" sz="2000" b="1" dirty="0">
                <a:latin typeface="Consolas"/>
                <a:cs typeface="Calibri" pitchFamily="34" charset="0"/>
              </a:rPr>
              <a:t>(</a:t>
            </a:r>
            <a:r>
              <a:rPr lang="en-GB" sz="2400" dirty="0"/>
              <a:t>inclusive) and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toIndex</a:t>
            </a:r>
            <a:r>
              <a:rPr lang="en-GB" dirty="0"/>
              <a:t> </a:t>
            </a:r>
            <a:r>
              <a:rPr lang="en-GB" sz="2400" dirty="0"/>
              <a:t>(exclusive)</a:t>
            </a:r>
          </a:p>
          <a:p>
            <a:pPr lvl="1" eaLnBrk="1" hangingPunct="1"/>
            <a:r>
              <a:rPr lang="en-GB" dirty="0"/>
              <a:t>The object returned by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x.sublist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a,b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GB" dirty="0"/>
              <a:t> implements interface 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</a:t>
            </a:r>
            <a:r>
              <a:rPr lang="en-GB" dirty="0"/>
              <a:t>, but it is not an independent copy of 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endParaRPr lang="en-GB" dirty="0"/>
          </a:p>
          <a:p>
            <a:pPr lvl="1" eaLnBrk="1" hangingPunct="1"/>
            <a:r>
              <a:rPr lang="en-GB" dirty="0"/>
              <a:t>A change to the view will change the underlying list</a:t>
            </a:r>
          </a:p>
          <a:p>
            <a:pPr lvl="1" eaLnBrk="1" hangingPunct="1"/>
            <a:r>
              <a:rPr lang="en-GB" dirty="0"/>
              <a:t>Attempts to access list elements outside the view will throw an exception</a:t>
            </a:r>
          </a:p>
          <a:p>
            <a:pPr eaLnBrk="1" hangingPunct="1"/>
            <a:r>
              <a:rPr lang="en-GB" sz="2400" dirty="0"/>
              <a:t>Other collection views include </a:t>
            </a:r>
          </a:p>
          <a:p>
            <a:pPr lvl="1" eaLnBrk="1" hangingPunct="1"/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SortedSet</a:t>
            </a:r>
            <a:r>
              <a:rPr lang="en-GB" sz="2000" dirty="0"/>
              <a:t>: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headSet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GB" sz="2000" dirty="0"/>
              <a:t>,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subSet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GB" sz="2000" dirty="0"/>
              <a:t>,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tailSet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lvl="1" eaLnBrk="1" hangingPunct="1"/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Map</a:t>
            </a:r>
            <a:r>
              <a:rPr lang="en-GB" sz="2000" dirty="0"/>
              <a:t>: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keySet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GB" sz="2000" dirty="0"/>
              <a:t>,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values()</a:t>
            </a:r>
            <a:r>
              <a:rPr lang="en-GB" sz="2000" dirty="0"/>
              <a:t>,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entrySet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GB" sz="2000" dirty="0"/>
              <a:t>, …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Collections</a:t>
            </a:r>
            <a:r>
              <a:rPr lang="en-GB" sz="2000" dirty="0"/>
              <a:t>: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synchronizedList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GB" sz="2000" dirty="0"/>
              <a:t>,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unmodifiableList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GB" sz="2000" dirty="0"/>
              <a:t>, …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Arrays</a:t>
            </a:r>
            <a:r>
              <a:rPr lang="en-GB" sz="2000" dirty="0"/>
              <a:t>: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asList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GB" sz="2400" dirty="0">
                <a:cs typeface="Calibri" pitchFamily="34" charset="0"/>
              </a:rPr>
              <a:t>Structural changes to the underlying collection (such as a change in size) can interfere with view iterators</a:t>
            </a:r>
            <a:endParaRPr lang="en-GB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373C-7022-4FD3-ACB5-61F13DA9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Java utility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D3DCE-A0A6-4468-A202-63DE434A1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 very useful functionality is available in Java through utility classes:</a:t>
            </a:r>
          </a:p>
          <a:p>
            <a:pPr lvl="1"/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Collections</a:t>
            </a:r>
            <a:r>
              <a:rPr lang="en-GB" dirty="0"/>
              <a:t>: wrappers and static methods for operations on collections</a:t>
            </a:r>
          </a:p>
          <a:p>
            <a:pPr lvl="2"/>
            <a:r>
              <a:rPr lang="en-GB" dirty="0"/>
              <a:t>E.g.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Collections.max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Collections.reverseOrder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Collections.shuffle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Arrays</a:t>
            </a:r>
            <a:r>
              <a:rPr lang="en-GB" dirty="0"/>
              <a:t>: static methods for comparison, filling, sorting, searching, etc.</a:t>
            </a:r>
          </a:p>
          <a:p>
            <a:pPr lvl="2"/>
            <a:r>
              <a:rPr lang="en-GB" dirty="0"/>
              <a:t>E.g.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Arrays.asList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Arrays.equals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Arrays.sort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657428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BC5B-B417-4C13-8A0D-534D0D8D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 Vector Representation of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01EBC-4F3C-498B-AC0A-CA96613A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460940" cy="5472608"/>
          </a:xfrm>
        </p:spPr>
        <p:txBody>
          <a:bodyPr/>
          <a:lstStyle/>
          <a:p>
            <a:r>
              <a:rPr lang="en-GB" dirty="0"/>
              <a:t>Question: suppose we have 52 different cards; how many bits do we need to represent a “set of cards” in general? </a:t>
            </a:r>
          </a:p>
          <a:p>
            <a:r>
              <a:rPr lang="en-GB" dirty="0"/>
              <a:t>Answer: 52 bits; each bit indicates whether a particular card is present in the set (=</a:t>
            </a:r>
            <a:r>
              <a:rPr lang="en-GB" dirty="0">
                <a:latin typeface="Consolas" panose="020B0609020204030204" pitchFamily="49" charset="0"/>
              </a:rPr>
              <a:t>1</a:t>
            </a:r>
            <a:r>
              <a:rPr lang="en-GB" dirty="0"/>
              <a:t>) or not (=</a:t>
            </a:r>
            <a:r>
              <a:rPr lang="en-GB" dirty="0">
                <a:latin typeface="Consolas" panose="020B0609020204030204" pitchFamily="49" charset="0"/>
              </a:rPr>
              <a:t>0</a:t>
            </a:r>
            <a:r>
              <a:rPr lang="en-GB" dirty="0"/>
              <a:t>) </a:t>
            </a:r>
          </a:p>
          <a:p>
            <a:r>
              <a:rPr lang="en-GB" dirty="0"/>
              <a:t>Idea: represent a set as a “bit vector” where each bit indicates if a certain element is present in the set or not</a:t>
            </a:r>
          </a:p>
          <a:p>
            <a:r>
              <a:rPr lang="en-GB" dirty="0"/>
              <a:t>Highly efficient if set elements are taken from a small range</a:t>
            </a:r>
          </a:p>
          <a:p>
            <a:pPr lvl="1"/>
            <a:r>
              <a:rPr lang="en-GB" dirty="0"/>
              <a:t>Compact set representation, fast bit-wise operations  </a:t>
            </a:r>
          </a:p>
          <a:p>
            <a:r>
              <a:rPr lang="en-GB" dirty="0"/>
              <a:t>Usually bad choice if set elements are taken from a large range </a:t>
            </a:r>
          </a:p>
          <a:p>
            <a:pPr lvl="1"/>
            <a:r>
              <a:rPr lang="en-GB" dirty="0"/>
              <a:t>Think of small sets of “arbitrary integers” as an example</a:t>
            </a:r>
          </a:p>
          <a:p>
            <a:r>
              <a:rPr lang="en-GB" dirty="0"/>
              <a:t>JDK data structures based on bit vectors:</a:t>
            </a:r>
          </a:p>
          <a:p>
            <a:pPr lvl="1"/>
            <a:r>
              <a:rPr lang="en-GB" sz="2200" b="1" dirty="0" err="1">
                <a:latin typeface="Consolas" panose="020B0609020204030204" pitchFamily="49" charset="0"/>
              </a:rPr>
              <a:t>EnumSet</a:t>
            </a:r>
            <a:r>
              <a:rPr lang="en-GB" dirty="0"/>
              <a:t> (implements the 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en-GB" dirty="0"/>
              <a:t> interface for </a:t>
            </a:r>
            <a:r>
              <a:rPr lang="en-GB" dirty="0" err="1"/>
              <a:t>enum</a:t>
            </a:r>
            <a:r>
              <a:rPr lang="en-GB" dirty="0"/>
              <a:t> types) </a:t>
            </a:r>
            <a:endParaRPr lang="en-GB" sz="2200" dirty="0">
              <a:latin typeface="Consolas" panose="020B0609020204030204" pitchFamily="49" charset="0"/>
            </a:endParaRPr>
          </a:p>
          <a:p>
            <a:pPr lvl="1"/>
            <a:r>
              <a:rPr lang="en-GB" sz="2200" b="1" dirty="0" err="1">
                <a:latin typeface="Consolas"/>
              </a:rPr>
              <a:t>BitSet</a:t>
            </a:r>
            <a:r>
              <a:rPr lang="en-GB" dirty="0"/>
              <a:t> (does not implement the</a:t>
            </a:r>
            <a:r>
              <a:rPr lang="en-GB" sz="2200" dirty="0"/>
              <a:t> </a:t>
            </a:r>
            <a:r>
              <a:rPr lang="en-GB" sz="2200" b="1" dirty="0">
                <a:latin typeface="Consolas"/>
              </a:rPr>
              <a:t>Collection</a:t>
            </a:r>
            <a:r>
              <a:rPr lang="en-GB" dirty="0"/>
              <a:t> interface)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6112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9D04-C11D-458D-9F8B-F8DE2C03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>
                <a:latin typeface="Consolas" panose="020B0609020204030204" pitchFamily="49" charset="0"/>
              </a:rPr>
              <a:t>BitSet</a:t>
            </a:r>
            <a:r>
              <a:rPr lang="en-GB" dirty="0"/>
              <a:t> Performance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EE142E-0FA9-4E6B-9CEA-7369EE01D927}"/>
              </a:ext>
            </a:extLst>
          </p:cNvPr>
          <p:cNvSpPr/>
          <p:nvPr/>
        </p:nvSpPr>
        <p:spPr>
          <a:xfrm>
            <a:off x="496496" y="1052736"/>
            <a:ext cx="8244916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GB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testBitSet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>
              <a:spcBef>
                <a:spcPts val="600"/>
              </a:spcBef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BitSet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6A3E3E"/>
                </a:solidFill>
                <a:latin typeface="Consolas" panose="020B0609020204030204" pitchFamily="49" charset="0"/>
              </a:rPr>
              <a:t>set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BitSet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ELEMS</a:t>
            </a:r>
            <a:r>
              <a:rPr lang="en-GB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>
              <a:spcBef>
                <a:spcPts val="600"/>
              </a:spcBef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  Random </a:t>
            </a:r>
            <a:r>
              <a:rPr lang="en-GB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random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algn="l">
              <a:spcBef>
                <a:spcPts val="600"/>
              </a:spcBef>
            </a:pPr>
            <a:r>
              <a:rPr lang="en-GB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GB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2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>
              <a:spcBef>
                <a:spcPts val="600"/>
              </a:spcBef>
            </a:pPr>
            <a:r>
              <a:rPr lang="en-GB" sz="22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set</a:t>
            </a:r>
            <a:r>
              <a:rPr lang="en-GB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random</a:t>
            </a:r>
            <a:r>
              <a:rPr lang="en-GB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200" i="1" dirty="0">
                <a:solidFill>
                  <a:srgbClr val="0000C0"/>
                </a:solidFill>
                <a:latin typeface="Consolas" panose="020B0609020204030204" pitchFamily="49" charset="0"/>
              </a:rPr>
              <a:t>ELEMS</a:t>
            </a:r>
            <a:r>
              <a:rPr lang="en-GB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</a:p>
          <a:p>
            <a:pPr algn="l">
              <a:spcBef>
                <a:spcPts val="600"/>
              </a:spcBef>
            </a:pPr>
            <a:r>
              <a:rPr lang="en-GB" sz="22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set</a:t>
            </a:r>
            <a:r>
              <a:rPr lang="en-GB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.clear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random</a:t>
            </a:r>
            <a:r>
              <a:rPr lang="en-GB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200" i="1" dirty="0">
                <a:solidFill>
                  <a:srgbClr val="0000C0"/>
                </a:solidFill>
                <a:latin typeface="Consolas" panose="020B0609020204030204" pitchFamily="49" charset="0"/>
              </a:rPr>
              <a:t>ELEMS</a:t>
            </a:r>
            <a:r>
              <a:rPr lang="en-GB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>
              <a:spcBef>
                <a:spcPts val="600"/>
              </a:spcBef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nb-NO" sz="2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0D4D537-068E-4901-8061-18BC863E2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488" y="4487664"/>
            <a:ext cx="8740000" cy="2469727"/>
          </a:xfrm>
        </p:spPr>
        <p:txBody>
          <a:bodyPr/>
          <a:lstStyle/>
          <a:p>
            <a:r>
              <a:rPr lang="en-GB" dirty="0"/>
              <a:t>Average execution time (ELEMS=4096, N=10_000_000L):</a:t>
            </a:r>
          </a:p>
          <a:p>
            <a:pPr lvl="1"/>
            <a:r>
              <a:rPr lang="en-GB" dirty="0"/>
              <a:t>~230 </a:t>
            </a:r>
            <a:r>
              <a:rPr lang="en-GB" dirty="0" err="1"/>
              <a:t>ms</a:t>
            </a:r>
            <a:endParaRPr lang="en-GB" dirty="0"/>
          </a:p>
          <a:p>
            <a:r>
              <a:rPr lang="en-GB" dirty="0"/>
              <a:t>Execution times of equivalent program for other kinds of sets: </a:t>
            </a:r>
          </a:p>
          <a:p>
            <a:pPr lvl="1"/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HashSet</a:t>
            </a:r>
            <a:r>
              <a:rPr lang="en-GB" dirty="0"/>
              <a:t>: ~460 </a:t>
            </a:r>
            <a:r>
              <a:rPr lang="en-GB" dirty="0" err="1"/>
              <a:t>ms</a:t>
            </a:r>
            <a:endParaRPr lang="en-GB" dirty="0"/>
          </a:p>
          <a:p>
            <a:pPr lvl="1"/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TreeSet</a:t>
            </a:r>
            <a:r>
              <a:rPr lang="en-GB" dirty="0"/>
              <a:t>: ~2500 </a:t>
            </a:r>
            <a:r>
              <a:rPr lang="en-GB" dirty="0" err="1"/>
              <a:t>ms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668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59BE-5ABA-4B74-BD76-78BC3F26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Local-variable type inference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6B1AE-E035-49F4-9AEA-CA09371CE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some cases, Java allowed omitting the type parameters, e.g.</a:t>
            </a:r>
            <a:br>
              <a:rPr lang="en-GB" dirty="0"/>
            </a:br>
            <a:r>
              <a:rPr lang="en-GB" sz="2000" b="1" dirty="0">
                <a:latin typeface="Consolas" panose="020B0609020204030204" pitchFamily="49" charset="0"/>
              </a:rPr>
              <a:t>HashMap&lt;Integer, List&lt;String&gt;&gt; map = new HashMap&lt;&gt;();</a:t>
            </a:r>
            <a:endParaRPr lang="en-GB" b="1" dirty="0">
              <a:latin typeface="Consolas" panose="020B0609020204030204" pitchFamily="49" charset="0"/>
            </a:endParaRPr>
          </a:p>
          <a:p>
            <a:r>
              <a:rPr lang="en-GB" dirty="0"/>
              <a:t>The compiler was able to derive the values of the type parameters from the context</a:t>
            </a:r>
          </a:p>
          <a:p>
            <a:r>
              <a:rPr lang="en-GB" dirty="0"/>
              <a:t>Still, in many cases the type had to be specified in full, for example when saving the results of a function call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7321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EC10-8C6E-F445-A3D4-7F862C92D0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PART IV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B82A9E-A6D4-C644-BEA2-1AD2E0A43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05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CB8437-79EF-4554-9C7F-D37D68623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PART V: </a:t>
            </a:r>
            <a:br>
              <a:rPr lang="en-GB" dirty="0"/>
            </a:br>
            <a:r>
              <a:rPr lang="en-GB" dirty="0" err="1"/>
              <a:t>Varargs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1FCE6D-D9E6-40EC-8F6C-61D50A0F2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5312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683"/>
            <a:ext cx="8964996" cy="9525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/>
              <a:t>Variable Argument Methods </a:t>
            </a:r>
            <a:r>
              <a:rPr lang="en-US" dirty="0"/>
              <a:t>(</a:t>
            </a:r>
            <a:r>
              <a:rPr lang="en-US" dirty="0" err="1"/>
              <a:t>varargs</a:t>
            </a:r>
            <a:r>
              <a:rPr lang="en-US" dirty="0"/>
              <a:t>)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540" y="980728"/>
            <a:ext cx="8712460" cy="56886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Methods can have a “variable number of arguments” in Java: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br>
              <a:rPr lang="en-US" sz="2400" dirty="0"/>
            </a:br>
            <a:r>
              <a:rPr lang="en-US" sz="2400" dirty="0"/>
              <a:t>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public static int max (int ... elements)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Integer.</a:t>
            </a:r>
            <a:r>
              <a:rPr lang="en-US" sz="2000" b="1" i="1" dirty="0" err="1">
                <a:latin typeface="Consolas" pitchFamily="49" charset="0"/>
                <a:cs typeface="Consolas" pitchFamily="49" charset="0"/>
              </a:rPr>
              <a:t>MIN_VALUE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		for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: elements)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&gt; result) result =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		return result;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}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// some legal invocations: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max()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max(1), max(1,2), max(1,2,3)</a:t>
            </a:r>
            <a:br>
              <a:rPr lang="en-GB" sz="2000" b="1" dirty="0">
                <a:latin typeface="Consolas" pitchFamily="49" charset="0"/>
                <a:cs typeface="Consolas" pitchFamily="49" charset="0"/>
              </a:rPr>
            </a:br>
            <a:r>
              <a:rPr lang="en-GB" sz="2000" b="1" dirty="0">
                <a:latin typeface="Consolas" pitchFamily="49" charset="0"/>
                <a:cs typeface="Consolas" pitchFamily="49" charset="0"/>
              </a:rPr>
              <a:t>max(new int[]{1,2,3})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sz="24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400" dirty="0" err="1"/>
              <a:t>Varargs</a:t>
            </a:r>
            <a:r>
              <a:rPr lang="en-GB" sz="2400" dirty="0"/>
              <a:t> can only be used in the final argument position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The </a:t>
            </a:r>
            <a:r>
              <a:rPr lang="en-GB" sz="2400" dirty="0" err="1"/>
              <a:t>vararg</a:t>
            </a:r>
            <a:r>
              <a:rPr lang="en-GB" sz="2400" dirty="0"/>
              <a:t> parameters are passed in an array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Annotation 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SafeVarargs</a:t>
            </a:r>
            <a:r>
              <a:rPr lang="en-GB" dirty="0"/>
              <a:t> suppresses compiler warnings about possibly unsafe use of </a:t>
            </a:r>
            <a:r>
              <a:rPr lang="en-GB" dirty="0" err="1"/>
              <a:t>varargs</a:t>
            </a:r>
            <a:r>
              <a:rPr lang="en-GB" dirty="0"/>
              <a:t> related to subtyping</a:t>
            </a:r>
            <a:endParaRPr lang="en-US" sz="2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8FBD8F-95A8-4643-BCE7-F2C3A053F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LECTURE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1067819-3064-0F46-A41C-3D93815D0E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4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59BE-5ABA-4B74-BD76-78BC3F26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Local-variable type inference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6B1AE-E035-49F4-9AEA-CA09371CE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Java 10 (2018) introduced </a:t>
            </a:r>
            <a:r>
              <a:rPr lang="en-GB" i="1" dirty="0"/>
              <a:t>local-variable type inference</a:t>
            </a:r>
          </a:p>
          <a:p>
            <a:pPr lvl="1"/>
            <a:r>
              <a:rPr lang="en-GB" dirty="0"/>
              <a:t>In both languages, you can use the keyword 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n-GB" dirty="0"/>
              <a:t> instead of the type of a local variable</a:t>
            </a:r>
          </a:p>
          <a:p>
            <a:pPr lvl="1"/>
            <a:r>
              <a:rPr lang="en-GB" dirty="0"/>
              <a:t>The compiler derives the type of the variable from the context</a:t>
            </a:r>
          </a:p>
          <a:p>
            <a:r>
              <a:rPr lang="en-GB" dirty="0"/>
              <a:t>The following Java code is equivalent to the earlier code in the 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</a:t>
            </a:r>
            <a:r>
              <a:rPr lang="en-GB" dirty="0"/>
              <a:t> function:</a:t>
            </a:r>
            <a:br>
              <a:rPr lang="en-GB" dirty="0"/>
            </a:b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 map = new HashMap&lt;</a:t>
            </a:r>
            <a:r>
              <a:rPr lang="en-US" alt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Integer, List&lt;String&gt;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&gt;();</a:t>
            </a:r>
            <a:b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 map1 =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getMap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dirty="0"/>
              <a:t>Keyword 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n-GB" dirty="0"/>
              <a:t> can be used in loops</a:t>
            </a:r>
            <a:br>
              <a:rPr lang="en-GB" dirty="0"/>
            </a:b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 (var element :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map.entrySet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 ...</a:t>
            </a:r>
          </a:p>
          <a:p>
            <a:r>
              <a:rPr lang="en-GB" dirty="0"/>
              <a:t>The typing is still static; you just don’t write the type explicitly</a:t>
            </a:r>
          </a:p>
          <a:p>
            <a:pPr lvl="1"/>
            <a:r>
              <a:rPr lang="en-GB" dirty="0"/>
              <a:t>I.e., the type of the variable is fixed as compile time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953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7EEE-EAFA-6B46-AC14-7FB3E2A12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CF5B8-1833-C448-81C0-89D5B31D5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7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B8A620-25D2-473F-90F5-760B78B9A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PART II: Generics (Java)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1A2A092-481E-4265-9B45-B2092877E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94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 Generics (Refresher)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i="1" dirty="0"/>
              <a:t>Generic (“polymorphic”) programming </a:t>
            </a:r>
            <a:r>
              <a:rPr lang="en-US" sz="2400" dirty="0"/>
              <a:t>means writing programs that can be used with different types </a:t>
            </a:r>
          </a:p>
          <a:p>
            <a:pPr lvl="1" eaLnBrk="1" hangingPunct="1"/>
            <a:r>
              <a:rPr lang="en-US" dirty="0"/>
              <a:t>In Java this can be achieved by using inheritance and/or interfaces, or by using </a:t>
            </a:r>
            <a:r>
              <a:rPr lang="en-US" i="1" dirty="0"/>
              <a:t>type variables </a:t>
            </a:r>
          </a:p>
          <a:p>
            <a:pPr eaLnBrk="1" hangingPunct="1"/>
            <a:r>
              <a:rPr lang="en-US" sz="2400" dirty="0"/>
              <a:t>Example of a generic class </a:t>
            </a:r>
            <a:r>
              <a:rPr lang="en-US" sz="2400" dirty="0" err="1"/>
              <a:t>parameterised</a:t>
            </a:r>
            <a:r>
              <a:rPr lang="en-US" sz="2400" dirty="0"/>
              <a:t> with type variable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:</a:t>
            </a:r>
            <a:endParaRPr lang="en-US" sz="2400" dirty="0"/>
          </a:p>
          <a:p>
            <a:pPr lvl="1" eaLnBrk="1" hangingPunct="1"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public class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ArrayList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&lt;E&gt; </a:t>
            </a:r>
          </a:p>
          <a:p>
            <a:pPr eaLnBrk="1" hangingPunct="1"/>
            <a:r>
              <a:rPr lang="en-GB" sz="2400" dirty="0"/>
              <a:t>Main use of generics in Java libraries: type-safe collections </a:t>
            </a:r>
          </a:p>
          <a:p>
            <a:pPr lvl="1" eaLnBrk="1" hangingPunct="1"/>
            <a:r>
              <a:rPr lang="en-GB" dirty="0"/>
              <a:t>Before introduction of generics, Java only had collections of 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</a:t>
            </a:r>
          </a:p>
          <a:p>
            <a:pPr lvl="1" eaLnBrk="1" hangingPunct="1"/>
            <a:r>
              <a:rPr lang="en-GB" dirty="0"/>
              <a:t>The compiler could not provide any type-safety checks: one could potentially save any object to any collection</a:t>
            </a:r>
          </a:p>
        </p:txBody>
      </p:sp>
    </p:spTree>
    <p:extLst>
      <p:ext uri="{BB962C8B-B14F-4D97-AF65-F5344CB8AC3E}">
        <p14:creationId xmlns:p14="http://schemas.microsoft.com/office/powerpoint/2010/main" val="3115163659"/>
      </p:ext>
    </p:extLst>
  </p:cSld>
  <p:clrMapOvr>
    <a:masterClrMapping/>
  </p:clrMapOvr>
</p:sld>
</file>

<file path=ppt/theme/theme1.xml><?xml version="1.0" encoding="utf-8"?>
<a:theme xmlns:a="http://schemas.openxmlformats.org/drawingml/2006/main" name="1_Echo">
  <a:themeElements>
    <a:clrScheme name="1_Echo 11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00666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11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52350</TotalTime>
  <Words>4804</Words>
  <Application>Microsoft Macintosh PowerPoint</Application>
  <PresentationFormat>On-screen Show (4:3)</PresentationFormat>
  <Paragraphs>418</Paragraphs>
  <Slides>53</Slides>
  <Notes>23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Cambria</vt:lpstr>
      <vt:lpstr>Consolas</vt:lpstr>
      <vt:lpstr>Courier New</vt:lpstr>
      <vt:lpstr>Times</vt:lpstr>
      <vt:lpstr>Times New Roman</vt:lpstr>
      <vt:lpstr>Wingdings</vt:lpstr>
      <vt:lpstr>1_Echo</vt:lpstr>
      <vt:lpstr>Lecture 6.   Local variable type inference, Generics, Covariant subtyping, Collections, Varargs.</vt:lpstr>
      <vt:lpstr>PART I:  Local variable type inference</vt:lpstr>
      <vt:lpstr>Problem of complex type definitions</vt:lpstr>
      <vt:lpstr>Example of using complex types</vt:lpstr>
      <vt:lpstr> Local-variable type inference</vt:lpstr>
      <vt:lpstr> Local-variable type inference</vt:lpstr>
      <vt:lpstr>END OF PART I</vt:lpstr>
      <vt:lpstr>PART II: Generics (Java)</vt:lpstr>
      <vt:lpstr> Generics (Refresher)</vt:lpstr>
      <vt:lpstr>Type Variables</vt:lpstr>
      <vt:lpstr>Pair: A Simple Generic Class   </vt:lpstr>
      <vt:lpstr>Generic Methods</vt:lpstr>
      <vt:lpstr>Constraining Type Variables </vt:lpstr>
      <vt:lpstr>(Bounded) Wildcard Types</vt:lpstr>
      <vt:lpstr>(Bounded) Wildcard Types Examples (from Oracle docs)</vt:lpstr>
      <vt:lpstr>PowerPoint Presentation</vt:lpstr>
      <vt:lpstr>(Bounded) Wildcard Types Examples (from Oracle docs)</vt:lpstr>
      <vt:lpstr>(Bounded) Wildcard Types Examples (from Oracle docs)</vt:lpstr>
      <vt:lpstr>(Bounded) Wildcard Types Examples (from Oracle docs)</vt:lpstr>
      <vt:lpstr>Runtime support of generics example</vt:lpstr>
      <vt:lpstr>Type erasure</vt:lpstr>
      <vt:lpstr>Type erasure consequences</vt:lpstr>
      <vt:lpstr>END OF PART II</vt:lpstr>
      <vt:lpstr>PART III:  Covariant Subtyping</vt:lpstr>
      <vt:lpstr>Covariant Subtyping</vt:lpstr>
      <vt:lpstr>Type Safety Issue</vt:lpstr>
      <vt:lpstr>Runtime Type Checking</vt:lpstr>
      <vt:lpstr>Covariant Subtyping for Collections? </vt:lpstr>
      <vt:lpstr>Generics: Concluding Comments</vt:lpstr>
      <vt:lpstr>END OF PART III</vt:lpstr>
      <vt:lpstr>PART IV:  Collections</vt:lpstr>
      <vt:lpstr>Collections Refresher (any language)</vt:lpstr>
      <vt:lpstr>Main Collections Data Structures</vt:lpstr>
      <vt:lpstr>Some JavaSE Collection Interfaces</vt:lpstr>
      <vt:lpstr> Assumptions about Collection Elements</vt:lpstr>
      <vt:lpstr>equals() Method </vt:lpstr>
      <vt:lpstr>equals() Method – Sample Structure</vt:lpstr>
      <vt:lpstr>Potential Implementation Problems</vt:lpstr>
      <vt:lpstr>equals() Method – Improved Structure</vt:lpstr>
      <vt:lpstr>Dilemma: equals() and Inheritance</vt:lpstr>
      <vt:lpstr>Method hashCode()  </vt:lpstr>
      <vt:lpstr>Example for generating hashCode()</vt:lpstr>
      <vt:lpstr>Generic Collections and Type Safety</vt:lpstr>
      <vt:lpstr>Collections and Thread Safety</vt:lpstr>
      <vt:lpstr>Iterating over a Synchronized Collection [JDK documentation, modified]  </vt:lpstr>
      <vt:lpstr>Views on Collections </vt:lpstr>
      <vt:lpstr>Useful Java utility classes</vt:lpstr>
      <vt:lpstr>Bit Vector Representation of Sets</vt:lpstr>
      <vt:lpstr>BitSet Performance Test</vt:lpstr>
      <vt:lpstr>END OF PART IV</vt:lpstr>
      <vt:lpstr>PART V:  Varargs</vt:lpstr>
      <vt:lpstr>Variable Argument Methods (varargs) </vt:lpstr>
      <vt:lpstr>END OF LECTURE</vt:lpstr>
    </vt:vector>
  </TitlesOfParts>
  <Company>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CE303 Lecture 5</dc:title>
  <dc:creator/>
  <cp:lastModifiedBy>Kampouridis, Michael</cp:lastModifiedBy>
  <cp:revision>2693</cp:revision>
  <cp:lastPrinted>2017-11-06T15:14:28Z</cp:lastPrinted>
  <dcterms:created xsi:type="dcterms:W3CDTF">2001-10-08T16:20:19Z</dcterms:created>
  <dcterms:modified xsi:type="dcterms:W3CDTF">2021-11-22T10:56:19Z</dcterms:modified>
</cp:coreProperties>
</file>