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  <p:sldMasterId id="2147483890" r:id="rId5"/>
    <p:sldMasterId id="2147483927" r:id="rId6"/>
    <p:sldMasterId id="2147483964" r:id="rId7"/>
  </p:sldMasterIdLst>
  <p:notesMasterIdLst>
    <p:notesMasterId r:id="rId73"/>
  </p:notesMasterIdLst>
  <p:handoutMasterIdLst>
    <p:handoutMasterId r:id="rId74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3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2" r:id="rId23"/>
    <p:sldId id="271" r:id="rId24"/>
    <p:sldId id="273" r:id="rId25"/>
    <p:sldId id="274" r:id="rId26"/>
    <p:sldId id="275" r:id="rId27"/>
    <p:sldId id="276" r:id="rId28"/>
    <p:sldId id="277" r:id="rId29"/>
    <p:sldId id="280" r:id="rId30"/>
    <p:sldId id="281" r:id="rId31"/>
    <p:sldId id="282" r:id="rId32"/>
    <p:sldId id="283" r:id="rId33"/>
    <p:sldId id="279" r:id="rId34"/>
    <p:sldId id="278" r:id="rId35"/>
    <p:sldId id="284" r:id="rId36"/>
    <p:sldId id="287" r:id="rId37"/>
    <p:sldId id="285" r:id="rId38"/>
    <p:sldId id="286" r:id="rId39"/>
    <p:sldId id="288" r:id="rId40"/>
    <p:sldId id="289" r:id="rId41"/>
    <p:sldId id="291" r:id="rId42"/>
    <p:sldId id="292" r:id="rId43"/>
    <p:sldId id="290" r:id="rId44"/>
    <p:sldId id="293" r:id="rId45"/>
    <p:sldId id="294" r:id="rId46"/>
    <p:sldId id="296" r:id="rId47"/>
    <p:sldId id="298" r:id="rId48"/>
    <p:sldId id="295" r:id="rId49"/>
    <p:sldId id="299" r:id="rId50"/>
    <p:sldId id="301" r:id="rId51"/>
    <p:sldId id="302" r:id="rId52"/>
    <p:sldId id="300" r:id="rId53"/>
    <p:sldId id="303" r:id="rId54"/>
    <p:sldId id="304" r:id="rId55"/>
    <p:sldId id="305" r:id="rId56"/>
    <p:sldId id="307" r:id="rId57"/>
    <p:sldId id="306" r:id="rId58"/>
    <p:sldId id="308" r:id="rId59"/>
    <p:sldId id="310" r:id="rId60"/>
    <p:sldId id="309" r:id="rId61"/>
    <p:sldId id="311" r:id="rId62"/>
    <p:sldId id="318" r:id="rId63"/>
    <p:sldId id="312" r:id="rId64"/>
    <p:sldId id="313" r:id="rId65"/>
    <p:sldId id="315" r:id="rId66"/>
    <p:sldId id="316" r:id="rId67"/>
    <p:sldId id="319" r:id="rId68"/>
    <p:sldId id="320" r:id="rId69"/>
    <p:sldId id="321" r:id="rId70"/>
    <p:sldId id="322" r:id="rId71"/>
    <p:sldId id="323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22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6322" autoAdjust="0"/>
  </p:normalViewPr>
  <p:slideViewPr>
    <p:cSldViewPr snapToGrid="0" snapToObjects="1">
      <p:cViewPr varScale="1">
        <p:scale>
          <a:sx n="81" d="100"/>
          <a:sy n="81" d="100"/>
        </p:scale>
        <p:origin x="10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53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2F9495-C47E-F74D-989E-66C515E25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A2327-043B-0C4B-9D3B-03D0073D6B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BA747-B8FF-874B-AED5-DE9F3E5B409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F2A69-9A3F-C84F-889B-609CAFD70C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799EC-65F5-104B-A92F-F8D684594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1E54-08B8-294F-898B-644954DA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F6A5-7605-DF41-945B-909649E00E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1D0F-7CCC-3448-8011-367F0D0A6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1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this the real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lecture flowing well, consider showing snippets of </a:t>
            </a:r>
            <a:r>
              <a:rPr lang="en-GB" dirty="0" err="1"/>
              <a:t>c+nm</a:t>
            </a:r>
            <a:r>
              <a:rPr lang="en-GB" dirty="0"/>
              <a:t> vs </a:t>
            </a:r>
            <a:r>
              <a:rPr lang="en-GB" dirty="0" err="1"/>
              <a:t>javap</a:t>
            </a:r>
            <a:r>
              <a:rPr lang="en-GB" dirty="0"/>
              <a:t> (with packages)</a:t>
            </a:r>
          </a:p>
          <a:p>
            <a:r>
              <a:rPr lang="en-GB" dirty="0"/>
              <a:t>(here or in the next slide)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3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Javap</a:t>
            </a:r>
            <a:r>
              <a:rPr lang="en-GB" dirty="0"/>
              <a:t> example?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dirty="0"/>
              <a:t>- No need to know</a:t>
            </a:r>
            <a:r>
              <a:rPr lang="en-GB" baseline="0" dirty="0"/>
              <a:t> this in detail, but it’s important to understand a bit, because </a:t>
            </a:r>
            <a:r>
              <a:rPr lang="en-GB" dirty="0"/>
              <a:t>the memory layout</a:t>
            </a:r>
            <a:r>
              <a:rPr lang="en-GB" baseline="0" dirty="0"/>
              <a:t> of the JVM has i</a:t>
            </a:r>
            <a:r>
              <a:rPr lang="en-GB" dirty="0"/>
              <a:t>mplications for thinking in terms of</a:t>
            </a:r>
          </a:p>
          <a:p>
            <a:r>
              <a:rPr lang="en-GB" dirty="0"/>
              <a:t>-  What is available for assignment/access as an object vs ‘hidden resources’</a:t>
            </a:r>
          </a:p>
          <a:p>
            <a:pPr marL="171450" indent="-171450">
              <a:buFontTx/>
              <a:buChar char="-"/>
            </a:pPr>
            <a:r>
              <a:rPr lang="en-GB" dirty="0"/>
              <a:t>What an assignment statement means</a:t>
            </a:r>
            <a:r>
              <a:rPr lang="en-GB" baseline="0" dirty="0"/>
              <a:t> in terms of </a:t>
            </a:r>
            <a:r>
              <a:rPr lang="en-GB" dirty="0"/>
              <a:t>"Allocate Memory according to this constructor“</a:t>
            </a:r>
          </a:p>
          <a:p>
            <a:pPr marL="171450" indent="-171450">
              <a:buFontTx/>
              <a:buChar char="-"/>
            </a:pPr>
            <a:r>
              <a:rPr lang="en-GB" dirty="0"/>
              <a:t>How this affects method overriding, or hiding/shadowing of elements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E.g. instantiatin</a:t>
            </a:r>
            <a:r>
              <a:rPr lang="en-GB" baseline="0" dirty="0"/>
              <a:t>g an object via an interface may cause it to not have access to a local variable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61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talk about each of these aspects, and how they are implemented</a:t>
            </a:r>
            <a:r>
              <a:rPr lang="en-GB" baseline="0" dirty="0"/>
              <a:t> specifically in java.</a:t>
            </a:r>
          </a:p>
          <a:p>
            <a:r>
              <a:rPr lang="en-GB" baseline="0" dirty="0"/>
              <a:t>May I ask that if you have questions, make a note of the slide and ask at the end of a section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7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May I ask that if you have questions, make a note of the slide and ask at the end of a section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 in SOLID stands for Single Responsibility Principle. A class should only have one reason to change.</a:t>
            </a:r>
          </a:p>
          <a:p>
            <a:r>
              <a:rPr lang="en-GB" dirty="0"/>
              <a:t>So “elaborate” does not </a:t>
            </a:r>
            <a:r>
              <a:rPr lang="en-GB" dirty="0" err="1"/>
              <a:t>meen</a:t>
            </a:r>
            <a:r>
              <a:rPr lang="en-GB" dirty="0"/>
              <a:t> overstuffed</a:t>
            </a:r>
            <a:r>
              <a:rPr lang="en-GB" baseline="0" dirty="0"/>
              <a:t> with irrelevant functionality so that it does a large number of unrelated things. We extend classes to make them specialised, but still with a single specialised purpose in mind</a:t>
            </a:r>
          </a:p>
          <a:p>
            <a:endParaRPr lang="en-GB" baseline="0" dirty="0"/>
          </a:p>
          <a:p>
            <a:r>
              <a:rPr lang="en-GB" baseline="0" dirty="0"/>
              <a:t>Draw example of UML with A: </a:t>
            </a:r>
            <a:r>
              <a:rPr lang="en-GB" baseline="0" dirty="0" err="1"/>
              <a:t>int</a:t>
            </a:r>
            <a:r>
              <a:rPr lang="en-GB" baseline="0" dirty="0"/>
              <a:t> a b, </a:t>
            </a:r>
            <a:r>
              <a:rPr lang="en-GB" baseline="0" dirty="0" err="1"/>
              <a:t>getSum</a:t>
            </a:r>
            <a:r>
              <a:rPr lang="en-GB" baseline="0" dirty="0"/>
              <a:t> and B: </a:t>
            </a:r>
            <a:r>
              <a:rPr lang="en-GB" baseline="0" dirty="0" err="1"/>
              <a:t>a,b,c</a:t>
            </a:r>
            <a:r>
              <a:rPr lang="en-GB" baseline="0" dirty="0"/>
              <a:t> </a:t>
            </a:r>
            <a:r>
              <a:rPr lang="en-GB" baseline="0" dirty="0" err="1"/>
              <a:t>getSum</a:t>
            </a:r>
            <a:r>
              <a:rPr lang="en-GB" baseline="0" dirty="0"/>
              <a:t> extends 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28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6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Canonical example.</a:t>
            </a:r>
          </a:p>
          <a:p>
            <a:r>
              <a:rPr lang="en-GB" dirty="0"/>
              <a:t>Note that super needs to be the first statement in the constructor of the subclass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7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Java 5, the compiler</a:t>
            </a:r>
            <a:r>
              <a:rPr lang="en-GB" baseline="0" dirty="0"/>
              <a:t> would complain that the overriding method did not have the same return signature.</a:t>
            </a:r>
          </a:p>
          <a:p>
            <a:r>
              <a:rPr lang="en-GB" baseline="0" dirty="0"/>
              <a:t>From Java 5 onwards the return type can be covariant, i.e. a type which is more specialised (i.e. extends) the original.</a:t>
            </a:r>
          </a:p>
          <a:p>
            <a:r>
              <a:rPr lang="en-GB" baseline="0" dirty="0"/>
              <a:t>This achieves the L in SOLID (</a:t>
            </a:r>
            <a:r>
              <a:rPr lang="en-GB" baseline="0" dirty="0" err="1"/>
              <a:t>Liskov</a:t>
            </a:r>
            <a:r>
              <a:rPr lang="en-GB" baseline="0" dirty="0"/>
              <a:t> Substitution Principle).</a:t>
            </a:r>
          </a:p>
          <a:p>
            <a:r>
              <a:rPr lang="en-GB" baseline="0" dirty="0"/>
              <a:t>We’ll see this a bit later as well when we discuss polymorphism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3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Welcome. I hope you’re all very excited to be here.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/>
              <a:t>Introduce myself.  Pianist -&gt; Doctor in NHS -&gt; Computer Science / Machine Learning. 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First time teaching this particular module (as previous lecturer has gone on paternity leave. Yay babies!)</a:t>
            </a:r>
          </a:p>
          <a:p>
            <a:pPr marL="628650" lvl="1" indent="-171450">
              <a:buFontTx/>
              <a:buChar char="-"/>
            </a:pPr>
            <a:r>
              <a:rPr lang="en-GB" baseline="0" dirty="0"/>
              <a:t>It’s been a while since I used Java myself, but Java is an awesome language, exciting to teach it to my colleagues in training such as yourself.</a:t>
            </a:r>
          </a:p>
          <a:p>
            <a:pPr marL="171450" lvl="0" indent="-171450">
              <a:buFontTx/>
              <a:buChar char="-"/>
            </a:pPr>
            <a:r>
              <a:rPr lang="en-GB" baseline="0" dirty="0"/>
              <a:t>My goal is for us to go on a journey together to explore some of the more advanced features of the language.</a:t>
            </a:r>
          </a:p>
          <a:p>
            <a:r>
              <a:rPr lang="en-GB" dirty="0"/>
              <a:t>- So what does this module entail? Here’s the trailer: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8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9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Useful for debugging.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1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overriding </a:t>
            </a:r>
            <a:r>
              <a:rPr lang="en-GB" dirty="0" err="1"/>
              <a:t>toString</a:t>
            </a:r>
            <a:r>
              <a:rPr lang="en-GB" dirty="0"/>
              <a:t>()</a:t>
            </a:r>
            <a:r>
              <a:rPr lang="en-GB" baseline="0" dirty="0"/>
              <a:t> using super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5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questions on inheritance?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7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Comment on how Java confusingly calls protected </a:t>
            </a:r>
            <a:r>
              <a:rPr lang="en-GB" dirty="0" err="1"/>
              <a:t>etc</a:t>
            </a:r>
            <a:r>
              <a:rPr lang="en-GB" dirty="0"/>
              <a:t> “weaker”, because they</a:t>
            </a:r>
            <a:r>
              <a:rPr lang="en-GB" baseline="0" dirty="0"/>
              <a:t> are weaker in terms of ‘access’ (public has ‘stronger’ access because it’s open to everything).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3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0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Note: Attribute is another word for field; however, when people use this word they typically mean something that can be accessed in some way (so you wouldn’t say private attribute)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Specifically, static means the variable “stays” (hence “static”) with the class in memory terms. Objects only hold a reference to this.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53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3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Hiding of attributes is in general not recommended; be careful not to accidentally hide attributes.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Play Guile’s theme on the mobile for added effect.</a:t>
            </a:r>
          </a:p>
          <a:p>
            <a:r>
              <a:rPr lang="en-GB" dirty="0"/>
              <a:t>This might be a good time to ask everyone to turn their phones off</a:t>
            </a:r>
            <a:r>
              <a:rPr lang="en-GB" baseline="0" dirty="0"/>
              <a:t> :p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3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2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73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questions on encapsulation?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5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Variables: (note: hidden if you "overwrite" from class, inaccessible if not defined in interface and variable was initialised via interface)</a:t>
            </a:r>
          </a:p>
          <a:p>
            <a:endParaRPr lang="en-GB" dirty="0"/>
          </a:p>
          <a:p>
            <a:r>
              <a:rPr lang="en-GB" dirty="0"/>
              <a:t>Use this point to revisit Implications for thinking in terms of "Allocate Memory according to this constructor" (e.g. for method overriding, or elements present in an interface vs </a:t>
            </a:r>
            <a:r>
              <a:rPr lang="en-GB" dirty="0" err="1"/>
              <a:t>implementor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(if there is 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224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see an example of using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211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7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questions on Abstraction?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4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Runtime because the decision which class to instantiate could come at runtime (e.g. with an if statement</a:t>
            </a:r>
            <a:r>
              <a:rPr lang="en-GB" baseline="0" dirty="0"/>
              <a:t> and external input!)</a:t>
            </a:r>
            <a:endParaRPr lang="en-GB" dirty="0"/>
          </a:p>
          <a:p>
            <a:endParaRPr lang="en-GB" dirty="0"/>
          </a:p>
          <a:p>
            <a:r>
              <a:rPr lang="en-GB" dirty="0"/>
              <a:t>Also, note that this is not ‘hiding’.</a:t>
            </a:r>
          </a:p>
          <a:p>
            <a:r>
              <a:rPr lang="en-GB" dirty="0"/>
              <a:t>In</a:t>
            </a:r>
            <a:r>
              <a:rPr lang="en-GB" baseline="0" dirty="0"/>
              <a:t> the second case, the ‘base’ method is unrecoverable, it simply doesn’t exist in memory!</a:t>
            </a:r>
          </a:p>
          <a:p>
            <a:r>
              <a:rPr lang="en-GB" baseline="0" dirty="0"/>
              <a:t>(discuss what’s happening in terms of memory)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5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remember what we said about covariant types 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9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mention</a:t>
            </a:r>
            <a:r>
              <a:rPr lang="en-GB" baseline="0" dirty="0"/>
              <a:t> modules since java 9 (and how they differ from </a:t>
            </a:r>
            <a:r>
              <a:rPr lang="en-GB" baseline="0" dirty="0" err="1"/>
              <a:t>Intellij</a:t>
            </a:r>
            <a:r>
              <a:rPr lang="en-GB" baseline="0" dirty="0"/>
              <a:t> modules)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on prerequisites on module description.</a:t>
            </a:r>
          </a:p>
          <a:p>
            <a:r>
              <a:rPr lang="en-GB" dirty="0"/>
              <a:t>Note, no GUI stuff in this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056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Any questions about polymorphism? (or packages?)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2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Encourage you to ask questions on </a:t>
            </a:r>
            <a:r>
              <a:rPr lang="en-GB" dirty="0" err="1"/>
              <a:t>moodleoverflow</a:t>
            </a:r>
            <a:r>
              <a:rPr lang="en-GB" dirty="0"/>
              <a:t> and encourage</a:t>
            </a:r>
            <a:r>
              <a:rPr lang="en-GB" baseline="0" dirty="0"/>
              <a:t> other students to answer.</a:t>
            </a:r>
          </a:p>
          <a:p>
            <a:r>
              <a:rPr lang="en-GB" baseline="0" dirty="0"/>
              <a:t>I will periodically look at </a:t>
            </a:r>
            <a:r>
              <a:rPr lang="en-GB" baseline="0" dirty="0" err="1"/>
              <a:t>moodle</a:t>
            </a:r>
            <a:r>
              <a:rPr lang="en-GB" baseline="0" dirty="0"/>
              <a:t> to answer questions.</a:t>
            </a:r>
          </a:p>
          <a:p>
            <a:r>
              <a:rPr lang="en-GB" baseline="0" dirty="0"/>
              <a:t>If people have questions by email, I will redirect them to </a:t>
            </a:r>
            <a:r>
              <a:rPr lang="en-GB" baseline="0" dirty="0" err="1"/>
              <a:t>moodle</a:t>
            </a:r>
            <a:r>
              <a:rPr lang="en-GB" baseline="0" dirty="0"/>
              <a:t> if I think they are useful to the class.</a:t>
            </a:r>
          </a:p>
          <a:p>
            <a:r>
              <a:rPr lang="en-GB" baseline="0" dirty="0"/>
              <a:t>Happy to see people during my academic hours, but please email me first if you can, since my office is outside campus and requires a </a:t>
            </a:r>
            <a:r>
              <a:rPr lang="en-GB" baseline="0" dirty="0" err="1"/>
              <a:t>keycard</a:t>
            </a:r>
            <a:r>
              <a:rPr lang="en-GB" baseline="0" dirty="0"/>
              <a:t>!</a:t>
            </a:r>
          </a:p>
          <a:p>
            <a:endParaRPr lang="en-GB" baseline="0" dirty="0"/>
          </a:p>
          <a:p>
            <a:r>
              <a:rPr lang="en-GB" baseline="0" dirty="0"/>
              <a:t>Now we’re going to the labs in the CSEE building!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Encourage to have a look at </a:t>
            </a:r>
            <a:r>
              <a:rPr lang="en-GB" dirty="0" err="1"/>
              <a:t>moodle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the most of labs</a:t>
            </a:r>
          </a:p>
          <a:p>
            <a:r>
              <a:rPr lang="en-GB" dirty="0"/>
              <a:t>Point out GLAs vs Solution-driven approach in labs.</a:t>
            </a:r>
          </a:p>
          <a:p>
            <a:r>
              <a:rPr lang="en-GB" dirty="0"/>
              <a:t>Attendance (i.e. “Tapping In”) at Labs is compulsory,</a:t>
            </a:r>
            <a:r>
              <a:rPr lang="en-GB" baseline="0" dirty="0"/>
              <a:t> and </a:t>
            </a:r>
            <a:r>
              <a:rPr lang="en-GB" baseline="0" dirty="0" err="1"/>
              <a:t>BigBrother</a:t>
            </a:r>
            <a:r>
              <a:rPr lang="en-GB" baseline="0" dirty="0"/>
              <a:t>, uh, LEAP sees all.</a:t>
            </a:r>
          </a:p>
          <a:p>
            <a:r>
              <a:rPr lang="en-GB" baseline="0" dirty="0"/>
              <a:t>But! I see you as professional colleagues. Be professional.</a:t>
            </a:r>
          </a:p>
          <a:p>
            <a:r>
              <a:rPr lang="en-GB" dirty="0"/>
              <a:t>Re, captions – any volunteers?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43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(obviously previous years were taught by another person)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5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Poll questions:</a:t>
            </a:r>
          </a:p>
          <a:p>
            <a:pPr marL="171450" indent="-171450">
              <a:buFontTx/>
              <a:buChar char="-"/>
            </a:pPr>
            <a:r>
              <a:rPr lang="en-GB" dirty="0"/>
              <a:t>Background Java Level</a:t>
            </a:r>
          </a:p>
          <a:p>
            <a:pPr marL="171450" indent="-171450">
              <a:buFontTx/>
              <a:buChar char="-"/>
            </a:pPr>
            <a:r>
              <a:rPr lang="en-GB" dirty="0"/>
              <a:t>Linux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Intellij</a:t>
            </a:r>
            <a:r>
              <a:rPr lang="en-GB" baseline="0" dirty="0"/>
              <a:t> vs Terminal (no other IDEs on this course)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first part of this lecture, we’re going to do a quick recap of basic concepts in java,</a:t>
            </a:r>
            <a:r>
              <a:rPr lang="en-GB" baseline="0" dirty="0"/>
              <a:t> before we go on to talk about functional interfaces and unit tests.</a:t>
            </a:r>
            <a:endParaRPr lang="en-GB" dirty="0"/>
          </a:p>
          <a:p>
            <a:r>
              <a:rPr lang="en-GB" dirty="0"/>
              <a:t>This is useful to put things into perspective;</a:t>
            </a:r>
            <a:r>
              <a:rPr lang="en-GB" baseline="0" dirty="0"/>
              <a:t> h</a:t>
            </a:r>
            <a:r>
              <a:rPr lang="en-GB" dirty="0"/>
              <a:t>owever, please note, in</a:t>
            </a:r>
            <a:r>
              <a:rPr lang="en-GB" baseline="0" dirty="0"/>
              <a:t> theory this part of the lecture should be concepts you are already familiar with.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- Black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oE_Logo_Black" descr="Logo - University of Essex">
            <a:extLst>
              <a:ext uri="{FF2B5EF4-FFF2-40B4-BE49-F238E27FC236}">
                <a16:creationId xmlns:a16="http://schemas.microsoft.com/office/drawing/2014/main" id="{91F64F71-DD94-BE43-A1BF-90989C0C6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C6F89C8B-0CBB-8642-991D-39E97AB685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_BG">
            <a:extLst>
              <a:ext uri="{FF2B5EF4-FFF2-40B4-BE49-F238E27FC236}">
                <a16:creationId xmlns:a16="http://schemas.microsoft.com/office/drawing/2014/main" id="{5D4998F0-DC3A-364F-ACFE-A254B6B427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7" name="Divider_Line">
            <a:extLst>
              <a:ext uri="{FF2B5EF4-FFF2-40B4-BE49-F238E27FC236}">
                <a16:creationId xmlns:a16="http://schemas.microsoft.com/office/drawing/2014/main" id="{822F4922-0983-EE45-B259-9B61049054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34528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 Slide, and Contin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6350" indent="0"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77523" y="6604000"/>
            <a:ext cx="514477" cy="254000"/>
          </a:xfrm>
        </p:spPr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8419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 Slide, and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77523" y="6604000"/>
            <a:ext cx="514477" cy="254000"/>
          </a:xfrm>
        </p:spPr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62220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5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79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97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and Tex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541F36E1-1553-7845-B3E2-0ECD95ED7D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21164" y="1036800"/>
            <a:ext cx="2876550" cy="324178"/>
          </a:xfrm>
          <a:solidFill>
            <a:schemeClr val="bg1"/>
          </a:solidFill>
        </p:spPr>
        <p:txBody>
          <a:bodyPr tIns="36000" rIns="251999" bIns="72000" anchor="t" anchorCtr="0">
            <a:spAutoFit/>
          </a:bodyPr>
          <a:lstStyle>
            <a:lvl1pPr marL="6350" indent="0" algn="r">
              <a:buFontTx/>
              <a:buNone/>
              <a:defRPr sz="1200"/>
            </a:lvl1pPr>
            <a:lvl2pPr marL="269875" indent="0" algn="r">
              <a:buFontTx/>
              <a:buNone/>
              <a:defRPr sz="1200"/>
            </a:lvl2pPr>
            <a:lvl3pPr marL="450850" indent="0" algn="r">
              <a:buFontTx/>
              <a:buNone/>
              <a:defRPr sz="1200"/>
            </a:lvl3pPr>
            <a:lvl4pPr marL="623888" indent="0" algn="r">
              <a:buFontTx/>
              <a:buNone/>
              <a:defRPr sz="1200"/>
            </a:lvl4pPr>
            <a:lvl5pPr marL="804862" indent="0" algn="r">
              <a:buFontTx/>
              <a:buNone/>
              <a:defRPr sz="1200"/>
            </a:lvl5pPr>
          </a:lstStyle>
          <a:p>
            <a:pPr lvl="0"/>
            <a:r>
              <a:rPr lang="en-GB"/>
              <a:t>Insert image caption here</a:t>
            </a:r>
            <a:endParaRPr lang="en-GB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3998" y="5730249"/>
            <a:ext cx="116840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lIns="144000" tIns="144000" rIns="144000" bIns="144000" anchor="b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_Whit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B314EC19-20AC-8D4D-9C1B-2543B45C4D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_BG">
            <a:extLst>
              <a:ext uri="{FF2B5EF4-FFF2-40B4-BE49-F238E27FC236}">
                <a16:creationId xmlns:a16="http://schemas.microsoft.com/office/drawing/2014/main" id="{AC8BCD2D-A1D4-B941-B5ED-4FC7122E58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4" name="Divider_Line">
            <a:extLst>
              <a:ext uri="{FF2B5EF4-FFF2-40B4-BE49-F238E27FC236}">
                <a16:creationId xmlns:a16="http://schemas.microsoft.com/office/drawing/2014/main" id="{AC99BCA3-B941-824C-9684-BAA8B857BA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1325132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Image_Caption 1">
            <a:extLst>
              <a:ext uri="{FF2B5EF4-FFF2-40B4-BE49-F238E27FC236}">
                <a16:creationId xmlns:a16="http://schemas.microsoft.com/office/drawing/2014/main" id="{B0F2228A-6C92-7348-B3AB-4D805D8894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21800" y="6149647"/>
            <a:ext cx="2870200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5544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Feature_Box_2">
            <a:extLst>
              <a:ext uri="{FF2B5EF4-FFF2-40B4-BE49-F238E27FC236}">
                <a16:creationId xmlns:a16="http://schemas.microsoft.com/office/drawing/2014/main" id="{2836903F-A228-694C-B678-379D95CBF6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04896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Feature_Box_3">
            <a:extLst>
              <a:ext uri="{FF2B5EF4-FFF2-40B4-BE49-F238E27FC236}">
                <a16:creationId xmlns:a16="http://schemas.microsoft.com/office/drawing/2014/main" id="{A099B133-6CA1-6343-985F-1A751F73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4248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4" name="Feature_Box_4">
            <a:extLst>
              <a:ext uri="{FF2B5EF4-FFF2-40B4-BE49-F238E27FC236}">
                <a16:creationId xmlns:a16="http://schemas.microsoft.com/office/drawing/2014/main" id="{AC109010-13F9-D44E-AE30-6C9CDA42B8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03600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59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AD742024-086A-5F48-9393-FF97C14B9F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651" y="1185863"/>
            <a:ext cx="5468937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A65568DF-0675-7847-A98F-1D87DDC4AD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1650" y="1857375"/>
            <a:ext cx="5468938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221413" y="890587"/>
            <a:ext cx="5716587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28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254001" y="890587"/>
            <a:ext cx="11684000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3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6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solidFill>
            <a:schemeClr val="bg1"/>
          </a:solidFill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Image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9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Video Placeholder 1">
            <a:extLst>
              <a:ext uri="{FF2B5EF4-FFF2-40B4-BE49-F238E27FC236}">
                <a16:creationId xmlns:a16="http://schemas.microsoft.com/office/drawing/2014/main" id="{638D1704-B2CA-5C47-B959-28C1FC6055CF}"/>
              </a:ext>
            </a:extLst>
          </p:cNvPr>
          <p:cNvSpPr>
            <a:spLocks noGrp="1"/>
          </p:cNvSpPr>
          <p:nvPr>
            <p:ph type="media" sz="quarter" idx="29"/>
          </p:nvPr>
        </p:nvSpPr>
        <p:spPr>
          <a:xfrm>
            <a:off x="0" y="890588"/>
            <a:ext cx="12192000" cy="5713412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Video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91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597CB458-ECAA-F543-B762-CE0492775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40512F9-FB20-344E-BC56-8DDE6C1772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1648" y="1306094"/>
            <a:ext cx="11436350" cy="736600"/>
          </a:xfrm>
        </p:spPr>
        <p:txBody>
          <a:bodyPr tIns="0" bIns="0"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3A0A8366-F419-7E4A-8F7C-C6F8447A89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1648" y="2042694"/>
            <a:ext cx="11436350" cy="403225"/>
          </a:xfrm>
        </p:spPr>
        <p:txBody>
          <a:bodyPr tIns="0" bIns="0"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4F48015D-A6A6-BD4D-AB39-19CCFCB8B88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1">
            <a:extLst>
              <a:ext uri="{FF2B5EF4-FFF2-40B4-BE49-F238E27FC236}">
                <a16:creationId xmlns:a16="http://schemas.microsoft.com/office/drawing/2014/main" id="{928181AC-A9B4-0F4A-B806-85756E8DF34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ABAA707-1D0F-904D-A6EF-485EE257C12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2">
            <a:extLst>
              <a:ext uri="{FF2B5EF4-FFF2-40B4-BE49-F238E27FC236}">
                <a16:creationId xmlns:a16="http://schemas.microsoft.com/office/drawing/2014/main" id="{AEE3084D-262B-D444-BB09-122F86A0D5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9180CA7-D6AD-3B4F-9CC8-C9E5358B7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9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BA1041B3-EEDD-B747-8B78-82F6A16D7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Body_Copy">
            <a:extLst>
              <a:ext uri="{FF2B5EF4-FFF2-40B4-BE49-F238E27FC236}">
                <a16:creationId xmlns:a16="http://schemas.microsoft.com/office/drawing/2014/main" id="{15E97B45-0FBC-0444-A384-1396982CD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1563" y="890588"/>
            <a:ext cx="5808662" cy="3787775"/>
          </a:xfrm>
        </p:spPr>
        <p:txBody>
          <a:bodyPr lIns="144000" tIns="144000" rIns="144000" bIns="144000">
            <a:noAutofit/>
          </a:bodyPr>
          <a:lstStyle>
            <a:lvl1pPr marL="6350" indent="0">
              <a:buFontTx/>
              <a:buNone/>
              <a:defRPr sz="1800"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6062400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Image_Caption 1">
            <a:extLst>
              <a:ext uri="{FF2B5EF4-FFF2-40B4-BE49-F238E27FC236}">
                <a16:creationId xmlns:a16="http://schemas.microsoft.com/office/drawing/2014/main" id="{AF323BD3-548A-354D-ADA9-DA0462ADCE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A681C19-525C-EB46-8C22-C426D373D10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9600" y="4746400"/>
            <a:ext cx="6062400" cy="18576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41C24D1E-9E96-1844-B2A6-13CA1411EAF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3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297807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701839F2-0501-2042-AA1A-339190F1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B0246F9D-BBB4-F845-903B-9BCB6A3799F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CB251433-45EA-0548-85FC-44C898DE78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EBC5486-0CC4-8447-8762-C88A95428B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2">
            <a:extLst>
              <a:ext uri="{FF2B5EF4-FFF2-40B4-BE49-F238E27FC236}">
                <a16:creationId xmlns:a16="http://schemas.microsoft.com/office/drawing/2014/main" id="{E6A7B5DF-8207-3443-B760-8C2272B9CE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7600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4F3CBD4-C3C4-CD4F-9BA5-B115DCEF02B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-1038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3">
            <a:extLst>
              <a:ext uri="{FF2B5EF4-FFF2-40B4-BE49-F238E27FC236}">
                <a16:creationId xmlns:a16="http://schemas.microsoft.com/office/drawing/2014/main" id="{8C0B1AC2-5C59-004A-BBD3-ED977709A5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AAE1E5D5-CDA1-504E-888B-B884A6EA672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28564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4">
            <a:extLst>
              <a:ext uri="{FF2B5EF4-FFF2-40B4-BE49-F238E27FC236}">
                <a16:creationId xmlns:a16="http://schemas.microsoft.com/office/drawing/2014/main" id="{3000F666-1F5D-C740-81BD-EA9E4B2DF7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276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69AE64D-4D5D-1D44-9A53-63F44E948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4F9D373C-5C73-8E4B-8382-B53ED6AA7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E39BCACC-73E2-1B41-BE3D-FFB203F3C90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4017600" cy="57132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Image_Caption 1">
            <a:extLst>
              <a:ext uri="{FF2B5EF4-FFF2-40B4-BE49-F238E27FC236}">
                <a16:creationId xmlns:a16="http://schemas.microsoft.com/office/drawing/2014/main" id="{E9FF570A-BE24-9141-87FD-541A6610CCB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21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87018" y="890588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2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41762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89F4D8E-583F-424A-AB00-EFE4131C9C2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087018" y="3781425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Image_Caption 3">
            <a:extLst>
              <a:ext uri="{FF2B5EF4-FFF2-40B4-BE49-F238E27FC236}">
                <a16:creationId xmlns:a16="http://schemas.microsoft.com/office/drawing/2014/main" id="{5873F71E-F244-B045-925D-7A21F05C700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2417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C5C7401-B602-E348-9FA1-326B0C408A8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171656" y="890588"/>
            <a:ext cx="4017962" cy="2822575"/>
          </a:xfrm>
          <a:solidFill>
            <a:schemeClr val="bg1"/>
          </a:solidFill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4">
            <a:extLst>
              <a:ext uri="{FF2B5EF4-FFF2-40B4-BE49-F238E27FC236}">
                <a16:creationId xmlns:a16="http://schemas.microsoft.com/office/drawing/2014/main" id="{5AB450AD-F789-564D-8046-E2973620FD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26563" y="3243184"/>
            <a:ext cx="2862262" cy="324178"/>
          </a:xfrm>
          <a:solidFill>
            <a:schemeClr val="bg1"/>
          </a:solidFill>
        </p:spPr>
        <p:txBody>
          <a:bodyPr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98B438B0-923A-D344-BB96-1E1293FEE95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171656" y="3781425"/>
            <a:ext cx="4017962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5">
            <a:extLst>
              <a:ext uri="{FF2B5EF4-FFF2-40B4-BE49-F238E27FC236}">
                <a16:creationId xmlns:a16="http://schemas.microsoft.com/office/drawing/2014/main" id="{D3549A48-91FA-794D-A48D-ACF79A20F7D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26563" y="6163353"/>
            <a:ext cx="2865437" cy="324178"/>
          </a:xfrm>
          <a:solidFill>
            <a:schemeClr val="bg1"/>
          </a:solidFill>
        </p:spPr>
        <p:txBody>
          <a:bodyPr wrap="square"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FD619F-E9C0-804F-8D75-3339F1C38F53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354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2FD2AB6B-38F4-0849-BB0F-26EBCB570B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16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E5628C3-E97E-0E42-8B96-49A48CA44E4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0672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650A4448-9254-4147-A204-9F1E2D2474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688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2C8A29F9-D47B-3845-867C-03229EC596F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344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Image_Caption 3">
            <a:extLst>
              <a:ext uri="{FF2B5EF4-FFF2-40B4-BE49-F238E27FC236}">
                <a16:creationId xmlns:a16="http://schemas.microsoft.com/office/drawing/2014/main" id="{2831C12D-5883-954D-976E-7988ED86C5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360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E0CE9459-AA13-694B-B56E-396874D19F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196800" y="890587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Image_Caption 4">
            <a:extLst>
              <a:ext uri="{FF2B5EF4-FFF2-40B4-BE49-F238E27FC236}">
                <a16:creationId xmlns:a16="http://schemas.microsoft.com/office/drawing/2014/main" id="{E8CF8A0E-5D06-EB46-BEE5-DE0912DA990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8450" y="3243183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576BE624-AB30-D146-A519-002083E8BEA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Image_Caption 5">
            <a:extLst>
              <a:ext uri="{FF2B5EF4-FFF2-40B4-BE49-F238E27FC236}">
                <a16:creationId xmlns:a16="http://schemas.microsoft.com/office/drawing/2014/main" id="{A48FE71E-44E3-CC41-979D-D74890C4AB2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16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B30F3EEA-EE8E-E540-A490-292CACC8829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0672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Image_Caption 6">
            <a:extLst>
              <a:ext uri="{FF2B5EF4-FFF2-40B4-BE49-F238E27FC236}">
                <a16:creationId xmlns:a16="http://schemas.microsoft.com/office/drawing/2014/main" id="{EC59CCA3-D9C7-7346-A272-F2028074C58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5688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84C7FCD2-B82E-FC4C-8160-F2D38232EF3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61344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Image_Caption 7">
            <a:extLst>
              <a:ext uri="{FF2B5EF4-FFF2-40B4-BE49-F238E27FC236}">
                <a16:creationId xmlns:a16="http://schemas.microsoft.com/office/drawing/2014/main" id="{7285050C-E073-0046-B167-BC52645539F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6360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1EF650E8-1577-0745-AFB0-DB5615DE9193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9196800" y="3781424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Image_Caption 8">
            <a:extLst>
              <a:ext uri="{FF2B5EF4-FFF2-40B4-BE49-F238E27FC236}">
                <a16:creationId xmlns:a16="http://schemas.microsoft.com/office/drawing/2014/main" id="{A4D2CE44-C98F-8F42-B770-4658491F516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698450" y="6134020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BEE3C4-4A6B-EF47-BF0F-7EB67A8CDA28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90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br>
              <a:rPr lang="en-GB" sz="5000" dirty="0">
                <a:solidFill>
                  <a:schemeClr val="bg1"/>
                </a:solidFill>
                <a:latin typeface="+mj-lt"/>
              </a:rPr>
            </a:br>
            <a:r>
              <a:rPr lang="en-GB" sz="5000" dirty="0">
                <a:solidFill>
                  <a:schemeClr val="bg1"/>
                </a:solidFill>
                <a:latin typeface="+mj-lt"/>
              </a:rPr>
              <a:t>questions?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3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r>
              <a:rPr lang="en-GB" sz="5000">
                <a:solidFill>
                  <a:schemeClr val="bg1"/>
                </a:solidFill>
                <a:latin typeface="+mj-lt"/>
              </a:rPr>
              <a:t/>
            </a:r>
            <a:br>
              <a:rPr lang="en-GB" sz="5000">
                <a:solidFill>
                  <a:schemeClr val="bg1"/>
                </a:solidFill>
                <a:latin typeface="+mj-lt"/>
              </a:rPr>
            </a:br>
            <a:r>
              <a:rPr lang="en-GB" sz="5000">
                <a:solidFill>
                  <a:schemeClr val="bg1"/>
                </a:solidFill>
                <a:latin typeface="+mj-lt"/>
              </a:rPr>
              <a:t>questions</a:t>
            </a:r>
            <a:r>
              <a:rPr lang="en-GB" sz="5000" dirty="0">
                <a:solidFill>
                  <a:schemeClr val="bg1"/>
                </a:solidFill>
                <a:latin typeface="+mj-lt"/>
              </a:rPr>
              <a:t>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015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38110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  <p:pic>
        <p:nvPicPr>
          <p:cNvPr id="7" name="UoE_Logo_ALT_Test" descr="Logo - University of Essex">
            <a:extLst>
              <a:ext uri="{FF2B5EF4-FFF2-40B4-BE49-F238E27FC236}">
                <a16:creationId xmlns:a16="http://schemas.microsoft.com/office/drawing/2014/main" id="{BFB3B428-603E-5D49-B512-7DD3E147B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0" y="-1755099"/>
            <a:ext cx="2006641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dient Colour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900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899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675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58455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28" r:id="rId2"/>
    <p:sldLayoutId id="2147483817" r:id="rId3"/>
    <p:sldLayoutId id="2147483872" r:id="rId4"/>
    <p:sldLayoutId id="2147483847" r:id="rId5"/>
    <p:sldLayoutId id="2147483875" r:id="rId6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5" r:id="rId7"/>
    <p:sldLayoutId id="2147483906" r:id="rId8"/>
    <p:sldLayoutId id="2147483907" r:id="rId9"/>
    <p:sldLayoutId id="2147483908" r:id="rId10"/>
    <p:sldLayoutId id="2147483912" r:id="rId11"/>
    <p:sldLayoutId id="2147483913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7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6" r:id="rId3"/>
    <p:sldLayoutId id="2147483947" r:id="rId4"/>
    <p:sldLayoutId id="2147483948" r:id="rId5"/>
    <p:sldLayoutId id="2147483951" r:id="rId6"/>
    <p:sldLayoutId id="2147483952" r:id="rId7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17/html/jvms-4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asos.papastylianou@essex.ac.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ls/se17/html/jls-15.html#jls-15.9.5" TargetMode="Externa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ce30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CE303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Advanced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90003" y="4854795"/>
            <a:ext cx="2789895" cy="690922"/>
          </a:xfrm>
        </p:spPr>
        <p:txBody>
          <a:bodyPr/>
          <a:lstStyle/>
          <a:p>
            <a:r>
              <a:rPr lang="en-GB" dirty="0"/>
              <a:t>Unit 1. Oct 18</a:t>
            </a:r>
            <a:r>
              <a:rPr lang="en-GB" baseline="30000" dirty="0"/>
              <a:t>th</a:t>
            </a:r>
            <a:r>
              <a:rPr lang="en-GB" dirty="0"/>
              <a:t>, 2022.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2" y="91126"/>
            <a:ext cx="1036948" cy="10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441386" y="914893"/>
            <a:ext cx="10493375" cy="403225"/>
          </a:xfrm>
        </p:spPr>
        <p:txBody>
          <a:bodyPr/>
          <a:lstStyle/>
          <a:p>
            <a:r>
              <a:rPr lang="en-GB" dirty="0"/>
              <a:t>Java is an object-oriented language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444623" y="1493949"/>
            <a:ext cx="9502777" cy="4849701"/>
          </a:xfrm>
        </p:spPr>
        <p:txBody>
          <a:bodyPr/>
          <a:lstStyle/>
          <a:p>
            <a:r>
              <a:rPr lang="en-GB" dirty="0"/>
              <a:t>Unlike other languages, there are no ‘free’ functions in java.</a:t>
            </a:r>
          </a:p>
          <a:p>
            <a:pPr lvl="1"/>
            <a:r>
              <a:rPr lang="en-GB" dirty="0"/>
              <a:t>Everything works via Classes and Objects which expose methods.</a:t>
            </a:r>
          </a:p>
          <a:p>
            <a:pPr lvl="1"/>
            <a:r>
              <a:rPr lang="en-GB" dirty="0"/>
              <a:t>Even the ‘main’ entry point of programs meant to be executed by a shell.</a:t>
            </a:r>
          </a:p>
          <a:p>
            <a:endParaRPr lang="en-GB" dirty="0"/>
          </a:p>
          <a:p>
            <a:r>
              <a:rPr lang="en-GB" dirty="0"/>
              <a:t>Classes can be organised into packages</a:t>
            </a:r>
          </a:p>
          <a:p>
            <a:pPr lvl="1"/>
            <a:r>
              <a:rPr lang="en-GB" dirty="0"/>
              <a:t>These act as namespaces for classes.</a:t>
            </a:r>
          </a:p>
          <a:p>
            <a:endParaRPr lang="en-GB" dirty="0"/>
          </a:p>
          <a:p>
            <a:r>
              <a:rPr lang="en-GB" dirty="0"/>
              <a:t>Java Runtime Environment generally consists of</a:t>
            </a:r>
          </a:p>
          <a:p>
            <a:pPr lvl="1"/>
            <a:r>
              <a:rPr lang="en-GB" dirty="0"/>
              <a:t>JVM</a:t>
            </a:r>
          </a:p>
          <a:p>
            <a:pPr lvl="1"/>
            <a:r>
              <a:rPr lang="en-GB" dirty="0"/>
              <a:t>Utilities (e.g. java executable)   (vs </a:t>
            </a:r>
            <a:r>
              <a:rPr lang="en-GB" dirty="0" err="1"/>
              <a:t>javac</a:t>
            </a:r>
            <a:r>
              <a:rPr lang="en-GB" dirty="0"/>
              <a:t>/</a:t>
            </a:r>
            <a:r>
              <a:rPr lang="en-GB" dirty="0" err="1"/>
              <a:t>javap</a:t>
            </a:r>
            <a:r>
              <a:rPr lang="en-GB" dirty="0"/>
              <a:t> in the JDK)</a:t>
            </a:r>
          </a:p>
          <a:p>
            <a:pPr lvl="1"/>
            <a:r>
              <a:rPr lang="en-GB" dirty="0"/>
              <a:t>Standard classes (including all implicitly imported ones from </a:t>
            </a:r>
            <a:r>
              <a:rPr lang="en-GB" dirty="0" err="1"/>
              <a:t>java.lang</a:t>
            </a:r>
            <a:r>
              <a:rPr lang="en-GB" dirty="0"/>
              <a:t> package)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10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1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0626" y="388800"/>
            <a:ext cx="11634136" cy="403225"/>
          </a:xfrm>
        </p:spPr>
        <p:txBody>
          <a:bodyPr/>
          <a:lstStyle/>
          <a:p>
            <a:pPr algn="ctr"/>
            <a:r>
              <a:rPr lang="en-GB" dirty="0"/>
              <a:t>The Java Virtual Machine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88515" y="1002083"/>
            <a:ext cx="11323529" cy="534156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ClassLoader</a:t>
            </a:r>
            <a:r>
              <a:rPr lang="en-GB" dirty="0"/>
              <a:t>. What is in a compiled .class file?</a:t>
            </a:r>
          </a:p>
          <a:p>
            <a:pPr lvl="1"/>
            <a:r>
              <a:rPr lang="en-GB" dirty="0"/>
              <a:t>Metadata regarding package, number and names of methods, implemented interfaces, referenced classes, </a:t>
            </a:r>
            <a:r>
              <a:rPr lang="en-GB" dirty="0" err="1"/>
              <a:t>etc</a:t>
            </a:r>
            <a:endParaRPr lang="en-GB" dirty="0"/>
          </a:p>
          <a:p>
            <a:pPr lvl="1"/>
            <a:r>
              <a:rPr lang="en-GB" dirty="0"/>
              <a:t>Method definitions (in bytecode) and class-specific constants</a:t>
            </a:r>
          </a:p>
          <a:p>
            <a:pPr lvl="2"/>
            <a:r>
              <a:rPr lang="en-GB" dirty="0"/>
              <a:t>See </a:t>
            </a:r>
            <a:r>
              <a:rPr lang="en-GB" dirty="0">
                <a:hlinkClick r:id="rId3"/>
              </a:rPr>
              <a:t>https://docs.oracle.com/javase/specs/jvms/se17/html/jvms-4.html</a:t>
            </a:r>
            <a:r>
              <a:rPr lang="en-GB" dirty="0"/>
              <a:t> if interested!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JVM Memory model</a:t>
            </a:r>
          </a:p>
          <a:p>
            <a:pPr lvl="1"/>
            <a:r>
              <a:rPr lang="en-GB" dirty="0"/>
              <a:t>Class (Method) Area</a:t>
            </a:r>
          </a:p>
          <a:p>
            <a:pPr lvl="1"/>
            <a:r>
              <a:rPr lang="en-GB" dirty="0"/>
              <a:t>Heap</a:t>
            </a:r>
          </a:p>
          <a:p>
            <a:pPr lvl="1"/>
            <a:r>
              <a:rPr lang="en-GB" dirty="0"/>
              <a:t>Stack</a:t>
            </a:r>
          </a:p>
          <a:p>
            <a:pPr lvl="1"/>
            <a:r>
              <a:rPr lang="en-GB" dirty="0"/>
              <a:t>(Program Counter Register)</a:t>
            </a:r>
          </a:p>
          <a:p>
            <a:pPr lvl="1"/>
            <a:r>
              <a:rPr lang="en-GB" dirty="0"/>
              <a:t>(Native method stacks)</a:t>
            </a:r>
          </a:p>
          <a:p>
            <a:pPr lvl="2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441386" y="914893"/>
            <a:ext cx="10493375" cy="403225"/>
          </a:xfrm>
        </p:spPr>
        <p:txBody>
          <a:bodyPr/>
          <a:lstStyle/>
          <a:p>
            <a:r>
              <a:rPr lang="en-GB" dirty="0"/>
              <a:t>The Four Pillars of Object-Oriented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444623" y="1493949"/>
            <a:ext cx="9502777" cy="4849701"/>
          </a:xfrm>
        </p:spPr>
        <p:txBody>
          <a:bodyPr/>
          <a:lstStyle/>
          <a:p>
            <a:endParaRPr lang="en-GB" dirty="0"/>
          </a:p>
          <a:p>
            <a:r>
              <a:rPr lang="en-GB" sz="3600" dirty="0"/>
              <a:t>Inheritance</a:t>
            </a:r>
          </a:p>
          <a:p>
            <a:r>
              <a:rPr lang="en-GB" sz="3600" dirty="0"/>
              <a:t>Encapsulation</a:t>
            </a:r>
          </a:p>
          <a:p>
            <a:r>
              <a:rPr lang="en-GB" sz="3600" dirty="0"/>
              <a:t>Abstraction</a:t>
            </a:r>
          </a:p>
          <a:p>
            <a:r>
              <a:rPr lang="en-GB" sz="3600" dirty="0"/>
              <a:t>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60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25886" y="335600"/>
            <a:ext cx="11508876" cy="403225"/>
          </a:xfrm>
        </p:spPr>
        <p:txBody>
          <a:bodyPr/>
          <a:lstStyle/>
          <a:p>
            <a:pPr algn="ctr"/>
            <a:r>
              <a:rPr lang="en-GB" dirty="0"/>
              <a:t>Inheritance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25887" y="940439"/>
            <a:ext cx="11251636" cy="5403212"/>
          </a:xfrm>
        </p:spPr>
        <p:txBody>
          <a:bodyPr/>
          <a:lstStyle/>
          <a:p>
            <a:r>
              <a:rPr lang="en-GB" dirty="0"/>
              <a:t>Typically described as an ‘</a:t>
            </a:r>
            <a:r>
              <a:rPr lang="en-GB" i="1" dirty="0"/>
              <a:t>is a</a:t>
            </a:r>
            <a:r>
              <a:rPr lang="en-GB" dirty="0"/>
              <a:t>’ relationship</a:t>
            </a:r>
          </a:p>
          <a:p>
            <a:pPr lvl="1"/>
            <a:r>
              <a:rPr lang="en-GB" dirty="0"/>
              <a:t>E.g. a Dog “is an” Animal</a:t>
            </a:r>
          </a:p>
          <a:p>
            <a:pPr lvl="1"/>
            <a:r>
              <a:rPr lang="en-GB" dirty="0"/>
              <a:t>Can lead to confusion, as other things can also be said to have an ‘is a’ relationship (e.g. Interfaces)</a:t>
            </a:r>
          </a:p>
          <a:p>
            <a:endParaRPr lang="en-GB" dirty="0"/>
          </a:p>
          <a:p>
            <a:r>
              <a:rPr lang="en-GB" dirty="0"/>
              <a:t>Alternatively described as a “Parent / Child” relationship</a:t>
            </a:r>
          </a:p>
          <a:p>
            <a:pPr lvl="1"/>
            <a:r>
              <a:rPr lang="en-GB" dirty="0"/>
              <a:t>Useful when visualising hierarchy, but also misleading</a:t>
            </a:r>
          </a:p>
          <a:p>
            <a:endParaRPr lang="en-GB" dirty="0"/>
          </a:p>
          <a:p>
            <a:r>
              <a:rPr lang="en-GB" dirty="0"/>
              <a:t>Better: Ability for one class to extend the functionality of another</a:t>
            </a:r>
          </a:p>
          <a:p>
            <a:pPr lvl="1"/>
            <a:r>
              <a:rPr lang="en-GB" dirty="0"/>
              <a:t>e.g. from simpler/general to ‘more elaborate’/specialised.</a:t>
            </a:r>
          </a:p>
          <a:p>
            <a:pPr lvl="1"/>
            <a:r>
              <a:rPr lang="en-GB" dirty="0"/>
              <a:t>But. Keep in mind SOLID principles of good Object-Oriented Design.</a:t>
            </a:r>
          </a:p>
          <a:p>
            <a:endParaRPr lang="en-GB" dirty="0"/>
          </a:p>
          <a:p>
            <a:r>
              <a:rPr lang="en-GB" dirty="0"/>
              <a:t>This relationship is typically represented via UML diagrams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1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38204" y="213435"/>
            <a:ext cx="11596558" cy="403225"/>
          </a:xfrm>
        </p:spPr>
        <p:txBody>
          <a:bodyPr/>
          <a:lstStyle/>
          <a:p>
            <a:pPr algn="ctr"/>
            <a:r>
              <a:rPr lang="en-GB" dirty="0"/>
              <a:t>Inheritance - 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102292" y="1453019"/>
            <a:ext cx="11596557" cy="4890632"/>
          </a:xfrm>
        </p:spPr>
        <p:txBody>
          <a:bodyPr/>
          <a:lstStyle/>
          <a:p>
            <a:r>
              <a:rPr lang="en-GB" dirty="0"/>
              <a:t>A class can </a:t>
            </a:r>
            <a:r>
              <a:rPr lang="en-GB" b="1" dirty="0"/>
              <a:t>extend</a:t>
            </a:r>
            <a:r>
              <a:rPr lang="en-GB" dirty="0"/>
              <a:t> another class</a:t>
            </a:r>
          </a:p>
          <a:p>
            <a:pPr lvl="1"/>
            <a:r>
              <a:rPr lang="en-GB" dirty="0"/>
              <a:t>We say that the subclass “inherits” from the super (“parent”) class</a:t>
            </a:r>
          </a:p>
          <a:p>
            <a:r>
              <a:rPr lang="en-GB" dirty="0"/>
              <a:t>A subclass inherits attributes and methods from its parent</a:t>
            </a:r>
          </a:p>
          <a:p>
            <a:r>
              <a:rPr lang="en-GB" dirty="0"/>
              <a:t>A subclass might end up ‘hiding’ parent attributes</a:t>
            </a:r>
          </a:p>
          <a:p>
            <a:pPr lvl="1"/>
            <a:r>
              <a:rPr lang="en-GB" dirty="0"/>
              <a:t>Typically should be avoided, as it </a:t>
            </a:r>
            <a:r>
              <a:rPr lang="en-GB" dirty="0" err="1"/>
              <a:t>leeds</a:t>
            </a:r>
            <a:r>
              <a:rPr lang="en-GB" dirty="0"/>
              <a:t> to confusing situations.</a:t>
            </a:r>
          </a:p>
          <a:p>
            <a:r>
              <a:rPr lang="en-GB" dirty="0"/>
              <a:t>A subclass can </a:t>
            </a:r>
            <a:r>
              <a:rPr lang="en-GB" b="1" dirty="0"/>
              <a:t>override</a:t>
            </a:r>
            <a:r>
              <a:rPr lang="en-GB" dirty="0"/>
              <a:t> parent methods</a:t>
            </a:r>
          </a:p>
          <a:p>
            <a:r>
              <a:rPr lang="en-GB" dirty="0"/>
              <a:t>In Java, a class extends </a:t>
            </a:r>
            <a:r>
              <a:rPr lang="en-GB" b="1" dirty="0"/>
              <a:t>at most</a:t>
            </a:r>
            <a:r>
              <a:rPr lang="en-GB" dirty="0"/>
              <a:t> </a:t>
            </a:r>
            <a:r>
              <a:rPr lang="en-GB" b="1" dirty="0"/>
              <a:t>one</a:t>
            </a:r>
            <a:r>
              <a:rPr lang="en-GB" dirty="0"/>
              <a:t> other class.</a:t>
            </a:r>
          </a:p>
          <a:p>
            <a:pPr lvl="1"/>
            <a:r>
              <a:rPr lang="en-GB" dirty="0"/>
              <a:t>i.e. single-rooted hierarchy, no multiple inheritance.</a:t>
            </a:r>
          </a:p>
          <a:p>
            <a:r>
              <a:rPr lang="en-GB" dirty="0"/>
              <a:t>Every class inherits from </a:t>
            </a:r>
            <a:r>
              <a:rPr lang="en-GB" b="1" dirty="0" err="1"/>
              <a:t>java.lang.Object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6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01042" y="375781"/>
            <a:ext cx="11433720" cy="942337"/>
          </a:xfrm>
        </p:spPr>
        <p:txBody>
          <a:bodyPr/>
          <a:lstStyle/>
          <a:p>
            <a:pPr algn="ctr"/>
            <a:r>
              <a:rPr lang="en-GB" dirty="0"/>
              <a:t>Inheritance – Overriding Methods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01043" y="1027135"/>
            <a:ext cx="11176480" cy="5316516"/>
          </a:xfrm>
        </p:spPr>
        <p:txBody>
          <a:bodyPr/>
          <a:lstStyle/>
          <a:p>
            <a:r>
              <a:rPr lang="en-GB" dirty="0"/>
              <a:t>To override means to replace the definition of a superclass method with another. Not to be confused with “overloading”</a:t>
            </a:r>
          </a:p>
          <a:p>
            <a:endParaRPr lang="en-GB" dirty="0"/>
          </a:p>
          <a:p>
            <a:r>
              <a:rPr lang="en-GB" dirty="0"/>
              <a:t>The overriding method should have the same parameter signature (i.e. number and type of input parameters), and return either the same type, or a </a:t>
            </a:r>
            <a:r>
              <a:rPr lang="en-GB" b="1" dirty="0"/>
              <a:t>covariant return type</a:t>
            </a:r>
            <a:r>
              <a:rPr lang="en-GB" dirty="0"/>
              <a:t> to the original</a:t>
            </a:r>
            <a:r>
              <a:rPr lang="en-GB" b="1" dirty="0"/>
              <a:t>.</a:t>
            </a:r>
          </a:p>
          <a:p>
            <a:endParaRPr lang="en-GB" b="1" dirty="0"/>
          </a:p>
          <a:p>
            <a:r>
              <a:rPr lang="en-GB" dirty="0"/>
              <a:t>Any method of the superclass can be overridden, unless declared </a:t>
            </a:r>
            <a:r>
              <a:rPr lang="en-GB" b="1" dirty="0"/>
              <a:t>final</a:t>
            </a:r>
          </a:p>
          <a:p>
            <a:endParaRPr lang="en-GB" b="1" dirty="0"/>
          </a:p>
          <a:p>
            <a:r>
              <a:rPr lang="en-GB" dirty="0"/>
              <a:t>The overriding method has to be “at least as visible” as the original method.</a:t>
            </a:r>
          </a:p>
          <a:p>
            <a:pPr lvl="1"/>
            <a:r>
              <a:rPr lang="en-GB" dirty="0"/>
              <a:t>E.g. you can not override a public method to make it protected, default, or private.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16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6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17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800" y="3644651"/>
            <a:ext cx="11472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 file Manager.java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class Manager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Employee {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bonus;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Manager( String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aName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aSalary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aBonus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aName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aSalary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); bonus =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aBonus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; }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void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setBonus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aBonus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) { bonus =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aBonus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; }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getSalary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() { </a:t>
            </a: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salary + bonus; }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1826" y="318317"/>
            <a:ext cx="10484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 file Employee.java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Employee {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String name;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salary;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Employee( String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aName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aSalary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) { name =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aName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; salary =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aSalary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; }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setSalary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aSalary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) { salary =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aSalary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; }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getName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() { </a:t>
            </a: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name;      }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getSalary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() { </a:t>
            </a:r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salary;    }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75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441386" y="914893"/>
            <a:ext cx="10493375" cy="403225"/>
          </a:xfrm>
        </p:spPr>
        <p:txBody>
          <a:bodyPr/>
          <a:lstStyle/>
          <a:p>
            <a:r>
              <a:rPr lang="en-GB" dirty="0"/>
              <a:t>Covariant return type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444623" y="1493950"/>
            <a:ext cx="9502777" cy="1164372"/>
          </a:xfrm>
        </p:spPr>
        <p:txBody>
          <a:bodyPr/>
          <a:lstStyle/>
          <a:p>
            <a:r>
              <a:rPr lang="en-GB" dirty="0"/>
              <a:t>An overriding method in a subclass may return a more specialised “variant” of the method being overridden.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18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3365" y="3063439"/>
            <a:ext cx="56836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 file Manager.java</a:t>
            </a:r>
          </a:p>
          <a:p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Manager </a:t>
            </a:r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Employee {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…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Manager copy(){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new Manager(name, salary, bonus);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2729" y="3085851"/>
            <a:ext cx="5206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 file Employee.java</a:t>
            </a:r>
          </a:p>
          <a:p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Employee {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…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Employee copy(){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GB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Employee(name, salary);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endParaRPr lang="en-GB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816600" y="3063439"/>
            <a:ext cx="0" cy="306940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6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441386" y="914893"/>
            <a:ext cx="10493375" cy="403225"/>
          </a:xfrm>
        </p:spPr>
        <p:txBody>
          <a:bodyPr/>
          <a:lstStyle/>
          <a:p>
            <a:r>
              <a:rPr lang="en-GB" dirty="0"/>
              <a:t>Inheritance – Invoking superclass methods and constructors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444623" y="1493949"/>
            <a:ext cx="9502777" cy="4849701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 class can not access private features of its super class</a:t>
            </a:r>
          </a:p>
          <a:p>
            <a:endParaRPr lang="en-GB" dirty="0"/>
          </a:p>
          <a:p>
            <a:pPr marL="6350" indent="0">
              <a:buNone/>
            </a:pPr>
            <a:r>
              <a:rPr lang="en-GB" dirty="0"/>
              <a:t>Superclass methods:</a:t>
            </a:r>
          </a:p>
          <a:p>
            <a:r>
              <a:rPr lang="en-GB" dirty="0"/>
              <a:t>If a subclass overrides a parent method, use the </a:t>
            </a:r>
            <a:r>
              <a:rPr lang="en-GB" b="1" dirty="0"/>
              <a:t>super</a:t>
            </a:r>
            <a:r>
              <a:rPr lang="en-GB" dirty="0"/>
              <a:t> keyword (as an object) to call the parent method inside the subclass</a:t>
            </a:r>
          </a:p>
          <a:p>
            <a:r>
              <a:rPr lang="en-GB" dirty="0"/>
              <a:t>There is no </a:t>
            </a:r>
            <a:r>
              <a:rPr lang="en-GB" b="1" dirty="0" err="1"/>
              <a:t>super.super</a:t>
            </a:r>
            <a:r>
              <a:rPr lang="en-GB" dirty="0"/>
              <a:t> (it would bypass the parent class)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19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To CE303: Advanced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2236788"/>
            <a:endParaRPr lang="en-GB" sz="4000" dirty="0"/>
          </a:p>
          <a:p>
            <a:pPr marL="2236788"/>
            <a:r>
              <a:rPr lang="en-GB" sz="4000" dirty="0"/>
              <a:t>Dr Tasos </a:t>
            </a:r>
            <a:r>
              <a:rPr lang="en-GB" sz="4000" dirty="0" err="1"/>
              <a:t>Papastylianou</a:t>
            </a:r>
            <a:endParaRPr lang="en-GB" sz="4000" dirty="0"/>
          </a:p>
          <a:p>
            <a:pPr marL="2236788"/>
            <a:r>
              <a:rPr lang="en-GB" dirty="0">
                <a:hlinkClick r:id="rId3"/>
              </a:rPr>
              <a:t>tasos.papastylianou@essex.ac.uk</a:t>
            </a:r>
            <a:r>
              <a:rPr lang="en-GB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54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441386" y="914893"/>
            <a:ext cx="10493375" cy="403225"/>
          </a:xfrm>
        </p:spPr>
        <p:txBody>
          <a:bodyPr/>
          <a:lstStyle/>
          <a:p>
            <a:r>
              <a:rPr lang="en-GB" dirty="0"/>
              <a:t>Inheritance – Invoking superclass methods and constructors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444623" y="1493949"/>
            <a:ext cx="9502777" cy="4849701"/>
          </a:xfrm>
        </p:spPr>
        <p:txBody>
          <a:bodyPr/>
          <a:lstStyle/>
          <a:p>
            <a:pPr marL="6350" indent="0">
              <a:buNone/>
            </a:pPr>
            <a:r>
              <a:rPr lang="en-GB" dirty="0"/>
              <a:t>Superclass constructors:</a:t>
            </a:r>
          </a:p>
          <a:p>
            <a:r>
              <a:rPr lang="en-GB" dirty="0"/>
              <a:t>Use the </a:t>
            </a:r>
            <a:r>
              <a:rPr lang="en-GB" b="1" dirty="0"/>
              <a:t>super()</a:t>
            </a:r>
            <a:r>
              <a:rPr lang="en-GB" dirty="0"/>
              <a:t> call with appropriate arguments as the first statement in a constructor, to initialize the inherited superclass.</a:t>
            </a:r>
          </a:p>
          <a:p>
            <a:r>
              <a:rPr lang="en-GB" dirty="0"/>
              <a:t>If no explicit call to </a:t>
            </a:r>
            <a:r>
              <a:rPr lang="en-GB" b="1" dirty="0"/>
              <a:t>super()</a:t>
            </a:r>
            <a:r>
              <a:rPr lang="en-GB" dirty="0"/>
              <a:t>, assume implicit call to a parent constructor that takes no parameters (this must exist in the superclass!).</a:t>
            </a:r>
          </a:p>
          <a:p>
            <a:r>
              <a:rPr lang="en-GB" dirty="0"/>
              <a:t>Superclass construction happens before initialization and execution of the rest of the subclass constructor body</a:t>
            </a:r>
          </a:p>
          <a:p>
            <a:pPr lvl="1"/>
            <a:r>
              <a:rPr lang="en-GB" dirty="0"/>
              <a:t>Important, e.g. in the case of instance initializers (standalone blocks that are run before the constructor statements, but </a:t>
            </a:r>
            <a:r>
              <a:rPr lang="en-GB" i="1" dirty="0"/>
              <a:t>after</a:t>
            </a:r>
            <a:r>
              <a:rPr lang="en-GB" dirty="0"/>
              <a:t> superclass initialization)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20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1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441386" y="914893"/>
            <a:ext cx="10493375" cy="403225"/>
          </a:xfrm>
        </p:spPr>
        <p:txBody>
          <a:bodyPr/>
          <a:lstStyle/>
          <a:p>
            <a:r>
              <a:rPr lang="en-GB" dirty="0" err="1"/>
              <a:t>toString</a:t>
            </a:r>
            <a:r>
              <a:rPr lang="en-GB" dirty="0"/>
              <a:t>()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444623" y="1493949"/>
            <a:ext cx="9502777" cy="4849701"/>
          </a:xfrm>
        </p:spPr>
        <p:txBody>
          <a:bodyPr/>
          <a:lstStyle/>
          <a:p>
            <a:r>
              <a:rPr lang="en-GB" dirty="0"/>
              <a:t>Returns a string representation</a:t>
            </a:r>
          </a:p>
          <a:p>
            <a:endParaRPr lang="en-GB" dirty="0"/>
          </a:p>
          <a:p>
            <a:r>
              <a:rPr lang="en-GB" dirty="0"/>
              <a:t>Method is used silently in string concatenation. E.g.</a:t>
            </a:r>
          </a:p>
          <a:p>
            <a:pPr marL="6350" indent="0">
              <a:buNone/>
            </a:pPr>
            <a:r>
              <a:rPr lang="en-GB" dirty="0"/>
              <a:t>	</a:t>
            </a:r>
            <a:r>
              <a:rPr lang="en-GB" b="1" dirty="0" err="1"/>
              <a:t>aString</a:t>
            </a:r>
            <a:r>
              <a:rPr lang="en-GB" b="1" dirty="0"/>
              <a:t> + </a:t>
            </a:r>
            <a:r>
              <a:rPr lang="en-GB" b="1" dirty="0" err="1"/>
              <a:t>anObject</a:t>
            </a:r>
            <a:endParaRPr lang="en-GB" b="1" dirty="0"/>
          </a:p>
          <a:p>
            <a:pPr marL="6350" indent="0">
              <a:buNone/>
            </a:pPr>
            <a:r>
              <a:rPr lang="en-GB" dirty="0"/>
              <a:t>    means</a:t>
            </a:r>
          </a:p>
          <a:p>
            <a:pPr marL="6350" indent="0">
              <a:buNone/>
            </a:pPr>
            <a:r>
              <a:rPr lang="en-GB" dirty="0"/>
              <a:t>	</a:t>
            </a:r>
            <a:r>
              <a:rPr lang="en-GB" b="1" dirty="0" err="1"/>
              <a:t>aString</a:t>
            </a:r>
            <a:r>
              <a:rPr lang="en-GB" b="1" dirty="0"/>
              <a:t> + </a:t>
            </a:r>
            <a:r>
              <a:rPr lang="en-GB" b="1" dirty="0" err="1"/>
              <a:t>anObject.toString</a:t>
            </a:r>
            <a:r>
              <a:rPr lang="en-GB" b="1" dirty="0"/>
              <a:t>()</a:t>
            </a:r>
          </a:p>
          <a:p>
            <a:endParaRPr lang="en-GB" dirty="0"/>
          </a:p>
          <a:p>
            <a:r>
              <a:rPr lang="en-GB" b="1" dirty="0" err="1"/>
              <a:t>Object.toString</a:t>
            </a:r>
            <a:r>
              <a:rPr lang="en-GB" b="1" dirty="0"/>
              <a:t>()</a:t>
            </a:r>
            <a:r>
              <a:rPr lang="en-GB" dirty="0"/>
              <a:t> consists of </a:t>
            </a:r>
            <a:r>
              <a:rPr lang="en-GB" i="1" dirty="0" err="1"/>
              <a:t>ClassName</a:t>
            </a:r>
            <a:r>
              <a:rPr lang="en-GB" dirty="0"/>
              <a:t> + the object’s </a:t>
            </a:r>
            <a:r>
              <a:rPr lang="en-GB" i="1" dirty="0" err="1"/>
              <a:t>HashCode</a:t>
            </a:r>
            <a:endParaRPr lang="en-GB" i="1" dirty="0"/>
          </a:p>
          <a:p>
            <a:endParaRPr lang="en-GB" i="1" dirty="0"/>
          </a:p>
          <a:p>
            <a:r>
              <a:rPr lang="en-GB" b="1" dirty="0" err="1"/>
              <a:t>System.out.print</a:t>
            </a:r>
            <a:r>
              <a:rPr lang="en-GB" b="1" dirty="0"/>
              <a:t>( </a:t>
            </a:r>
            <a:r>
              <a:rPr lang="en-GB" b="1" dirty="0" err="1"/>
              <a:t>obj</a:t>
            </a:r>
            <a:r>
              <a:rPr lang="en-GB" b="1" dirty="0"/>
              <a:t> )</a:t>
            </a:r>
            <a:r>
              <a:rPr lang="en-GB" dirty="0"/>
              <a:t>   calls </a:t>
            </a:r>
            <a:r>
              <a:rPr lang="en-GB" b="1" dirty="0" err="1"/>
              <a:t>obj.toString</a:t>
            </a:r>
            <a:r>
              <a:rPr lang="en-GB" b="1" dirty="0"/>
              <a:t>()</a:t>
            </a:r>
            <a:r>
              <a:rPr lang="en-GB" dirty="0"/>
              <a:t> implicitly.</a:t>
            </a:r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22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024" y="1021976"/>
            <a:ext cx="11546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Employee {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…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String 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getClass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getName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() + </a:t>
            </a: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"[name="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+ name + </a:t>
            </a: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salary="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+ salary + </a:t>
            </a: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"]"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397" y="4130078"/>
            <a:ext cx="10208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Manager extends Employee {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() { </a:t>
            </a: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super.toString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() + </a:t>
            </a: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"[bonus="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+ bonus + </a:t>
            </a: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"]"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; }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6072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99608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325870" y="574119"/>
            <a:ext cx="10493375" cy="403225"/>
          </a:xfrm>
        </p:spPr>
        <p:txBody>
          <a:bodyPr/>
          <a:lstStyle/>
          <a:p>
            <a:pPr algn="ctr"/>
            <a:r>
              <a:rPr lang="en-GB" dirty="0"/>
              <a:t>Access modifiers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51263" y="1104405"/>
            <a:ext cx="11226260" cy="5239245"/>
          </a:xfrm>
        </p:spPr>
        <p:txBody>
          <a:bodyPr/>
          <a:lstStyle/>
          <a:p>
            <a:r>
              <a:rPr lang="en-GB" dirty="0"/>
              <a:t>Java provides 4 access modifiers. In order of visibility, from ‘least’ to ‘most’, they are: </a:t>
            </a:r>
            <a:r>
              <a:rPr lang="en-GB" dirty="0">
                <a:solidFill>
                  <a:srgbClr val="0070C0"/>
                </a:solidFill>
              </a:rPr>
              <a:t>private</a:t>
            </a:r>
            <a:r>
              <a:rPr lang="en-GB" dirty="0"/>
              <a:t>, </a:t>
            </a:r>
            <a:r>
              <a:rPr lang="en-GB" i="1" dirty="0"/>
              <a:t>(default)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protected</a:t>
            </a:r>
            <a:r>
              <a:rPr lang="en-GB" dirty="0"/>
              <a:t>, and </a:t>
            </a:r>
            <a:r>
              <a:rPr lang="en-GB" dirty="0">
                <a:solidFill>
                  <a:srgbClr val="0070C0"/>
                </a:solidFill>
              </a:rPr>
              <a:t>public</a:t>
            </a:r>
          </a:p>
          <a:p>
            <a:pPr lvl="1"/>
            <a:endParaRPr lang="en-GB" dirty="0"/>
          </a:p>
          <a:p>
            <a:r>
              <a:rPr lang="en-GB" b="1" dirty="0"/>
              <a:t>Private</a:t>
            </a:r>
            <a:r>
              <a:rPr lang="en-GB" dirty="0"/>
              <a:t> fields and methods cannot be accessed by any class or subclass</a:t>
            </a:r>
          </a:p>
          <a:p>
            <a:r>
              <a:rPr lang="en-GB" b="1" dirty="0"/>
              <a:t>Default</a:t>
            </a:r>
            <a:r>
              <a:rPr lang="en-GB" dirty="0"/>
              <a:t> fields and methods are “package private”: they are visible from other classes or subclasses within the package, but not outside of it.</a:t>
            </a:r>
          </a:p>
          <a:p>
            <a:r>
              <a:rPr lang="en-GB" b="1" dirty="0"/>
              <a:t>Protected</a:t>
            </a:r>
            <a:r>
              <a:rPr lang="en-GB" dirty="0"/>
              <a:t>: </a:t>
            </a:r>
            <a:r>
              <a:rPr lang="en-GB" dirty="0" smtClean="0"/>
              <a:t>Visible </a:t>
            </a:r>
            <a:r>
              <a:rPr lang="en-GB" smtClean="0"/>
              <a:t>by all classes </a:t>
            </a:r>
            <a:r>
              <a:rPr lang="en-GB" dirty="0" smtClean="0"/>
              <a:t>or subclasses within the same package, </a:t>
            </a:r>
            <a:r>
              <a:rPr lang="en-GB" i="1" dirty="0" smtClean="0"/>
              <a:t>or</a:t>
            </a:r>
            <a:r>
              <a:rPr lang="en-GB" dirty="0" smtClean="0"/>
              <a:t> </a:t>
            </a:r>
            <a:r>
              <a:rPr lang="en-GB" dirty="0" smtClean="0"/>
              <a:t>subclasses (but not other classes) from any external package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Public</a:t>
            </a:r>
            <a:r>
              <a:rPr lang="en-GB" dirty="0"/>
              <a:t>: Accessible from any class or package</a:t>
            </a:r>
          </a:p>
          <a:p>
            <a:endParaRPr lang="en-GB" dirty="0" smtClean="0"/>
          </a:p>
          <a:p>
            <a:r>
              <a:rPr lang="en-GB" dirty="0" smtClean="0"/>
              <a:t>Classes </a:t>
            </a:r>
            <a:r>
              <a:rPr lang="en-GB" dirty="0"/>
              <a:t>and interfaces at the ‘top level’ of a file can only be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or </a:t>
            </a:r>
            <a:r>
              <a:rPr lang="en-GB" i="1" dirty="0"/>
              <a:t>(default)</a:t>
            </a:r>
            <a:r>
              <a:rPr lang="en-GB" dirty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325870" y="574119"/>
            <a:ext cx="10493375" cy="403225"/>
          </a:xfrm>
        </p:spPr>
        <p:txBody>
          <a:bodyPr/>
          <a:lstStyle/>
          <a:p>
            <a:pPr algn="ctr"/>
            <a:r>
              <a:rPr lang="en-GB" dirty="0"/>
              <a:t>Why are access modifiers useful?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51263" y="1104405"/>
            <a:ext cx="11226260" cy="5239245"/>
          </a:xfrm>
        </p:spPr>
        <p:txBody>
          <a:bodyPr/>
          <a:lstStyle/>
          <a:p>
            <a:r>
              <a:rPr lang="en-GB" dirty="0"/>
              <a:t>Why is it important to have such access levels? Why not make everything public?</a:t>
            </a:r>
          </a:p>
          <a:p>
            <a:endParaRPr lang="en-GB" dirty="0"/>
          </a:p>
          <a:p>
            <a:r>
              <a:rPr lang="en-GB" dirty="0"/>
              <a:t>The reason, is “other people”, especially when working in large projects/teams.</a:t>
            </a:r>
          </a:p>
          <a:p>
            <a:pPr lvl="1"/>
            <a:r>
              <a:rPr lang="en-GB" dirty="0"/>
              <a:t>“Other people” could also be you in two months time, after you’ve forgotten what your code was supposed to do, and then you start breaking things!</a:t>
            </a:r>
          </a:p>
          <a:p>
            <a:pPr lvl="1"/>
            <a:endParaRPr lang="en-GB" dirty="0"/>
          </a:p>
          <a:p>
            <a:r>
              <a:rPr lang="en-GB" dirty="0"/>
              <a:t>Encapsulation helps ‘protect’ classes from being used inappropriately and then ‘breaking’ because their internals were modified! By restricting access to precious internals and only providing a public interface for their use, you have a better reassurance that your class will work as intended!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86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325870" y="574119"/>
            <a:ext cx="10493375" cy="403225"/>
          </a:xfrm>
        </p:spPr>
        <p:txBody>
          <a:bodyPr/>
          <a:lstStyle/>
          <a:p>
            <a:pPr algn="ctr"/>
            <a:r>
              <a:rPr lang="en-GB" dirty="0"/>
              <a:t>Non-access modifiers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51263" y="1104405"/>
            <a:ext cx="11226260" cy="5239245"/>
          </a:xfrm>
        </p:spPr>
        <p:txBody>
          <a:bodyPr/>
          <a:lstStyle/>
          <a:p>
            <a:r>
              <a:rPr lang="en-GB" dirty="0"/>
              <a:t>There are other modifiers, which do not relate to access in terms of ‘visibility’:</a:t>
            </a:r>
          </a:p>
          <a:p>
            <a:endParaRPr lang="en-GB" dirty="0"/>
          </a:p>
          <a:p>
            <a:r>
              <a:rPr lang="en-GB" dirty="0"/>
              <a:t>Final:</a:t>
            </a:r>
          </a:p>
          <a:p>
            <a:pPr lvl="1"/>
            <a:r>
              <a:rPr lang="en-GB" dirty="0"/>
              <a:t>In front of a class: the class cannot be extended / </a:t>
            </a:r>
            <a:r>
              <a:rPr lang="en-GB" dirty="0" err="1"/>
              <a:t>subclassed</a:t>
            </a:r>
            <a:r>
              <a:rPr lang="en-GB" dirty="0"/>
              <a:t> further.</a:t>
            </a:r>
          </a:p>
          <a:p>
            <a:pPr lvl="1"/>
            <a:r>
              <a:rPr lang="en-GB" dirty="0"/>
              <a:t>In front of a field: Can only be explicitly initialized once, and cannot be reassigned to further after that.</a:t>
            </a:r>
          </a:p>
          <a:p>
            <a:pPr lvl="1"/>
            <a:r>
              <a:rPr lang="en-GB" dirty="0"/>
              <a:t>In front of a method: The method is not allowed to be overridden in a subclass.</a:t>
            </a:r>
          </a:p>
          <a:p>
            <a:pPr lvl="1"/>
            <a:endParaRPr lang="en-GB" dirty="0"/>
          </a:p>
          <a:p>
            <a:r>
              <a:rPr lang="en-GB" dirty="0"/>
              <a:t>Static (next slide)</a:t>
            </a:r>
          </a:p>
          <a:p>
            <a:r>
              <a:rPr lang="en-GB" dirty="0"/>
              <a:t>Abstract (next section)</a:t>
            </a:r>
          </a:p>
          <a:p>
            <a:r>
              <a:rPr lang="en-GB" dirty="0"/>
              <a:t>Synchronized / transient / volatile (next few lectures)</a:t>
            </a:r>
          </a:p>
          <a:p>
            <a:endParaRPr lang="en-GB" dirty="0"/>
          </a:p>
          <a:p>
            <a:r>
              <a:rPr lang="en-GB" dirty="0"/>
              <a:t>Conventional order: [access modifier] [non-access modifier] [type] [name]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26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3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5460" y="547787"/>
            <a:ext cx="11289302" cy="403225"/>
          </a:xfrm>
        </p:spPr>
        <p:txBody>
          <a:bodyPr/>
          <a:lstStyle/>
          <a:p>
            <a:pPr algn="ctr"/>
            <a:r>
              <a:rPr lang="en-GB" dirty="0"/>
              <a:t>Static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45459" y="1211283"/>
            <a:ext cx="11032064" cy="5132367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static</a:t>
            </a:r>
            <a:r>
              <a:rPr lang="en-GB" dirty="0"/>
              <a:t> keyword means that the member is shared by all instances of the class. E.g. field </a:t>
            </a:r>
            <a:r>
              <a:rPr lang="en-GB" b="1" dirty="0"/>
              <a:t>x</a:t>
            </a:r>
            <a:r>
              <a:rPr lang="en-GB" dirty="0"/>
              <a:t> can be accessed from any instance of </a:t>
            </a:r>
            <a:r>
              <a:rPr lang="en-GB" b="1" dirty="0"/>
              <a:t>A </a:t>
            </a:r>
            <a:r>
              <a:rPr lang="en-GB" dirty="0"/>
              <a:t>or via the </a:t>
            </a:r>
            <a:r>
              <a:rPr lang="en-GB" dirty="0" err="1"/>
              <a:t>classname</a:t>
            </a:r>
            <a:r>
              <a:rPr lang="en-GB" dirty="0"/>
              <a:t> </a:t>
            </a:r>
            <a:r>
              <a:rPr lang="en-GB" b="1" dirty="0"/>
              <a:t>A</a:t>
            </a:r>
            <a:r>
              <a:rPr lang="en-GB" dirty="0"/>
              <a:t> itself (i.e. as </a:t>
            </a:r>
            <a:r>
              <a:rPr lang="en-GB" b="1" dirty="0" err="1"/>
              <a:t>A.x</a:t>
            </a:r>
            <a:r>
              <a:rPr lang="en-GB" dirty="0"/>
              <a:t>)</a:t>
            </a:r>
            <a:r>
              <a:rPr lang="en-GB" b="1" dirty="0"/>
              <a:t>: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r>
              <a:rPr lang="en-GB" dirty="0"/>
              <a:t>One </a:t>
            </a:r>
            <a:r>
              <a:rPr lang="en-GB" b="1" dirty="0"/>
              <a:t>cannot</a:t>
            </a:r>
            <a:r>
              <a:rPr lang="en-GB" dirty="0"/>
              <a:t> access </a:t>
            </a:r>
            <a:r>
              <a:rPr lang="en-GB" b="1" dirty="0"/>
              <a:t>this</a:t>
            </a:r>
            <a:r>
              <a:rPr lang="en-GB" dirty="0"/>
              <a:t> or any non-static members from a static method.</a:t>
            </a:r>
          </a:p>
          <a:p>
            <a:pPr lvl="1"/>
            <a:r>
              <a:rPr lang="en-GB" dirty="0"/>
              <a:t>If you find yourself tempted to change members to </a:t>
            </a:r>
            <a:r>
              <a:rPr lang="en-GB" b="1" dirty="0"/>
              <a:t>static</a:t>
            </a:r>
            <a:r>
              <a:rPr lang="en-GB" dirty="0"/>
              <a:t> to avoid compilation errors, you should probably reconsider your design instead!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27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15550" y="3293262"/>
            <a:ext cx="3767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public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70C0"/>
                </a:solidFill>
              </a:rPr>
              <a:t>class</a:t>
            </a:r>
            <a:r>
              <a:rPr lang="en-GB" sz="2400" dirty="0"/>
              <a:t> A {</a:t>
            </a:r>
          </a:p>
          <a:p>
            <a:r>
              <a:rPr lang="en-GB" sz="2400" dirty="0"/>
              <a:t>    </a:t>
            </a:r>
            <a:r>
              <a:rPr lang="en-GB" sz="2400" dirty="0">
                <a:solidFill>
                  <a:srgbClr val="0070C0"/>
                </a:solidFill>
              </a:rPr>
              <a:t>private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70C0"/>
                </a:solidFill>
              </a:rPr>
              <a:t>static</a:t>
            </a:r>
            <a:r>
              <a:rPr lang="en-GB" sz="2400" dirty="0"/>
              <a:t> </a:t>
            </a:r>
            <a:r>
              <a:rPr lang="en-GB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GB" sz="2400" dirty="0"/>
              <a:t> x = 0;</a:t>
            </a:r>
          </a:p>
          <a:p>
            <a:r>
              <a:rPr lang="en-GB" sz="2400" dirty="0"/>
              <a:t>    …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3140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441386" y="914893"/>
            <a:ext cx="10493375" cy="403225"/>
          </a:xfrm>
        </p:spPr>
        <p:txBody>
          <a:bodyPr/>
          <a:lstStyle/>
          <a:p>
            <a:pPr algn="ctr"/>
            <a:r>
              <a:rPr lang="en-GB" dirty="0"/>
              <a:t>Hiding vs Shadowing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45459" y="1493949"/>
            <a:ext cx="11032064" cy="4849701"/>
          </a:xfrm>
        </p:spPr>
        <p:txBody>
          <a:bodyPr/>
          <a:lstStyle/>
          <a:p>
            <a:r>
              <a:rPr lang="en-GB" dirty="0"/>
              <a:t>One aspect of encapsulation is ‘hiding’  or ‘shadowing’ of methods or variables, resulting in reduced visibility of the variables or methods that get affected.</a:t>
            </a:r>
          </a:p>
          <a:p>
            <a:endParaRPr lang="en-GB" dirty="0"/>
          </a:p>
          <a:p>
            <a:r>
              <a:rPr lang="en-GB" dirty="0"/>
              <a:t>The two are similar but different concepts.</a:t>
            </a:r>
          </a:p>
          <a:p>
            <a:endParaRPr lang="en-GB" dirty="0"/>
          </a:p>
          <a:p>
            <a:r>
              <a:rPr lang="en-GB" dirty="0"/>
              <a:t>Hiding typically refers to obscuring access to variables or static methods from a subclass.</a:t>
            </a:r>
          </a:p>
          <a:p>
            <a:endParaRPr lang="en-GB" dirty="0"/>
          </a:p>
          <a:p>
            <a:r>
              <a:rPr lang="en-GB" dirty="0"/>
              <a:t>Shadowing typically refers to obscuring access of ‘outer’ scopes from ‘inner’ scopes.</a:t>
            </a:r>
          </a:p>
          <a:p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28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7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5460" y="914893"/>
            <a:ext cx="11289302" cy="403225"/>
          </a:xfrm>
        </p:spPr>
        <p:txBody>
          <a:bodyPr/>
          <a:lstStyle/>
          <a:p>
            <a:pPr algn="ctr"/>
            <a:r>
              <a:rPr lang="en-GB" dirty="0"/>
              <a:t>Hiding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45459" y="1493949"/>
            <a:ext cx="11032064" cy="4849701"/>
          </a:xfrm>
        </p:spPr>
        <p:txBody>
          <a:bodyPr/>
          <a:lstStyle/>
          <a:p>
            <a:r>
              <a:rPr lang="en-GB" dirty="0"/>
              <a:t>An attribute in a subclass hides an attribute with the same name in a parent class (even if attribute has different type)</a:t>
            </a:r>
          </a:p>
          <a:p>
            <a:endParaRPr lang="en-GB" dirty="0"/>
          </a:p>
          <a:p>
            <a:r>
              <a:rPr lang="en-GB" dirty="0"/>
              <a:t>The parent class attribute can still be accessed via the </a:t>
            </a:r>
            <a:r>
              <a:rPr lang="en-GB" b="1" dirty="0"/>
              <a:t>super</a:t>
            </a:r>
            <a:r>
              <a:rPr lang="en-GB" dirty="0"/>
              <a:t> keyword</a:t>
            </a:r>
          </a:p>
          <a:p>
            <a:endParaRPr lang="en-GB" dirty="0"/>
          </a:p>
          <a:p>
            <a:r>
              <a:rPr lang="en-GB" dirty="0"/>
              <a:t>A static method in a subclass “hides” a static method with  the same name in a parent class.</a:t>
            </a:r>
          </a:p>
          <a:p>
            <a:endParaRPr lang="en-GB" dirty="0"/>
          </a:p>
          <a:p>
            <a:r>
              <a:rPr lang="en-GB" dirty="0"/>
              <a:t>Can still call the “hidden” method by prefixing the method name with the class name.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29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869" y="123662"/>
            <a:ext cx="10493375" cy="1491139"/>
          </a:xfrm>
        </p:spPr>
        <p:txBody>
          <a:bodyPr/>
          <a:lstStyle/>
          <a:p>
            <a:r>
              <a:rPr lang="en-GB" dirty="0"/>
              <a:t>CE303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9188" y="1753644"/>
            <a:ext cx="8367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Functional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Threads and 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I/O and Serialisation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Web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Generics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Program Optimisation &amp; Design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Functional Programming (Haskell)</a:t>
            </a:r>
          </a:p>
        </p:txBody>
      </p:sp>
    </p:spTree>
    <p:extLst>
      <p:ext uri="{BB962C8B-B14F-4D97-AF65-F5344CB8AC3E}">
        <p14:creationId xmlns:p14="http://schemas.microsoft.com/office/powerpoint/2010/main" val="1598766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30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384" y="1045029"/>
            <a:ext cx="70776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public class</a:t>
            </a:r>
            <a:r>
              <a:rPr lang="en-GB" dirty="0"/>
              <a:t> Main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 static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main( String [] </a:t>
            </a:r>
            <a:r>
              <a:rPr lang="en-GB" dirty="0" err="1"/>
              <a:t>args</a:t>
            </a:r>
            <a:r>
              <a:rPr lang="en-GB" dirty="0"/>
              <a:t> 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 err="1"/>
              <a:t>One.say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  <a:r>
              <a:rPr lang="en-GB" dirty="0" err="1"/>
              <a:t>Two.say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  <a:r>
              <a:rPr lang="en-GB" dirty="0" err="1"/>
              <a:t>Two.sayFromOne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class</a:t>
            </a:r>
            <a:r>
              <a:rPr lang="en-GB" dirty="0"/>
              <a:t> One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 static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say() { </a:t>
            </a:r>
            <a:r>
              <a:rPr lang="en-GB" dirty="0" err="1"/>
              <a:t>System.out.println</a:t>
            </a:r>
            <a:r>
              <a:rPr lang="en-GB" dirty="0"/>
              <a:t>( </a:t>
            </a:r>
            <a:r>
              <a:rPr lang="en-GB" dirty="0">
                <a:solidFill>
                  <a:srgbClr val="C00000"/>
                </a:solidFill>
              </a:rPr>
              <a:t>"</a:t>
            </a:r>
            <a:r>
              <a:rPr lang="en-GB" dirty="0" err="1">
                <a:solidFill>
                  <a:srgbClr val="C00000"/>
                </a:solidFill>
              </a:rPr>
              <a:t>Helloooooooo</a:t>
            </a:r>
            <a:r>
              <a:rPr lang="en-GB" dirty="0">
                <a:solidFill>
                  <a:srgbClr val="C00000"/>
                </a:solidFill>
              </a:rPr>
              <a:t>!" </a:t>
            </a:r>
            <a:r>
              <a:rPr lang="en-GB" dirty="0"/>
              <a:t>); }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class</a:t>
            </a:r>
            <a:r>
              <a:rPr lang="en-GB" dirty="0"/>
              <a:t> Two </a:t>
            </a:r>
            <a:r>
              <a:rPr lang="en-GB" dirty="0">
                <a:solidFill>
                  <a:srgbClr val="0070C0"/>
                </a:solidFill>
              </a:rPr>
              <a:t>extends</a:t>
            </a:r>
            <a:r>
              <a:rPr lang="en-GB" dirty="0"/>
              <a:t> One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 static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say() { </a:t>
            </a:r>
            <a:r>
              <a:rPr lang="en-GB" dirty="0" err="1"/>
              <a:t>System.out.println</a:t>
            </a:r>
            <a:r>
              <a:rPr lang="en-GB" dirty="0"/>
              <a:t>( </a:t>
            </a:r>
            <a:r>
              <a:rPr lang="en-GB" dirty="0">
                <a:solidFill>
                  <a:srgbClr val="C00000"/>
                </a:solidFill>
              </a:rPr>
              <a:t>"Also </a:t>
            </a:r>
            <a:r>
              <a:rPr lang="en-GB" dirty="0" err="1">
                <a:solidFill>
                  <a:srgbClr val="C00000"/>
                </a:solidFill>
              </a:rPr>
              <a:t>hellooo</a:t>
            </a:r>
            <a:r>
              <a:rPr lang="en-GB" dirty="0">
                <a:solidFill>
                  <a:srgbClr val="C00000"/>
                </a:solidFill>
              </a:rPr>
              <a:t>!" </a:t>
            </a:r>
            <a:r>
              <a:rPr lang="en-GB" dirty="0"/>
              <a:t>); } 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 static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</a:t>
            </a:r>
            <a:r>
              <a:rPr lang="en-GB" dirty="0" err="1"/>
              <a:t>sayFromOne</a:t>
            </a:r>
            <a:r>
              <a:rPr lang="en-GB" dirty="0"/>
              <a:t>() { </a:t>
            </a:r>
            <a:r>
              <a:rPr lang="en-GB" dirty="0" err="1"/>
              <a:t>One.say</a:t>
            </a:r>
            <a:r>
              <a:rPr lang="en-GB" dirty="0"/>
              <a:t>(); }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54587" y="1045029"/>
            <a:ext cx="0" cy="427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53351" y="1911927"/>
            <a:ext cx="2802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</a:t>
            </a:r>
          </a:p>
          <a:p>
            <a:endParaRPr lang="en-GB" dirty="0"/>
          </a:p>
          <a:p>
            <a:r>
              <a:rPr lang="en-GB" dirty="0" err="1"/>
              <a:t>Helloooooooo</a:t>
            </a:r>
            <a:r>
              <a:rPr lang="en-GB" dirty="0"/>
              <a:t>!</a:t>
            </a:r>
          </a:p>
          <a:p>
            <a:r>
              <a:rPr lang="en-GB" dirty="0"/>
              <a:t>Also </a:t>
            </a:r>
            <a:r>
              <a:rPr lang="en-GB" dirty="0" err="1"/>
              <a:t>hellooo</a:t>
            </a:r>
            <a:r>
              <a:rPr lang="en-GB" dirty="0"/>
              <a:t>!</a:t>
            </a:r>
          </a:p>
          <a:p>
            <a:r>
              <a:rPr lang="en-GB" dirty="0" err="1"/>
              <a:t>Helloooooooo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16463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5460" y="914893"/>
            <a:ext cx="11289302" cy="403225"/>
          </a:xfrm>
        </p:spPr>
        <p:txBody>
          <a:bodyPr/>
          <a:lstStyle/>
          <a:p>
            <a:pPr algn="ctr"/>
            <a:r>
              <a:rPr lang="en-GB" dirty="0"/>
              <a:t>Shadowing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45459" y="1493949"/>
            <a:ext cx="11032064" cy="4849701"/>
          </a:xfrm>
        </p:spPr>
        <p:txBody>
          <a:bodyPr/>
          <a:lstStyle/>
          <a:p>
            <a:r>
              <a:rPr lang="en-GB" dirty="0"/>
              <a:t>If a variable in a particular (inner) scope has the same name as another declaration in an ‘enclosing’ (outer) scope, then the declaration shadows the declaration of the enclosing scope.</a:t>
            </a:r>
          </a:p>
          <a:p>
            <a:endParaRPr lang="en-GB" dirty="0"/>
          </a:p>
          <a:p>
            <a:r>
              <a:rPr lang="en-GB" dirty="0"/>
              <a:t>You cannot refer to a shadowed declaration by its name alone, since this would be ambiguous; therefore to access the shadowed field, this needs to be qualified by the </a:t>
            </a:r>
            <a:r>
              <a:rPr lang="en-GB" b="1" dirty="0"/>
              <a:t>enclosing class's name</a:t>
            </a:r>
            <a:r>
              <a:rPr lang="en-GB" dirty="0"/>
              <a:t> as well as the </a:t>
            </a:r>
            <a:r>
              <a:rPr lang="en-GB" b="1" dirty="0"/>
              <a:t>this</a:t>
            </a:r>
            <a:r>
              <a:rPr lang="en-GB" dirty="0"/>
              <a:t> keyword.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08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32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5636" y="961901"/>
            <a:ext cx="75170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public class </a:t>
            </a:r>
            <a:r>
              <a:rPr lang="en-GB" dirty="0" err="1"/>
              <a:t>ShadowTest</a:t>
            </a:r>
            <a:r>
              <a:rPr lang="en-GB" dirty="0"/>
              <a:t>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 err="1">
                <a:solidFill>
                  <a:srgbClr val="00B050"/>
                </a:solidFill>
              </a:rPr>
              <a:t>int</a:t>
            </a:r>
            <a:r>
              <a:rPr lang="en-GB" dirty="0"/>
              <a:t> x = 0;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class</a:t>
            </a:r>
            <a:r>
              <a:rPr lang="en-GB" dirty="0"/>
              <a:t> </a:t>
            </a:r>
            <a:r>
              <a:rPr lang="en-GB" dirty="0" err="1"/>
              <a:t>FirstLevel</a:t>
            </a:r>
            <a:r>
              <a:rPr lang="en-GB" dirty="0"/>
              <a:t> {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 err="1">
                <a:solidFill>
                  <a:srgbClr val="00B050"/>
                </a:solidFill>
              </a:rPr>
              <a:t>int</a:t>
            </a:r>
            <a:r>
              <a:rPr lang="en-GB" dirty="0"/>
              <a:t> x = 1;</a:t>
            </a:r>
          </a:p>
          <a:p>
            <a:r>
              <a:rPr lang="en-GB" dirty="0"/>
              <a:t>        void </a:t>
            </a:r>
            <a:r>
              <a:rPr lang="en-GB" dirty="0" err="1"/>
              <a:t>methodInFirstLevel</a:t>
            </a:r>
            <a:r>
              <a:rPr lang="en-GB" dirty="0"/>
              <a:t>(</a:t>
            </a:r>
            <a:r>
              <a:rPr lang="en-GB" dirty="0" err="1">
                <a:solidFill>
                  <a:srgbClr val="00B050"/>
                </a:solidFill>
              </a:rPr>
              <a:t>int</a:t>
            </a:r>
            <a:r>
              <a:rPr lang="en-GB" dirty="0"/>
              <a:t> x) {</a:t>
            </a:r>
          </a:p>
          <a:p>
            <a:r>
              <a:rPr lang="en-GB" dirty="0"/>
              <a:t>    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"x = "</a:t>
            </a:r>
            <a:r>
              <a:rPr lang="en-GB" dirty="0"/>
              <a:t> + x);</a:t>
            </a:r>
          </a:p>
          <a:p>
            <a:r>
              <a:rPr lang="en-GB" dirty="0"/>
              <a:t>        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"</a:t>
            </a:r>
            <a:r>
              <a:rPr lang="en-GB" dirty="0" err="1">
                <a:solidFill>
                  <a:srgbClr val="C00000"/>
                </a:solidFill>
              </a:rPr>
              <a:t>this.x</a:t>
            </a:r>
            <a:r>
              <a:rPr lang="en-GB" dirty="0">
                <a:solidFill>
                  <a:srgbClr val="C00000"/>
                </a:solidFill>
              </a:rPr>
              <a:t> = "</a:t>
            </a:r>
            <a:r>
              <a:rPr lang="en-GB" dirty="0"/>
              <a:t> + </a:t>
            </a:r>
            <a:r>
              <a:rPr lang="en-GB" dirty="0" err="1">
                <a:solidFill>
                  <a:srgbClr val="00B050"/>
                </a:solidFill>
              </a:rPr>
              <a:t>this</a:t>
            </a:r>
            <a:r>
              <a:rPr lang="en-GB" dirty="0" err="1"/>
              <a:t>.x</a:t>
            </a:r>
            <a:r>
              <a:rPr lang="en-GB" dirty="0"/>
              <a:t>);</a:t>
            </a:r>
          </a:p>
          <a:p>
            <a:r>
              <a:rPr lang="en-GB" dirty="0"/>
              <a:t>            </a:t>
            </a:r>
            <a:r>
              <a:rPr lang="en-GB" dirty="0" err="1"/>
              <a:t>System.out.println</a:t>
            </a:r>
            <a:r>
              <a:rPr lang="en-GB" dirty="0"/>
              <a:t>( </a:t>
            </a:r>
            <a:r>
              <a:rPr lang="en-GB" dirty="0">
                <a:solidFill>
                  <a:srgbClr val="C00000"/>
                </a:solidFill>
              </a:rPr>
              <a:t>"</a:t>
            </a:r>
            <a:r>
              <a:rPr lang="en-GB" dirty="0" err="1">
                <a:solidFill>
                  <a:srgbClr val="C00000"/>
                </a:solidFill>
              </a:rPr>
              <a:t>ShadowTest.this.x</a:t>
            </a:r>
            <a:r>
              <a:rPr lang="en-GB" dirty="0">
                <a:solidFill>
                  <a:srgbClr val="C00000"/>
                </a:solidFill>
              </a:rPr>
              <a:t> = "</a:t>
            </a:r>
            <a:r>
              <a:rPr lang="en-GB" dirty="0"/>
              <a:t> + </a:t>
            </a:r>
            <a:r>
              <a:rPr lang="en-GB" dirty="0" err="1"/>
              <a:t>ShadowTest.</a:t>
            </a:r>
            <a:r>
              <a:rPr lang="en-GB" dirty="0" err="1">
                <a:solidFill>
                  <a:srgbClr val="00B050"/>
                </a:solidFill>
              </a:rPr>
              <a:t>this</a:t>
            </a:r>
            <a:r>
              <a:rPr lang="en-GB" dirty="0" err="1"/>
              <a:t>.x</a:t>
            </a:r>
            <a:r>
              <a:rPr lang="en-GB" dirty="0"/>
              <a:t>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 static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main(String...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    </a:t>
            </a:r>
            <a:r>
              <a:rPr lang="en-GB" dirty="0" err="1"/>
              <a:t>ShadowTest</a:t>
            </a:r>
            <a:r>
              <a:rPr lang="en-GB" dirty="0"/>
              <a:t> </a:t>
            </a:r>
            <a:r>
              <a:rPr lang="en-GB" dirty="0" err="1"/>
              <a:t>st</a:t>
            </a:r>
            <a:r>
              <a:rPr lang="en-GB" dirty="0"/>
              <a:t> = </a:t>
            </a:r>
            <a:r>
              <a:rPr lang="en-GB" dirty="0">
                <a:solidFill>
                  <a:srgbClr val="00B05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/>
              <a:t>ShadowTest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  <a:r>
              <a:rPr lang="en-GB" dirty="0" err="1"/>
              <a:t>ShadowTest.FirstLevel</a:t>
            </a:r>
            <a:r>
              <a:rPr lang="en-GB" dirty="0"/>
              <a:t> </a:t>
            </a:r>
            <a:r>
              <a:rPr lang="en-GB" dirty="0" err="1"/>
              <a:t>fl</a:t>
            </a:r>
            <a:r>
              <a:rPr lang="en-GB" dirty="0"/>
              <a:t> = </a:t>
            </a:r>
            <a:r>
              <a:rPr lang="en-GB" dirty="0" err="1"/>
              <a:t>st.</a:t>
            </a:r>
            <a:r>
              <a:rPr lang="en-GB" dirty="0" err="1">
                <a:solidFill>
                  <a:srgbClr val="00B05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/>
              <a:t>FirstLevel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  <a:r>
              <a:rPr lang="en-GB" dirty="0" err="1"/>
              <a:t>fl.methodInFirstLevel</a:t>
            </a:r>
            <a:r>
              <a:rPr lang="en-GB" dirty="0"/>
              <a:t>(23);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550234" y="1163782"/>
            <a:ext cx="59376" cy="445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13371" y="2185060"/>
            <a:ext cx="2664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</a:t>
            </a:r>
          </a:p>
          <a:p>
            <a:r>
              <a:rPr lang="en-GB" dirty="0"/>
              <a:t>x = 23</a:t>
            </a:r>
          </a:p>
          <a:p>
            <a:r>
              <a:rPr lang="en-GB" dirty="0" err="1"/>
              <a:t>this.x</a:t>
            </a:r>
            <a:r>
              <a:rPr lang="en-GB" dirty="0"/>
              <a:t> = 1</a:t>
            </a:r>
          </a:p>
          <a:p>
            <a:r>
              <a:rPr lang="en-GB" dirty="0" err="1"/>
              <a:t>ShadowTest.this.x</a:t>
            </a:r>
            <a:r>
              <a:rPr lang="en-GB" dirty="0"/>
              <a:t> =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959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46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3023" y="304069"/>
            <a:ext cx="11581738" cy="403225"/>
          </a:xfrm>
        </p:spPr>
        <p:txBody>
          <a:bodyPr/>
          <a:lstStyle/>
          <a:p>
            <a:pPr algn="ctr"/>
            <a:r>
              <a:rPr lang="en-GB" dirty="0" smtClean="0"/>
              <a:t>Abstraction </a:t>
            </a:r>
            <a:r>
              <a:rPr lang="en-GB" dirty="0"/>
              <a:t>in Java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156559" y="1235035"/>
            <a:ext cx="8781440" cy="5108616"/>
          </a:xfrm>
        </p:spPr>
        <p:txBody>
          <a:bodyPr/>
          <a:lstStyle/>
          <a:p>
            <a:pPr marL="6350" indent="0">
              <a:buNone/>
            </a:pPr>
            <a:endParaRPr lang="en-GB" dirty="0"/>
          </a:p>
          <a:p>
            <a:pPr marL="6350" indent="0">
              <a:buNone/>
            </a:pPr>
            <a:r>
              <a:rPr lang="en-GB" dirty="0"/>
              <a:t>Two main types:</a:t>
            </a:r>
          </a:p>
          <a:p>
            <a:pPr marL="6350" indent="0">
              <a:buNone/>
            </a:pPr>
            <a:endParaRPr lang="en-GB" dirty="0"/>
          </a:p>
          <a:p>
            <a:r>
              <a:rPr lang="en-GB" dirty="0"/>
              <a:t>Interfaces</a:t>
            </a:r>
          </a:p>
          <a:p>
            <a:endParaRPr lang="en-GB" dirty="0"/>
          </a:p>
          <a:p>
            <a:r>
              <a:rPr lang="en-GB" dirty="0"/>
              <a:t>Abstract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6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939452"/>
            <a:ext cx="11581738" cy="5404199"/>
          </a:xfrm>
        </p:spPr>
        <p:txBody>
          <a:bodyPr/>
          <a:lstStyle/>
          <a:p>
            <a:r>
              <a:rPr lang="en-GB" dirty="0"/>
              <a:t>An </a:t>
            </a:r>
            <a:r>
              <a:rPr lang="en-GB" b="1" dirty="0"/>
              <a:t>interface</a:t>
            </a:r>
            <a:r>
              <a:rPr lang="en-GB" dirty="0"/>
              <a:t> is a special reference type, similar to a class</a:t>
            </a:r>
          </a:p>
          <a:p>
            <a:pPr lvl="1"/>
            <a:r>
              <a:rPr lang="en-GB" dirty="0"/>
              <a:t>(but it is not a class, and cannot be instantiated itself!)</a:t>
            </a:r>
          </a:p>
          <a:p>
            <a:r>
              <a:rPr lang="en-GB" dirty="0"/>
              <a:t>An interface can be </a:t>
            </a:r>
            <a:r>
              <a:rPr lang="en-GB" b="1" dirty="0"/>
              <a:t>implemented</a:t>
            </a:r>
            <a:r>
              <a:rPr lang="en-GB" dirty="0"/>
              <a:t> by a class (often called “the </a:t>
            </a:r>
            <a:r>
              <a:rPr lang="en-GB" dirty="0" err="1"/>
              <a:t>implementor</a:t>
            </a:r>
            <a:r>
              <a:rPr lang="en-GB" dirty="0"/>
              <a:t>”)</a:t>
            </a:r>
          </a:p>
          <a:p>
            <a:r>
              <a:rPr lang="en-GB" dirty="0"/>
              <a:t>An interface dictates what functionality (i.e. public methods) must be present in a class, in order to be considered an implementation of that interface.</a:t>
            </a:r>
          </a:p>
          <a:p>
            <a:pPr lvl="1"/>
            <a:r>
              <a:rPr lang="en-GB" dirty="0"/>
              <a:t>Occasionally referred to as a ‘contract’ between the class and the interface</a:t>
            </a:r>
          </a:p>
          <a:p>
            <a:r>
              <a:rPr lang="en-GB" dirty="0"/>
              <a:t>A class can implement more than one interface(s)</a:t>
            </a:r>
          </a:p>
          <a:p>
            <a:r>
              <a:rPr lang="en-GB" dirty="0"/>
              <a:t>The intent is to “decouple the ‘interface’ (i.e. functionality) from the ‘implementation’ specifics”</a:t>
            </a:r>
          </a:p>
          <a:p>
            <a:pPr lvl="1"/>
            <a:r>
              <a:rPr lang="en-GB" dirty="0"/>
              <a:t>A user does not need to know how the steering wheel connects to the engine. They just need to know there’s a steering wheel! If you changed the engine type, the user shouldn’t have to change how they use the wheel!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7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939452"/>
            <a:ext cx="11581738" cy="5404199"/>
          </a:xfrm>
        </p:spPr>
        <p:txBody>
          <a:bodyPr/>
          <a:lstStyle/>
          <a:p>
            <a:r>
              <a:rPr lang="en-GB" dirty="0"/>
              <a:t>Interfaces can extend other interfaces.</a:t>
            </a:r>
          </a:p>
          <a:p>
            <a:r>
              <a:rPr lang="en-GB" dirty="0"/>
              <a:t>Multiple inheritance among interfaces is allowed (but, see “I” in “SOLID”)</a:t>
            </a:r>
          </a:p>
          <a:p>
            <a:endParaRPr lang="en-GB" dirty="0"/>
          </a:p>
          <a:p>
            <a:r>
              <a:rPr lang="en-GB" dirty="0"/>
              <a:t>All methods defined in an interface are implicitly public and abstract</a:t>
            </a:r>
          </a:p>
          <a:p>
            <a:pPr lvl="1"/>
            <a:r>
              <a:rPr lang="en-GB" dirty="0"/>
              <a:t>i.e. they lack an implementation, and need to be publicly overridden – this is the whole point of an interface.</a:t>
            </a:r>
          </a:p>
          <a:p>
            <a:pPr lvl="1"/>
            <a:endParaRPr lang="en-GB" dirty="0"/>
          </a:p>
          <a:p>
            <a:r>
              <a:rPr lang="en-GB" dirty="0"/>
              <a:t>All variables are implicitly static and final (i.e. constants).</a:t>
            </a:r>
          </a:p>
          <a:p>
            <a:endParaRPr lang="en-GB" dirty="0"/>
          </a:p>
          <a:p>
            <a:r>
              <a:rPr lang="en-GB" dirty="0"/>
              <a:t>Special methods in interfaces</a:t>
            </a:r>
          </a:p>
          <a:p>
            <a:pPr lvl="1"/>
            <a:r>
              <a:rPr lang="en-GB" dirty="0"/>
              <a:t>Default methods (new from Java 8 onwards)</a:t>
            </a:r>
          </a:p>
          <a:p>
            <a:pPr lvl="1"/>
            <a:r>
              <a:rPr lang="en-GB" dirty="0"/>
              <a:t>Static methods (new from Java 8 onwards)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36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1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37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1458" y="602357"/>
            <a:ext cx="109760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GB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java.util.List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GB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java.util.ArrayList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; import </a:t>
            </a:r>
            <a:r>
              <a:rPr lang="en-GB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java.util.Collection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public class Main {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public static void main( String []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) {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List&lt;Integer&gt;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myNumbers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= new </a:t>
            </a:r>
            <a:r>
              <a:rPr lang="en-GB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n-GB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&lt;&gt;()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for(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&lt; 5;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++ ) {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myNumbers.add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); }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mySum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Main.sum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myNumbers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); 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 "My sum is: " +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mySum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);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public static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sum(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Collection&lt;Integer&gt;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myList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) {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result = 0;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for (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x :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myList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) { result += x; }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return result;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679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704376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“for each”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1235035"/>
            <a:ext cx="11581738" cy="5108616"/>
          </a:xfrm>
        </p:spPr>
        <p:txBody>
          <a:bodyPr/>
          <a:lstStyle/>
          <a:p>
            <a:pPr marL="6350" indent="0">
              <a:buNone/>
            </a:pPr>
            <a:r>
              <a:rPr lang="en-GB" b="1" dirty="0"/>
              <a:t>	For (T x : </a:t>
            </a:r>
            <a:r>
              <a:rPr lang="en-GB" b="1" dirty="0" err="1"/>
              <a:t>myList</a:t>
            </a:r>
            <a:r>
              <a:rPr lang="en-GB" b="1" dirty="0"/>
              <a:t>)</a:t>
            </a:r>
          </a:p>
          <a:p>
            <a:pPr marL="6350" indent="0">
              <a:buNone/>
            </a:pPr>
            <a:endParaRPr lang="en-GB" b="1" dirty="0"/>
          </a:p>
          <a:p>
            <a:pPr marL="6350" indent="0">
              <a:buNone/>
            </a:pPr>
            <a:r>
              <a:rPr lang="en-GB" dirty="0"/>
              <a:t>is shorthand for</a:t>
            </a:r>
          </a:p>
          <a:p>
            <a:pPr marL="6350" indent="0">
              <a:buNone/>
            </a:pPr>
            <a:endParaRPr lang="en-GB" dirty="0"/>
          </a:p>
          <a:p>
            <a:pPr marL="6350" indent="0">
              <a:buNone/>
            </a:pPr>
            <a:r>
              <a:rPr lang="en-GB" b="1" dirty="0"/>
              <a:t>	Iterator&lt;T&gt; it = </a:t>
            </a:r>
            <a:r>
              <a:rPr lang="en-GB" b="1" dirty="0" err="1"/>
              <a:t>myList.iterator</a:t>
            </a:r>
            <a:r>
              <a:rPr lang="en-GB" b="1" dirty="0"/>
              <a:t>();</a:t>
            </a:r>
          </a:p>
          <a:p>
            <a:pPr marL="6350" indent="0">
              <a:buNone/>
            </a:pPr>
            <a:r>
              <a:rPr lang="en-GB" b="1" dirty="0"/>
              <a:t>	While ( </a:t>
            </a:r>
            <a:r>
              <a:rPr lang="en-GB" b="1" dirty="0" err="1"/>
              <a:t>it.hasNext</a:t>
            </a:r>
            <a:r>
              <a:rPr lang="en-GB" b="1" dirty="0"/>
              <a:t>() )   { T x = </a:t>
            </a:r>
            <a:r>
              <a:rPr lang="en-GB" b="1" dirty="0" err="1"/>
              <a:t>it.next</a:t>
            </a:r>
            <a:r>
              <a:rPr lang="en-GB" b="1" dirty="0"/>
              <a:t>(); }</a:t>
            </a:r>
          </a:p>
          <a:p>
            <a:pPr marL="6350" indent="0">
              <a:buNone/>
            </a:pPr>
            <a:endParaRPr lang="en-GB" b="1" dirty="0"/>
          </a:p>
          <a:p>
            <a:r>
              <a:rPr lang="en-GB" dirty="0"/>
              <a:t>Leads to shorter, more readable code.</a:t>
            </a:r>
          </a:p>
          <a:p>
            <a:r>
              <a:rPr lang="en-GB" dirty="0"/>
              <a:t>Can be used with arrays, or any class implementing the </a:t>
            </a:r>
            <a:r>
              <a:rPr lang="en-GB" b="1" dirty="0" err="1"/>
              <a:t>Iterable</a:t>
            </a:r>
            <a:r>
              <a:rPr lang="en-GB" dirty="0"/>
              <a:t> interface</a:t>
            </a:r>
          </a:p>
          <a:p>
            <a:pPr marL="6350" indent="0">
              <a:buNone/>
            </a:pPr>
            <a:endParaRPr lang="en-GB" dirty="0"/>
          </a:p>
          <a:p>
            <a:pPr marL="6350" indent="0">
              <a:buNone/>
            </a:pPr>
            <a:endParaRPr lang="en-GB" dirty="0"/>
          </a:p>
          <a:p>
            <a:endParaRPr lang="en-GB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38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1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3023" y="178282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Default methods in 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713985"/>
            <a:ext cx="11581738" cy="2141950"/>
          </a:xfrm>
        </p:spPr>
        <p:txBody>
          <a:bodyPr/>
          <a:lstStyle/>
          <a:p>
            <a:r>
              <a:rPr lang="en-GB" dirty="0"/>
              <a:t>Introduced in Java 8.</a:t>
            </a:r>
          </a:p>
          <a:p>
            <a:r>
              <a:rPr lang="en-GB" dirty="0"/>
              <a:t>A default method is not abstract – has an implementation, right in the interface</a:t>
            </a:r>
          </a:p>
          <a:p>
            <a:r>
              <a:rPr lang="en-GB" dirty="0"/>
              <a:t>Default methods </a:t>
            </a:r>
            <a:r>
              <a:rPr lang="en-GB" i="1" dirty="0"/>
              <a:t>can</a:t>
            </a:r>
            <a:r>
              <a:rPr lang="en-GB" dirty="0"/>
              <a:t>, but do not </a:t>
            </a:r>
            <a:r>
              <a:rPr lang="en-GB" i="1" dirty="0"/>
              <a:t>have to</a:t>
            </a:r>
            <a:r>
              <a:rPr lang="en-GB" dirty="0"/>
              <a:t> be implemented by implementing classes.</a:t>
            </a:r>
          </a:p>
          <a:p>
            <a:r>
              <a:rPr lang="en-GB" dirty="0"/>
              <a:t>Useful when ‘evolving’ an interface (indeed Java itself has used this)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39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0937" y="2988413"/>
            <a:ext cx="11226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 Comparator&lt;T&gt;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compare(T o1, T o2);</a:t>
            </a:r>
          </a:p>
          <a:p>
            <a:r>
              <a:rPr lang="en-GB" dirty="0"/>
              <a:t>    ...</a:t>
            </a:r>
          </a:p>
          <a:p>
            <a:endParaRPr lang="en-GB" dirty="0"/>
          </a:p>
          <a:p>
            <a:r>
              <a:rPr lang="en-GB" dirty="0"/>
              <a:t>    // Returns a comparator that imposes the reverse ordering of this comparator.</a:t>
            </a:r>
          </a:p>
          <a:p>
            <a:r>
              <a:rPr lang="en-GB" dirty="0"/>
              <a:t>    default Comparator&lt;T&gt; reversed() { … }</a:t>
            </a:r>
          </a:p>
          <a:p>
            <a:endParaRPr lang="en-GB" dirty="0"/>
          </a:p>
          <a:p>
            <a:r>
              <a:rPr lang="en-GB" dirty="0"/>
              <a:t>    // Returns a lexicographic-order comparator with another comparator.</a:t>
            </a:r>
          </a:p>
          <a:p>
            <a:r>
              <a:rPr lang="en-GB" dirty="0"/>
              <a:t>    default Comparator&lt;T&gt; </a:t>
            </a:r>
            <a:r>
              <a:rPr lang="en-GB" dirty="0" err="1"/>
              <a:t>thenComparing</a:t>
            </a:r>
            <a:r>
              <a:rPr lang="en-GB" dirty="0"/>
              <a:t>( Comparator&lt;? super T&gt; other ) { … }</a:t>
            </a:r>
          </a:p>
          <a:p>
            <a:endParaRPr lang="en-GB" dirty="0"/>
          </a:p>
          <a:p>
            <a:r>
              <a:rPr lang="en-GB" dirty="0"/>
              <a:t>    ...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5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70595" y="204788"/>
            <a:ext cx="11587269" cy="736600"/>
          </a:xfrm>
        </p:spPr>
        <p:txBody>
          <a:bodyPr/>
          <a:lstStyle/>
          <a:p>
            <a:pPr algn="ctr"/>
            <a:r>
              <a:rPr lang="en-GB" dirty="0"/>
              <a:t>Module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50937" y="1309688"/>
            <a:ext cx="11226586" cy="5033963"/>
          </a:xfrm>
        </p:spPr>
        <p:txBody>
          <a:bodyPr/>
          <a:lstStyle/>
          <a:p>
            <a:pPr marL="349250" indent="-342900">
              <a:buFontTx/>
              <a:buChar char="-"/>
            </a:pPr>
            <a:r>
              <a:rPr lang="en-GB" dirty="0"/>
              <a:t>Expected to have done some Java programming previously and be comfortable with the basics</a:t>
            </a:r>
          </a:p>
          <a:p>
            <a:pPr marL="349250" indent="-342900">
              <a:buFontTx/>
              <a:buChar char="-"/>
            </a:pPr>
            <a:r>
              <a:rPr lang="en-GB" dirty="0"/>
              <a:t>Occasionally compare how other languages do things, but main focus is Java</a:t>
            </a:r>
          </a:p>
          <a:p>
            <a:pPr marL="349250" indent="-342900">
              <a:buFontTx/>
              <a:buChar char="-"/>
            </a:pPr>
            <a:endParaRPr lang="en-GB" dirty="0"/>
          </a:p>
          <a:p>
            <a:pPr marL="349250" indent="-342900">
              <a:buFontTx/>
              <a:buChar char="-"/>
            </a:pPr>
            <a:r>
              <a:rPr lang="en-GB" sz="2800" b="1" dirty="0">
                <a:solidFill>
                  <a:srgbClr val="FF0000"/>
                </a:solidFill>
              </a:rPr>
              <a:t>Not an introductory module!</a:t>
            </a:r>
            <a:endParaRPr lang="en-GB" dirty="0"/>
          </a:p>
          <a:p>
            <a:pPr marL="793750" lvl="1" indent="-342900">
              <a:buFontTx/>
              <a:buChar char="-"/>
            </a:pPr>
            <a:r>
              <a:rPr lang="en-GB" dirty="0"/>
              <a:t>(builds on last 2 years’ experience!)</a:t>
            </a:r>
          </a:p>
          <a:p>
            <a:pPr marL="793750" lvl="1" indent="-342900">
              <a:buFontTx/>
              <a:buChar char="-"/>
            </a:pPr>
            <a:endParaRPr lang="en-GB" dirty="0"/>
          </a:p>
          <a:p>
            <a:pPr marL="349250" indent="-342900">
              <a:buFontTx/>
              <a:buChar char="-"/>
            </a:pPr>
            <a:r>
              <a:rPr lang="en-GB" dirty="0"/>
              <a:t>If you need a refresher beyond today – </a:t>
            </a:r>
            <a:r>
              <a:rPr lang="en-GB" dirty="0" err="1"/>
              <a:t>moodle</a:t>
            </a:r>
            <a:r>
              <a:rPr lang="en-GB" dirty="0"/>
              <a:t> reading list.</a:t>
            </a:r>
          </a:p>
          <a:p>
            <a:pPr marL="349250" indent="-342900">
              <a:buFontTx/>
              <a:buChar char="-"/>
            </a:pPr>
            <a:r>
              <a:rPr lang="en-GB" dirty="0"/>
              <a:t>Learn how to make Java do some cool stuff!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(also Haskell towards the end – not assessed)</a:t>
            </a:r>
          </a:p>
          <a:p>
            <a:pPr marL="349250" indent="-342900">
              <a:buFontTx/>
              <a:buChar char="-"/>
            </a:pPr>
            <a:endParaRPr lang="en-GB" dirty="0"/>
          </a:p>
          <a:p>
            <a:endParaRPr lang="en-GB" dirty="0"/>
          </a:p>
          <a:p>
            <a:pPr marL="349250" indent="-342900">
              <a:buFontTx/>
              <a:buChar char="-"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98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2797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Default methods and the</a:t>
            </a:r>
          </a:p>
          <a:p>
            <a:pPr algn="ctr"/>
            <a:r>
              <a:rPr lang="en-GB" dirty="0"/>
              <a:t>“multiple inheritance problem”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977030"/>
            <a:ext cx="11581738" cy="5366621"/>
          </a:xfrm>
        </p:spPr>
        <p:txBody>
          <a:bodyPr/>
          <a:lstStyle/>
          <a:p>
            <a:r>
              <a:rPr lang="en-GB" dirty="0"/>
              <a:t>If a class inherits several implementations of a method with the same name (either from default implementations only, or also with direct inheritance), we could have multiple inheritance conflicts.</a:t>
            </a:r>
          </a:p>
          <a:p>
            <a:endParaRPr lang="en-GB" dirty="0"/>
          </a:p>
          <a:p>
            <a:r>
              <a:rPr lang="en-GB" dirty="0"/>
              <a:t>Java resolves these as follows:</a:t>
            </a:r>
          </a:p>
          <a:p>
            <a:pPr marL="903288" lvl="1"/>
            <a:r>
              <a:rPr lang="en-GB" dirty="0"/>
              <a:t>Inheritance from a class has priority over inheritance from an interface</a:t>
            </a:r>
          </a:p>
          <a:p>
            <a:pPr marL="903288" lvl="1"/>
            <a:r>
              <a:rPr lang="en-GB" dirty="0"/>
              <a:t>Derived interfaces or sub-interfaces take higher precedence than interfaces higher up in the inheritance hierarchy</a:t>
            </a:r>
          </a:p>
          <a:p>
            <a:pPr marL="903288" lvl="1"/>
            <a:r>
              <a:rPr lang="en-GB" dirty="0"/>
              <a:t>If you code a new class that implements different interfaces which share the same method, and it is declared as </a:t>
            </a:r>
            <a:r>
              <a:rPr lang="en-GB" b="1" dirty="0"/>
              <a:t>default</a:t>
            </a:r>
            <a:r>
              <a:rPr lang="en-GB" dirty="0"/>
              <a:t> in at least one of them, then the method has to be </a:t>
            </a:r>
            <a:r>
              <a:rPr lang="en-GB" b="1" dirty="0"/>
              <a:t>explicitly</a:t>
            </a:r>
            <a:r>
              <a:rPr lang="en-GB" dirty="0"/>
              <a:t> overridden in the new class.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40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76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41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64" y="-1492875"/>
            <a:ext cx="9983243" cy="7999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04929" cy="65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8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704376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Static methods in 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1235035"/>
            <a:ext cx="11581738" cy="5108616"/>
          </a:xfrm>
        </p:spPr>
        <p:txBody>
          <a:bodyPr/>
          <a:lstStyle/>
          <a:p>
            <a:r>
              <a:rPr lang="en-GB" dirty="0"/>
              <a:t>Introduced in Java 8</a:t>
            </a:r>
          </a:p>
          <a:p>
            <a:r>
              <a:rPr lang="en-GB" dirty="0"/>
              <a:t>Similar to default methods</a:t>
            </a:r>
          </a:p>
          <a:p>
            <a:r>
              <a:rPr lang="en-GB" dirty="0"/>
              <a:t>But since they are static, we cannot override them in the implementation classes</a:t>
            </a:r>
          </a:p>
          <a:p>
            <a:r>
              <a:rPr lang="en-GB" dirty="0"/>
              <a:t>Having static methods in interfaces does not create a multiple inheritance problem</a:t>
            </a:r>
          </a:p>
          <a:p>
            <a:r>
              <a:rPr lang="en-GB" dirty="0"/>
              <a:t>Why? Because we don’t have to override them in the implementation classes, as we have to do with default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61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3023" y="165757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Abstract Classes and Methods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713984"/>
            <a:ext cx="11581738" cy="5629667"/>
          </a:xfrm>
        </p:spPr>
        <p:txBody>
          <a:bodyPr/>
          <a:lstStyle/>
          <a:p>
            <a:r>
              <a:rPr lang="en-GB" dirty="0"/>
              <a:t>A class or method is called ‘abstract’ if it is “incomplete” in some manner.</a:t>
            </a:r>
          </a:p>
          <a:p>
            <a:endParaRPr lang="en-GB" dirty="0"/>
          </a:p>
          <a:p>
            <a:r>
              <a:rPr lang="en-GB" dirty="0"/>
              <a:t>An abstract method is a method that lacks a definition.</a:t>
            </a:r>
          </a:p>
          <a:p>
            <a:endParaRPr lang="en-GB" dirty="0"/>
          </a:p>
          <a:p>
            <a:r>
              <a:rPr lang="en-GB" dirty="0"/>
              <a:t>If a class contains abstract methods, it must be labelled abstract.</a:t>
            </a:r>
          </a:p>
          <a:p>
            <a:pPr lvl="1"/>
            <a:r>
              <a:rPr lang="en-GB" dirty="0"/>
              <a:t>But can be labelled abstract even if no abstract methods are present</a:t>
            </a:r>
          </a:p>
          <a:p>
            <a:endParaRPr lang="en-GB" dirty="0"/>
          </a:p>
          <a:p>
            <a:r>
              <a:rPr lang="en-GB" dirty="0"/>
              <a:t>An abstract class can therefore not be instantiated in itself, only extended.</a:t>
            </a:r>
          </a:p>
          <a:p>
            <a:endParaRPr lang="en-GB" dirty="0"/>
          </a:p>
          <a:p>
            <a:r>
              <a:rPr lang="en-GB" dirty="0"/>
              <a:t>The extending class must somehow make all abstract things ‘concrete’, otherwise it is also abstract (since it is still incomplete!)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9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3023" y="165757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Why Abstract Classes and Methods?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713984"/>
            <a:ext cx="11581738" cy="562966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Abstract classes serve a different function than interfaces</a:t>
            </a:r>
          </a:p>
          <a:p>
            <a:pPr lvl="1"/>
            <a:r>
              <a:rPr lang="en-GB" dirty="0"/>
              <a:t>Although in other languages, e.g. C++, abstract classes are the way to create interfaces</a:t>
            </a:r>
          </a:p>
          <a:p>
            <a:pPr lvl="1"/>
            <a:endParaRPr lang="en-GB" dirty="0"/>
          </a:p>
          <a:p>
            <a:r>
              <a:rPr lang="en-GB" dirty="0"/>
              <a:t>Think of it as a way of using a ‘template’ / injecting code that lots of classes might use, to save time / make your implementations more robust and less redundant; think of ‘extending’ an abstract class as a way of ‘dumping’ its contents (in a structured manner) into a child class, which aims to ‘fill in the gaps’.</a:t>
            </a:r>
          </a:p>
          <a:p>
            <a:endParaRPr lang="en-GB" dirty="0"/>
          </a:p>
          <a:p>
            <a:r>
              <a:rPr lang="en-GB" dirty="0"/>
              <a:t>Good for the “Don’t Repeat Yourself” (DRY) principle.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91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45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500062"/>
            <a:ext cx="6972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09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46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766762"/>
            <a:ext cx="9134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5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704376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Object composition as an alternative to inheritance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1235035"/>
            <a:ext cx="11581738" cy="5108616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Often, it is preferable to compose new classes from old classes by assigning objects as normal variables into the </a:t>
            </a:r>
            <a:r>
              <a:rPr lang="en-GB" dirty="0" err="1"/>
              <a:t>receipient</a:t>
            </a:r>
            <a:r>
              <a:rPr lang="en-GB" dirty="0"/>
              <a:t> class’s fields</a:t>
            </a:r>
          </a:p>
          <a:p>
            <a:endParaRPr lang="en-GB" dirty="0"/>
          </a:p>
          <a:p>
            <a:r>
              <a:rPr lang="en-GB" dirty="0"/>
              <a:t>Instead of inheriting methods, the new class delegates requests directly to the objects assigned to its fields</a:t>
            </a:r>
          </a:p>
          <a:p>
            <a:endParaRPr lang="en-GB" dirty="0"/>
          </a:p>
          <a:p>
            <a:r>
              <a:rPr lang="en-GB" dirty="0"/>
              <a:t>This is one way to “work around” the “no multiple inheritance” limitation of Java, since there is no limit to how many objects can be assigned to fields.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47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30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48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17" y="320719"/>
            <a:ext cx="9174206" cy="61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31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49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40" y="254028"/>
            <a:ext cx="7709443" cy="62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9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75573" y="204788"/>
            <a:ext cx="11659188" cy="736600"/>
          </a:xfrm>
        </p:spPr>
        <p:txBody>
          <a:bodyPr/>
          <a:lstStyle/>
          <a:p>
            <a:pPr algn="ctr"/>
            <a:r>
              <a:rPr lang="en-GB" dirty="0"/>
              <a:t>Module organisation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38411" y="941388"/>
            <a:ext cx="11348581" cy="5402263"/>
          </a:xfrm>
        </p:spPr>
        <p:txBody>
          <a:bodyPr/>
          <a:lstStyle/>
          <a:p>
            <a:pPr marL="349250" indent="-342900">
              <a:buFontTx/>
              <a:buChar char="-"/>
            </a:pPr>
            <a:r>
              <a:rPr lang="en-GB" dirty="0"/>
              <a:t>Weekly lectures (2h) and labs (2h)</a:t>
            </a:r>
          </a:p>
          <a:p>
            <a:pPr marL="349250" indent="-342900">
              <a:buFontTx/>
              <a:buChar char="-"/>
            </a:pPr>
            <a:r>
              <a:rPr lang="en-GB" dirty="0"/>
              <a:t>Labs: CSEE Labs 1, 3, 4, 6   (First Lab: all gather in Lab1 first!)</a:t>
            </a:r>
          </a:p>
          <a:p>
            <a:pPr marL="349250" indent="-342900">
              <a:buFontTx/>
              <a:buChar char="-"/>
            </a:pPr>
            <a:endParaRPr lang="en-GB" dirty="0"/>
          </a:p>
          <a:p>
            <a:pPr marL="349250" indent="-342900">
              <a:buFontTx/>
              <a:buChar char="-"/>
            </a:pPr>
            <a:r>
              <a:rPr lang="en-GB" dirty="0"/>
              <a:t>Total mark for module consists of: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2 MCQ Progress Tests (Weeks 7 and 11)  (20% each)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One programming assessment in Java (60%)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No Summer exam.</a:t>
            </a:r>
          </a:p>
          <a:p>
            <a:pPr marL="793750" lvl="1" indent="-342900">
              <a:buFontTx/>
              <a:buChar char="-"/>
            </a:pPr>
            <a:endParaRPr lang="en-GB" dirty="0"/>
          </a:p>
          <a:p>
            <a:pPr marL="349250" indent="-342900">
              <a:buFontTx/>
              <a:buChar char="-"/>
            </a:pPr>
            <a:r>
              <a:rPr lang="en-GB" dirty="0"/>
              <a:t>Moodle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Unit content (regrettably) still being updated. Will try to put materials as much in advance as possible.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Many facilities (Forums, </a:t>
            </a:r>
            <a:r>
              <a:rPr lang="en-GB" dirty="0" err="1"/>
              <a:t>MoodleOverflow</a:t>
            </a:r>
            <a:r>
              <a:rPr lang="en-GB" dirty="0"/>
              <a:t>, Chat, Feedback)</a:t>
            </a:r>
          </a:p>
          <a:p>
            <a:pPr marL="349250" indent="-342900">
              <a:buFontTx/>
              <a:buChar char="-"/>
            </a:pPr>
            <a:r>
              <a:rPr lang="en-GB" dirty="0" err="1"/>
              <a:t>Anki</a:t>
            </a:r>
            <a:r>
              <a:rPr lang="en-GB" dirty="0"/>
              <a:t>! \o/</a:t>
            </a:r>
          </a:p>
          <a:p>
            <a:pPr marL="793750" lvl="1" indent="-342900">
              <a:buFontTx/>
              <a:buChar char="-"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7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750480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3023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What is Polymorphism?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1235035"/>
            <a:ext cx="11581738" cy="5108616"/>
          </a:xfrm>
        </p:spPr>
        <p:txBody>
          <a:bodyPr/>
          <a:lstStyle/>
          <a:p>
            <a:pPr marL="6350" indent="0">
              <a:buNone/>
            </a:pPr>
            <a:r>
              <a:rPr lang="en-GB" dirty="0"/>
              <a:t>The word means “many forms”. In other words objects (or their methods) can take many forms</a:t>
            </a:r>
          </a:p>
          <a:p>
            <a:endParaRPr lang="en-GB" dirty="0"/>
          </a:p>
          <a:p>
            <a:pPr marL="6350" indent="0">
              <a:buNone/>
            </a:pPr>
            <a:r>
              <a:rPr lang="en-GB" dirty="0"/>
              <a:t>Two broad kinds:</a:t>
            </a:r>
          </a:p>
          <a:p>
            <a:r>
              <a:rPr lang="en-GB" dirty="0"/>
              <a:t>Compile-time polymorphism (method / operator overloading)</a:t>
            </a:r>
          </a:p>
          <a:p>
            <a:pPr lvl="1"/>
            <a:r>
              <a:rPr lang="en-GB" dirty="0"/>
              <a:t>Involves static binding (I.e. happens at compile-time)</a:t>
            </a:r>
          </a:p>
          <a:p>
            <a:pPr lvl="1"/>
            <a:r>
              <a:rPr lang="en-GB" dirty="0"/>
              <a:t>Unlike languages like C++, </a:t>
            </a:r>
            <a:r>
              <a:rPr lang="en-GB" dirty="0" err="1"/>
              <a:t>matlab</a:t>
            </a:r>
            <a:r>
              <a:rPr lang="en-GB" dirty="0"/>
              <a:t>/octave, or python, the only overloaded operator is “+” (numbers vs Strings)</a:t>
            </a:r>
          </a:p>
          <a:p>
            <a:pPr lvl="1"/>
            <a:endParaRPr lang="en-GB" dirty="0"/>
          </a:p>
          <a:p>
            <a:r>
              <a:rPr lang="en-GB" dirty="0"/>
              <a:t>Runtime polymorphism (method overriding)</a:t>
            </a:r>
          </a:p>
          <a:p>
            <a:pPr lvl="1"/>
            <a:r>
              <a:rPr lang="en-GB" dirty="0"/>
              <a:t>Involves dynamic binding (i.e. happens at runtime)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99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704376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Method Overloading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1235035"/>
            <a:ext cx="11581738" cy="5108616"/>
          </a:xfrm>
        </p:spPr>
        <p:txBody>
          <a:bodyPr/>
          <a:lstStyle/>
          <a:p>
            <a:r>
              <a:rPr lang="en-GB" dirty="0"/>
              <a:t>Two or more methods in a class can have the same name, and represent entirely different methods!</a:t>
            </a:r>
          </a:p>
          <a:p>
            <a:endParaRPr lang="en-GB" dirty="0"/>
          </a:p>
          <a:p>
            <a:r>
              <a:rPr lang="en-GB" dirty="0"/>
              <a:t>This is possible, as long as they have different parameter signatures. E.g.:</a:t>
            </a:r>
          </a:p>
          <a:p>
            <a:pPr lvl="1"/>
            <a:r>
              <a:rPr lang="en-GB" dirty="0"/>
              <a:t>They may have different number of input arguments</a:t>
            </a:r>
          </a:p>
          <a:p>
            <a:pPr lvl="1"/>
            <a:r>
              <a:rPr lang="en-GB" dirty="0"/>
              <a:t>The number of arguments is the same, but the types involved in the sequence of arguments is different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Note, the return type does not participate in overloading; attempting to overload a method with the same parameter signature but different return types is not allowed</a:t>
            </a:r>
          </a:p>
          <a:p>
            <a:pPr lvl="1"/>
            <a:endParaRPr lang="en-GB" dirty="0"/>
          </a:p>
          <a:p>
            <a:r>
              <a:rPr lang="en-GB" dirty="0"/>
              <a:t>Not to be confused with method overriding, which comes into play during inheritance, and where the signature in the extending class is identical!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34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 err="1"/>
              <a:t>Upcasting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01666"/>
            <a:ext cx="11581738" cy="5541985"/>
          </a:xfrm>
        </p:spPr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Upcasting</a:t>
            </a:r>
            <a:r>
              <a:rPr lang="en-GB" dirty="0"/>
              <a:t>” is the act of “interpreting” a subclass as its parent type.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Downcasting</a:t>
            </a:r>
            <a:r>
              <a:rPr lang="en-GB" dirty="0"/>
              <a:t>” generally not permitted (with some exceptions)</a:t>
            </a:r>
          </a:p>
          <a:p>
            <a:r>
              <a:rPr lang="en-GB" dirty="0"/>
              <a:t>One form of (runtime) polymorphism arises from implicit </a:t>
            </a:r>
            <a:r>
              <a:rPr lang="en-GB" dirty="0" err="1"/>
              <a:t>upcasting</a:t>
            </a:r>
            <a:r>
              <a:rPr lang="en-GB" dirty="0"/>
              <a:t> when passing arguments to methods. (we have already seen something similar with interfaces)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53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6261" y="3072348"/>
            <a:ext cx="101711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Main {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static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main (String []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Base a =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Base();   Base b =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Subclass();   Subclass c = new Subclass();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sayHello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(a);   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sayHello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(b);  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sayHello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(c);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static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sayHello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(Base x) {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x.hello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(); }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Base {   </a:t>
            </a:r>
            <a:r>
              <a:rPr lang="en-GB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hello () {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"Hello from Base"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); }   }</a:t>
            </a:r>
          </a:p>
          <a:p>
            <a:r>
              <a:rPr lang="en-GB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Subclass </a:t>
            </a:r>
            <a:r>
              <a:rPr lang="en-GB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Base {   </a:t>
            </a:r>
            <a:r>
              <a:rPr lang="en-GB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hello () {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"Hello from Subclass"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); }   }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544833" y="3314497"/>
            <a:ext cx="0" cy="26729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42275" y="3559632"/>
            <a:ext cx="2373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</a:t>
            </a:r>
          </a:p>
          <a:p>
            <a:endParaRPr lang="en-GB" dirty="0"/>
          </a:p>
          <a:p>
            <a:r>
              <a:rPr lang="en-GB" dirty="0"/>
              <a:t>Hello from Base</a:t>
            </a:r>
          </a:p>
          <a:p>
            <a:r>
              <a:rPr lang="en-GB" dirty="0"/>
              <a:t>Hello from Subclass</a:t>
            </a:r>
          </a:p>
          <a:p>
            <a:r>
              <a:rPr lang="en-GB" dirty="0"/>
              <a:t>Hello from Subclass</a:t>
            </a:r>
          </a:p>
        </p:txBody>
      </p:sp>
    </p:spTree>
    <p:extLst>
      <p:ext uri="{BB962C8B-B14F-4D97-AF65-F5344CB8AC3E}">
        <p14:creationId xmlns:p14="http://schemas.microsoft.com/office/powerpoint/2010/main" val="1948693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Polymorphic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1235035"/>
            <a:ext cx="11581738" cy="1094806"/>
          </a:xfrm>
        </p:spPr>
        <p:txBody>
          <a:bodyPr/>
          <a:lstStyle/>
          <a:p>
            <a:r>
              <a:rPr lang="en-GB" dirty="0"/>
              <a:t>A polymorphic array refers to the ability to create an array as type "Base class", but instantiate its elements using subclasses. This works due to </a:t>
            </a:r>
            <a:r>
              <a:rPr lang="en-GB" dirty="0" err="1"/>
              <a:t>upcasting</a:t>
            </a:r>
            <a:r>
              <a:rPr lang="en-GB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54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6260" y="2605414"/>
            <a:ext cx="117188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class</a:t>
            </a:r>
            <a:r>
              <a:rPr lang="en-GB" dirty="0"/>
              <a:t> Base {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hello() { </a:t>
            </a:r>
            <a:r>
              <a:rPr lang="en-GB" dirty="0" err="1"/>
              <a:t>System.out.println</a:t>
            </a:r>
            <a:r>
              <a:rPr lang="en-GB" dirty="0"/>
              <a:t>( </a:t>
            </a:r>
            <a:r>
              <a:rPr lang="en-GB" dirty="0">
                <a:solidFill>
                  <a:srgbClr val="C00000"/>
                </a:solidFill>
              </a:rPr>
              <a:t>"Hello from Base“ </a:t>
            </a:r>
            <a:r>
              <a:rPr lang="en-GB" dirty="0"/>
              <a:t>); }   }</a:t>
            </a:r>
          </a:p>
          <a:p>
            <a:r>
              <a:rPr lang="en-GB" dirty="0">
                <a:solidFill>
                  <a:srgbClr val="0070C0"/>
                </a:solidFill>
              </a:rPr>
              <a:t>class</a:t>
            </a:r>
            <a:r>
              <a:rPr lang="en-GB" dirty="0"/>
              <a:t> Subclass1 </a:t>
            </a:r>
            <a:r>
              <a:rPr lang="en-GB" dirty="0">
                <a:solidFill>
                  <a:srgbClr val="0070C0"/>
                </a:solidFill>
              </a:rPr>
              <a:t>extends</a:t>
            </a:r>
            <a:r>
              <a:rPr lang="en-GB" dirty="0"/>
              <a:t> Base {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hello() { </a:t>
            </a:r>
            <a:r>
              <a:rPr lang="en-GB" dirty="0" err="1"/>
              <a:t>System.out.println</a:t>
            </a:r>
            <a:r>
              <a:rPr lang="en-GB" dirty="0"/>
              <a:t>( </a:t>
            </a:r>
            <a:r>
              <a:rPr lang="en-GB" dirty="0">
                <a:solidFill>
                  <a:srgbClr val="C00000"/>
                </a:solidFill>
              </a:rPr>
              <a:t>"Hello from Subclass1“ </a:t>
            </a:r>
            <a:r>
              <a:rPr lang="en-GB" dirty="0"/>
              <a:t>); } }</a:t>
            </a:r>
          </a:p>
          <a:p>
            <a:r>
              <a:rPr lang="en-GB" dirty="0">
                <a:solidFill>
                  <a:srgbClr val="0070C0"/>
                </a:solidFill>
              </a:rPr>
              <a:t>class</a:t>
            </a:r>
            <a:r>
              <a:rPr lang="en-GB" dirty="0"/>
              <a:t> Subclass2 </a:t>
            </a:r>
            <a:r>
              <a:rPr lang="en-GB" dirty="0">
                <a:solidFill>
                  <a:srgbClr val="0070C0"/>
                </a:solidFill>
              </a:rPr>
              <a:t>extends</a:t>
            </a:r>
            <a:r>
              <a:rPr lang="en-GB" dirty="0"/>
              <a:t> Base {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hello() { </a:t>
            </a:r>
            <a:r>
              <a:rPr lang="en-GB" dirty="0" err="1"/>
              <a:t>System.out.println</a:t>
            </a:r>
            <a:r>
              <a:rPr lang="en-GB" dirty="0"/>
              <a:t>( </a:t>
            </a:r>
            <a:r>
              <a:rPr lang="en-GB" dirty="0">
                <a:solidFill>
                  <a:srgbClr val="C00000"/>
                </a:solidFill>
              </a:rPr>
              <a:t>"Hello from Subclass2“</a:t>
            </a:r>
            <a:r>
              <a:rPr lang="en-GB" dirty="0"/>
              <a:t> ); } }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class</a:t>
            </a:r>
            <a:r>
              <a:rPr lang="en-GB" dirty="0"/>
              <a:t> Main 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static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main (String 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    Base [] </a:t>
            </a:r>
            <a:r>
              <a:rPr lang="en-GB" dirty="0" err="1"/>
              <a:t>polymorphicArray</a:t>
            </a:r>
            <a:r>
              <a:rPr lang="en-GB" dirty="0"/>
              <a:t> = {</a:t>
            </a:r>
            <a:r>
              <a:rPr lang="en-GB" dirty="0">
                <a:solidFill>
                  <a:srgbClr val="00B050"/>
                </a:solidFill>
              </a:rPr>
              <a:t>new</a:t>
            </a:r>
            <a:r>
              <a:rPr lang="en-GB" dirty="0"/>
              <a:t> Base(), </a:t>
            </a:r>
            <a:r>
              <a:rPr lang="en-GB" dirty="0">
                <a:solidFill>
                  <a:srgbClr val="00B050"/>
                </a:solidFill>
              </a:rPr>
              <a:t>new</a:t>
            </a:r>
            <a:r>
              <a:rPr lang="en-GB" dirty="0"/>
              <a:t> Subclass1(), </a:t>
            </a:r>
            <a:r>
              <a:rPr lang="en-GB" dirty="0">
                <a:solidFill>
                  <a:srgbClr val="00B050"/>
                </a:solidFill>
              </a:rPr>
              <a:t>new</a:t>
            </a:r>
            <a:r>
              <a:rPr lang="en-GB" dirty="0"/>
              <a:t> Subclass2()};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rgbClr val="00B050"/>
                </a:solidFill>
              </a:rPr>
              <a:t>for</a:t>
            </a:r>
            <a:r>
              <a:rPr lang="en-GB" dirty="0"/>
              <a:t> (Base x : </a:t>
            </a:r>
            <a:r>
              <a:rPr lang="en-GB" dirty="0" err="1"/>
              <a:t>polymorphicArray</a:t>
            </a:r>
            <a:r>
              <a:rPr lang="en-GB" dirty="0"/>
              <a:t>) { </a:t>
            </a:r>
            <a:r>
              <a:rPr lang="en-GB" dirty="0" err="1"/>
              <a:t>x.hello</a:t>
            </a:r>
            <a:r>
              <a:rPr lang="en-GB" dirty="0"/>
              <a:t>(); }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993688" y="3895595"/>
            <a:ext cx="0" cy="244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6630" y="4008329"/>
            <a:ext cx="298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Output:</a:t>
            </a:r>
          </a:p>
          <a:p>
            <a:endParaRPr lang="en-GB" dirty="0"/>
          </a:p>
          <a:p>
            <a:r>
              <a:rPr lang="en-GB" dirty="0"/>
              <a:t>Hello from Base</a:t>
            </a:r>
          </a:p>
          <a:p>
            <a:r>
              <a:rPr lang="en-GB" dirty="0"/>
              <a:t>Hello from Subclass1</a:t>
            </a:r>
          </a:p>
          <a:p>
            <a:r>
              <a:rPr lang="en-GB" dirty="0"/>
              <a:t>Hello from Subclass2</a:t>
            </a:r>
          </a:p>
        </p:txBody>
      </p:sp>
    </p:spTree>
    <p:extLst>
      <p:ext uri="{BB962C8B-B14F-4D97-AF65-F5344CB8AC3E}">
        <p14:creationId xmlns:p14="http://schemas.microsoft.com/office/powerpoint/2010/main" val="35389206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262376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Packages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53491"/>
            <a:ext cx="11581738" cy="5441777"/>
          </a:xfrm>
        </p:spPr>
        <p:txBody>
          <a:bodyPr/>
          <a:lstStyle/>
          <a:p>
            <a:r>
              <a:rPr lang="en-GB" dirty="0"/>
              <a:t>Not really polymorphism, but one way in which classes of the same name can be distinguished from one another. Packages effectively act as namespaces. E.g. </a:t>
            </a:r>
            <a:r>
              <a:rPr lang="en-GB" b="1" dirty="0" err="1"/>
              <a:t>Mine.OkClass</a:t>
            </a:r>
            <a:r>
              <a:rPr lang="en-GB" dirty="0"/>
              <a:t> and </a:t>
            </a:r>
            <a:r>
              <a:rPr lang="en-GB" b="1" dirty="0" err="1"/>
              <a:t>Yours.OkClass</a:t>
            </a:r>
            <a:r>
              <a:rPr lang="en-GB" dirty="0"/>
              <a:t> are different classes.</a:t>
            </a:r>
          </a:p>
          <a:p>
            <a:endParaRPr lang="en-GB" dirty="0"/>
          </a:p>
          <a:p>
            <a:r>
              <a:rPr lang="en-GB" dirty="0"/>
              <a:t>Packages in Java are created by putting your classes in a folder hierarchy</a:t>
            </a:r>
          </a:p>
          <a:p>
            <a:pPr lvl="1"/>
            <a:r>
              <a:rPr lang="en-GB" dirty="0"/>
              <a:t>So, e.g. class </a:t>
            </a:r>
            <a:r>
              <a:rPr lang="en-GB" b="1" dirty="0"/>
              <a:t>com.ce303.MyClass</a:t>
            </a:r>
            <a:r>
              <a:rPr lang="en-GB" dirty="0"/>
              <a:t> should be file </a:t>
            </a:r>
            <a:r>
              <a:rPr lang="en-GB" b="1" dirty="0"/>
              <a:t>./com/ce303/MyClass.java</a:t>
            </a:r>
            <a:r>
              <a:rPr lang="en-GB" dirty="0"/>
              <a:t> from your ‘launch’ directory</a:t>
            </a:r>
          </a:p>
          <a:p>
            <a:pPr lvl="1"/>
            <a:r>
              <a:rPr lang="en-GB" dirty="0"/>
              <a:t>To compile from the root folder: </a:t>
            </a:r>
            <a:r>
              <a:rPr lang="en-GB" b="1" dirty="0" err="1"/>
              <a:t>javac</a:t>
            </a:r>
            <a:r>
              <a:rPr lang="en-GB" b="1" dirty="0"/>
              <a:t> com/ce303/MyClass.java</a:t>
            </a:r>
          </a:p>
          <a:p>
            <a:pPr lvl="1"/>
            <a:r>
              <a:rPr lang="en-GB" dirty="0"/>
              <a:t>To run from the root folder (assuming </a:t>
            </a:r>
            <a:r>
              <a:rPr lang="en-GB" dirty="0" err="1"/>
              <a:t>Myclass</a:t>
            </a:r>
            <a:r>
              <a:rPr lang="en-GB" dirty="0"/>
              <a:t> contains a main function): </a:t>
            </a:r>
            <a:r>
              <a:rPr lang="en-GB" b="1" dirty="0"/>
              <a:t>java com.ce303.MyClass</a:t>
            </a:r>
          </a:p>
          <a:p>
            <a:pPr lvl="1"/>
            <a:r>
              <a:rPr lang="en-GB" b="1" dirty="0"/>
              <a:t>Myclass.java</a:t>
            </a:r>
            <a:r>
              <a:rPr lang="en-GB" dirty="0"/>
              <a:t> should start with a package declaration, e.g.: </a:t>
            </a:r>
            <a:r>
              <a:rPr lang="en-GB" b="1" dirty="0"/>
              <a:t>package com.ce303;</a:t>
            </a:r>
          </a:p>
          <a:p>
            <a:pPr lvl="1"/>
            <a:endParaRPr lang="en-GB" dirty="0"/>
          </a:p>
          <a:p>
            <a:r>
              <a:rPr lang="en-GB" dirty="0"/>
              <a:t>Multiple ‘package-containing’ directories can be specified via the ‘</a:t>
            </a:r>
            <a:r>
              <a:rPr lang="en-GB" dirty="0" err="1"/>
              <a:t>classpath</a:t>
            </a:r>
            <a:r>
              <a:rPr lang="en-GB" dirty="0"/>
              <a:t>’ option:</a:t>
            </a:r>
          </a:p>
          <a:p>
            <a:pPr lvl="1"/>
            <a:r>
              <a:rPr lang="en-GB" dirty="0"/>
              <a:t>e.g.: </a:t>
            </a:r>
            <a:r>
              <a:rPr lang="en-GB" b="1" dirty="0" err="1"/>
              <a:t>javac</a:t>
            </a:r>
            <a:r>
              <a:rPr lang="en-GB" b="1" dirty="0"/>
              <a:t> -</a:t>
            </a:r>
            <a:r>
              <a:rPr lang="en-GB" b="1" dirty="0" err="1"/>
              <a:t>classpath</a:t>
            </a:r>
            <a:r>
              <a:rPr lang="en-GB" b="1" dirty="0"/>
              <a:t> .:path1:path2 pkg1/Class1.java pkg2/Class2.java   </a:t>
            </a:r>
            <a:r>
              <a:rPr lang="en-GB" dirty="0"/>
              <a:t>etc, then </a:t>
            </a:r>
            <a:r>
              <a:rPr lang="en-GB"/>
              <a:t>to run:</a:t>
            </a:r>
            <a:endParaRPr lang="en-GB" dirty="0"/>
          </a:p>
          <a:p>
            <a:pPr marL="269875" lvl="1" indent="0">
              <a:buNone/>
            </a:pPr>
            <a:r>
              <a:rPr lang="en-GB" dirty="0"/>
              <a:t>           </a:t>
            </a:r>
            <a:r>
              <a:rPr lang="en-GB" b="1" dirty="0"/>
              <a:t>java -</a:t>
            </a:r>
            <a:r>
              <a:rPr lang="en-GB" b="1" dirty="0" err="1"/>
              <a:t>classpath</a:t>
            </a:r>
            <a:r>
              <a:rPr lang="en-GB" b="1" dirty="0"/>
              <a:t> .:path1:path2 pkg1.Class1   </a:t>
            </a:r>
            <a:r>
              <a:rPr lang="en-GB" dirty="0"/>
              <a:t>(assuming pkg1.Class1 contained a valid main function)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95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+ Lambda Expressions and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3298654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Functional 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A functional interface is any interface which only contains a </a:t>
            </a:r>
            <a:r>
              <a:rPr lang="en-GB" b="1" dirty="0"/>
              <a:t>Single Abstract Method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 functional interface </a:t>
            </a:r>
            <a:r>
              <a:rPr lang="en-GB" i="1" dirty="0"/>
              <a:t>can</a:t>
            </a:r>
            <a:r>
              <a:rPr lang="en-GB" dirty="0"/>
              <a:t> contain more methods, as long as they’re not abstract (i.e. they have default implementations).</a:t>
            </a:r>
          </a:p>
          <a:p>
            <a:pPr lvl="1"/>
            <a:r>
              <a:rPr lang="en-GB" dirty="0"/>
              <a:t>Note: Abstract methods that are direct descendants of the </a:t>
            </a:r>
            <a:r>
              <a:rPr lang="en-GB" b="1" dirty="0"/>
              <a:t>Object</a:t>
            </a:r>
            <a:r>
              <a:rPr lang="en-GB" dirty="0"/>
              <a:t> class are excluded from this definition.</a:t>
            </a:r>
          </a:p>
          <a:p>
            <a:pPr lvl="1"/>
            <a:endParaRPr lang="en-GB" dirty="0"/>
          </a:p>
          <a:p>
            <a:r>
              <a:rPr lang="en-GB" dirty="0"/>
              <a:t>Unlike other languages (e.g. python) Java doesn’t treat “functions” (i.e. class methods) as legitimate objects that can be assigned or passed to other functions (i.e. “higher order” functions).</a:t>
            </a:r>
          </a:p>
          <a:p>
            <a:endParaRPr lang="en-GB" dirty="0"/>
          </a:p>
          <a:p>
            <a:r>
              <a:rPr lang="en-GB" dirty="0"/>
              <a:t>Functional interfaces are Java’s mechanism for achieving this effect.</a:t>
            </a:r>
          </a:p>
          <a:p>
            <a:endParaRPr lang="en-GB" dirty="0"/>
          </a:p>
          <a:p>
            <a:pPr marL="450850" lvl="2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57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01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Example using a functional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58</a:t>
            </a:fld>
            <a:r>
              <a:rPr lang="en-US"/>
              <a:t>/N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3671" y="1014608"/>
            <a:ext cx="1123584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MyPredicate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GB" sz="22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apply( </a:t>
            </a:r>
            <a:r>
              <a:rPr lang="en-GB" sz="22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value ); }</a:t>
            </a: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SelectPositive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implements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MyPredicate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apply( </a:t>
            </a:r>
            <a:r>
              <a:rPr lang="en-GB" sz="22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value ) { </a:t>
            </a:r>
            <a:r>
              <a:rPr lang="en-GB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value &gt; 0; }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Main {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main( String []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) {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22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[] list = {1, 2, -2, -4, 5};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printSelected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( list,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SelectPositive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() );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printSelected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GB" sz="22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[] array,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MyPredicate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predicate ) {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2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element : array) {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predicate.apply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( element )) {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( element + </a:t>
            </a:r>
            <a:r>
              <a:rPr lang="en-GB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 “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); } }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872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Functional interfaces in the Java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java.util.function</a:t>
            </a:r>
            <a:r>
              <a:rPr lang="en-GB" dirty="0"/>
              <a:t> package (in the </a:t>
            </a:r>
            <a:r>
              <a:rPr lang="en-GB" b="1" dirty="0" err="1"/>
              <a:t>java.base</a:t>
            </a:r>
            <a:r>
              <a:rPr lang="en-GB" dirty="0"/>
              <a:t> module) defines a variety of functional interfaces, e.g.:</a:t>
            </a:r>
          </a:p>
          <a:p>
            <a:pPr marL="269875" lvl="1" indent="0">
              <a:buNone/>
            </a:pPr>
            <a:endParaRPr lang="en-GB" b="1" dirty="0"/>
          </a:p>
          <a:p>
            <a:pPr marL="269875" lvl="1" indent="0">
              <a:buNone/>
            </a:pPr>
            <a:r>
              <a:rPr lang="en-GB" b="1" dirty="0"/>
              <a:t>    Function&lt;T,R&gt;              </a:t>
            </a:r>
            <a:r>
              <a:rPr lang="en-GB" b="1" dirty="0" err="1"/>
              <a:t>BiFunction</a:t>
            </a:r>
            <a:r>
              <a:rPr lang="en-GB" b="1" dirty="0"/>
              <a:t>&lt;T,U,R&gt;       Predicate&lt;T&gt;       </a:t>
            </a:r>
            <a:r>
              <a:rPr lang="en-GB" b="1" dirty="0" err="1"/>
              <a:t>UnaryOperator</a:t>
            </a:r>
            <a:r>
              <a:rPr lang="en-GB" b="1" dirty="0"/>
              <a:t>&lt;T&gt;</a:t>
            </a:r>
          </a:p>
          <a:p>
            <a:pPr marL="269875" lvl="1" indent="0">
              <a:buNone/>
            </a:pPr>
            <a:r>
              <a:rPr lang="en-GB" b="1" dirty="0"/>
              <a:t>    </a:t>
            </a:r>
            <a:r>
              <a:rPr lang="en-GB" b="1" dirty="0" err="1"/>
              <a:t>BinaryOperator</a:t>
            </a:r>
            <a:r>
              <a:rPr lang="en-GB" b="1" dirty="0"/>
              <a:t>&lt;T&gt;      Consumer&lt;T&gt;               Supplier&lt;T&gt;</a:t>
            </a:r>
          </a:p>
          <a:p>
            <a:pPr marL="269875" lvl="1" indent="0">
              <a:buNone/>
            </a:pPr>
            <a:endParaRPr lang="en-GB" b="1" dirty="0"/>
          </a:p>
          <a:p>
            <a:r>
              <a:rPr lang="en-GB" dirty="0"/>
              <a:t>And many specialisations for primitive types, e.g.</a:t>
            </a:r>
          </a:p>
          <a:p>
            <a:pPr marL="269875" lvl="1" indent="0">
              <a:buNone/>
            </a:pPr>
            <a:r>
              <a:rPr lang="en-GB" b="1" dirty="0"/>
              <a:t>    </a:t>
            </a:r>
            <a:r>
              <a:rPr lang="en-GB" b="1" dirty="0" err="1"/>
              <a:t>IntToDoubleFunction</a:t>
            </a:r>
            <a:r>
              <a:rPr lang="en-GB" b="1" dirty="0"/>
              <a:t>   </a:t>
            </a:r>
            <a:r>
              <a:rPr lang="en-GB" b="1" dirty="0" err="1"/>
              <a:t>ToDoubleBiFunction</a:t>
            </a:r>
            <a:r>
              <a:rPr lang="en-GB" b="1" dirty="0"/>
              <a:t>   </a:t>
            </a:r>
            <a:r>
              <a:rPr lang="en-GB" b="1" dirty="0" err="1"/>
              <a:t>DoublePredicate</a:t>
            </a:r>
            <a:r>
              <a:rPr lang="en-GB" b="1" dirty="0"/>
              <a:t>   </a:t>
            </a:r>
            <a:r>
              <a:rPr lang="en-GB" b="1" dirty="0" err="1"/>
              <a:t>IntBinaryOperator</a:t>
            </a:r>
            <a:r>
              <a:rPr lang="en-GB" b="1" dirty="0"/>
              <a:t>   </a:t>
            </a:r>
            <a:r>
              <a:rPr lang="en-GB" b="1" dirty="0" err="1"/>
              <a:t>LongConsumer</a:t>
            </a:r>
            <a:r>
              <a:rPr lang="en-GB" b="1" dirty="0"/>
              <a:t>…</a:t>
            </a:r>
          </a:p>
          <a:p>
            <a:pPr marL="269875" lvl="1" indent="0">
              <a:buNone/>
            </a:pPr>
            <a:endParaRPr lang="en-GB" b="1" dirty="0"/>
          </a:p>
          <a:p>
            <a:endParaRPr lang="en-GB" b="1" dirty="0"/>
          </a:p>
          <a:p>
            <a:r>
              <a:rPr lang="en-GB" dirty="0"/>
              <a:t>Is there a more concise way of using all these functional interfaces than having to create class explicit implementations for each of these?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59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4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444623" y="941388"/>
            <a:ext cx="10493375" cy="736600"/>
          </a:xfrm>
        </p:spPr>
        <p:txBody>
          <a:bodyPr/>
          <a:lstStyle/>
          <a:p>
            <a:r>
              <a:rPr lang="en-GB" dirty="0"/>
              <a:t>Module organisation </a:t>
            </a:r>
            <a:r>
              <a:rPr lang="en-GB" sz="2400" dirty="0"/>
              <a:t>(continued)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444623" y="1728789"/>
            <a:ext cx="9502777" cy="4614862"/>
          </a:xfrm>
        </p:spPr>
        <p:txBody>
          <a:bodyPr/>
          <a:lstStyle/>
          <a:p>
            <a:pPr marL="349250" indent="-342900">
              <a:buFontTx/>
              <a:buChar char="-"/>
            </a:pPr>
            <a:r>
              <a:rPr lang="en-GB" dirty="0"/>
              <a:t>Labs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Dedicated time to work on code and ask questions.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Some questions in progress tests will be from material covered in the labs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Indicative ‘solutions’ for labs also provided in </a:t>
            </a:r>
            <a:r>
              <a:rPr lang="en-GB" dirty="0" err="1"/>
              <a:t>moodle</a:t>
            </a:r>
            <a:endParaRPr lang="en-GB" dirty="0"/>
          </a:p>
          <a:p>
            <a:pPr marL="793750" lvl="1" indent="-342900">
              <a:buFontTx/>
              <a:buChar char="-"/>
            </a:pPr>
            <a:r>
              <a:rPr lang="en-GB" dirty="0"/>
              <a:t>Attendance at labs is compulsory! (and acted on in LEAP)</a:t>
            </a:r>
          </a:p>
          <a:p>
            <a:pPr marL="349250" indent="-342900">
              <a:buFontTx/>
              <a:buChar char="-"/>
            </a:pPr>
            <a:endParaRPr lang="en-GB" dirty="0"/>
          </a:p>
          <a:p>
            <a:pPr marL="349250" indent="-342900">
              <a:buFontTx/>
              <a:buChar char="-"/>
            </a:pPr>
            <a:r>
              <a:rPr lang="en-GB" dirty="0"/>
              <a:t>Listen again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Laptop and </a:t>
            </a:r>
            <a:r>
              <a:rPr lang="en-GB" dirty="0" err="1"/>
              <a:t>Visualiser</a:t>
            </a:r>
            <a:r>
              <a:rPr lang="en-GB" dirty="0"/>
              <a:t> may not show up in listen again.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Will provide code snippets </a:t>
            </a:r>
            <a:r>
              <a:rPr lang="en-GB" dirty="0" err="1"/>
              <a:t>etc</a:t>
            </a:r>
            <a:r>
              <a:rPr lang="en-GB" dirty="0"/>
              <a:t> used in lectures on </a:t>
            </a:r>
            <a:r>
              <a:rPr lang="en-GB" dirty="0" err="1"/>
              <a:t>moodle</a:t>
            </a:r>
            <a:endParaRPr lang="en-GB" dirty="0"/>
          </a:p>
          <a:p>
            <a:pPr marL="793750" lvl="1" indent="-342900">
              <a:buFontTx/>
              <a:buChar char="-"/>
            </a:pPr>
            <a:r>
              <a:rPr lang="en-GB" dirty="0"/>
              <a:t>If time allows, I will edit videos / captions.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96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Anonymous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It is possible to implement an interface (any interface, not just functional ones) “on the spot”, instead of explicitly creating a class that implements it.</a:t>
            </a:r>
          </a:p>
          <a:p>
            <a:pPr lvl="1"/>
            <a:r>
              <a:rPr lang="en-GB" dirty="0"/>
              <a:t>Note: In fact it is possible to extend existing classes anonymously “on the spot” in the same way.</a:t>
            </a:r>
          </a:p>
          <a:p>
            <a:pPr lvl="1"/>
            <a:r>
              <a:rPr lang="en-GB" dirty="0"/>
              <a:t>Note: anonymous classes cannot have explicit constructors</a:t>
            </a:r>
          </a:p>
          <a:p>
            <a:pPr lvl="1"/>
            <a:r>
              <a:rPr lang="en-GB" dirty="0"/>
              <a:t>Note: an anonymous class is a normal </a:t>
            </a:r>
            <a:r>
              <a:rPr lang="en-GB" b="1" i="1" dirty="0"/>
              <a:t>expression</a:t>
            </a:r>
            <a:r>
              <a:rPr lang="en-GB" dirty="0"/>
              <a:t>, which can be part of a normal statement; the statement needs to be terminated with a semicolon like all statements. Forgetting the semicolon after the closing brace of the definition of the anonymous class is a common mistake!</a:t>
            </a:r>
          </a:p>
          <a:p>
            <a:pPr lvl="1"/>
            <a:r>
              <a:rPr lang="en-GB" dirty="0"/>
              <a:t>See the java specification for details (</a:t>
            </a:r>
            <a:r>
              <a:rPr lang="en-GB" dirty="0">
                <a:hlinkClick r:id="rId2"/>
              </a:rPr>
              <a:t>https://docs.oracle.com/javase/specs/jls/se17/html/jls-15.html#jls-15.9.5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E.g.:</a:t>
            </a:r>
          </a:p>
          <a:p>
            <a:pPr marL="6350" indent="0">
              <a:buNone/>
            </a:pPr>
            <a:r>
              <a:rPr lang="en-GB" b="1" dirty="0"/>
              <a:t>    </a:t>
            </a:r>
            <a:r>
              <a:rPr lang="en-GB" b="1" dirty="0" err="1"/>
              <a:t>MyPredicate</a:t>
            </a:r>
            <a:r>
              <a:rPr lang="en-GB" b="1" dirty="0"/>
              <a:t> m = </a:t>
            </a:r>
            <a:r>
              <a:rPr lang="en-GB" b="1" dirty="0">
                <a:solidFill>
                  <a:srgbClr val="00B050"/>
                </a:solidFill>
              </a:rPr>
              <a:t>new</a:t>
            </a:r>
            <a:r>
              <a:rPr lang="en-GB" b="1" dirty="0"/>
              <a:t> </a:t>
            </a:r>
            <a:r>
              <a:rPr lang="en-GB" b="1" dirty="0" err="1"/>
              <a:t>MyPredicate</a:t>
            </a:r>
            <a:r>
              <a:rPr lang="en-GB" b="1" dirty="0"/>
              <a:t> () { </a:t>
            </a:r>
            <a:r>
              <a:rPr lang="en-GB" b="1" dirty="0" err="1">
                <a:solidFill>
                  <a:srgbClr val="00B050"/>
                </a:solidFill>
              </a:rPr>
              <a:t>boolean</a:t>
            </a:r>
            <a:r>
              <a:rPr lang="en-GB" b="1" dirty="0"/>
              <a:t> apply (</a:t>
            </a:r>
            <a:r>
              <a:rPr lang="en-GB" b="1" dirty="0" err="1">
                <a:solidFill>
                  <a:srgbClr val="00B050"/>
                </a:solidFill>
              </a:rPr>
              <a:t>int</a:t>
            </a:r>
            <a:r>
              <a:rPr lang="en-GB" b="1" dirty="0"/>
              <a:t> x) {</a:t>
            </a:r>
            <a:r>
              <a:rPr lang="en-GB" b="1" dirty="0">
                <a:solidFill>
                  <a:srgbClr val="C00000"/>
                </a:solidFill>
              </a:rPr>
              <a:t>return</a:t>
            </a:r>
            <a:r>
              <a:rPr lang="en-GB" b="1" dirty="0"/>
              <a:t> x&gt;0;} 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60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212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Lambda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lambda expression</a:t>
            </a:r>
            <a:r>
              <a:rPr lang="en-GB" dirty="0"/>
              <a:t> is a concise syntax, which, similar to anonymous classes, it represents an “on the spot” implementation of a functional interface (specifically).</a:t>
            </a:r>
          </a:p>
          <a:p>
            <a:pPr lvl="2"/>
            <a:endParaRPr lang="en-GB" dirty="0"/>
          </a:p>
          <a:p>
            <a:r>
              <a:rPr lang="en-GB" dirty="0"/>
              <a:t>Lambda Expressions consist of:</a:t>
            </a:r>
          </a:p>
          <a:p>
            <a:pPr marL="903288" lvl="1"/>
            <a:r>
              <a:rPr lang="en-GB" dirty="0"/>
              <a:t>Parameters to be supplied to the interface “function” (i.e. the target method) enclosed in parentheses</a:t>
            </a:r>
          </a:p>
          <a:p>
            <a:pPr marL="903288" lvl="1"/>
            <a:r>
              <a:rPr lang="en-GB" dirty="0"/>
              <a:t>The arrow token: </a:t>
            </a:r>
            <a:r>
              <a:rPr lang="en-GB" b="1" dirty="0"/>
              <a:t>-&gt;</a:t>
            </a:r>
          </a:p>
          <a:p>
            <a:pPr marL="903288" lvl="1"/>
            <a:r>
              <a:rPr lang="en-GB" dirty="0"/>
              <a:t>A body, consisting of a block of statements, representing the “function’s” body.</a:t>
            </a:r>
          </a:p>
          <a:p>
            <a:pPr marL="1076326" lvl="2"/>
            <a:endParaRPr lang="en-GB" dirty="0"/>
          </a:p>
          <a:p>
            <a:pPr marL="342900"/>
            <a:r>
              <a:rPr lang="en-GB" dirty="0"/>
              <a:t>Notes:</a:t>
            </a:r>
          </a:p>
          <a:p>
            <a:pPr marL="444500" lvl="1"/>
            <a:r>
              <a:rPr lang="en-GB" dirty="0"/>
              <a:t>The parameter types can be omitted, e.g. </a:t>
            </a:r>
            <a:r>
              <a:rPr lang="en-GB" b="1" dirty="0"/>
              <a:t>(a, b) -&gt; { return a + b; }</a:t>
            </a:r>
            <a:r>
              <a:rPr lang="en-GB" dirty="0"/>
              <a:t> instead of 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a, </a:t>
            </a:r>
            <a:r>
              <a:rPr lang="en-GB" b="1" dirty="0" err="1"/>
              <a:t>int</a:t>
            </a:r>
            <a:r>
              <a:rPr lang="en-GB" b="1" dirty="0"/>
              <a:t> b) -&gt; { return </a:t>
            </a:r>
            <a:r>
              <a:rPr lang="en-GB" b="1" dirty="0" err="1"/>
              <a:t>a+b</a:t>
            </a:r>
            <a:r>
              <a:rPr lang="en-GB" b="1" dirty="0"/>
              <a:t>; }</a:t>
            </a:r>
          </a:p>
          <a:p>
            <a:pPr marL="444500" lvl="1"/>
            <a:r>
              <a:rPr lang="en-GB" dirty="0"/>
              <a:t>If only a single argument is used, parentheses can be omitted, e.g. </a:t>
            </a:r>
            <a:r>
              <a:rPr lang="en-GB" b="1" dirty="0"/>
              <a:t>x -&gt; { return x + 1;}</a:t>
            </a:r>
          </a:p>
          <a:p>
            <a:pPr marL="444500" lvl="1"/>
            <a:r>
              <a:rPr lang="en-GB" dirty="0"/>
              <a:t>If the lambda doesn’t take input arguments, an empty pair of brackets is used </a:t>
            </a:r>
            <a:r>
              <a:rPr lang="en-GB" b="1" dirty="0"/>
              <a:t>() -&gt; { return 5; }</a:t>
            </a:r>
          </a:p>
          <a:p>
            <a:pPr marL="444500" lvl="1"/>
            <a:r>
              <a:rPr lang="en-GB" dirty="0"/>
              <a:t>If the lambda block consists of a single return statement returning an expression, the block can be replaced by the expression itself, e.g.  </a:t>
            </a:r>
            <a:r>
              <a:rPr lang="en-GB" b="1" dirty="0"/>
              <a:t>x -&gt; { return x + 1; }</a:t>
            </a:r>
            <a:r>
              <a:rPr lang="en-GB" dirty="0"/>
              <a:t>  becomes </a:t>
            </a:r>
            <a:r>
              <a:rPr lang="en-GB" b="1" dirty="0"/>
              <a:t>x -&gt; x + 1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61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266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Lambda Type Inference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As long as a lambda can be matched to an appropriate </a:t>
            </a:r>
            <a:r>
              <a:rPr lang="en-GB" i="1" dirty="0"/>
              <a:t>functional</a:t>
            </a:r>
            <a:r>
              <a:rPr lang="en-GB" dirty="0"/>
              <a:t> interface, the parameter and return value types do not have to be explicitly defined.</a:t>
            </a:r>
          </a:p>
          <a:p>
            <a:pPr lvl="2"/>
            <a:endParaRPr lang="en-GB" dirty="0"/>
          </a:p>
          <a:p>
            <a:r>
              <a:rPr lang="en-GB" dirty="0"/>
              <a:t>E.g. one can write: </a:t>
            </a:r>
            <a:r>
              <a:rPr lang="en-GB" b="1" dirty="0"/>
              <a:t>        (</a:t>
            </a:r>
            <a:r>
              <a:rPr lang="en-GB" b="1" dirty="0" err="1"/>
              <a:t>a,b</a:t>
            </a:r>
            <a:r>
              <a:rPr lang="en-GB" b="1" dirty="0"/>
              <a:t>) -&gt; </a:t>
            </a:r>
            <a:r>
              <a:rPr lang="en-GB" b="1" dirty="0" err="1"/>
              <a:t>a.toString</a:t>
            </a:r>
            <a:r>
              <a:rPr lang="en-GB" b="1" dirty="0"/>
              <a:t>() + </a:t>
            </a:r>
            <a:r>
              <a:rPr lang="en-GB" b="1" dirty="0" err="1"/>
              <a:t>b.toString</a:t>
            </a:r>
            <a:r>
              <a:rPr lang="en-GB" b="1" dirty="0"/>
              <a:t>()</a:t>
            </a:r>
          </a:p>
          <a:p>
            <a:pPr marL="6350" indent="0">
              <a:buNone/>
            </a:pPr>
            <a:r>
              <a:rPr lang="en-GB" dirty="0"/>
              <a:t>            instead of               </a:t>
            </a:r>
            <a:r>
              <a:rPr lang="en-GB" b="1" dirty="0"/>
              <a:t>(Person a, Person b) -&gt; </a:t>
            </a:r>
            <a:r>
              <a:rPr lang="en-GB" b="1" dirty="0" err="1"/>
              <a:t>a.toString</a:t>
            </a:r>
            <a:r>
              <a:rPr lang="en-GB" b="1" dirty="0"/>
              <a:t>() + </a:t>
            </a:r>
            <a:r>
              <a:rPr lang="en-GB" b="1" dirty="0" err="1"/>
              <a:t>b.toString</a:t>
            </a:r>
            <a:r>
              <a:rPr lang="en-GB" b="1" dirty="0"/>
              <a:t>()</a:t>
            </a:r>
          </a:p>
          <a:p>
            <a:pPr lvl="2"/>
            <a:endParaRPr lang="en-GB" dirty="0"/>
          </a:p>
          <a:p>
            <a:pPr marL="6350" indent="0">
              <a:buNone/>
            </a:pPr>
            <a:r>
              <a:rPr lang="en-GB" dirty="0"/>
              <a:t>as long as a) there is a valid functional interface to match against, e.g.:</a:t>
            </a:r>
          </a:p>
          <a:p>
            <a:pPr marL="6350" indent="0">
              <a:buNone/>
            </a:pPr>
            <a:r>
              <a:rPr lang="en-GB" b="1" dirty="0"/>
              <a:t>    public interface </a:t>
            </a:r>
            <a:r>
              <a:rPr lang="en-GB" b="1" dirty="0" err="1"/>
              <a:t>PersonStringAdder</a:t>
            </a:r>
            <a:r>
              <a:rPr lang="en-GB" b="1" dirty="0"/>
              <a:t> {</a:t>
            </a:r>
          </a:p>
          <a:p>
            <a:pPr marL="6350" indent="0">
              <a:buNone/>
            </a:pPr>
            <a:r>
              <a:rPr lang="en-GB" b="1" dirty="0"/>
              <a:t>        public String </a:t>
            </a:r>
            <a:r>
              <a:rPr lang="en-GB" b="1" dirty="0" err="1"/>
              <a:t>addPersonStrings</a:t>
            </a:r>
            <a:r>
              <a:rPr lang="en-GB" b="1" dirty="0"/>
              <a:t> (Person a, Person b);</a:t>
            </a:r>
          </a:p>
          <a:p>
            <a:pPr marL="6350" indent="0">
              <a:buNone/>
            </a:pPr>
            <a:r>
              <a:rPr lang="en-GB" b="1" dirty="0"/>
              <a:t>    }</a:t>
            </a:r>
          </a:p>
          <a:p>
            <a:pPr lvl="2"/>
            <a:endParaRPr lang="en-GB" b="1" dirty="0"/>
          </a:p>
          <a:p>
            <a:pPr marL="6350" indent="0">
              <a:buNone/>
            </a:pPr>
            <a:r>
              <a:rPr lang="en-GB" dirty="0"/>
              <a:t>and b) it’s the interface you’re attempting to match to in the specific context, e.g.:</a:t>
            </a:r>
          </a:p>
          <a:p>
            <a:pPr marL="6350" indent="0">
              <a:buNone/>
            </a:pPr>
            <a:r>
              <a:rPr lang="en-GB" b="1" dirty="0"/>
              <a:t>    </a:t>
            </a:r>
            <a:r>
              <a:rPr lang="en-GB" b="1" dirty="0" err="1"/>
              <a:t>PersonStringAdder</a:t>
            </a:r>
            <a:r>
              <a:rPr lang="en-GB" b="1" dirty="0"/>
              <a:t> </a:t>
            </a:r>
            <a:r>
              <a:rPr lang="en-GB" b="1" dirty="0" err="1"/>
              <a:t>mypersonstring</a:t>
            </a:r>
            <a:r>
              <a:rPr lang="en-GB" b="1" dirty="0"/>
              <a:t> = (</a:t>
            </a:r>
            <a:r>
              <a:rPr lang="en-GB" b="1" dirty="0" err="1"/>
              <a:t>a,b</a:t>
            </a:r>
            <a:r>
              <a:rPr lang="en-GB" b="1" dirty="0"/>
              <a:t>) -&gt; </a:t>
            </a:r>
            <a:r>
              <a:rPr lang="en-GB" b="1" dirty="0" err="1"/>
              <a:t>a.toString</a:t>
            </a:r>
            <a:r>
              <a:rPr lang="en-GB" b="1" dirty="0"/>
              <a:t>() + </a:t>
            </a:r>
            <a:r>
              <a:rPr lang="en-GB" b="1" dirty="0" err="1"/>
              <a:t>b.toString</a:t>
            </a:r>
            <a:r>
              <a:rPr lang="en-GB" b="1" dirty="0"/>
              <a:t>()</a:t>
            </a:r>
            <a:r>
              <a:rPr lang="en-GB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29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Lambda Expressions: Remark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Java lambda expressions always need to be matched to a functional interface. </a:t>
            </a:r>
          </a:p>
          <a:p>
            <a:endParaRPr lang="en-GB" dirty="0"/>
          </a:p>
          <a:p>
            <a:pPr marL="6350" indent="0">
              <a:buNone/>
            </a:pPr>
            <a:r>
              <a:rPr lang="en-GB" dirty="0"/>
              <a:t>    E.g.     </a:t>
            </a:r>
            <a:r>
              <a:rPr lang="en-GB" b="1" dirty="0" err="1"/>
              <a:t>IntBinaryOperator</a:t>
            </a:r>
            <a:r>
              <a:rPr lang="en-GB" b="1" dirty="0"/>
              <a:t> f = (a, b) -&gt; a – b;</a:t>
            </a:r>
          </a:p>
          <a:p>
            <a:pPr marL="6350" indent="0">
              <a:buNone/>
            </a:pPr>
            <a:endParaRPr lang="en-GB" b="1" dirty="0"/>
          </a:p>
          <a:p>
            <a:pPr marL="6350" indent="0">
              <a:buNone/>
            </a:pPr>
            <a:endParaRPr lang="en-GB" b="1" dirty="0"/>
          </a:p>
          <a:p>
            <a:r>
              <a:rPr lang="en-GB" dirty="0"/>
              <a:t>You cannot assign a lambda expression to an </a:t>
            </a:r>
            <a:r>
              <a:rPr lang="en-GB" b="1" dirty="0"/>
              <a:t>Object</a:t>
            </a:r>
            <a:r>
              <a:rPr lang="en-GB" dirty="0"/>
              <a:t> variable:</a:t>
            </a:r>
          </a:p>
          <a:p>
            <a:endParaRPr lang="en-GB" dirty="0"/>
          </a:p>
          <a:p>
            <a:pPr marL="6350" indent="0">
              <a:buNone/>
            </a:pPr>
            <a:r>
              <a:rPr lang="en-GB" dirty="0"/>
              <a:t>    </a:t>
            </a:r>
            <a:r>
              <a:rPr lang="en-GB" b="1" dirty="0"/>
              <a:t>Object </a:t>
            </a:r>
            <a:r>
              <a:rPr lang="en-GB" b="1" dirty="0" err="1"/>
              <a:t>obj</a:t>
            </a:r>
            <a:r>
              <a:rPr lang="en-GB" b="1" dirty="0"/>
              <a:t> = (a, b) -&gt; a – b   // does NOT compile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675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Method 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Very often, a lambda simply serves as a ‘redirector’, in that it’s role is simply to take some input arguments, and pass them straight into an existing method and return the result. E.g. </a:t>
            </a:r>
            <a:r>
              <a:rPr lang="en-GB" b="1" dirty="0"/>
              <a:t>(x) -&gt; </a:t>
            </a:r>
            <a:r>
              <a:rPr lang="en-GB" b="1" dirty="0" err="1"/>
              <a:t>obj.method</a:t>
            </a:r>
            <a:r>
              <a:rPr lang="en-GB" b="1" dirty="0"/>
              <a:t>(x)</a:t>
            </a:r>
          </a:p>
          <a:p>
            <a:r>
              <a:rPr lang="en-GB" dirty="0"/>
              <a:t>Java provides an concise way to express such ‘redirector lambdas’ using “method references”. There are 4 types:</a:t>
            </a:r>
          </a:p>
          <a:p>
            <a:pPr lvl="2"/>
            <a:endParaRPr lang="en-GB" dirty="0"/>
          </a:p>
          <a:p>
            <a:pPr marL="714375"/>
            <a:r>
              <a:rPr lang="en-GB" dirty="0"/>
              <a:t>Reference to a Type’s static method: </a:t>
            </a:r>
            <a:r>
              <a:rPr lang="en-GB" b="1" dirty="0"/>
              <a:t>(</a:t>
            </a:r>
            <a:r>
              <a:rPr lang="en-GB" b="1" dirty="0" err="1"/>
              <a:t>args</a:t>
            </a:r>
            <a:r>
              <a:rPr lang="en-GB" b="1" dirty="0"/>
              <a:t>) -&gt; C.sm(</a:t>
            </a:r>
            <a:r>
              <a:rPr lang="en-GB" b="1" dirty="0" err="1"/>
              <a:t>args</a:t>
            </a:r>
            <a:r>
              <a:rPr lang="en-GB" b="1" dirty="0"/>
              <a:t>)</a:t>
            </a:r>
            <a:r>
              <a:rPr lang="en-GB" dirty="0"/>
              <a:t>  </a:t>
            </a:r>
            <a:r>
              <a:rPr lang="en-GB" dirty="0">
                <a:sym typeface="Wingdings" panose="05000000000000000000" pitchFamily="2" charset="2"/>
              </a:rPr>
              <a:t>   </a:t>
            </a:r>
            <a:r>
              <a:rPr lang="en-GB" b="1" dirty="0">
                <a:sym typeface="Wingdings" panose="05000000000000000000" pitchFamily="2" charset="2"/>
              </a:rPr>
              <a:t>C::sm</a:t>
            </a:r>
          </a:p>
          <a:p>
            <a:pPr marL="714375"/>
            <a:r>
              <a:rPr lang="en-GB" dirty="0">
                <a:sym typeface="Wingdings" panose="05000000000000000000" pitchFamily="2" charset="2"/>
              </a:rPr>
              <a:t>Reference to an object’s instance method:  </a:t>
            </a:r>
            <a:r>
              <a:rPr lang="en-GB" b="1" dirty="0">
                <a:sym typeface="Wingdings" panose="05000000000000000000" pitchFamily="2" charset="2"/>
              </a:rPr>
              <a:t>(</a:t>
            </a:r>
            <a:r>
              <a:rPr lang="en-GB" b="1" dirty="0" err="1">
                <a:sym typeface="Wingdings" panose="05000000000000000000" pitchFamily="2" charset="2"/>
              </a:rPr>
              <a:t>args</a:t>
            </a:r>
            <a:r>
              <a:rPr lang="en-GB" b="1" dirty="0">
                <a:sym typeface="Wingdings" panose="05000000000000000000" pitchFamily="2" charset="2"/>
              </a:rPr>
              <a:t>) -&gt; o.im(</a:t>
            </a:r>
            <a:r>
              <a:rPr lang="en-GB" b="1" dirty="0" err="1">
                <a:sym typeface="Wingdings" panose="05000000000000000000" pitchFamily="2" charset="2"/>
              </a:rPr>
              <a:t>args</a:t>
            </a:r>
            <a:r>
              <a:rPr lang="en-GB" b="1" dirty="0">
                <a:sym typeface="Wingdings" panose="05000000000000000000" pitchFamily="2" charset="2"/>
              </a:rPr>
              <a:t>)    o::im</a:t>
            </a:r>
          </a:p>
          <a:p>
            <a:pPr marL="714375"/>
            <a:r>
              <a:rPr lang="en-GB" dirty="0">
                <a:sym typeface="Wingdings" panose="05000000000000000000" pitchFamily="2" charset="2"/>
              </a:rPr>
              <a:t>Ref. to instance method of object of a certain type, passed as the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first parameter to the lambda:   </a:t>
            </a:r>
            <a:r>
              <a:rPr lang="en-GB" b="1" dirty="0">
                <a:sym typeface="Wingdings" panose="05000000000000000000" pitchFamily="2" charset="2"/>
              </a:rPr>
              <a:t>(C o, </a:t>
            </a:r>
            <a:r>
              <a:rPr lang="en-GB" b="1" dirty="0" err="1">
                <a:sym typeface="Wingdings" panose="05000000000000000000" pitchFamily="2" charset="2"/>
              </a:rPr>
              <a:t>args</a:t>
            </a:r>
            <a:r>
              <a:rPr lang="en-GB" b="1" dirty="0">
                <a:sym typeface="Wingdings" panose="05000000000000000000" pitchFamily="2" charset="2"/>
              </a:rPr>
              <a:t>) -&gt; o.im(</a:t>
            </a:r>
            <a:r>
              <a:rPr lang="en-GB" b="1" dirty="0" err="1">
                <a:sym typeface="Wingdings" panose="05000000000000000000" pitchFamily="2" charset="2"/>
              </a:rPr>
              <a:t>args</a:t>
            </a:r>
            <a:r>
              <a:rPr lang="en-GB" b="1" dirty="0">
                <a:sym typeface="Wingdings" panose="05000000000000000000" pitchFamily="2" charset="2"/>
              </a:rPr>
              <a:t>)       C::im</a:t>
            </a:r>
          </a:p>
          <a:p>
            <a:pPr marL="714375"/>
            <a:r>
              <a:rPr lang="en-GB" dirty="0">
                <a:sym typeface="Wingdings" panose="05000000000000000000" pitchFamily="2" charset="2"/>
              </a:rPr>
              <a:t>Reference to a constructor:  </a:t>
            </a:r>
            <a:r>
              <a:rPr lang="en-GB" b="1" dirty="0">
                <a:sym typeface="Wingdings" panose="05000000000000000000" pitchFamily="2" charset="2"/>
              </a:rPr>
              <a:t>(</a:t>
            </a:r>
            <a:r>
              <a:rPr lang="en-GB" b="1" dirty="0" err="1">
                <a:sym typeface="Wingdings" panose="05000000000000000000" pitchFamily="2" charset="2"/>
              </a:rPr>
              <a:t>args</a:t>
            </a:r>
            <a:r>
              <a:rPr lang="en-GB" b="1" dirty="0">
                <a:sym typeface="Wingdings" panose="05000000000000000000" pitchFamily="2" charset="2"/>
              </a:rPr>
              <a:t>) -&gt; new C(</a:t>
            </a:r>
            <a:r>
              <a:rPr lang="en-GB" b="1" dirty="0" err="1">
                <a:sym typeface="Wingdings" panose="05000000000000000000" pitchFamily="2" charset="2"/>
              </a:rPr>
              <a:t>args</a:t>
            </a:r>
            <a:r>
              <a:rPr lang="en-GB" b="1" dirty="0">
                <a:sym typeface="Wingdings" panose="05000000000000000000" pitchFamily="2" charset="2"/>
              </a:rPr>
              <a:t>)      C::new</a:t>
            </a:r>
          </a:p>
          <a:p>
            <a:pPr marL="989013" lvl="2"/>
            <a:endParaRPr lang="en-GB" b="1" dirty="0">
              <a:sym typeface="Wingdings" panose="05000000000000000000" pitchFamily="2" charset="2"/>
            </a:endParaRPr>
          </a:p>
          <a:p>
            <a:pPr marL="269875" lvl="1" indent="0">
              <a:buNone/>
            </a:pPr>
            <a:r>
              <a:rPr lang="en-GB" dirty="0">
                <a:sym typeface="Wingdings" panose="05000000000000000000" pitchFamily="2" charset="2"/>
              </a:rPr>
              <a:t>(Legend: </a:t>
            </a:r>
            <a:r>
              <a:rPr lang="en-GB" b="1" dirty="0" err="1">
                <a:sym typeface="Wingdings" panose="05000000000000000000" pitchFamily="2" charset="2"/>
              </a:rPr>
              <a:t>sm</a:t>
            </a:r>
            <a:r>
              <a:rPr lang="en-GB" dirty="0">
                <a:sym typeface="Wingdings" panose="05000000000000000000" pitchFamily="2" charset="2"/>
              </a:rPr>
              <a:t> denotes a static method, </a:t>
            </a:r>
            <a:r>
              <a:rPr lang="en-GB" b="1" dirty="0" err="1">
                <a:sym typeface="Wingdings" panose="05000000000000000000" pitchFamily="2" charset="2"/>
              </a:rPr>
              <a:t>im</a:t>
            </a:r>
            <a:r>
              <a:rPr lang="en-GB" dirty="0">
                <a:sym typeface="Wingdings" panose="05000000000000000000" pitchFamily="2" charset="2"/>
              </a:rPr>
              <a:t> denotes an instance method, </a:t>
            </a:r>
            <a:r>
              <a:rPr lang="en-GB" b="1" dirty="0">
                <a:sym typeface="Wingdings" panose="05000000000000000000" pitchFamily="2" charset="2"/>
              </a:rPr>
              <a:t>o</a:t>
            </a:r>
            <a:r>
              <a:rPr lang="en-GB" dirty="0">
                <a:sym typeface="Wingdings" panose="05000000000000000000" pitchFamily="2" charset="2"/>
              </a:rPr>
              <a:t> an instance object, </a:t>
            </a:r>
            <a:r>
              <a:rPr lang="en-GB" b="1" dirty="0">
                <a:sym typeface="Wingdings" panose="05000000000000000000" pitchFamily="2" charset="2"/>
              </a:rPr>
              <a:t>C</a:t>
            </a:r>
            <a:r>
              <a:rPr lang="en-GB" dirty="0">
                <a:sym typeface="Wingdings" panose="05000000000000000000" pitchFamily="2" charset="2"/>
              </a:rPr>
              <a:t> a </a:t>
            </a:r>
            <a:r>
              <a:rPr lang="en-GB" dirty="0" err="1">
                <a:sym typeface="Wingdings" panose="05000000000000000000" pitchFamily="2" charset="2"/>
              </a:rPr>
              <a:t>classname</a:t>
            </a:r>
            <a:r>
              <a:rPr lang="en-GB" dirty="0">
                <a:sym typeface="Wingdings" panose="05000000000000000000" pitchFamily="2" charset="2"/>
              </a:rPr>
              <a:t>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643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2555775"/>
            <a:ext cx="4622800" cy="1920526"/>
          </a:xfrm>
        </p:spPr>
        <p:txBody>
          <a:bodyPr/>
          <a:lstStyle/>
          <a:p>
            <a:r>
              <a:rPr lang="en-GB" dirty="0"/>
              <a:t>Academic hours:</a:t>
            </a:r>
            <a:br>
              <a:rPr lang="en-GB" dirty="0"/>
            </a:br>
            <a:r>
              <a:rPr lang="en-GB" dirty="0"/>
              <a:t>Wednesdays 09:00-11:00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(please email if you can)</a:t>
            </a:r>
          </a:p>
        </p:txBody>
      </p:sp>
    </p:spTree>
    <p:extLst>
      <p:ext uri="{BB962C8B-B14F-4D97-AF65-F5344CB8AC3E}">
        <p14:creationId xmlns:p14="http://schemas.microsoft.com/office/powerpoint/2010/main" val="54395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444623" y="427821"/>
            <a:ext cx="10493375" cy="736600"/>
          </a:xfrm>
        </p:spPr>
        <p:txBody>
          <a:bodyPr/>
          <a:lstStyle/>
          <a:p>
            <a:pPr algn="ctr"/>
            <a:r>
              <a:rPr lang="en-GB" dirty="0"/>
              <a:t>Previously in CE303…</a:t>
            </a:r>
            <a:endParaRPr lang="en-GB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76197" y="1164421"/>
            <a:ext cx="11223321" cy="5179230"/>
          </a:xfrm>
        </p:spPr>
        <p:txBody>
          <a:bodyPr/>
          <a:lstStyle/>
          <a:p>
            <a:pPr marL="349250" indent="-342900">
              <a:buFontTx/>
              <a:buChar char="-"/>
            </a:pPr>
            <a:r>
              <a:rPr lang="en-GB" dirty="0"/>
              <a:t>Course follows same structure as last year.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Both choice of material and assessments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Lectures and labs should be enough to complete exercises/assignments.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No specific textbook, but list of useful (optional) resources on </a:t>
            </a:r>
            <a:r>
              <a:rPr lang="en-GB" dirty="0" err="1"/>
              <a:t>moodle</a:t>
            </a:r>
            <a:r>
              <a:rPr lang="en-GB" dirty="0"/>
              <a:t> for your enjoyment. Self-directed learning encouraged!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CE303 lectures from previous years available on panopto.essex.ac.uk.</a:t>
            </a:r>
            <a:br>
              <a:rPr lang="en-GB" dirty="0"/>
            </a:br>
            <a:r>
              <a:rPr lang="en-GB" dirty="0"/>
              <a:t>You are very welcome to view these too if you’d like.</a:t>
            </a:r>
          </a:p>
          <a:p>
            <a:pPr marL="793750" lvl="1" indent="-342900">
              <a:buFontTx/>
              <a:buChar char="-"/>
            </a:pPr>
            <a:endParaRPr lang="en-GB" dirty="0"/>
          </a:p>
          <a:p>
            <a:pPr marL="349250" indent="-342900">
              <a:buFontTx/>
              <a:buChar char="-"/>
            </a:pPr>
            <a:r>
              <a:rPr lang="en-GB" dirty="0"/>
              <a:t>Past student feedback in recent years has been mostly positive</a:t>
            </a:r>
          </a:p>
          <a:p>
            <a:pPr marL="793750" lvl="1" indent="-342900">
              <a:buFontTx/>
              <a:buChar char="-"/>
            </a:pPr>
            <a:r>
              <a:rPr lang="en-GB" dirty="0"/>
              <a:t>“Negative feedback/comments in the past were highly correlated with students who attempted this course without a good background in java programming skills, who then struggled to keep up with the nature of the material”</a:t>
            </a:r>
          </a:p>
          <a:p>
            <a:pPr marL="793750" lvl="1" indent="-342900">
              <a:buFontTx/>
              <a:buChar char="-"/>
            </a:pPr>
            <a:endParaRPr lang="en-GB" dirty="0"/>
          </a:p>
          <a:p>
            <a:pPr marL="349250" indent="-342900">
              <a:buFontTx/>
              <a:buChar char="-"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444623" y="941388"/>
            <a:ext cx="10493375" cy="736600"/>
          </a:xfrm>
        </p:spPr>
        <p:txBody>
          <a:bodyPr/>
          <a:lstStyle/>
          <a:p>
            <a:r>
              <a:rPr lang="en-GB" dirty="0"/>
              <a:t>A bit about yourself</a:t>
            </a:r>
            <a:endParaRPr lang="en-GB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444623" y="1728789"/>
            <a:ext cx="9502777" cy="4614862"/>
          </a:xfrm>
        </p:spPr>
        <p:txBody>
          <a:bodyPr/>
          <a:lstStyle/>
          <a:p>
            <a:pPr marL="349250" indent="-342900">
              <a:buFontTx/>
              <a:buChar char="-"/>
            </a:pPr>
            <a:endParaRPr lang="en-GB" dirty="0"/>
          </a:p>
          <a:p>
            <a:pPr marL="349250" indent="-342900">
              <a:buFontTx/>
              <a:buChar char="-"/>
            </a:pPr>
            <a:r>
              <a:rPr lang="en-GB" dirty="0"/>
              <a:t>Background Java Level?</a:t>
            </a:r>
          </a:p>
          <a:p>
            <a:pPr marL="349250" indent="-342900">
              <a:buFontTx/>
              <a:buChar char="-"/>
            </a:pPr>
            <a:endParaRPr lang="en-GB" dirty="0"/>
          </a:p>
          <a:p>
            <a:pPr marL="349250" indent="-342900">
              <a:buFontTx/>
              <a:buChar char="-"/>
            </a:pPr>
            <a:r>
              <a:rPr lang="en-GB" dirty="0"/>
              <a:t>Familiarity with Linux?</a:t>
            </a:r>
          </a:p>
          <a:p>
            <a:pPr marL="349250" indent="-342900">
              <a:buFontTx/>
              <a:buChar char="-"/>
            </a:pPr>
            <a:endParaRPr lang="en-GB" dirty="0"/>
          </a:p>
          <a:p>
            <a:pPr marL="349250" indent="-342900">
              <a:buFontTx/>
              <a:buChar char="-"/>
            </a:pPr>
            <a:r>
              <a:rPr lang="en-GB" dirty="0"/>
              <a:t>Coding preference (Terminal vs IDE)?</a:t>
            </a:r>
          </a:p>
          <a:p>
            <a:pPr marL="349250" indent="-342900">
              <a:buFontTx/>
              <a:buChar char="-"/>
            </a:pPr>
            <a:endParaRPr lang="en-GB" dirty="0"/>
          </a:p>
          <a:p>
            <a:r>
              <a:rPr lang="en-GB" dirty="0"/>
              <a:t>Go to: </a:t>
            </a:r>
            <a:r>
              <a:rPr lang="en-GB" dirty="0">
                <a:hlinkClick r:id="rId3"/>
              </a:rPr>
              <a:t>https://pollev.com/ce303</a:t>
            </a:r>
            <a:r>
              <a:rPr lang="en-GB" dirty="0"/>
              <a:t> to vote!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7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Java basics revisited</a:t>
            </a:r>
          </a:p>
        </p:txBody>
      </p:sp>
    </p:spTree>
    <p:extLst>
      <p:ext uri="{BB962C8B-B14F-4D97-AF65-F5344CB8AC3E}">
        <p14:creationId xmlns:p14="http://schemas.microsoft.com/office/powerpoint/2010/main" val="157110612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/Divider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0C121402-B6D9-9744-973B-81A6B776DF11}"/>
    </a:ext>
  </a:extLst>
</a:theme>
</file>

<file path=ppt/theme/theme2.xml><?xml version="1.0" encoding="utf-8"?>
<a:theme xmlns:a="http://schemas.openxmlformats.org/drawingml/2006/main" name="Text/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24E1FE93-DBF4-6E41-BD12-7199829D8CB3}"/>
    </a:ext>
  </a:extLst>
</a:theme>
</file>

<file path=ppt/theme/theme3.xml><?xml version="1.0" encoding="utf-8"?>
<a:theme xmlns:a="http://schemas.openxmlformats.org/drawingml/2006/main" name="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E1A0A4E8-9C8B-244F-A8BB-F43D8A27A71A}"/>
    </a:ext>
  </a:extLst>
</a:theme>
</file>

<file path=ppt/theme/theme4.xml><?xml version="1.0" encoding="utf-8"?>
<a:theme xmlns:a="http://schemas.openxmlformats.org/drawingml/2006/main" name="End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BBE50698-18A2-4941-A9C0-C386D61FA33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A757DD001D6429A804770F209C358" ma:contentTypeVersion="9" ma:contentTypeDescription="Create a new document." ma:contentTypeScope="" ma:versionID="a2af8620d8052c4570ee10b90bc2e287">
  <xsd:schema xmlns:xsd="http://www.w3.org/2001/XMLSchema" xmlns:xs="http://www.w3.org/2001/XMLSchema" xmlns:p="http://schemas.microsoft.com/office/2006/metadata/properties" xmlns:ns2="864fa2f1-e7a3-49ef-aac9-27da4f2d2640" targetNamespace="http://schemas.microsoft.com/office/2006/metadata/properties" ma:root="true" ma:fieldsID="bdde676d73dc32e80c046e4d27a4df6c" ns2:_="">
    <xsd:import namespace="864fa2f1-e7a3-49ef-aac9-27da4f2d26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fa2f1-e7a3-49ef-aac9-27da4f2d26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74A378-A40D-4D10-9A36-F1DBB1C7DA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7D91BB-6FD8-4800-B5D5-2773EA19D436}">
  <ds:schemaRefs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864fa2f1-e7a3-49ef-aac9-27da4f2d2640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E849799-830B-4E55-9666-63F48AF16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fa2f1-e7a3-49ef-aac9-27da4f2d26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714</TotalTime>
  <Words>6177</Words>
  <Application>Microsoft Office PowerPoint</Application>
  <PresentationFormat>Widescreen</PresentationFormat>
  <Paragraphs>776</Paragraphs>
  <Slides>65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Arial Black</vt:lpstr>
      <vt:lpstr>Calibri</vt:lpstr>
      <vt:lpstr>System Font Regular</vt:lpstr>
      <vt:lpstr>Wingdings</vt:lpstr>
      <vt:lpstr>Title/Divider Slides</vt:lpstr>
      <vt:lpstr>Text/Media Slides</vt:lpstr>
      <vt:lpstr>Media Slides</vt:lpstr>
      <vt:lpstr>End Slides</vt:lpstr>
      <vt:lpstr>CE303</vt:lpstr>
      <vt:lpstr>PowerPoint Presentation</vt:lpstr>
      <vt:lpstr>CE303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1</vt:lpstr>
      <vt:lpstr>PowerPoint Presentation</vt:lpstr>
      <vt:lpstr>PowerPoint Presentation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hours: Wednesdays 09:00-11:00  (please email if you can)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Papastylianou, Tasos</dc:creator>
  <cp:lastModifiedBy>Papastylianou, Tasos</cp:lastModifiedBy>
  <cp:revision>128</cp:revision>
  <dcterms:created xsi:type="dcterms:W3CDTF">2022-10-17T05:20:58Z</dcterms:created>
  <dcterms:modified xsi:type="dcterms:W3CDTF">2022-10-20T18:00:05Z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0x0101002BBA757DD001D6429A804770F209C358</vt:lpwstr>
  </property>
</Properties>
</file>