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  <p:sldMasterId id="2147483890" r:id="rId5"/>
    <p:sldMasterId id="2147483927" r:id="rId6"/>
    <p:sldMasterId id="2147483964" r:id="rId7"/>
    <p:sldMasterId id="2147484003" r:id="rId8"/>
  </p:sldMasterIdLst>
  <p:notesMasterIdLst>
    <p:notesMasterId r:id="rId47"/>
  </p:notesMasterIdLst>
  <p:handoutMasterIdLst>
    <p:handoutMasterId r:id="rId48"/>
  </p:handoutMasterIdLst>
  <p:sldIdLst>
    <p:sldId id="256" r:id="rId9"/>
    <p:sldId id="325" r:id="rId10"/>
    <p:sldId id="402" r:id="rId11"/>
    <p:sldId id="401" r:id="rId12"/>
    <p:sldId id="326" r:id="rId13"/>
    <p:sldId id="327" r:id="rId14"/>
    <p:sldId id="428" r:id="rId15"/>
    <p:sldId id="434" r:id="rId16"/>
    <p:sldId id="400" r:id="rId17"/>
    <p:sldId id="450" r:id="rId18"/>
    <p:sldId id="451" r:id="rId19"/>
    <p:sldId id="452" r:id="rId20"/>
    <p:sldId id="453" r:id="rId21"/>
    <p:sldId id="454" r:id="rId22"/>
    <p:sldId id="464" r:id="rId23"/>
    <p:sldId id="455" r:id="rId24"/>
    <p:sldId id="465" r:id="rId25"/>
    <p:sldId id="460" r:id="rId26"/>
    <p:sldId id="458" r:id="rId27"/>
    <p:sldId id="459" r:id="rId28"/>
    <p:sldId id="461" r:id="rId29"/>
    <p:sldId id="478" r:id="rId30"/>
    <p:sldId id="456" r:id="rId31"/>
    <p:sldId id="457" r:id="rId32"/>
    <p:sldId id="462" r:id="rId33"/>
    <p:sldId id="932" r:id="rId34"/>
    <p:sldId id="935" r:id="rId35"/>
    <p:sldId id="933" r:id="rId36"/>
    <p:sldId id="934" r:id="rId37"/>
    <p:sldId id="467" r:id="rId38"/>
    <p:sldId id="468" r:id="rId39"/>
    <p:sldId id="470" r:id="rId40"/>
    <p:sldId id="471" r:id="rId41"/>
    <p:sldId id="472" r:id="rId42"/>
    <p:sldId id="469" r:id="rId43"/>
    <p:sldId id="473" r:id="rId44"/>
    <p:sldId id="391" r:id="rId45"/>
    <p:sldId id="32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8000"/>
    <a:srgbClr val="622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9906" autoAdjust="0"/>
  </p:normalViewPr>
  <p:slideViewPr>
    <p:cSldViewPr snapToGrid="0" snapToObjects="1">
      <p:cViewPr varScale="1">
        <p:scale>
          <a:sx n="80" d="100"/>
          <a:sy n="80" d="100"/>
        </p:scale>
        <p:origin x="1788" y="96"/>
      </p:cViewPr>
      <p:guideLst/>
    </p:cSldViewPr>
  </p:slideViewPr>
  <p:outlineViewPr>
    <p:cViewPr>
      <p:scale>
        <a:sx n="33" d="100"/>
        <a:sy n="33" d="100"/>
      </p:scale>
      <p:origin x="0" y="-14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24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3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2F9495-C47E-F74D-989E-66C515E2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A2327-043B-0C4B-9D3B-03D0073D6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A747-B8FF-874B-AED5-DE9F3E5B409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2A69-9A3F-C84F-889B-609CAFD70C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99EC-65F5-104B-A92F-F8D684594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1E54-08B8-294F-898B-644954DA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F6A5-7605-DF41-945B-909649E00EC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1D0F-7CCC-3448-8011-367F0D0A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escape from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theory this could be done using other streams (e.g. remember the uppercasing example from the previous lecture).</a:t>
            </a:r>
          </a:p>
          <a:p>
            <a:r>
              <a:rPr lang="en-GB" dirty="0"/>
              <a:t>But sockets give us a lot more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9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Compare to switchboard example:</a:t>
            </a:r>
          </a:p>
          <a:p>
            <a:endParaRPr lang="en-GB" dirty="0"/>
          </a:p>
          <a:p>
            <a:r>
              <a:rPr lang="en-GB" dirty="0"/>
              <a:t>King Charles listens for calls to his private line (server port)</a:t>
            </a:r>
          </a:p>
          <a:p>
            <a:r>
              <a:rPr lang="en-GB" dirty="0"/>
              <a:t>Prime Minister (client port) from 10 Downing (client address) calls Buckingham Palace (server address) asking to be connected to King Charles (server port).</a:t>
            </a:r>
          </a:p>
          <a:p>
            <a:r>
              <a:rPr lang="en-GB" dirty="0"/>
              <a:t>Telephone operator asks King Charles (privately) if he will accept the call. The King accepts. The operator connects the call on one of the slots corresponding to the King’s port.</a:t>
            </a:r>
          </a:p>
          <a:p>
            <a:r>
              <a:rPr lang="en-GB" dirty="0"/>
              <a:t>The Shadow PM wants to call the King too. He calls, and the operator gets permission, and connects the call to the King (this establishes a separate line, i.e. input/output stream)</a:t>
            </a:r>
          </a:p>
          <a:p>
            <a:r>
              <a:rPr lang="en-GB" dirty="0"/>
              <a:t>The King wants to receives the message from the </a:t>
            </a:r>
            <a:r>
              <a:rPr lang="en-GB" dirty="0" err="1"/>
              <a:t>ShadowPM</a:t>
            </a:r>
            <a:r>
              <a:rPr lang="en-GB" dirty="0"/>
              <a:t>, and then wants to say something back to the PM. He speaks to the PM line specifically (PM port).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r>
              <a:rPr lang="en-GB" dirty="0"/>
              <a:t>FIRE UP HORIZON BEFORE PROCEEDING, so that login has finished by the time you do the 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0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FIRE UP HORIZON if you haven’t!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3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OMG YOU STILL HAVEN’T FIRED UP HORIZON???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6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8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“Why should we care?” / “What will this unit enable us to do?”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0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Remember earlier we said it is recommended for protocol functionality to mirror methods in the respective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1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there is a “dialogue” happening here! The client sends a request, the server listens, acts on the request and responds. So when coding we need to be coding these commands in a sequential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1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55B650-D3BC-47AC-BBD9-6E8284026C2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651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10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4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6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9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with telnet</a:t>
            </a:r>
          </a:p>
          <a:p>
            <a:r>
              <a:rPr lang="en-GB" dirty="0"/>
              <a:t>And also debugging with </a:t>
            </a:r>
            <a:r>
              <a:rPr lang="en-GB" dirty="0" err="1"/>
              <a:t>jdb</a:t>
            </a:r>
            <a:r>
              <a:rPr lang="en-GB" dirty="0"/>
              <a:t> if there is time = demonstrate Serverprogram:23 that socket has port and </a:t>
            </a:r>
            <a:r>
              <a:rPr lang="en-GB" dirty="0" err="1"/>
              <a:t>localport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 the mechanisms that allow us to communicate and exchange data between processes, so that we can build applications that communicate with other applications, across languages and devices.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5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(RMI: Remote Method Invocation – a java specific way that allows one JVM instance to communicate </a:t>
            </a:r>
            <a:r>
              <a:rPr lang="en-GB"/>
              <a:t>with another)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Announcement that assignment has been released!</a:t>
            </a:r>
          </a:p>
          <a:p>
            <a:r>
              <a:rPr lang="en-GB" baseline="0" dirty="0"/>
              <a:t>Also remind progress tests on week 7 (Monday!)</a:t>
            </a:r>
          </a:p>
          <a:p>
            <a:r>
              <a:rPr lang="en-GB" baseline="0" dirty="0"/>
              <a:t>(show </a:t>
            </a:r>
            <a:r>
              <a:rPr lang="en-GB" baseline="0" dirty="0" err="1"/>
              <a:t>moodle</a:t>
            </a:r>
            <a:r>
              <a:rPr lang="en-GB" baseline="0" dirty="0"/>
              <a:t> page?)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some way, this is a server program; it expects a client to send it data externally, </a:t>
            </a:r>
            <a:r>
              <a:rPr lang="en-GB" dirty="0" err="1"/>
              <a:t>throught</a:t>
            </a:r>
            <a:r>
              <a:rPr lang="en-GB" dirty="0"/>
              <a:t> he standard input.</a:t>
            </a:r>
          </a:p>
          <a:p>
            <a:r>
              <a:rPr lang="en-GB" dirty="0"/>
              <a:t>The server’s role is to take that data, process it in some way (e.g. convert to uppercase), and send it back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the ‘Say’ program can be thought of as a small client: it sends the text that it wants translated to uppercase to the ‘server’.</a:t>
            </a:r>
          </a:p>
          <a:p>
            <a:r>
              <a:rPr lang="en-GB" dirty="0"/>
              <a:t>In reality we wouldn’t really call this a client/server architecture, but it’s useful to think about it in this way conceptually, to see how sockets make this communication more flexible and powerful.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AF: Address Family</a:t>
            </a:r>
          </a:p>
          <a:p>
            <a:r>
              <a:rPr lang="en-GB" dirty="0"/>
              <a:t>The commonest type of socket is an internet socket, which is what we will be dealing with in this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TCP: Transmission Control Protocol</a:t>
            </a:r>
          </a:p>
          <a:p>
            <a:r>
              <a:rPr lang="en-GB" dirty="0"/>
              <a:t>UDP: User Datagram Protocol</a:t>
            </a:r>
          </a:p>
          <a:p>
            <a:endParaRPr lang="en-GB" dirty="0"/>
          </a:p>
          <a:p>
            <a:r>
              <a:rPr lang="en-GB" dirty="0"/>
              <a:t>We will be focusing on TCP in this module.</a:t>
            </a:r>
          </a:p>
          <a:p>
            <a:endParaRPr lang="en-GB" dirty="0"/>
          </a:p>
          <a:p>
            <a:r>
              <a:rPr lang="en-GB" dirty="0"/>
              <a:t>Mention that Localhost is still a ‘roundtrip’ (TCP is agnostic whether the package came from localhost or from the internet).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analogy here would be</a:t>
            </a:r>
          </a:p>
          <a:p>
            <a:pPr marL="171450" indent="-171450">
              <a:buFontTx/>
              <a:buChar char="-"/>
            </a:pPr>
            <a:r>
              <a:rPr lang="en-GB" dirty="0"/>
              <a:t>TCP is the kind of switchboard (connection persists, allowing communication until operator disconnects)</a:t>
            </a:r>
          </a:p>
          <a:p>
            <a:pPr marL="171450" indent="-171450">
              <a:buFontTx/>
              <a:buChar char="-"/>
            </a:pPr>
            <a:r>
              <a:rPr lang="en-GB" dirty="0"/>
              <a:t>IP address is calling the right switchboard / host</a:t>
            </a:r>
          </a:p>
          <a:p>
            <a:pPr marL="171450" indent="-171450">
              <a:buFontTx/>
              <a:buChar char="-"/>
            </a:pPr>
            <a:r>
              <a:rPr lang="en-GB" dirty="0"/>
              <a:t>Port is plugging the connector on the right ‘port’ hole.</a:t>
            </a:r>
          </a:p>
          <a:p>
            <a:pPr marL="171450" indent="-171450">
              <a:buFontTx/>
              <a:buChar char="-"/>
            </a:pPr>
            <a:r>
              <a:rPr lang="en-GB" dirty="0"/>
              <a:t>(note a single port might support multiple ‘streams’ – could be likened to phones with multiple ‘lines’ and ‘hold’ buttons)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If relevant, mention that ports are unique to internet sockets (e.g. </a:t>
            </a:r>
            <a:r>
              <a:rPr lang="en-GB" dirty="0" err="1"/>
              <a:t>unix</a:t>
            </a:r>
            <a:r>
              <a:rPr lang="en-GB" dirty="0"/>
              <a:t> sockets rely on files / </a:t>
            </a:r>
            <a:r>
              <a:rPr lang="en-GB" dirty="0" err="1"/>
              <a:t>inodes</a:t>
            </a:r>
            <a:r>
              <a:rPr lang="en-GB" dirty="0"/>
              <a:t> for uniqueness)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-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oE_Logo_Black" descr="Logo - University of Essex">
            <a:extLst>
              <a:ext uri="{FF2B5EF4-FFF2-40B4-BE49-F238E27FC236}">
                <a16:creationId xmlns:a16="http://schemas.microsoft.com/office/drawing/2014/main" id="{91F64F71-DD94-BE43-A1BF-90989C0C6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C6F89C8B-0CBB-8642-991D-39E97AB6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_BG">
            <a:extLst>
              <a:ext uri="{FF2B5EF4-FFF2-40B4-BE49-F238E27FC236}">
                <a16:creationId xmlns:a16="http://schemas.microsoft.com/office/drawing/2014/main" id="{5D4998F0-DC3A-364F-ACFE-A254B6B4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7" name="Divider_Line">
            <a:extLst>
              <a:ext uri="{FF2B5EF4-FFF2-40B4-BE49-F238E27FC236}">
                <a16:creationId xmlns:a16="http://schemas.microsoft.com/office/drawing/2014/main" id="{822F4922-0983-EE45-B259-9B6104905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52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5845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9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 Slide, and Contin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6350" indent="0"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8419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 Slide, an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62220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9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_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B314EC19-20AC-8D4D-9C1B-2543B45C4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_BG">
            <a:extLst>
              <a:ext uri="{FF2B5EF4-FFF2-40B4-BE49-F238E27FC236}">
                <a16:creationId xmlns:a16="http://schemas.microsoft.com/office/drawing/2014/main" id="{AC8BCD2D-A1D4-B941-B5ED-4FC7122E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4" name="Divider_Line">
            <a:extLst>
              <a:ext uri="{FF2B5EF4-FFF2-40B4-BE49-F238E27FC236}">
                <a16:creationId xmlns:a16="http://schemas.microsoft.com/office/drawing/2014/main" id="{AC99BCA3-B941-824C-9684-BAA8B857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1325132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541F36E1-1553-7845-B3E2-0ECD95ED7D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21164" y="1036800"/>
            <a:ext cx="2876550" cy="324178"/>
          </a:xfrm>
          <a:solidFill>
            <a:schemeClr val="bg1"/>
          </a:solidFill>
        </p:spPr>
        <p:txBody>
          <a:bodyPr tIns="36000" rIns="251999" bIns="72000" anchor="t" anchorCtr="0">
            <a:spAutoFit/>
          </a:bodyPr>
          <a:lstStyle>
            <a:lvl1pPr marL="6350" indent="0" algn="r">
              <a:buFontTx/>
              <a:buNone/>
              <a:defRPr sz="1200"/>
            </a:lvl1pPr>
            <a:lvl2pPr marL="269875" indent="0" algn="r">
              <a:buFontTx/>
              <a:buNone/>
              <a:defRPr sz="1200"/>
            </a:lvl2pPr>
            <a:lvl3pPr marL="450850" indent="0" algn="r">
              <a:buFontTx/>
              <a:buNone/>
              <a:defRPr sz="1200"/>
            </a:lvl3pPr>
            <a:lvl4pPr marL="623888" indent="0" algn="r">
              <a:buFontTx/>
              <a:buNone/>
              <a:defRPr sz="1200"/>
            </a:lvl4pPr>
            <a:lvl5pPr marL="804862" indent="0" algn="r">
              <a:buFontTx/>
              <a:buNone/>
              <a:defRPr sz="1200"/>
            </a:lvl5pPr>
          </a:lstStyle>
          <a:p>
            <a:pPr lvl="0"/>
            <a:r>
              <a:rPr lang="en-GB"/>
              <a:t>Insert image caption here</a:t>
            </a:r>
            <a:endParaRPr lang="en-GB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998" y="5730249"/>
            <a:ext cx="116840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lIns="144000" tIns="144000" rIns="144000" bIns="144000" anchor="b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7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mage_Caption 1">
            <a:extLst>
              <a:ext uri="{FF2B5EF4-FFF2-40B4-BE49-F238E27FC236}">
                <a16:creationId xmlns:a16="http://schemas.microsoft.com/office/drawing/2014/main" id="{B0F2228A-6C92-7348-B3AB-4D805D8894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21800" y="6149647"/>
            <a:ext cx="2870200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44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Feature_Box_2">
            <a:extLst>
              <a:ext uri="{FF2B5EF4-FFF2-40B4-BE49-F238E27FC236}">
                <a16:creationId xmlns:a16="http://schemas.microsoft.com/office/drawing/2014/main" id="{2836903F-A228-694C-B678-379D95CBF6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4896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Feature_Box_3">
            <a:extLst>
              <a:ext uri="{FF2B5EF4-FFF2-40B4-BE49-F238E27FC236}">
                <a16:creationId xmlns:a16="http://schemas.microsoft.com/office/drawing/2014/main" id="{A099B133-6CA1-6343-985F-1A751F73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4248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4" name="Feature_Box_4">
            <a:extLst>
              <a:ext uri="{FF2B5EF4-FFF2-40B4-BE49-F238E27FC236}">
                <a16:creationId xmlns:a16="http://schemas.microsoft.com/office/drawing/2014/main" id="{AC109010-13F9-D44E-AE30-6C9CDA42B8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00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59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D742024-086A-5F48-9393-FF97C14B9F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651" y="1185863"/>
            <a:ext cx="5468937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A65568DF-0675-7847-A98F-1D87DDC4AD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1650" y="1857375"/>
            <a:ext cx="5468938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221413" y="890587"/>
            <a:ext cx="5716587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8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254001" y="890587"/>
            <a:ext cx="11684000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3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6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  <p:pic>
        <p:nvPicPr>
          <p:cNvPr id="7" name="UoE_Logo_ALT_Test" descr="Logo - University of Essex">
            <a:extLst>
              <a:ext uri="{FF2B5EF4-FFF2-40B4-BE49-F238E27FC236}">
                <a16:creationId xmlns:a16="http://schemas.microsoft.com/office/drawing/2014/main" id="{BFB3B428-603E-5D49-B512-7DD3E147B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-1755099"/>
            <a:ext cx="2006641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solidFill>
            <a:schemeClr val="bg1"/>
          </a:solidFill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mage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297807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Video Placeholder 1">
            <a:extLst>
              <a:ext uri="{FF2B5EF4-FFF2-40B4-BE49-F238E27FC236}">
                <a16:creationId xmlns:a16="http://schemas.microsoft.com/office/drawing/2014/main" id="{638D1704-B2CA-5C47-B959-28C1FC6055CF}"/>
              </a:ext>
            </a:extLst>
          </p:cNvPr>
          <p:cNvSpPr>
            <a:spLocks noGrp="1"/>
          </p:cNvSpPr>
          <p:nvPr>
            <p:ph type="media" sz="quarter" idx="29"/>
          </p:nvPr>
        </p:nvSpPr>
        <p:spPr>
          <a:xfrm>
            <a:off x="0" y="890588"/>
            <a:ext cx="12192000" cy="5713412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Video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1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597CB458-ECAA-F543-B762-CE0492775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40512F9-FB20-344E-BC56-8DDE6C1772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1648" y="1306094"/>
            <a:ext cx="11436350" cy="736600"/>
          </a:xfrm>
        </p:spPr>
        <p:txBody>
          <a:bodyPr tIns="0" bIns="0"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A0A8366-F419-7E4A-8F7C-C6F8447A89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1648" y="2042694"/>
            <a:ext cx="11436350" cy="403225"/>
          </a:xfrm>
        </p:spPr>
        <p:txBody>
          <a:bodyPr tIns="0" bIns="0"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F48015D-A6A6-BD4D-AB39-19CCFCB8B88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1">
            <a:extLst>
              <a:ext uri="{FF2B5EF4-FFF2-40B4-BE49-F238E27FC236}">
                <a16:creationId xmlns:a16="http://schemas.microsoft.com/office/drawing/2014/main" id="{928181AC-A9B4-0F4A-B806-85756E8DF34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ABAA707-1D0F-904D-A6EF-485EE257C1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2">
            <a:extLst>
              <a:ext uri="{FF2B5EF4-FFF2-40B4-BE49-F238E27FC236}">
                <a16:creationId xmlns:a16="http://schemas.microsoft.com/office/drawing/2014/main" id="{AEE3084D-262B-D444-BB09-122F86A0D5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9180CA7-D6AD-3B4F-9CC8-C9E5358B7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95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BA1041B3-EEDD-B747-8B78-82F6A16D7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Body_Copy">
            <a:extLst>
              <a:ext uri="{FF2B5EF4-FFF2-40B4-BE49-F238E27FC236}">
                <a16:creationId xmlns:a16="http://schemas.microsoft.com/office/drawing/2014/main" id="{15E97B45-0FBC-0444-A384-1396982CD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1563" y="890588"/>
            <a:ext cx="5808662" cy="3787775"/>
          </a:xfrm>
        </p:spPr>
        <p:txBody>
          <a:bodyPr lIns="144000" tIns="144000" rIns="144000" bIns="144000">
            <a:noAutofit/>
          </a:bodyPr>
          <a:lstStyle>
            <a:lvl1pPr marL="6350" indent="0">
              <a:buFontTx/>
              <a:buNone/>
              <a:defRPr sz="1800"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6062400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Image_Caption 1">
            <a:extLst>
              <a:ext uri="{FF2B5EF4-FFF2-40B4-BE49-F238E27FC236}">
                <a16:creationId xmlns:a16="http://schemas.microsoft.com/office/drawing/2014/main" id="{AF323BD3-548A-354D-ADA9-DA0462ADCE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A681C19-525C-EB46-8C22-C426D373D10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9600" y="4746400"/>
            <a:ext cx="6062400" cy="18576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41C24D1E-9E96-1844-B2A6-13CA1411EAF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8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701839F2-0501-2042-AA1A-339190F1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B0246F9D-BBB4-F845-903B-9BCB6A3799F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CB251433-45EA-0548-85FC-44C898DE78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EBC5486-0CC4-8447-8762-C88A95428B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2">
            <a:extLst>
              <a:ext uri="{FF2B5EF4-FFF2-40B4-BE49-F238E27FC236}">
                <a16:creationId xmlns:a16="http://schemas.microsoft.com/office/drawing/2014/main" id="{E6A7B5DF-8207-3443-B760-8C2272B9CE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7600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4F3CBD4-C3C4-CD4F-9BA5-B115DCEF02B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-1038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3">
            <a:extLst>
              <a:ext uri="{FF2B5EF4-FFF2-40B4-BE49-F238E27FC236}">
                <a16:creationId xmlns:a16="http://schemas.microsoft.com/office/drawing/2014/main" id="{8C0B1AC2-5C59-004A-BBD3-ED977709A5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AAE1E5D5-CDA1-504E-888B-B884A6EA67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28564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4">
            <a:extLst>
              <a:ext uri="{FF2B5EF4-FFF2-40B4-BE49-F238E27FC236}">
                <a16:creationId xmlns:a16="http://schemas.microsoft.com/office/drawing/2014/main" id="{3000F666-1F5D-C740-81BD-EA9E4B2DF7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276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9AE64D-4D5D-1D44-9A53-63F44E948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9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4F9D373C-5C73-8E4B-8382-B53ED6AA7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E39BCACC-73E2-1B41-BE3D-FFB203F3C90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4017600" cy="57132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Image_Caption 1">
            <a:extLst>
              <a:ext uri="{FF2B5EF4-FFF2-40B4-BE49-F238E27FC236}">
                <a16:creationId xmlns:a16="http://schemas.microsoft.com/office/drawing/2014/main" id="{E9FF570A-BE24-9141-87FD-541A6610CC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21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87018" y="890588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2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41762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89F4D8E-583F-424A-AB00-EFE4131C9C2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087018" y="3781425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Image_Caption 3">
            <a:extLst>
              <a:ext uri="{FF2B5EF4-FFF2-40B4-BE49-F238E27FC236}">
                <a16:creationId xmlns:a16="http://schemas.microsoft.com/office/drawing/2014/main" id="{5873F71E-F244-B045-925D-7A21F05C70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2417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C5C7401-B602-E348-9FA1-326B0C408A8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171656" y="890588"/>
            <a:ext cx="4017962" cy="2822575"/>
          </a:xfrm>
          <a:solidFill>
            <a:schemeClr val="bg1"/>
          </a:solidFill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4">
            <a:extLst>
              <a:ext uri="{FF2B5EF4-FFF2-40B4-BE49-F238E27FC236}">
                <a16:creationId xmlns:a16="http://schemas.microsoft.com/office/drawing/2014/main" id="{5AB450AD-F789-564D-8046-E2973620FD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26563" y="3243184"/>
            <a:ext cx="2862262" cy="324178"/>
          </a:xfrm>
          <a:solidFill>
            <a:schemeClr val="bg1"/>
          </a:solidFill>
        </p:spPr>
        <p:txBody>
          <a:bodyPr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8B438B0-923A-D344-BB96-1E1293FEE95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171656" y="3781425"/>
            <a:ext cx="4017962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5">
            <a:extLst>
              <a:ext uri="{FF2B5EF4-FFF2-40B4-BE49-F238E27FC236}">
                <a16:creationId xmlns:a16="http://schemas.microsoft.com/office/drawing/2014/main" id="{D3549A48-91FA-794D-A48D-ACF79A20F7D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26563" y="6163353"/>
            <a:ext cx="2865437" cy="324178"/>
          </a:xfrm>
          <a:solidFill>
            <a:schemeClr val="bg1"/>
          </a:solidFill>
        </p:spPr>
        <p:txBody>
          <a:bodyPr wrap="square"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FD619F-E9C0-804F-8D75-3339F1C38F53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5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2FD2AB6B-38F4-0849-BB0F-26EBCB570B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6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E5628C3-E97E-0E42-8B96-49A48CA44E4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0672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650A4448-9254-4147-A204-9F1E2D2474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688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C8A29F9-D47B-3845-867C-03229EC596F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344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Image_Caption 3">
            <a:extLst>
              <a:ext uri="{FF2B5EF4-FFF2-40B4-BE49-F238E27FC236}">
                <a16:creationId xmlns:a16="http://schemas.microsoft.com/office/drawing/2014/main" id="{2831C12D-5883-954D-976E-7988ED86C5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60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0CE9459-AA13-694B-B56E-396874D19F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196800" y="890587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Image_Caption 4">
            <a:extLst>
              <a:ext uri="{FF2B5EF4-FFF2-40B4-BE49-F238E27FC236}">
                <a16:creationId xmlns:a16="http://schemas.microsoft.com/office/drawing/2014/main" id="{E8CF8A0E-5D06-EB46-BEE5-DE0912DA99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8450" y="3243183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576BE624-AB30-D146-A519-002083E8BEA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Image_Caption 5">
            <a:extLst>
              <a:ext uri="{FF2B5EF4-FFF2-40B4-BE49-F238E27FC236}">
                <a16:creationId xmlns:a16="http://schemas.microsoft.com/office/drawing/2014/main" id="{A48FE71E-44E3-CC41-979D-D74890C4AB2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16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B30F3EEA-EE8E-E540-A490-292CACC8829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0672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Image_Caption 6">
            <a:extLst>
              <a:ext uri="{FF2B5EF4-FFF2-40B4-BE49-F238E27FC236}">
                <a16:creationId xmlns:a16="http://schemas.microsoft.com/office/drawing/2014/main" id="{EC59CCA3-D9C7-7346-A272-F2028074C58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688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84C7FCD2-B82E-FC4C-8160-F2D38232EF3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1344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Image_Caption 7">
            <a:extLst>
              <a:ext uri="{FF2B5EF4-FFF2-40B4-BE49-F238E27FC236}">
                <a16:creationId xmlns:a16="http://schemas.microsoft.com/office/drawing/2014/main" id="{7285050C-E073-0046-B167-BC52645539F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6360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1EF650E8-1577-0745-AFB0-DB5615DE919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9196800" y="3781424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Image_Caption 8">
            <a:extLst>
              <a:ext uri="{FF2B5EF4-FFF2-40B4-BE49-F238E27FC236}">
                <a16:creationId xmlns:a16="http://schemas.microsoft.com/office/drawing/2014/main" id="{A4D2CE44-C98F-8F42-B770-4658491F516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98450" y="6134020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BEE3C4-4A6B-EF47-BF0F-7EB67A8CDA28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0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 dirty="0">
                <a:solidFill>
                  <a:schemeClr val="bg1"/>
                </a:solidFill>
                <a:latin typeface="+mj-lt"/>
              </a:rPr>
            </a:br>
            <a:r>
              <a:rPr lang="en-GB" sz="5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>
                <a:solidFill>
                  <a:schemeClr val="bg1"/>
                </a:solidFill>
                <a:latin typeface="+mj-lt"/>
              </a:rPr>
            </a:br>
            <a:r>
              <a:rPr lang="en-GB" sz="5000">
                <a:solidFill>
                  <a:schemeClr val="bg1"/>
                </a:solidFill>
                <a:latin typeface="+mj-lt"/>
              </a:rPr>
              <a:t>questions</a:t>
            </a:r>
            <a:r>
              <a:rPr lang="en-GB" sz="5000" dirty="0">
                <a:solidFill>
                  <a:schemeClr val="bg1"/>
                </a:solidFill>
                <a:latin typeface="+mj-lt"/>
              </a:rPr>
              <a:t>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015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8110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  <p:pic>
        <p:nvPicPr>
          <p:cNvPr id="7" name="UoE_Logo_ALT_Test" descr="Logo - University of Essex">
            <a:extLst>
              <a:ext uri="{FF2B5EF4-FFF2-40B4-BE49-F238E27FC236}">
                <a16:creationId xmlns:a16="http://schemas.microsoft.com/office/drawing/2014/main" id="{BFB3B428-603E-5D49-B512-7DD3E147B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-1755099"/>
            <a:ext cx="2006641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1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540000" y="1219201"/>
            <a:ext cx="2117" cy="1223963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GB" sz="1800" dirty="0">
              <a:solidFill>
                <a:srgbClr val="3366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18018" y="2103438"/>
            <a:ext cx="463549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986367" y="2105026"/>
            <a:ext cx="465667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756834" y="2105026"/>
            <a:ext cx="463551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11" descr="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730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9301" y="0"/>
            <a:ext cx="2552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1371600"/>
            <a:ext cx="8636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733800"/>
            <a:ext cx="8636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Calibri" pitchFamily="34" charset="0"/>
                <a:cs typeface="Calibri" pitchFamily="34" charset="0"/>
              </a:defRPr>
            </a:lvl1pPr>
          </a:lstStyle>
          <a:p>
            <a:pPr algn="l">
              <a:defRPr/>
            </a:pPr>
            <a:endParaRPr lang="en-GB" dirty="0">
              <a:solidFill>
                <a:srgbClr val="336666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0800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Calibri" pitchFamily="34" charset="0"/>
                <a:cs typeface="Calibri" pitchFamily="34" charset="0"/>
              </a:defRPr>
            </a:lvl1pPr>
          </a:lstStyle>
          <a:p>
            <a:pPr algn="l">
              <a:defRPr/>
            </a:pPr>
            <a:endParaRPr lang="en-GB" dirty="0">
              <a:solidFill>
                <a:srgbClr val="336666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4917" y="6237288"/>
            <a:ext cx="1625600" cy="4572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pPr algn="l">
              <a:defRPr/>
            </a:pPr>
            <a:fld id="{C782359C-2A41-4A72-BAF0-D8B58E711036}" type="slidenum">
              <a:rPr lang="en-GB" smtClean="0">
                <a:solidFill>
                  <a:srgbClr val="336666"/>
                </a:solidFill>
              </a:rPr>
              <a:pPr algn="l">
                <a:defRPr/>
              </a:pPr>
              <a:t>‹#›</a:t>
            </a:fld>
            <a:endParaRPr lang="en-GB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656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683"/>
            <a:ext cx="10993221" cy="952500"/>
          </a:xfrm>
          <a:ln>
            <a:noFill/>
          </a:ln>
        </p:spPr>
        <p:txBody>
          <a:bodyPr/>
          <a:lstStyle>
            <a:lvl1pPr algn="ctr">
              <a:defRPr sz="3600" b="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387" y="1196752"/>
            <a:ext cx="11089232" cy="547260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5969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52636"/>
            <a:ext cx="11425269" cy="648072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spcBef>
                <a:spcPts val="600"/>
              </a:spcBef>
              <a:buNone/>
              <a:defRPr sz="2400"/>
            </a:lvl2pPr>
            <a:lvl3pPr marL="914400" indent="0">
              <a:spcBef>
                <a:spcPts val="600"/>
              </a:spcBef>
              <a:buNone/>
              <a:defRPr sz="2000"/>
            </a:lvl3pPr>
            <a:lvl4pPr marL="1371600" indent="0">
              <a:spcBef>
                <a:spcPts val="600"/>
              </a:spcBef>
              <a:buNone/>
              <a:defRPr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778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1371600"/>
            <a:ext cx="86360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733800"/>
            <a:ext cx="8636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0264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1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dient Colour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900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899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40729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Bullet Point Text Slide, an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7247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67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28" r:id="rId2"/>
    <p:sldLayoutId id="2147483817" r:id="rId3"/>
    <p:sldLayoutId id="2147483872" r:id="rId4"/>
    <p:sldLayoutId id="2147483847" r:id="rId5"/>
    <p:sldLayoutId id="2147483875" r:id="rId6"/>
    <p:sldLayoutId id="2147484001" r:id="rId7"/>
    <p:sldLayoutId id="2147484009" r:id="rId8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5" r:id="rId7"/>
    <p:sldLayoutId id="2147483906" r:id="rId8"/>
    <p:sldLayoutId id="2147483907" r:id="rId9"/>
    <p:sldLayoutId id="2147483908" r:id="rId10"/>
    <p:sldLayoutId id="2147483912" r:id="rId11"/>
    <p:sldLayoutId id="2147483913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4002" r:id="rId20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6" r:id="rId3"/>
    <p:sldLayoutId id="2147483947" r:id="rId4"/>
    <p:sldLayoutId id="2147483948" r:id="rId5"/>
    <p:sldLayoutId id="2147483951" r:id="rId6"/>
    <p:sldLayoutId id="2147483952" r:id="rId7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"/>
            <a:ext cx="1075266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1" y="1268413"/>
            <a:ext cx="10657417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9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s://lists.freebsd.org/pipermail/freebsd-performance/2005-February/001143.html" TargetMode="External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hyperlink" Target="https://stackoverflow.com/questions/5815675/what-is-sock-dgram-and-sock-strea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CE303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90003" y="4854795"/>
            <a:ext cx="2777071" cy="649309"/>
          </a:xfrm>
        </p:spPr>
        <p:txBody>
          <a:bodyPr/>
          <a:lstStyle/>
          <a:p>
            <a:r>
              <a:rPr lang="en-GB" dirty="0"/>
              <a:t>Unit 4. Nov 8</a:t>
            </a:r>
            <a:r>
              <a:rPr lang="en-GB" baseline="30000" dirty="0"/>
              <a:t>th</a:t>
            </a:r>
            <a:r>
              <a:rPr lang="en-GB" dirty="0"/>
              <a:t>, 2022.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2" y="91126"/>
            <a:ext cx="1036948" cy="10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12583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529061"/>
            <a:ext cx="11581738" cy="5504407"/>
          </a:xfrm>
        </p:spPr>
        <p:txBody>
          <a:bodyPr/>
          <a:lstStyle/>
          <a:p>
            <a:r>
              <a:rPr lang="en-GB" dirty="0"/>
              <a:t>Communication endpoints for exchanging data between processes</a:t>
            </a:r>
          </a:p>
          <a:p>
            <a:pPr lvl="1"/>
            <a:r>
              <a:rPr lang="en-GB" dirty="0"/>
              <a:t>Inter-process (i.e. ‘local’) communication (e.g. Unix Domain Sockets - use local filesystem under the hood)</a:t>
            </a:r>
          </a:p>
          <a:p>
            <a:pPr lvl="1"/>
            <a:r>
              <a:rPr lang="en-GB" dirty="0"/>
              <a:t>Network sockets (e.g. the Internet Protocol Suite – for exchanging data over the internet)</a:t>
            </a:r>
          </a:p>
          <a:p>
            <a:pPr lvl="1"/>
            <a:r>
              <a:rPr lang="en-GB" dirty="0"/>
              <a:t>Others types (e.g. Bluetooth, infrared).</a:t>
            </a:r>
          </a:p>
          <a:p>
            <a:pPr lvl="2"/>
            <a:r>
              <a:rPr lang="en-GB" dirty="0"/>
              <a:t>Typically all these use the same API, but differ in underlying implementation (Giving rise to Address Families: e.g. AF_UNIX, AF_INET, AF_IRDA etc)</a:t>
            </a:r>
          </a:p>
          <a:p>
            <a:pPr lvl="2"/>
            <a:r>
              <a:rPr lang="en-GB" dirty="0"/>
              <a:t>More information if interested beyond network sockets: </a:t>
            </a:r>
            <a:r>
              <a:rPr lang="en-GB" dirty="0">
                <a:hlinkClick r:id="rId3"/>
              </a:rPr>
              <a:t>https://lists.freebsd.org/pipermail/freebsd-performance/2005-February/001143.html</a:t>
            </a:r>
            <a:br>
              <a:rPr lang="en-GB" dirty="0"/>
            </a:br>
            <a:r>
              <a:rPr lang="en-GB" dirty="0"/>
              <a:t>                                                                                       </a:t>
            </a:r>
            <a:r>
              <a:rPr lang="en-GB" dirty="0">
                <a:hlinkClick r:id="rId4"/>
              </a:rPr>
              <a:t>https://stackoverflow.com/questions/5815675/what-is-sock-dgram-and-sock-stream</a:t>
            </a:r>
            <a:r>
              <a:rPr lang="en-GB" dirty="0"/>
              <a:t> </a:t>
            </a:r>
          </a:p>
          <a:p>
            <a:pPr lvl="3"/>
            <a:endParaRPr lang="en-GB" dirty="0"/>
          </a:p>
          <a:p>
            <a:r>
              <a:rPr lang="en-GB" dirty="0"/>
              <a:t>Name alludes to physical ‘sockets’, e.g. transmitting electrical / digital signals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Like physical sockets, they have ‘connection’ and ‘send/receive’ semantics,</a:t>
            </a:r>
            <a:br>
              <a:rPr lang="en-GB" dirty="0"/>
            </a:br>
            <a:r>
              <a:rPr lang="en-GB" dirty="0"/>
              <a:t>and rely on particular communication protocols depending on the task type.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10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7F2D1-37BA-4CE6-9D6E-3602F6169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1" y="3613538"/>
            <a:ext cx="2691143" cy="1991446"/>
          </a:xfrm>
          <a:prstGeom prst="rect">
            <a:avLst/>
          </a:prstGeom>
        </p:spPr>
      </p:pic>
      <p:pic>
        <p:nvPicPr>
          <p:cNvPr id="8" name="Picture 7" descr="A picture containing jack, electronics, indoor, white&#10;&#10;Description automatically generated">
            <a:extLst>
              <a:ext uri="{FF2B5EF4-FFF2-40B4-BE49-F238E27FC236}">
                <a16:creationId xmlns:a16="http://schemas.microsoft.com/office/drawing/2014/main" id="{52B16288-259A-4895-A327-1BC542D11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616" y="3890408"/>
            <a:ext cx="1714576" cy="1714576"/>
          </a:xfrm>
          <a:prstGeom prst="rect">
            <a:avLst/>
          </a:prstGeom>
        </p:spPr>
      </p:pic>
      <p:pic>
        <p:nvPicPr>
          <p:cNvPr id="10" name="Picture 9" descr="A close-up of a speaker&#10;&#10;Description automatically generated with low confidence">
            <a:extLst>
              <a:ext uri="{FF2B5EF4-FFF2-40B4-BE49-F238E27FC236}">
                <a16:creationId xmlns:a16="http://schemas.microsoft.com/office/drawing/2014/main" id="{2728421F-FF48-45D4-88E5-194EAC80D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954" y="4126097"/>
            <a:ext cx="1815867" cy="1109949"/>
          </a:xfrm>
          <a:prstGeom prst="rect">
            <a:avLst/>
          </a:prstGeom>
        </p:spPr>
      </p:pic>
      <p:pic>
        <p:nvPicPr>
          <p:cNvPr id="12" name="Picture 11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9F1BF7A5-5653-43AB-BF79-85D287890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6821" y="4089551"/>
            <a:ext cx="1773522" cy="11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Network sockets / Internet Protocol Suite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IPS: A set of communication protocols, which defines four layers of communication</a:t>
            </a:r>
          </a:p>
          <a:p>
            <a:pPr lvl="1"/>
            <a:r>
              <a:rPr lang="en-GB" b="1" dirty="0"/>
              <a:t>Link Layer</a:t>
            </a:r>
            <a:r>
              <a:rPr lang="en-GB" dirty="0"/>
              <a:t> (protocols for linking to ‘physical’ components: MAC addresses, Ethernet/</a:t>
            </a:r>
            <a:r>
              <a:rPr lang="en-GB" dirty="0" err="1"/>
              <a:t>WiFi</a:t>
            </a:r>
            <a:r>
              <a:rPr lang="en-GB" dirty="0"/>
              <a:t> interface, etc)</a:t>
            </a:r>
          </a:p>
          <a:p>
            <a:pPr lvl="1"/>
            <a:r>
              <a:rPr lang="en-GB" b="1" dirty="0"/>
              <a:t>Internet Layer</a:t>
            </a:r>
            <a:r>
              <a:rPr lang="en-GB" dirty="0"/>
              <a:t> (capturing / transmitting data packets between transport / link layers)</a:t>
            </a:r>
          </a:p>
          <a:p>
            <a:pPr lvl="1"/>
            <a:r>
              <a:rPr lang="en-GB" b="1" dirty="0"/>
              <a:t>Transport Layer</a:t>
            </a:r>
            <a:r>
              <a:rPr lang="en-GB" dirty="0"/>
              <a:t> (provides end-to-end communication between processes)</a:t>
            </a:r>
          </a:p>
          <a:p>
            <a:pPr lvl="1"/>
            <a:r>
              <a:rPr lang="en-GB" b="1" dirty="0"/>
              <a:t>Application Layer</a:t>
            </a:r>
            <a:r>
              <a:rPr lang="en-GB" dirty="0"/>
              <a:t> (protocols defining the type of the communication, e.g. http, ftp, smtp etc)</a:t>
            </a:r>
          </a:p>
          <a:p>
            <a:pPr lvl="2"/>
            <a:endParaRPr lang="en-GB" dirty="0"/>
          </a:p>
          <a:p>
            <a:r>
              <a:rPr lang="en-GB" dirty="0"/>
              <a:t>Sockets are defined at the Transport Layer:</a:t>
            </a:r>
          </a:p>
          <a:p>
            <a:pPr lvl="1"/>
            <a:r>
              <a:rPr lang="en-GB" dirty="0"/>
              <a:t>Connection / Stream based:  TCP</a:t>
            </a:r>
          </a:p>
          <a:p>
            <a:pPr lvl="2"/>
            <a:r>
              <a:rPr lang="en-GB" dirty="0"/>
              <a:t>Uses the SOCK_STREAM interface</a:t>
            </a:r>
          </a:p>
          <a:p>
            <a:pPr lvl="2"/>
            <a:r>
              <a:rPr lang="en-GB" dirty="0"/>
              <a:t>A two-way connection is established, then the two processes communicate via streams until the connection is terminated by one of the parties (or network error)</a:t>
            </a:r>
          </a:p>
          <a:p>
            <a:pPr lvl="2"/>
            <a:r>
              <a:rPr lang="en-GB" dirty="0"/>
              <a:t>Promises to deliver multiple packets in the correct order. Inbuild error-checking, causing potential retransmission requests if packets are lost.</a:t>
            </a:r>
          </a:p>
          <a:p>
            <a:pPr lvl="3"/>
            <a:endParaRPr lang="en-GB" dirty="0"/>
          </a:p>
          <a:p>
            <a:pPr lvl="1"/>
            <a:r>
              <a:rPr lang="en-GB" dirty="0"/>
              <a:t>Connectionless / Datagram based: UDP</a:t>
            </a:r>
          </a:p>
          <a:p>
            <a:pPr lvl="2"/>
            <a:r>
              <a:rPr lang="en-GB" dirty="0"/>
              <a:t>Uses the SOCK_DGRAM interface</a:t>
            </a:r>
          </a:p>
          <a:p>
            <a:pPr lvl="2"/>
            <a:r>
              <a:rPr lang="en-GB" dirty="0"/>
              <a:t>A temporary connection is established to transmit a single message (datagram). No guarantees in terms of order, no checks for lost packets.</a:t>
            </a:r>
          </a:p>
          <a:p>
            <a:pPr lvl="2"/>
            <a:r>
              <a:rPr lang="en-GB" dirty="0" err="1"/>
              <a:t>Lessreliable</a:t>
            </a:r>
            <a:r>
              <a:rPr lang="en-GB" dirty="0"/>
              <a:t> by design: less overhead, supports multicast (send to all subscribers) and broadcast (send to all on local network).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Local sockets are possible via a localhost mechanism.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Ports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35921" y="839244"/>
            <a:ext cx="11581738" cy="5504407"/>
          </a:xfrm>
        </p:spPr>
        <p:txBody>
          <a:bodyPr/>
          <a:lstStyle/>
          <a:p>
            <a:r>
              <a:rPr lang="en-GB" dirty="0"/>
              <a:t>An internet socket is uniquely identified by</a:t>
            </a:r>
          </a:p>
          <a:p>
            <a:pPr lvl="1"/>
            <a:r>
              <a:rPr lang="en-GB" dirty="0"/>
              <a:t>Its transport protocol (e.g. TCP)</a:t>
            </a:r>
          </a:p>
          <a:p>
            <a:pPr lvl="1"/>
            <a:r>
              <a:rPr lang="en-GB" dirty="0"/>
              <a:t>Its internet (IP) address</a:t>
            </a:r>
          </a:p>
          <a:p>
            <a:pPr lvl="1"/>
            <a:r>
              <a:rPr lang="en-GB" dirty="0"/>
              <a:t>Its port number.</a:t>
            </a:r>
          </a:p>
          <a:p>
            <a:pPr lvl="1"/>
            <a:endParaRPr lang="en-GB" dirty="0"/>
          </a:p>
          <a:p>
            <a:r>
              <a:rPr lang="en-GB" dirty="0"/>
              <a:t>Why ports?</a:t>
            </a:r>
          </a:p>
          <a:p>
            <a:pPr lvl="1"/>
            <a:r>
              <a:rPr lang="en-GB" dirty="0"/>
              <a:t>A single computer can offer multiple services over the internet.</a:t>
            </a:r>
          </a:p>
          <a:p>
            <a:pPr lvl="1"/>
            <a:r>
              <a:rPr lang="en-GB" dirty="0"/>
              <a:t>When data is received, it should be directed to the right process</a:t>
            </a:r>
          </a:p>
          <a:p>
            <a:pPr lvl="1"/>
            <a:r>
              <a:rPr lang="en-GB" dirty="0"/>
              <a:t>A port is a number assigned to uniquely identify a connection</a:t>
            </a:r>
            <a:br>
              <a:rPr lang="en-GB" dirty="0"/>
            </a:br>
            <a:r>
              <a:rPr lang="en-GB" dirty="0"/>
              <a:t>endpoint and direct data to the relevant process</a:t>
            </a:r>
          </a:p>
          <a:p>
            <a:pPr lvl="1"/>
            <a:r>
              <a:rPr lang="en-GB" dirty="0"/>
              <a:t>Internet Protocol specifies an integer between 0 and 65535 (i.e. 2</a:t>
            </a:r>
            <a:r>
              <a:rPr lang="en-GB" baseline="30000" dirty="0"/>
              <a:t>16</a:t>
            </a:r>
            <a:r>
              <a:rPr lang="en-GB" dirty="0"/>
              <a:t>-1)</a:t>
            </a:r>
          </a:p>
          <a:p>
            <a:pPr lvl="2"/>
            <a:r>
              <a:rPr lang="en-GB" dirty="0"/>
              <a:t>However, 0-1023 (i.e. 2</a:t>
            </a:r>
            <a:r>
              <a:rPr lang="en-GB" baseline="30000" dirty="0"/>
              <a:t>10</a:t>
            </a:r>
            <a:r>
              <a:rPr lang="en-GB" dirty="0"/>
              <a:t>-1) are reserved for standard protocols (e.g. ftp:20, ssh:22, http:80, etc)</a:t>
            </a:r>
          </a:p>
          <a:p>
            <a:pPr lvl="1"/>
            <a:r>
              <a:rPr lang="en-GB" dirty="0"/>
              <a:t>The sending program must know the port of the receiving program</a:t>
            </a:r>
          </a:p>
          <a:p>
            <a:pPr lvl="2"/>
            <a:r>
              <a:rPr lang="en-GB" dirty="0"/>
              <a:t>This port number is included in the transmitted data</a:t>
            </a:r>
          </a:p>
          <a:p>
            <a:pPr lvl="1"/>
            <a:r>
              <a:rPr lang="en-GB" dirty="0"/>
              <a:t>Ports can be blocked by “Firewalls” (allowing some user/admin control)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12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F7E0DACE-70BB-48E9-9A85-A7B13ACD2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2" y="704376"/>
            <a:ext cx="4035667" cy="53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113862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Client-Server Architectures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79142" y="563819"/>
            <a:ext cx="11824112" cy="5504407"/>
          </a:xfrm>
        </p:spPr>
        <p:txBody>
          <a:bodyPr/>
          <a:lstStyle/>
          <a:p>
            <a:r>
              <a:rPr lang="en-GB" dirty="0"/>
              <a:t>Typical scheme:</a:t>
            </a:r>
          </a:p>
          <a:p>
            <a:pPr lvl="1"/>
            <a:r>
              <a:rPr lang="en-GB" dirty="0"/>
              <a:t>A server waits for clients to connect</a:t>
            </a:r>
          </a:p>
          <a:p>
            <a:pPr lvl="1"/>
            <a:r>
              <a:rPr lang="en-GB" dirty="0"/>
              <a:t>The client connects and uses a service provided by the server.</a:t>
            </a:r>
          </a:p>
          <a:p>
            <a:pPr lvl="2"/>
            <a:endParaRPr lang="en-GB" dirty="0"/>
          </a:p>
          <a:p>
            <a:r>
              <a:rPr lang="en-GB" dirty="0"/>
              <a:t>Ideal scenario for communication via sockets</a:t>
            </a:r>
          </a:p>
          <a:p>
            <a:pPr lvl="1"/>
            <a:r>
              <a:rPr lang="en-GB" dirty="0"/>
              <a:t>Client-Server example in the real world: WWW (http)</a:t>
            </a:r>
          </a:p>
          <a:p>
            <a:pPr lvl="2"/>
            <a:r>
              <a:rPr lang="en-GB" dirty="0"/>
              <a:t>Client: Browser program providing a user interface, simple validation, JavaScript engine …</a:t>
            </a:r>
          </a:p>
          <a:p>
            <a:pPr lvl="2"/>
            <a:r>
              <a:rPr lang="en-GB" dirty="0"/>
              <a:t>Server: remote HTTP server, providing static or dynamic web content, access control, concurrent access …</a:t>
            </a:r>
          </a:p>
          <a:p>
            <a:pPr lvl="2"/>
            <a:endParaRPr lang="en-GB" dirty="0"/>
          </a:p>
          <a:p>
            <a:r>
              <a:rPr lang="en-GB" dirty="0"/>
              <a:t>Typical procedure:</a:t>
            </a:r>
          </a:p>
          <a:p>
            <a:pPr lvl="1"/>
            <a:r>
              <a:rPr lang="en-GB" dirty="0"/>
              <a:t>A server creates a socket, and ‘binds’ a port for its use</a:t>
            </a:r>
          </a:p>
          <a:p>
            <a:pPr lvl="1"/>
            <a:r>
              <a:rPr lang="en-GB" dirty="0"/>
              <a:t>The server is then asked to “listen” at that port</a:t>
            </a:r>
          </a:p>
          <a:p>
            <a:pPr lvl="2"/>
            <a:r>
              <a:rPr lang="en-GB" dirty="0"/>
              <a:t>(i.e. mark the socket/port as ‘passive’, meaning one that will be used to accept incoming connection requests)</a:t>
            </a:r>
          </a:p>
          <a:p>
            <a:pPr lvl="1"/>
            <a:r>
              <a:rPr lang="en-GB" dirty="0"/>
              <a:t>The client takes the initiative to connect to a ‘listening’ server at its listening port.</a:t>
            </a:r>
          </a:p>
          <a:p>
            <a:pPr lvl="1"/>
            <a:r>
              <a:rPr lang="en-GB" dirty="0"/>
              <a:t>The server needs to ‘accept’ the incoming connection</a:t>
            </a:r>
          </a:p>
          <a:p>
            <a:pPr lvl="1"/>
            <a:r>
              <a:rPr lang="en-GB" dirty="0"/>
              <a:t>If the server ‘refuses’ (e.g. maximum limit of connections reached when ‘listening’), client may exit with an error, or attempt to reconnect, depending on implementation.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Socket-based Client-Server architectures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socket acts as a bi-directional connection between the client and the server.</a:t>
            </a:r>
          </a:p>
          <a:p>
            <a:pPr lvl="1"/>
            <a:r>
              <a:rPr lang="en-GB" dirty="0"/>
              <a:t>Typically via a TCP connection</a:t>
            </a:r>
          </a:p>
          <a:p>
            <a:pPr lvl="1"/>
            <a:endParaRPr lang="en-GB" dirty="0"/>
          </a:p>
          <a:p>
            <a:r>
              <a:rPr lang="en-GB" dirty="0"/>
              <a:t>Can be used to transmit information across processes</a:t>
            </a:r>
          </a:p>
          <a:p>
            <a:pPr lvl="1"/>
            <a:r>
              <a:rPr lang="en-GB" dirty="0"/>
              <a:t>This could be from different programming languages / running on different platforms.</a:t>
            </a:r>
          </a:p>
          <a:p>
            <a:pPr lvl="1"/>
            <a:endParaRPr lang="en-GB" dirty="0"/>
          </a:p>
          <a:p>
            <a:r>
              <a:rPr lang="en-GB" dirty="0"/>
              <a:t>The socket is associated with / establishes input/output streams</a:t>
            </a:r>
          </a:p>
          <a:p>
            <a:pPr lvl="1"/>
            <a:r>
              <a:rPr lang="en-GB" dirty="0"/>
              <a:t>(one input/output pair per connection)</a:t>
            </a:r>
          </a:p>
          <a:p>
            <a:pPr lvl="2"/>
            <a:endParaRPr lang="en-GB" dirty="0"/>
          </a:p>
          <a:p>
            <a:r>
              <a:rPr lang="en-GB" dirty="0"/>
              <a:t>A server listening for connections can accept connections from multiple clients at the same port</a:t>
            </a:r>
          </a:p>
          <a:p>
            <a:pPr lvl="1"/>
            <a:r>
              <a:rPr lang="en-GB" dirty="0"/>
              <a:t>But the clients will typically have different IP addresses / port numbers at their point of origin</a:t>
            </a:r>
          </a:p>
          <a:p>
            <a:pPr lvl="1"/>
            <a:r>
              <a:rPr lang="en-GB" dirty="0"/>
              <a:t>This establishes a bi-directional communication channel between the specific server / client port pair.</a:t>
            </a:r>
          </a:p>
          <a:p>
            <a:pPr lvl="1"/>
            <a:r>
              <a:rPr lang="en-GB" dirty="0"/>
              <a:t>Server can distinguish between different client connections via the different client port numbers.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485F-8AAD-4630-A836-EE45CE2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8332-FB85-4D45-9A6E-AB44AA49E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Bank Server example</a:t>
            </a:r>
          </a:p>
        </p:txBody>
      </p:sp>
    </p:spTree>
    <p:extLst>
      <p:ext uri="{BB962C8B-B14F-4D97-AF65-F5344CB8AC3E}">
        <p14:creationId xmlns:p14="http://schemas.microsoft.com/office/powerpoint/2010/main" val="122283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Bank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Example of a simple ‘banking application’</a:t>
            </a:r>
          </a:p>
          <a:p>
            <a:r>
              <a:rPr lang="en-GB" dirty="0"/>
              <a:t>One server, multiple concurrent clients</a:t>
            </a:r>
          </a:p>
          <a:p>
            <a:pPr lvl="1"/>
            <a:r>
              <a:rPr lang="en-GB" dirty="0"/>
              <a:t>Each client is a separate process, possibly running on a different machine</a:t>
            </a:r>
          </a:p>
          <a:p>
            <a:pPr marL="6350" indent="0">
              <a:buNone/>
            </a:pPr>
            <a:endParaRPr lang="en-GB" dirty="0"/>
          </a:p>
          <a:p>
            <a:r>
              <a:rPr lang="en-GB" dirty="0"/>
              <a:t>When you develop a client-server application, you need to design a ‘protocol’ for the client-server interaction</a:t>
            </a:r>
          </a:p>
          <a:p>
            <a:r>
              <a:rPr lang="en-GB" dirty="0"/>
              <a:t>Typical recommended approach</a:t>
            </a:r>
          </a:p>
          <a:p>
            <a:pPr lvl="1"/>
            <a:r>
              <a:rPr lang="en-GB" dirty="0"/>
              <a:t>Base protocols on methods of accessed objects</a:t>
            </a:r>
          </a:p>
          <a:p>
            <a:pPr lvl="1"/>
            <a:r>
              <a:rPr lang="en-GB" dirty="0"/>
              <a:t>Make sure there is a clean separation of functionality between server and clients.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269875" lvl="1" indent="0">
              <a:buNone/>
            </a:pPr>
            <a:r>
              <a:rPr lang="en-GB" dirty="0"/>
              <a:t>(note: the source code for the bank server example will be on </a:t>
            </a:r>
            <a:r>
              <a:rPr lang="en-GB" dirty="0" err="1"/>
              <a:t>moodle</a:t>
            </a:r>
            <a:r>
              <a:rPr lang="en-GB" dirty="0"/>
              <a:t> alongside the lecture)</a:t>
            </a:r>
          </a:p>
          <a:p>
            <a:pPr marL="6350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1" y="1413843"/>
            <a:ext cx="11766550" cy="1491139"/>
          </a:xfrm>
        </p:spPr>
        <p:txBody>
          <a:bodyPr/>
          <a:lstStyle/>
          <a:p>
            <a:pPr algn="ctr"/>
            <a:r>
              <a:rPr lang="en-GB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4020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7259F-742C-476A-84C8-9F3F41E6B98D}"/>
              </a:ext>
            </a:extLst>
          </p:cNvPr>
          <p:cNvSpPr txBox="1"/>
          <p:nvPr/>
        </p:nvSpPr>
        <p:spPr>
          <a:xfrm>
            <a:off x="0" y="0"/>
            <a:ext cx="12192000" cy="194822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Account.java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Account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balance;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Account(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.accountNumber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.customerId</a:t>
            </a:r>
            <a:r>
              <a:rPr lang="en-GB" dirty="0">
                <a:latin typeface="Berlin Sans FB" panose="020E0602020502020306" pitchFamily="34" charset="0"/>
              </a:rPr>
              <a:t>          =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 </a:t>
            </a:r>
            <a:r>
              <a:rPr lang="en-GB" dirty="0" err="1">
                <a:latin typeface="Berlin Sans FB" panose="020E0602020502020306" pitchFamily="34" charset="0"/>
              </a:rPr>
              <a:t>getAccountNumber</a:t>
            </a:r>
            <a:r>
              <a:rPr lang="en-GB" dirty="0">
                <a:latin typeface="Berlin Sans FB" panose="020E0602020502020306" pitchFamily="34" charset="0"/>
              </a:rPr>
              <a:t>()             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 </a:t>
            </a:r>
            <a:r>
              <a:rPr lang="en-GB" dirty="0" err="1">
                <a:latin typeface="Berlin Sans FB" panose="020E0602020502020306" pitchFamily="34" charset="0"/>
              </a:rPr>
              <a:t>getCustomerId</a:t>
            </a:r>
            <a:r>
              <a:rPr lang="en-GB" dirty="0">
                <a:latin typeface="Berlin Sans FB" panose="020E0602020502020306" pitchFamily="34" charset="0"/>
              </a:rPr>
              <a:t>()                      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;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 </a:t>
            </a:r>
            <a:r>
              <a:rPr lang="en-GB" dirty="0" err="1">
                <a:latin typeface="Berlin Sans FB" panose="020E0602020502020306" pitchFamily="34" charset="0"/>
              </a:rPr>
              <a:t>getBalance</a:t>
            </a:r>
            <a:r>
              <a:rPr lang="en-GB" dirty="0">
                <a:latin typeface="Berlin Sans FB" panose="020E0602020502020306" pitchFamily="34" charset="0"/>
              </a:rPr>
              <a:t>()                            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balance;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setBalance</a:t>
            </a:r>
            <a:r>
              <a:rPr lang="en-GB" dirty="0">
                <a:latin typeface="Berlin Sans FB" panose="020E0602020502020306" pitchFamily="34" charset="0"/>
              </a:rPr>
              <a:t>( int </a:t>
            </a:r>
            <a:r>
              <a:rPr lang="en-GB" dirty="0" err="1">
                <a:latin typeface="Berlin Sans FB" panose="020E0602020502020306" pitchFamily="34" charset="0"/>
              </a:rPr>
              <a:t>newBalance</a:t>
            </a:r>
            <a:r>
              <a:rPr lang="en-GB" dirty="0">
                <a:latin typeface="Berlin Sans FB" panose="020E0602020502020306" pitchFamily="34" charset="0"/>
              </a:rPr>
              <a:t> ) { balance = </a:t>
            </a:r>
            <a:r>
              <a:rPr lang="en-GB" dirty="0" err="1">
                <a:latin typeface="Berlin Sans FB" panose="020E0602020502020306" pitchFamily="34" charset="0"/>
              </a:rPr>
              <a:t>newBalance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endParaRPr lang="en-GB" dirty="0">
              <a:latin typeface="Berlin Sans FB" panose="020E0602020502020306" pitchFamily="34" charset="0"/>
            </a:endParaRP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Bank.java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java.util.ArrayList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java.util.Map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java.util.TreeMap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Bank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Map&lt;Integer, Account&gt; accounts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TreeMap</a:t>
            </a:r>
            <a:r>
              <a:rPr lang="en-GB" dirty="0">
                <a:latin typeface="Berlin Sans FB" panose="020E0602020502020306" pitchFamily="34" charset="0"/>
              </a:rPr>
              <a:t>&lt;&gt;();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createAccount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initialBalance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Account </a:t>
            </a:r>
            <a:r>
              <a:rPr lang="en-GB" dirty="0" err="1">
                <a:latin typeface="Berlin Sans FB" panose="020E0602020502020306" pitchFamily="34" charset="0"/>
              </a:rPr>
              <a:t>account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Account(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account.setBalance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initialBalance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accounts.put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, account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List&lt;Integer&gt; </a:t>
            </a:r>
            <a:r>
              <a:rPr lang="en-GB" dirty="0" err="1">
                <a:latin typeface="Berlin Sans FB" panose="020E0602020502020306" pitchFamily="34" charset="0"/>
              </a:rPr>
              <a:t>getListOfAccounts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List&lt;Integer&gt; result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ArrayList</a:t>
            </a:r>
            <a:r>
              <a:rPr lang="en-GB" dirty="0">
                <a:latin typeface="Berlin Sans FB" panose="020E0602020502020306" pitchFamily="34" charset="0"/>
              </a:rPr>
              <a:t>&lt;Integer&gt;();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 (Account </a:t>
            </a:r>
            <a:r>
              <a:rPr lang="en-GB" dirty="0" err="1">
                <a:latin typeface="Berlin Sans FB" panose="020E0602020502020306" pitchFamily="34" charset="0"/>
              </a:rPr>
              <a:t>account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accounts.values</a:t>
            </a:r>
            <a:r>
              <a:rPr lang="en-GB" dirty="0">
                <a:latin typeface="Berlin Sans FB" panose="020E0602020502020306" pitchFamily="34" charset="0"/>
              </a:rPr>
              <a:t>())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account.getCustomerId</a:t>
            </a:r>
            <a:r>
              <a:rPr lang="en-GB" dirty="0">
                <a:latin typeface="Berlin Sans FB" panose="020E0602020502020306" pitchFamily="34" charset="0"/>
              </a:rPr>
              <a:t>() ==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{ </a:t>
            </a:r>
            <a:r>
              <a:rPr lang="en-GB" dirty="0" err="1">
                <a:latin typeface="Berlin Sans FB" panose="020E0602020502020306" pitchFamily="34" charset="0"/>
              </a:rPr>
              <a:t>result.add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account.getAccountNumber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result;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getAccountBalance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Exception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).</a:t>
            </a:r>
            <a:r>
              <a:rPr lang="en-GB" dirty="0" err="1">
                <a:latin typeface="Berlin Sans FB" panose="020E0602020502020306" pitchFamily="34" charset="0"/>
              </a:rPr>
              <a:t>getCustomerId</a:t>
            </a:r>
            <a:r>
              <a:rPr lang="en-GB" dirty="0">
                <a:latin typeface="Berlin Sans FB" panose="020E0602020502020306" pitchFamily="34" charset="0"/>
              </a:rPr>
              <a:t>() !=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"Account " 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belongs to a different customer; customer " 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is not authorised to query balance for this account."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).</a:t>
            </a:r>
            <a:r>
              <a:rPr lang="en-GB" dirty="0" err="1">
                <a:latin typeface="Berlin Sans FB" panose="020E0602020502020306" pitchFamily="34" charset="0"/>
              </a:rPr>
              <a:t>getBalance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transfer(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amount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Exception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synchronized</a:t>
            </a:r>
            <a:r>
              <a:rPr lang="en-GB" dirty="0">
                <a:latin typeface="Berlin Sans FB" panose="020E0602020502020306" pitchFamily="34" charset="0"/>
              </a:rPr>
              <a:t> (accounts)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 ).</a:t>
            </a:r>
            <a:r>
              <a:rPr lang="en-GB" dirty="0" err="1">
                <a:latin typeface="Berlin Sans FB" panose="020E0602020502020306" pitchFamily="34" charset="0"/>
              </a:rPr>
              <a:t>getCustomerId</a:t>
            </a:r>
            <a:r>
              <a:rPr lang="en-GB" dirty="0">
                <a:latin typeface="Berlin Sans FB" panose="020E0602020502020306" pitchFamily="34" charset="0"/>
              </a:rPr>
              <a:t>() !=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"Account " 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   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belongs to a different customer; customer " 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   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is not authorised to transfer from this account."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 ).</a:t>
            </a:r>
            <a:r>
              <a:rPr lang="en-GB" dirty="0" err="1">
                <a:latin typeface="Berlin Sans FB" panose="020E0602020502020306" pitchFamily="34" charset="0"/>
              </a:rPr>
              <a:t>getBalance</a:t>
            </a:r>
            <a:r>
              <a:rPr lang="en-GB" dirty="0">
                <a:latin typeface="Berlin Sans FB" panose="020E0602020502020306" pitchFamily="34" charset="0"/>
              </a:rPr>
              <a:t>() &lt; amount)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"The balance of account " 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   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is " </a:t>
            </a:r>
            <a:r>
              <a:rPr lang="en-GB" dirty="0">
                <a:latin typeface="Berlin Sans FB" panose="020E0602020502020306" pitchFamily="34" charset="0"/>
              </a:rPr>
              <a:t>+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).</a:t>
            </a:r>
            <a:r>
              <a:rPr lang="en-GB" dirty="0" err="1">
                <a:latin typeface="Berlin Sans FB" panose="020E0602020502020306" pitchFamily="34" charset="0"/>
              </a:rPr>
              <a:t>getBalance</a:t>
            </a:r>
            <a:r>
              <a:rPr lang="en-GB" dirty="0">
                <a:latin typeface="Berlin Sans FB" panose="020E0602020502020306" pitchFamily="34" charset="0"/>
              </a:rPr>
              <a:t>()+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        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which is insufficient to transfer "</a:t>
            </a:r>
            <a:r>
              <a:rPr lang="en-GB" dirty="0">
                <a:latin typeface="Berlin Sans FB" panose="020E0602020502020306" pitchFamily="34" charset="0"/>
              </a:rPr>
              <a:t> +amount+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"."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(amount &lt;= 0)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"Transfer amount has to be a positive value."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 ).</a:t>
            </a:r>
            <a:r>
              <a:rPr lang="en-GB" dirty="0" err="1">
                <a:latin typeface="Berlin Sans FB" panose="020E0602020502020306" pitchFamily="34" charset="0"/>
              </a:rPr>
              <a:t>setBalance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 ).</a:t>
            </a:r>
            <a:r>
              <a:rPr lang="en-GB" dirty="0" err="1">
                <a:latin typeface="Berlin Sans FB" panose="020E0602020502020306" pitchFamily="34" charset="0"/>
              </a:rPr>
              <a:t>getBalance</a:t>
            </a:r>
            <a:r>
              <a:rPr lang="en-GB" dirty="0">
                <a:latin typeface="Berlin Sans FB" panose="020E0602020502020306" pitchFamily="34" charset="0"/>
              </a:rPr>
              <a:t>() - amount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      ).</a:t>
            </a:r>
            <a:r>
              <a:rPr lang="en-GB" dirty="0" err="1">
                <a:latin typeface="Berlin Sans FB" panose="020E0602020502020306" pitchFamily="34" charset="0"/>
              </a:rPr>
              <a:t>setBalance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accounts.get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     ).</a:t>
            </a:r>
            <a:r>
              <a:rPr lang="en-GB" dirty="0" err="1">
                <a:latin typeface="Berlin Sans FB" panose="020E0602020502020306" pitchFamily="34" charset="0"/>
              </a:rPr>
              <a:t>getBalance</a:t>
            </a:r>
            <a:r>
              <a:rPr lang="en-GB" dirty="0">
                <a:latin typeface="Berlin Sans FB" panose="020E0602020502020306" pitchFamily="34" charset="0"/>
              </a:rPr>
              <a:t>() + amount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7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6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3565 L 0 -1.5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1528 L 0 -1.873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19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DB9DE-DA72-40F6-89FA-6B9BC50A6313}"/>
              </a:ext>
            </a:extLst>
          </p:cNvPr>
          <p:cNvSpPr txBox="1"/>
          <p:nvPr/>
        </p:nvSpPr>
        <p:spPr>
          <a:xfrm>
            <a:off x="0" y="0"/>
            <a:ext cx="12192000" cy="81253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ClientProgram.java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java.util.Scanner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 err="1">
                <a:latin typeface="Berlin Sans FB" panose="020E0602020502020306" pitchFamily="34" charset="0"/>
              </a:rPr>
              <a:t>ClientProgram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"Enter your customer ID:"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Scanner in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Scanner( System.in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in.nextLine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(Client </a:t>
            </a:r>
            <a:r>
              <a:rPr lang="en-GB" dirty="0" err="1">
                <a:latin typeface="Berlin Sans FB" panose="020E0602020502020306" pitchFamily="34" charset="0"/>
              </a:rPr>
              <a:t>client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Client(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"Logged in successfully."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while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 </a:t>
            </a:r>
            <a:r>
              <a:rPr lang="en-GB" dirty="0">
                <a:latin typeface="Berlin Sans FB" panose="020E0602020502020306" pitchFamily="34" charset="0"/>
              </a:rPr>
              <a:t>[] </a:t>
            </a:r>
            <a:r>
              <a:rPr lang="en-GB" dirty="0" err="1">
                <a:latin typeface="Berlin Sans FB" panose="020E0602020502020306" pitchFamily="34" charset="0"/>
              </a:rPr>
              <a:t>accountNumbers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client.getAccountNumbers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"Your accounts:"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account : </a:t>
            </a:r>
            <a:r>
              <a:rPr lang="en-GB" dirty="0" err="1">
                <a:latin typeface="Berlin Sans FB" panose="020E0602020502020306" pitchFamily="34" charset="0"/>
              </a:rPr>
              <a:t>accountNumbers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{ </a:t>
            </a:r>
            <a:r>
              <a:rPr lang="en-GB" dirty="0" err="1">
                <a:latin typeface="Berlin Sans FB" panose="020E0602020502020306" pitchFamily="34" charset="0"/>
              </a:rPr>
              <a:t>System.out.printf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 Account %5d: balance %10d </a:t>
            </a:r>
            <a:r>
              <a:rPr lang="en-GB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GBP%n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</a:t>
            </a:r>
            <a:r>
              <a:rPr lang="en-GB" dirty="0">
                <a:latin typeface="Berlin Sans FB" panose="020E0602020502020306" pitchFamily="34" charset="0"/>
              </a:rPr>
              <a:t>, account, </a:t>
            </a:r>
            <a:r>
              <a:rPr lang="en-GB" dirty="0" err="1">
                <a:latin typeface="Berlin Sans FB" panose="020E0602020502020306" pitchFamily="34" charset="0"/>
              </a:rPr>
              <a:t>client.getBalance</a:t>
            </a:r>
            <a:r>
              <a:rPr lang="en-GB" dirty="0">
                <a:latin typeface="Berlin Sans FB" panose="020E0602020502020306" pitchFamily="34" charset="0"/>
              </a:rPr>
              <a:t>( account ));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"Enter the account number to transfer from or -1 to print the account list:"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in.nextLine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 &lt; 0)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continue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"Enter the account number to transfer to (this could be someone else's account):"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in.nextLine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"Enter the amount to be transferred:"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amount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in.nextLine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</a:t>
            </a:r>
            <a:r>
              <a:rPr lang="en-GB" dirty="0" err="1">
                <a:latin typeface="Berlin Sans FB" panose="020E0602020502020306" pitchFamily="34" charset="0"/>
              </a:rPr>
              <a:t>client.transfer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, amount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(Exception e)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e.getMessage</a:t>
            </a:r>
            <a:r>
              <a:rPr lang="en-GB" dirty="0">
                <a:latin typeface="Berlin Sans FB" panose="020E0602020502020306" pitchFamily="34" charset="0"/>
              </a:rPr>
              <a:t>());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1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000" dirty="0"/>
              <a:t>Sockets and client/</a:t>
            </a:r>
            <a:r>
              <a:rPr lang="en-GB" sz="3000"/>
              <a:t>server architectures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0099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20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197A1-EAB8-4DA3-B6F6-234FBB1626BD}"/>
              </a:ext>
            </a:extLst>
          </p:cNvPr>
          <p:cNvSpPr txBox="1"/>
          <p:nvPr/>
        </p:nvSpPr>
        <p:spPr>
          <a:xfrm>
            <a:off x="0" y="0"/>
            <a:ext cx="12192000" cy="120032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Client.java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java.io.*;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java.net.Socket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java.util.Scanner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Client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AutoCloseable</a:t>
            </a:r>
            <a:r>
              <a:rPr lang="en-GB" dirty="0">
                <a:latin typeface="Berlin Sans FB" panose="020E0602020502020306" pitchFamily="34" charset="0"/>
              </a:rPr>
              <a:t>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i.e. can use in a try-with-resources block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port = 8888;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Scanner reader;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PrintWriter</a:t>
            </a:r>
            <a:r>
              <a:rPr lang="en-GB" dirty="0">
                <a:latin typeface="Berlin Sans FB" panose="020E0602020502020306" pitchFamily="34" charset="0"/>
              </a:rPr>
              <a:t> writer;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Client(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Exception {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Socket </a:t>
            </a:r>
            <a:r>
              <a:rPr lang="en-GB" dirty="0" err="1">
                <a:latin typeface="Berlin Sans FB" panose="020E0602020502020306" pitchFamily="34" charset="0"/>
              </a:rPr>
              <a:t>socket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Socket(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"localhost"</a:t>
            </a:r>
            <a:r>
              <a:rPr lang="en-GB" dirty="0">
                <a:latin typeface="Berlin Sans FB" panose="020E0602020502020306" pitchFamily="34" charset="0"/>
              </a:rPr>
              <a:t>, port );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Connecting to the server,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reader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Scanner( </a:t>
            </a:r>
            <a:r>
              <a:rPr lang="en-GB" dirty="0" err="1">
                <a:latin typeface="Berlin Sans FB" panose="020E0602020502020306" pitchFamily="34" charset="0"/>
              </a:rPr>
              <a:t>socket.getInputStream</a:t>
            </a:r>
            <a:r>
              <a:rPr lang="en-GB" dirty="0">
                <a:latin typeface="Berlin Sans FB" panose="020E0602020502020306" pitchFamily="34" charset="0"/>
              </a:rPr>
              <a:t>() );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  and create objects for communications;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writer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PrintWriter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socket.getOutputStream</a:t>
            </a:r>
            <a:r>
              <a:rPr lang="en-GB" dirty="0">
                <a:latin typeface="Berlin Sans FB" panose="020E0602020502020306" pitchFamily="34" charset="0"/>
              </a:rPr>
              <a:t>(),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Provides nice '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println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' functions (which flush automatically!)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);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Send customer ID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line = </a:t>
            </a:r>
            <a:r>
              <a:rPr lang="en-GB" dirty="0" err="1">
                <a:latin typeface="Berlin Sans FB" panose="020E0602020502020306" pitchFamily="34" charset="0"/>
              </a:rPr>
              <a:t>reader.nextLine</a:t>
            </a:r>
            <a:r>
              <a:rPr lang="en-GB" dirty="0">
                <a:latin typeface="Berlin Sans FB" panose="020E0602020502020306" pitchFamily="34" charset="0"/>
              </a:rPr>
              <a:t>();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Parse the response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line.trim</a:t>
            </a:r>
            <a:r>
              <a:rPr lang="en-GB" dirty="0">
                <a:latin typeface="Berlin Sans FB" panose="020E0602020502020306" pitchFamily="34" charset="0"/>
              </a:rPr>
              <a:t>().</a:t>
            </a:r>
            <a:r>
              <a:rPr lang="en-GB" dirty="0" err="1">
                <a:latin typeface="Berlin Sans FB" panose="020E0602020502020306" pitchFamily="34" charset="0"/>
              </a:rPr>
              <a:t>compareToIgnoreCase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"success" </a:t>
            </a:r>
            <a:r>
              <a:rPr lang="en-GB" dirty="0">
                <a:latin typeface="Berlin Sans FB" panose="020E0602020502020306" pitchFamily="34" charset="0"/>
              </a:rPr>
              <a:t>) != 0)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line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 </a:t>
            </a:r>
            <a:r>
              <a:rPr lang="en-GB" dirty="0">
                <a:latin typeface="Berlin Sans FB" panose="020E0602020502020306" pitchFamily="34" charset="0"/>
              </a:rPr>
              <a:t>[] </a:t>
            </a:r>
            <a:r>
              <a:rPr lang="en-GB" dirty="0" err="1">
                <a:latin typeface="Berlin Sans FB" panose="020E0602020502020306" pitchFamily="34" charset="0"/>
              </a:rPr>
              <a:t>getAccountNumbers</a:t>
            </a:r>
            <a:r>
              <a:rPr lang="en-GB" dirty="0">
                <a:latin typeface="Berlin Sans FB" panose="020E0602020502020306" pitchFamily="34" charset="0"/>
              </a:rPr>
              <a:t>()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"ACCOUNTS"</a:t>
            </a:r>
            <a:r>
              <a:rPr lang="en-GB" dirty="0">
                <a:latin typeface="Berlin Sans FB" panose="020E0602020502020306" pitchFamily="34" charset="0"/>
              </a:rPr>
              <a:t> );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Send "command"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line = </a:t>
            </a:r>
            <a:r>
              <a:rPr lang="en-GB" dirty="0" err="1">
                <a:latin typeface="Berlin Sans FB" panose="020E0602020502020306" pitchFamily="34" charset="0"/>
              </a:rPr>
              <a:t>reader.nextLine</a:t>
            </a:r>
            <a:r>
              <a:rPr lang="en-GB" dirty="0">
                <a:latin typeface="Berlin Sans FB" panose="020E0602020502020306" pitchFamily="34" charset="0"/>
              </a:rPr>
              <a:t>();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Read response (expecting: number of accounts)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numberOfAccounts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line );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Parse response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[] accounts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[ </a:t>
            </a:r>
            <a:r>
              <a:rPr lang="en-GB" dirty="0" err="1">
                <a:latin typeface="Berlin Sans FB" panose="020E0602020502020306" pitchFamily="34" charset="0"/>
              </a:rPr>
              <a:t>numberOfAccounts</a:t>
            </a:r>
            <a:r>
              <a:rPr lang="en-GB" dirty="0">
                <a:latin typeface="Berlin Sans FB" panose="020E0602020502020306" pitchFamily="34" charset="0"/>
              </a:rPr>
              <a:t> ];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Create array to hold accounts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 = 0;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 &lt; </a:t>
            </a:r>
            <a:r>
              <a:rPr lang="en-GB" dirty="0" err="1">
                <a:latin typeface="Berlin Sans FB" panose="020E0602020502020306" pitchFamily="34" charset="0"/>
              </a:rPr>
              <a:t>numberOfAccounts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++)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line = </a:t>
            </a:r>
            <a:r>
              <a:rPr lang="en-GB" dirty="0" err="1">
                <a:latin typeface="Berlin Sans FB" panose="020E0602020502020306" pitchFamily="34" charset="0"/>
              </a:rPr>
              <a:t>reader.nextLine</a:t>
            </a:r>
            <a:r>
              <a:rPr lang="en-GB" dirty="0">
                <a:latin typeface="Berlin Sans FB" panose="020E0602020502020306" pitchFamily="34" charset="0"/>
              </a:rPr>
              <a:t>();  accounts[ </a:t>
            </a:r>
            <a:r>
              <a:rPr lang="en-GB" dirty="0" err="1">
                <a:latin typeface="Berlin Sans FB" panose="020E0602020502020306" pitchFamily="34" charset="0"/>
              </a:rPr>
              <a:t>i</a:t>
            </a:r>
            <a:r>
              <a:rPr lang="en-GB" dirty="0">
                <a:latin typeface="Berlin Sans FB" panose="020E0602020502020306" pitchFamily="34" charset="0"/>
              </a:rPr>
              <a:t> ]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line );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Populate accounts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accounts;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Return accounts array (or, to be exact, a reference to the array)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getBalance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"BALANCE "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);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Send "command"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line = </a:t>
            </a:r>
            <a:r>
              <a:rPr lang="en-GB" dirty="0" err="1">
                <a:latin typeface="Berlin Sans FB" panose="020E0602020502020306" pitchFamily="34" charset="0"/>
              </a:rPr>
              <a:t>reader.nextLine</a:t>
            </a:r>
            <a:r>
              <a:rPr lang="en-GB" dirty="0">
                <a:latin typeface="Berlin Sans FB" panose="020E0602020502020306" pitchFamily="34" charset="0"/>
              </a:rPr>
              <a:t>();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Read response (expecting: balance)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(line);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Parse Response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transfer(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amount 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Exception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"TRANSFER "</a:t>
            </a:r>
            <a:r>
              <a:rPr lang="en-GB" dirty="0">
                <a:latin typeface="Berlin Sans FB" panose="020E0602020502020306" pitchFamily="34" charset="0"/>
              </a:rPr>
              <a:t> +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"</a:t>
            </a:r>
            <a:r>
              <a:rPr lang="en-GB" dirty="0">
                <a:latin typeface="Berlin Sans FB" panose="020E0602020502020306" pitchFamily="34" charset="0"/>
              </a:rPr>
              <a:t> +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"</a:t>
            </a:r>
            <a:r>
              <a:rPr lang="en-GB" dirty="0">
                <a:latin typeface="Berlin Sans FB" panose="020E0602020502020306" pitchFamily="34" charset="0"/>
              </a:rPr>
              <a:t> +amount);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Send command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line = </a:t>
            </a:r>
            <a:r>
              <a:rPr lang="en-GB" dirty="0" err="1">
                <a:latin typeface="Berlin Sans FB" panose="020E0602020502020306" pitchFamily="34" charset="0"/>
              </a:rPr>
              <a:t>reader.nextLine</a:t>
            </a:r>
            <a:r>
              <a:rPr lang="en-GB" dirty="0">
                <a:latin typeface="Berlin Sans FB" panose="020E0602020502020306" pitchFamily="34" charset="0"/>
              </a:rPr>
              <a:t>();                                                                      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Read response (expecting: 'success')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line.trim</a:t>
            </a:r>
            <a:r>
              <a:rPr lang="en-GB" dirty="0">
                <a:latin typeface="Berlin Sans FB" panose="020E0602020502020306" pitchFamily="34" charset="0"/>
              </a:rPr>
              <a:t>().</a:t>
            </a:r>
            <a:r>
              <a:rPr lang="en-GB" dirty="0" err="1">
                <a:latin typeface="Berlin Sans FB" panose="020E0602020502020306" pitchFamily="34" charset="0"/>
              </a:rPr>
              <a:t>compareToIgnoreCase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"success"</a:t>
            </a:r>
            <a:r>
              <a:rPr lang="en-GB" dirty="0">
                <a:latin typeface="Berlin Sans FB" panose="020E0602020502020306" pitchFamily="34" charset="0"/>
              </a:rPr>
              <a:t> ) != 0)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line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    @Override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close()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dirty="0">
                <a:latin typeface="Berlin Sans FB" panose="020E0602020502020306" pitchFamily="34" charset="0"/>
              </a:rPr>
              <a:t> Exception {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Implement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AutoCloseable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 interface!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reader.close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writer.close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86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-0.76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21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387B2-F6A2-4753-BEAE-D7A6B46E1A9C}"/>
              </a:ext>
            </a:extLst>
          </p:cNvPr>
          <p:cNvSpPr txBox="1"/>
          <p:nvPr/>
        </p:nvSpPr>
        <p:spPr>
          <a:xfrm>
            <a:off x="0" y="0"/>
            <a:ext cx="12192000" cy="81253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ServerProgram.java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java.io.IOException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java.net.ServerSocket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java.net.Socket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ServerProgram</a:t>
            </a:r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port = 8888;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Bank </a:t>
            </a:r>
            <a:r>
              <a:rPr lang="en-GB" dirty="0" err="1">
                <a:latin typeface="Berlin Sans FB" panose="020E0602020502020306" pitchFamily="34" charset="0"/>
              </a:rPr>
              <a:t>bank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Bank();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main(String[]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bank.createAccount</a:t>
            </a:r>
            <a:r>
              <a:rPr lang="en-GB" dirty="0">
                <a:latin typeface="Berlin Sans FB" panose="020E0602020502020306" pitchFamily="34" charset="0"/>
              </a:rPr>
              <a:t>( 1, 1001, 100 );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bank.createAccount</a:t>
            </a:r>
            <a:r>
              <a:rPr lang="en-GB" dirty="0">
                <a:latin typeface="Berlin Sans FB" panose="020E0602020502020306" pitchFamily="34" charset="0"/>
              </a:rPr>
              <a:t>( 1, 1002, 200 );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bank.createAccount</a:t>
            </a:r>
            <a:r>
              <a:rPr lang="en-GB" dirty="0">
                <a:latin typeface="Berlin Sans FB" panose="020E0602020502020306" pitchFamily="34" charset="0"/>
              </a:rPr>
              <a:t>( 2, 1003, 150 );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bank.createAccount</a:t>
            </a:r>
            <a:r>
              <a:rPr lang="en-GB" dirty="0">
                <a:latin typeface="Berlin Sans FB" panose="020E0602020502020306" pitchFamily="34" charset="0"/>
              </a:rPr>
              <a:t>( 3, 1004,  50 );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RunServer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RunServer</a:t>
            </a:r>
            <a:r>
              <a:rPr lang="en-GB" dirty="0">
                <a:latin typeface="Berlin Sans FB" panose="020E0602020502020306" pitchFamily="34" charset="0"/>
              </a:rPr>
              <a:t>()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ServerSocket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serverSocket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passive socket, used for 'listening'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</a:t>
            </a:r>
            <a:r>
              <a:rPr lang="en-GB" dirty="0" err="1">
                <a:latin typeface="Berlin Sans FB" panose="020E0602020502020306" pitchFamily="34" charset="0"/>
              </a:rPr>
              <a:t>serverSocket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ServerSocket</a:t>
            </a:r>
            <a:r>
              <a:rPr lang="en-GB" dirty="0">
                <a:latin typeface="Berlin Sans FB" panose="020E0602020502020306" pitchFamily="34" charset="0"/>
              </a:rPr>
              <a:t>( port );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bind port and start listening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"Waiting for incoming connections..."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while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Socket </a:t>
            </a:r>
            <a:r>
              <a:rPr lang="en-GB" dirty="0" err="1">
                <a:latin typeface="Berlin Sans FB" panose="020E0602020502020306" pitchFamily="34" charset="0"/>
              </a:rPr>
              <a:t>socket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serverSocket.accept</a:t>
            </a:r>
            <a:r>
              <a:rPr lang="en-GB" dirty="0">
                <a:latin typeface="Berlin Sans FB" panose="020E0602020502020306" pitchFamily="34" charset="0"/>
              </a:rPr>
              <a:t>();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accept incoming connections (blocks until it does!)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Thread(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ClientHandler</a:t>
            </a:r>
            <a:r>
              <a:rPr lang="en-GB" dirty="0">
                <a:latin typeface="Berlin Sans FB" panose="020E0602020502020306" pitchFamily="34" charset="0"/>
              </a:rPr>
              <a:t>( socket, bank ) ).start();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e) {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8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17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22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387B2-F6A2-4753-BEAE-D7A6B46E1A9C}"/>
              </a:ext>
            </a:extLst>
          </p:cNvPr>
          <p:cNvSpPr txBox="1"/>
          <p:nvPr/>
        </p:nvSpPr>
        <p:spPr>
          <a:xfrm>
            <a:off x="0" y="0"/>
            <a:ext cx="12192000" cy="15604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ClientHandler.java</a:t>
            </a: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java.io.PrintWriter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java.net.Socket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java.util.List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java.util.Scanner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 err="1">
                <a:latin typeface="Berlin Sans FB" panose="020E0602020502020306" pitchFamily="34" charset="0"/>
              </a:rPr>
              <a:t>ClientHandler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</a:rPr>
              <a:t> Runnable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final</a:t>
            </a:r>
            <a:r>
              <a:rPr lang="en-GB" dirty="0">
                <a:latin typeface="Berlin Sans FB" panose="020E0602020502020306" pitchFamily="34" charset="0"/>
              </a:rPr>
              <a:t> Socket </a:t>
            </a:r>
            <a:r>
              <a:rPr lang="en-GB" dirty="0" err="1">
                <a:latin typeface="Berlin Sans FB" panose="020E0602020502020306" pitchFamily="34" charset="0"/>
              </a:rPr>
              <a:t>socket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</a:rPr>
              <a:t> Bank </a:t>
            </a:r>
            <a:r>
              <a:rPr lang="en-GB" dirty="0" err="1">
                <a:latin typeface="Berlin Sans FB" panose="020E0602020502020306" pitchFamily="34" charset="0"/>
              </a:rPr>
              <a:t>bank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ClientHandler</a:t>
            </a:r>
            <a:r>
              <a:rPr lang="en-GB" dirty="0">
                <a:latin typeface="Berlin Sans FB" panose="020E0602020502020306" pitchFamily="34" charset="0"/>
              </a:rPr>
              <a:t>( Socket </a:t>
            </a:r>
            <a:r>
              <a:rPr lang="en-GB" dirty="0" err="1">
                <a:latin typeface="Berlin Sans FB" panose="020E0602020502020306" pitchFamily="34" charset="0"/>
              </a:rPr>
              <a:t>socket</a:t>
            </a:r>
            <a:r>
              <a:rPr lang="en-GB" dirty="0">
                <a:latin typeface="Berlin Sans FB" panose="020E0602020502020306" pitchFamily="34" charset="0"/>
              </a:rPr>
              <a:t>, Bank </a:t>
            </a:r>
            <a:r>
              <a:rPr lang="en-GB" dirty="0" err="1">
                <a:latin typeface="Berlin Sans FB" panose="020E0602020502020306" pitchFamily="34" charset="0"/>
              </a:rPr>
              <a:t>bank</a:t>
            </a:r>
            <a:r>
              <a:rPr lang="en-GB" dirty="0">
                <a:latin typeface="Berlin Sans FB" panose="020E0602020502020306" pitchFamily="34" charset="0"/>
              </a:rPr>
              <a:t> ) {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.socket</a:t>
            </a:r>
            <a:r>
              <a:rPr lang="en-GB" dirty="0">
                <a:latin typeface="Berlin Sans FB" panose="020E0602020502020306" pitchFamily="34" charset="0"/>
              </a:rPr>
              <a:t> = socket; </a:t>
            </a:r>
            <a:r>
              <a:rPr lang="en-GB" dirty="0" err="1">
                <a:solidFill>
                  <a:srgbClr val="00B050"/>
                </a:solidFill>
                <a:latin typeface="Berlin Sans FB" panose="020E0602020502020306" pitchFamily="34" charset="0"/>
              </a:rPr>
              <a:t>this</a:t>
            </a:r>
            <a:r>
              <a:rPr lang="en-GB" dirty="0" err="1">
                <a:latin typeface="Berlin Sans FB" panose="020E0602020502020306" pitchFamily="34" charset="0"/>
              </a:rPr>
              <a:t>.bank</a:t>
            </a:r>
            <a:r>
              <a:rPr lang="en-GB" dirty="0">
                <a:latin typeface="Berlin Sans FB" panose="020E0602020502020306" pitchFamily="34" charset="0"/>
              </a:rPr>
              <a:t> = bank;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    @Override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run()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= 0;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dirty="0">
                <a:latin typeface="Berlin Sans FB" panose="020E0602020502020306" pitchFamily="34" charset="0"/>
              </a:rPr>
              <a:t> (Scanner </a:t>
            </a:r>
            <a:r>
              <a:rPr lang="en-GB" dirty="0" err="1">
                <a:latin typeface="Berlin Sans FB" panose="020E0602020502020306" pitchFamily="34" charset="0"/>
              </a:rPr>
              <a:t>scanner</a:t>
            </a:r>
            <a:r>
              <a:rPr lang="en-GB" dirty="0">
                <a:latin typeface="Berlin Sans FB" panose="020E0602020502020306" pitchFamily="34" charset="0"/>
              </a:rPr>
              <a:t> 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Scanner( </a:t>
            </a:r>
            <a:r>
              <a:rPr lang="en-GB" dirty="0" err="1">
                <a:latin typeface="Berlin Sans FB" panose="020E0602020502020306" pitchFamily="34" charset="0"/>
              </a:rPr>
              <a:t>socket.getInputStream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</a:t>
            </a:r>
            <a:r>
              <a:rPr lang="en-GB" dirty="0" err="1">
                <a:latin typeface="Berlin Sans FB" panose="020E0602020502020306" pitchFamily="34" charset="0"/>
              </a:rPr>
              <a:t>PrintWriter</a:t>
            </a:r>
            <a:r>
              <a:rPr lang="en-GB" dirty="0">
                <a:latin typeface="Berlin Sans FB" panose="020E0602020502020306" pitchFamily="34" charset="0"/>
              </a:rPr>
              <a:t> writer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PrintWriter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socket.getOutputStream</a:t>
            </a:r>
            <a:r>
              <a:rPr lang="en-GB" dirty="0">
                <a:latin typeface="Berlin Sans FB" panose="020E0602020502020306" pitchFamily="34" charset="0"/>
              </a:rPr>
              <a:t>(),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</a:rPr>
              <a:t> )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scanner.nextLine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"New connection; customer ID " </a:t>
            </a:r>
            <a:r>
              <a:rPr lang="en-GB" dirty="0">
                <a:latin typeface="Berlin Sans FB" panose="020E0602020502020306" pitchFamily="34" charset="0"/>
              </a:rPr>
              <a:t>+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bank.getListOfAccounts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).size() == 0)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"Unknown customer: " </a:t>
            </a:r>
            <a:r>
              <a:rPr lang="en-GB" dirty="0">
                <a:latin typeface="Berlin Sans FB" panose="020E0602020502020306" pitchFamily="34" charset="0"/>
              </a:rPr>
              <a:t>+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"."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"SUCCESS" 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while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{   String line = </a:t>
            </a:r>
            <a:r>
              <a:rPr lang="en-GB" dirty="0" err="1">
                <a:latin typeface="Berlin Sans FB" panose="020E0602020502020306" pitchFamily="34" charset="0"/>
              </a:rPr>
              <a:t>scanner.nextLine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String[] substrings = </a:t>
            </a:r>
            <a:r>
              <a:rPr lang="en-GB" dirty="0" err="1">
                <a:latin typeface="Berlin Sans FB" panose="020E0602020502020306" pitchFamily="34" charset="0"/>
              </a:rPr>
              <a:t>line.split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"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switch (substrings[0].</a:t>
            </a:r>
            <a:r>
              <a:rPr lang="en-GB" dirty="0" err="1">
                <a:latin typeface="Berlin Sans FB" panose="020E0602020502020306" pitchFamily="34" charset="0"/>
              </a:rPr>
              <a:t>toLowerCase</a:t>
            </a:r>
            <a:r>
              <a:rPr lang="en-GB" dirty="0">
                <a:latin typeface="Berlin Sans FB" panose="020E0602020502020306" pitchFamily="34" charset="0"/>
              </a:rPr>
              <a:t>())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{   case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"accounts"</a:t>
            </a:r>
            <a:r>
              <a:rPr lang="en-GB" dirty="0">
                <a:latin typeface="Berlin Sans FB" panose="020E0602020502020306" pitchFamily="34" charset="0"/>
              </a:rPr>
              <a:t>: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List&lt;Integer&gt; </a:t>
            </a:r>
            <a:r>
              <a:rPr lang="en-GB" dirty="0" err="1">
                <a:latin typeface="Berlin Sans FB" panose="020E0602020502020306" pitchFamily="34" charset="0"/>
              </a:rPr>
              <a:t>listOfAccounts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bank.getListOfAccounts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listOfAccounts.size</a:t>
            </a:r>
            <a:r>
              <a:rPr lang="en-GB" dirty="0">
                <a:latin typeface="Berlin Sans FB" panose="020E0602020502020306" pitchFamily="34" charset="0"/>
              </a:rPr>
              <a:t>()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 (Integer 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 : </a:t>
            </a:r>
            <a:r>
              <a:rPr lang="en-GB" dirty="0" err="1">
                <a:latin typeface="Berlin Sans FB" panose="020E0602020502020306" pitchFamily="34" charset="0"/>
              </a:rPr>
              <a:t>listOfAccounts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accountNumber</a:t>
            </a:r>
            <a:r>
              <a:rPr lang="en-GB" dirty="0">
                <a:latin typeface="Berlin Sans FB" panose="020E0602020502020306" pitchFamily="34" charset="0"/>
              </a:rPr>
              <a:t>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break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case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"balance"</a:t>
            </a:r>
            <a:r>
              <a:rPr lang="en-GB" dirty="0">
                <a:latin typeface="Berlin Sans FB" panose="020E0602020502020306" pitchFamily="34" charset="0"/>
              </a:rPr>
              <a:t>: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account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substrings[ 1 ]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bank.getAccountBalance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, account 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break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case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"transfer"</a:t>
            </a:r>
            <a:r>
              <a:rPr lang="en-GB" dirty="0">
                <a:latin typeface="Berlin Sans FB" panose="020E0602020502020306" pitchFamily="34" charset="0"/>
              </a:rPr>
              <a:t>: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substrings[ 1 ]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substrings[ 2 ]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amount = </a:t>
            </a:r>
            <a:r>
              <a:rPr lang="en-GB" dirty="0" err="1">
                <a:latin typeface="Berlin Sans FB" panose="020E0602020502020306" pitchFamily="34" charset="0"/>
              </a:rPr>
              <a:t>Integer.parseInt</a:t>
            </a:r>
            <a:r>
              <a:rPr lang="en-GB" dirty="0">
                <a:latin typeface="Berlin Sans FB" panose="020E0602020502020306" pitchFamily="34" charset="0"/>
              </a:rPr>
              <a:t>( substrings[ 3 ]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 err="1">
                <a:latin typeface="Berlin Sans FB" panose="020E0602020502020306" pitchFamily="34" charset="0"/>
              </a:rPr>
              <a:t>bank.transfer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latin typeface="Berlin Sans FB" panose="020E0602020502020306" pitchFamily="34" charset="0"/>
              </a:rPr>
              <a:t>fromAccount</a:t>
            </a:r>
            <a:r>
              <a:rPr lang="en-GB" dirty="0">
                <a:latin typeface="Berlin Sans FB" panose="020E0602020502020306" pitchFamily="34" charset="0"/>
              </a:rPr>
              <a:t>, </a:t>
            </a:r>
            <a:r>
              <a:rPr lang="en-GB" dirty="0" err="1">
                <a:latin typeface="Berlin Sans FB" panose="020E0602020502020306" pitchFamily="34" charset="0"/>
              </a:rPr>
              <a:t>toAccount</a:t>
            </a:r>
            <a:r>
              <a:rPr lang="en-GB" dirty="0">
                <a:latin typeface="Berlin Sans FB" panose="020E0602020502020306" pitchFamily="34" charset="0"/>
              </a:rPr>
              <a:t>, amount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"SUCCESS"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break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default</a:t>
            </a:r>
            <a:r>
              <a:rPr lang="en-GB" dirty="0">
                <a:latin typeface="Berlin Sans FB" panose="020E0602020502020306" pitchFamily="34" charset="0"/>
              </a:rPr>
              <a:t>: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throw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Exception(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"Unknown command: "</a:t>
            </a:r>
            <a:r>
              <a:rPr lang="en-GB" dirty="0">
                <a:latin typeface="Berlin Sans FB" panose="020E0602020502020306" pitchFamily="34" charset="0"/>
              </a:rPr>
              <a:t> + substrings[ 0 ]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(Exception e) { </a:t>
            </a:r>
            <a:r>
              <a:rPr lang="en-GB" dirty="0" err="1">
                <a:latin typeface="Berlin Sans FB" panose="020E0602020502020306" pitchFamily="34" charset="0"/>
              </a:rPr>
              <a:t>writer.println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"ERROR " </a:t>
            </a:r>
            <a:r>
              <a:rPr lang="en-GB" dirty="0">
                <a:latin typeface="Berlin Sans FB" panose="020E0602020502020306" pitchFamily="34" charset="0"/>
              </a:rPr>
              <a:t>+ </a:t>
            </a:r>
            <a:r>
              <a:rPr lang="en-GB" dirty="0" err="1">
                <a:latin typeface="Berlin Sans FB" panose="020E0602020502020306" pitchFamily="34" charset="0"/>
              </a:rPr>
              <a:t>e.getMessage</a:t>
            </a:r>
            <a:r>
              <a:rPr lang="en-GB" dirty="0">
                <a:latin typeface="Berlin Sans FB" panose="020E0602020502020306" pitchFamily="34" charset="0"/>
              </a:rPr>
              <a:t>()); </a:t>
            </a:r>
            <a:r>
              <a:rPr lang="en-GB" dirty="0" err="1">
                <a:latin typeface="Berlin Sans FB" panose="020E0602020502020306" pitchFamily="34" charset="0"/>
              </a:rPr>
              <a:t>socket.close</a:t>
            </a:r>
            <a:r>
              <a:rPr lang="en-GB" dirty="0">
                <a:latin typeface="Berlin Sans FB" panose="020E0602020502020306" pitchFamily="34" charset="0"/>
              </a:rPr>
              <a:t>();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(Exception e) {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finally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"Customer " </a:t>
            </a:r>
            <a:r>
              <a:rPr lang="en-GB" dirty="0">
                <a:latin typeface="Berlin Sans FB" panose="020E0602020502020306" pitchFamily="34" charset="0"/>
              </a:rPr>
              <a:t>+ </a:t>
            </a:r>
            <a:r>
              <a:rPr lang="en-GB" dirty="0" err="1">
                <a:latin typeface="Berlin Sans FB" panose="020E0602020502020306" pitchFamily="34" charset="0"/>
              </a:rPr>
              <a:t>customerId</a:t>
            </a:r>
            <a:r>
              <a:rPr lang="en-GB" dirty="0">
                <a:latin typeface="Berlin Sans FB" panose="020E0602020502020306" pitchFamily="34" charset="0"/>
              </a:rPr>
              <a:t> +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 disconnected." </a:t>
            </a:r>
            <a:r>
              <a:rPr lang="en-GB" dirty="0">
                <a:latin typeface="Berlin Sans FB" panose="020E0602020502020306" pitchFamily="34" charset="0"/>
              </a:rPr>
              <a:t>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// end of 'run' method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0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88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8194 L 0 -1.22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Bank Server: Protocol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It is a client-server application, i.e. the client initiates a connection</a:t>
            </a:r>
          </a:p>
          <a:p>
            <a:r>
              <a:rPr lang="en-GB" dirty="0"/>
              <a:t>The protocol is text-based, i.e. not binary</a:t>
            </a:r>
          </a:p>
          <a:p>
            <a:r>
              <a:rPr lang="en-GB" dirty="0"/>
              <a:t>The server never initiates an exchange of data; every exchange is initiated by the client, and the server immediately responds to each client request</a:t>
            </a:r>
          </a:p>
          <a:p>
            <a:r>
              <a:rPr lang="en-GB" dirty="0"/>
              <a:t>The protocol does not include any authentication</a:t>
            </a:r>
          </a:p>
          <a:p>
            <a:pPr lvl="1"/>
            <a:r>
              <a:rPr lang="en-GB" dirty="0"/>
              <a:t>Obviously this would be unacceptable in real world!</a:t>
            </a:r>
          </a:p>
          <a:p>
            <a:r>
              <a:rPr lang="en-GB" dirty="0"/>
              <a:t>Each client request consists of a single text line</a:t>
            </a:r>
          </a:p>
          <a:p>
            <a:r>
              <a:rPr lang="en-GB" dirty="0"/>
              <a:t>Server response can be a single text line or multiple lines, depending on the request (see the table on the next slide)</a:t>
            </a:r>
          </a:p>
          <a:p>
            <a:r>
              <a:rPr lang="en-GB" dirty="0"/>
              <a:t>In case of an error, the server responds with a line “ERROR” followed by an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5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Bank Server: Protocol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24</a:t>
            </a:fld>
            <a:r>
              <a:rPr lang="en-US"/>
              <a:t>/N</a:t>
            </a:r>
            <a:endParaRPr lang="en-US" dirty="0"/>
          </a:p>
        </p:txBody>
      </p:sp>
      <p:graphicFrame>
        <p:nvGraphicFramePr>
          <p:cNvPr id="9" name="Group 34">
            <a:extLst>
              <a:ext uri="{FF2B5EF4-FFF2-40B4-BE49-F238E27FC236}">
                <a16:creationId xmlns:a16="http://schemas.microsoft.com/office/drawing/2014/main" id="{E4778A51-7E28-4C9D-BF93-239CA850C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274820"/>
              </p:ext>
            </p:extLst>
          </p:nvPr>
        </p:nvGraphicFramePr>
        <p:xfrm>
          <a:off x="1782189" y="1509859"/>
          <a:ext cx="9146051" cy="4288657"/>
        </p:xfrm>
        <a:graphic>
          <a:graphicData uri="http://schemas.openxmlformats.org/drawingml/2006/table">
            <a:tbl>
              <a:tblPr/>
              <a:tblGrid>
                <a:gridCol w="415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400" b="1" dirty="0"/>
                        <a:t>Client request</a:t>
                      </a:r>
                      <a:endParaRPr lang="en-US" sz="2400" b="1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Server response (if success)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(On connection) &lt;customer ID&gt;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/>
                        <a:t>“SUCCESS”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ACCOUNTS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400" dirty="0"/>
                        <a:t>&lt;Number of accounts&gt;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400" dirty="0"/>
                        <a:t>&lt;Account 1&gt;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400" dirty="0"/>
                        <a:t>&lt;Account 2&gt;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400" dirty="0"/>
                        <a:t>…</a:t>
                      </a:r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BALANCE &lt;account&gt;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2400" dirty="0"/>
                        <a:t>&lt;Account</a:t>
                      </a:r>
                      <a:r>
                        <a:rPr lang="en-GB" sz="2400" baseline="0" dirty="0"/>
                        <a:t> balance&gt;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TRANSFER &lt;from account&gt; &lt;to account&gt; &lt;amount&gt;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(Perform transfer) “SUCCESS”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12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Processes and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server and each client are separate processes</a:t>
            </a:r>
          </a:p>
          <a:p>
            <a:endParaRPr lang="en-GB" dirty="0"/>
          </a:p>
          <a:p>
            <a:r>
              <a:rPr lang="en-GB" dirty="0"/>
              <a:t>In Java, one could have both programs in one package, however we’ve split them into two completely independent projects so that you do not confuse the server and the client processes</a:t>
            </a:r>
          </a:p>
          <a:p>
            <a:endParaRPr lang="en-GB" dirty="0"/>
          </a:p>
          <a:p>
            <a:r>
              <a:rPr lang="en-GB" dirty="0"/>
              <a:t>Each client runs a single thread</a:t>
            </a:r>
          </a:p>
          <a:p>
            <a:endParaRPr lang="en-GB" dirty="0"/>
          </a:p>
          <a:p>
            <a:r>
              <a:rPr lang="en-GB" dirty="0"/>
              <a:t>The server has its main thread for listening for new connections and one additional thread for each connected client – to process the requests from that specific 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1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603-5EE8-4A47-B039-486E4C0C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-23597"/>
            <a:ext cx="8244916" cy="952500"/>
          </a:xfrm>
        </p:spPr>
        <p:txBody>
          <a:bodyPr/>
          <a:lstStyle/>
          <a:p>
            <a:r>
              <a:rPr lang="en-GB" dirty="0"/>
              <a:t>Processes and threads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D1888-B644-4FD4-BE42-8B9A0B50EF92}"/>
              </a:ext>
            </a:extLst>
          </p:cNvPr>
          <p:cNvSpPr/>
          <p:nvPr/>
        </p:nvSpPr>
        <p:spPr bwMode="auto">
          <a:xfrm>
            <a:off x="4799856" y="1700808"/>
            <a:ext cx="2592288" cy="3744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Arial" charset="0"/>
                <a:cs typeface="Arial" charset="0"/>
              </a:rPr>
              <a:t>Server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1C17-F4E9-459D-BABD-54279CFA4CF2}"/>
              </a:ext>
            </a:extLst>
          </p:cNvPr>
          <p:cNvSpPr txBox="1"/>
          <p:nvPr/>
        </p:nvSpPr>
        <p:spPr>
          <a:xfrm>
            <a:off x="4943872" y="2261784"/>
            <a:ext cx="2304256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Main thread – listens to new connections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5D23E-59F0-4E3C-ABBA-9A531DA8D9DC}"/>
              </a:ext>
            </a:extLst>
          </p:cNvPr>
          <p:cNvGrpSpPr/>
          <p:nvPr/>
        </p:nvGrpSpPr>
        <p:grpSpPr>
          <a:xfrm>
            <a:off x="2063552" y="1631418"/>
            <a:ext cx="2016224" cy="1653567"/>
            <a:chOff x="395536" y="1631417"/>
            <a:chExt cx="2016224" cy="16535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B5FA90-8579-4946-8DFD-87722D45962B}"/>
                </a:ext>
              </a:extLst>
            </p:cNvPr>
            <p:cNvSpPr/>
            <p:nvPr/>
          </p:nvSpPr>
          <p:spPr bwMode="auto">
            <a:xfrm>
              <a:off x="395536" y="1631417"/>
              <a:ext cx="2016224" cy="16535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Arial" charset="0"/>
                  <a:cs typeface="Arial" charset="0"/>
                </a:rPr>
                <a:t>Client 1 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077838-ED62-4CE5-A2B2-E68AEFEE45A9}"/>
                </a:ext>
              </a:extLst>
            </p:cNvPr>
            <p:cNvSpPr txBox="1"/>
            <p:nvPr/>
          </p:nvSpPr>
          <p:spPr>
            <a:xfrm>
              <a:off x="539552" y="2192392"/>
              <a:ext cx="1728192" cy="92333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Calibri"/>
                </a:rPr>
                <a:t>Main thread – UI and communications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61160-3A20-42FE-948A-CC09864185DB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 bwMode="auto">
          <a:xfrm flipV="1">
            <a:off x="3935760" y="2584949"/>
            <a:ext cx="1008112" cy="69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Callout: Bent Line 30">
            <a:extLst>
              <a:ext uri="{FF2B5EF4-FFF2-40B4-BE49-F238E27FC236}">
                <a16:creationId xmlns:a16="http://schemas.microsoft.com/office/drawing/2014/main" id="{EAEF63D7-6B30-4A4A-AFE0-0E9870FBE02C}"/>
              </a:ext>
            </a:extLst>
          </p:cNvPr>
          <p:cNvSpPr/>
          <p:nvPr/>
        </p:nvSpPr>
        <p:spPr bwMode="auto">
          <a:xfrm>
            <a:off x="4799856" y="880853"/>
            <a:ext cx="1872208" cy="716580"/>
          </a:xfrm>
          <a:prstGeom prst="borderCallout2">
            <a:avLst>
              <a:gd name="adj1" fmla="val 48349"/>
              <a:gd name="adj2" fmla="val -300"/>
              <a:gd name="adj3" fmla="val 47692"/>
              <a:gd name="adj4" fmla="val -8931"/>
              <a:gd name="adj5" fmla="val 240764"/>
              <a:gd name="adj6" fmla="val -26157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Arial" charset="0"/>
                <a:cs typeface="Arial" charset="0"/>
              </a:rPr>
              <a:t>Establishing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Arial" charset="0"/>
                <a:cs typeface="Arial" charset="0"/>
              </a:rPr>
              <a:t>TCP connection</a:t>
            </a:r>
          </a:p>
        </p:txBody>
      </p:sp>
    </p:spTree>
    <p:extLst>
      <p:ext uri="{BB962C8B-B14F-4D97-AF65-F5344CB8AC3E}">
        <p14:creationId xmlns:p14="http://schemas.microsoft.com/office/powerpoint/2010/main" val="2491741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603-5EE8-4A47-B039-486E4C0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threads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D1888-B644-4FD4-BE42-8B9A0B50EF92}"/>
              </a:ext>
            </a:extLst>
          </p:cNvPr>
          <p:cNvSpPr/>
          <p:nvPr/>
        </p:nvSpPr>
        <p:spPr bwMode="auto">
          <a:xfrm>
            <a:off x="4799856" y="1700808"/>
            <a:ext cx="2592288" cy="3744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Arial" charset="0"/>
                <a:cs typeface="Arial" charset="0"/>
              </a:rPr>
              <a:t>Server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1C17-F4E9-459D-BABD-54279CFA4CF2}"/>
              </a:ext>
            </a:extLst>
          </p:cNvPr>
          <p:cNvSpPr txBox="1"/>
          <p:nvPr/>
        </p:nvSpPr>
        <p:spPr>
          <a:xfrm>
            <a:off x="4943872" y="2261784"/>
            <a:ext cx="2304256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Main thread – listens to new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CF8D9-1C25-47ED-B56A-D0318102368E}"/>
              </a:ext>
            </a:extLst>
          </p:cNvPr>
          <p:cNvSpPr txBox="1"/>
          <p:nvPr/>
        </p:nvSpPr>
        <p:spPr>
          <a:xfrm>
            <a:off x="4946208" y="3134293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Handling client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5D23E-59F0-4E3C-ABBA-9A531DA8D9DC}"/>
              </a:ext>
            </a:extLst>
          </p:cNvPr>
          <p:cNvGrpSpPr/>
          <p:nvPr/>
        </p:nvGrpSpPr>
        <p:grpSpPr>
          <a:xfrm>
            <a:off x="2063552" y="1631418"/>
            <a:ext cx="2016224" cy="1653567"/>
            <a:chOff x="395536" y="1631417"/>
            <a:chExt cx="2016224" cy="16535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B5FA90-8579-4946-8DFD-87722D45962B}"/>
                </a:ext>
              </a:extLst>
            </p:cNvPr>
            <p:cNvSpPr/>
            <p:nvPr/>
          </p:nvSpPr>
          <p:spPr bwMode="auto">
            <a:xfrm>
              <a:off x="395536" y="1631417"/>
              <a:ext cx="2016224" cy="16535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Arial" charset="0"/>
                  <a:cs typeface="Arial" charset="0"/>
                </a:rPr>
                <a:t>Client 1 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077838-ED62-4CE5-A2B2-E68AEFEE45A9}"/>
                </a:ext>
              </a:extLst>
            </p:cNvPr>
            <p:cNvSpPr txBox="1"/>
            <p:nvPr/>
          </p:nvSpPr>
          <p:spPr>
            <a:xfrm>
              <a:off x="539552" y="2192392"/>
              <a:ext cx="1728192" cy="92333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Calibri"/>
                </a:rPr>
                <a:t>Main thread – UI and communications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61160-3A20-42FE-948A-CC09864185DB}"/>
              </a:ext>
            </a:extLst>
          </p:cNvPr>
          <p:cNvCxnSpPr>
            <a:stCxn id="11" idx="3"/>
            <a:endCxn id="8" idx="1"/>
          </p:cNvCxnSpPr>
          <p:nvPr/>
        </p:nvCxnSpPr>
        <p:spPr bwMode="auto">
          <a:xfrm>
            <a:off x="3935760" y="2654057"/>
            <a:ext cx="1010448" cy="6649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77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603-5EE8-4A47-B039-486E4C0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threads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D1888-B644-4FD4-BE42-8B9A0B50EF92}"/>
              </a:ext>
            </a:extLst>
          </p:cNvPr>
          <p:cNvSpPr/>
          <p:nvPr/>
        </p:nvSpPr>
        <p:spPr bwMode="auto">
          <a:xfrm>
            <a:off x="4799856" y="1700808"/>
            <a:ext cx="2592288" cy="3744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Arial" charset="0"/>
                <a:cs typeface="Arial" charset="0"/>
              </a:rPr>
              <a:t>Server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1C17-F4E9-459D-BABD-54279CFA4CF2}"/>
              </a:ext>
            </a:extLst>
          </p:cNvPr>
          <p:cNvSpPr txBox="1"/>
          <p:nvPr/>
        </p:nvSpPr>
        <p:spPr>
          <a:xfrm>
            <a:off x="4943872" y="2261784"/>
            <a:ext cx="2304256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Main thread – listens to new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CF8D9-1C25-47ED-B56A-D0318102368E}"/>
              </a:ext>
            </a:extLst>
          </p:cNvPr>
          <p:cNvSpPr txBox="1"/>
          <p:nvPr/>
        </p:nvSpPr>
        <p:spPr>
          <a:xfrm>
            <a:off x="4946208" y="3134293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Handling client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C2E1B-B505-438D-AA32-0F923FAE2868}"/>
              </a:ext>
            </a:extLst>
          </p:cNvPr>
          <p:cNvSpPr txBox="1"/>
          <p:nvPr/>
        </p:nvSpPr>
        <p:spPr>
          <a:xfrm>
            <a:off x="4946208" y="3741073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Handling client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5D23E-59F0-4E3C-ABBA-9A531DA8D9DC}"/>
              </a:ext>
            </a:extLst>
          </p:cNvPr>
          <p:cNvGrpSpPr/>
          <p:nvPr/>
        </p:nvGrpSpPr>
        <p:grpSpPr>
          <a:xfrm>
            <a:off x="2063552" y="1631418"/>
            <a:ext cx="2016224" cy="1653567"/>
            <a:chOff x="395536" y="1631417"/>
            <a:chExt cx="2016224" cy="16535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B5FA90-8579-4946-8DFD-87722D45962B}"/>
                </a:ext>
              </a:extLst>
            </p:cNvPr>
            <p:cNvSpPr/>
            <p:nvPr/>
          </p:nvSpPr>
          <p:spPr bwMode="auto">
            <a:xfrm>
              <a:off x="395536" y="1631417"/>
              <a:ext cx="2016224" cy="16535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Arial" charset="0"/>
                  <a:cs typeface="Arial" charset="0"/>
                </a:rPr>
                <a:t>Client 1 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077838-ED62-4CE5-A2B2-E68AEFEE45A9}"/>
                </a:ext>
              </a:extLst>
            </p:cNvPr>
            <p:cNvSpPr txBox="1"/>
            <p:nvPr/>
          </p:nvSpPr>
          <p:spPr>
            <a:xfrm>
              <a:off x="539552" y="2192392"/>
              <a:ext cx="1728192" cy="92333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Calibri"/>
                </a:rPr>
                <a:t>Main thread – UI and communications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B452B6-F6B7-4A57-9581-6D01D511077C}"/>
              </a:ext>
            </a:extLst>
          </p:cNvPr>
          <p:cNvGrpSpPr/>
          <p:nvPr/>
        </p:nvGrpSpPr>
        <p:grpSpPr>
          <a:xfrm>
            <a:off x="8095901" y="2768620"/>
            <a:ext cx="2016224" cy="1653567"/>
            <a:chOff x="395536" y="1631417"/>
            <a:chExt cx="2016224" cy="16535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12F902-390A-42A4-BB45-A2E0DAADFCD9}"/>
                </a:ext>
              </a:extLst>
            </p:cNvPr>
            <p:cNvSpPr/>
            <p:nvPr/>
          </p:nvSpPr>
          <p:spPr bwMode="auto">
            <a:xfrm>
              <a:off x="395536" y="1631417"/>
              <a:ext cx="2016224" cy="16535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Arial" charset="0"/>
                  <a:cs typeface="Arial" charset="0"/>
                </a:rPr>
                <a:t>Client 2 process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143D65-E316-462F-97F8-16D3AB03CA27}"/>
                </a:ext>
              </a:extLst>
            </p:cNvPr>
            <p:cNvSpPr txBox="1"/>
            <p:nvPr/>
          </p:nvSpPr>
          <p:spPr>
            <a:xfrm>
              <a:off x="539552" y="2192392"/>
              <a:ext cx="1728192" cy="92333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Calibri"/>
                </a:rPr>
                <a:t>Main thread – UI and communications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61160-3A20-42FE-948A-CC09864185DB}"/>
              </a:ext>
            </a:extLst>
          </p:cNvPr>
          <p:cNvCxnSpPr>
            <a:stCxn id="11" idx="3"/>
            <a:endCxn id="8" idx="1"/>
          </p:cNvCxnSpPr>
          <p:nvPr/>
        </p:nvCxnSpPr>
        <p:spPr bwMode="auto">
          <a:xfrm>
            <a:off x="3935760" y="2654057"/>
            <a:ext cx="1010448" cy="6649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1B74A-98E9-483A-8EA7-1F0561BE99A2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 bwMode="auto">
          <a:xfrm flipH="1">
            <a:off x="7250465" y="3791259"/>
            <a:ext cx="989453" cy="1344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55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603-5EE8-4A47-B039-486E4C0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threads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D1888-B644-4FD4-BE42-8B9A0B50EF92}"/>
              </a:ext>
            </a:extLst>
          </p:cNvPr>
          <p:cNvSpPr/>
          <p:nvPr/>
        </p:nvSpPr>
        <p:spPr bwMode="auto">
          <a:xfrm>
            <a:off x="4799856" y="1700808"/>
            <a:ext cx="2592288" cy="3744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Arial" charset="0"/>
                <a:cs typeface="Arial" charset="0"/>
              </a:rPr>
              <a:t>Server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1C17-F4E9-459D-BABD-54279CFA4CF2}"/>
              </a:ext>
            </a:extLst>
          </p:cNvPr>
          <p:cNvSpPr txBox="1"/>
          <p:nvPr/>
        </p:nvSpPr>
        <p:spPr>
          <a:xfrm>
            <a:off x="4943872" y="2261784"/>
            <a:ext cx="2304256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Main thread – listens to new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CF8D9-1C25-47ED-B56A-D0318102368E}"/>
              </a:ext>
            </a:extLst>
          </p:cNvPr>
          <p:cNvSpPr txBox="1"/>
          <p:nvPr/>
        </p:nvSpPr>
        <p:spPr>
          <a:xfrm>
            <a:off x="4946208" y="3134293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Handling client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C2E1B-B505-438D-AA32-0F923FAE2868}"/>
              </a:ext>
            </a:extLst>
          </p:cNvPr>
          <p:cNvSpPr txBox="1"/>
          <p:nvPr/>
        </p:nvSpPr>
        <p:spPr>
          <a:xfrm>
            <a:off x="4946208" y="3741073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Handling client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5D23E-59F0-4E3C-ABBA-9A531DA8D9DC}"/>
              </a:ext>
            </a:extLst>
          </p:cNvPr>
          <p:cNvGrpSpPr/>
          <p:nvPr/>
        </p:nvGrpSpPr>
        <p:grpSpPr>
          <a:xfrm>
            <a:off x="2063552" y="1631418"/>
            <a:ext cx="2016224" cy="1653567"/>
            <a:chOff x="395536" y="1631417"/>
            <a:chExt cx="2016224" cy="16535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B5FA90-8579-4946-8DFD-87722D45962B}"/>
                </a:ext>
              </a:extLst>
            </p:cNvPr>
            <p:cNvSpPr/>
            <p:nvPr/>
          </p:nvSpPr>
          <p:spPr bwMode="auto">
            <a:xfrm>
              <a:off x="395536" y="1631417"/>
              <a:ext cx="2016224" cy="16535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Arial" charset="0"/>
                  <a:cs typeface="Arial" charset="0"/>
                </a:rPr>
                <a:t>Client 1 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077838-ED62-4CE5-A2B2-E68AEFEE45A9}"/>
                </a:ext>
              </a:extLst>
            </p:cNvPr>
            <p:cNvSpPr txBox="1"/>
            <p:nvPr/>
          </p:nvSpPr>
          <p:spPr>
            <a:xfrm>
              <a:off x="539552" y="2192392"/>
              <a:ext cx="1728192" cy="92333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Calibri"/>
                </a:rPr>
                <a:t>Main thread – UI and communications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D962E-03B3-479D-AE85-01054FEA2953}"/>
              </a:ext>
            </a:extLst>
          </p:cNvPr>
          <p:cNvGrpSpPr/>
          <p:nvPr/>
        </p:nvGrpSpPr>
        <p:grpSpPr>
          <a:xfrm>
            <a:off x="2063552" y="3851250"/>
            <a:ext cx="2016224" cy="1653567"/>
            <a:chOff x="395536" y="1631417"/>
            <a:chExt cx="2016224" cy="16535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E27C45-3380-40A8-8389-848C0C423516}"/>
                </a:ext>
              </a:extLst>
            </p:cNvPr>
            <p:cNvSpPr/>
            <p:nvPr/>
          </p:nvSpPr>
          <p:spPr bwMode="auto">
            <a:xfrm>
              <a:off x="395536" y="1631417"/>
              <a:ext cx="2016224" cy="16535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Arial" charset="0"/>
                  <a:cs typeface="Arial" charset="0"/>
                </a:rPr>
                <a:t>Client 3 process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359C9B-B971-4424-9E63-19FEBFC6D95D}"/>
                </a:ext>
              </a:extLst>
            </p:cNvPr>
            <p:cNvSpPr txBox="1"/>
            <p:nvPr/>
          </p:nvSpPr>
          <p:spPr>
            <a:xfrm>
              <a:off x="539552" y="2192392"/>
              <a:ext cx="1728192" cy="92333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Calibri"/>
                </a:rPr>
                <a:t>Main thread – UI and communications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B452B6-F6B7-4A57-9581-6D01D511077C}"/>
              </a:ext>
            </a:extLst>
          </p:cNvPr>
          <p:cNvGrpSpPr/>
          <p:nvPr/>
        </p:nvGrpSpPr>
        <p:grpSpPr>
          <a:xfrm>
            <a:off x="8095901" y="2768620"/>
            <a:ext cx="2016224" cy="1653567"/>
            <a:chOff x="395536" y="1631417"/>
            <a:chExt cx="2016224" cy="16535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12F902-390A-42A4-BB45-A2E0DAADFCD9}"/>
                </a:ext>
              </a:extLst>
            </p:cNvPr>
            <p:cNvSpPr/>
            <p:nvPr/>
          </p:nvSpPr>
          <p:spPr bwMode="auto">
            <a:xfrm>
              <a:off x="395536" y="1631417"/>
              <a:ext cx="2016224" cy="16535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Arial" charset="0"/>
                  <a:cs typeface="Arial" charset="0"/>
                </a:rPr>
                <a:t>Client 2 process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143D65-E316-462F-97F8-16D3AB03CA27}"/>
                </a:ext>
              </a:extLst>
            </p:cNvPr>
            <p:cNvSpPr txBox="1"/>
            <p:nvPr/>
          </p:nvSpPr>
          <p:spPr>
            <a:xfrm>
              <a:off x="539552" y="2192392"/>
              <a:ext cx="1728192" cy="92333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336666"/>
                  </a:solidFill>
                  <a:latin typeface="Calibri"/>
                </a:rPr>
                <a:t>Main thread – UI and communications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0869BAE-DD3A-4934-BF86-2885513477FC}"/>
              </a:ext>
            </a:extLst>
          </p:cNvPr>
          <p:cNvSpPr txBox="1"/>
          <p:nvPr/>
        </p:nvSpPr>
        <p:spPr>
          <a:xfrm>
            <a:off x="4946208" y="4341599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336666"/>
                </a:solidFill>
                <a:latin typeface="Calibri"/>
              </a:rPr>
              <a:t>Handling client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61160-3A20-42FE-948A-CC09864185DB}"/>
              </a:ext>
            </a:extLst>
          </p:cNvPr>
          <p:cNvCxnSpPr>
            <a:stCxn id="11" idx="3"/>
            <a:endCxn id="8" idx="1"/>
          </p:cNvCxnSpPr>
          <p:nvPr/>
        </p:nvCxnSpPr>
        <p:spPr bwMode="auto">
          <a:xfrm>
            <a:off x="3935760" y="2654057"/>
            <a:ext cx="1010448" cy="6649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0495D8-FE20-405D-A7AE-92B3DABAE8F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 bwMode="auto">
          <a:xfrm flipV="1">
            <a:off x="3935760" y="4526265"/>
            <a:ext cx="1010448" cy="347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1B74A-98E9-483A-8EA7-1F0561BE99A2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 bwMode="auto">
          <a:xfrm flipH="1">
            <a:off x="7250465" y="3791259"/>
            <a:ext cx="989453" cy="1344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44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D1996F45-903A-44B5-97F8-BFB7A6F9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9" y="936433"/>
            <a:ext cx="7423421" cy="56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Server Main Thread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server waits for clients to connect on a certain port </a:t>
            </a:r>
          </a:p>
          <a:p>
            <a:pPr lvl="1"/>
            <a:r>
              <a:rPr lang="en-GB" dirty="0"/>
              <a:t>This port number is 8888 in case of our bank server</a:t>
            </a:r>
          </a:p>
          <a:p>
            <a:pPr lvl="1"/>
            <a:endParaRPr lang="en-GB" dirty="0"/>
          </a:p>
          <a:p>
            <a:r>
              <a:rPr lang="en-GB" dirty="0"/>
              <a:t>To listen for incoming connections, create a server socket for that port and call accept()</a:t>
            </a:r>
          </a:p>
          <a:p>
            <a:pPr lvl="1"/>
            <a:r>
              <a:rPr lang="en-GB" dirty="0"/>
              <a:t>This will block until a client connects</a:t>
            </a:r>
          </a:p>
          <a:p>
            <a:pPr lvl="1"/>
            <a:r>
              <a:rPr lang="en-GB" dirty="0"/>
              <a:t>When a client connects, it will return a Socket object</a:t>
            </a:r>
          </a:p>
          <a:p>
            <a:pPr lvl="1"/>
            <a:endParaRPr lang="en-GB" dirty="0"/>
          </a:p>
          <a:p>
            <a:r>
              <a:rPr lang="en-GB" dirty="0" err="1"/>
              <a:t>ServerSocket</a:t>
            </a:r>
            <a:r>
              <a:rPr lang="en-GB" dirty="0"/>
              <a:t> is just for setting up the connection</a:t>
            </a:r>
          </a:p>
          <a:p>
            <a:pPr lvl="1"/>
            <a:r>
              <a:rPr lang="en-GB" dirty="0"/>
              <a:t>Application data is exchanged in Socket objects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ClientHandler</a:t>
            </a:r>
            <a:r>
              <a:rPr lang="en-GB" dirty="0"/>
              <a:t> class handles the interaction 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 err="1"/>
              <a:t>ClientHandler</a:t>
            </a:r>
            <a:r>
              <a:rPr lang="en-GB" dirty="0"/>
              <a:t> thread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server runs a thread (the </a:t>
            </a:r>
            <a:r>
              <a:rPr lang="en-GB" dirty="0" err="1"/>
              <a:t>ClientHandler</a:t>
            </a:r>
            <a:r>
              <a:rPr lang="en-GB" dirty="0"/>
              <a:t> class) for each connected client</a:t>
            </a:r>
          </a:p>
          <a:p>
            <a:endParaRPr lang="en-GB" dirty="0"/>
          </a:p>
          <a:p>
            <a:r>
              <a:rPr lang="en-GB" dirty="0" err="1"/>
              <a:t>ClientHandler</a:t>
            </a:r>
            <a:r>
              <a:rPr lang="en-GB" dirty="0"/>
              <a:t> is created after a client application connects and runs until it disconnects</a:t>
            </a:r>
          </a:p>
          <a:p>
            <a:endParaRPr lang="en-GB" dirty="0"/>
          </a:p>
          <a:p>
            <a:r>
              <a:rPr lang="en-GB" dirty="0"/>
              <a:t>It handles all the communications with the client:</a:t>
            </a:r>
          </a:p>
          <a:p>
            <a:pPr lvl="1"/>
            <a:r>
              <a:rPr lang="en-GB" dirty="0"/>
              <a:t>At the beginning, it receives the customer ID</a:t>
            </a:r>
          </a:p>
          <a:p>
            <a:pPr lvl="1"/>
            <a:r>
              <a:rPr lang="en-GB" dirty="0"/>
              <a:t>Then, in an infinite loop, it waits for commands</a:t>
            </a:r>
          </a:p>
          <a:p>
            <a:pPr lvl="1"/>
            <a:r>
              <a:rPr lang="en-GB" dirty="0"/>
              <a:t>It uses a switch statement to process commands</a:t>
            </a:r>
          </a:p>
          <a:p>
            <a:endParaRPr lang="en-GB" dirty="0"/>
          </a:p>
          <a:p>
            <a:r>
              <a:rPr lang="en-GB" dirty="0"/>
              <a:t>Every time the server receives a command, it responds according to the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 err="1"/>
              <a:t>ClientProgram</a:t>
            </a:r>
            <a:r>
              <a:rPr lang="en-GB" dirty="0"/>
              <a:t>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 main() method is responsible for the UI:</a:t>
            </a:r>
          </a:p>
          <a:p>
            <a:pPr lvl="1"/>
            <a:r>
              <a:rPr lang="en-GB" dirty="0"/>
              <a:t>Prompts the customer ID before connecting to the server</a:t>
            </a:r>
          </a:p>
          <a:p>
            <a:pPr lvl="1"/>
            <a:r>
              <a:rPr lang="en-GB" dirty="0"/>
              <a:t>Displays the list of accounts with balances</a:t>
            </a:r>
          </a:p>
          <a:p>
            <a:pPr lvl="1"/>
            <a:r>
              <a:rPr lang="en-GB" dirty="0"/>
              <a:t>Allows transferring funds</a:t>
            </a:r>
          </a:p>
          <a:p>
            <a:endParaRPr lang="en-GB" dirty="0"/>
          </a:p>
          <a:p>
            <a:r>
              <a:rPr lang="en-GB" dirty="0"/>
              <a:t>All the communications with the server are delegated to the Client class</a:t>
            </a:r>
          </a:p>
          <a:p>
            <a:pPr lvl="1"/>
            <a:r>
              <a:rPr lang="en-GB" dirty="0"/>
              <a:t>This is a convenient architecture that separates the UI from the communication layer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Client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Call </a:t>
            </a:r>
            <a:r>
              <a:rPr lang="en-GB" b="1" dirty="0"/>
              <a:t>Socket</a:t>
            </a:r>
            <a:r>
              <a:rPr lang="en-GB" dirty="0"/>
              <a:t> constructor to connect to server</a:t>
            </a:r>
          </a:p>
          <a:p>
            <a:pPr marL="269875" lvl="1" indent="0">
              <a:buNone/>
            </a:pPr>
            <a:r>
              <a:rPr lang="en-GB" sz="2000" dirty="0">
                <a:latin typeface="Berlin Sans FB" panose="020E0602020502020306" pitchFamily="34" charset="0"/>
              </a:rPr>
              <a:t>     	</a:t>
            </a:r>
            <a:r>
              <a:rPr lang="en-GB" sz="2400" dirty="0">
                <a:latin typeface="Berlin Sans FB" panose="020E0602020502020306" pitchFamily="34" charset="0"/>
              </a:rPr>
              <a:t>Socket </a:t>
            </a:r>
            <a:r>
              <a:rPr lang="en-GB" sz="2400" dirty="0" err="1">
                <a:latin typeface="Berlin Sans FB" panose="020E0602020502020306" pitchFamily="34" charset="0"/>
              </a:rPr>
              <a:t>socket</a:t>
            </a:r>
            <a:r>
              <a:rPr lang="en-GB" sz="2400" dirty="0">
                <a:latin typeface="Berlin Sans FB" panose="020E0602020502020306" pitchFamily="34" charset="0"/>
              </a:rPr>
              <a:t> = new Socket("localhost", port); </a:t>
            </a:r>
          </a:p>
          <a:p>
            <a:pPr lvl="1"/>
            <a:r>
              <a:rPr lang="en-GB" dirty="0"/>
              <a:t>throws </a:t>
            </a:r>
            <a:r>
              <a:rPr lang="en-GB" b="1" dirty="0" err="1"/>
              <a:t>UnknownHostException</a:t>
            </a:r>
            <a:r>
              <a:rPr lang="en-GB" dirty="0"/>
              <a:t> if the host is not found</a:t>
            </a:r>
          </a:p>
          <a:p>
            <a:pPr lvl="2"/>
            <a:endParaRPr lang="en-GB" dirty="0"/>
          </a:p>
          <a:p>
            <a:r>
              <a:rPr lang="en-GB" dirty="0"/>
              <a:t>Use input/output streams attached to socket to communicate with other endpoint 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	reader = new Scanner(</a:t>
            </a:r>
            <a:r>
              <a:rPr lang="en-GB" dirty="0" err="1">
                <a:latin typeface="Berlin Sans FB" panose="020E0602020502020306" pitchFamily="34" charset="0"/>
              </a:rPr>
              <a:t>socket.getInputStream</a:t>
            </a:r>
            <a:r>
              <a:rPr lang="en-GB" dirty="0">
                <a:latin typeface="Berlin Sans FB" panose="020E0602020502020306" pitchFamily="34" charset="0"/>
              </a:rPr>
              <a:t>()); 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	writer = new </a:t>
            </a:r>
            <a:r>
              <a:rPr lang="en-GB" dirty="0" err="1">
                <a:latin typeface="Berlin Sans FB" panose="020E0602020502020306" pitchFamily="34" charset="0"/>
              </a:rPr>
              <a:t>PrintWriter</a:t>
            </a:r>
            <a:r>
              <a:rPr lang="en-GB" dirty="0">
                <a:latin typeface="Berlin Sans FB" panose="020E0602020502020306" pitchFamily="34" charset="0"/>
              </a:rPr>
              <a:t>(</a:t>
            </a:r>
            <a:r>
              <a:rPr lang="en-GB" dirty="0" err="1">
                <a:latin typeface="Berlin Sans FB" panose="020E0602020502020306" pitchFamily="34" charset="0"/>
              </a:rPr>
              <a:t>socket.getOutputStream</a:t>
            </a:r>
            <a:r>
              <a:rPr lang="en-GB" dirty="0">
                <a:latin typeface="Berlin Sans FB" panose="020E0602020502020306" pitchFamily="34" charset="0"/>
              </a:rPr>
              <a:t>(), true);</a:t>
            </a:r>
          </a:p>
          <a:p>
            <a:pPr lvl="2"/>
            <a:endParaRPr lang="en-GB" dirty="0"/>
          </a:p>
          <a:p>
            <a:r>
              <a:rPr lang="en-GB" dirty="0"/>
              <a:t>When you send data to </a:t>
            </a:r>
            <a:r>
              <a:rPr lang="en-GB" b="1" dirty="0"/>
              <a:t>writer</a:t>
            </a:r>
            <a:r>
              <a:rPr lang="en-GB" dirty="0"/>
              <a:t>, the socket forwards it to the server; you can read the server's response (if any) through </a:t>
            </a:r>
            <a:r>
              <a:rPr lang="en-GB" b="1" dirty="0"/>
              <a:t>reader</a:t>
            </a:r>
          </a:p>
          <a:p>
            <a:pPr lvl="2"/>
            <a:endParaRPr lang="en-GB" dirty="0"/>
          </a:p>
          <a:p>
            <a:r>
              <a:rPr lang="en-GB" dirty="0"/>
              <a:t>When communication with the server ends, close the socket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	</a:t>
            </a:r>
            <a:r>
              <a:rPr lang="en-GB" dirty="0" err="1">
                <a:latin typeface="Berlin Sans FB" panose="020E0602020502020306" pitchFamily="34" charset="0"/>
              </a:rPr>
              <a:t>socket.close</a:t>
            </a:r>
            <a:r>
              <a:rPr lang="en-GB" dirty="0">
                <a:latin typeface="Berlin Sans FB" panose="020E0602020502020306" pitchFamily="34" charset="0"/>
              </a:rPr>
              <a:t>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General remarks about Text Protocols / Formats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Strong points</a:t>
            </a:r>
          </a:p>
          <a:p>
            <a:pPr lvl="1"/>
            <a:r>
              <a:rPr lang="en-GB" dirty="0"/>
              <a:t>Human readable and editable</a:t>
            </a:r>
          </a:p>
          <a:p>
            <a:pPr lvl="1"/>
            <a:r>
              <a:rPr lang="en-GB" dirty="0"/>
              <a:t>Easily interchangeable with other platforms </a:t>
            </a:r>
          </a:p>
          <a:p>
            <a:pPr lvl="1"/>
            <a:r>
              <a:rPr lang="en-GB" dirty="0"/>
              <a:t>Support for standardised / legacy text formats</a:t>
            </a:r>
          </a:p>
          <a:p>
            <a:pPr lvl="1"/>
            <a:r>
              <a:rPr lang="en-GB" dirty="0"/>
              <a:t>Easy to test with external programs       </a:t>
            </a:r>
            <a:r>
              <a:rPr lang="en-GB" sz="1200" dirty="0"/>
              <a:t>(more on this in the next slide)</a:t>
            </a:r>
          </a:p>
          <a:p>
            <a:endParaRPr lang="en-GB" dirty="0"/>
          </a:p>
          <a:p>
            <a:r>
              <a:rPr lang="en-GB" dirty="0"/>
              <a:t>Weak points</a:t>
            </a:r>
          </a:p>
          <a:p>
            <a:pPr lvl="1"/>
            <a:r>
              <a:rPr lang="en-GB" dirty="0"/>
              <a:t>Usually less efficient than binary formats</a:t>
            </a:r>
          </a:p>
          <a:p>
            <a:pPr lvl="1"/>
            <a:r>
              <a:rPr lang="en-GB" dirty="0"/>
              <a:t>Unless the description of the format is precise, there can be compatibility issues</a:t>
            </a:r>
          </a:p>
          <a:p>
            <a:endParaRPr lang="en-GB" dirty="0"/>
          </a:p>
          <a:p>
            <a:r>
              <a:rPr lang="en-GB" dirty="0"/>
              <a:t>Note</a:t>
            </a:r>
          </a:p>
          <a:p>
            <a:pPr lvl="1"/>
            <a:r>
              <a:rPr lang="en-GB" dirty="0"/>
              <a:t>Text formats rely on a character encoding; the default encoding in Java is UTF-8</a:t>
            </a:r>
          </a:p>
          <a:p>
            <a:pPr lvl="1"/>
            <a:r>
              <a:rPr lang="en-GB" dirty="0"/>
              <a:t>You can specify other encodings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9069" y="221390"/>
            <a:ext cx="10146030" cy="403225"/>
          </a:xfrm>
        </p:spPr>
        <p:txBody>
          <a:bodyPr/>
          <a:lstStyle/>
          <a:p>
            <a:pPr algn="r"/>
            <a:r>
              <a:rPr lang="en-GB" sz="2200" dirty="0"/>
              <a:t>Testing text-based client-server applications in the terminal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76251" y="804954"/>
            <a:ext cx="11581738" cy="5504407"/>
          </a:xfrm>
        </p:spPr>
        <p:txBody>
          <a:bodyPr/>
          <a:lstStyle/>
          <a:p>
            <a:r>
              <a:rPr lang="en-GB" dirty="0"/>
              <a:t>You don’t have to implement a full-blown client just to test sending commands!</a:t>
            </a:r>
          </a:p>
          <a:p>
            <a:pPr lvl="1"/>
            <a:r>
              <a:rPr lang="en-GB" dirty="0"/>
              <a:t>There are many interfaces you can use to connect directly to a socket and type/receive text</a:t>
            </a:r>
          </a:p>
          <a:p>
            <a:pPr lvl="2"/>
            <a:r>
              <a:rPr lang="en-GB" dirty="0"/>
              <a:t>Useful for debugging!</a:t>
            </a:r>
          </a:p>
          <a:p>
            <a:pPr lvl="1"/>
            <a:r>
              <a:rPr lang="en-GB" dirty="0"/>
              <a:t>E.g. </a:t>
            </a:r>
            <a:r>
              <a:rPr lang="en-GB" b="1" dirty="0"/>
              <a:t>telnet</a:t>
            </a:r>
            <a:r>
              <a:rPr lang="en-GB" dirty="0"/>
              <a:t>    (telnet localhost 8888)</a:t>
            </a:r>
          </a:p>
          <a:p>
            <a:pPr lvl="1"/>
            <a:r>
              <a:rPr lang="en-GB" b="1" dirty="0" err="1"/>
              <a:t>netcat</a:t>
            </a:r>
            <a:r>
              <a:rPr lang="en-GB" dirty="0"/>
              <a:t>    (</a:t>
            </a:r>
            <a:r>
              <a:rPr lang="en-GB" dirty="0" err="1"/>
              <a:t>nc</a:t>
            </a:r>
            <a:r>
              <a:rPr lang="en-GB" dirty="0"/>
              <a:t> localhost 8888) / (</a:t>
            </a:r>
            <a:r>
              <a:rPr lang="en-GB" dirty="0" err="1"/>
              <a:t>nc</a:t>
            </a:r>
            <a:r>
              <a:rPr lang="en-GB" dirty="0"/>
              <a:t> -l localhost 8888   # for a listening socket)</a:t>
            </a:r>
          </a:p>
          <a:p>
            <a:pPr lvl="1"/>
            <a:r>
              <a:rPr lang="en-GB" dirty="0"/>
              <a:t>Directly from a </a:t>
            </a:r>
            <a:r>
              <a:rPr lang="en-GB" b="1" dirty="0"/>
              <a:t>bash</a:t>
            </a:r>
            <a:r>
              <a:rPr lang="en-GB" dirty="0"/>
              <a:t> terminal! (</a:t>
            </a:r>
            <a:r>
              <a:rPr lang="pt-BR" dirty="0"/>
              <a:t>echo "text!" &gt; /dev/tcp/localhost/8888)</a:t>
            </a:r>
          </a:p>
          <a:p>
            <a:pPr lvl="2"/>
            <a:r>
              <a:rPr lang="pt-BR" dirty="0"/>
              <a:t>see: https://who23.github.io/2020/12/03/sockets-in-your-shell.html</a:t>
            </a:r>
            <a:endParaRPr lang="en-GB" dirty="0"/>
          </a:p>
          <a:p>
            <a:pPr lvl="3"/>
            <a:endParaRPr lang="en-GB" dirty="0"/>
          </a:p>
          <a:p>
            <a:r>
              <a:rPr lang="en-GB" dirty="0"/>
              <a:t>Telnet:</a:t>
            </a:r>
          </a:p>
          <a:p>
            <a:pPr lvl="1"/>
            <a:r>
              <a:rPr lang="en-GB" dirty="0"/>
              <a:t>Is an ‘application layer’ internet protocol  (and a program for accessing said protocol)</a:t>
            </a:r>
          </a:p>
          <a:p>
            <a:pPr lvl="1"/>
            <a:r>
              <a:rPr lang="en-GB" dirty="0"/>
              <a:t>Historically used to execute commands on a remote server </a:t>
            </a:r>
          </a:p>
          <a:p>
            <a:pPr lvl="1"/>
            <a:r>
              <a:rPr lang="en-GB" dirty="0"/>
              <a:t>But Telnet has security problems, notably lack of encryption and proper authentication </a:t>
            </a:r>
          </a:p>
          <a:p>
            <a:pPr lvl="1"/>
            <a:r>
              <a:rPr lang="en-GB" dirty="0"/>
              <a:t>Hence is has been largely replaced by SSH </a:t>
            </a:r>
          </a:p>
          <a:p>
            <a:pPr lvl="1"/>
            <a:r>
              <a:rPr lang="en-GB" dirty="0"/>
              <a:t>Telnet can be used as a basic client when developing applications that communicate text over sockets</a:t>
            </a:r>
          </a:p>
          <a:p>
            <a:pPr lvl="1"/>
            <a:r>
              <a:rPr lang="en-GB" dirty="0"/>
              <a:t>Both Windows and Unix come with Telnet clients (may require installation/setup before you can use them)</a:t>
            </a:r>
          </a:p>
          <a:p>
            <a:pPr lvl="1"/>
            <a:r>
              <a:rPr lang="en-GB" dirty="0"/>
              <a:t>Putty is a popular SSH and Telnet client for Windows and Unix platforms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Sockets – summary and final thoughts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Socket communication works across different computer architectures and different programming languages</a:t>
            </a:r>
          </a:p>
          <a:p>
            <a:r>
              <a:rPr lang="en-GB" dirty="0"/>
              <a:t>Java socket programming is fairly straightforward:</a:t>
            </a:r>
          </a:p>
          <a:p>
            <a:pPr lvl="1"/>
            <a:r>
              <a:rPr lang="en-GB" dirty="0"/>
              <a:t>server socket listens for connection requests from clients</a:t>
            </a:r>
          </a:p>
          <a:p>
            <a:pPr lvl="1"/>
            <a:r>
              <a:rPr lang="en-GB" dirty="0"/>
              <a:t>sockets have input/output streams for exchanging data </a:t>
            </a:r>
          </a:p>
          <a:p>
            <a:r>
              <a:rPr lang="en-GB" dirty="0"/>
              <a:t>Unresponsive sockets can block a thread</a:t>
            </a:r>
          </a:p>
          <a:p>
            <a:pPr lvl="1"/>
            <a:r>
              <a:rPr lang="en-GB" dirty="0"/>
              <a:t>use time-outs</a:t>
            </a:r>
          </a:p>
          <a:p>
            <a:r>
              <a:rPr lang="en-GB" dirty="0"/>
              <a:t>Applications need to agree on protocols</a:t>
            </a:r>
          </a:p>
          <a:p>
            <a:pPr lvl="1"/>
            <a:r>
              <a:rPr lang="en-GB" dirty="0"/>
              <a:t>Serialisation-based protocols will often have compatibility issues</a:t>
            </a:r>
          </a:p>
          <a:p>
            <a:pPr lvl="1"/>
            <a:r>
              <a:rPr lang="en-GB" dirty="0"/>
              <a:t>Text stream handling can be awkward due to formatting, string composition and parsing, handling delimiters, new lines, flushing of output streams, etc.</a:t>
            </a:r>
          </a:p>
          <a:p>
            <a:r>
              <a:rPr lang="en-GB" dirty="0"/>
              <a:t>More high level frameworks for distributed computing like web services or RMI are built on top of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8150" y="639693"/>
            <a:ext cx="398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0262" y="736374"/>
            <a:ext cx="11581738" cy="550440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Introduction to Sockets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Example of client-server application</a:t>
            </a: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ServerProgram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ClientHandler</a:t>
            </a:r>
            <a:r>
              <a:rPr lang="en-GB" dirty="0">
                <a:solidFill>
                  <a:schemeClr val="bg1"/>
                </a:solidFill>
              </a:rPr>
              <a:t> threads (for concurrency)</a:t>
            </a: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ClientProgram</a:t>
            </a:r>
            <a:r>
              <a:rPr lang="en-GB" dirty="0">
                <a:solidFill>
                  <a:schemeClr val="bg1"/>
                </a:solidFill>
              </a:rPr>
              <a:t> and Client (separation of responsibilities).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Testing and debugging with external programs.</a:t>
            </a:r>
          </a:p>
        </p:txBody>
      </p:sp>
    </p:spTree>
    <p:extLst>
      <p:ext uri="{BB962C8B-B14F-4D97-AF65-F5344CB8AC3E}">
        <p14:creationId xmlns:p14="http://schemas.microsoft.com/office/powerpoint/2010/main" val="548094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2555775"/>
            <a:ext cx="4622800" cy="1920526"/>
          </a:xfrm>
        </p:spPr>
        <p:txBody>
          <a:bodyPr/>
          <a:lstStyle/>
          <a:p>
            <a:r>
              <a:rPr lang="en-GB" dirty="0"/>
              <a:t>Academic hours:</a:t>
            </a:r>
            <a:br>
              <a:rPr lang="en-GB" dirty="0"/>
            </a:br>
            <a:r>
              <a:rPr lang="en-GB" dirty="0"/>
              <a:t>Wednesdays 09:00-11:00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(please email if you can)</a:t>
            </a:r>
          </a:p>
        </p:txBody>
      </p:sp>
    </p:spTree>
    <p:extLst>
      <p:ext uri="{BB962C8B-B14F-4D97-AF65-F5344CB8AC3E}">
        <p14:creationId xmlns:p14="http://schemas.microsoft.com/office/powerpoint/2010/main" val="54395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8150" y="639693"/>
            <a:ext cx="398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0262" y="736374"/>
            <a:ext cx="11581738" cy="550440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Introduction to sockets and related concepts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Example of client-server program using sockets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will dissect and study this carefully</a:t>
            </a:r>
          </a:p>
        </p:txBody>
      </p:sp>
    </p:spTree>
    <p:extLst>
      <p:ext uri="{BB962C8B-B14F-4D97-AF65-F5344CB8AC3E}">
        <p14:creationId xmlns:p14="http://schemas.microsoft.com/office/powerpoint/2010/main" val="41417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1" y="1413843"/>
            <a:ext cx="11766550" cy="1491139"/>
          </a:xfrm>
        </p:spPr>
        <p:txBody>
          <a:bodyPr/>
          <a:lstStyle/>
          <a:p>
            <a:pPr algn="ctr"/>
            <a:r>
              <a:rPr lang="en-GB" dirty="0"/>
              <a:t>BUT, FIRST,</a:t>
            </a:r>
          </a:p>
        </p:txBody>
      </p:sp>
    </p:spTree>
    <p:extLst>
      <p:ext uri="{BB962C8B-B14F-4D97-AF65-F5344CB8AC3E}">
        <p14:creationId xmlns:p14="http://schemas.microsoft.com/office/powerpoint/2010/main" val="17579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451" y="141384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BUT, FIRST,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851" y="360078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i="1" dirty="0"/>
              <a:t>Previously on CE303</a:t>
            </a:r>
          </a:p>
        </p:txBody>
      </p:sp>
    </p:spTree>
    <p:extLst>
      <p:ext uri="{BB962C8B-B14F-4D97-AF65-F5344CB8AC3E}">
        <p14:creationId xmlns:p14="http://schemas.microsoft.com/office/powerpoint/2010/main" val="105708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7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E7B0D-F390-48D6-BA91-F2C9B3032176}"/>
              </a:ext>
            </a:extLst>
          </p:cNvPr>
          <p:cNvSpPr txBox="1"/>
          <p:nvPr/>
        </p:nvSpPr>
        <p:spPr>
          <a:xfrm>
            <a:off x="2358190" y="335845"/>
            <a:ext cx="113818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java.io.BufferedReader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java.io.InputStreamReader</a:t>
            </a:r>
            <a:r>
              <a:rPr lang="en-GB" dirty="0">
                <a:latin typeface="Berlin Sans FB" panose="020E0602020502020306" pitchFamily="34" charset="0"/>
              </a:rPr>
              <a:t>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import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java.io.IOException</a:t>
            </a:r>
            <a:r>
              <a:rPr lang="en-GB" dirty="0">
                <a:latin typeface="Berlin Sans FB" panose="020E0602020502020306" pitchFamily="34" charset="0"/>
              </a:rPr>
              <a:t>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Main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args.length</a:t>
            </a:r>
            <a:r>
              <a:rPr lang="en-GB" dirty="0">
                <a:latin typeface="Berlin Sans FB" panose="020E0602020502020306" pitchFamily="34" charset="0"/>
              </a:rPr>
              <a:t> == 0) { </a:t>
            </a:r>
            <a:r>
              <a:rPr lang="en-GB" dirty="0" err="1">
                <a:latin typeface="Berlin Sans FB" panose="020E0602020502020306" pitchFamily="34" charset="0"/>
              </a:rPr>
              <a:t>System.err.println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"Please provide input"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args.length</a:t>
            </a:r>
            <a:r>
              <a:rPr lang="en-GB" dirty="0">
                <a:latin typeface="Berlin Sans FB" panose="020E0602020502020306" pitchFamily="34" charset="0"/>
              </a:rPr>
              <a:t> == 1 &amp;&amp;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[0].equals(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"up"</a:t>
            </a:r>
            <a:r>
              <a:rPr lang="en-GB" dirty="0">
                <a:latin typeface="Berlin Sans FB" panose="020E0602020502020306" pitchFamily="34" charset="0"/>
              </a:rPr>
              <a:t>) ||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[0].equals(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"down"</a:t>
            </a:r>
            <a:r>
              <a:rPr lang="en-GB" dirty="0">
                <a:latin typeface="Berlin Sans FB" panose="020E0602020502020306" pitchFamily="34" charset="0"/>
              </a:rPr>
              <a:t>)) {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 err="1">
                <a:latin typeface="Berlin Sans FB" panose="020E0602020502020306" pitchFamily="34" charset="0"/>
              </a:rPr>
              <a:t>System.err.println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"Please use one of 'up' or 'down'"</a:t>
            </a:r>
            <a:r>
              <a:rPr lang="en-GB" dirty="0">
                <a:latin typeface="Berlin Sans FB" panose="020E0602020502020306" pitchFamily="34" charset="0"/>
              </a:rPr>
              <a:t> );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BufferedReader</a:t>
            </a:r>
            <a:r>
              <a:rPr lang="en-GB" dirty="0">
                <a:latin typeface="Berlin Sans FB" panose="020E0602020502020306" pitchFamily="34" charset="0"/>
              </a:rPr>
              <a:t>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BufferedReader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 err="1">
                <a:latin typeface="Berlin Sans FB" panose="020E0602020502020306" pitchFamily="34" charset="0"/>
              </a:rPr>
              <a:t>InputStreamReader</a:t>
            </a:r>
            <a:r>
              <a:rPr lang="en-GB" dirty="0">
                <a:latin typeface="Berlin Sans FB" panose="020E0602020502020306" pitchFamily="34" charset="0"/>
              </a:rPr>
              <a:t>( System.in )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String s;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while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</a:rPr>
              <a:t>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{   s = </a:t>
            </a:r>
            <a:r>
              <a:rPr lang="en-GB" dirty="0" err="1">
                <a:latin typeface="Berlin Sans FB" panose="020E0602020502020306" pitchFamily="34" charset="0"/>
              </a:rPr>
              <a:t>b.readLine</a:t>
            </a:r>
            <a:r>
              <a:rPr lang="en-GB" dirty="0">
                <a:latin typeface="Berlin Sans FB" panose="020E0602020502020306" pitchFamily="34" charset="0"/>
              </a:rPr>
              <a:t>();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(s ==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break</a:t>
            </a:r>
            <a:r>
              <a:rPr lang="en-GB" dirty="0">
                <a:latin typeface="Berlin Sans FB" panose="020E0602020502020306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[0].equals(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"up"</a:t>
            </a:r>
            <a:r>
              <a:rPr lang="en-GB" dirty="0">
                <a:latin typeface="Berlin Sans FB" panose="020E0602020502020306" pitchFamily="34" charset="0"/>
              </a:rPr>
              <a:t>))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s.toUpperCase</a:t>
            </a:r>
            <a:r>
              <a:rPr lang="en-GB" dirty="0">
                <a:latin typeface="Berlin Sans FB" panose="020E0602020502020306" pitchFamily="34" charset="0"/>
              </a:rPr>
              <a:t>()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</a:rPr>
              <a:t> {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 err="1">
                <a:latin typeface="Berlin Sans FB" panose="020E0602020502020306" pitchFamily="34" charset="0"/>
              </a:rPr>
              <a:t>s.toLowerCase</a:t>
            </a:r>
            <a:r>
              <a:rPr lang="en-GB" dirty="0">
                <a:latin typeface="Berlin Sans FB" panose="020E0602020502020306" pitchFamily="34" charset="0"/>
              </a:rPr>
              <a:t>()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 err="1">
                <a:latin typeface="Berlin Sans FB" panose="020E0602020502020306" pitchFamily="34" charset="0"/>
              </a:rPr>
              <a:t>IOException</a:t>
            </a:r>
            <a:r>
              <a:rPr lang="en-GB" dirty="0">
                <a:latin typeface="Berlin Sans FB" panose="020E0602020502020306" pitchFamily="34" charset="0"/>
              </a:rPr>
              <a:t> e) { s = </a:t>
            </a:r>
            <a:r>
              <a:rPr lang="en-GB" dirty="0">
                <a:solidFill>
                  <a:srgbClr val="CC6600"/>
                </a:solidFill>
                <a:latin typeface="Berlin Sans FB" panose="020E0602020502020306" pitchFamily="34" charset="0"/>
              </a:rPr>
              <a:t>null</a:t>
            </a:r>
            <a:r>
              <a:rPr lang="en-GB" dirty="0">
                <a:latin typeface="Berlin Sans FB" panose="020E0602020502020306" pitchFamily="34" charset="0"/>
              </a:rPr>
              <a:t>; </a:t>
            </a:r>
            <a:r>
              <a:rPr lang="en-GB" dirty="0" err="1">
                <a:latin typeface="Berlin Sans FB" panose="020E0602020502020306" pitchFamily="34" charset="0"/>
              </a:rPr>
              <a:t>e.printStackTrace</a:t>
            </a:r>
            <a:r>
              <a:rPr lang="en-GB" dirty="0">
                <a:latin typeface="Berlin Sans FB" panose="020E0602020502020306" pitchFamily="34" charset="0"/>
              </a:rPr>
              <a:t>(); </a:t>
            </a:r>
            <a:r>
              <a:rPr lang="en-GB" dirty="0" err="1">
                <a:latin typeface="Berlin Sans FB" panose="020E0602020502020306" pitchFamily="34" charset="0"/>
              </a:rPr>
              <a:t>System.exit</a:t>
            </a:r>
            <a:r>
              <a:rPr lang="en-GB" dirty="0">
                <a:latin typeface="Berlin Sans FB" panose="020E0602020502020306" pitchFamily="34" charset="0"/>
              </a:rPr>
              <a:t>(1);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FF6F2-2331-4D2D-93BD-E99DCCEF0B80}"/>
              </a:ext>
            </a:extLst>
          </p:cNvPr>
          <p:cNvSpPr txBox="1"/>
          <p:nvPr/>
        </p:nvSpPr>
        <p:spPr>
          <a:xfrm>
            <a:off x="2774155" y="288758"/>
            <a:ext cx="890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Say</a:t>
            </a:r>
          </a:p>
          <a:p>
            <a:r>
              <a:rPr lang="en-GB" dirty="0">
                <a:latin typeface="Berlin Sans FB" panose="020E0602020502020306" pitchFamily="34" charset="0"/>
              </a:rPr>
              <a:t>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 String [] </a:t>
            </a:r>
            <a:r>
              <a:rPr lang="en-GB" dirty="0" err="1">
                <a:latin typeface="Berlin Sans FB" panose="020E0602020502020306" pitchFamily="34" charset="0"/>
              </a:rPr>
              <a:t>args</a:t>
            </a:r>
            <a:r>
              <a:rPr lang="en-GB" dirty="0">
                <a:latin typeface="Berlin Sans FB" panose="020E0602020502020306" pitchFamily="34" charset="0"/>
              </a:rPr>
              <a:t> 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"I'm not shouting!"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 swear!"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 err="1">
                <a:latin typeface="Berlin Sans FB" panose="020E0602020502020306" pitchFamily="34" charset="0"/>
              </a:rPr>
              <a:t>System.out.println</a:t>
            </a:r>
            <a:r>
              <a:rPr lang="en-GB" dirty="0">
                <a:latin typeface="Berlin Sans FB" panose="020E0602020502020306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Berlin Sans FB" panose="020E0602020502020306" pitchFamily="34" charset="0"/>
              </a:rPr>
              <a:t>"I'm actually being very quiet here!"</a:t>
            </a:r>
            <a:r>
              <a:rPr lang="en-GB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E08107-A16E-4DFD-BD9C-96D466A5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97" y="2531896"/>
            <a:ext cx="7362529" cy="343584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048FE35-23D7-44FB-BD51-F9617E8AA57E}"/>
              </a:ext>
            </a:extLst>
          </p:cNvPr>
          <p:cNvSpPr txBox="1">
            <a:spLocks/>
          </p:cNvSpPr>
          <p:nvPr/>
        </p:nvSpPr>
        <p:spPr>
          <a:xfrm>
            <a:off x="356261" y="6037545"/>
            <a:ext cx="11581738" cy="531696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349250" indent="-3429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888" lvl="3" indent="0">
              <a:buNone/>
            </a:pPr>
            <a:r>
              <a:rPr lang="en-GB" dirty="0"/>
              <a:t>        Note: If you try this on Windows, remember that you may have to specify the </a:t>
            </a:r>
            <a:r>
              <a:rPr lang="en-GB" dirty="0" err="1"/>
              <a:t>classpath</a:t>
            </a:r>
            <a:r>
              <a:rPr lang="en-GB" dirty="0"/>
              <a:t> explicitly, i.e. </a:t>
            </a:r>
            <a:r>
              <a:rPr lang="en-GB" b="1" dirty="0"/>
              <a:t>java -cp . Say | java -cp . Main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0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F9AF-F88E-4273-8E1F-CC9E65D1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B0930-D834-467F-BD53-8BAAF93F6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internet sockets</a:t>
            </a:r>
          </a:p>
        </p:txBody>
      </p:sp>
    </p:spTree>
    <p:extLst>
      <p:ext uri="{BB962C8B-B14F-4D97-AF65-F5344CB8AC3E}">
        <p14:creationId xmlns:p14="http://schemas.microsoft.com/office/powerpoint/2010/main" val="358087361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/Divider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0C121402-B6D9-9744-973B-81A6B776DF11}"/>
    </a:ext>
  </a:extLst>
</a:theme>
</file>

<file path=ppt/theme/theme2.xml><?xml version="1.0" encoding="utf-8"?>
<a:theme xmlns:a="http://schemas.openxmlformats.org/drawingml/2006/main" name="Text/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24E1FE93-DBF4-6E41-BD12-7199829D8CB3}"/>
    </a:ext>
  </a:extLst>
</a:theme>
</file>

<file path=ppt/theme/theme3.xml><?xml version="1.0" encoding="utf-8"?>
<a:theme xmlns:a="http://schemas.openxmlformats.org/drawingml/2006/main" name="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E1A0A4E8-9C8B-244F-A8BB-F43D8A27A71A}"/>
    </a:ext>
  </a:extLst>
</a:theme>
</file>

<file path=ppt/theme/theme4.xml><?xml version="1.0" encoding="utf-8"?>
<a:theme xmlns:a="http://schemas.openxmlformats.org/drawingml/2006/main" name="End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BBE50698-18A2-4941-A9C0-C386D61FA33F}"/>
    </a:ext>
  </a:extLst>
</a:theme>
</file>

<file path=ppt/theme/theme5.xml><?xml version="1.0" encoding="utf-8"?>
<a:theme xmlns:a="http://schemas.openxmlformats.org/drawingml/2006/main" name="1_Echo">
  <a:themeElements>
    <a:clrScheme name="1_Echo 11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00666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1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A757DD001D6429A804770F209C358" ma:contentTypeVersion="9" ma:contentTypeDescription="Create a new document." ma:contentTypeScope="" ma:versionID="a2af8620d8052c4570ee10b90bc2e287">
  <xsd:schema xmlns:xsd="http://www.w3.org/2001/XMLSchema" xmlns:xs="http://www.w3.org/2001/XMLSchema" xmlns:p="http://schemas.microsoft.com/office/2006/metadata/properties" xmlns:ns2="864fa2f1-e7a3-49ef-aac9-27da4f2d2640" targetNamespace="http://schemas.microsoft.com/office/2006/metadata/properties" ma:root="true" ma:fieldsID="bdde676d73dc32e80c046e4d27a4df6c" ns2:_="">
    <xsd:import namespace="864fa2f1-e7a3-49ef-aac9-27da4f2d2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fa2f1-e7a3-49ef-aac9-27da4f2d2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7D91BB-6FD8-4800-B5D5-2773EA19D436}">
  <ds:schemaRefs>
    <ds:schemaRef ds:uri="864fa2f1-e7a3-49ef-aac9-27da4f2d2640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E849799-830B-4E55-9666-63F48AF16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fa2f1-e7a3-49ef-aac9-27da4f2d2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74A378-A40D-4D10-9A36-F1DBB1C7DA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2748</TotalTime>
  <Words>5338</Words>
  <Application>Microsoft Office PowerPoint</Application>
  <PresentationFormat>Widescreen</PresentationFormat>
  <Paragraphs>628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Arial Black</vt:lpstr>
      <vt:lpstr>Berlin Sans FB</vt:lpstr>
      <vt:lpstr>Calibri</vt:lpstr>
      <vt:lpstr>Cambria</vt:lpstr>
      <vt:lpstr>Consolas</vt:lpstr>
      <vt:lpstr>System Font Regular</vt:lpstr>
      <vt:lpstr>Wingdings</vt:lpstr>
      <vt:lpstr>Title/Divider Slides</vt:lpstr>
      <vt:lpstr>Text/Media Slides</vt:lpstr>
      <vt:lpstr>Media Slides</vt:lpstr>
      <vt:lpstr>End Slides</vt:lpstr>
      <vt:lpstr>1_Echo</vt:lpstr>
      <vt:lpstr>CE303</vt:lpstr>
      <vt:lpstr>Today:</vt:lpstr>
      <vt:lpstr>PowerPoint Presentation</vt:lpstr>
      <vt:lpstr>PowerPoint Presentation</vt:lpstr>
      <vt:lpstr>BUT, FIRST,</vt:lpstr>
      <vt:lpstr>PowerPoint Presentation</vt:lpstr>
      <vt:lpstr>PowerPoint Presentation</vt:lpstr>
      <vt:lpstr>PowerPoint Presentation</vt:lpstr>
      <vt:lpstr>Part 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II:</vt:lpstr>
      <vt:lpstr>PowerPoint Presentation</vt:lpstr>
      <vt:lpstr>(DEMO)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Processes and threads diagram</vt:lpstr>
      <vt:lpstr>Processes and threads diagram</vt:lpstr>
      <vt:lpstr>Processes and threads diagram</vt:lpstr>
      <vt:lpstr>Processes and threads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hours: Wednesdays 09:00-11:00  (please email if you can)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Papastylianou, Tasos</dc:creator>
  <cp:lastModifiedBy>Papastylianou, Tasos</cp:lastModifiedBy>
  <cp:revision>563</cp:revision>
  <dcterms:created xsi:type="dcterms:W3CDTF">2022-10-17T05:20:58Z</dcterms:created>
  <dcterms:modified xsi:type="dcterms:W3CDTF">2022-11-09T10:39:59Z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0x0101002BBA757DD001D6429A804770F209C358</vt:lpwstr>
  </property>
</Properties>
</file>