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16" r:id="rId4"/>
    <p:sldMasterId id="2147483890" r:id="rId5"/>
    <p:sldMasterId id="2147483927" r:id="rId6"/>
    <p:sldMasterId id="2147483964" r:id="rId7"/>
  </p:sldMasterIdLst>
  <p:notesMasterIdLst>
    <p:notesMasterId r:id="rId46"/>
  </p:notesMasterIdLst>
  <p:handoutMasterIdLst>
    <p:handoutMasterId r:id="rId47"/>
  </p:handoutMasterIdLst>
  <p:sldIdLst>
    <p:sldId id="256" r:id="rId8"/>
    <p:sldId id="325" r:id="rId9"/>
    <p:sldId id="1063" r:id="rId10"/>
    <p:sldId id="401" r:id="rId11"/>
    <p:sldId id="1125" r:id="rId12"/>
    <p:sldId id="400" r:id="rId13"/>
    <p:sldId id="1092" r:id="rId14"/>
    <p:sldId id="1126" r:id="rId15"/>
    <p:sldId id="1127" r:id="rId16"/>
    <p:sldId id="1128" r:id="rId17"/>
    <p:sldId id="1129" r:id="rId18"/>
    <p:sldId id="1146" r:id="rId19"/>
    <p:sldId id="1130" r:id="rId20"/>
    <p:sldId id="1131" r:id="rId21"/>
    <p:sldId id="1147" r:id="rId22"/>
    <p:sldId id="1132" r:id="rId23"/>
    <p:sldId id="1133" r:id="rId24"/>
    <p:sldId id="1134" r:id="rId25"/>
    <p:sldId id="1135" r:id="rId26"/>
    <p:sldId id="1136" r:id="rId27"/>
    <p:sldId id="1137" r:id="rId28"/>
    <p:sldId id="1139" r:id="rId29"/>
    <p:sldId id="1138" r:id="rId30"/>
    <p:sldId id="1140" r:id="rId31"/>
    <p:sldId id="1141" r:id="rId32"/>
    <p:sldId id="1142" r:id="rId33"/>
    <p:sldId id="1143" r:id="rId34"/>
    <p:sldId id="1168" r:id="rId35"/>
    <p:sldId id="1144" r:id="rId36"/>
    <p:sldId id="1148" r:id="rId37"/>
    <p:sldId id="1149" r:id="rId38"/>
    <p:sldId id="1150" r:id="rId39"/>
    <p:sldId id="1151" r:id="rId40"/>
    <p:sldId id="1152" r:id="rId41"/>
    <p:sldId id="1153" r:id="rId42"/>
    <p:sldId id="1155" r:id="rId43"/>
    <p:sldId id="1064" r:id="rId44"/>
    <p:sldId id="323" r:id="rId45"/>
  </p:sldIdLst>
  <p:sldSz cx="12192000" cy="6858000"/>
  <p:notesSz cx="6858000" cy="9144000"/>
  <p:embeddedFontLst>
    <p:embeddedFont>
      <p:font typeface="Arial Black" panose="020B0A04020102020204" pitchFamily="34" charset="0"/>
      <p:bold r:id="rId48"/>
    </p:embeddedFont>
    <p:embeddedFont>
      <p:font typeface="Bahnschrift" panose="020B0502040204020203" pitchFamily="34" charset="0"/>
      <p:regular r:id="rId49"/>
      <p:bold r:id="rId50"/>
    </p:embeddedFon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008000"/>
    <a:srgbClr val="6225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9906" autoAdjust="0"/>
  </p:normalViewPr>
  <p:slideViewPr>
    <p:cSldViewPr snapToGrid="0" snapToObjects="1">
      <p:cViewPr varScale="1">
        <p:scale>
          <a:sx n="84" d="100"/>
          <a:sy n="84" d="100"/>
        </p:scale>
        <p:origin x="1068" y="90"/>
      </p:cViewPr>
      <p:guideLst/>
    </p:cSldViewPr>
  </p:slideViewPr>
  <p:outlineViewPr>
    <p:cViewPr>
      <p:scale>
        <a:sx n="33" d="100"/>
        <a:sy n="33" d="100"/>
      </p:scale>
      <p:origin x="0" y="-14208"/>
    </p:cViewPr>
  </p:outlineViewPr>
  <p:notesTextViewPr>
    <p:cViewPr>
      <p:scale>
        <a:sx n="1" d="1"/>
        <a:sy n="1" d="1"/>
      </p:scale>
      <p:origin x="0" y="0"/>
    </p:cViewPr>
  </p:notesTextViewPr>
  <p:sorterViewPr>
    <p:cViewPr>
      <p:scale>
        <a:sx n="80" d="100"/>
        <a:sy n="80" d="100"/>
      </p:scale>
      <p:origin x="0" y="-324"/>
    </p:cViewPr>
  </p:sorterViewPr>
  <p:notesViewPr>
    <p:cSldViewPr snapToGrid="0" snapToObjects="1" showGuides="1">
      <p:cViewPr varScale="1">
        <p:scale>
          <a:sx n="160" d="100"/>
          <a:sy n="160" d="100"/>
        </p:scale>
        <p:origin x="531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1.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59"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font" Target="fonts/font5.fntdata"/><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F9495-C47E-F74D-989E-66C515E250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22A2327-043B-0C4B-9D3B-03D0073D6B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6BA747-B8FF-874B-AED5-DE9F3E5B409A}" type="datetimeFigureOut">
              <a:rPr lang="en-US" smtClean="0"/>
              <a:t>12/13/2022</a:t>
            </a:fld>
            <a:endParaRPr lang="en-US"/>
          </a:p>
        </p:txBody>
      </p:sp>
      <p:sp>
        <p:nvSpPr>
          <p:cNvPr id="4" name="Footer Placeholder 3">
            <a:extLst>
              <a:ext uri="{FF2B5EF4-FFF2-40B4-BE49-F238E27FC236}">
                <a16:creationId xmlns:a16="http://schemas.microsoft.com/office/drawing/2014/main" id="{69BF2A69-9A3F-C84F-889B-609CAFD70C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8799EC-65F5-104B-A92F-F8D684594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D71E54-08B8-294F-898B-644954DA2C47}" type="slidenum">
              <a:rPr lang="en-US" smtClean="0"/>
              <a:t>‹#›</a:t>
            </a:fld>
            <a:endParaRPr lang="en-US"/>
          </a:p>
        </p:txBody>
      </p:sp>
    </p:spTree>
    <p:extLst>
      <p:ext uri="{BB962C8B-B14F-4D97-AF65-F5344CB8AC3E}">
        <p14:creationId xmlns:p14="http://schemas.microsoft.com/office/powerpoint/2010/main" val="138908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6F6A5-7605-DF41-945B-909649E00EC8}"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11D0F-7CCC-3448-8011-367F0D0A6ED2}" type="slidenum">
              <a:rPr lang="en-US" smtClean="0"/>
              <a:t>‹#›</a:t>
            </a:fld>
            <a:endParaRPr lang="en-US"/>
          </a:p>
        </p:txBody>
      </p:sp>
    </p:spTree>
    <p:extLst>
      <p:ext uri="{BB962C8B-B14F-4D97-AF65-F5344CB8AC3E}">
        <p14:creationId xmlns:p14="http://schemas.microsoft.com/office/powerpoint/2010/main" val="40804513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way the wind blows doesn't really matter to me, to me”</a:t>
            </a:r>
          </a:p>
        </p:txBody>
      </p:sp>
      <p:sp>
        <p:nvSpPr>
          <p:cNvPr id="4" name="Slide Number Placeholder 3"/>
          <p:cNvSpPr>
            <a:spLocks noGrp="1"/>
          </p:cNvSpPr>
          <p:nvPr>
            <p:ph type="sldNum" sz="quarter" idx="10"/>
          </p:nvPr>
        </p:nvSpPr>
        <p:spPr/>
        <p:txBody>
          <a:bodyPr/>
          <a:lstStyle/>
          <a:p>
            <a:fld id="{8E111D0F-7CCC-3448-8011-367F0D0A6ED2}" type="slidenum">
              <a:rPr lang="en-US" smtClean="0"/>
              <a:t>1</a:t>
            </a:fld>
            <a:endParaRPr lang="en-US"/>
          </a:p>
        </p:txBody>
      </p:sp>
    </p:spTree>
    <p:extLst>
      <p:ext uri="{BB962C8B-B14F-4D97-AF65-F5344CB8AC3E}">
        <p14:creationId xmlns:p14="http://schemas.microsoft.com/office/powerpoint/2010/main" val="1173012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Named after computer scientist Curry who described the properties of </a:t>
            </a:r>
            <a:r>
              <a:rPr lang="en-GB"/>
              <a:t>such functions</a:t>
            </a:r>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13</a:t>
            </a:fld>
            <a:endParaRPr lang="en-US"/>
          </a:p>
        </p:txBody>
      </p:sp>
    </p:spTree>
    <p:extLst>
      <p:ext uri="{BB962C8B-B14F-4D97-AF65-F5344CB8AC3E}">
        <p14:creationId xmlns:p14="http://schemas.microsoft.com/office/powerpoint/2010/main" val="390432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14</a:t>
            </a:fld>
            <a:endParaRPr lang="en-US"/>
          </a:p>
        </p:txBody>
      </p:sp>
    </p:spTree>
    <p:extLst>
      <p:ext uri="{BB962C8B-B14F-4D97-AF65-F5344CB8AC3E}">
        <p14:creationId xmlns:p14="http://schemas.microsoft.com/office/powerpoint/2010/main" val="3608339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15</a:t>
            </a:fld>
            <a:endParaRPr lang="en-US"/>
          </a:p>
        </p:txBody>
      </p:sp>
    </p:spTree>
    <p:extLst>
      <p:ext uri="{BB962C8B-B14F-4D97-AF65-F5344CB8AC3E}">
        <p14:creationId xmlns:p14="http://schemas.microsoft.com/office/powerpoint/2010/main" val="224918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16</a:t>
            </a:fld>
            <a:endParaRPr lang="en-US"/>
          </a:p>
        </p:txBody>
      </p:sp>
    </p:spTree>
    <p:extLst>
      <p:ext uri="{BB962C8B-B14F-4D97-AF65-F5344CB8AC3E}">
        <p14:creationId xmlns:p14="http://schemas.microsoft.com/office/powerpoint/2010/main" val="277771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17</a:t>
            </a:fld>
            <a:endParaRPr lang="en-US"/>
          </a:p>
        </p:txBody>
      </p:sp>
    </p:spTree>
    <p:extLst>
      <p:ext uri="{BB962C8B-B14F-4D97-AF65-F5344CB8AC3E}">
        <p14:creationId xmlns:p14="http://schemas.microsoft.com/office/powerpoint/2010/main" val="1352212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18</a:t>
            </a:fld>
            <a:endParaRPr lang="en-US"/>
          </a:p>
        </p:txBody>
      </p:sp>
    </p:spTree>
    <p:extLst>
      <p:ext uri="{BB962C8B-B14F-4D97-AF65-F5344CB8AC3E}">
        <p14:creationId xmlns:p14="http://schemas.microsoft.com/office/powerpoint/2010/main" val="2368433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What do you think will happen if we put ‘x’ first, and ‘[]’ second in the definition of </a:t>
            </a:r>
            <a:r>
              <a:rPr lang="en-GB" dirty="0" err="1"/>
              <a:t>isEmpty</a:t>
            </a:r>
            <a:r>
              <a:rPr lang="en-GB" dirty="0"/>
              <a:t>?</a:t>
            </a:r>
          </a:p>
        </p:txBody>
      </p:sp>
      <p:sp>
        <p:nvSpPr>
          <p:cNvPr id="4" name="Slide Number Placeholder 3"/>
          <p:cNvSpPr>
            <a:spLocks noGrp="1"/>
          </p:cNvSpPr>
          <p:nvPr>
            <p:ph type="sldNum" sz="quarter" idx="5"/>
          </p:nvPr>
        </p:nvSpPr>
        <p:spPr/>
        <p:txBody>
          <a:bodyPr/>
          <a:lstStyle/>
          <a:p>
            <a:fld id="{8E111D0F-7CCC-3448-8011-367F0D0A6ED2}" type="slidenum">
              <a:rPr lang="en-US" smtClean="0"/>
              <a:t>19</a:t>
            </a:fld>
            <a:endParaRPr lang="en-US"/>
          </a:p>
        </p:txBody>
      </p:sp>
    </p:spTree>
    <p:extLst>
      <p:ext uri="{BB962C8B-B14F-4D97-AF65-F5344CB8AC3E}">
        <p14:creationId xmlns:p14="http://schemas.microsoft.com/office/powerpoint/2010/main" val="800334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20</a:t>
            </a:fld>
            <a:endParaRPr lang="en-US"/>
          </a:p>
        </p:txBody>
      </p:sp>
    </p:spTree>
    <p:extLst>
      <p:ext uri="{BB962C8B-B14F-4D97-AF65-F5344CB8AC3E}">
        <p14:creationId xmlns:p14="http://schemas.microsoft.com/office/powerpoint/2010/main" val="4166038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21</a:t>
            </a:fld>
            <a:endParaRPr lang="en-US"/>
          </a:p>
        </p:txBody>
      </p:sp>
    </p:spTree>
    <p:extLst>
      <p:ext uri="{BB962C8B-B14F-4D97-AF65-F5344CB8AC3E}">
        <p14:creationId xmlns:p14="http://schemas.microsoft.com/office/powerpoint/2010/main" val="3228042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22</a:t>
            </a:fld>
            <a:endParaRPr lang="en-US"/>
          </a:p>
        </p:txBody>
      </p:sp>
    </p:spTree>
    <p:extLst>
      <p:ext uri="{BB962C8B-B14F-4D97-AF65-F5344CB8AC3E}">
        <p14:creationId xmlns:p14="http://schemas.microsoft.com/office/powerpoint/2010/main" val="350805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should we care?” / “What will this unit enable us to do?”</a:t>
            </a:r>
          </a:p>
        </p:txBody>
      </p:sp>
      <p:sp>
        <p:nvSpPr>
          <p:cNvPr id="4" name="Slide Number Placeholder 3"/>
          <p:cNvSpPr>
            <a:spLocks noGrp="1"/>
          </p:cNvSpPr>
          <p:nvPr>
            <p:ph type="sldNum" sz="quarter" idx="5"/>
          </p:nvPr>
        </p:nvSpPr>
        <p:spPr/>
        <p:txBody>
          <a:bodyPr/>
          <a:lstStyle/>
          <a:p>
            <a:fld id="{8E111D0F-7CCC-3448-8011-367F0D0A6ED2}" type="slidenum">
              <a:rPr lang="en-US" smtClean="0"/>
              <a:t>2</a:t>
            </a:fld>
            <a:endParaRPr lang="en-US"/>
          </a:p>
        </p:txBody>
      </p:sp>
    </p:spTree>
    <p:extLst>
      <p:ext uri="{BB962C8B-B14F-4D97-AF65-F5344CB8AC3E}">
        <p14:creationId xmlns:p14="http://schemas.microsoft.com/office/powerpoint/2010/main" val="75579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Let’s study this a bit more. First let’s rewrite it, make it a bit less ‘condensed’ so that it’s easier to follow.</a:t>
            </a:r>
          </a:p>
        </p:txBody>
      </p:sp>
      <p:sp>
        <p:nvSpPr>
          <p:cNvPr id="4" name="Slide Number Placeholder 3"/>
          <p:cNvSpPr>
            <a:spLocks noGrp="1"/>
          </p:cNvSpPr>
          <p:nvPr>
            <p:ph type="sldNum" sz="quarter" idx="5"/>
          </p:nvPr>
        </p:nvSpPr>
        <p:spPr/>
        <p:txBody>
          <a:bodyPr/>
          <a:lstStyle/>
          <a:p>
            <a:fld id="{8E111D0F-7CCC-3448-8011-367F0D0A6ED2}" type="slidenum">
              <a:rPr lang="en-US" smtClean="0"/>
              <a:t>23</a:t>
            </a:fld>
            <a:endParaRPr lang="en-US"/>
          </a:p>
        </p:txBody>
      </p:sp>
    </p:spTree>
    <p:extLst>
      <p:ext uri="{BB962C8B-B14F-4D97-AF65-F5344CB8AC3E}">
        <p14:creationId xmlns:p14="http://schemas.microsoft.com/office/powerpoint/2010/main" val="762609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24</a:t>
            </a:fld>
            <a:endParaRPr lang="en-US"/>
          </a:p>
        </p:txBody>
      </p:sp>
    </p:spTree>
    <p:extLst>
      <p:ext uri="{BB962C8B-B14F-4D97-AF65-F5344CB8AC3E}">
        <p14:creationId xmlns:p14="http://schemas.microsoft.com/office/powerpoint/2010/main" val="3511768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25</a:t>
            </a:fld>
            <a:endParaRPr lang="en-US"/>
          </a:p>
        </p:txBody>
      </p:sp>
    </p:spTree>
    <p:extLst>
      <p:ext uri="{BB962C8B-B14F-4D97-AF65-F5344CB8AC3E}">
        <p14:creationId xmlns:p14="http://schemas.microsoft.com/office/powerpoint/2010/main" val="1855616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26</a:t>
            </a:fld>
            <a:endParaRPr lang="en-US"/>
          </a:p>
        </p:txBody>
      </p:sp>
    </p:spTree>
    <p:extLst>
      <p:ext uri="{BB962C8B-B14F-4D97-AF65-F5344CB8AC3E}">
        <p14:creationId xmlns:p14="http://schemas.microsoft.com/office/powerpoint/2010/main" val="2103014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27</a:t>
            </a:fld>
            <a:endParaRPr lang="en-US"/>
          </a:p>
        </p:txBody>
      </p:sp>
    </p:spTree>
    <p:extLst>
      <p:ext uri="{BB962C8B-B14F-4D97-AF65-F5344CB8AC3E}">
        <p14:creationId xmlns:p14="http://schemas.microsoft.com/office/powerpoint/2010/main" val="1455982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29</a:t>
            </a:fld>
            <a:endParaRPr lang="en-US"/>
          </a:p>
        </p:txBody>
      </p:sp>
    </p:spTree>
    <p:extLst>
      <p:ext uri="{BB962C8B-B14F-4D97-AF65-F5344CB8AC3E}">
        <p14:creationId xmlns:p14="http://schemas.microsoft.com/office/powerpoint/2010/main" val="1758353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30</a:t>
            </a:fld>
            <a:endParaRPr lang="en-US"/>
          </a:p>
        </p:txBody>
      </p:sp>
    </p:spTree>
    <p:extLst>
      <p:ext uri="{BB962C8B-B14F-4D97-AF65-F5344CB8AC3E}">
        <p14:creationId xmlns:p14="http://schemas.microsoft.com/office/powerpoint/2010/main" val="2477827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31</a:t>
            </a:fld>
            <a:endParaRPr lang="en-US"/>
          </a:p>
        </p:txBody>
      </p:sp>
    </p:spTree>
    <p:extLst>
      <p:ext uri="{BB962C8B-B14F-4D97-AF65-F5344CB8AC3E}">
        <p14:creationId xmlns:p14="http://schemas.microsoft.com/office/powerpoint/2010/main" val="873083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32</a:t>
            </a:fld>
            <a:endParaRPr lang="en-US"/>
          </a:p>
        </p:txBody>
      </p:sp>
    </p:spTree>
    <p:extLst>
      <p:ext uri="{BB962C8B-B14F-4D97-AF65-F5344CB8AC3E}">
        <p14:creationId xmlns:p14="http://schemas.microsoft.com/office/powerpoint/2010/main" val="677731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33</a:t>
            </a:fld>
            <a:endParaRPr lang="en-US"/>
          </a:p>
        </p:txBody>
      </p:sp>
    </p:spTree>
    <p:extLst>
      <p:ext uri="{BB962C8B-B14F-4D97-AF65-F5344CB8AC3E}">
        <p14:creationId xmlns:p14="http://schemas.microsoft.com/office/powerpoint/2010/main" val="328392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Alternative way of thinking about software development, which will help you be a better programmer.</a:t>
            </a:r>
          </a:p>
          <a:p>
            <a:r>
              <a:rPr lang="en-GB" dirty="0"/>
              <a:t>Instead of thinking how to write code imperatively, i.e. in terms of sequences of explicit steps that require you to think about how and where to store or retrieve state, functional programming instead helps you to think of programs in a declarative manner, meaning you get to think of what kind of facts or relationships the different constructs represent, and how simple declarations can be composed together into complex programs which behave in a safe, predictable and logical manner from start to finish.</a:t>
            </a:r>
          </a:p>
        </p:txBody>
      </p:sp>
      <p:sp>
        <p:nvSpPr>
          <p:cNvPr id="4" name="Slide Number Placeholder 3"/>
          <p:cNvSpPr>
            <a:spLocks noGrp="1"/>
          </p:cNvSpPr>
          <p:nvPr>
            <p:ph type="sldNum" sz="quarter" idx="5"/>
          </p:nvPr>
        </p:nvSpPr>
        <p:spPr/>
        <p:txBody>
          <a:bodyPr/>
          <a:lstStyle/>
          <a:p>
            <a:fld id="{8E111D0F-7CCC-3448-8011-367F0D0A6ED2}" type="slidenum">
              <a:rPr lang="en-US" smtClean="0"/>
              <a:t>3</a:t>
            </a:fld>
            <a:endParaRPr lang="en-US"/>
          </a:p>
        </p:txBody>
      </p:sp>
    </p:spTree>
    <p:extLst>
      <p:ext uri="{BB962C8B-B14F-4D97-AF65-F5344CB8AC3E}">
        <p14:creationId xmlns:p14="http://schemas.microsoft.com/office/powerpoint/2010/main" val="2083196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34</a:t>
            </a:fld>
            <a:endParaRPr lang="en-US"/>
          </a:p>
        </p:txBody>
      </p:sp>
    </p:spTree>
    <p:extLst>
      <p:ext uri="{BB962C8B-B14F-4D97-AF65-F5344CB8AC3E}">
        <p14:creationId xmlns:p14="http://schemas.microsoft.com/office/powerpoint/2010/main" val="1109206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35</a:t>
            </a:fld>
            <a:endParaRPr lang="en-US"/>
          </a:p>
        </p:txBody>
      </p:sp>
    </p:spTree>
    <p:extLst>
      <p:ext uri="{BB962C8B-B14F-4D97-AF65-F5344CB8AC3E}">
        <p14:creationId xmlns:p14="http://schemas.microsoft.com/office/powerpoint/2010/main" val="3886528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36</a:t>
            </a:fld>
            <a:endParaRPr lang="en-US"/>
          </a:p>
        </p:txBody>
      </p:sp>
    </p:spTree>
    <p:extLst>
      <p:ext uri="{BB962C8B-B14F-4D97-AF65-F5344CB8AC3E}">
        <p14:creationId xmlns:p14="http://schemas.microsoft.com/office/powerpoint/2010/main" val="476905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37</a:t>
            </a:fld>
            <a:endParaRPr lang="en-US"/>
          </a:p>
        </p:txBody>
      </p:sp>
    </p:spTree>
    <p:extLst>
      <p:ext uri="{BB962C8B-B14F-4D97-AF65-F5344CB8AC3E}">
        <p14:creationId xmlns:p14="http://schemas.microsoft.com/office/powerpoint/2010/main" val="3115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 Congratulations, you have finished the Advanced Programming module.</a:t>
            </a:r>
          </a:p>
          <a:p>
            <a:r>
              <a:rPr lang="en-GB" baseline="0" dirty="0"/>
              <a:t>  I hope you have found it useful, enjoyable even, learned a lot and will continue pushing yourselves to become better programmers and computer scientists moving forward.</a:t>
            </a:r>
          </a:p>
          <a:p>
            <a:endParaRPr lang="en-GB" baseline="0" dirty="0"/>
          </a:p>
          <a:p>
            <a:r>
              <a:rPr lang="en-GB" baseline="0" dirty="0"/>
              <a:t>- I mentioned during the first lecture that I view students as professional colleagues in training</a:t>
            </a:r>
          </a:p>
          <a:p>
            <a:r>
              <a:rPr lang="en-GB" baseline="0" dirty="0"/>
              <a:t>   -&gt; both a promise on my part in terms of how I would want to behave towards you, as well as an expectation in terms of how I hoped you would approach this course</a:t>
            </a:r>
          </a:p>
          <a:p>
            <a:r>
              <a:rPr lang="en-GB" baseline="0" dirty="0"/>
              <a:t>   -&gt; To you as professional colleagues I wanted to say that you have all shown both the utmost professionalism and collegiality (is that a word?) thank you for that</a:t>
            </a:r>
          </a:p>
          <a:p>
            <a:r>
              <a:rPr lang="en-GB" baseline="0" dirty="0"/>
              <a:t>   -&gt; I hope I have managed to live up to my promise as well and that I have managed to respect you as colleagues and professionals</a:t>
            </a:r>
          </a:p>
          <a:p>
            <a:r>
              <a:rPr lang="en-GB" baseline="0" dirty="0"/>
              <a:t>   -&gt; it has been a pleasure and a privilege teaching you</a:t>
            </a:r>
          </a:p>
          <a:p>
            <a:r>
              <a:rPr lang="en-GB" baseline="0" dirty="0"/>
              <a:t>   -&gt; If there is any way I can be of help to you going forward I would be happy to help</a:t>
            </a:r>
          </a:p>
          <a:p>
            <a:r>
              <a:rPr lang="en-GB" baseline="0" dirty="0"/>
              <a:t>- Other than that, I wish you all the best in your future careers and endeavours, and I sincerely hope our professional paths cross again.</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Thank you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 wish you all a Merry Christmas, a well deserved holiday, and a blessed and happy new year.</a:t>
            </a:r>
          </a:p>
          <a:p>
            <a:endParaRPr lang="en-GB" baseline="0" dirty="0"/>
          </a:p>
          <a:p>
            <a:r>
              <a:rPr lang="en-GB" baseline="0" dirty="0"/>
              <a:t>(I know it's a bit weird to make a big speech like this since I'm seeing you at labs in 10 minutes but ... you know. )</a:t>
            </a:r>
          </a:p>
          <a:p>
            <a:endParaRPr lang="en-GB" baseline="0" dirty="0"/>
          </a:p>
        </p:txBody>
      </p:sp>
      <p:sp>
        <p:nvSpPr>
          <p:cNvPr id="4" name="Slide Number Placeholder 3"/>
          <p:cNvSpPr>
            <a:spLocks noGrp="1"/>
          </p:cNvSpPr>
          <p:nvPr>
            <p:ph type="sldNum" sz="quarter" idx="10"/>
          </p:nvPr>
        </p:nvSpPr>
        <p:spPr/>
        <p:txBody>
          <a:bodyPr/>
          <a:lstStyle/>
          <a:p>
            <a:fld id="{8E111D0F-7CCC-3448-8011-367F0D0A6ED2}" type="slidenum">
              <a:rPr lang="en-US" smtClean="0"/>
              <a:t>38</a:t>
            </a:fld>
            <a:endParaRPr lang="en-US"/>
          </a:p>
        </p:txBody>
      </p:sp>
    </p:spTree>
    <p:extLst>
      <p:ext uri="{BB962C8B-B14F-4D97-AF65-F5344CB8AC3E}">
        <p14:creationId xmlns:p14="http://schemas.microsoft.com/office/powerpoint/2010/main" val="173211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a:t>
            </a:fld>
            <a:endParaRPr lang="en-US"/>
          </a:p>
        </p:txBody>
      </p:sp>
    </p:spTree>
    <p:extLst>
      <p:ext uri="{BB962C8B-B14F-4D97-AF65-F5344CB8AC3E}">
        <p14:creationId xmlns:p14="http://schemas.microsoft.com/office/powerpoint/2010/main" val="60754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‘Lazy’ – next slide.</a:t>
            </a:r>
          </a:p>
        </p:txBody>
      </p:sp>
      <p:sp>
        <p:nvSpPr>
          <p:cNvPr id="4" name="Slide Number Placeholder 3"/>
          <p:cNvSpPr>
            <a:spLocks noGrp="1"/>
          </p:cNvSpPr>
          <p:nvPr>
            <p:ph type="sldNum" sz="quarter" idx="5"/>
          </p:nvPr>
        </p:nvSpPr>
        <p:spPr/>
        <p:txBody>
          <a:bodyPr/>
          <a:lstStyle/>
          <a:p>
            <a:fld id="{8E111D0F-7CCC-3448-8011-367F0D0A6ED2}" type="slidenum">
              <a:rPr lang="en-US" smtClean="0"/>
              <a:t>7</a:t>
            </a:fld>
            <a:endParaRPr lang="en-US"/>
          </a:p>
        </p:txBody>
      </p:sp>
    </p:spTree>
    <p:extLst>
      <p:ext uri="{BB962C8B-B14F-4D97-AF65-F5344CB8AC3E}">
        <p14:creationId xmlns:p14="http://schemas.microsoft.com/office/powerpoint/2010/main" val="415011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Semantic: What things mean / represent (i.e. mathematically).</a:t>
            </a:r>
          </a:p>
          <a:p>
            <a:r>
              <a:rPr lang="en-GB" dirty="0"/>
              <a:t>- We have seen the benefits of ‘laziness’ with java streams – one of which is that it allows for ‘unbounded’ constructs to be expressed.</a:t>
            </a:r>
          </a:p>
          <a:p>
            <a:r>
              <a:rPr lang="en-GB" dirty="0"/>
              <a:t>- </a:t>
            </a:r>
            <a:r>
              <a:rPr lang="en-GB" dirty="0" err="1"/>
              <a:t>Memoization</a:t>
            </a:r>
            <a:r>
              <a:rPr lang="en-GB" dirty="0"/>
              <a:t> is always possible because all functions are pure!</a:t>
            </a:r>
          </a:p>
          <a:p>
            <a:endParaRPr lang="en-GB" dirty="0"/>
          </a:p>
          <a:p>
            <a:r>
              <a:rPr lang="en-GB" dirty="0"/>
              <a:t>Some resources for the above:</a:t>
            </a:r>
          </a:p>
          <a:p>
            <a:r>
              <a:rPr lang="en-GB" dirty="0"/>
              <a:t>https://stackoverflow.com/questions/7140978/how-does-non-strict-and-lazy-differ</a:t>
            </a:r>
          </a:p>
          <a:p>
            <a:r>
              <a:rPr lang="en-GB" dirty="0"/>
              <a:t>https://meshugah.medium.com/memoization-in-haskell-ae78e0221abe</a:t>
            </a:r>
          </a:p>
        </p:txBody>
      </p:sp>
      <p:sp>
        <p:nvSpPr>
          <p:cNvPr id="4" name="Slide Number Placeholder 3"/>
          <p:cNvSpPr>
            <a:spLocks noGrp="1"/>
          </p:cNvSpPr>
          <p:nvPr>
            <p:ph type="sldNum" sz="quarter" idx="5"/>
          </p:nvPr>
        </p:nvSpPr>
        <p:spPr/>
        <p:txBody>
          <a:bodyPr/>
          <a:lstStyle/>
          <a:p>
            <a:fld id="{8E111D0F-7CCC-3448-8011-367F0D0A6ED2}" type="slidenum">
              <a:rPr lang="en-US" smtClean="0"/>
              <a:t>8</a:t>
            </a:fld>
            <a:endParaRPr lang="en-US"/>
          </a:p>
        </p:txBody>
      </p:sp>
    </p:spTree>
    <p:extLst>
      <p:ext uri="{BB962C8B-B14F-4D97-AF65-F5344CB8AC3E}">
        <p14:creationId xmlns:p14="http://schemas.microsoft.com/office/powerpoint/2010/main" val="222095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9</a:t>
            </a:fld>
            <a:endParaRPr lang="en-US"/>
          </a:p>
        </p:txBody>
      </p:sp>
    </p:spTree>
    <p:extLst>
      <p:ext uri="{BB962C8B-B14F-4D97-AF65-F5344CB8AC3E}">
        <p14:creationId xmlns:p14="http://schemas.microsoft.com/office/powerpoint/2010/main" val="1430281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from category theory, the difference between a ‘type’ and a ‘set’ in the more general sense:</a:t>
            </a:r>
          </a:p>
          <a:p>
            <a:pPr marL="171450" indent="-171450">
              <a:buFontTx/>
              <a:buChar char="-"/>
            </a:pPr>
            <a:r>
              <a:rPr lang="en-GB" dirty="0"/>
              <a:t>A ‘type’ is an abstract concept: a ‘rule’ or ‘recipe’ for generating / characterising concrete objects of that type.</a:t>
            </a:r>
          </a:p>
          <a:p>
            <a:pPr marL="171450" indent="-171450">
              <a:buFontTx/>
              <a:buChar char="-"/>
            </a:pPr>
            <a:r>
              <a:rPr lang="en-GB" dirty="0"/>
              <a:t>A ‘set’ is a concrete concept: a collection of concrete objects (which may be ‘infinite’).</a:t>
            </a:r>
          </a:p>
          <a:p>
            <a:pPr marL="628650" lvl="1" indent="-171450">
              <a:buFontTx/>
              <a:buChar char="-"/>
            </a:pPr>
            <a:r>
              <a:rPr lang="en-GB" dirty="0"/>
              <a:t>The set of all concrete objects that can result from a type is called the ‘expression’ of that type. </a:t>
            </a:r>
          </a:p>
        </p:txBody>
      </p:sp>
      <p:sp>
        <p:nvSpPr>
          <p:cNvPr id="4" name="Slide Number Placeholder 3"/>
          <p:cNvSpPr>
            <a:spLocks noGrp="1"/>
          </p:cNvSpPr>
          <p:nvPr>
            <p:ph type="sldNum" sz="quarter" idx="5"/>
          </p:nvPr>
        </p:nvSpPr>
        <p:spPr/>
        <p:txBody>
          <a:bodyPr/>
          <a:lstStyle/>
          <a:p>
            <a:fld id="{8E111D0F-7CCC-3448-8011-367F0D0A6ED2}" type="slidenum">
              <a:rPr lang="en-US" smtClean="0"/>
              <a:t>10</a:t>
            </a:fld>
            <a:endParaRPr lang="en-US"/>
          </a:p>
        </p:txBody>
      </p:sp>
    </p:spTree>
    <p:extLst>
      <p:ext uri="{BB962C8B-B14F-4D97-AF65-F5344CB8AC3E}">
        <p14:creationId xmlns:p14="http://schemas.microsoft.com/office/powerpoint/2010/main" val="398495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11</a:t>
            </a:fld>
            <a:endParaRPr lang="en-US"/>
          </a:p>
        </p:txBody>
      </p:sp>
    </p:spTree>
    <p:extLst>
      <p:ext uri="{BB962C8B-B14F-4D97-AF65-F5344CB8AC3E}">
        <p14:creationId xmlns:p14="http://schemas.microsoft.com/office/powerpoint/2010/main" val="273732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 Black Logo">
    <p:bg>
      <p:bgPr>
        <a:solidFill>
          <a:schemeClr val="bg1"/>
        </a:solidFill>
        <a:effectLst/>
      </p:bgPr>
    </p:bg>
    <p:spTree>
      <p:nvGrpSpPr>
        <p:cNvPr id="1" name=""/>
        <p:cNvGrpSpPr/>
        <p:nvPr/>
      </p:nvGrpSpPr>
      <p:grpSpPr>
        <a:xfrm>
          <a:off x="0" y="0"/>
          <a:ext cx="0" cy="0"/>
          <a:chOff x="0" y="0"/>
          <a:chExt cx="0" cy="0"/>
        </a:xfrm>
      </p:grpSpPr>
      <p:pic>
        <p:nvPicPr>
          <p:cNvPr id="9" name="UoE_Logo_Black" descr="Logo - University of Essex">
            <a:extLst>
              <a:ext uri="{FF2B5EF4-FFF2-40B4-BE49-F238E27FC236}">
                <a16:creationId xmlns:a16="http://schemas.microsoft.com/office/drawing/2014/main" id="{91F64F71-DD94-BE43-A1BF-90989C0C691C}"/>
              </a:ext>
            </a:extLst>
          </p:cNvPr>
          <p:cNvPicPr>
            <a:picLocks noChangeAspect="1"/>
          </p:cNvPicPr>
          <p:nvPr userDrawn="1"/>
        </p:nvPicPr>
        <p:blipFill>
          <a:blip r:embed="rId2"/>
          <a:stretch>
            <a:fillRect/>
          </a:stretch>
        </p:blipFill>
        <p:spPr>
          <a:xfrm>
            <a:off x="0" y="0"/>
            <a:ext cx="2006641" cy="890588"/>
          </a:xfrm>
          <a:prstGeom prst="rect">
            <a:avLst/>
          </a:prstGeom>
        </p:spPr>
      </p:pic>
      <p:sp>
        <p:nvSpPr>
          <p:cNvPr id="8" name="Coloured_Boarder">
            <a:extLst>
              <a:ext uri="{FF2B5EF4-FFF2-40B4-BE49-F238E27FC236}">
                <a16:creationId xmlns:a16="http://schemas.microsoft.com/office/drawing/2014/main" id="{C6F89C8B-0CBB-8642-991D-39E97AB68587}"/>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_BG">
            <a:extLst>
              <a:ext uri="{FF2B5EF4-FFF2-40B4-BE49-F238E27FC236}">
                <a16:creationId xmlns:a16="http://schemas.microsoft.com/office/drawing/2014/main" id="{5D4998F0-DC3A-364F-ACFE-A254B6B42731}"/>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7" name="Divider_Line">
            <a:extLst>
              <a:ext uri="{FF2B5EF4-FFF2-40B4-BE49-F238E27FC236}">
                <a16:creationId xmlns:a16="http://schemas.microsoft.com/office/drawing/2014/main" id="{822F4922-0983-EE45-B259-9B610490541E}"/>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345288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6350" indent="0">
              <a:buFontTx/>
              <a:buNone/>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06749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Text Slide, and Continuation Slide">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6350" indent="0">
              <a:buNone/>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a:xfrm>
            <a:off x="11677523" y="6604000"/>
            <a:ext cx="514477" cy="254000"/>
          </a:xfrm>
        </p:spPr>
        <p:txBody>
          <a:bodyPr/>
          <a:lstStyle/>
          <a:p>
            <a:fld id="{D7E85FC7-13DC-D24B-89C2-5E16CAE8A885}" type="slidenum">
              <a:rPr lang="en-US" smtClean="0"/>
              <a:pPr/>
              <a:t>‹#›</a:t>
            </a:fld>
            <a:r>
              <a:rPr lang="en-US" dirty="0"/>
              <a:t>/57</a:t>
            </a:r>
          </a:p>
        </p:txBody>
      </p:sp>
    </p:spTree>
    <p:extLst>
      <p:ext uri="{BB962C8B-B14F-4D97-AF65-F5344CB8AC3E}">
        <p14:creationId xmlns:p14="http://schemas.microsoft.com/office/powerpoint/2010/main" val="384191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Bullet Point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349250" indent="-342900">
              <a:buFont typeface="Wingdings" pitchFamily="2" charset="2"/>
              <a:buChar char="§"/>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5285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Bullet Point Text Slide, and Continuation">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349250" indent="-342900">
              <a:buFont typeface="Wingdings" pitchFamily="2" charset="2"/>
              <a:buChar char="§"/>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a:xfrm>
            <a:off x="11677523" y="6604000"/>
            <a:ext cx="514477" cy="254000"/>
          </a:xfrm>
        </p:spPr>
        <p:txBody>
          <a:bodyPr/>
          <a:lstStyle/>
          <a:p>
            <a:fld id="{D7E85FC7-13DC-D24B-89C2-5E16CAE8A885}" type="slidenum">
              <a:rPr lang="en-US" smtClean="0"/>
              <a:pPr/>
              <a:t>‹#›</a:t>
            </a:fld>
            <a:r>
              <a:rPr lang="en-US" dirty="0"/>
              <a:t>/57</a:t>
            </a:r>
          </a:p>
        </p:txBody>
      </p:sp>
    </p:spTree>
    <p:extLst>
      <p:ext uri="{BB962C8B-B14F-4D97-AF65-F5344CB8AC3E}">
        <p14:creationId xmlns:p14="http://schemas.microsoft.com/office/powerpoint/2010/main" val="262220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134660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Bullet Point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9765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34655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Bullet Point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881279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6350" indent="0">
              <a:buFontTx/>
              <a:buNone/>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60761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and Bullet Point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4169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_White Logo">
    <p:bg>
      <p:bgPr>
        <a:solidFill>
          <a:schemeClr val="bg1"/>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8" name="Coloured_Boarder">
            <a:extLst>
              <a:ext uri="{FF2B5EF4-FFF2-40B4-BE49-F238E27FC236}">
                <a16:creationId xmlns:a16="http://schemas.microsoft.com/office/drawing/2014/main" id="{B314EC19-20AC-8D4D-9C1B-2543B45C4D14}"/>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_BG">
            <a:extLst>
              <a:ext uri="{FF2B5EF4-FFF2-40B4-BE49-F238E27FC236}">
                <a16:creationId xmlns:a16="http://schemas.microsoft.com/office/drawing/2014/main" id="{AC8BCD2D-A1D4-B941-B5ED-4FC7122E588A}"/>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4" name="Divider_Line">
            <a:extLst>
              <a:ext uri="{FF2B5EF4-FFF2-40B4-BE49-F238E27FC236}">
                <a16:creationId xmlns:a16="http://schemas.microsoft.com/office/drawing/2014/main" id="{AC99BCA3-B941-824C-9684-BAA8B857BA77}"/>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1325132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Image and Text Box">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541F36E1-1553-7845-B3E2-0ECD95ED7DDE}"/>
              </a:ext>
            </a:extLst>
          </p:cNvPr>
          <p:cNvSpPr>
            <a:spLocks noGrp="1"/>
          </p:cNvSpPr>
          <p:nvPr>
            <p:ph type="body" sz="quarter" idx="26" hasCustomPrompt="1"/>
          </p:nvPr>
        </p:nvSpPr>
        <p:spPr>
          <a:xfrm>
            <a:off x="9321164" y="1036800"/>
            <a:ext cx="2876550" cy="324178"/>
          </a:xfrm>
          <a:solidFill>
            <a:schemeClr val="bg1"/>
          </a:solidFill>
        </p:spPr>
        <p:txBody>
          <a:bodyPr tIns="36000" rIns="251999" bIns="72000" anchor="t" anchorCtr="0">
            <a:spAutoFit/>
          </a:bodyPr>
          <a:lstStyle>
            <a:lvl1pPr marL="6350" indent="0" algn="r">
              <a:buFontTx/>
              <a:buNone/>
              <a:defRPr sz="1200"/>
            </a:lvl1pPr>
            <a:lvl2pPr marL="269875" indent="0" algn="r">
              <a:buFontTx/>
              <a:buNone/>
              <a:defRPr sz="1200"/>
            </a:lvl2pPr>
            <a:lvl3pPr marL="450850" indent="0" algn="r">
              <a:buFontTx/>
              <a:buNone/>
              <a:defRPr sz="1200"/>
            </a:lvl3pPr>
            <a:lvl4pPr marL="623888" indent="0" algn="r">
              <a:buFontTx/>
              <a:buNone/>
              <a:defRPr sz="1200"/>
            </a:lvl4pPr>
            <a:lvl5pPr marL="804862" indent="0" algn="r">
              <a:buFontTx/>
              <a:buNone/>
              <a:defRPr sz="1200"/>
            </a:lvl5pPr>
          </a:lstStyle>
          <a:p>
            <a:pPr lvl="0"/>
            <a:r>
              <a:rPr lang="en-GB"/>
              <a:t>Insert image caption here</a:t>
            </a:r>
            <a:endParaRPr lang="en-GB" dirty="0"/>
          </a:p>
        </p:txBody>
      </p:sp>
      <p:sp>
        <p:nvSpPr>
          <p:cNvPr id="7" name="Body_Copy">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3998" y="5730249"/>
            <a:ext cx="11684000" cy="613401"/>
          </a:xfrm>
          <a:solidFill>
            <a:schemeClr val="accent3"/>
          </a:solidFill>
          <a:ln w="76200">
            <a:solidFill>
              <a:schemeClr val="bg1"/>
            </a:solidFill>
            <a:miter lim="800000"/>
          </a:ln>
        </p:spPr>
        <p:txBody>
          <a:bodyPr lIns="144000" tIns="144000" rIns="144000" bIns="144000" anchor="b"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270757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Image with 4 Text Boxes">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6" name="Image_Caption 1">
            <a:extLst>
              <a:ext uri="{FF2B5EF4-FFF2-40B4-BE49-F238E27FC236}">
                <a16:creationId xmlns:a16="http://schemas.microsoft.com/office/drawing/2014/main" id="{B0F2228A-6C92-7348-B3AB-4D805D8894D0}"/>
              </a:ext>
            </a:extLst>
          </p:cNvPr>
          <p:cNvSpPr>
            <a:spLocks noGrp="1"/>
          </p:cNvSpPr>
          <p:nvPr>
            <p:ph type="body" sz="quarter" idx="30" hasCustomPrompt="1"/>
          </p:nvPr>
        </p:nvSpPr>
        <p:spPr>
          <a:xfrm>
            <a:off x="9321800" y="6149647"/>
            <a:ext cx="2870200" cy="324178"/>
          </a:xfrm>
          <a:solidFill>
            <a:schemeClr val="bg1"/>
          </a:solidFill>
        </p:spPr>
        <p:txBody>
          <a:bodyPr tIns="36000" rIns="251999" bIns="72000" anchor="b" anchorCtr="0">
            <a:spAutoFit/>
          </a:bodyPr>
          <a:lstStyle>
            <a:lvl1pPr marL="6350" indent="0" algn="r">
              <a:buFontTx/>
              <a:buNone/>
              <a:defRPr sz="1200">
                <a:solidFill>
                  <a:schemeClr val="tx1"/>
                </a:solidFill>
              </a:defRPr>
            </a:lvl1pPr>
          </a:lstStyle>
          <a:p>
            <a:pPr lvl="0"/>
            <a:r>
              <a:rPr lang="en-GB" dirty="0"/>
              <a:t>Insert image caption here</a:t>
            </a:r>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5544"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2" name="Feature_Box_2">
            <a:extLst>
              <a:ext uri="{FF2B5EF4-FFF2-40B4-BE49-F238E27FC236}">
                <a16:creationId xmlns:a16="http://schemas.microsoft.com/office/drawing/2014/main" id="{2836903F-A228-694C-B678-379D95CBF641}"/>
              </a:ext>
            </a:extLst>
          </p:cNvPr>
          <p:cNvSpPr>
            <a:spLocks noGrp="1"/>
          </p:cNvSpPr>
          <p:nvPr>
            <p:ph type="body" sz="quarter" idx="27" hasCustomPrompt="1"/>
          </p:nvPr>
        </p:nvSpPr>
        <p:spPr>
          <a:xfrm>
            <a:off x="3304896"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3" name="Feature_Box_3">
            <a:extLst>
              <a:ext uri="{FF2B5EF4-FFF2-40B4-BE49-F238E27FC236}">
                <a16:creationId xmlns:a16="http://schemas.microsoft.com/office/drawing/2014/main" id="{A099B133-6CA1-6343-985F-1A751F73B33F}"/>
              </a:ext>
            </a:extLst>
          </p:cNvPr>
          <p:cNvSpPr>
            <a:spLocks noGrp="1"/>
          </p:cNvSpPr>
          <p:nvPr>
            <p:ph type="body" sz="quarter" idx="28" hasCustomPrompt="1"/>
          </p:nvPr>
        </p:nvSpPr>
        <p:spPr>
          <a:xfrm>
            <a:off x="6354248"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4" name="Feature_Box_4">
            <a:extLst>
              <a:ext uri="{FF2B5EF4-FFF2-40B4-BE49-F238E27FC236}">
                <a16:creationId xmlns:a16="http://schemas.microsoft.com/office/drawing/2014/main" id="{AC109010-13F9-D44E-AE30-6C9CDA42B8D0}"/>
              </a:ext>
            </a:extLst>
          </p:cNvPr>
          <p:cNvSpPr>
            <a:spLocks noGrp="1"/>
          </p:cNvSpPr>
          <p:nvPr>
            <p:ph type="body" sz="quarter" idx="29" hasCustomPrompt="1"/>
          </p:nvPr>
        </p:nvSpPr>
        <p:spPr>
          <a:xfrm>
            <a:off x="9403600"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578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with Text Box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92859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with Bullet Point Text">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3152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6" name="Title">
            <a:extLst>
              <a:ext uri="{FF2B5EF4-FFF2-40B4-BE49-F238E27FC236}">
                <a16:creationId xmlns:a16="http://schemas.microsoft.com/office/drawing/2014/main" id="{AD742024-086A-5F48-9393-FF97C14B9F3C}"/>
              </a:ext>
            </a:extLst>
          </p:cNvPr>
          <p:cNvSpPr>
            <a:spLocks noGrp="1"/>
          </p:cNvSpPr>
          <p:nvPr>
            <p:ph type="body" sz="quarter" idx="30" hasCustomPrompt="1"/>
          </p:nvPr>
        </p:nvSpPr>
        <p:spPr>
          <a:xfrm>
            <a:off x="501651" y="1185863"/>
            <a:ext cx="5468937"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7" name="Body_Copy">
            <a:extLst>
              <a:ext uri="{FF2B5EF4-FFF2-40B4-BE49-F238E27FC236}">
                <a16:creationId xmlns:a16="http://schemas.microsoft.com/office/drawing/2014/main" id="{A65568DF-0675-7847-A98F-1D87DDC4AD29}"/>
              </a:ext>
            </a:extLst>
          </p:cNvPr>
          <p:cNvSpPr>
            <a:spLocks noGrp="1"/>
          </p:cNvSpPr>
          <p:nvPr>
            <p:ph type="body" sz="quarter" idx="31" hasCustomPrompt="1"/>
          </p:nvPr>
        </p:nvSpPr>
        <p:spPr>
          <a:xfrm>
            <a:off x="501650" y="1857375"/>
            <a:ext cx="5468938"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6221413" y="890587"/>
            <a:ext cx="5716587"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316280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254001" y="890587"/>
            <a:ext cx="11684000"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66032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073376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solidFill>
            <a:schemeClr val="bg1"/>
          </a:solidFill>
        </p:spPr>
        <p:txBody>
          <a:bodyPr/>
          <a:lstStyle>
            <a:lvl1pPr marL="6350" indent="0" algn="ctr">
              <a:buNone/>
              <a:defRPr/>
            </a:lvl1pPr>
          </a:lstStyle>
          <a:p>
            <a:endParaRPr lang="en-US" dirty="0"/>
          </a:p>
        </p:txBody>
      </p:sp>
      <p:sp>
        <p:nvSpPr>
          <p:cNvPr id="9" name="Image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384998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Video">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4" name="Video Placeholder 1">
            <a:extLst>
              <a:ext uri="{FF2B5EF4-FFF2-40B4-BE49-F238E27FC236}">
                <a16:creationId xmlns:a16="http://schemas.microsoft.com/office/drawing/2014/main" id="{638D1704-B2CA-5C47-B959-28C1FC6055CF}"/>
              </a:ext>
            </a:extLst>
          </p:cNvPr>
          <p:cNvSpPr>
            <a:spLocks noGrp="1"/>
          </p:cNvSpPr>
          <p:nvPr>
            <p:ph type="media" sz="quarter" idx="29"/>
          </p:nvPr>
        </p:nvSpPr>
        <p:spPr>
          <a:xfrm>
            <a:off x="0" y="890588"/>
            <a:ext cx="12192000" cy="5713412"/>
          </a:xfrm>
        </p:spPr>
        <p:txBody>
          <a:bodyPr/>
          <a:lstStyle>
            <a:lvl1pPr marL="6350" indent="0" algn="ctr">
              <a:buFontTx/>
              <a:buNone/>
              <a:defRPr/>
            </a:lvl1pPr>
          </a:lstStyle>
          <a:p>
            <a:endParaRPr lang="en-US" dirty="0"/>
          </a:p>
        </p:txBody>
      </p:sp>
      <p:sp>
        <p:nvSpPr>
          <p:cNvPr id="9" name="Video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835916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Comparis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597CB458-ECAA-F543-B762-CE0492775E89}"/>
              </a:ext>
            </a:extLst>
          </p:cNvPr>
          <p:cNvSpPr>
            <a:spLocks noGrp="1"/>
          </p:cNvSpPr>
          <p:nvPr>
            <p:ph type="title" hasCustomPrompt="1"/>
          </p:nvPr>
        </p:nvSpPr>
        <p:spPr/>
        <p:txBody>
          <a:bodyPr/>
          <a:lstStyle/>
          <a:p>
            <a:r>
              <a:rPr lang="en-GB" dirty="0"/>
              <a:t>PowerPoint slide description here</a:t>
            </a:r>
            <a:endParaRPr lang="en-US" dirty="0"/>
          </a:p>
        </p:txBody>
      </p:sp>
      <p:sp>
        <p:nvSpPr>
          <p:cNvPr id="8" name="Title">
            <a:extLst>
              <a:ext uri="{FF2B5EF4-FFF2-40B4-BE49-F238E27FC236}">
                <a16:creationId xmlns:a16="http://schemas.microsoft.com/office/drawing/2014/main" id="{040512F9-FB20-344E-BC56-8DDE6C17721A}"/>
              </a:ext>
            </a:extLst>
          </p:cNvPr>
          <p:cNvSpPr>
            <a:spLocks noGrp="1"/>
          </p:cNvSpPr>
          <p:nvPr>
            <p:ph type="body" sz="quarter" idx="38" hasCustomPrompt="1"/>
          </p:nvPr>
        </p:nvSpPr>
        <p:spPr>
          <a:xfrm>
            <a:off x="501648" y="1306094"/>
            <a:ext cx="11436350" cy="736600"/>
          </a:xfrm>
        </p:spPr>
        <p:txBody>
          <a:bodyPr tIns="0" bIns="0">
            <a:noAutofit/>
          </a:bodyPr>
          <a:lstStyle>
            <a:lvl1pPr marL="6350" indent="0">
              <a:buNone/>
              <a:defRPr sz="3200">
                <a:latin typeface="+mj-lt"/>
              </a:defRPr>
            </a:lvl1pPr>
          </a:lstStyle>
          <a:p>
            <a:pPr lvl="0"/>
            <a:r>
              <a:rPr lang="en-GB" dirty="0"/>
              <a:t>Your title here</a:t>
            </a:r>
            <a:endParaRPr lang="en-US" dirty="0"/>
          </a:p>
        </p:txBody>
      </p:sp>
      <p:sp>
        <p:nvSpPr>
          <p:cNvPr id="10" name="Subtitle">
            <a:extLst>
              <a:ext uri="{FF2B5EF4-FFF2-40B4-BE49-F238E27FC236}">
                <a16:creationId xmlns:a16="http://schemas.microsoft.com/office/drawing/2014/main" id="{3A0A8366-F419-7E4A-8F7C-C6F8447A8956}"/>
              </a:ext>
            </a:extLst>
          </p:cNvPr>
          <p:cNvSpPr>
            <a:spLocks noGrp="1"/>
          </p:cNvSpPr>
          <p:nvPr>
            <p:ph type="body" sz="quarter" idx="39" hasCustomPrompt="1"/>
          </p:nvPr>
        </p:nvSpPr>
        <p:spPr>
          <a:xfrm>
            <a:off x="501648" y="2042694"/>
            <a:ext cx="11436350" cy="403225"/>
          </a:xfrm>
        </p:spPr>
        <p:txBody>
          <a:bodyPr tIns="0" bIns="0">
            <a:noAutofit/>
          </a:bodyPr>
          <a:lstStyle>
            <a:lvl1pPr marL="6350" indent="0">
              <a:buNone/>
              <a:defRPr>
                <a:latin typeface="+mj-lt"/>
              </a:defRPr>
            </a:lvl1pPr>
          </a:lstStyle>
          <a:p>
            <a:r>
              <a:rPr lang="en-GB" dirty="0"/>
              <a:t>Your subtitle here</a:t>
            </a:r>
            <a:endParaRPr lang="en-US" dirty="0"/>
          </a:p>
        </p:txBody>
      </p:sp>
      <p:sp>
        <p:nvSpPr>
          <p:cNvPr id="19" name="Picture Placeholder 1">
            <a:extLst>
              <a:ext uri="{FF2B5EF4-FFF2-40B4-BE49-F238E27FC236}">
                <a16:creationId xmlns:a16="http://schemas.microsoft.com/office/drawing/2014/main" id="{4F48015D-A6A6-BD4D-AB39-19CCFCB8B881}"/>
              </a:ext>
            </a:extLst>
          </p:cNvPr>
          <p:cNvSpPr>
            <a:spLocks noGrp="1"/>
          </p:cNvSpPr>
          <p:nvPr>
            <p:ph type="pic" sz="quarter" idx="29"/>
          </p:nvPr>
        </p:nvSpPr>
        <p:spPr>
          <a:xfrm>
            <a:off x="0" y="2814220"/>
            <a:ext cx="6062400" cy="3789779"/>
          </a:xfrm>
        </p:spPr>
        <p:txBody>
          <a:bodyPr/>
          <a:lstStyle>
            <a:lvl1pPr marL="6350" indent="0" algn="ctr">
              <a:buNone/>
              <a:defRPr/>
            </a:lvl1pPr>
          </a:lstStyle>
          <a:p>
            <a:endParaRPr lang="en-US" dirty="0"/>
          </a:p>
        </p:txBody>
      </p:sp>
      <p:sp>
        <p:nvSpPr>
          <p:cNvPr id="23" name="Image_Caption 1">
            <a:extLst>
              <a:ext uri="{FF2B5EF4-FFF2-40B4-BE49-F238E27FC236}">
                <a16:creationId xmlns:a16="http://schemas.microsoft.com/office/drawing/2014/main" id="{928181AC-A9B4-0F4A-B806-85756E8DF344}"/>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1" name="Picture Placeholder 2">
            <a:extLst>
              <a:ext uri="{FF2B5EF4-FFF2-40B4-BE49-F238E27FC236}">
                <a16:creationId xmlns:a16="http://schemas.microsoft.com/office/drawing/2014/main" id="{CABAA707-1D0F-904D-A6EF-485EE257C126}"/>
              </a:ext>
            </a:extLst>
          </p:cNvPr>
          <p:cNvSpPr>
            <a:spLocks noGrp="1"/>
          </p:cNvSpPr>
          <p:nvPr>
            <p:ph type="pic" sz="quarter" idx="36"/>
          </p:nvPr>
        </p:nvSpPr>
        <p:spPr>
          <a:xfrm>
            <a:off x="6129602" y="2814220"/>
            <a:ext cx="6062400" cy="3789779"/>
          </a:xfrm>
        </p:spPr>
        <p:txBody>
          <a:bodyPr/>
          <a:lstStyle>
            <a:lvl1pPr marL="6350" indent="0" algn="ctr">
              <a:buNone/>
              <a:defRPr/>
            </a:lvl1pPr>
          </a:lstStyle>
          <a:p>
            <a:endParaRPr lang="en-US" dirty="0"/>
          </a:p>
        </p:txBody>
      </p:sp>
      <p:sp>
        <p:nvSpPr>
          <p:cNvPr id="27" name="Image_Caption 2">
            <a:extLst>
              <a:ext uri="{FF2B5EF4-FFF2-40B4-BE49-F238E27FC236}">
                <a16:creationId xmlns:a16="http://schemas.microsoft.com/office/drawing/2014/main" id="{AEE3084D-262B-D444-BB09-122F86A0D545}"/>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Placeholder">
            <a:extLst>
              <a:ext uri="{FF2B5EF4-FFF2-40B4-BE49-F238E27FC236}">
                <a16:creationId xmlns:a16="http://schemas.microsoft.com/office/drawing/2014/main" id="{C9180CA7-D6AD-3B4F-9CC8-C9E5358B72E1}"/>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54541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297807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with Descript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BA1041B3-EEDD-B747-8B78-82F6A16D7E2D}"/>
              </a:ext>
            </a:extLst>
          </p:cNvPr>
          <p:cNvSpPr>
            <a:spLocks noGrp="1"/>
          </p:cNvSpPr>
          <p:nvPr>
            <p:ph type="title" hasCustomPrompt="1"/>
          </p:nvPr>
        </p:nvSpPr>
        <p:spPr/>
        <p:txBody>
          <a:bodyPr/>
          <a:lstStyle/>
          <a:p>
            <a:r>
              <a:rPr lang="en-GB" dirty="0"/>
              <a:t>PowerPoint slide description here</a:t>
            </a:r>
            <a:endParaRPr lang="en-US" dirty="0"/>
          </a:p>
        </p:txBody>
      </p:sp>
      <p:sp>
        <p:nvSpPr>
          <p:cNvPr id="5" name="Body_Copy">
            <a:extLst>
              <a:ext uri="{FF2B5EF4-FFF2-40B4-BE49-F238E27FC236}">
                <a16:creationId xmlns:a16="http://schemas.microsoft.com/office/drawing/2014/main" id="{15E97B45-0FBC-0444-A384-1396982CD50B}"/>
              </a:ext>
            </a:extLst>
          </p:cNvPr>
          <p:cNvSpPr>
            <a:spLocks noGrp="1"/>
          </p:cNvSpPr>
          <p:nvPr>
            <p:ph type="body" sz="quarter" idx="34" hasCustomPrompt="1"/>
          </p:nvPr>
        </p:nvSpPr>
        <p:spPr>
          <a:xfrm>
            <a:off x="6131563" y="890588"/>
            <a:ext cx="5808662" cy="3787775"/>
          </a:xfrm>
        </p:spPr>
        <p:txBody>
          <a:bodyPr lIns="144000" tIns="144000" rIns="144000" bIns="144000">
            <a:noAutofit/>
          </a:bodyPr>
          <a:lstStyle>
            <a:lvl1pPr marL="6350" indent="0">
              <a:buFontTx/>
              <a:buNone/>
              <a:defRPr sz="1800"/>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6062400" cy="5713412"/>
          </a:xfrm>
        </p:spPr>
        <p:txBody>
          <a:bodyPr/>
          <a:lstStyle>
            <a:lvl1pPr marL="6350" indent="0" algn="ctr">
              <a:buNone/>
              <a:defRPr/>
            </a:lvl1pPr>
          </a:lstStyle>
          <a:p>
            <a:endParaRPr lang="en-US" dirty="0"/>
          </a:p>
        </p:txBody>
      </p:sp>
      <p:sp>
        <p:nvSpPr>
          <p:cNvPr id="12" name="Image_Caption 1">
            <a:extLst>
              <a:ext uri="{FF2B5EF4-FFF2-40B4-BE49-F238E27FC236}">
                <a16:creationId xmlns:a16="http://schemas.microsoft.com/office/drawing/2014/main" id="{AF323BD3-548A-354D-ADA9-DA0462ADCE6F}"/>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5" name="Picture Placeholder 2">
            <a:extLst>
              <a:ext uri="{FF2B5EF4-FFF2-40B4-BE49-F238E27FC236}">
                <a16:creationId xmlns:a16="http://schemas.microsoft.com/office/drawing/2014/main" id="{7A681C19-525C-EB46-8C22-C426D373D10E}"/>
              </a:ext>
            </a:extLst>
          </p:cNvPr>
          <p:cNvSpPr>
            <a:spLocks noGrp="1"/>
          </p:cNvSpPr>
          <p:nvPr>
            <p:ph type="pic" sz="quarter" idx="31"/>
          </p:nvPr>
        </p:nvSpPr>
        <p:spPr>
          <a:xfrm>
            <a:off x="6129600" y="4746400"/>
            <a:ext cx="6062400" cy="1857600"/>
          </a:xfrm>
        </p:spPr>
        <p:txBody>
          <a:bodyPr/>
          <a:lstStyle>
            <a:lvl1pPr marL="6350" indent="0" algn="ctr">
              <a:buNone/>
              <a:defRPr/>
            </a:lvl1pPr>
          </a:lstStyle>
          <a:p>
            <a:endParaRPr lang="en-US" dirty="0"/>
          </a:p>
        </p:txBody>
      </p:sp>
      <p:sp>
        <p:nvSpPr>
          <p:cNvPr id="17" name="Image_Caption 2">
            <a:extLst>
              <a:ext uri="{FF2B5EF4-FFF2-40B4-BE49-F238E27FC236}">
                <a16:creationId xmlns:a16="http://schemas.microsoft.com/office/drawing/2014/main" id="{41C24D1E-9E96-1844-B2A6-13CA1411EAFA}"/>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Placehold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80338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Imag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701839F2-0501-2042-AA1A-339190F1FA20}"/>
              </a:ext>
            </a:extLst>
          </p:cNvPr>
          <p:cNvSpPr>
            <a:spLocks noGrp="1"/>
          </p:cNvSpPr>
          <p:nvPr>
            <p:ph type="title" hasCustomPrompt="1"/>
          </p:nvPr>
        </p:nvSpPr>
        <p:spPr/>
        <p:txBody>
          <a:bodyPr/>
          <a:lstStyle/>
          <a:p>
            <a:r>
              <a:rPr lang="en-GB" dirty="0"/>
              <a:t>PowerPoint slide description here</a:t>
            </a:r>
            <a:endParaRPr lang="en-US" dirty="0"/>
          </a:p>
        </p:txBody>
      </p:sp>
      <p:sp>
        <p:nvSpPr>
          <p:cNvPr id="14" name="Picture Placeholder 1">
            <a:extLst>
              <a:ext uri="{FF2B5EF4-FFF2-40B4-BE49-F238E27FC236}">
                <a16:creationId xmlns:a16="http://schemas.microsoft.com/office/drawing/2014/main" id="{B0246F9D-BBB4-F845-903B-9BCB6A3799FA}"/>
              </a:ext>
            </a:extLst>
          </p:cNvPr>
          <p:cNvSpPr>
            <a:spLocks noGrp="1"/>
          </p:cNvSpPr>
          <p:nvPr>
            <p:ph type="pic" sz="quarter" idx="29"/>
          </p:nvPr>
        </p:nvSpPr>
        <p:spPr>
          <a:xfrm>
            <a:off x="0" y="890587"/>
            <a:ext cx="6062400" cy="2822400"/>
          </a:xfrm>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CB251433-45EA-0548-85FC-44C898DE7847}"/>
              </a:ext>
            </a:extLst>
          </p:cNvPr>
          <p:cNvSpPr>
            <a:spLocks noGrp="1"/>
          </p:cNvSpPr>
          <p:nvPr>
            <p:ph type="body" sz="quarter" idx="40" hasCustomPrompt="1"/>
          </p:nvPr>
        </p:nvSpPr>
        <p:spPr>
          <a:xfrm>
            <a:off x="3196961"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2">
            <a:extLst>
              <a:ext uri="{FF2B5EF4-FFF2-40B4-BE49-F238E27FC236}">
                <a16:creationId xmlns:a16="http://schemas.microsoft.com/office/drawing/2014/main" id="{CEBC5486-0CC4-8447-8762-C88A95428B24}"/>
              </a:ext>
            </a:extLst>
          </p:cNvPr>
          <p:cNvSpPr>
            <a:spLocks noGrp="1"/>
          </p:cNvSpPr>
          <p:nvPr>
            <p:ph type="pic" sz="quarter" idx="36"/>
          </p:nvPr>
        </p:nvSpPr>
        <p:spPr>
          <a:xfrm>
            <a:off x="6129602" y="890587"/>
            <a:ext cx="6062400" cy="2822400"/>
          </a:xfrm>
        </p:spPr>
        <p:txBody>
          <a:bodyPr/>
          <a:lstStyle>
            <a:lvl1pPr marL="6350" indent="0" algn="ctr">
              <a:buNone/>
              <a:defRPr/>
            </a:lvl1pPr>
          </a:lstStyle>
          <a:p>
            <a:endParaRPr lang="en-US" dirty="0"/>
          </a:p>
        </p:txBody>
      </p:sp>
      <p:sp>
        <p:nvSpPr>
          <p:cNvPr id="23" name="Image_Caption 2">
            <a:extLst>
              <a:ext uri="{FF2B5EF4-FFF2-40B4-BE49-F238E27FC236}">
                <a16:creationId xmlns:a16="http://schemas.microsoft.com/office/drawing/2014/main" id="{E6A7B5DF-8207-3443-B760-8C2272B9CE01}"/>
              </a:ext>
            </a:extLst>
          </p:cNvPr>
          <p:cNvSpPr>
            <a:spLocks noGrp="1"/>
          </p:cNvSpPr>
          <p:nvPr>
            <p:ph type="body" sz="quarter" idx="41" hasCustomPrompt="1"/>
          </p:nvPr>
        </p:nvSpPr>
        <p:spPr>
          <a:xfrm>
            <a:off x="9327600"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4" name="Picture Placeholder 3">
            <a:extLst>
              <a:ext uri="{FF2B5EF4-FFF2-40B4-BE49-F238E27FC236}">
                <a16:creationId xmlns:a16="http://schemas.microsoft.com/office/drawing/2014/main" id="{F4F3CBD4-C3C4-CD4F-9BA5-B115DCEF02B6}"/>
              </a:ext>
            </a:extLst>
          </p:cNvPr>
          <p:cNvSpPr>
            <a:spLocks noGrp="1"/>
          </p:cNvSpPr>
          <p:nvPr>
            <p:ph type="pic" sz="quarter" idx="42"/>
          </p:nvPr>
        </p:nvSpPr>
        <p:spPr>
          <a:xfrm>
            <a:off x="-1038" y="3781600"/>
            <a:ext cx="6062400" cy="2822400"/>
          </a:xfrm>
        </p:spPr>
        <p:txBody>
          <a:bodyPr/>
          <a:lstStyle>
            <a:lvl1pPr marL="6350" indent="0" algn="ctr">
              <a:buNone/>
              <a:defRPr/>
            </a:lvl1pPr>
          </a:lstStyle>
          <a:p>
            <a:endParaRPr lang="en-US" dirty="0"/>
          </a:p>
        </p:txBody>
      </p:sp>
      <p:sp>
        <p:nvSpPr>
          <p:cNvPr id="25" name="Image_Caption 3">
            <a:extLst>
              <a:ext uri="{FF2B5EF4-FFF2-40B4-BE49-F238E27FC236}">
                <a16:creationId xmlns:a16="http://schemas.microsoft.com/office/drawing/2014/main" id="{8C0B1AC2-5C59-004A-BBD3-ED977709A5CA}"/>
              </a:ext>
            </a:extLst>
          </p:cNvPr>
          <p:cNvSpPr>
            <a:spLocks noGrp="1"/>
          </p:cNvSpPr>
          <p:nvPr>
            <p:ph type="body" sz="quarter" idx="43"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6" name="Picture Placeholder 4">
            <a:extLst>
              <a:ext uri="{FF2B5EF4-FFF2-40B4-BE49-F238E27FC236}">
                <a16:creationId xmlns:a16="http://schemas.microsoft.com/office/drawing/2014/main" id="{AAE1E5D5-CDA1-504E-888B-B884A6EA6725}"/>
              </a:ext>
            </a:extLst>
          </p:cNvPr>
          <p:cNvSpPr>
            <a:spLocks noGrp="1"/>
          </p:cNvSpPr>
          <p:nvPr>
            <p:ph type="pic" sz="quarter" idx="44"/>
          </p:nvPr>
        </p:nvSpPr>
        <p:spPr>
          <a:xfrm>
            <a:off x="6128564" y="3781600"/>
            <a:ext cx="6062400" cy="2822400"/>
          </a:xfrm>
        </p:spPr>
        <p:txBody>
          <a:bodyPr/>
          <a:lstStyle>
            <a:lvl1pPr marL="6350" indent="0" algn="ctr">
              <a:buNone/>
              <a:defRPr/>
            </a:lvl1pPr>
          </a:lstStyle>
          <a:p>
            <a:endParaRPr lang="en-US" dirty="0"/>
          </a:p>
        </p:txBody>
      </p:sp>
      <p:sp>
        <p:nvSpPr>
          <p:cNvPr id="27" name="Image_Caption 4">
            <a:extLst>
              <a:ext uri="{FF2B5EF4-FFF2-40B4-BE49-F238E27FC236}">
                <a16:creationId xmlns:a16="http://schemas.microsoft.com/office/drawing/2014/main" id="{3000F666-1F5D-C740-81BD-EA9E4B2DF792}"/>
              </a:ext>
            </a:extLst>
          </p:cNvPr>
          <p:cNvSpPr>
            <a:spLocks noGrp="1"/>
          </p:cNvSpPr>
          <p:nvPr>
            <p:ph type="body" sz="quarter" idx="45" hasCustomPrompt="1"/>
          </p:nvPr>
        </p:nvSpPr>
        <p:spPr>
          <a:xfrm>
            <a:off x="9327600"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D69AE64D-4D5D-1D44-9A53-63F44E948DC8}"/>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6964893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 Images">
    <p:bg>
      <p:bgPr>
        <a:solidFill>
          <a:schemeClr val="bg1"/>
        </a:solidFill>
        <a:effectLst/>
      </p:bgPr>
    </p:bg>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4F9D373C-5C73-8E4B-8382-B53ED6AA70BE}"/>
              </a:ext>
            </a:extLst>
          </p:cNvPr>
          <p:cNvSpPr>
            <a:spLocks noGrp="1"/>
          </p:cNvSpPr>
          <p:nvPr>
            <p:ph type="title" hasCustomPrompt="1"/>
          </p:nvPr>
        </p:nvSpPr>
        <p:spPr/>
        <p:txBody>
          <a:bodyPr/>
          <a:lstStyle/>
          <a:p>
            <a:r>
              <a:rPr lang="en-GB" dirty="0"/>
              <a:t>PowerPoint slide description here</a:t>
            </a:r>
            <a:endParaRPr lang="en-US" dirty="0"/>
          </a:p>
        </p:txBody>
      </p:sp>
      <p:sp>
        <p:nvSpPr>
          <p:cNvPr id="15" name="Picture Placeholder 1">
            <a:extLst>
              <a:ext uri="{FF2B5EF4-FFF2-40B4-BE49-F238E27FC236}">
                <a16:creationId xmlns:a16="http://schemas.microsoft.com/office/drawing/2014/main" id="{E39BCACC-73E2-1B41-BE3D-FFB203F3C903}"/>
              </a:ext>
            </a:extLst>
          </p:cNvPr>
          <p:cNvSpPr>
            <a:spLocks noGrp="1"/>
          </p:cNvSpPr>
          <p:nvPr>
            <p:ph type="pic" sz="quarter" idx="29"/>
          </p:nvPr>
        </p:nvSpPr>
        <p:spPr>
          <a:xfrm>
            <a:off x="0" y="890587"/>
            <a:ext cx="4017600" cy="5713200"/>
          </a:xfrm>
        </p:spPr>
        <p:txBody>
          <a:bodyPr/>
          <a:lstStyle>
            <a:lvl1pPr marL="6350" indent="0" algn="ctr">
              <a:buNone/>
              <a:defRPr/>
            </a:lvl1pPr>
          </a:lstStyle>
          <a:p>
            <a:endParaRPr lang="en-US" dirty="0"/>
          </a:p>
        </p:txBody>
      </p:sp>
      <p:sp>
        <p:nvSpPr>
          <p:cNvPr id="16" name="Image_Caption 1">
            <a:extLst>
              <a:ext uri="{FF2B5EF4-FFF2-40B4-BE49-F238E27FC236}">
                <a16:creationId xmlns:a16="http://schemas.microsoft.com/office/drawing/2014/main" id="{E9FF570A-BE24-9141-87FD-541A6610CCBE}"/>
              </a:ext>
            </a:extLst>
          </p:cNvPr>
          <p:cNvSpPr>
            <a:spLocks noGrp="1"/>
          </p:cNvSpPr>
          <p:nvPr>
            <p:ph type="body" sz="quarter" idx="40" hasCustomPrompt="1"/>
          </p:nvPr>
        </p:nvSpPr>
        <p:spPr>
          <a:xfrm>
            <a:off x="11521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3" name="Picture Placeholder 2">
            <a:extLst>
              <a:ext uri="{FF2B5EF4-FFF2-40B4-BE49-F238E27FC236}">
                <a16:creationId xmlns:a16="http://schemas.microsoft.com/office/drawing/2014/main" id="{CE8E0407-46FE-134C-A5EB-A1421349DA0B}"/>
              </a:ext>
            </a:extLst>
          </p:cNvPr>
          <p:cNvSpPr>
            <a:spLocks noGrp="1"/>
          </p:cNvSpPr>
          <p:nvPr>
            <p:ph type="pic" sz="quarter" idx="47"/>
          </p:nvPr>
        </p:nvSpPr>
        <p:spPr>
          <a:xfrm>
            <a:off x="4087018" y="890588"/>
            <a:ext cx="4017963" cy="2822575"/>
          </a:xfrm>
        </p:spPr>
        <p:txBody>
          <a:bodyPr/>
          <a:lstStyle>
            <a:lvl1pPr marL="6350" indent="0" algn="ctr">
              <a:buFontTx/>
              <a:buNone/>
              <a:defRPr/>
            </a:lvl1pPr>
          </a:lstStyle>
          <a:p>
            <a:endParaRPr lang="en-US" dirty="0"/>
          </a:p>
        </p:txBody>
      </p:sp>
      <p:sp>
        <p:nvSpPr>
          <p:cNvPr id="18" name="Image_Caption 2">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241762"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9" name="Picture Placeholder 3">
            <a:extLst>
              <a:ext uri="{FF2B5EF4-FFF2-40B4-BE49-F238E27FC236}">
                <a16:creationId xmlns:a16="http://schemas.microsoft.com/office/drawing/2014/main" id="{889F4D8E-583F-424A-AB00-EFE4131C9C2D}"/>
              </a:ext>
            </a:extLst>
          </p:cNvPr>
          <p:cNvSpPr>
            <a:spLocks noGrp="1"/>
          </p:cNvSpPr>
          <p:nvPr>
            <p:ph type="pic" sz="quarter" idx="49"/>
          </p:nvPr>
        </p:nvSpPr>
        <p:spPr>
          <a:xfrm>
            <a:off x="4087018" y="3781425"/>
            <a:ext cx="4017963" cy="2822575"/>
          </a:xfrm>
        </p:spPr>
        <p:txBody>
          <a:bodyPr/>
          <a:lstStyle>
            <a:lvl1pPr marL="6350" indent="0" algn="ctr">
              <a:buFontTx/>
              <a:buNone/>
              <a:defRPr/>
            </a:lvl1pPr>
          </a:lstStyle>
          <a:p>
            <a:endParaRPr lang="en-US"/>
          </a:p>
        </p:txBody>
      </p:sp>
      <p:sp>
        <p:nvSpPr>
          <p:cNvPr id="27" name="Image_Caption 3">
            <a:extLst>
              <a:ext uri="{FF2B5EF4-FFF2-40B4-BE49-F238E27FC236}">
                <a16:creationId xmlns:a16="http://schemas.microsoft.com/office/drawing/2014/main" id="{5873F71E-F244-B045-925D-7A21F05C7006}"/>
              </a:ext>
            </a:extLst>
          </p:cNvPr>
          <p:cNvSpPr>
            <a:spLocks noGrp="1"/>
          </p:cNvSpPr>
          <p:nvPr>
            <p:ph type="body" sz="quarter" idx="45" hasCustomPrompt="1"/>
          </p:nvPr>
        </p:nvSpPr>
        <p:spPr>
          <a:xfrm>
            <a:off x="52417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7" name="Picture Placeholder 4">
            <a:extLst>
              <a:ext uri="{FF2B5EF4-FFF2-40B4-BE49-F238E27FC236}">
                <a16:creationId xmlns:a16="http://schemas.microsoft.com/office/drawing/2014/main" id="{4C5C7401-B602-E348-9FA1-326B0C408A84}"/>
              </a:ext>
            </a:extLst>
          </p:cNvPr>
          <p:cNvSpPr>
            <a:spLocks noGrp="1"/>
          </p:cNvSpPr>
          <p:nvPr>
            <p:ph type="pic" sz="quarter" idx="48"/>
          </p:nvPr>
        </p:nvSpPr>
        <p:spPr>
          <a:xfrm>
            <a:off x="8171656" y="890588"/>
            <a:ext cx="4017962" cy="2822575"/>
          </a:xfrm>
          <a:solidFill>
            <a:schemeClr val="bg1"/>
          </a:solidFill>
        </p:spPr>
        <p:txBody>
          <a:bodyPr/>
          <a:lstStyle>
            <a:lvl1pPr marL="6350" indent="0" algn="ctr">
              <a:buFontTx/>
              <a:buNone/>
              <a:defRPr/>
            </a:lvl1pPr>
          </a:lstStyle>
          <a:p>
            <a:endParaRPr lang="en-US" dirty="0"/>
          </a:p>
        </p:txBody>
      </p:sp>
      <p:sp>
        <p:nvSpPr>
          <p:cNvPr id="21" name="Image_Caption 4">
            <a:extLst>
              <a:ext uri="{FF2B5EF4-FFF2-40B4-BE49-F238E27FC236}">
                <a16:creationId xmlns:a16="http://schemas.microsoft.com/office/drawing/2014/main" id="{5AB450AD-F789-564D-8046-E2973620FD92}"/>
              </a:ext>
            </a:extLst>
          </p:cNvPr>
          <p:cNvSpPr>
            <a:spLocks noGrp="1"/>
          </p:cNvSpPr>
          <p:nvPr>
            <p:ph type="body" sz="quarter" idx="51" hasCustomPrompt="1"/>
          </p:nvPr>
        </p:nvSpPr>
        <p:spPr>
          <a:xfrm>
            <a:off x="9326563" y="3243184"/>
            <a:ext cx="2862262" cy="324178"/>
          </a:xfrm>
          <a:solidFill>
            <a:schemeClr val="bg1"/>
          </a:solidFill>
        </p:spPr>
        <p:txBody>
          <a:bodyPr lIns="0" tIns="36000" rIns="251999" bIns="72000" anchor="b" anchorCtr="0">
            <a:spAutoFit/>
          </a:bodyPr>
          <a:lstStyle>
            <a:lvl1pPr marL="6350" indent="0" algn="r">
              <a:buFontTx/>
              <a:buNone/>
              <a:defRPr sz="1200"/>
            </a:lvl1pPr>
          </a:lstStyle>
          <a:p>
            <a:pPr lvl="0"/>
            <a:r>
              <a:rPr lang="en-GB" dirty="0"/>
              <a:t>Insert image caption here</a:t>
            </a:r>
          </a:p>
        </p:txBody>
      </p:sp>
      <p:sp>
        <p:nvSpPr>
          <p:cNvPr id="11" name="Picture Placeholder 5">
            <a:extLst>
              <a:ext uri="{FF2B5EF4-FFF2-40B4-BE49-F238E27FC236}">
                <a16:creationId xmlns:a16="http://schemas.microsoft.com/office/drawing/2014/main" id="{98B438B0-923A-D344-BB96-1E1293FEE953}"/>
              </a:ext>
            </a:extLst>
          </p:cNvPr>
          <p:cNvSpPr>
            <a:spLocks noGrp="1"/>
          </p:cNvSpPr>
          <p:nvPr>
            <p:ph type="pic" sz="quarter" idx="50"/>
          </p:nvPr>
        </p:nvSpPr>
        <p:spPr>
          <a:xfrm>
            <a:off x="8171656" y="3781425"/>
            <a:ext cx="4017962" cy="2822575"/>
          </a:xfrm>
        </p:spPr>
        <p:txBody>
          <a:bodyPr/>
          <a:lstStyle>
            <a:lvl1pPr marL="6350" indent="0" algn="ctr">
              <a:buFontTx/>
              <a:buNone/>
              <a:defRPr/>
            </a:lvl1pPr>
          </a:lstStyle>
          <a:p>
            <a:endParaRPr lang="en-US" dirty="0"/>
          </a:p>
        </p:txBody>
      </p:sp>
      <p:sp>
        <p:nvSpPr>
          <p:cNvPr id="23" name="Image_Caption 5">
            <a:extLst>
              <a:ext uri="{FF2B5EF4-FFF2-40B4-BE49-F238E27FC236}">
                <a16:creationId xmlns:a16="http://schemas.microsoft.com/office/drawing/2014/main" id="{D3549A48-91FA-794D-A48D-ACF79A20F7DE}"/>
              </a:ext>
            </a:extLst>
          </p:cNvPr>
          <p:cNvSpPr>
            <a:spLocks noGrp="1"/>
          </p:cNvSpPr>
          <p:nvPr>
            <p:ph type="body" sz="quarter" idx="52" hasCustomPrompt="1"/>
          </p:nvPr>
        </p:nvSpPr>
        <p:spPr>
          <a:xfrm>
            <a:off x="9326563" y="6163353"/>
            <a:ext cx="2865437" cy="324178"/>
          </a:xfrm>
          <a:solidFill>
            <a:schemeClr val="bg1"/>
          </a:solidFill>
        </p:spPr>
        <p:txBody>
          <a:bodyPr wrap="square" lIns="0" tIns="36000" rIns="251999" bIns="72000" anchor="b" anchorCtr="0">
            <a:spAutoFit/>
          </a:bodyPr>
          <a:lstStyle>
            <a:lvl1pPr marL="6350" indent="0" algn="r">
              <a:buFontTx/>
              <a:buNone/>
              <a:defRPr sz="1200"/>
            </a:lvl1pPr>
          </a:lstStyle>
          <a:p>
            <a:pPr lvl="0"/>
            <a:r>
              <a:rPr lang="en-GB" dirty="0"/>
              <a:t>Insert image caption here</a:t>
            </a:r>
          </a:p>
        </p:txBody>
      </p:sp>
      <p:sp>
        <p:nvSpPr>
          <p:cNvPr id="6" name="Slide Number">
            <a:extLst>
              <a:ext uri="{FF2B5EF4-FFF2-40B4-BE49-F238E27FC236}">
                <a16:creationId xmlns:a16="http://schemas.microsoft.com/office/drawing/2014/main" id="{1DFD619F-E9C0-804F-8D75-3339F1C38F53}"/>
              </a:ext>
            </a:extLst>
          </p:cNvPr>
          <p:cNvSpPr>
            <a:spLocks noGrp="1"/>
          </p:cNvSpPr>
          <p:nvPr>
            <p:ph type="sldNum" sz="quarter" idx="46"/>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821835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 Images">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2FD2AB6B-38F4-0849-BB0F-26EBCB570BA8}"/>
              </a:ext>
            </a:extLst>
          </p:cNvPr>
          <p:cNvSpPr>
            <a:spLocks noGrp="1"/>
          </p:cNvSpPr>
          <p:nvPr>
            <p:ph type="title" hasCustomPrompt="1"/>
          </p:nvPr>
        </p:nvSpPr>
        <p:spPr/>
        <p:txBody>
          <a:bodyPr/>
          <a:lstStyle/>
          <a:p>
            <a:r>
              <a:rPr lang="en-GB" dirty="0"/>
              <a:t>PowerPoint slide description here</a:t>
            </a:r>
            <a:endParaRPr lang="en-US" dirty="0"/>
          </a:p>
        </p:txBody>
      </p:sp>
      <p:sp>
        <p:nvSpPr>
          <p:cNvPr id="3" name="Picture Placeholder 1">
            <a:extLst>
              <a:ext uri="{FF2B5EF4-FFF2-40B4-BE49-F238E27FC236}">
                <a16:creationId xmlns:a16="http://schemas.microsoft.com/office/drawing/2014/main" id="{CE8E0407-46FE-134C-A5EB-A1421349DA0B}"/>
              </a:ext>
            </a:extLst>
          </p:cNvPr>
          <p:cNvSpPr>
            <a:spLocks noGrp="1"/>
          </p:cNvSpPr>
          <p:nvPr>
            <p:ph type="pic" sz="quarter" idx="47"/>
          </p:nvPr>
        </p:nvSpPr>
        <p:spPr>
          <a:xfrm>
            <a:off x="0" y="890588"/>
            <a:ext cx="2995200" cy="2822575"/>
          </a:xfrm>
        </p:spPr>
        <p:txBody>
          <a:bodyPr/>
          <a:lstStyle>
            <a:lvl1pPr marL="6350" indent="0" algn="ctr">
              <a:buFontTx/>
              <a:buNone/>
              <a:defRPr/>
            </a:lvl1pPr>
          </a:lstStyle>
          <a:p>
            <a:endParaRPr lang="en-US"/>
          </a:p>
        </p:txBody>
      </p:sp>
      <p:sp>
        <p:nvSpPr>
          <p:cNvPr id="18" name="Image_Caption 1">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016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8E5628C3-E97E-0E42-8B96-49A48CA44E40}"/>
              </a:ext>
            </a:extLst>
          </p:cNvPr>
          <p:cNvSpPr>
            <a:spLocks noGrp="1"/>
          </p:cNvSpPr>
          <p:nvPr>
            <p:ph type="pic" sz="quarter" idx="48"/>
          </p:nvPr>
        </p:nvSpPr>
        <p:spPr>
          <a:xfrm>
            <a:off x="3067200" y="890588"/>
            <a:ext cx="2995200" cy="2822575"/>
          </a:xfrm>
        </p:spPr>
        <p:txBody>
          <a:bodyPr/>
          <a:lstStyle>
            <a:lvl1pPr marL="6350" indent="0" algn="ctr">
              <a:buFontTx/>
              <a:buNone/>
              <a:defRPr/>
            </a:lvl1pPr>
          </a:lstStyle>
          <a:p>
            <a:endParaRPr lang="en-US"/>
          </a:p>
        </p:txBody>
      </p:sp>
      <p:sp>
        <p:nvSpPr>
          <p:cNvPr id="17" name="Image_Caption 2">
            <a:extLst>
              <a:ext uri="{FF2B5EF4-FFF2-40B4-BE49-F238E27FC236}">
                <a16:creationId xmlns:a16="http://schemas.microsoft.com/office/drawing/2014/main" id="{650A4448-9254-4147-A204-9F1E2D247446}"/>
              </a:ext>
            </a:extLst>
          </p:cNvPr>
          <p:cNvSpPr>
            <a:spLocks noGrp="1"/>
          </p:cNvSpPr>
          <p:nvPr>
            <p:ph type="body" sz="quarter" idx="49" hasCustomPrompt="1"/>
          </p:nvPr>
        </p:nvSpPr>
        <p:spPr>
          <a:xfrm>
            <a:off x="35688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9" name="Picture Placeholder 3">
            <a:extLst>
              <a:ext uri="{FF2B5EF4-FFF2-40B4-BE49-F238E27FC236}">
                <a16:creationId xmlns:a16="http://schemas.microsoft.com/office/drawing/2014/main" id="{2C8A29F9-D47B-3845-867C-03229EC596F5}"/>
              </a:ext>
            </a:extLst>
          </p:cNvPr>
          <p:cNvSpPr>
            <a:spLocks noGrp="1"/>
          </p:cNvSpPr>
          <p:nvPr>
            <p:ph type="pic" sz="quarter" idx="50"/>
          </p:nvPr>
        </p:nvSpPr>
        <p:spPr>
          <a:xfrm>
            <a:off x="6134400" y="890588"/>
            <a:ext cx="2995200" cy="2822575"/>
          </a:xfrm>
        </p:spPr>
        <p:txBody>
          <a:bodyPr/>
          <a:lstStyle>
            <a:lvl1pPr marL="6350" indent="0" algn="ctr">
              <a:buFontTx/>
              <a:buNone/>
              <a:defRPr/>
            </a:lvl1pPr>
          </a:lstStyle>
          <a:p>
            <a:endParaRPr lang="en-US"/>
          </a:p>
        </p:txBody>
      </p:sp>
      <p:sp>
        <p:nvSpPr>
          <p:cNvPr id="20" name="Image_Caption 3">
            <a:extLst>
              <a:ext uri="{FF2B5EF4-FFF2-40B4-BE49-F238E27FC236}">
                <a16:creationId xmlns:a16="http://schemas.microsoft.com/office/drawing/2014/main" id="{2831C12D-5883-954D-976E-7988ED86C580}"/>
              </a:ext>
            </a:extLst>
          </p:cNvPr>
          <p:cNvSpPr>
            <a:spLocks noGrp="1"/>
          </p:cNvSpPr>
          <p:nvPr>
            <p:ph type="body" sz="quarter" idx="51" hasCustomPrompt="1"/>
          </p:nvPr>
        </p:nvSpPr>
        <p:spPr>
          <a:xfrm>
            <a:off x="66360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2" name="Picture Placeholder 4">
            <a:extLst>
              <a:ext uri="{FF2B5EF4-FFF2-40B4-BE49-F238E27FC236}">
                <a16:creationId xmlns:a16="http://schemas.microsoft.com/office/drawing/2014/main" id="{E0CE9459-AA13-694B-B56E-396874D19FA7}"/>
              </a:ext>
            </a:extLst>
          </p:cNvPr>
          <p:cNvSpPr>
            <a:spLocks noGrp="1"/>
          </p:cNvSpPr>
          <p:nvPr>
            <p:ph type="pic" sz="quarter" idx="52"/>
          </p:nvPr>
        </p:nvSpPr>
        <p:spPr>
          <a:xfrm>
            <a:off x="9196800" y="890587"/>
            <a:ext cx="2995200" cy="2822575"/>
          </a:xfrm>
        </p:spPr>
        <p:txBody>
          <a:bodyPr/>
          <a:lstStyle>
            <a:lvl1pPr marL="6350" indent="0" algn="ctr">
              <a:buFontTx/>
              <a:buNone/>
              <a:defRPr/>
            </a:lvl1pPr>
          </a:lstStyle>
          <a:p>
            <a:endParaRPr lang="en-US"/>
          </a:p>
        </p:txBody>
      </p:sp>
      <p:sp>
        <p:nvSpPr>
          <p:cNvPr id="24" name="Image_Caption 4">
            <a:extLst>
              <a:ext uri="{FF2B5EF4-FFF2-40B4-BE49-F238E27FC236}">
                <a16:creationId xmlns:a16="http://schemas.microsoft.com/office/drawing/2014/main" id="{E8CF8A0E-5D06-EB46-BEE5-DE0912DA990B}"/>
              </a:ext>
            </a:extLst>
          </p:cNvPr>
          <p:cNvSpPr>
            <a:spLocks noGrp="1"/>
          </p:cNvSpPr>
          <p:nvPr>
            <p:ph type="body" sz="quarter" idx="53" hasCustomPrompt="1"/>
          </p:nvPr>
        </p:nvSpPr>
        <p:spPr>
          <a:xfrm>
            <a:off x="9698450" y="3243183"/>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5" name="Picture Placeholder 5">
            <a:extLst>
              <a:ext uri="{FF2B5EF4-FFF2-40B4-BE49-F238E27FC236}">
                <a16:creationId xmlns:a16="http://schemas.microsoft.com/office/drawing/2014/main" id="{576BE624-AB30-D146-A519-002083E8BEA9}"/>
              </a:ext>
            </a:extLst>
          </p:cNvPr>
          <p:cNvSpPr>
            <a:spLocks noGrp="1"/>
          </p:cNvSpPr>
          <p:nvPr>
            <p:ph type="pic" sz="quarter" idx="54"/>
          </p:nvPr>
        </p:nvSpPr>
        <p:spPr>
          <a:xfrm>
            <a:off x="0" y="3781425"/>
            <a:ext cx="2995200" cy="2822575"/>
          </a:xfrm>
        </p:spPr>
        <p:txBody>
          <a:bodyPr/>
          <a:lstStyle>
            <a:lvl1pPr marL="6350" indent="0" algn="ctr">
              <a:buFontTx/>
              <a:buNone/>
              <a:defRPr/>
            </a:lvl1pPr>
          </a:lstStyle>
          <a:p>
            <a:endParaRPr lang="en-US"/>
          </a:p>
        </p:txBody>
      </p:sp>
      <p:sp>
        <p:nvSpPr>
          <p:cNvPr id="26" name="Image_Caption 5">
            <a:extLst>
              <a:ext uri="{FF2B5EF4-FFF2-40B4-BE49-F238E27FC236}">
                <a16:creationId xmlns:a16="http://schemas.microsoft.com/office/drawing/2014/main" id="{A48FE71E-44E3-CC41-979D-D74890C4AB2B}"/>
              </a:ext>
            </a:extLst>
          </p:cNvPr>
          <p:cNvSpPr>
            <a:spLocks noGrp="1"/>
          </p:cNvSpPr>
          <p:nvPr>
            <p:ph type="body" sz="quarter" idx="55" hasCustomPrompt="1"/>
          </p:nvPr>
        </p:nvSpPr>
        <p:spPr>
          <a:xfrm>
            <a:off x="5016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8" name="Picture Placeholder 6">
            <a:extLst>
              <a:ext uri="{FF2B5EF4-FFF2-40B4-BE49-F238E27FC236}">
                <a16:creationId xmlns:a16="http://schemas.microsoft.com/office/drawing/2014/main" id="{B30F3EEA-EE8E-E540-A490-292CACC88293}"/>
              </a:ext>
            </a:extLst>
          </p:cNvPr>
          <p:cNvSpPr>
            <a:spLocks noGrp="1"/>
          </p:cNvSpPr>
          <p:nvPr>
            <p:ph type="pic" sz="quarter" idx="56"/>
          </p:nvPr>
        </p:nvSpPr>
        <p:spPr>
          <a:xfrm>
            <a:off x="3067200" y="3781425"/>
            <a:ext cx="2995200" cy="2822575"/>
          </a:xfrm>
        </p:spPr>
        <p:txBody>
          <a:bodyPr/>
          <a:lstStyle>
            <a:lvl1pPr marL="6350" indent="0" algn="ctr">
              <a:buFontTx/>
              <a:buNone/>
              <a:defRPr/>
            </a:lvl1pPr>
          </a:lstStyle>
          <a:p>
            <a:endParaRPr lang="en-US"/>
          </a:p>
        </p:txBody>
      </p:sp>
      <p:sp>
        <p:nvSpPr>
          <p:cNvPr id="29" name="Image_Caption 6">
            <a:extLst>
              <a:ext uri="{FF2B5EF4-FFF2-40B4-BE49-F238E27FC236}">
                <a16:creationId xmlns:a16="http://schemas.microsoft.com/office/drawing/2014/main" id="{EC59CCA3-D9C7-7346-A272-F2028074C58F}"/>
              </a:ext>
            </a:extLst>
          </p:cNvPr>
          <p:cNvSpPr>
            <a:spLocks noGrp="1"/>
          </p:cNvSpPr>
          <p:nvPr>
            <p:ph type="body" sz="quarter" idx="57" hasCustomPrompt="1"/>
          </p:nvPr>
        </p:nvSpPr>
        <p:spPr>
          <a:xfrm>
            <a:off x="35688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0" name="Picture Placeholder 7">
            <a:extLst>
              <a:ext uri="{FF2B5EF4-FFF2-40B4-BE49-F238E27FC236}">
                <a16:creationId xmlns:a16="http://schemas.microsoft.com/office/drawing/2014/main" id="{84C7FCD2-B82E-FC4C-8160-F2D38232EF3D}"/>
              </a:ext>
            </a:extLst>
          </p:cNvPr>
          <p:cNvSpPr>
            <a:spLocks noGrp="1"/>
          </p:cNvSpPr>
          <p:nvPr>
            <p:ph type="pic" sz="quarter" idx="58"/>
          </p:nvPr>
        </p:nvSpPr>
        <p:spPr>
          <a:xfrm>
            <a:off x="6134400" y="3781425"/>
            <a:ext cx="2995200" cy="2822575"/>
          </a:xfrm>
        </p:spPr>
        <p:txBody>
          <a:bodyPr/>
          <a:lstStyle>
            <a:lvl1pPr marL="6350" indent="0" algn="ctr">
              <a:buFontTx/>
              <a:buNone/>
              <a:defRPr/>
            </a:lvl1pPr>
          </a:lstStyle>
          <a:p>
            <a:endParaRPr lang="en-US"/>
          </a:p>
        </p:txBody>
      </p:sp>
      <p:sp>
        <p:nvSpPr>
          <p:cNvPr id="31" name="Image_Caption 7">
            <a:extLst>
              <a:ext uri="{FF2B5EF4-FFF2-40B4-BE49-F238E27FC236}">
                <a16:creationId xmlns:a16="http://schemas.microsoft.com/office/drawing/2014/main" id="{7285050C-E073-0046-B167-BC52645539FB}"/>
              </a:ext>
            </a:extLst>
          </p:cNvPr>
          <p:cNvSpPr>
            <a:spLocks noGrp="1"/>
          </p:cNvSpPr>
          <p:nvPr>
            <p:ph type="body" sz="quarter" idx="59" hasCustomPrompt="1"/>
          </p:nvPr>
        </p:nvSpPr>
        <p:spPr>
          <a:xfrm>
            <a:off x="66360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2" name="Picture Placeholder 8">
            <a:extLst>
              <a:ext uri="{FF2B5EF4-FFF2-40B4-BE49-F238E27FC236}">
                <a16:creationId xmlns:a16="http://schemas.microsoft.com/office/drawing/2014/main" id="{1EF650E8-1577-0745-AFB0-DB5615DE9193}"/>
              </a:ext>
            </a:extLst>
          </p:cNvPr>
          <p:cNvSpPr>
            <a:spLocks noGrp="1"/>
          </p:cNvSpPr>
          <p:nvPr>
            <p:ph type="pic" sz="quarter" idx="60"/>
          </p:nvPr>
        </p:nvSpPr>
        <p:spPr>
          <a:xfrm>
            <a:off x="9196800" y="3781424"/>
            <a:ext cx="2995200" cy="2822575"/>
          </a:xfrm>
        </p:spPr>
        <p:txBody>
          <a:bodyPr/>
          <a:lstStyle>
            <a:lvl1pPr marL="6350" indent="0" algn="ctr">
              <a:buFontTx/>
              <a:buNone/>
              <a:defRPr/>
            </a:lvl1pPr>
          </a:lstStyle>
          <a:p>
            <a:endParaRPr lang="en-US"/>
          </a:p>
        </p:txBody>
      </p:sp>
      <p:sp>
        <p:nvSpPr>
          <p:cNvPr id="33" name="Image_Caption 8">
            <a:extLst>
              <a:ext uri="{FF2B5EF4-FFF2-40B4-BE49-F238E27FC236}">
                <a16:creationId xmlns:a16="http://schemas.microsoft.com/office/drawing/2014/main" id="{A4D2CE44-C98F-8F42-B770-4658491F5163}"/>
              </a:ext>
            </a:extLst>
          </p:cNvPr>
          <p:cNvSpPr>
            <a:spLocks noGrp="1"/>
          </p:cNvSpPr>
          <p:nvPr>
            <p:ph type="body" sz="quarter" idx="61" hasCustomPrompt="1"/>
          </p:nvPr>
        </p:nvSpPr>
        <p:spPr>
          <a:xfrm>
            <a:off x="9698450" y="6134020"/>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6BBEE3C4-4A6B-EF47-BF0F-7EB67A8CDA28}"/>
              </a:ext>
            </a:extLst>
          </p:cNvPr>
          <p:cNvSpPr>
            <a:spLocks noGrp="1"/>
          </p:cNvSpPr>
          <p:nvPr>
            <p:ph type="sldNum" sz="quarter" idx="62"/>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793909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dirty="0">
                <a:solidFill>
                  <a:schemeClr val="bg1"/>
                </a:solidFill>
                <a:latin typeface="+mj-lt"/>
              </a:rPr>
            </a:br>
            <a:r>
              <a:rPr lang="en-GB" sz="5000" dirty="0">
                <a:solidFill>
                  <a:schemeClr val="bg1"/>
                </a:solidFill>
                <a:latin typeface="+mj-lt"/>
              </a:rPr>
              <a:t>questions?</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69803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a:solidFill>
                  <a:schemeClr val="bg1"/>
                </a:solidFill>
                <a:latin typeface="+mj-lt"/>
              </a:rPr>
            </a:br>
            <a:r>
              <a:rPr lang="en-GB" sz="5000">
                <a:solidFill>
                  <a:schemeClr val="bg1"/>
                </a:solidFill>
                <a:latin typeface="+mj-lt"/>
              </a:rPr>
              <a:t>questions</a:t>
            </a:r>
            <a:r>
              <a:rPr lang="en-GB" sz="5000" dirty="0">
                <a:solidFill>
                  <a:schemeClr val="bg1"/>
                </a:solidFill>
                <a:latin typeface="+mj-lt"/>
              </a:rPr>
              <a:t>?</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5010152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41438110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17339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pic>
        <p:nvPicPr>
          <p:cNvPr id="7" name="UoE_Logo_ALT_Test" descr="Logo - University of Essex">
            <a:extLst>
              <a:ext uri="{FF2B5EF4-FFF2-40B4-BE49-F238E27FC236}">
                <a16:creationId xmlns:a16="http://schemas.microsoft.com/office/drawing/2014/main" id="{BFB3B428-603E-5D49-B512-7DD3E147B05B}"/>
              </a:ext>
            </a:extLst>
          </p:cNvPr>
          <p:cNvPicPr>
            <a:picLocks noChangeAspect="1"/>
          </p:cNvPicPr>
          <p:nvPr userDrawn="1"/>
        </p:nvPicPr>
        <p:blipFill>
          <a:blip r:embed="rId3">
            <a:alphaModFix/>
          </a:blip>
          <a:stretch>
            <a:fillRect/>
          </a:stretch>
        </p:blipFill>
        <p:spPr>
          <a:xfrm>
            <a:off x="126550" y="-1755099"/>
            <a:ext cx="2006641" cy="890588"/>
          </a:xfrm>
          <a:prstGeom prst="rect">
            <a:avLst/>
          </a:prstGeom>
        </p:spPr>
      </p:pic>
    </p:spTree>
    <p:extLst>
      <p:ext uri="{BB962C8B-B14F-4D97-AF65-F5344CB8AC3E}">
        <p14:creationId xmlns:p14="http://schemas.microsoft.com/office/powerpoint/2010/main" val="165357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 Gradient Colour">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900"/>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33645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899"/>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123620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Introduction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407293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35675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158455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1.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9"/>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272336639"/>
      </p:ext>
    </p:extLst>
  </p:cSld>
  <p:clrMap bg1="lt1" tx1="dk1" bg2="lt2" tx2="dk2" accent1="accent1" accent2="accent2" accent3="accent3" accent4="accent4" accent5="accent5" accent6="accent6" hlink="hlink" folHlink="folHlink"/>
  <p:sldLayoutIdLst>
    <p:sldLayoutId id="2147483873" r:id="rId1"/>
    <p:sldLayoutId id="2147483828" r:id="rId2"/>
    <p:sldLayoutId id="2147483817" r:id="rId3"/>
    <p:sldLayoutId id="2147483872" r:id="rId4"/>
    <p:sldLayoutId id="2147483847" r:id="rId5"/>
    <p:sldLayoutId id="2147483875" r:id="rId6"/>
    <p:sldLayoutId id="2147484001" r:id="rId7"/>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Calibri"/>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21"/>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129257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5" r:id="rId7"/>
    <p:sldLayoutId id="2147483906" r:id="rId8"/>
    <p:sldLayoutId id="2147483907" r:id="rId9"/>
    <p:sldLayoutId id="2147483908" r:id="rId10"/>
    <p:sldLayoutId id="2147483912" r:id="rId11"/>
    <p:sldLayoutId id="2147483913" r:id="rId12"/>
    <p:sldLayoutId id="2147483916" r:id="rId13"/>
    <p:sldLayoutId id="2147483917" r:id="rId14"/>
    <p:sldLayoutId id="2147483918" r:id="rId15"/>
    <p:sldLayoutId id="2147483919" r:id="rId16"/>
    <p:sldLayoutId id="2147483920" r:id="rId17"/>
    <p:sldLayoutId id="2147483921" r:id="rId18"/>
    <p:sldLayoutId id="2147483922" r:id="rId19"/>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Calibri"/>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9"/>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74907914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6" r:id="rId3"/>
    <p:sldLayoutId id="2147483947" r:id="rId4"/>
    <p:sldLayoutId id="2147483948" r:id="rId5"/>
    <p:sldLayoutId id="2147483951" r:id="rId6"/>
    <p:sldLayoutId id="2147483952" r:id="rId7"/>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Calibri"/>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6"/>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17328404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Calibri"/>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haskellstack.or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downloads.haskell.org/~ghc/7.4.1/docs/html/users_guide/ghci-command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CE303</a:t>
            </a:r>
          </a:p>
        </p:txBody>
      </p:sp>
      <p:sp>
        <p:nvSpPr>
          <p:cNvPr id="3" name="Subtitle 2"/>
          <p:cNvSpPr>
            <a:spLocks noGrp="1"/>
          </p:cNvSpPr>
          <p:nvPr>
            <p:ph type="subTitle" idx="1"/>
          </p:nvPr>
        </p:nvSpPr>
        <p:spPr/>
        <p:txBody>
          <a:bodyPr/>
          <a:lstStyle/>
          <a:p>
            <a:r>
              <a:rPr lang="en-GB" dirty="0"/>
              <a:t>Advanced Programming</a:t>
            </a:r>
          </a:p>
        </p:txBody>
      </p:sp>
      <p:sp>
        <p:nvSpPr>
          <p:cNvPr id="4" name="Text Placeholder 3"/>
          <p:cNvSpPr>
            <a:spLocks noGrp="1"/>
          </p:cNvSpPr>
          <p:nvPr>
            <p:ph type="body" sz="quarter" idx="13"/>
          </p:nvPr>
        </p:nvSpPr>
        <p:spPr>
          <a:xfrm>
            <a:off x="1290003" y="4854795"/>
            <a:ext cx="2849205" cy="649309"/>
          </a:xfrm>
        </p:spPr>
        <p:txBody>
          <a:bodyPr/>
          <a:lstStyle/>
          <a:p>
            <a:r>
              <a:rPr lang="en-GB" dirty="0"/>
              <a:t>Unit 9. Dec 13</a:t>
            </a:r>
            <a:r>
              <a:rPr lang="en-GB" baseline="30000" dirty="0"/>
              <a:t>th</a:t>
            </a:r>
            <a:r>
              <a:rPr lang="en-GB" dirty="0"/>
              <a:t>, 2022.</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7642" y="91126"/>
            <a:ext cx="1036948" cy="1036948"/>
          </a:xfrm>
          <a:prstGeom prst="rect">
            <a:avLst/>
          </a:prstGeom>
        </p:spPr>
      </p:pic>
    </p:spTree>
    <p:extLst>
      <p:ext uri="{BB962C8B-B14F-4D97-AF65-F5344CB8AC3E}">
        <p14:creationId xmlns:p14="http://schemas.microsoft.com/office/powerpoint/2010/main" val="19194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Haskell: Some basic types</a:t>
            </a:r>
          </a:p>
        </p:txBody>
      </p:sp>
      <p:sp>
        <p:nvSpPr>
          <p:cNvPr id="5" name="Text Placeholder 4"/>
          <p:cNvSpPr>
            <a:spLocks noGrp="1"/>
          </p:cNvSpPr>
          <p:nvPr>
            <p:ph type="body" sz="quarter" idx="21"/>
          </p:nvPr>
        </p:nvSpPr>
        <p:spPr>
          <a:xfrm>
            <a:off x="356261" y="566120"/>
            <a:ext cx="11581738" cy="6037880"/>
          </a:xfrm>
        </p:spPr>
        <p:txBody>
          <a:bodyPr/>
          <a:lstStyle/>
          <a:p>
            <a:r>
              <a:rPr lang="en-GB" dirty="0"/>
              <a:t>All expressions have a ‘type’</a:t>
            </a:r>
          </a:p>
          <a:p>
            <a:pPr lvl="1"/>
            <a:r>
              <a:rPr lang="en-GB" dirty="0"/>
              <a:t>The type of an expression can be specified/enforced using ‘</a:t>
            </a:r>
            <a:r>
              <a:rPr lang="en-GB" b="1" dirty="0"/>
              <a:t>::</a:t>
            </a:r>
            <a:r>
              <a:rPr lang="en-GB" dirty="0"/>
              <a:t>’ , e.g. ‘</a:t>
            </a:r>
            <a:r>
              <a:rPr lang="en-GB" b="1" dirty="0"/>
              <a:t>10 :: Double</a:t>
            </a:r>
            <a:r>
              <a:rPr lang="en-GB" dirty="0"/>
              <a:t>’   (</a:t>
            </a:r>
            <a:r>
              <a:rPr lang="en-GB" dirty="0" err="1"/>
              <a:t>ghci</a:t>
            </a:r>
            <a:r>
              <a:rPr lang="en-GB" dirty="0"/>
              <a:t> will print 10.0)</a:t>
            </a:r>
          </a:p>
          <a:p>
            <a:pPr lvl="1"/>
            <a:r>
              <a:rPr lang="en-GB" dirty="0"/>
              <a:t>When unspecified, Haskell will automatically infer the most general type that matches an expression</a:t>
            </a:r>
          </a:p>
          <a:p>
            <a:pPr lvl="2"/>
            <a:endParaRPr lang="en-GB" b="1" dirty="0"/>
          </a:p>
          <a:p>
            <a:r>
              <a:rPr lang="en-GB" dirty="0"/>
              <a:t>Boolean type (</a:t>
            </a:r>
            <a:r>
              <a:rPr lang="en-GB" b="1" dirty="0"/>
              <a:t>Bool</a:t>
            </a:r>
            <a:r>
              <a:rPr lang="en-GB" dirty="0"/>
              <a:t>): defines values </a:t>
            </a:r>
            <a:r>
              <a:rPr lang="en-GB" b="1" dirty="0"/>
              <a:t>True </a:t>
            </a:r>
            <a:r>
              <a:rPr lang="en-GB" dirty="0"/>
              <a:t>and</a:t>
            </a:r>
            <a:r>
              <a:rPr lang="en-GB" b="1" dirty="0"/>
              <a:t> False</a:t>
            </a:r>
          </a:p>
          <a:p>
            <a:pPr lvl="2"/>
            <a:endParaRPr lang="en-GB" dirty="0"/>
          </a:p>
          <a:p>
            <a:r>
              <a:rPr lang="en-GB" dirty="0"/>
              <a:t>Basic numerical types:</a:t>
            </a:r>
          </a:p>
          <a:p>
            <a:pPr lvl="1"/>
            <a:r>
              <a:rPr lang="en-GB" b="1" dirty="0"/>
              <a:t>Int </a:t>
            </a:r>
            <a:r>
              <a:rPr lang="en-GB" dirty="0"/>
              <a:t>(standard integer type)</a:t>
            </a:r>
            <a:r>
              <a:rPr lang="en-GB" b="1" dirty="0"/>
              <a:t> </a:t>
            </a:r>
            <a:r>
              <a:rPr lang="en-GB" dirty="0"/>
              <a:t>and</a:t>
            </a:r>
            <a:r>
              <a:rPr lang="en-GB" b="1" dirty="0"/>
              <a:t> Word</a:t>
            </a:r>
            <a:r>
              <a:rPr lang="en-GB" dirty="0"/>
              <a:t> (unsigned Int equivalent)</a:t>
            </a:r>
          </a:p>
          <a:p>
            <a:pPr lvl="1"/>
            <a:r>
              <a:rPr lang="en-GB" b="1" dirty="0"/>
              <a:t>Integer </a:t>
            </a:r>
            <a:r>
              <a:rPr lang="en-GB" dirty="0"/>
              <a:t>(unbounded, arbitrary precision, safer but ‘heavier’, less optimised)</a:t>
            </a:r>
          </a:p>
          <a:p>
            <a:pPr lvl="1"/>
            <a:r>
              <a:rPr lang="en-GB" b="1" dirty="0"/>
              <a:t>Float </a:t>
            </a:r>
            <a:r>
              <a:rPr lang="en-GB" dirty="0"/>
              <a:t>/</a:t>
            </a:r>
            <a:r>
              <a:rPr lang="en-GB" b="1" dirty="0"/>
              <a:t> Double</a:t>
            </a:r>
            <a:r>
              <a:rPr lang="en-GB" dirty="0"/>
              <a:t> (single / double precision IEEE floating point)</a:t>
            </a:r>
          </a:p>
          <a:p>
            <a:pPr marL="450850" lvl="2" indent="0">
              <a:buNone/>
            </a:pPr>
            <a:r>
              <a:rPr lang="en-GB" dirty="0"/>
              <a:t>All the above define operations common to all number types (i.e. “they all belong to the </a:t>
            </a:r>
            <a:r>
              <a:rPr lang="en-GB" b="1" dirty="0" err="1"/>
              <a:t>Num</a:t>
            </a:r>
            <a:r>
              <a:rPr lang="en-GB" dirty="0"/>
              <a:t> </a:t>
            </a:r>
            <a:r>
              <a:rPr lang="en-GB" dirty="0" err="1"/>
              <a:t>typeclass</a:t>
            </a:r>
            <a:r>
              <a:rPr lang="en-GB" dirty="0"/>
              <a:t>”), e.g.  equality testing (</a:t>
            </a:r>
            <a:r>
              <a:rPr lang="en-GB" b="1" dirty="0"/>
              <a:t>==</a:t>
            </a:r>
            <a:r>
              <a:rPr lang="en-GB" dirty="0"/>
              <a:t>), inequality testing (</a:t>
            </a:r>
            <a:r>
              <a:rPr lang="en-GB" b="1" dirty="0"/>
              <a:t>/=</a:t>
            </a:r>
            <a:r>
              <a:rPr lang="en-GB" dirty="0"/>
              <a:t>)</a:t>
            </a:r>
          </a:p>
          <a:p>
            <a:pPr lvl="2"/>
            <a:endParaRPr lang="en-GB" dirty="0"/>
          </a:p>
          <a:p>
            <a:r>
              <a:rPr lang="en-GB" dirty="0"/>
              <a:t>Characters and Strings</a:t>
            </a:r>
          </a:p>
          <a:p>
            <a:pPr lvl="1"/>
            <a:r>
              <a:rPr lang="en-GB" b="1" dirty="0"/>
              <a:t>Char</a:t>
            </a:r>
            <a:r>
              <a:rPr lang="en-GB" dirty="0"/>
              <a:t> type values denoted using single quotes, e.g.: </a:t>
            </a:r>
            <a:r>
              <a:rPr lang="en-GB" b="1" dirty="0"/>
              <a:t>'a'</a:t>
            </a:r>
            <a:endParaRPr lang="en-GB" b="1" dirty="0">
              <a:latin typeface="Consolas" panose="020B0609020204030204" pitchFamily="49" charset="0"/>
            </a:endParaRPr>
          </a:p>
          <a:p>
            <a:pPr lvl="1"/>
            <a:r>
              <a:rPr lang="en-GB" b="1" dirty="0"/>
              <a:t>String</a:t>
            </a:r>
            <a:r>
              <a:rPr lang="en-GB" dirty="0"/>
              <a:t> type; effectively a list of </a:t>
            </a:r>
            <a:r>
              <a:rPr lang="en-GB" b="1" dirty="0"/>
              <a:t>Char</a:t>
            </a:r>
            <a:r>
              <a:rPr lang="en-GB" dirty="0"/>
              <a:t> values: </a:t>
            </a:r>
            <a:r>
              <a:rPr lang="it-IT" b="1" dirty="0"/>
              <a:t>[ 'h', 'e', 'l', 'l', 'o' ]</a:t>
            </a:r>
            <a:endParaRPr lang="en-GB" dirty="0"/>
          </a:p>
          <a:p>
            <a:pPr lvl="1"/>
            <a:r>
              <a:rPr lang="en-GB" dirty="0"/>
              <a:t>String literals can be constructed easily using double quotes: e.g.</a:t>
            </a:r>
            <a:r>
              <a:rPr lang="it-IT" dirty="0"/>
              <a:t> </a:t>
            </a:r>
            <a:r>
              <a:rPr lang="it-IT" b="1" dirty="0"/>
              <a:t>"hello"</a:t>
            </a:r>
            <a:endParaRPr lang="en-GB" b="1"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10</a:t>
            </a:fld>
            <a:r>
              <a:rPr lang="en-US" dirty="0"/>
              <a:t>/N</a:t>
            </a:r>
          </a:p>
        </p:txBody>
      </p:sp>
    </p:spTree>
    <p:extLst>
      <p:ext uri="{BB962C8B-B14F-4D97-AF65-F5344CB8AC3E}">
        <p14:creationId xmlns:p14="http://schemas.microsoft.com/office/powerpoint/2010/main" val="160849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Haskell: tuples vs lists</a:t>
            </a:r>
          </a:p>
        </p:txBody>
      </p:sp>
      <p:sp>
        <p:nvSpPr>
          <p:cNvPr id="5" name="Text Placeholder 4"/>
          <p:cNvSpPr>
            <a:spLocks noGrp="1"/>
          </p:cNvSpPr>
          <p:nvPr>
            <p:ph type="body" sz="quarter" idx="21"/>
          </p:nvPr>
        </p:nvSpPr>
        <p:spPr>
          <a:xfrm>
            <a:off x="356261" y="566120"/>
            <a:ext cx="11581738" cy="6037880"/>
          </a:xfrm>
        </p:spPr>
        <p:txBody>
          <a:bodyPr/>
          <a:lstStyle/>
          <a:p>
            <a:pPr lvl="2"/>
            <a:endParaRPr lang="en-GB" dirty="0"/>
          </a:p>
          <a:p>
            <a:r>
              <a:rPr lang="en-GB" dirty="0"/>
              <a:t>A tuple is a sequence of two or more values </a:t>
            </a:r>
            <a:r>
              <a:rPr lang="en-GB" i="1" dirty="0"/>
              <a:t>of any type</a:t>
            </a:r>
            <a:r>
              <a:rPr lang="en-GB" dirty="0"/>
              <a:t>, enclosed in parentheses.</a:t>
            </a:r>
          </a:p>
          <a:p>
            <a:pPr lvl="1"/>
            <a:r>
              <a:rPr lang="en-GB" dirty="0"/>
              <a:t>An empty set of parentheses denotes the empty tuple, i.e. </a:t>
            </a:r>
            <a:r>
              <a:rPr lang="en-GB" b="1" dirty="0"/>
              <a:t>()</a:t>
            </a:r>
            <a:r>
              <a:rPr lang="en-GB" dirty="0"/>
              <a:t>.</a:t>
            </a:r>
          </a:p>
          <a:p>
            <a:pPr lvl="1"/>
            <a:r>
              <a:rPr lang="en-GB" dirty="0"/>
              <a:t>Unlike, e.g., python, </a:t>
            </a:r>
            <a:r>
              <a:rPr lang="en-GB" dirty="0" err="1"/>
              <a:t>haskell</a:t>
            </a:r>
            <a:r>
              <a:rPr lang="en-GB" dirty="0"/>
              <a:t> does not define a tuple of a single element</a:t>
            </a:r>
          </a:p>
          <a:p>
            <a:pPr lvl="1"/>
            <a:r>
              <a:rPr lang="en-GB" dirty="0"/>
              <a:t>A tuples of two elements is also called a “pair”: there are functions that operate on pairs specifically</a:t>
            </a:r>
          </a:p>
          <a:p>
            <a:pPr lvl="2"/>
            <a:r>
              <a:rPr lang="en-GB" dirty="0"/>
              <a:t>E.g. the </a:t>
            </a:r>
            <a:r>
              <a:rPr lang="en-GB" b="1" dirty="0" err="1"/>
              <a:t>fst</a:t>
            </a:r>
            <a:r>
              <a:rPr lang="en-GB" dirty="0"/>
              <a:t> function “returns” (i.e. matches) the first element of a pair; the </a:t>
            </a:r>
            <a:r>
              <a:rPr lang="en-GB" b="1" dirty="0" err="1"/>
              <a:t>snd</a:t>
            </a:r>
            <a:r>
              <a:rPr lang="en-GB" dirty="0"/>
              <a:t> function “returns” the second element of a pair </a:t>
            </a:r>
          </a:p>
          <a:p>
            <a:endParaRPr lang="en-GB" dirty="0"/>
          </a:p>
          <a:p>
            <a:r>
              <a:rPr lang="en-GB" dirty="0"/>
              <a:t>A list is a sequence of one or more values </a:t>
            </a:r>
            <a:r>
              <a:rPr lang="en-GB" i="1" dirty="0"/>
              <a:t>of the same type</a:t>
            </a:r>
            <a:r>
              <a:rPr lang="en-GB" dirty="0"/>
              <a:t>, enclosed in brackets</a:t>
            </a:r>
          </a:p>
          <a:p>
            <a:pPr lvl="1"/>
            <a:r>
              <a:rPr lang="en-GB" dirty="0"/>
              <a:t>An empty pair of brackets denotes the empty list, i.e. </a:t>
            </a:r>
            <a:r>
              <a:rPr lang="en-GB" b="1" dirty="0"/>
              <a:t>[]</a:t>
            </a:r>
          </a:p>
          <a:p>
            <a:endParaRPr lang="en-GB" b="1" dirty="0"/>
          </a:p>
          <a:p>
            <a:r>
              <a:rPr lang="en-GB" dirty="0"/>
              <a:t>The exact type of a tuple or list will depend on the types of their elements</a:t>
            </a:r>
          </a:p>
          <a:p>
            <a:pPr lvl="1"/>
            <a:r>
              <a:rPr lang="en-GB" dirty="0"/>
              <a:t>E.g. the type of   </a:t>
            </a:r>
            <a:r>
              <a:rPr lang="en-GB" b="1" dirty="0"/>
              <a:t>[1, 2, 3, 4]</a:t>
            </a:r>
            <a:r>
              <a:rPr lang="en-GB" dirty="0"/>
              <a:t>   will be   </a:t>
            </a:r>
            <a:r>
              <a:rPr lang="en-GB" b="1" dirty="0"/>
              <a:t>[Int]</a:t>
            </a:r>
          </a:p>
          <a:p>
            <a:pPr marL="269875" lvl="1" indent="0">
              <a:buNone/>
            </a:pPr>
            <a:r>
              <a:rPr lang="en-GB" dirty="0"/>
              <a:t>	the type of   </a:t>
            </a:r>
            <a:r>
              <a:rPr lang="en-GB" b="1" dirty="0"/>
              <a:t>( 1, True, “yes” )  </a:t>
            </a:r>
            <a:r>
              <a:rPr lang="en-GB" dirty="0"/>
              <a:t> will be   </a:t>
            </a:r>
            <a:r>
              <a:rPr lang="en-GB" b="1" dirty="0"/>
              <a:t>( Int, Bool, String )</a:t>
            </a:r>
            <a:endParaRPr lang="en-GB" dirty="0"/>
          </a:p>
          <a:p>
            <a:pPr marL="269875" lvl="1" indent="0">
              <a:buNone/>
            </a:pPr>
            <a:r>
              <a:rPr lang="en-GB" dirty="0"/>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11</a:t>
            </a:fld>
            <a:r>
              <a:rPr lang="en-US" dirty="0"/>
              <a:t>/N</a:t>
            </a:r>
          </a:p>
        </p:txBody>
      </p:sp>
    </p:spTree>
    <p:extLst>
      <p:ext uri="{BB962C8B-B14F-4D97-AF65-F5344CB8AC3E}">
        <p14:creationId xmlns:p14="http://schemas.microsoft.com/office/powerpoint/2010/main" val="70562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917B-95CD-444E-B077-A7312C92C5BB}"/>
              </a:ext>
            </a:extLst>
          </p:cNvPr>
          <p:cNvSpPr>
            <a:spLocks noGrp="1"/>
          </p:cNvSpPr>
          <p:nvPr>
            <p:ph type="title"/>
          </p:nvPr>
        </p:nvSpPr>
        <p:spPr/>
        <p:txBody>
          <a:bodyPr/>
          <a:lstStyle/>
          <a:p>
            <a:r>
              <a:rPr lang="en-GB" dirty="0"/>
              <a:t>Part II</a:t>
            </a:r>
          </a:p>
        </p:txBody>
      </p:sp>
      <p:sp>
        <p:nvSpPr>
          <p:cNvPr id="3" name="Subtitle 2">
            <a:extLst>
              <a:ext uri="{FF2B5EF4-FFF2-40B4-BE49-F238E27FC236}">
                <a16:creationId xmlns:a16="http://schemas.microsoft.com/office/drawing/2014/main" id="{C9A14AA8-EB3A-4249-9E02-2BB91670E901}"/>
              </a:ext>
            </a:extLst>
          </p:cNvPr>
          <p:cNvSpPr>
            <a:spLocks noGrp="1"/>
          </p:cNvSpPr>
          <p:nvPr>
            <p:ph type="subTitle" idx="1"/>
          </p:nvPr>
        </p:nvSpPr>
        <p:spPr/>
        <p:txBody>
          <a:bodyPr/>
          <a:lstStyle/>
          <a:p>
            <a:r>
              <a:rPr lang="en-GB" dirty="0"/>
              <a:t>Functions</a:t>
            </a:r>
          </a:p>
        </p:txBody>
      </p:sp>
    </p:spTree>
    <p:extLst>
      <p:ext uri="{BB962C8B-B14F-4D97-AF65-F5344CB8AC3E}">
        <p14:creationId xmlns:p14="http://schemas.microsoft.com/office/powerpoint/2010/main" val="1738722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‘Currying’</a:t>
            </a:r>
          </a:p>
        </p:txBody>
      </p:sp>
      <p:sp>
        <p:nvSpPr>
          <p:cNvPr id="5" name="Text Placeholder 4"/>
          <p:cNvSpPr>
            <a:spLocks noGrp="1"/>
          </p:cNvSpPr>
          <p:nvPr>
            <p:ph type="body" sz="quarter" idx="21"/>
          </p:nvPr>
        </p:nvSpPr>
        <p:spPr>
          <a:xfrm>
            <a:off x="356261" y="566120"/>
            <a:ext cx="11581738" cy="6037880"/>
          </a:xfrm>
        </p:spPr>
        <p:txBody>
          <a:bodyPr/>
          <a:lstStyle/>
          <a:p>
            <a:pPr lvl="2"/>
            <a:endParaRPr lang="en-GB" dirty="0"/>
          </a:p>
          <a:p>
            <a:r>
              <a:rPr lang="en-GB" dirty="0"/>
              <a:t>“Currying”:</a:t>
            </a:r>
          </a:p>
          <a:p>
            <a:pPr lvl="1"/>
            <a:r>
              <a:rPr lang="en-GB" dirty="0"/>
              <a:t>The process of transforming a function from one that takes a tuple of arguments, into a set of functions, such that applying the first argument to the first function generates an appropriate second function, applying the second argument to the second function generates an appropriate third function, and so forth, up until the last step, where applying the final argument to the final function in the sequence generates the desired output.</a:t>
            </a:r>
          </a:p>
          <a:p>
            <a:pPr lvl="2"/>
            <a:endParaRPr lang="en-GB" dirty="0"/>
          </a:p>
          <a:p>
            <a:r>
              <a:rPr lang="en-GB" dirty="0"/>
              <a:t>Such functions are called ‘curried’ functions, or functions in ‘curried’ form</a:t>
            </a:r>
          </a:p>
          <a:p>
            <a:pPr lvl="1"/>
            <a:r>
              <a:rPr lang="en-GB" dirty="0"/>
              <a:t>Named in honour of mathematician / logician Haskell Brooks Curry.</a:t>
            </a:r>
          </a:p>
          <a:p>
            <a:pPr lvl="1"/>
            <a:r>
              <a:rPr lang="en-GB" dirty="0"/>
              <a:t>Guess what </a:t>
            </a:r>
            <a:r>
              <a:rPr lang="en-GB" i="1" dirty="0"/>
              <a:t>else</a:t>
            </a:r>
            <a:r>
              <a:rPr lang="en-GB" dirty="0"/>
              <a:t> was named in his honour!?</a:t>
            </a:r>
          </a:p>
          <a:p>
            <a:pPr lvl="3"/>
            <a:endParaRPr lang="en-GB" dirty="0"/>
          </a:p>
          <a:p>
            <a:r>
              <a:rPr lang="en-GB" dirty="0"/>
              <a:t>The Haskell language primarily relies on curried functions</a:t>
            </a:r>
          </a:p>
          <a:p>
            <a:pPr lvl="1"/>
            <a:r>
              <a:rPr lang="en-GB" dirty="0"/>
              <a:t>While it also supports ‘</a:t>
            </a:r>
            <a:r>
              <a:rPr lang="en-GB" dirty="0" err="1"/>
              <a:t>uncurried</a:t>
            </a:r>
            <a:r>
              <a:rPr lang="en-GB" dirty="0"/>
              <a:t>’ functions, the curried form has elegant mathematical properties which give the language a lot of expressive power.</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13</a:t>
            </a:fld>
            <a:r>
              <a:rPr lang="en-US" dirty="0"/>
              <a:t>/N</a:t>
            </a:r>
          </a:p>
        </p:txBody>
      </p:sp>
    </p:spTree>
    <p:extLst>
      <p:ext uri="{BB962C8B-B14F-4D97-AF65-F5344CB8AC3E}">
        <p14:creationId xmlns:p14="http://schemas.microsoft.com/office/powerpoint/2010/main" val="856725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Currying examples: Python</a:t>
            </a:r>
          </a:p>
        </p:txBody>
      </p:sp>
      <p:sp>
        <p:nvSpPr>
          <p:cNvPr id="5" name="Text Placeholder 4"/>
          <p:cNvSpPr>
            <a:spLocks noGrp="1"/>
          </p:cNvSpPr>
          <p:nvPr>
            <p:ph type="body" sz="quarter" idx="21"/>
          </p:nvPr>
        </p:nvSpPr>
        <p:spPr>
          <a:xfrm>
            <a:off x="356261" y="566120"/>
            <a:ext cx="11581738" cy="6037880"/>
          </a:xfrm>
        </p:spPr>
        <p:txBody>
          <a:bodyPr/>
          <a:lstStyle/>
          <a:p>
            <a:pPr lvl="2"/>
            <a:endParaRPr lang="en-GB" dirty="0"/>
          </a:p>
          <a:p>
            <a:pPr marL="6350" indent="0">
              <a:buNone/>
            </a:pPr>
            <a:r>
              <a:rPr lang="en-GB" sz="1800" dirty="0">
                <a:latin typeface="Bahnschrift" panose="020B0502040204020203" pitchFamily="34" charset="0"/>
              </a:rPr>
              <a:t>	</a:t>
            </a:r>
            <a:r>
              <a:rPr lang="en-GB" sz="1800" dirty="0">
                <a:solidFill>
                  <a:srgbClr val="C00000"/>
                </a:solidFill>
                <a:latin typeface="Bahnschrift" panose="020B0502040204020203" pitchFamily="34" charset="0"/>
              </a:rPr>
              <a:t>def</a:t>
            </a:r>
            <a:r>
              <a:rPr lang="en-GB" sz="1800" dirty="0">
                <a:latin typeface="Bahnschrift" panose="020B0502040204020203" pitchFamily="34" charset="0"/>
              </a:rPr>
              <a:t> add3( a :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b :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c :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 -&gt;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   </a:t>
            </a:r>
            <a:r>
              <a:rPr lang="en-GB" sz="1800" dirty="0">
                <a:solidFill>
                  <a:srgbClr val="C00000"/>
                </a:solidFill>
                <a:latin typeface="Bahnschrift" panose="020B0502040204020203" pitchFamily="34" charset="0"/>
              </a:rPr>
              <a:t>return</a:t>
            </a:r>
            <a:r>
              <a:rPr lang="en-GB" sz="1800" dirty="0">
                <a:latin typeface="Bahnschrift" panose="020B0502040204020203" pitchFamily="34" charset="0"/>
              </a:rPr>
              <a:t> a + b + c      </a:t>
            </a:r>
            <a:r>
              <a:rPr lang="en-GB" sz="1800" dirty="0">
                <a:solidFill>
                  <a:schemeClr val="bg1">
                    <a:lumMod val="65000"/>
                  </a:schemeClr>
                </a:solidFill>
                <a:latin typeface="Bahnschrift" panose="020B0502040204020203" pitchFamily="34" charset="0"/>
              </a:rPr>
              <a:t># normal, ‘</a:t>
            </a:r>
            <a:r>
              <a:rPr lang="en-GB" sz="1800" dirty="0" err="1">
                <a:solidFill>
                  <a:schemeClr val="bg1">
                    <a:lumMod val="65000"/>
                  </a:schemeClr>
                </a:solidFill>
                <a:latin typeface="Bahnschrift" panose="020B0502040204020203" pitchFamily="34" charset="0"/>
              </a:rPr>
              <a:t>uncurried</a:t>
            </a:r>
            <a:r>
              <a:rPr lang="en-GB" sz="1800" dirty="0">
                <a:solidFill>
                  <a:schemeClr val="bg1">
                    <a:lumMod val="65000"/>
                  </a:schemeClr>
                </a:solidFill>
                <a:latin typeface="Bahnschrift" panose="020B0502040204020203" pitchFamily="34" charset="0"/>
              </a:rPr>
              <a:t>’ form</a:t>
            </a:r>
          </a:p>
          <a:p>
            <a:endParaRPr lang="en-GB" sz="1800" dirty="0">
              <a:latin typeface="Bahnschrift" panose="020B0502040204020203" pitchFamily="34" charset="0"/>
            </a:endParaRPr>
          </a:p>
          <a:p>
            <a:pPr marL="6350" indent="0">
              <a:buNone/>
            </a:pPr>
            <a:r>
              <a:rPr lang="en-GB" sz="1800" dirty="0">
                <a:latin typeface="Bahnschrift" panose="020B0502040204020203" pitchFamily="34" charset="0"/>
              </a:rPr>
              <a:t>	</a:t>
            </a:r>
            <a:r>
              <a:rPr lang="en-GB" sz="1800" dirty="0">
                <a:solidFill>
                  <a:srgbClr val="C00000"/>
                </a:solidFill>
                <a:latin typeface="Bahnschrift" panose="020B0502040204020203" pitchFamily="34" charset="0"/>
              </a:rPr>
              <a:t>def</a:t>
            </a:r>
            <a:r>
              <a:rPr lang="en-GB" sz="1800" dirty="0">
                <a:latin typeface="Bahnschrift" panose="020B0502040204020203" pitchFamily="34" charset="0"/>
              </a:rPr>
              <a:t> add3_curried( a :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                </a:t>
            </a:r>
            <a:r>
              <a:rPr lang="en-GB" sz="1800" dirty="0">
                <a:solidFill>
                  <a:schemeClr val="bg1">
                    <a:lumMod val="65000"/>
                  </a:schemeClr>
                </a:solidFill>
                <a:latin typeface="Bahnschrift" panose="020B0502040204020203" pitchFamily="34" charset="0"/>
              </a:rPr>
              <a:t># curried form</a:t>
            </a:r>
          </a:p>
          <a:p>
            <a:pPr marL="6350" indent="0">
              <a:buNone/>
            </a:pPr>
            <a:r>
              <a:rPr lang="en-GB" sz="1800" dirty="0">
                <a:latin typeface="Bahnschrift" panose="020B0502040204020203" pitchFamily="34" charset="0"/>
              </a:rPr>
              <a:t>	    </a:t>
            </a:r>
            <a:r>
              <a:rPr lang="en-GB" sz="1800" dirty="0">
                <a:solidFill>
                  <a:srgbClr val="C00000"/>
                </a:solidFill>
                <a:latin typeface="Bahnschrift" panose="020B0502040204020203" pitchFamily="34" charset="0"/>
              </a:rPr>
              <a:t>def</a:t>
            </a:r>
            <a:r>
              <a:rPr lang="en-GB" sz="1800" dirty="0">
                <a:latin typeface="Bahnschrift" panose="020B0502040204020203" pitchFamily="34" charset="0"/>
              </a:rPr>
              <a:t> add3_b( b :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r>
              <a:rPr lang="en-GB" sz="1800" dirty="0">
                <a:solidFill>
                  <a:srgbClr val="C00000"/>
                </a:solidFill>
                <a:latin typeface="Bahnschrift" panose="020B0502040204020203" pitchFamily="34" charset="0"/>
              </a:rPr>
              <a:t>def</a:t>
            </a:r>
            <a:r>
              <a:rPr lang="en-GB" sz="1800" dirty="0">
                <a:latin typeface="Bahnschrift" panose="020B0502040204020203" pitchFamily="34" charset="0"/>
              </a:rPr>
              <a:t> add3_c( c :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 -&gt;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a:t>
            </a:r>
            <a:r>
              <a:rPr lang="en-GB" sz="1800" dirty="0">
                <a:solidFill>
                  <a:srgbClr val="C00000"/>
                </a:solidFill>
                <a:latin typeface="Bahnschrift" panose="020B0502040204020203" pitchFamily="34" charset="0"/>
              </a:rPr>
              <a:t>return</a:t>
            </a:r>
            <a:r>
              <a:rPr lang="en-GB" sz="1800" dirty="0">
                <a:latin typeface="Bahnschrift" panose="020B0502040204020203" pitchFamily="34" charset="0"/>
              </a:rPr>
              <a:t> a + b + c</a:t>
            </a:r>
          </a:p>
          <a:p>
            <a:pPr marL="6350" indent="0">
              <a:buNone/>
            </a:pPr>
            <a:r>
              <a:rPr lang="en-GB" sz="1800" dirty="0">
                <a:latin typeface="Bahnschrift" panose="020B0502040204020203" pitchFamily="34" charset="0"/>
              </a:rPr>
              <a:t>	        </a:t>
            </a:r>
            <a:r>
              <a:rPr lang="en-GB" sz="1800" dirty="0">
                <a:solidFill>
                  <a:srgbClr val="C00000"/>
                </a:solidFill>
                <a:latin typeface="Bahnschrift" panose="020B0502040204020203" pitchFamily="34" charset="0"/>
              </a:rPr>
              <a:t>return</a:t>
            </a:r>
            <a:r>
              <a:rPr lang="en-GB" sz="1800" dirty="0">
                <a:latin typeface="Bahnschrift" panose="020B0502040204020203" pitchFamily="34" charset="0"/>
              </a:rPr>
              <a:t> add3_c</a:t>
            </a:r>
          </a:p>
          <a:p>
            <a:pPr marL="6350" indent="0">
              <a:buNone/>
            </a:pPr>
            <a:r>
              <a:rPr lang="en-GB" sz="1800" dirty="0">
                <a:latin typeface="Bahnschrift" panose="020B0502040204020203" pitchFamily="34" charset="0"/>
              </a:rPr>
              <a:t>	    </a:t>
            </a:r>
            <a:r>
              <a:rPr lang="en-GB" sz="1800" dirty="0">
                <a:solidFill>
                  <a:srgbClr val="C00000"/>
                </a:solidFill>
                <a:latin typeface="Bahnschrift" panose="020B0502040204020203" pitchFamily="34" charset="0"/>
              </a:rPr>
              <a:t>return</a:t>
            </a:r>
            <a:r>
              <a:rPr lang="en-GB" sz="1800" dirty="0">
                <a:latin typeface="Bahnschrift" panose="020B0502040204020203" pitchFamily="34" charset="0"/>
              </a:rPr>
              <a:t> add3_b</a:t>
            </a:r>
          </a:p>
          <a:p>
            <a:endParaRPr lang="en-GB" sz="1800" dirty="0">
              <a:latin typeface="Bahnschrift" panose="020B0502040204020203" pitchFamily="34" charset="0"/>
            </a:endParaRPr>
          </a:p>
          <a:p>
            <a:pPr marL="6350" indent="0">
              <a:buNone/>
            </a:pPr>
            <a:r>
              <a:rPr lang="en-GB" sz="1800" dirty="0">
                <a:latin typeface="Bahnschrift" panose="020B0502040204020203" pitchFamily="34" charset="0"/>
              </a:rPr>
              <a:t>	add3_lambdas = </a:t>
            </a:r>
            <a:r>
              <a:rPr lang="en-GB" sz="1800" dirty="0">
                <a:solidFill>
                  <a:srgbClr val="C00000"/>
                </a:solidFill>
                <a:latin typeface="Bahnschrift" panose="020B0502040204020203" pitchFamily="34" charset="0"/>
              </a:rPr>
              <a:t>lambda</a:t>
            </a:r>
            <a:r>
              <a:rPr lang="en-GB" sz="1800" dirty="0">
                <a:latin typeface="Bahnschrift" panose="020B0502040204020203" pitchFamily="34" charset="0"/>
              </a:rPr>
              <a:t> a : </a:t>
            </a:r>
            <a:r>
              <a:rPr lang="en-GB" sz="1800" dirty="0">
                <a:solidFill>
                  <a:srgbClr val="C00000"/>
                </a:solidFill>
                <a:latin typeface="Bahnschrift" panose="020B0502040204020203" pitchFamily="34" charset="0"/>
              </a:rPr>
              <a:t>lambda</a:t>
            </a:r>
            <a:r>
              <a:rPr lang="en-GB" sz="1800" dirty="0">
                <a:latin typeface="Bahnschrift" panose="020B0502040204020203" pitchFamily="34" charset="0"/>
              </a:rPr>
              <a:t> b : </a:t>
            </a:r>
            <a:r>
              <a:rPr lang="en-GB" sz="1800" dirty="0">
                <a:solidFill>
                  <a:srgbClr val="C00000"/>
                </a:solidFill>
                <a:latin typeface="Bahnschrift" panose="020B0502040204020203" pitchFamily="34" charset="0"/>
              </a:rPr>
              <a:t>lambda</a:t>
            </a:r>
            <a:r>
              <a:rPr lang="en-GB" sz="1800" dirty="0">
                <a:latin typeface="Bahnschrift" panose="020B0502040204020203" pitchFamily="34" charset="0"/>
              </a:rPr>
              <a:t> c : a + b + c    </a:t>
            </a:r>
            <a:r>
              <a:rPr lang="en-GB" sz="1800" dirty="0">
                <a:solidFill>
                  <a:schemeClr val="bg1">
                    <a:lumMod val="65000"/>
                  </a:schemeClr>
                </a:solidFill>
                <a:latin typeface="Bahnschrift" panose="020B0502040204020203" pitchFamily="34" charset="0"/>
              </a:rPr>
              <a:t># curried form, using lambdas</a:t>
            </a:r>
          </a:p>
          <a:p>
            <a:endParaRPr lang="en-GB" sz="1800" dirty="0">
              <a:latin typeface="Bahnschrift" panose="020B0502040204020203" pitchFamily="34" charset="0"/>
            </a:endParaRPr>
          </a:p>
          <a:p>
            <a:pPr marL="6350" indent="0">
              <a:buNone/>
            </a:pPr>
            <a:r>
              <a:rPr lang="en-GB" sz="1800" dirty="0">
                <a:latin typeface="Bahnschrift" panose="020B0502040204020203" pitchFamily="34" charset="0"/>
              </a:rPr>
              <a:t>	</a:t>
            </a:r>
            <a:r>
              <a:rPr lang="en-GB" sz="1800" dirty="0">
                <a:solidFill>
                  <a:srgbClr val="C00000"/>
                </a:solidFill>
                <a:latin typeface="Bahnschrift" panose="020B0502040204020203" pitchFamily="34" charset="0"/>
              </a:rPr>
              <a:t>if</a:t>
            </a:r>
            <a:r>
              <a:rPr lang="en-GB" sz="1800" dirty="0">
                <a:latin typeface="Bahnschrift" panose="020B0502040204020203" pitchFamily="34" charset="0"/>
              </a:rPr>
              <a:t> __name__ == </a:t>
            </a:r>
            <a:r>
              <a:rPr lang="en-GB" sz="1800" dirty="0">
                <a:solidFill>
                  <a:srgbClr val="FF0000"/>
                </a:solidFill>
                <a:latin typeface="Bahnschrift" panose="020B0502040204020203" pitchFamily="34" charset="0"/>
              </a:rPr>
              <a:t>'__main__’</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print(  add3( 1, 2, 3 )  )                      </a:t>
            </a:r>
            <a:r>
              <a:rPr lang="en-GB" sz="1800" dirty="0">
                <a:solidFill>
                  <a:schemeClr val="bg1">
                    <a:lumMod val="65000"/>
                  </a:schemeClr>
                </a:solidFill>
                <a:latin typeface="Bahnschrift" panose="020B0502040204020203" pitchFamily="34" charset="0"/>
              </a:rPr>
              <a:t># output: 6</a:t>
            </a:r>
          </a:p>
          <a:p>
            <a:pPr marL="6350" indent="0">
              <a:buNone/>
            </a:pPr>
            <a:r>
              <a:rPr lang="en-GB" sz="1800" dirty="0">
                <a:latin typeface="Bahnschrift" panose="020B0502040204020203" pitchFamily="34" charset="0"/>
              </a:rPr>
              <a:t>	    print(  add3_curried(1)(2)(3)  )         </a:t>
            </a:r>
            <a:r>
              <a:rPr lang="en-GB" sz="1800" dirty="0">
                <a:solidFill>
                  <a:schemeClr val="bg1">
                    <a:lumMod val="65000"/>
                  </a:schemeClr>
                </a:solidFill>
                <a:latin typeface="Bahnschrift" panose="020B0502040204020203" pitchFamily="34" charset="0"/>
              </a:rPr>
              <a:t># output: 6</a:t>
            </a:r>
          </a:p>
          <a:p>
            <a:pPr marL="6350" indent="0">
              <a:buNone/>
            </a:pPr>
            <a:r>
              <a:rPr lang="en-GB" sz="1800" dirty="0">
                <a:latin typeface="Bahnschrift" panose="020B0502040204020203" pitchFamily="34" charset="0"/>
              </a:rPr>
              <a:t>	    print(  add3_lambdas(1)(2)(3) )        </a:t>
            </a:r>
            <a:r>
              <a:rPr lang="en-GB" sz="1800" dirty="0">
                <a:solidFill>
                  <a:schemeClr val="bg1">
                    <a:lumMod val="65000"/>
                  </a:schemeClr>
                </a:solidFill>
                <a:latin typeface="Bahnschrift" panose="020B0502040204020203" pitchFamily="34" charset="0"/>
              </a:rPr>
              <a:t># output: 6</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14</a:t>
            </a:fld>
            <a:r>
              <a:rPr lang="en-US" dirty="0"/>
              <a:t>/N</a:t>
            </a:r>
          </a:p>
        </p:txBody>
      </p:sp>
    </p:spTree>
    <p:extLst>
      <p:ext uri="{BB962C8B-B14F-4D97-AF65-F5344CB8AC3E}">
        <p14:creationId xmlns:p14="http://schemas.microsoft.com/office/powerpoint/2010/main" val="192494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Currying examples: Java</a:t>
            </a:r>
          </a:p>
        </p:txBody>
      </p:sp>
      <p:sp>
        <p:nvSpPr>
          <p:cNvPr id="5" name="Text Placeholder 4"/>
          <p:cNvSpPr>
            <a:spLocks noGrp="1"/>
          </p:cNvSpPr>
          <p:nvPr>
            <p:ph type="body" sz="quarter" idx="21"/>
          </p:nvPr>
        </p:nvSpPr>
        <p:spPr>
          <a:xfrm>
            <a:off x="356261" y="566120"/>
            <a:ext cx="11581738" cy="6037880"/>
          </a:xfrm>
        </p:spPr>
        <p:txBody>
          <a:bodyPr/>
          <a:lstStyle/>
          <a:p>
            <a:pPr lvl="2"/>
            <a:endParaRPr lang="en-GB" dirty="0"/>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import</a:t>
            </a:r>
            <a:r>
              <a:rPr lang="en-GB" sz="1800" dirty="0">
                <a:latin typeface="Bahnschrift" panose="020B0502040204020203" pitchFamily="34" charset="0"/>
              </a:rPr>
              <a:t> </a:t>
            </a:r>
            <a:r>
              <a:rPr lang="en-GB" sz="1800" dirty="0" err="1">
                <a:latin typeface="Bahnschrift" panose="020B0502040204020203" pitchFamily="34" charset="0"/>
              </a:rPr>
              <a:t>java.util.function.</a:t>
            </a:r>
            <a:r>
              <a:rPr lang="en-GB" sz="1800" dirty="0" err="1">
                <a:solidFill>
                  <a:srgbClr val="CC6600"/>
                </a:solidFill>
                <a:latin typeface="Bahnschrift" panose="020B0502040204020203" pitchFamily="34" charset="0"/>
              </a:rPr>
              <a:t>Function</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 class </a:t>
            </a:r>
            <a:r>
              <a:rPr lang="en-GB" sz="1800" dirty="0">
                <a:solidFill>
                  <a:srgbClr val="00B050"/>
                </a:solidFill>
                <a:latin typeface="Bahnschrift" panose="020B0502040204020203" pitchFamily="34" charset="0"/>
              </a:rPr>
              <a:t>Main</a:t>
            </a:r>
          </a:p>
          <a:p>
            <a:pPr marL="6350" indent="0">
              <a:buNone/>
            </a:pPr>
            <a:r>
              <a:rPr lang="en-GB" sz="1800" dirty="0">
                <a:latin typeface="Bahnschrift" panose="020B0502040204020203" pitchFamily="34" charset="0"/>
              </a:rPr>
              <a:t>	{   </a:t>
            </a:r>
            <a:r>
              <a:rPr lang="en-GB" sz="1800" dirty="0">
                <a:solidFill>
                  <a:srgbClr val="0070C0"/>
                </a:solidFill>
                <a:latin typeface="Bahnschrift" panose="020B0502040204020203" pitchFamily="34" charset="0"/>
              </a:rPr>
              <a:t>public static </a:t>
            </a:r>
            <a:r>
              <a:rPr lang="en-GB" sz="1800" dirty="0">
                <a:solidFill>
                  <a:srgbClr val="00B050"/>
                </a:solidFill>
                <a:latin typeface="Bahnschrift" panose="020B0502040204020203" pitchFamily="34" charset="0"/>
              </a:rPr>
              <a:t>void</a:t>
            </a:r>
            <a:r>
              <a:rPr lang="en-GB" sz="1800" dirty="0">
                <a:latin typeface="Bahnschrift" panose="020B0502040204020203" pitchFamily="34" charset="0"/>
              </a:rPr>
              <a:t> main( </a:t>
            </a:r>
            <a:r>
              <a:rPr lang="en-GB" sz="1800" dirty="0">
                <a:solidFill>
                  <a:srgbClr val="00B050"/>
                </a:solidFill>
                <a:latin typeface="Bahnschrift" panose="020B0502040204020203" pitchFamily="34" charset="0"/>
              </a:rPr>
              <a:t>String</a:t>
            </a:r>
            <a:r>
              <a:rPr lang="en-GB" sz="1800" dirty="0">
                <a:latin typeface="Bahnschrift" panose="020B0502040204020203" pitchFamily="34" charset="0"/>
              </a:rPr>
              <a:t> ... </a:t>
            </a:r>
            <a:r>
              <a:rPr lang="en-GB" sz="1800" dirty="0" err="1">
                <a:latin typeface="Bahnschrift" panose="020B0502040204020203" pitchFamily="34" charset="0"/>
              </a:rPr>
              <a:t>args</a:t>
            </a: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r>
              <a:rPr lang="en-GB" sz="1800" dirty="0">
                <a:solidFill>
                  <a:srgbClr val="CC6600"/>
                </a:solidFill>
                <a:latin typeface="Bahnschrift" panose="020B0502040204020203" pitchFamily="34" charset="0"/>
              </a:rPr>
              <a:t>Function</a:t>
            </a:r>
            <a:r>
              <a:rPr lang="en-GB" sz="1800" dirty="0">
                <a:latin typeface="Bahnschrift" panose="020B0502040204020203" pitchFamily="34" charset="0"/>
              </a:rPr>
              <a:t>&lt;</a:t>
            </a:r>
            <a:r>
              <a:rPr lang="en-GB" sz="1800" dirty="0">
                <a:solidFill>
                  <a:srgbClr val="00B050"/>
                </a:solidFill>
                <a:latin typeface="Bahnschrift" panose="020B0502040204020203" pitchFamily="34" charset="0"/>
              </a:rPr>
              <a:t>Integer</a:t>
            </a:r>
            <a:r>
              <a:rPr lang="en-GB" sz="1800" dirty="0">
                <a:latin typeface="Bahnschrift" panose="020B0502040204020203" pitchFamily="34" charset="0"/>
              </a:rPr>
              <a:t>, </a:t>
            </a:r>
            <a:r>
              <a:rPr lang="en-GB" sz="1800" dirty="0">
                <a:solidFill>
                  <a:srgbClr val="CC6600"/>
                </a:solidFill>
                <a:latin typeface="Bahnschrift" panose="020B0502040204020203" pitchFamily="34" charset="0"/>
              </a:rPr>
              <a:t>Function</a:t>
            </a:r>
            <a:r>
              <a:rPr lang="en-GB" sz="1800" dirty="0">
                <a:latin typeface="Bahnschrift" panose="020B0502040204020203" pitchFamily="34" charset="0"/>
              </a:rPr>
              <a:t>&lt;</a:t>
            </a:r>
            <a:r>
              <a:rPr lang="en-GB" sz="1800" dirty="0">
                <a:solidFill>
                  <a:srgbClr val="00B050"/>
                </a:solidFill>
                <a:latin typeface="Bahnschrift" panose="020B0502040204020203" pitchFamily="34" charset="0"/>
              </a:rPr>
              <a:t>Integer</a:t>
            </a:r>
            <a:r>
              <a:rPr lang="en-GB" sz="1800" dirty="0">
                <a:latin typeface="Bahnschrift" panose="020B0502040204020203" pitchFamily="34" charset="0"/>
              </a:rPr>
              <a:t>, </a:t>
            </a:r>
            <a:r>
              <a:rPr lang="en-GB" sz="1800" dirty="0">
                <a:solidFill>
                  <a:srgbClr val="CC6600"/>
                </a:solidFill>
                <a:latin typeface="Bahnschrift" panose="020B0502040204020203" pitchFamily="34" charset="0"/>
              </a:rPr>
              <a:t>Function</a:t>
            </a:r>
            <a:r>
              <a:rPr lang="en-GB" sz="1800" dirty="0">
                <a:latin typeface="Bahnschrift" panose="020B0502040204020203" pitchFamily="34" charset="0"/>
              </a:rPr>
              <a:t>&lt;</a:t>
            </a:r>
            <a:r>
              <a:rPr lang="en-GB" sz="1800" dirty="0">
                <a:solidFill>
                  <a:srgbClr val="00B050"/>
                </a:solidFill>
                <a:latin typeface="Bahnschrift" panose="020B0502040204020203" pitchFamily="34" charset="0"/>
              </a:rPr>
              <a:t>Integer</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Integer</a:t>
            </a:r>
            <a:r>
              <a:rPr lang="en-GB" sz="1800" dirty="0">
                <a:latin typeface="Bahnschrift" panose="020B0502040204020203" pitchFamily="34" charset="0"/>
              </a:rPr>
              <a:t>&gt;&gt;&gt; add3 = a -&gt; b -&gt; c -&gt; a + b + c;</a:t>
            </a:r>
          </a:p>
          <a:p>
            <a:pPr lvl="1"/>
            <a:r>
              <a:rPr lang="en-GB" sz="1200" dirty="0">
                <a:latin typeface="Bahnschrift" panose="020B0502040204020203" pitchFamily="34" charset="0"/>
              </a:rPr>
              <a:t>	</a:t>
            </a:r>
          </a:p>
          <a:p>
            <a:pPr marL="6350" indent="0">
              <a:buNone/>
            </a:pPr>
            <a:r>
              <a:rPr lang="en-GB" sz="1800" dirty="0">
                <a:latin typeface="Bahnschrift" panose="020B0502040204020203" pitchFamily="34" charset="0"/>
              </a:rPr>
              <a:t>	        </a:t>
            </a:r>
            <a:r>
              <a:rPr lang="en-GB" sz="1800" dirty="0" err="1">
                <a:solidFill>
                  <a:srgbClr val="00B050"/>
                </a:solidFill>
                <a:latin typeface="Bahnschrift" panose="020B0502040204020203" pitchFamily="34" charset="0"/>
              </a:rPr>
              <a:t>System</a:t>
            </a:r>
            <a:r>
              <a:rPr lang="en-GB" sz="1800" dirty="0" err="1">
                <a:latin typeface="Bahnschrift" panose="020B0502040204020203" pitchFamily="34" charset="0"/>
              </a:rPr>
              <a:t>.out.println</a:t>
            </a:r>
            <a:r>
              <a:rPr lang="en-GB" sz="1800" dirty="0">
                <a:latin typeface="Bahnschrift" panose="020B0502040204020203" pitchFamily="34" charset="0"/>
              </a:rPr>
              <a:t>( add3</a:t>
            </a:r>
          </a:p>
          <a:p>
            <a:pPr marL="6350" indent="0">
              <a:buNone/>
            </a:pPr>
            <a:r>
              <a:rPr lang="en-GB" sz="1800" dirty="0">
                <a:latin typeface="Bahnschrift" panose="020B0502040204020203" pitchFamily="34" charset="0"/>
              </a:rPr>
              <a:t>		                            .apply(1)</a:t>
            </a:r>
          </a:p>
          <a:p>
            <a:pPr marL="6350" indent="0">
              <a:buNone/>
            </a:pPr>
            <a:r>
              <a:rPr lang="en-GB" sz="1800" dirty="0">
                <a:latin typeface="Bahnschrift" panose="020B0502040204020203" pitchFamily="34" charset="0"/>
              </a:rPr>
              <a:t>		                            .apply(2)</a:t>
            </a:r>
          </a:p>
          <a:p>
            <a:pPr marL="6350" indent="0">
              <a:buNone/>
            </a:pPr>
            <a:r>
              <a:rPr lang="en-GB" sz="1800" dirty="0">
                <a:latin typeface="Bahnschrift" panose="020B0502040204020203" pitchFamily="34" charset="0"/>
              </a:rPr>
              <a:t>		                            .apply(3)      </a:t>
            </a:r>
            <a:r>
              <a:rPr lang="en-GB" sz="1800" dirty="0">
                <a:solidFill>
                  <a:schemeClr val="bg1">
                    <a:lumMod val="65000"/>
                  </a:schemeClr>
                </a:solidFill>
                <a:latin typeface="Bahnschrift" panose="020B0502040204020203" pitchFamily="34" charset="0"/>
              </a:rPr>
              <a:t>// Outputs: 6</a:t>
            </a:r>
          </a:p>
          <a:p>
            <a:pPr marL="6350" indent="0">
              <a:buNone/>
            </a:pP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15</a:t>
            </a:fld>
            <a:r>
              <a:rPr lang="en-US" dirty="0"/>
              <a:t>/N</a:t>
            </a:r>
          </a:p>
        </p:txBody>
      </p:sp>
    </p:spTree>
    <p:extLst>
      <p:ext uri="{BB962C8B-B14F-4D97-AF65-F5344CB8AC3E}">
        <p14:creationId xmlns:p14="http://schemas.microsoft.com/office/powerpoint/2010/main" val="271821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Haskell Functions</a:t>
            </a:r>
          </a:p>
        </p:txBody>
      </p:sp>
      <p:sp>
        <p:nvSpPr>
          <p:cNvPr id="5" name="Text Placeholder 4"/>
          <p:cNvSpPr>
            <a:spLocks noGrp="1"/>
          </p:cNvSpPr>
          <p:nvPr>
            <p:ph type="body" sz="quarter" idx="21"/>
          </p:nvPr>
        </p:nvSpPr>
        <p:spPr>
          <a:xfrm>
            <a:off x="356261" y="566120"/>
            <a:ext cx="11581738" cy="6037880"/>
          </a:xfrm>
        </p:spPr>
        <p:txBody>
          <a:bodyPr/>
          <a:lstStyle/>
          <a:p>
            <a:r>
              <a:rPr lang="en-GB" dirty="0"/>
              <a:t>The syntax for applying an argument </a:t>
            </a:r>
            <a:r>
              <a:rPr lang="en-GB" b="1" dirty="0"/>
              <a:t>x</a:t>
            </a:r>
            <a:r>
              <a:rPr lang="en-GB" dirty="0"/>
              <a:t> to a function </a:t>
            </a:r>
            <a:r>
              <a:rPr lang="en-GB" b="1" dirty="0"/>
              <a:t>f</a:t>
            </a:r>
            <a:r>
              <a:rPr lang="en-GB" dirty="0"/>
              <a:t> is </a:t>
            </a:r>
            <a:r>
              <a:rPr lang="en-GB" b="1" dirty="0"/>
              <a:t>f x</a:t>
            </a:r>
          </a:p>
          <a:p>
            <a:pPr lvl="1"/>
            <a:r>
              <a:rPr lang="en-GB" dirty="0"/>
              <a:t>Since functions in Haskell are ‘curried’, if a function </a:t>
            </a:r>
            <a:r>
              <a:rPr lang="en-GB" b="1" dirty="0"/>
              <a:t>f</a:t>
            </a:r>
            <a:r>
              <a:rPr lang="en-GB" dirty="0"/>
              <a:t> expects two arguments to perform its work, the expression </a:t>
            </a:r>
            <a:r>
              <a:rPr lang="en-GB" b="1" dirty="0"/>
              <a:t>f a b</a:t>
            </a:r>
            <a:r>
              <a:rPr lang="en-GB" dirty="0"/>
              <a:t> can be thought of as applying argument a and then argument b</a:t>
            </a:r>
          </a:p>
          <a:p>
            <a:pPr lvl="1"/>
            <a:r>
              <a:rPr lang="en-GB" dirty="0"/>
              <a:t>In reality </a:t>
            </a:r>
            <a:r>
              <a:rPr lang="en-GB" b="1" dirty="0"/>
              <a:t>f a</a:t>
            </a:r>
            <a:r>
              <a:rPr lang="en-GB" dirty="0"/>
              <a:t> generates a function, to which we then apply the argument </a:t>
            </a:r>
            <a:r>
              <a:rPr lang="en-GB" b="1" dirty="0"/>
              <a:t>b.</a:t>
            </a:r>
          </a:p>
          <a:p>
            <a:pPr lvl="2"/>
            <a:r>
              <a:rPr lang="en-GB" dirty="0"/>
              <a:t>In other words, the expression </a:t>
            </a:r>
            <a:r>
              <a:rPr lang="en-GB" b="1" dirty="0"/>
              <a:t>(f a) b </a:t>
            </a:r>
            <a:r>
              <a:rPr lang="en-GB" dirty="0"/>
              <a:t>is equivalent.</a:t>
            </a:r>
          </a:p>
          <a:p>
            <a:pPr lvl="2"/>
            <a:endParaRPr lang="en-GB" b="1" dirty="0"/>
          </a:p>
          <a:p>
            <a:r>
              <a:rPr lang="en-GB" dirty="0"/>
              <a:t>Function definitions are optionally accompanied by a signature specifying their type</a:t>
            </a:r>
          </a:p>
          <a:p>
            <a:pPr lvl="1"/>
            <a:r>
              <a:rPr lang="en-GB" dirty="0"/>
              <a:t>This helps the compiler match against specified types, instead of the most generally applicable type</a:t>
            </a:r>
          </a:p>
          <a:p>
            <a:pPr lvl="1"/>
            <a:r>
              <a:rPr lang="en-GB" dirty="0"/>
              <a:t>Typically appears just above the function definition.</a:t>
            </a:r>
          </a:p>
          <a:p>
            <a:pPr marL="269875" lvl="1" indent="0">
              <a:buNone/>
            </a:pPr>
            <a:r>
              <a:rPr lang="en-GB" dirty="0"/>
              <a:t>   E.g. </a:t>
            </a:r>
            <a:r>
              <a:rPr lang="en-GB" b="1" dirty="0"/>
              <a:t>add3</a:t>
            </a:r>
            <a:r>
              <a:rPr lang="en-GB" dirty="0"/>
              <a:t> below is a curried function that takes three </a:t>
            </a:r>
            <a:r>
              <a:rPr lang="en-GB" b="1" dirty="0"/>
              <a:t>Int</a:t>
            </a:r>
            <a:r>
              <a:rPr lang="en-GB" dirty="0"/>
              <a:t> arguments, and finally returns an </a:t>
            </a:r>
            <a:r>
              <a:rPr lang="en-GB" b="1" dirty="0"/>
              <a:t>Int</a:t>
            </a:r>
            <a:r>
              <a:rPr lang="en-GB" dirty="0"/>
              <a:t>.</a:t>
            </a:r>
          </a:p>
          <a:p>
            <a:pPr marL="450850" lvl="2" indent="0">
              <a:buNone/>
            </a:pPr>
            <a:endParaRPr lang="en-GB" dirty="0"/>
          </a:p>
          <a:p>
            <a:pPr marL="269875" lvl="1" indent="0">
              <a:buNone/>
            </a:pPr>
            <a:r>
              <a:rPr lang="en-GB" b="1" dirty="0"/>
              <a:t>        add3 :: Int -&gt; Int -&gt; Int -&gt; Int</a:t>
            </a:r>
          </a:p>
          <a:p>
            <a:pPr marL="450850" lvl="2" indent="0">
              <a:buNone/>
            </a:pPr>
            <a:endParaRPr lang="en-GB" b="1" dirty="0"/>
          </a:p>
          <a:p>
            <a:r>
              <a:rPr lang="en-GB" dirty="0"/>
              <a:t>The function definition itself acts as something to be pattern matched, e.g.</a:t>
            </a:r>
          </a:p>
          <a:p>
            <a:pPr marL="269875" lvl="1" indent="0">
              <a:buNone/>
            </a:pPr>
            <a:r>
              <a:rPr lang="en-GB" b="1" dirty="0"/>
              <a:t>        add3 a b c = a + b + c   </a:t>
            </a:r>
            <a:r>
              <a:rPr lang="en-GB" dirty="0"/>
              <a:t>means “anything that matches “add3 Int </a:t>
            </a:r>
            <a:r>
              <a:rPr lang="en-GB" dirty="0" err="1"/>
              <a:t>Int</a:t>
            </a:r>
            <a:r>
              <a:rPr lang="en-GB" dirty="0"/>
              <a:t> </a:t>
            </a:r>
            <a:r>
              <a:rPr lang="en-GB" dirty="0" err="1"/>
              <a:t>Int</a:t>
            </a:r>
            <a:r>
              <a:rPr lang="en-GB" dirty="0"/>
              <a:t>” can be replaced by “Int + Int + Int”.</a:t>
            </a:r>
          </a:p>
          <a:p>
            <a:pPr lvl="3"/>
            <a:endParaRPr lang="en-GB" b="1" dirty="0"/>
          </a:p>
          <a:p>
            <a:pPr lvl="1"/>
            <a:r>
              <a:rPr lang="en-GB" dirty="0"/>
              <a:t>This also means that, e.g. if   </a:t>
            </a:r>
            <a:r>
              <a:rPr lang="en-GB" b="1" dirty="0"/>
              <a:t>f = (add3 1)</a:t>
            </a:r>
            <a:r>
              <a:rPr lang="en-GB" dirty="0"/>
              <a:t>   then  f 2 3   will produce the expected result (i.e. 6)</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16</a:t>
            </a:fld>
            <a:r>
              <a:rPr lang="en-US" dirty="0"/>
              <a:t>/N</a:t>
            </a:r>
          </a:p>
        </p:txBody>
      </p:sp>
    </p:spTree>
    <p:extLst>
      <p:ext uri="{BB962C8B-B14F-4D97-AF65-F5344CB8AC3E}">
        <p14:creationId xmlns:p14="http://schemas.microsoft.com/office/powerpoint/2010/main" val="301289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Haskell Functions</a:t>
            </a:r>
          </a:p>
        </p:txBody>
      </p:sp>
      <p:sp>
        <p:nvSpPr>
          <p:cNvPr id="5" name="Text Placeholder 4"/>
          <p:cNvSpPr>
            <a:spLocks noGrp="1"/>
          </p:cNvSpPr>
          <p:nvPr>
            <p:ph type="body" sz="quarter" idx="21"/>
          </p:nvPr>
        </p:nvSpPr>
        <p:spPr>
          <a:xfrm>
            <a:off x="356261" y="646130"/>
            <a:ext cx="11581738" cy="6037880"/>
          </a:xfrm>
        </p:spPr>
        <p:txBody>
          <a:bodyPr/>
          <a:lstStyle/>
          <a:p>
            <a:r>
              <a:rPr lang="en-GB" dirty="0"/>
              <a:t>“</a:t>
            </a:r>
            <a:r>
              <a:rPr lang="en-GB" dirty="0" err="1"/>
              <a:t>Uncurried</a:t>
            </a:r>
            <a:r>
              <a:rPr lang="en-GB" dirty="0"/>
              <a:t>” functions are effectively functions that take a ‘tuple’ as an argument.</a:t>
            </a:r>
          </a:p>
          <a:p>
            <a:pPr lvl="1"/>
            <a:r>
              <a:rPr lang="en-GB" dirty="0"/>
              <a:t>This still relies on pattern matching. E.g., given</a:t>
            </a:r>
          </a:p>
          <a:p>
            <a:pPr marL="269875" lvl="1" indent="0">
              <a:buNone/>
            </a:pPr>
            <a:r>
              <a:rPr lang="en-GB" dirty="0"/>
              <a:t>	</a:t>
            </a:r>
            <a:r>
              <a:rPr lang="en-GB" b="1" dirty="0"/>
              <a:t>add3_uncurried :: (Int, Int, Int) -&gt; Int</a:t>
            </a:r>
          </a:p>
          <a:p>
            <a:pPr marL="269875" lvl="1" indent="0">
              <a:buNone/>
            </a:pPr>
            <a:r>
              <a:rPr lang="en-GB" b="1" dirty="0"/>
              <a:t>	add3_uncurried (a, b, c) = a + b + c</a:t>
            </a:r>
          </a:p>
          <a:p>
            <a:pPr marL="269875" lvl="1" indent="0">
              <a:buNone/>
            </a:pPr>
            <a:r>
              <a:rPr lang="en-GB" b="1" dirty="0"/>
              <a:t>  </a:t>
            </a:r>
            <a:r>
              <a:rPr lang="en-GB" dirty="0"/>
              <a:t>This will be matched to</a:t>
            </a:r>
            <a:r>
              <a:rPr lang="en-GB" b="1" dirty="0"/>
              <a:t>   add3_uncurried (1, 2, 3)  </a:t>
            </a:r>
            <a:r>
              <a:rPr lang="en-GB" dirty="0"/>
              <a:t>to produce</a:t>
            </a:r>
            <a:r>
              <a:rPr lang="en-GB" b="1" dirty="0"/>
              <a:t> 6</a:t>
            </a:r>
            <a:r>
              <a:rPr lang="en-GB" dirty="0"/>
              <a:t>.</a:t>
            </a:r>
          </a:p>
          <a:p>
            <a:pPr lvl="3"/>
            <a:endParaRPr lang="en-GB" b="1" dirty="0"/>
          </a:p>
          <a:p>
            <a:r>
              <a:rPr lang="en-GB" dirty="0"/>
              <a:t>For functions taking two arguments, the functions </a:t>
            </a:r>
            <a:r>
              <a:rPr lang="en-GB" b="1" dirty="0"/>
              <a:t>curry</a:t>
            </a:r>
            <a:r>
              <a:rPr lang="en-GB" dirty="0"/>
              <a:t> and </a:t>
            </a:r>
            <a:r>
              <a:rPr lang="en-GB" b="1" dirty="0" err="1"/>
              <a:t>uncurry</a:t>
            </a:r>
            <a:r>
              <a:rPr lang="en-GB" dirty="0"/>
              <a:t> can be applied to convert from one form to the other.</a:t>
            </a:r>
          </a:p>
          <a:p>
            <a:pPr marL="269875" lvl="1" indent="0">
              <a:buNone/>
            </a:pPr>
            <a:r>
              <a:rPr lang="en-GB" dirty="0"/>
              <a:t>	E.g.    </a:t>
            </a:r>
            <a:r>
              <a:rPr lang="en-GB" b="1" dirty="0"/>
              <a:t>curry add2_uncurried 1 2         </a:t>
            </a:r>
            <a:r>
              <a:rPr lang="en-GB" b="1" dirty="0">
                <a:solidFill>
                  <a:schemeClr val="bg1">
                    <a:lumMod val="65000"/>
                  </a:schemeClr>
                </a:solidFill>
              </a:rPr>
              <a:t>-- note: brackets are not required. Why?</a:t>
            </a:r>
          </a:p>
          <a:p>
            <a:pPr marL="269875" lvl="1" indent="0">
              <a:buNone/>
            </a:pPr>
            <a:r>
              <a:rPr lang="en-GB" dirty="0"/>
              <a:t>                     </a:t>
            </a:r>
            <a:r>
              <a:rPr lang="en-GB" b="1" dirty="0" err="1"/>
              <a:t>uncurry</a:t>
            </a:r>
            <a:r>
              <a:rPr lang="en-GB" b="1" dirty="0"/>
              <a:t> add2_curried (1, 2)     </a:t>
            </a:r>
            <a:r>
              <a:rPr lang="en-GB" b="1" dirty="0">
                <a:solidFill>
                  <a:schemeClr val="bg1">
                    <a:lumMod val="65000"/>
                  </a:schemeClr>
                </a:solidFill>
              </a:rPr>
              <a:t>-- Incidentally, this (two dashes) is a valid Haskell comment.</a:t>
            </a:r>
          </a:p>
          <a:p>
            <a:pPr lvl="2"/>
            <a:endParaRPr lang="en-GB" b="1" dirty="0">
              <a:solidFill>
                <a:schemeClr val="bg1">
                  <a:lumMod val="65000"/>
                </a:schemeClr>
              </a:solidFill>
            </a:endParaRPr>
          </a:p>
          <a:p>
            <a:r>
              <a:rPr lang="en-GB" dirty="0"/>
              <a:t>Functions in Haskell are “first-class citizens”</a:t>
            </a:r>
          </a:p>
          <a:p>
            <a:pPr lvl="1"/>
            <a:r>
              <a:rPr lang="en-GB" dirty="0"/>
              <a:t>Can be passed as arguments, returned from a function, “assigned” to a variable …</a:t>
            </a:r>
          </a:p>
          <a:p>
            <a:pPr lvl="1"/>
            <a:r>
              <a:rPr lang="en-GB" dirty="0"/>
              <a:t>A declaration like </a:t>
            </a:r>
            <a:r>
              <a:rPr lang="en-GB" b="1" dirty="0"/>
              <a:t>five = 5</a:t>
            </a:r>
            <a:r>
              <a:rPr lang="en-GB" dirty="0"/>
              <a:t> looks like an assignment, but really it is defining a function:</a:t>
            </a:r>
          </a:p>
          <a:p>
            <a:pPr marL="269875" lvl="1" indent="0">
              <a:buNone/>
            </a:pPr>
            <a:r>
              <a:rPr lang="en-GB" dirty="0"/>
              <a:t>   This is a function expecting no arguments, which always returns 5 when pattern matched; its type is </a:t>
            </a:r>
            <a:r>
              <a:rPr lang="en-GB" b="1" dirty="0"/>
              <a:t>five :: Int</a:t>
            </a:r>
          </a:p>
          <a:p>
            <a:pPr lvl="1"/>
            <a:endParaRPr lang="en-GB" dirty="0"/>
          </a:p>
          <a:p>
            <a:pPr lvl="1"/>
            <a:endParaRPr lang="en-GB" b="1" dirty="0">
              <a:solidFill>
                <a:schemeClr val="bg1">
                  <a:lumMod val="65000"/>
                </a:schemeClr>
              </a:solidFill>
            </a:endParaRPr>
          </a:p>
        </p:txBody>
      </p:sp>
      <p:sp>
        <p:nvSpPr>
          <p:cNvPr id="6" name="Slide Number Placeholder 5"/>
          <p:cNvSpPr>
            <a:spLocks noGrp="1"/>
          </p:cNvSpPr>
          <p:nvPr>
            <p:ph type="sldNum" sz="quarter" idx="18"/>
          </p:nvPr>
        </p:nvSpPr>
        <p:spPr/>
        <p:txBody>
          <a:bodyPr/>
          <a:lstStyle/>
          <a:p>
            <a:fld id="{D7E85FC7-13DC-D24B-89C2-5E16CAE8A885}" type="slidenum">
              <a:rPr lang="en-US" smtClean="0"/>
              <a:pPr/>
              <a:t>17</a:t>
            </a:fld>
            <a:r>
              <a:rPr lang="en-US" dirty="0"/>
              <a:t>/N</a:t>
            </a:r>
          </a:p>
        </p:txBody>
      </p:sp>
    </p:spTree>
    <p:extLst>
      <p:ext uri="{BB962C8B-B14F-4D97-AF65-F5344CB8AC3E}">
        <p14:creationId xmlns:p14="http://schemas.microsoft.com/office/powerpoint/2010/main" val="413645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Defining functions: Guards</a:t>
            </a:r>
          </a:p>
        </p:txBody>
      </p:sp>
      <p:sp>
        <p:nvSpPr>
          <p:cNvPr id="5" name="Text Placeholder 4"/>
          <p:cNvSpPr>
            <a:spLocks noGrp="1"/>
          </p:cNvSpPr>
          <p:nvPr>
            <p:ph type="body" sz="quarter" idx="21"/>
          </p:nvPr>
        </p:nvSpPr>
        <p:spPr>
          <a:xfrm>
            <a:off x="356261" y="566120"/>
            <a:ext cx="11581738" cy="6037880"/>
          </a:xfrm>
        </p:spPr>
        <p:txBody>
          <a:bodyPr/>
          <a:lstStyle/>
          <a:p>
            <a:r>
              <a:rPr lang="en-GB" dirty="0"/>
              <a:t>Guards  allow the definition of functions based on a sequence of Boolean conditions. These are checked in the order they appear for  pattern matching. E.g.</a:t>
            </a:r>
          </a:p>
          <a:p>
            <a:pPr lvl="2"/>
            <a:endParaRPr lang="en-GB" dirty="0"/>
          </a:p>
          <a:p>
            <a:pPr marL="6350" indent="0">
              <a:buNone/>
            </a:pPr>
            <a:r>
              <a:rPr lang="en-GB" dirty="0"/>
              <a:t>	</a:t>
            </a:r>
            <a:r>
              <a:rPr lang="en-GB" dirty="0" err="1"/>
              <a:t>mySignum</a:t>
            </a:r>
            <a:r>
              <a:rPr lang="en-GB" dirty="0"/>
              <a:t> :: Int -&gt; Int</a:t>
            </a:r>
          </a:p>
          <a:p>
            <a:pPr marL="6350" indent="0">
              <a:buNone/>
            </a:pPr>
            <a:r>
              <a:rPr lang="en-GB" dirty="0"/>
              <a:t>	</a:t>
            </a:r>
            <a:r>
              <a:rPr lang="en-GB" dirty="0" err="1"/>
              <a:t>mySignum</a:t>
            </a:r>
            <a:r>
              <a:rPr lang="en-GB" dirty="0"/>
              <a:t> x</a:t>
            </a:r>
          </a:p>
          <a:p>
            <a:pPr marL="6350" indent="0">
              <a:buNone/>
            </a:pPr>
            <a:r>
              <a:rPr lang="en-GB" dirty="0"/>
              <a:t>		|  x &lt; 0	= -1</a:t>
            </a:r>
          </a:p>
          <a:p>
            <a:pPr marL="6350" indent="0">
              <a:buNone/>
            </a:pPr>
            <a:r>
              <a:rPr lang="en-GB" dirty="0"/>
              <a:t>		|  x &gt; 0      	= 1</a:t>
            </a:r>
          </a:p>
          <a:p>
            <a:pPr marL="6350" indent="0">
              <a:buNone/>
            </a:pPr>
            <a:r>
              <a:rPr lang="en-GB" dirty="0"/>
              <a:t>		| otherwise 	= 0</a:t>
            </a:r>
          </a:p>
          <a:p>
            <a:pPr lvl="2"/>
            <a:endParaRPr lang="en-GB" dirty="0"/>
          </a:p>
          <a:p>
            <a:r>
              <a:rPr lang="en-GB" dirty="0"/>
              <a:t>The function result is determined by the first ‘guard’ clause that evaluates to </a:t>
            </a:r>
            <a:r>
              <a:rPr lang="en-GB" b="1" dirty="0"/>
              <a:t>True</a:t>
            </a:r>
          </a:p>
          <a:p>
            <a:pPr lvl="1"/>
            <a:r>
              <a:rPr lang="en-GB" dirty="0"/>
              <a:t>The </a:t>
            </a:r>
            <a:r>
              <a:rPr lang="en-GB" b="1" dirty="0"/>
              <a:t>otherwise </a:t>
            </a:r>
            <a:r>
              <a:rPr lang="en-GB" dirty="0"/>
              <a:t>keyword (which simply evaluates to </a:t>
            </a:r>
            <a:r>
              <a:rPr lang="en-GB" b="1" dirty="0"/>
              <a:t>True</a:t>
            </a:r>
            <a:r>
              <a:rPr lang="en-GB" dirty="0"/>
              <a:t>) should come last, to act as a ‘default’ case.</a:t>
            </a:r>
          </a:p>
          <a:p>
            <a:pPr lvl="3"/>
            <a:endParaRPr lang="en-GB" dirty="0"/>
          </a:p>
          <a:p>
            <a:r>
              <a:rPr lang="en-GB" dirty="0"/>
              <a:t>Note: in </a:t>
            </a:r>
            <a:r>
              <a:rPr lang="en-GB" dirty="0" err="1"/>
              <a:t>haskell</a:t>
            </a:r>
            <a:r>
              <a:rPr lang="en-GB" dirty="0"/>
              <a:t>, case matters!</a:t>
            </a:r>
          </a:p>
          <a:p>
            <a:pPr lvl="2"/>
            <a:r>
              <a:rPr lang="en-GB" dirty="0"/>
              <a:t>Functions and input arguments should always have lowercase names (also “type variables”, denoting generic types, as appearing in function signatures).</a:t>
            </a:r>
          </a:p>
          <a:p>
            <a:pPr lvl="2"/>
            <a:r>
              <a:rPr lang="en-GB" dirty="0"/>
              <a:t>Uppercase names are reserved for </a:t>
            </a:r>
            <a:r>
              <a:rPr lang="en-GB" dirty="0" err="1"/>
              <a:t>typeclasses</a:t>
            </a:r>
            <a:r>
              <a:rPr lang="en-GB" dirty="0"/>
              <a:t>, or data types and their constructors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18</a:t>
            </a:fld>
            <a:r>
              <a:rPr lang="en-US" dirty="0"/>
              <a:t>/N</a:t>
            </a:r>
          </a:p>
        </p:txBody>
      </p:sp>
    </p:spTree>
    <p:extLst>
      <p:ext uri="{BB962C8B-B14F-4D97-AF65-F5344CB8AC3E}">
        <p14:creationId xmlns:p14="http://schemas.microsoft.com/office/powerpoint/2010/main" val="2022261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Defining functions: pattern matching</a:t>
            </a:r>
          </a:p>
        </p:txBody>
      </p:sp>
      <p:sp>
        <p:nvSpPr>
          <p:cNvPr id="5" name="Text Placeholder 4"/>
          <p:cNvSpPr>
            <a:spLocks noGrp="1"/>
          </p:cNvSpPr>
          <p:nvPr>
            <p:ph type="body" sz="quarter" idx="21"/>
          </p:nvPr>
        </p:nvSpPr>
        <p:spPr>
          <a:xfrm>
            <a:off x="356261" y="566120"/>
            <a:ext cx="11581738" cy="6037880"/>
          </a:xfrm>
        </p:spPr>
        <p:txBody>
          <a:bodyPr/>
          <a:lstStyle/>
          <a:p>
            <a:r>
              <a:rPr lang="en-GB" dirty="0"/>
              <a:t>Haskell does not support function overloading.</a:t>
            </a:r>
          </a:p>
          <a:p>
            <a:pPr lvl="1"/>
            <a:r>
              <a:rPr lang="en-GB" dirty="0"/>
              <a:t>In other words, you cannot have a two functions with the same name but different type signatures.</a:t>
            </a:r>
          </a:p>
          <a:p>
            <a:pPr lvl="3"/>
            <a:endParaRPr lang="en-GB" dirty="0"/>
          </a:p>
          <a:p>
            <a:r>
              <a:rPr lang="en-GB" dirty="0"/>
              <a:t>However, it supports defining multiple versions of a single function as long as these adhere to the type signature.</a:t>
            </a:r>
          </a:p>
          <a:p>
            <a:pPr lvl="1"/>
            <a:r>
              <a:rPr lang="en-GB" dirty="0"/>
              <a:t>These can be used to define multiple patterns, whose definitions will be checked in order, to find matches.</a:t>
            </a:r>
          </a:p>
          <a:p>
            <a:pPr lvl="1"/>
            <a:r>
              <a:rPr lang="en-GB" dirty="0"/>
              <a:t>This can be used to create specific matches that appear first, before more general matches.</a:t>
            </a:r>
          </a:p>
          <a:p>
            <a:pPr lvl="3"/>
            <a:endParaRPr lang="en-GB" dirty="0"/>
          </a:p>
          <a:p>
            <a:r>
              <a:rPr lang="en-GB" dirty="0"/>
              <a:t>E.g.  	</a:t>
            </a:r>
            <a:r>
              <a:rPr lang="en-GB" b="1" dirty="0" err="1"/>
              <a:t>isEmpty</a:t>
            </a:r>
            <a:r>
              <a:rPr lang="en-GB" b="1" dirty="0"/>
              <a:t> :: [a] -&gt; Bool</a:t>
            </a:r>
          </a:p>
          <a:p>
            <a:pPr marL="6350" indent="0">
              <a:buNone/>
            </a:pPr>
            <a:r>
              <a:rPr lang="en-GB" b="1" dirty="0"/>
              <a:t>		</a:t>
            </a:r>
            <a:r>
              <a:rPr lang="en-GB" b="1" dirty="0" err="1"/>
              <a:t>isEmpty</a:t>
            </a:r>
            <a:r>
              <a:rPr lang="en-GB" b="1" dirty="0"/>
              <a:t> [] = True</a:t>
            </a:r>
          </a:p>
          <a:p>
            <a:pPr marL="6350" indent="0">
              <a:buNone/>
            </a:pPr>
            <a:r>
              <a:rPr lang="en-GB" b="1" dirty="0"/>
              <a:t>		</a:t>
            </a:r>
            <a:r>
              <a:rPr lang="en-GB" b="1" dirty="0" err="1"/>
              <a:t>isEmpty</a:t>
            </a:r>
            <a:r>
              <a:rPr lang="en-GB" b="1" dirty="0"/>
              <a:t> x = False</a:t>
            </a:r>
          </a:p>
          <a:p>
            <a:pPr lvl="2"/>
            <a:endParaRPr lang="en-GB" dirty="0"/>
          </a:p>
          <a:p>
            <a:pPr lvl="1"/>
            <a:r>
              <a:rPr lang="en-GB" dirty="0"/>
              <a:t>A call to </a:t>
            </a:r>
            <a:r>
              <a:rPr lang="en-GB" b="1" dirty="0" err="1"/>
              <a:t>isEmpty</a:t>
            </a:r>
            <a:r>
              <a:rPr lang="en-GB" b="1" dirty="0"/>
              <a:t> []</a:t>
            </a:r>
            <a:r>
              <a:rPr lang="en-GB" dirty="0"/>
              <a:t> will match the first clause, and immediately return </a:t>
            </a:r>
            <a:r>
              <a:rPr lang="en-GB" b="1" dirty="0"/>
              <a:t>True.</a:t>
            </a:r>
          </a:p>
          <a:p>
            <a:pPr lvl="1"/>
            <a:r>
              <a:rPr lang="en-GB" dirty="0"/>
              <a:t>A call to </a:t>
            </a:r>
            <a:r>
              <a:rPr lang="en-GB" b="1" dirty="0" err="1"/>
              <a:t>isEmpty</a:t>
            </a:r>
            <a:r>
              <a:rPr lang="en-GB" b="1" dirty="0"/>
              <a:t> [1,2]</a:t>
            </a:r>
            <a:r>
              <a:rPr lang="en-GB" dirty="0"/>
              <a:t> will fail to match the first, clause, but match the second, which is more general, returning </a:t>
            </a:r>
            <a:r>
              <a:rPr lang="en-GB" b="1" dirty="0"/>
              <a:t>False</a:t>
            </a:r>
            <a:r>
              <a:rPr lang="en-GB" dirty="0"/>
              <a:t>.</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19</a:t>
            </a:fld>
            <a:r>
              <a:rPr lang="en-US" dirty="0"/>
              <a:t>/N</a:t>
            </a:r>
          </a:p>
        </p:txBody>
      </p:sp>
    </p:spTree>
    <p:extLst>
      <p:ext uri="{BB962C8B-B14F-4D97-AF65-F5344CB8AC3E}">
        <p14:creationId xmlns:p14="http://schemas.microsoft.com/office/powerpoint/2010/main" val="289581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Subtitle 2"/>
          <p:cNvSpPr>
            <a:spLocks noGrp="1"/>
          </p:cNvSpPr>
          <p:nvPr>
            <p:ph type="subTitle" idx="1"/>
          </p:nvPr>
        </p:nvSpPr>
        <p:spPr/>
        <p:txBody>
          <a:bodyPr/>
          <a:lstStyle/>
          <a:p>
            <a:r>
              <a:rPr lang="en-GB" sz="2800" dirty="0"/>
              <a:t>Introduction to Functional Programming with Haskell</a:t>
            </a:r>
          </a:p>
        </p:txBody>
      </p:sp>
    </p:spTree>
    <p:extLst>
      <p:ext uri="{BB962C8B-B14F-4D97-AF65-F5344CB8AC3E}">
        <p14:creationId xmlns:p14="http://schemas.microsoft.com/office/powerpoint/2010/main" val="900995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Functions vs operators</a:t>
            </a:r>
          </a:p>
        </p:txBody>
      </p:sp>
      <p:sp>
        <p:nvSpPr>
          <p:cNvPr id="5" name="Text Placeholder 4"/>
          <p:cNvSpPr>
            <a:spLocks noGrp="1"/>
          </p:cNvSpPr>
          <p:nvPr>
            <p:ph type="body" sz="quarter" idx="21"/>
          </p:nvPr>
        </p:nvSpPr>
        <p:spPr>
          <a:xfrm>
            <a:off x="356261" y="566120"/>
            <a:ext cx="11581738" cy="6037880"/>
          </a:xfrm>
        </p:spPr>
        <p:txBody>
          <a:bodyPr/>
          <a:lstStyle/>
          <a:p>
            <a:r>
              <a:rPr lang="en-GB" dirty="0"/>
              <a:t>Haskell allows you to create your own operators.</a:t>
            </a:r>
          </a:p>
          <a:p>
            <a:pPr lvl="1"/>
            <a:r>
              <a:rPr lang="en-GB" dirty="0"/>
              <a:t>You can create these as normal functions, if the name consists of symbols, by wrapping the symbol around parentheses.</a:t>
            </a:r>
          </a:p>
          <a:p>
            <a:pPr lvl="1"/>
            <a:r>
              <a:rPr lang="en-GB" dirty="0"/>
              <a:t>The defined operator can then be used in ‘infix’ form</a:t>
            </a:r>
          </a:p>
          <a:p>
            <a:pPr lvl="1"/>
            <a:r>
              <a:rPr lang="en-GB" dirty="0"/>
              <a:t>Wrapping the operator in parentheses allows you to use it as per its definition (i.e. in ‘prefix’ form).</a:t>
            </a:r>
          </a:p>
          <a:p>
            <a:pPr lvl="1"/>
            <a:r>
              <a:rPr lang="en-GB" dirty="0"/>
              <a:t>E.g.</a:t>
            </a:r>
          </a:p>
          <a:p>
            <a:pPr lvl="1"/>
            <a:r>
              <a:rPr lang="en-GB" dirty="0"/>
              <a:t>       </a:t>
            </a:r>
            <a:r>
              <a:rPr lang="en-GB" b="1" dirty="0"/>
              <a:t>(|&gt;) :: a -&gt; (a-&gt;b) -&gt; b</a:t>
            </a:r>
          </a:p>
          <a:p>
            <a:pPr marL="269875" lvl="1" indent="0">
              <a:buNone/>
            </a:pPr>
            <a:r>
              <a:rPr lang="en-GB" b="1" dirty="0"/>
              <a:t>	(|&gt;) a f = f a</a:t>
            </a:r>
          </a:p>
          <a:p>
            <a:pPr lvl="3"/>
            <a:endParaRPr lang="en-GB" b="1" dirty="0"/>
          </a:p>
          <a:p>
            <a:pPr marL="269875" lvl="1" indent="0">
              <a:buNone/>
            </a:pPr>
            <a:r>
              <a:rPr lang="en-GB" b="1" dirty="0"/>
              <a:t>	[1, 2, 3]   |&gt;   sum   |&gt;    negate    </a:t>
            </a:r>
            <a:r>
              <a:rPr lang="en-GB" b="1" dirty="0">
                <a:solidFill>
                  <a:schemeClr val="bg1">
                    <a:lumMod val="65000"/>
                  </a:schemeClr>
                </a:solidFill>
              </a:rPr>
              <a:t>-- outputs -6</a:t>
            </a:r>
          </a:p>
          <a:p>
            <a:pPr marL="269875" lvl="1" indent="0">
              <a:buNone/>
            </a:pPr>
            <a:r>
              <a:rPr lang="en-GB" b="1" dirty="0">
                <a:solidFill>
                  <a:schemeClr val="bg1">
                    <a:lumMod val="65000"/>
                  </a:schemeClr>
                </a:solidFill>
              </a:rPr>
              <a:t>          </a:t>
            </a:r>
            <a:r>
              <a:rPr lang="en-GB" b="1" dirty="0"/>
              <a:t>(|&gt;)    [1, 2, 3]    sum                      </a:t>
            </a:r>
            <a:r>
              <a:rPr lang="en-GB" b="1" dirty="0">
                <a:solidFill>
                  <a:schemeClr val="bg1">
                    <a:lumMod val="65000"/>
                  </a:schemeClr>
                </a:solidFill>
              </a:rPr>
              <a:t>-- outputs 6</a:t>
            </a:r>
          </a:p>
          <a:p>
            <a:pPr lvl="3"/>
            <a:endParaRPr lang="en-GB" dirty="0"/>
          </a:p>
          <a:p>
            <a:pPr lvl="1"/>
            <a:r>
              <a:rPr lang="en-GB" dirty="0"/>
              <a:t>Normal functions can be used in ‘infix’ form by surrounding with backticks. E.g.</a:t>
            </a:r>
          </a:p>
          <a:p>
            <a:pPr marL="269875" lvl="1" indent="0">
              <a:buNone/>
            </a:pPr>
            <a:r>
              <a:rPr lang="en-GB" dirty="0"/>
              <a:t>          </a:t>
            </a:r>
            <a:r>
              <a:rPr lang="en-GB" b="1" dirty="0"/>
              <a:t>1 `add2` 2</a:t>
            </a:r>
          </a:p>
          <a:p>
            <a:pPr lvl="2"/>
            <a:endParaRPr lang="en-GB" dirty="0"/>
          </a:p>
          <a:p>
            <a:pPr lvl="1"/>
            <a:r>
              <a:rPr lang="en-GB" dirty="0"/>
              <a:t>One can omit one of the arguments of prefix functions to create “partially applied” functions:</a:t>
            </a:r>
          </a:p>
          <a:p>
            <a:pPr marL="269875" lvl="1" indent="0">
              <a:buNone/>
            </a:pPr>
            <a:r>
              <a:rPr lang="en-GB" dirty="0"/>
              <a:t>	E.g.  </a:t>
            </a:r>
            <a:r>
              <a:rPr lang="en-GB" b="1" dirty="0"/>
              <a:t>f = (2 /)</a:t>
            </a:r>
            <a:r>
              <a:rPr lang="en-GB" dirty="0"/>
              <a:t>  can be used as </a:t>
            </a:r>
            <a:r>
              <a:rPr lang="en-GB" b="1" dirty="0"/>
              <a:t>f 4</a:t>
            </a:r>
            <a:r>
              <a:rPr lang="en-GB" dirty="0"/>
              <a:t> to produce </a:t>
            </a:r>
            <a:r>
              <a:rPr lang="en-GB" b="1" dirty="0"/>
              <a:t>0.5</a:t>
            </a:r>
            <a:r>
              <a:rPr lang="en-GB" dirty="0"/>
              <a:t>;  </a:t>
            </a:r>
            <a:r>
              <a:rPr lang="en-GB" b="1" dirty="0"/>
              <a:t>g = (/ 2)</a:t>
            </a:r>
            <a:r>
              <a:rPr lang="en-GB" dirty="0"/>
              <a:t> can be used as </a:t>
            </a:r>
            <a:r>
              <a:rPr lang="en-GB" b="1" dirty="0"/>
              <a:t>g 4</a:t>
            </a:r>
            <a:r>
              <a:rPr lang="en-GB" dirty="0"/>
              <a:t> to produce </a:t>
            </a:r>
            <a:r>
              <a:rPr lang="en-GB" b="1" dirty="0"/>
              <a:t>2.0</a:t>
            </a:r>
            <a:r>
              <a:rPr lang="en-GB" dirty="0"/>
              <a:t>.</a:t>
            </a:r>
          </a:p>
          <a:p>
            <a:pPr marL="269875" lvl="1" indent="0">
              <a:buNone/>
            </a:pPr>
            <a:endParaRPr lang="en-GB" b="1"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20</a:t>
            </a:fld>
            <a:r>
              <a:rPr lang="en-US" dirty="0"/>
              <a:t>/N</a:t>
            </a:r>
          </a:p>
        </p:txBody>
      </p:sp>
    </p:spTree>
    <p:extLst>
      <p:ext uri="{BB962C8B-B14F-4D97-AF65-F5344CB8AC3E}">
        <p14:creationId xmlns:p14="http://schemas.microsoft.com/office/powerpoint/2010/main" val="1286086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Lambdas</a:t>
            </a:r>
          </a:p>
        </p:txBody>
      </p:sp>
      <p:sp>
        <p:nvSpPr>
          <p:cNvPr id="5" name="Text Placeholder 4"/>
          <p:cNvSpPr>
            <a:spLocks noGrp="1"/>
          </p:cNvSpPr>
          <p:nvPr>
            <p:ph type="body" sz="quarter" idx="21"/>
          </p:nvPr>
        </p:nvSpPr>
        <p:spPr>
          <a:xfrm>
            <a:off x="356261" y="566120"/>
            <a:ext cx="11581738" cy="6037880"/>
          </a:xfrm>
        </p:spPr>
        <p:txBody>
          <a:bodyPr/>
          <a:lstStyle/>
          <a:p>
            <a:r>
              <a:rPr lang="en-GB" dirty="0"/>
              <a:t>Lambdas can be used to create ‘anonymous’ functions</a:t>
            </a:r>
          </a:p>
          <a:p>
            <a:pPr lvl="1"/>
            <a:r>
              <a:rPr lang="en-GB" dirty="0"/>
              <a:t>Particularly useful for passing as arguments to higher order functions, e.g. </a:t>
            </a:r>
            <a:r>
              <a:rPr lang="en-GB" b="1" dirty="0"/>
              <a:t>map</a:t>
            </a:r>
            <a:r>
              <a:rPr lang="en-GB" dirty="0"/>
              <a:t> and </a:t>
            </a:r>
            <a:r>
              <a:rPr lang="en-GB" b="1" dirty="0"/>
              <a:t>filter</a:t>
            </a:r>
            <a:endParaRPr lang="en-GB" dirty="0"/>
          </a:p>
          <a:p>
            <a:pPr lvl="1"/>
            <a:r>
              <a:rPr lang="en-GB" dirty="0"/>
              <a:t>Have been part of the language since its first version in the 1990s; inspired many languages since.</a:t>
            </a:r>
          </a:p>
          <a:p>
            <a:pPr lvl="2"/>
            <a:endParaRPr lang="en-GB" dirty="0"/>
          </a:p>
          <a:p>
            <a:r>
              <a:rPr lang="en-GB" dirty="0"/>
              <a:t>Syntax:   </a:t>
            </a:r>
            <a:r>
              <a:rPr lang="en-GB" b="1" dirty="0"/>
              <a:t>\  arguments -&gt; expression</a:t>
            </a:r>
          </a:p>
          <a:p>
            <a:pPr lvl="1"/>
            <a:r>
              <a:rPr lang="en-GB" dirty="0"/>
              <a:t>The</a:t>
            </a:r>
            <a:r>
              <a:rPr lang="en-GB" b="1" dirty="0"/>
              <a:t> “\” </a:t>
            </a:r>
            <a:r>
              <a:rPr lang="en-GB" dirty="0"/>
              <a:t>symbol was chosen as the ascii symbol most closely resembling the Greek letter “lambda” (i.e. </a:t>
            </a:r>
            <a:r>
              <a:rPr lang="en-GB" b="1" dirty="0"/>
              <a:t>“</a:t>
            </a:r>
            <a:r>
              <a:rPr lang="el-GR" b="1" dirty="0"/>
              <a:t>λ</a:t>
            </a:r>
            <a:r>
              <a:rPr lang="en-GB" b="1" dirty="0"/>
              <a:t>”</a:t>
            </a:r>
            <a:r>
              <a:rPr lang="en-GB" dirty="0"/>
              <a:t>)</a:t>
            </a:r>
          </a:p>
          <a:p>
            <a:pPr marL="450850" lvl="2" indent="0">
              <a:buNone/>
            </a:pPr>
            <a:r>
              <a:rPr lang="en-GB" b="1" dirty="0"/>
              <a:t>	</a:t>
            </a:r>
          </a:p>
          <a:p>
            <a:pPr marL="269875" lvl="1" indent="0">
              <a:buNone/>
            </a:pPr>
            <a:r>
              <a:rPr lang="en-GB" b="1" dirty="0"/>
              <a:t>	</a:t>
            </a:r>
            <a:r>
              <a:rPr lang="en-GB" dirty="0"/>
              <a:t>E.g.      	</a:t>
            </a:r>
            <a:r>
              <a:rPr lang="en-GB" b="1" dirty="0"/>
              <a:t>\ x -&gt; x * 2		\ x y -&gt; x + y</a:t>
            </a:r>
          </a:p>
          <a:p>
            <a:pPr lvl="3"/>
            <a:endParaRPr lang="en-GB" b="1" dirty="0"/>
          </a:p>
          <a:p>
            <a:pPr lvl="1"/>
            <a:r>
              <a:rPr lang="en-GB" dirty="0"/>
              <a:t>Contrary to function definitions, lambdas are expressions, not statements.</a:t>
            </a:r>
          </a:p>
          <a:p>
            <a:pPr marL="269875" lvl="1" indent="0">
              <a:buNone/>
            </a:pPr>
            <a:r>
              <a:rPr lang="en-GB" dirty="0"/>
              <a:t>   This means they can be evaluated on the spot, e.g.   </a:t>
            </a:r>
            <a:r>
              <a:rPr lang="en-GB" b="1" dirty="0"/>
              <a:t>(\ x -&gt; x + 5)  5</a:t>
            </a:r>
            <a:r>
              <a:rPr lang="en-GB" dirty="0"/>
              <a:t>  will evaluate to </a:t>
            </a:r>
            <a:r>
              <a:rPr lang="en-GB" b="1" dirty="0"/>
              <a:t>10</a:t>
            </a:r>
          </a:p>
          <a:p>
            <a:pPr lvl="2"/>
            <a:endParaRPr lang="en-GB" dirty="0"/>
          </a:p>
          <a:p>
            <a:pPr lvl="1"/>
            <a:r>
              <a:rPr lang="en-GB" dirty="0"/>
              <a:t>Note that the following statements are functionally equivalent:</a:t>
            </a:r>
          </a:p>
          <a:p>
            <a:pPr marL="269875" lvl="1" indent="0">
              <a:buNone/>
            </a:pPr>
            <a:r>
              <a:rPr lang="en-GB" b="1" dirty="0"/>
              <a:t>		f = \ x -&gt; x + 3       	f x       = x + 3</a:t>
            </a:r>
          </a:p>
          <a:p>
            <a:pPr lvl="2"/>
            <a:endParaRPr lang="en-GB" b="1" dirty="0"/>
          </a:p>
          <a:p>
            <a:pPr lvl="1"/>
            <a:r>
              <a:rPr lang="en-GB" dirty="0"/>
              <a:t>Lambdas and functions can be “composed” via the (</a:t>
            </a:r>
            <a:r>
              <a:rPr lang="en-GB" b="1" dirty="0"/>
              <a:t>.</a:t>
            </a:r>
            <a:r>
              <a:rPr lang="en-GB" dirty="0"/>
              <a:t>) operator, where  </a:t>
            </a:r>
            <a:r>
              <a:rPr lang="pt-BR" b="1" dirty="0"/>
              <a:t>(.) :: (b -&gt; c) -&gt; (a -&gt; b) -&gt; a -&gt; c</a:t>
            </a:r>
          </a:p>
          <a:p>
            <a:pPr marL="269875" lvl="1" indent="0">
              <a:buNone/>
            </a:pPr>
            <a:r>
              <a:rPr lang="pt-BR" dirty="0"/>
              <a:t>	E.g. If  </a:t>
            </a:r>
            <a:r>
              <a:rPr lang="pt-BR" b="1" dirty="0"/>
              <a:t>f x = x + 5</a:t>
            </a:r>
            <a:r>
              <a:rPr lang="pt-BR" dirty="0"/>
              <a:t>   and  </a:t>
            </a:r>
            <a:r>
              <a:rPr lang="pt-BR" b="1" dirty="0"/>
              <a:t>g x = x * 5</a:t>
            </a:r>
            <a:r>
              <a:rPr lang="pt-BR" dirty="0"/>
              <a:t>  then </a:t>
            </a:r>
            <a:r>
              <a:rPr lang="pt-BR" b="1" dirty="0"/>
              <a:t>(f . g) 5</a:t>
            </a:r>
            <a:r>
              <a:rPr lang="pt-BR" dirty="0"/>
              <a:t>  will output </a:t>
            </a:r>
            <a:r>
              <a:rPr lang="pt-BR" b="1" dirty="0"/>
              <a:t>30</a:t>
            </a:r>
            <a:r>
              <a:rPr lang="pt-BR" dirty="0"/>
              <a:t>.</a:t>
            </a: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21</a:t>
            </a:fld>
            <a:r>
              <a:rPr lang="en-US" dirty="0"/>
              <a:t>/N</a:t>
            </a:r>
          </a:p>
        </p:txBody>
      </p:sp>
    </p:spTree>
    <p:extLst>
      <p:ext uri="{BB962C8B-B14F-4D97-AF65-F5344CB8AC3E}">
        <p14:creationId xmlns:p14="http://schemas.microsoft.com/office/powerpoint/2010/main" val="2729636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79767"/>
            <a:ext cx="11581738" cy="403225"/>
          </a:xfrm>
        </p:spPr>
        <p:txBody>
          <a:bodyPr/>
          <a:lstStyle/>
          <a:p>
            <a:pPr algn="ctr"/>
            <a:r>
              <a:rPr lang="en-GB" dirty="0"/>
              <a:t>Some useful functions / operations</a:t>
            </a:r>
          </a:p>
        </p:txBody>
      </p:sp>
      <p:sp>
        <p:nvSpPr>
          <p:cNvPr id="5" name="Text Placeholder 4"/>
          <p:cNvSpPr>
            <a:spLocks noGrp="1"/>
          </p:cNvSpPr>
          <p:nvPr>
            <p:ph type="body" sz="quarter" idx="21"/>
          </p:nvPr>
        </p:nvSpPr>
        <p:spPr>
          <a:xfrm>
            <a:off x="470561" y="417530"/>
            <a:ext cx="11581738" cy="6037880"/>
          </a:xfrm>
        </p:spPr>
        <p:txBody>
          <a:bodyPr/>
          <a:lstStyle/>
          <a:p>
            <a:r>
              <a:rPr lang="en-GB" sz="2200" dirty="0"/>
              <a:t>Tuples:       </a:t>
            </a:r>
            <a:r>
              <a:rPr lang="en-GB" sz="1800" b="1" dirty="0" err="1"/>
              <a:t>fst</a:t>
            </a:r>
            <a:r>
              <a:rPr lang="en-GB" sz="1800" dirty="0"/>
              <a:t>, </a:t>
            </a:r>
            <a:r>
              <a:rPr lang="en-GB" sz="1800" b="1" dirty="0" err="1"/>
              <a:t>snd</a:t>
            </a:r>
            <a:r>
              <a:rPr lang="en-GB" sz="1800" b="1" dirty="0"/>
              <a:t>: </a:t>
            </a:r>
            <a:r>
              <a:rPr lang="en-GB" sz="1800" dirty="0"/>
              <a:t>return the first or second element respectively, from a pair (i.e. tuple of 2).</a:t>
            </a:r>
          </a:p>
          <a:p>
            <a:r>
              <a:rPr lang="en-GB" sz="2200" dirty="0"/>
              <a:t>Lists: </a:t>
            </a:r>
          </a:p>
          <a:p>
            <a:pPr lvl="1"/>
            <a:r>
              <a:rPr lang="en-GB" dirty="0"/>
              <a:t>The right-associative ‘cons’ operator (</a:t>
            </a:r>
            <a:r>
              <a:rPr lang="en-GB" b="1" dirty="0"/>
              <a:t>:</a:t>
            </a:r>
            <a:r>
              <a:rPr lang="en-GB" dirty="0"/>
              <a:t>) adds a single element to an existing list. E.g. </a:t>
            </a:r>
            <a:r>
              <a:rPr lang="en-GB" b="1" dirty="0"/>
              <a:t>3:1:4:[]</a:t>
            </a:r>
            <a:r>
              <a:rPr lang="en-GB" dirty="0"/>
              <a:t> yields list </a:t>
            </a:r>
            <a:r>
              <a:rPr lang="en-GB" b="1" dirty="0"/>
              <a:t>[3,1,4]</a:t>
            </a:r>
            <a:r>
              <a:rPr lang="en-GB" dirty="0"/>
              <a:t>.</a:t>
            </a:r>
          </a:p>
          <a:p>
            <a:pPr lvl="2"/>
            <a:r>
              <a:rPr lang="en-GB" dirty="0"/>
              <a:t>Often used in function definitions to quickly decompose an input list into first and remaining elements. E.g.  </a:t>
            </a:r>
            <a:r>
              <a:rPr lang="en-GB" b="1" dirty="0"/>
              <a:t>f (</a:t>
            </a:r>
            <a:r>
              <a:rPr lang="en-GB" b="1" dirty="0" err="1"/>
              <a:t>x:xs</a:t>
            </a:r>
            <a:r>
              <a:rPr lang="en-GB" b="1" dirty="0"/>
              <a:t>) = (x + 1) : </a:t>
            </a:r>
            <a:r>
              <a:rPr lang="en-GB" b="1" dirty="0" err="1"/>
              <a:t>xs</a:t>
            </a:r>
            <a:endParaRPr lang="en-GB" b="1" dirty="0"/>
          </a:p>
          <a:p>
            <a:pPr lvl="1"/>
            <a:r>
              <a:rPr lang="en-GB" dirty="0"/>
              <a:t>Ranges can be constructed using </a:t>
            </a:r>
            <a:r>
              <a:rPr lang="en-GB" b="1" dirty="0"/>
              <a:t>‘..’ </a:t>
            </a:r>
            <a:r>
              <a:rPr lang="en-GB" dirty="0"/>
              <a:t>– Haskell automatically infers the desired step from the second element.</a:t>
            </a:r>
          </a:p>
          <a:p>
            <a:pPr lvl="2"/>
            <a:r>
              <a:rPr lang="en-GB" dirty="0"/>
              <a:t>E.g.  </a:t>
            </a:r>
            <a:r>
              <a:rPr lang="en-GB" b="1" dirty="0"/>
              <a:t>[1..5]</a:t>
            </a:r>
            <a:r>
              <a:rPr lang="en-GB" dirty="0"/>
              <a:t> yields list </a:t>
            </a:r>
            <a:r>
              <a:rPr lang="en-GB" b="1" dirty="0"/>
              <a:t>[1,2,3,4,5]</a:t>
            </a:r>
            <a:r>
              <a:rPr lang="en-GB" dirty="0"/>
              <a:t>.  </a:t>
            </a:r>
            <a:r>
              <a:rPr lang="en-GB" b="1" dirty="0"/>
              <a:t>[1, 3 .. 9]</a:t>
            </a:r>
            <a:r>
              <a:rPr lang="en-GB" dirty="0"/>
              <a:t> yields </a:t>
            </a:r>
            <a:r>
              <a:rPr lang="en-GB" b="1" dirty="0"/>
              <a:t>[1, 3, 5, 7, 9]</a:t>
            </a:r>
            <a:r>
              <a:rPr lang="en-GB" dirty="0"/>
              <a:t>.   </a:t>
            </a:r>
            <a:r>
              <a:rPr lang="en-GB" b="1" dirty="0"/>
              <a:t>[1..]</a:t>
            </a:r>
            <a:r>
              <a:rPr lang="en-GB" dirty="0"/>
              <a:t> yields the infinite list </a:t>
            </a:r>
            <a:r>
              <a:rPr lang="en-GB" b="1" dirty="0"/>
              <a:t>[1, 2, 3 …]</a:t>
            </a:r>
          </a:p>
          <a:p>
            <a:pPr lvl="1"/>
            <a:r>
              <a:rPr lang="en-GB" dirty="0"/>
              <a:t>The (</a:t>
            </a:r>
            <a:r>
              <a:rPr lang="en-GB" b="1" dirty="0"/>
              <a:t>++</a:t>
            </a:r>
            <a:r>
              <a:rPr lang="en-GB" dirty="0"/>
              <a:t>) operator concatenates two lists: e.g. </a:t>
            </a:r>
            <a:r>
              <a:rPr lang="en-GB" b="1" dirty="0"/>
              <a:t>[1,2,3] ++ [4,5,6]</a:t>
            </a:r>
            <a:r>
              <a:rPr lang="en-GB" dirty="0"/>
              <a:t> outputs </a:t>
            </a:r>
            <a:r>
              <a:rPr lang="en-GB" b="1" dirty="0"/>
              <a:t>[1,2,3,4,5,6]</a:t>
            </a:r>
          </a:p>
          <a:p>
            <a:pPr lvl="1"/>
            <a:r>
              <a:rPr lang="en-GB" b="1" dirty="0"/>
              <a:t>head</a:t>
            </a:r>
            <a:r>
              <a:rPr lang="en-GB" dirty="0"/>
              <a:t> / </a:t>
            </a:r>
            <a:r>
              <a:rPr lang="en-GB" b="1" dirty="0"/>
              <a:t>last</a:t>
            </a:r>
            <a:r>
              <a:rPr lang="en-GB" dirty="0"/>
              <a:t> return the first / last element of the input list respectively</a:t>
            </a:r>
          </a:p>
          <a:p>
            <a:pPr lvl="1"/>
            <a:r>
              <a:rPr lang="en-GB" b="1" dirty="0" err="1"/>
              <a:t>init</a:t>
            </a:r>
            <a:r>
              <a:rPr lang="en-GB" dirty="0"/>
              <a:t> / </a:t>
            </a:r>
            <a:r>
              <a:rPr lang="en-GB" b="1" dirty="0"/>
              <a:t>tail</a:t>
            </a:r>
            <a:r>
              <a:rPr lang="en-GB" dirty="0"/>
              <a:t> return the list that results after the last / first element of the input list is removed respectively</a:t>
            </a:r>
          </a:p>
          <a:p>
            <a:pPr lvl="1"/>
            <a:r>
              <a:rPr lang="en-GB" dirty="0"/>
              <a:t>The </a:t>
            </a:r>
            <a:r>
              <a:rPr lang="en-GB" b="1" dirty="0"/>
              <a:t>!!</a:t>
            </a:r>
            <a:r>
              <a:rPr lang="en-GB" dirty="0"/>
              <a:t> operator performs an indexing operation. Haskell lists are zero indexed:   </a:t>
            </a:r>
            <a:r>
              <a:rPr lang="en-GB" b="1" dirty="0"/>
              <a:t>[1,2,3] !! 0</a:t>
            </a:r>
            <a:r>
              <a:rPr lang="en-GB" dirty="0"/>
              <a:t>  will output </a:t>
            </a:r>
            <a:r>
              <a:rPr lang="en-GB" b="1" dirty="0"/>
              <a:t>1</a:t>
            </a:r>
          </a:p>
          <a:p>
            <a:pPr lvl="1"/>
            <a:r>
              <a:rPr lang="en-GB" b="1" dirty="0"/>
              <a:t>length, sum, maximum, minimum</a:t>
            </a:r>
            <a:r>
              <a:rPr lang="en-GB" dirty="0"/>
              <a:t> – return the length, sum, maximum or minimum of a list respectively</a:t>
            </a:r>
          </a:p>
          <a:p>
            <a:pPr lvl="1"/>
            <a:r>
              <a:rPr lang="en-GB" b="1" dirty="0"/>
              <a:t>map</a:t>
            </a:r>
            <a:r>
              <a:rPr lang="en-GB" dirty="0"/>
              <a:t> takes a suitable function (or lambda) and a list as inputs, and returns a new list where the function has been applied to each element.   E.g.  </a:t>
            </a:r>
            <a:r>
              <a:rPr lang="en-GB" b="1" dirty="0"/>
              <a:t>map  ( ** 2)  [1 .. 5]</a:t>
            </a:r>
            <a:r>
              <a:rPr lang="en-GB" dirty="0"/>
              <a:t>  will return  </a:t>
            </a:r>
            <a:r>
              <a:rPr lang="en-GB" b="1" dirty="0"/>
              <a:t>[ 1.0, 4.0, 9.0, 16.0, 25.0 ]</a:t>
            </a:r>
          </a:p>
          <a:p>
            <a:pPr lvl="1"/>
            <a:r>
              <a:rPr lang="en-GB" b="1" dirty="0"/>
              <a:t>filter</a:t>
            </a:r>
            <a:r>
              <a:rPr lang="en-GB" dirty="0"/>
              <a:t> takes a suitable ‘predicate’ function (i.e. a function that returns a Boolean), and a list, and returns a new list consisting only of the elements for which the predicate returns True. E.g. </a:t>
            </a:r>
            <a:r>
              <a:rPr lang="en-GB" b="1" dirty="0"/>
              <a:t>filter  (&gt;3)  [1..5]  </a:t>
            </a:r>
            <a:r>
              <a:rPr lang="en-GB" dirty="0"/>
              <a:t>returns  </a:t>
            </a:r>
            <a:r>
              <a:rPr lang="en-GB" b="1" dirty="0"/>
              <a:t>[4, 5]</a:t>
            </a:r>
          </a:p>
          <a:p>
            <a:pPr lvl="1"/>
            <a:r>
              <a:rPr lang="en-GB" b="1" dirty="0"/>
              <a:t>take </a:t>
            </a:r>
            <a:r>
              <a:rPr lang="en-GB" dirty="0"/>
              <a:t>returns the first n elements of a list. E.g.</a:t>
            </a:r>
            <a:r>
              <a:rPr lang="en-GB" b="1" dirty="0"/>
              <a:t> take 5 [1..] </a:t>
            </a:r>
            <a:r>
              <a:rPr lang="en-GB" dirty="0"/>
              <a:t>returns</a:t>
            </a:r>
            <a:r>
              <a:rPr lang="en-GB" b="1" dirty="0"/>
              <a:t> [1, 2, 3, 4, 5]</a:t>
            </a:r>
          </a:p>
          <a:p>
            <a:pPr lvl="1"/>
            <a:r>
              <a:rPr lang="en-GB" b="1" dirty="0"/>
              <a:t>iterate </a:t>
            </a:r>
            <a:r>
              <a:rPr lang="en-GB" dirty="0"/>
              <a:t>repeatedly applies a function f to an element x, returning the infinite list</a:t>
            </a:r>
            <a:r>
              <a:rPr lang="en-GB" b="1" dirty="0"/>
              <a:t> [x, f x, f (f x), f (f (f x)), …]</a:t>
            </a: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22</a:t>
            </a:fld>
            <a:r>
              <a:rPr lang="en-US" dirty="0"/>
              <a:t>/N</a:t>
            </a:r>
          </a:p>
        </p:txBody>
      </p:sp>
    </p:spTree>
    <p:extLst>
      <p:ext uri="{BB962C8B-B14F-4D97-AF65-F5344CB8AC3E}">
        <p14:creationId xmlns:p14="http://schemas.microsoft.com/office/powerpoint/2010/main" val="109777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5">
                                            <p:txEl>
                                              <p:pRg st="2" end="2"/>
                                            </p:txEl>
                                          </p:spTgt>
                                        </p:tgtEl>
                                        <p:attrNameLst>
                                          <p:attrName>style.opacity</p:attrName>
                                        </p:attrNameLst>
                                      </p:cBhvr>
                                      <p:to>
                                        <p:strVal val="0.1"/>
                                      </p:to>
                                    </p:set>
                                    <p:animEffect filter="image" prLst="opacity: 0.1">
                                      <p:cBhvr rctx="IE">
                                        <p:cTn id="7" dur="indefinite"/>
                                        <p:tgtEl>
                                          <p:spTgt spid="5">
                                            <p:txEl>
                                              <p:pRg st="2" end="2"/>
                                            </p:txEl>
                                          </p:spTgt>
                                        </p:tgtEl>
                                      </p:cBhvr>
                                    </p:animEffect>
                                  </p:childTnLst>
                                </p:cTn>
                              </p:par>
                              <p:par>
                                <p:cTn id="8" presetID="9" presetClass="emph" presetSubtype="0" nodeType="withEffect">
                                  <p:stCondLst>
                                    <p:cond delay="0"/>
                                  </p:stCondLst>
                                  <p:childTnLst>
                                    <p:set>
                                      <p:cBhvr>
                                        <p:cTn id="9" dur="indefinite"/>
                                        <p:tgtEl>
                                          <p:spTgt spid="5">
                                            <p:txEl>
                                              <p:pRg st="3" end="3"/>
                                            </p:txEl>
                                          </p:spTgt>
                                        </p:tgtEl>
                                        <p:attrNameLst>
                                          <p:attrName>style.opacity</p:attrName>
                                        </p:attrNameLst>
                                      </p:cBhvr>
                                      <p:to>
                                        <p:strVal val="0.1"/>
                                      </p:to>
                                    </p:set>
                                    <p:animEffect filter="image" prLst="opacity: 0.1">
                                      <p:cBhvr rctx="IE">
                                        <p:cTn id="10" dur="indefinite"/>
                                        <p:tgtEl>
                                          <p:spTgt spid="5">
                                            <p:txEl>
                                              <p:pRg st="3" end="3"/>
                                            </p:txEl>
                                          </p:spTgt>
                                        </p:tgtEl>
                                      </p:cBhvr>
                                    </p:animEffect>
                                  </p:childTnLst>
                                </p:cTn>
                              </p:par>
                              <p:par>
                                <p:cTn id="11" presetID="9" presetClass="emph" presetSubtype="0" nodeType="withEffect">
                                  <p:stCondLst>
                                    <p:cond delay="0"/>
                                  </p:stCondLst>
                                  <p:childTnLst>
                                    <p:set>
                                      <p:cBhvr>
                                        <p:cTn id="12" dur="indefinite"/>
                                        <p:tgtEl>
                                          <p:spTgt spid="5">
                                            <p:txEl>
                                              <p:pRg st="4" end="4"/>
                                            </p:txEl>
                                          </p:spTgt>
                                        </p:tgtEl>
                                        <p:attrNameLst>
                                          <p:attrName>style.opacity</p:attrName>
                                        </p:attrNameLst>
                                      </p:cBhvr>
                                      <p:to>
                                        <p:strVal val="0.1"/>
                                      </p:to>
                                    </p:set>
                                    <p:animEffect filter="image" prLst="opacity: 0.1">
                                      <p:cBhvr rctx="IE">
                                        <p:cTn id="13" dur="indefinite"/>
                                        <p:tgtEl>
                                          <p:spTgt spid="5">
                                            <p:txEl>
                                              <p:pRg st="4" end="4"/>
                                            </p:txEl>
                                          </p:spTgt>
                                        </p:tgtEl>
                                      </p:cBhvr>
                                    </p:animEffect>
                                  </p:childTnLst>
                                </p:cTn>
                              </p:par>
                              <p:par>
                                <p:cTn id="14" presetID="9" presetClass="emph" presetSubtype="0" nodeType="withEffect">
                                  <p:stCondLst>
                                    <p:cond delay="0"/>
                                  </p:stCondLst>
                                  <p:childTnLst>
                                    <p:set>
                                      <p:cBhvr>
                                        <p:cTn id="15" dur="indefinite"/>
                                        <p:tgtEl>
                                          <p:spTgt spid="5">
                                            <p:txEl>
                                              <p:pRg st="5" end="5"/>
                                            </p:txEl>
                                          </p:spTgt>
                                        </p:tgtEl>
                                        <p:attrNameLst>
                                          <p:attrName>style.opacity</p:attrName>
                                        </p:attrNameLst>
                                      </p:cBhvr>
                                      <p:to>
                                        <p:strVal val="0.1"/>
                                      </p:to>
                                    </p:set>
                                    <p:animEffect filter="image" prLst="opacity: 0.1">
                                      <p:cBhvr rctx="IE">
                                        <p:cTn id="16" dur="indefinite"/>
                                        <p:tgtEl>
                                          <p:spTgt spid="5">
                                            <p:txEl>
                                              <p:pRg st="5" end="5"/>
                                            </p:txEl>
                                          </p:spTgt>
                                        </p:tgtEl>
                                      </p:cBhvr>
                                    </p:animEffect>
                                  </p:childTnLst>
                                </p:cTn>
                              </p:par>
                              <p:par>
                                <p:cTn id="17" presetID="9" presetClass="emph" presetSubtype="0" nodeType="withEffect">
                                  <p:stCondLst>
                                    <p:cond delay="0"/>
                                  </p:stCondLst>
                                  <p:childTnLst>
                                    <p:set>
                                      <p:cBhvr>
                                        <p:cTn id="18" dur="indefinite"/>
                                        <p:tgtEl>
                                          <p:spTgt spid="5">
                                            <p:txEl>
                                              <p:pRg st="6" end="6"/>
                                            </p:txEl>
                                          </p:spTgt>
                                        </p:tgtEl>
                                        <p:attrNameLst>
                                          <p:attrName>style.opacity</p:attrName>
                                        </p:attrNameLst>
                                      </p:cBhvr>
                                      <p:to>
                                        <p:strVal val="0.1"/>
                                      </p:to>
                                    </p:set>
                                    <p:animEffect filter="image" prLst="opacity: 0.1">
                                      <p:cBhvr rctx="IE">
                                        <p:cTn id="19" dur="indefinite"/>
                                        <p:tgtEl>
                                          <p:spTgt spid="5">
                                            <p:txEl>
                                              <p:pRg st="6" end="6"/>
                                            </p:txEl>
                                          </p:spTgt>
                                        </p:tgtEl>
                                      </p:cBhvr>
                                    </p:animEffect>
                                  </p:childTnLst>
                                </p:cTn>
                              </p:par>
                              <p:par>
                                <p:cTn id="20" presetID="9" presetClass="emph" presetSubtype="0" nodeType="withEffect">
                                  <p:stCondLst>
                                    <p:cond delay="0"/>
                                  </p:stCondLst>
                                  <p:childTnLst>
                                    <p:set>
                                      <p:cBhvr>
                                        <p:cTn id="21" dur="indefinite"/>
                                        <p:tgtEl>
                                          <p:spTgt spid="5">
                                            <p:txEl>
                                              <p:pRg st="7" end="7"/>
                                            </p:txEl>
                                          </p:spTgt>
                                        </p:tgtEl>
                                        <p:attrNameLst>
                                          <p:attrName>style.opacity</p:attrName>
                                        </p:attrNameLst>
                                      </p:cBhvr>
                                      <p:to>
                                        <p:strVal val="0.1"/>
                                      </p:to>
                                    </p:set>
                                    <p:animEffect filter="image" prLst="opacity: 0.1">
                                      <p:cBhvr rctx="IE">
                                        <p:cTn id="22" dur="indefinite"/>
                                        <p:tgtEl>
                                          <p:spTgt spid="5">
                                            <p:txEl>
                                              <p:pRg st="7" end="7"/>
                                            </p:txEl>
                                          </p:spTgt>
                                        </p:tgtEl>
                                      </p:cBhvr>
                                    </p:animEffect>
                                  </p:childTnLst>
                                </p:cTn>
                              </p:par>
                              <p:par>
                                <p:cTn id="23" presetID="9" presetClass="emph" presetSubtype="0" nodeType="withEffect">
                                  <p:stCondLst>
                                    <p:cond delay="0"/>
                                  </p:stCondLst>
                                  <p:childTnLst>
                                    <p:set>
                                      <p:cBhvr>
                                        <p:cTn id="24" dur="indefinite"/>
                                        <p:tgtEl>
                                          <p:spTgt spid="5">
                                            <p:txEl>
                                              <p:pRg st="8" end="8"/>
                                            </p:txEl>
                                          </p:spTgt>
                                        </p:tgtEl>
                                        <p:attrNameLst>
                                          <p:attrName>style.opacity</p:attrName>
                                        </p:attrNameLst>
                                      </p:cBhvr>
                                      <p:to>
                                        <p:strVal val="0.1"/>
                                      </p:to>
                                    </p:set>
                                    <p:animEffect filter="image" prLst="opacity: 0.1">
                                      <p:cBhvr rctx="IE">
                                        <p:cTn id="25" dur="indefinite"/>
                                        <p:tgtEl>
                                          <p:spTgt spid="5">
                                            <p:txEl>
                                              <p:pRg st="8" end="8"/>
                                            </p:txEl>
                                          </p:spTgt>
                                        </p:tgtEl>
                                      </p:cBhvr>
                                    </p:animEffect>
                                  </p:childTnLst>
                                </p:cTn>
                              </p:par>
                              <p:par>
                                <p:cTn id="26" presetID="9" presetClass="emph" presetSubtype="0" nodeType="withEffect">
                                  <p:stCondLst>
                                    <p:cond delay="0"/>
                                  </p:stCondLst>
                                  <p:childTnLst>
                                    <p:set>
                                      <p:cBhvr>
                                        <p:cTn id="27" dur="indefinite"/>
                                        <p:tgtEl>
                                          <p:spTgt spid="5">
                                            <p:txEl>
                                              <p:pRg st="9" end="9"/>
                                            </p:txEl>
                                          </p:spTgt>
                                        </p:tgtEl>
                                        <p:attrNameLst>
                                          <p:attrName>style.opacity</p:attrName>
                                        </p:attrNameLst>
                                      </p:cBhvr>
                                      <p:to>
                                        <p:strVal val="0.1"/>
                                      </p:to>
                                    </p:set>
                                    <p:animEffect filter="image" prLst="opacity: 0.1">
                                      <p:cBhvr rctx="IE">
                                        <p:cTn id="28" dur="indefinite"/>
                                        <p:tgtEl>
                                          <p:spTgt spid="5">
                                            <p:txEl>
                                              <p:pRg st="9" end="9"/>
                                            </p:txEl>
                                          </p:spTgt>
                                        </p:tgtEl>
                                      </p:cBhvr>
                                    </p:animEffect>
                                  </p:childTnLst>
                                </p:cTn>
                              </p:par>
                              <p:par>
                                <p:cTn id="29" presetID="9" presetClass="emph" presetSubtype="0" nodeType="withEffect">
                                  <p:stCondLst>
                                    <p:cond delay="0"/>
                                  </p:stCondLst>
                                  <p:childTnLst>
                                    <p:set>
                                      <p:cBhvr>
                                        <p:cTn id="30" dur="indefinite"/>
                                        <p:tgtEl>
                                          <p:spTgt spid="5">
                                            <p:txEl>
                                              <p:pRg st="10" end="10"/>
                                            </p:txEl>
                                          </p:spTgt>
                                        </p:tgtEl>
                                        <p:attrNameLst>
                                          <p:attrName>style.opacity</p:attrName>
                                        </p:attrNameLst>
                                      </p:cBhvr>
                                      <p:to>
                                        <p:strVal val="0.1"/>
                                      </p:to>
                                    </p:set>
                                    <p:animEffect filter="image" prLst="opacity: 0.1">
                                      <p:cBhvr rctx="IE">
                                        <p:cTn id="31" dur="indefinite"/>
                                        <p:tgtEl>
                                          <p:spTgt spid="5">
                                            <p:txEl>
                                              <p:pRg st="10" end="10"/>
                                            </p:txEl>
                                          </p:spTgt>
                                        </p:tgtEl>
                                      </p:cBhvr>
                                    </p:animEffect>
                                  </p:childTnLst>
                                </p:cTn>
                              </p:par>
                              <p:par>
                                <p:cTn id="32" presetID="9" presetClass="emph" presetSubtype="0" nodeType="withEffect">
                                  <p:stCondLst>
                                    <p:cond delay="0"/>
                                  </p:stCondLst>
                                  <p:childTnLst>
                                    <p:set>
                                      <p:cBhvr>
                                        <p:cTn id="33" dur="indefinite"/>
                                        <p:tgtEl>
                                          <p:spTgt spid="5">
                                            <p:txEl>
                                              <p:pRg st="11" end="11"/>
                                            </p:txEl>
                                          </p:spTgt>
                                        </p:tgtEl>
                                        <p:attrNameLst>
                                          <p:attrName>style.opacity</p:attrName>
                                        </p:attrNameLst>
                                      </p:cBhvr>
                                      <p:to>
                                        <p:strVal val="0.1"/>
                                      </p:to>
                                    </p:set>
                                    <p:animEffect filter="image" prLst="opacity: 0.1">
                                      <p:cBhvr rctx="IE">
                                        <p:cTn id="34" dur="indefinite"/>
                                        <p:tgtEl>
                                          <p:spTgt spid="5">
                                            <p:txEl>
                                              <p:pRg st="11" end="11"/>
                                            </p:txEl>
                                          </p:spTgt>
                                        </p:tgtEl>
                                      </p:cBhvr>
                                    </p:animEffect>
                                  </p:childTnLst>
                                </p:cTn>
                              </p:par>
                              <p:par>
                                <p:cTn id="35" presetID="9" presetClass="emph" presetSubtype="0" nodeType="withEffect">
                                  <p:stCondLst>
                                    <p:cond delay="0"/>
                                  </p:stCondLst>
                                  <p:childTnLst>
                                    <p:set>
                                      <p:cBhvr>
                                        <p:cTn id="36" dur="indefinite"/>
                                        <p:tgtEl>
                                          <p:spTgt spid="5">
                                            <p:txEl>
                                              <p:pRg st="12" end="12"/>
                                            </p:txEl>
                                          </p:spTgt>
                                        </p:tgtEl>
                                        <p:attrNameLst>
                                          <p:attrName>style.opacity</p:attrName>
                                        </p:attrNameLst>
                                      </p:cBhvr>
                                      <p:to>
                                        <p:strVal val="0.1"/>
                                      </p:to>
                                    </p:set>
                                    <p:animEffect filter="image" prLst="opacity: 0.1">
                                      <p:cBhvr rctx="IE">
                                        <p:cTn id="37" dur="indefinite"/>
                                        <p:tgtEl>
                                          <p:spTgt spid="5">
                                            <p:txEl>
                                              <p:pRg st="12" end="12"/>
                                            </p:txEl>
                                          </p:spTgt>
                                        </p:tgtEl>
                                      </p:cBhvr>
                                    </p:animEffect>
                                  </p:childTnLst>
                                </p:cTn>
                              </p:par>
                              <p:par>
                                <p:cTn id="38" presetID="9" presetClass="emph" presetSubtype="0" nodeType="withEffect">
                                  <p:stCondLst>
                                    <p:cond delay="0"/>
                                  </p:stCondLst>
                                  <p:childTnLst>
                                    <p:set>
                                      <p:cBhvr>
                                        <p:cTn id="39" dur="indefinite"/>
                                        <p:tgtEl>
                                          <p:spTgt spid="5">
                                            <p:txEl>
                                              <p:pRg st="13" end="13"/>
                                            </p:txEl>
                                          </p:spTgt>
                                        </p:tgtEl>
                                        <p:attrNameLst>
                                          <p:attrName>style.opacity</p:attrName>
                                        </p:attrNameLst>
                                      </p:cBhvr>
                                      <p:to>
                                        <p:strVal val="0.1"/>
                                      </p:to>
                                    </p:set>
                                    <p:animEffect filter="image" prLst="opacity: 0.1">
                                      <p:cBhvr rctx="IE">
                                        <p:cTn id="40" dur="indefinite"/>
                                        <p:tgtEl>
                                          <p:spTgt spid="5">
                                            <p:txEl>
                                              <p:pRg st="13" end="13"/>
                                            </p:txEl>
                                          </p:spTgt>
                                        </p:tgtEl>
                                      </p:cBhvr>
                                    </p:animEffect>
                                  </p:childTnLst>
                                </p:cTn>
                              </p:par>
                              <p:par>
                                <p:cTn id="41" presetID="9" presetClass="emph" presetSubtype="0" nodeType="withEffect">
                                  <p:stCondLst>
                                    <p:cond delay="0"/>
                                  </p:stCondLst>
                                  <p:childTnLst>
                                    <p:set>
                                      <p:cBhvr>
                                        <p:cTn id="42" dur="indefinite"/>
                                        <p:tgtEl>
                                          <p:spTgt spid="5">
                                            <p:txEl>
                                              <p:pRg st="14" end="14"/>
                                            </p:txEl>
                                          </p:spTgt>
                                        </p:tgtEl>
                                        <p:attrNameLst>
                                          <p:attrName>style.opacity</p:attrName>
                                        </p:attrNameLst>
                                      </p:cBhvr>
                                      <p:to>
                                        <p:strVal val="0.1"/>
                                      </p:to>
                                    </p:set>
                                    <p:animEffect filter="image" prLst="opacity: 0.1">
                                      <p:cBhvr rctx="IE">
                                        <p:cTn id="43" dur="indefinite"/>
                                        <p:tgtEl>
                                          <p:spTgt spid="5">
                                            <p:txEl>
                                              <p:pRg st="14" end="1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p:cTn id="47" dur="indefinite"/>
                                        <p:tgtEl>
                                          <p:spTgt spid="5">
                                            <p:txEl>
                                              <p:pRg st="2" end="2"/>
                                            </p:txEl>
                                          </p:spTgt>
                                        </p:tgtEl>
                                        <p:attrNameLst>
                                          <p:attrName>style.opacity</p:attrName>
                                        </p:attrNameLst>
                                      </p:cBhvr>
                                      <p:to>
                                        <p:strVal val="1"/>
                                      </p:to>
                                    </p:set>
                                    <p:animEffect filter="image" prLst="opacity: 1">
                                      <p:cBhvr rctx="IE">
                                        <p:cTn id="48" dur="indefinite"/>
                                        <p:tgtEl>
                                          <p:spTgt spid="5">
                                            <p:txEl>
                                              <p:pRg st="2" end="2"/>
                                            </p:txEl>
                                          </p:spTgt>
                                        </p:tgtEl>
                                      </p:cBhvr>
                                    </p:animEffect>
                                  </p:childTnLst>
                                </p:cTn>
                              </p:par>
                              <p:par>
                                <p:cTn id="49" presetID="9" presetClass="emph" presetSubtype="0" nodeType="withEffect">
                                  <p:stCondLst>
                                    <p:cond delay="0"/>
                                  </p:stCondLst>
                                  <p:childTnLst>
                                    <p:set>
                                      <p:cBhvr>
                                        <p:cTn id="50" dur="indefinite"/>
                                        <p:tgtEl>
                                          <p:spTgt spid="5">
                                            <p:txEl>
                                              <p:pRg st="3" end="3"/>
                                            </p:txEl>
                                          </p:spTgt>
                                        </p:tgtEl>
                                        <p:attrNameLst>
                                          <p:attrName>style.opacity</p:attrName>
                                        </p:attrNameLst>
                                      </p:cBhvr>
                                      <p:to>
                                        <p:strVal val="1"/>
                                      </p:to>
                                    </p:set>
                                    <p:animEffect filter="image" prLst="opacity: 1">
                                      <p:cBhvr rctx="IE">
                                        <p:cTn id="51" dur="indefinite"/>
                                        <p:tgtEl>
                                          <p:spTgt spid="5">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mph" presetSubtype="0" nodeType="clickEffect">
                                  <p:stCondLst>
                                    <p:cond delay="0"/>
                                  </p:stCondLst>
                                  <p:childTnLst>
                                    <p:set>
                                      <p:cBhvr>
                                        <p:cTn id="55" dur="indefinite"/>
                                        <p:tgtEl>
                                          <p:spTgt spid="5">
                                            <p:txEl>
                                              <p:pRg st="4" end="4"/>
                                            </p:txEl>
                                          </p:spTgt>
                                        </p:tgtEl>
                                        <p:attrNameLst>
                                          <p:attrName>style.opacity</p:attrName>
                                        </p:attrNameLst>
                                      </p:cBhvr>
                                      <p:to>
                                        <p:strVal val="1"/>
                                      </p:to>
                                    </p:set>
                                    <p:animEffect filter="image" prLst="opacity: 1">
                                      <p:cBhvr rctx="IE">
                                        <p:cTn id="56" dur="indefinite"/>
                                        <p:tgtEl>
                                          <p:spTgt spid="5">
                                            <p:txEl>
                                              <p:pRg st="4" end="4"/>
                                            </p:txEl>
                                          </p:spTgt>
                                        </p:tgtEl>
                                      </p:cBhvr>
                                    </p:animEffect>
                                  </p:childTnLst>
                                </p:cTn>
                              </p:par>
                              <p:par>
                                <p:cTn id="57" presetID="9" presetClass="emph" presetSubtype="0" nodeType="withEffect">
                                  <p:stCondLst>
                                    <p:cond delay="0"/>
                                  </p:stCondLst>
                                  <p:childTnLst>
                                    <p:set>
                                      <p:cBhvr>
                                        <p:cTn id="58" dur="indefinite"/>
                                        <p:tgtEl>
                                          <p:spTgt spid="5">
                                            <p:txEl>
                                              <p:pRg st="5" end="5"/>
                                            </p:txEl>
                                          </p:spTgt>
                                        </p:tgtEl>
                                        <p:attrNameLst>
                                          <p:attrName>style.opacity</p:attrName>
                                        </p:attrNameLst>
                                      </p:cBhvr>
                                      <p:to>
                                        <p:strVal val="1"/>
                                      </p:to>
                                    </p:set>
                                    <p:animEffect filter="image" prLst="opacity: 1">
                                      <p:cBhvr rctx="IE">
                                        <p:cTn id="59" dur="indefinite"/>
                                        <p:tgtEl>
                                          <p:spTgt spid="5">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mph" presetSubtype="0" nodeType="clickEffect">
                                  <p:stCondLst>
                                    <p:cond delay="0"/>
                                  </p:stCondLst>
                                  <p:childTnLst>
                                    <p:set>
                                      <p:cBhvr>
                                        <p:cTn id="63" dur="indefinite"/>
                                        <p:tgtEl>
                                          <p:spTgt spid="5">
                                            <p:txEl>
                                              <p:pRg st="6" end="6"/>
                                            </p:txEl>
                                          </p:spTgt>
                                        </p:tgtEl>
                                        <p:attrNameLst>
                                          <p:attrName>style.opacity</p:attrName>
                                        </p:attrNameLst>
                                      </p:cBhvr>
                                      <p:to>
                                        <p:strVal val="1"/>
                                      </p:to>
                                    </p:set>
                                    <p:animEffect filter="image" prLst="opacity: 1">
                                      <p:cBhvr rctx="IE">
                                        <p:cTn id="64" dur="indefinite"/>
                                        <p:tgtEl>
                                          <p:spTgt spid="5">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mph" presetSubtype="0" nodeType="clickEffect">
                                  <p:stCondLst>
                                    <p:cond delay="0"/>
                                  </p:stCondLst>
                                  <p:childTnLst>
                                    <p:set>
                                      <p:cBhvr>
                                        <p:cTn id="68" dur="indefinite"/>
                                        <p:tgtEl>
                                          <p:spTgt spid="5">
                                            <p:txEl>
                                              <p:pRg st="7" end="7"/>
                                            </p:txEl>
                                          </p:spTgt>
                                        </p:tgtEl>
                                        <p:attrNameLst>
                                          <p:attrName>style.opacity</p:attrName>
                                        </p:attrNameLst>
                                      </p:cBhvr>
                                      <p:to>
                                        <p:strVal val="1"/>
                                      </p:to>
                                    </p:set>
                                    <p:animEffect filter="image" prLst="opacity: 1">
                                      <p:cBhvr rctx="IE">
                                        <p:cTn id="69" dur="indefinite"/>
                                        <p:tgtEl>
                                          <p:spTgt spid="5">
                                            <p:txEl>
                                              <p:pRg st="7" end="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mph" presetSubtype="0" nodeType="clickEffect">
                                  <p:stCondLst>
                                    <p:cond delay="0"/>
                                  </p:stCondLst>
                                  <p:childTnLst>
                                    <p:set>
                                      <p:cBhvr>
                                        <p:cTn id="73" dur="indefinite"/>
                                        <p:tgtEl>
                                          <p:spTgt spid="5">
                                            <p:txEl>
                                              <p:pRg st="8" end="8"/>
                                            </p:txEl>
                                          </p:spTgt>
                                        </p:tgtEl>
                                        <p:attrNameLst>
                                          <p:attrName>style.opacity</p:attrName>
                                        </p:attrNameLst>
                                      </p:cBhvr>
                                      <p:to>
                                        <p:strVal val="1"/>
                                      </p:to>
                                    </p:set>
                                    <p:animEffect filter="image" prLst="opacity: 1">
                                      <p:cBhvr rctx="IE">
                                        <p:cTn id="74" dur="indefinite"/>
                                        <p:tgtEl>
                                          <p:spTgt spid="5">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mph" presetSubtype="0" nodeType="clickEffect">
                                  <p:stCondLst>
                                    <p:cond delay="0"/>
                                  </p:stCondLst>
                                  <p:childTnLst>
                                    <p:set>
                                      <p:cBhvr>
                                        <p:cTn id="78" dur="indefinite"/>
                                        <p:tgtEl>
                                          <p:spTgt spid="5">
                                            <p:txEl>
                                              <p:pRg st="9" end="9"/>
                                            </p:txEl>
                                          </p:spTgt>
                                        </p:tgtEl>
                                        <p:attrNameLst>
                                          <p:attrName>style.opacity</p:attrName>
                                        </p:attrNameLst>
                                      </p:cBhvr>
                                      <p:to>
                                        <p:strVal val="1"/>
                                      </p:to>
                                    </p:set>
                                    <p:animEffect filter="image" prLst="opacity: 1">
                                      <p:cBhvr rctx="IE">
                                        <p:cTn id="79" dur="indefinite"/>
                                        <p:tgtEl>
                                          <p:spTgt spid="5">
                                            <p:txEl>
                                              <p:pRg st="9" end="9"/>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mph" presetSubtype="0" nodeType="clickEffect">
                                  <p:stCondLst>
                                    <p:cond delay="0"/>
                                  </p:stCondLst>
                                  <p:childTnLst>
                                    <p:set>
                                      <p:cBhvr>
                                        <p:cTn id="83" dur="indefinite"/>
                                        <p:tgtEl>
                                          <p:spTgt spid="5">
                                            <p:txEl>
                                              <p:pRg st="10" end="10"/>
                                            </p:txEl>
                                          </p:spTgt>
                                        </p:tgtEl>
                                        <p:attrNameLst>
                                          <p:attrName>style.opacity</p:attrName>
                                        </p:attrNameLst>
                                      </p:cBhvr>
                                      <p:to>
                                        <p:strVal val="1"/>
                                      </p:to>
                                    </p:set>
                                    <p:animEffect filter="image" prLst="opacity: 1">
                                      <p:cBhvr rctx="IE">
                                        <p:cTn id="84" dur="indefinite"/>
                                        <p:tgtEl>
                                          <p:spTgt spid="5">
                                            <p:txEl>
                                              <p:pRg st="10" end="1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mph" presetSubtype="0" nodeType="clickEffect">
                                  <p:stCondLst>
                                    <p:cond delay="0"/>
                                  </p:stCondLst>
                                  <p:childTnLst>
                                    <p:set>
                                      <p:cBhvr>
                                        <p:cTn id="88" dur="indefinite"/>
                                        <p:tgtEl>
                                          <p:spTgt spid="5">
                                            <p:txEl>
                                              <p:pRg st="11" end="11"/>
                                            </p:txEl>
                                          </p:spTgt>
                                        </p:tgtEl>
                                        <p:attrNameLst>
                                          <p:attrName>style.opacity</p:attrName>
                                        </p:attrNameLst>
                                      </p:cBhvr>
                                      <p:to>
                                        <p:strVal val="1"/>
                                      </p:to>
                                    </p:set>
                                    <p:animEffect filter="image" prLst="opacity: 1">
                                      <p:cBhvr rctx="IE">
                                        <p:cTn id="89" dur="indefinite"/>
                                        <p:tgtEl>
                                          <p:spTgt spid="5">
                                            <p:txEl>
                                              <p:pRg st="11" end="1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mph" presetSubtype="0" nodeType="clickEffect">
                                  <p:stCondLst>
                                    <p:cond delay="0"/>
                                  </p:stCondLst>
                                  <p:childTnLst>
                                    <p:set>
                                      <p:cBhvr>
                                        <p:cTn id="93" dur="indefinite"/>
                                        <p:tgtEl>
                                          <p:spTgt spid="5">
                                            <p:txEl>
                                              <p:pRg st="12" end="12"/>
                                            </p:txEl>
                                          </p:spTgt>
                                        </p:tgtEl>
                                        <p:attrNameLst>
                                          <p:attrName>style.opacity</p:attrName>
                                        </p:attrNameLst>
                                      </p:cBhvr>
                                      <p:to>
                                        <p:strVal val="1"/>
                                      </p:to>
                                    </p:set>
                                    <p:animEffect filter="image" prLst="opacity: 1">
                                      <p:cBhvr rctx="IE">
                                        <p:cTn id="94" dur="indefinite"/>
                                        <p:tgtEl>
                                          <p:spTgt spid="5">
                                            <p:txEl>
                                              <p:pRg st="12" end="1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mph" presetSubtype="0" nodeType="clickEffect">
                                  <p:stCondLst>
                                    <p:cond delay="0"/>
                                  </p:stCondLst>
                                  <p:childTnLst>
                                    <p:set>
                                      <p:cBhvr>
                                        <p:cTn id="98" dur="indefinite"/>
                                        <p:tgtEl>
                                          <p:spTgt spid="5">
                                            <p:txEl>
                                              <p:pRg st="13" end="13"/>
                                            </p:txEl>
                                          </p:spTgt>
                                        </p:tgtEl>
                                        <p:attrNameLst>
                                          <p:attrName>style.opacity</p:attrName>
                                        </p:attrNameLst>
                                      </p:cBhvr>
                                      <p:to>
                                        <p:strVal val="1"/>
                                      </p:to>
                                    </p:set>
                                    <p:animEffect filter="image" prLst="opacity: 1">
                                      <p:cBhvr rctx="IE">
                                        <p:cTn id="99" dur="indefinite"/>
                                        <p:tgtEl>
                                          <p:spTgt spid="5">
                                            <p:txEl>
                                              <p:pRg st="13" end="13"/>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mph" presetSubtype="0" nodeType="clickEffect">
                                  <p:stCondLst>
                                    <p:cond delay="0"/>
                                  </p:stCondLst>
                                  <p:childTnLst>
                                    <p:set>
                                      <p:cBhvr>
                                        <p:cTn id="103" dur="indefinite"/>
                                        <p:tgtEl>
                                          <p:spTgt spid="5">
                                            <p:txEl>
                                              <p:pRg st="14" end="14"/>
                                            </p:txEl>
                                          </p:spTgt>
                                        </p:tgtEl>
                                        <p:attrNameLst>
                                          <p:attrName>style.opacity</p:attrName>
                                        </p:attrNameLst>
                                      </p:cBhvr>
                                      <p:to>
                                        <p:strVal val="1"/>
                                      </p:to>
                                    </p:set>
                                    <p:animEffect filter="image" prLst="opacity: 1">
                                      <p:cBhvr rctx="IE">
                                        <p:cTn id="104" dur="indefinite"/>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Recursive functions</a:t>
            </a:r>
          </a:p>
        </p:txBody>
      </p:sp>
      <p:sp>
        <p:nvSpPr>
          <p:cNvPr id="5" name="Text Placeholder 4"/>
          <p:cNvSpPr>
            <a:spLocks noGrp="1"/>
          </p:cNvSpPr>
          <p:nvPr>
            <p:ph type="body" sz="quarter" idx="21"/>
          </p:nvPr>
        </p:nvSpPr>
        <p:spPr>
          <a:xfrm>
            <a:off x="356261" y="566120"/>
            <a:ext cx="11581738" cy="6037880"/>
          </a:xfrm>
        </p:spPr>
        <p:txBody>
          <a:bodyPr/>
          <a:lstStyle/>
          <a:p>
            <a:r>
              <a:rPr lang="en-GB" dirty="0"/>
              <a:t>Haskell doesn’t provide a while/for loop construct.</a:t>
            </a:r>
          </a:p>
          <a:p>
            <a:pPr lvl="1"/>
            <a:r>
              <a:rPr lang="en-GB" dirty="0"/>
              <a:t>It relies heavily on recursion for looping operations.</a:t>
            </a:r>
          </a:p>
          <a:p>
            <a:pPr lvl="1"/>
            <a:r>
              <a:rPr lang="en-GB" dirty="0"/>
              <a:t>Even the </a:t>
            </a:r>
            <a:r>
              <a:rPr lang="en-GB" b="1" dirty="0"/>
              <a:t>iterate</a:t>
            </a:r>
            <a:r>
              <a:rPr lang="en-GB" dirty="0"/>
              <a:t> function from the previous slide relies on a recursive definition.</a:t>
            </a:r>
          </a:p>
          <a:p>
            <a:pPr lvl="1"/>
            <a:r>
              <a:rPr lang="en-GB" dirty="0"/>
              <a:t>However, </a:t>
            </a:r>
            <a:r>
              <a:rPr lang="en-GB" dirty="0" err="1"/>
              <a:t>haskell</a:t>
            </a:r>
            <a:r>
              <a:rPr lang="en-GB" dirty="0"/>
              <a:t> has tail-call optimization.	</a:t>
            </a:r>
          </a:p>
          <a:p>
            <a:pPr lvl="2"/>
            <a:endParaRPr lang="en-GB" dirty="0"/>
          </a:p>
          <a:p>
            <a:r>
              <a:rPr lang="en-GB" dirty="0"/>
              <a:t>“While” loops and tail-call optimised recursion are semantically equivalent!</a:t>
            </a:r>
          </a:p>
          <a:p>
            <a:pPr lvl="1"/>
            <a:r>
              <a:rPr lang="en-GB" dirty="0"/>
              <a:t>This means that a tail-call recursive algorithm can be expressed as a simple while loop and vice versa</a:t>
            </a:r>
          </a:p>
          <a:p>
            <a:pPr lvl="1"/>
            <a:r>
              <a:rPr lang="en-GB" dirty="0"/>
              <a:t>This is not true of recursive algorithms in general! Only tail recursion!</a:t>
            </a:r>
          </a:p>
          <a:p>
            <a:pPr lvl="1"/>
            <a:r>
              <a:rPr lang="en-GB" dirty="0"/>
              <a:t>However, recursive algorithms that are not tail-recursive can often be rewritten to be tail-recursive.</a:t>
            </a:r>
          </a:p>
          <a:p>
            <a:pPr lvl="2"/>
            <a:endParaRPr lang="en-GB" dirty="0"/>
          </a:p>
          <a:p>
            <a:r>
              <a:rPr lang="en-GB" dirty="0"/>
              <a:t>Example:</a:t>
            </a:r>
          </a:p>
          <a:p>
            <a:pPr lvl="2"/>
            <a:endParaRPr lang="en-GB" dirty="0"/>
          </a:p>
          <a:p>
            <a:pPr marL="269875" lvl="1" indent="0">
              <a:buNone/>
            </a:pPr>
            <a:r>
              <a:rPr lang="en-GB" b="1" dirty="0"/>
              <a:t>	</a:t>
            </a:r>
            <a:r>
              <a:rPr lang="en-GB" b="1" dirty="0" err="1"/>
              <a:t>revlist</a:t>
            </a:r>
            <a:r>
              <a:rPr lang="en-GB" b="1" dirty="0"/>
              <a:t> :: [a] -&gt; [a]</a:t>
            </a:r>
          </a:p>
          <a:p>
            <a:pPr marL="269875" lvl="1" indent="0">
              <a:buNone/>
            </a:pPr>
            <a:r>
              <a:rPr lang="en-GB" b="1" dirty="0"/>
              <a:t>	</a:t>
            </a:r>
            <a:r>
              <a:rPr lang="en-GB" b="1" dirty="0" err="1"/>
              <a:t>revlist</a:t>
            </a:r>
            <a:r>
              <a:rPr lang="en-GB" b="1" dirty="0"/>
              <a:t> [] = []</a:t>
            </a:r>
          </a:p>
          <a:p>
            <a:pPr marL="269875" lvl="1" indent="0">
              <a:buNone/>
            </a:pPr>
            <a:r>
              <a:rPr lang="en-GB" b="1" dirty="0"/>
              <a:t>	</a:t>
            </a:r>
            <a:r>
              <a:rPr lang="en-GB" b="1" dirty="0" err="1"/>
              <a:t>revlist</a:t>
            </a:r>
            <a:r>
              <a:rPr lang="en-GB" b="1" dirty="0"/>
              <a:t> (</a:t>
            </a:r>
            <a:r>
              <a:rPr lang="en-GB" b="1" dirty="0" err="1"/>
              <a:t>x:xs</a:t>
            </a:r>
            <a:r>
              <a:rPr lang="en-GB" b="1" dirty="0"/>
              <a:t>) = </a:t>
            </a:r>
            <a:r>
              <a:rPr lang="en-GB" b="1" dirty="0" err="1"/>
              <a:t>revlist</a:t>
            </a:r>
            <a:r>
              <a:rPr lang="en-GB" b="1" dirty="0"/>
              <a:t> </a:t>
            </a:r>
            <a:r>
              <a:rPr lang="en-GB" b="1" dirty="0" err="1"/>
              <a:t>xs</a:t>
            </a:r>
            <a:r>
              <a:rPr lang="en-GB" b="1" dirty="0"/>
              <a:t> ++ [x]</a:t>
            </a:r>
          </a:p>
          <a:p>
            <a:pPr marL="6350" indent="0">
              <a:buNone/>
            </a:pPr>
            <a:endParaRPr lang="en-GB" dirty="0"/>
          </a:p>
          <a:p>
            <a:pPr marL="269875" lvl="1" indent="0">
              <a:buNone/>
            </a:pPr>
            <a:r>
              <a:rPr lang="en-GB" dirty="0"/>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23</a:t>
            </a:fld>
            <a:r>
              <a:rPr lang="en-US" dirty="0"/>
              <a:t>/N</a:t>
            </a:r>
          </a:p>
        </p:txBody>
      </p:sp>
    </p:spTree>
    <p:extLst>
      <p:ext uri="{BB962C8B-B14F-4D97-AF65-F5344CB8AC3E}">
        <p14:creationId xmlns:p14="http://schemas.microsoft.com/office/powerpoint/2010/main" val="3143205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Recursive functions</a:t>
            </a:r>
          </a:p>
        </p:txBody>
      </p:sp>
      <p:sp>
        <p:nvSpPr>
          <p:cNvPr id="5" name="Text Placeholder 4"/>
          <p:cNvSpPr>
            <a:spLocks noGrp="1"/>
          </p:cNvSpPr>
          <p:nvPr>
            <p:ph type="body" sz="quarter" idx="21"/>
          </p:nvPr>
        </p:nvSpPr>
        <p:spPr>
          <a:xfrm>
            <a:off x="356261" y="520400"/>
            <a:ext cx="11581738" cy="6037880"/>
          </a:xfrm>
        </p:spPr>
        <p:txBody>
          <a:bodyPr/>
          <a:lstStyle/>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revlist</a:t>
            </a:r>
            <a:r>
              <a:rPr lang="en-GB" b="1" dirty="0">
                <a:latin typeface="Bahnschrift" panose="020B0502040204020203" pitchFamily="34" charset="0"/>
              </a:rPr>
              <a:t> :: [a] -&gt; [a]</a:t>
            </a:r>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revlist</a:t>
            </a:r>
            <a:r>
              <a:rPr lang="en-GB" b="1" dirty="0">
                <a:latin typeface="Bahnschrift" panose="020B0502040204020203" pitchFamily="34" charset="0"/>
              </a:rPr>
              <a:t> l</a:t>
            </a:r>
          </a:p>
          <a:p>
            <a:pPr marL="269875" lvl="1" indent="0">
              <a:buNone/>
            </a:pPr>
            <a:r>
              <a:rPr lang="en-GB" b="1" dirty="0">
                <a:latin typeface="Bahnschrift" panose="020B0502040204020203" pitchFamily="34" charset="0"/>
              </a:rPr>
              <a:t>	    | null l    = []</a:t>
            </a:r>
          </a:p>
          <a:p>
            <a:pPr marL="269875" lvl="1" indent="0">
              <a:buNone/>
            </a:pPr>
            <a:r>
              <a:rPr lang="en-GB" b="1" dirty="0">
                <a:latin typeface="Bahnschrift" panose="020B0502040204020203" pitchFamily="34" charset="0"/>
              </a:rPr>
              <a:t>	    | otherwise = </a:t>
            </a:r>
            <a:r>
              <a:rPr lang="en-GB" b="1" dirty="0" err="1">
                <a:latin typeface="Bahnschrift" panose="020B0502040204020203" pitchFamily="34" charset="0"/>
              </a:rPr>
              <a:t>remainderList_Reversed</a:t>
            </a:r>
            <a:r>
              <a:rPr lang="en-GB" b="1" dirty="0">
                <a:latin typeface="Bahnschrift" panose="020B0502040204020203" pitchFamily="34" charset="0"/>
              </a:rPr>
              <a:t> ++ [</a:t>
            </a:r>
            <a:r>
              <a:rPr lang="en-GB" b="1" dirty="0" err="1">
                <a:latin typeface="Bahnschrift" panose="020B0502040204020203" pitchFamily="34" charset="0"/>
              </a:rPr>
              <a:t>firstElement</a:t>
            </a:r>
            <a:r>
              <a:rPr lang="en-GB" b="1" dirty="0">
                <a:latin typeface="Bahnschrift" panose="020B0502040204020203" pitchFamily="34" charset="0"/>
              </a:rPr>
              <a:t>]</a:t>
            </a:r>
          </a:p>
          <a:p>
            <a:pPr marL="269875" lvl="1" indent="0">
              <a:buNone/>
            </a:pPr>
            <a:r>
              <a:rPr lang="en-GB" b="1" dirty="0">
                <a:latin typeface="Bahnschrift" panose="020B0502040204020203" pitchFamily="34" charset="0"/>
              </a:rPr>
              <a:t>	        where</a:t>
            </a:r>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firstElement</a:t>
            </a:r>
            <a:r>
              <a:rPr lang="en-GB" b="1" dirty="0">
                <a:latin typeface="Bahnschrift" panose="020B0502040204020203" pitchFamily="34" charset="0"/>
              </a:rPr>
              <a:t>                     = head l</a:t>
            </a:r>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remainderList_Reversed</a:t>
            </a:r>
            <a:r>
              <a:rPr lang="en-GB" b="1" dirty="0">
                <a:latin typeface="Bahnschrift" panose="020B0502040204020203" pitchFamily="34" charset="0"/>
              </a:rPr>
              <a:t> = </a:t>
            </a:r>
            <a:r>
              <a:rPr lang="en-GB" b="1" dirty="0" err="1">
                <a:latin typeface="Bahnschrift" panose="020B0502040204020203" pitchFamily="34" charset="0"/>
              </a:rPr>
              <a:t>revlist</a:t>
            </a:r>
            <a:r>
              <a:rPr lang="en-GB" b="1" dirty="0">
                <a:latin typeface="Bahnschrift" panose="020B0502040204020203" pitchFamily="34" charset="0"/>
              </a:rPr>
              <a:t> </a:t>
            </a:r>
            <a:r>
              <a:rPr lang="en-GB" b="1" dirty="0" err="1">
                <a:latin typeface="Bahnschrift" panose="020B0502040204020203" pitchFamily="34" charset="0"/>
              </a:rPr>
              <a:t>remainderList</a:t>
            </a:r>
            <a:r>
              <a:rPr lang="en-GB" b="1" dirty="0">
                <a:latin typeface="Bahnschrift" panose="020B0502040204020203" pitchFamily="34" charset="0"/>
              </a:rPr>
              <a:t>   where   </a:t>
            </a:r>
            <a:r>
              <a:rPr lang="en-GB" b="1" dirty="0" err="1">
                <a:latin typeface="Bahnschrift" panose="020B0502040204020203" pitchFamily="34" charset="0"/>
              </a:rPr>
              <a:t>remainderList</a:t>
            </a:r>
            <a:r>
              <a:rPr lang="en-GB" b="1" dirty="0">
                <a:latin typeface="Bahnschrift" panose="020B0502040204020203" pitchFamily="34" charset="0"/>
              </a:rPr>
              <a:t> = tail l</a:t>
            </a:r>
          </a:p>
          <a:p>
            <a:pPr lvl="2"/>
            <a:endParaRPr lang="en-GB" dirty="0"/>
          </a:p>
          <a:p>
            <a:pPr lvl="1"/>
            <a:r>
              <a:rPr lang="en-GB" dirty="0"/>
              <a:t>Note: The </a:t>
            </a:r>
            <a:r>
              <a:rPr lang="en-GB" b="1" dirty="0"/>
              <a:t>where</a:t>
            </a:r>
            <a:r>
              <a:rPr lang="en-GB" dirty="0"/>
              <a:t> keyword allows you to create bindings used in the preceding statement.</a:t>
            </a:r>
          </a:p>
          <a:p>
            <a:pPr lvl="1"/>
            <a:r>
              <a:rPr lang="en-GB" dirty="0"/>
              <a:t>A similar keyword, </a:t>
            </a:r>
            <a:r>
              <a:rPr lang="en-GB" b="1" dirty="0"/>
              <a:t>let </a:t>
            </a:r>
            <a:r>
              <a:rPr lang="en-GB" dirty="0"/>
              <a:t>bindings </a:t>
            </a:r>
            <a:r>
              <a:rPr lang="en-GB" b="1" dirty="0"/>
              <a:t>in</a:t>
            </a:r>
            <a:r>
              <a:rPr lang="en-GB" dirty="0"/>
              <a:t> statement, allows one to do the same before a statement.</a:t>
            </a:r>
          </a:p>
          <a:p>
            <a:pPr lvl="2"/>
            <a:endParaRPr lang="en-GB" dirty="0"/>
          </a:p>
          <a:p>
            <a:pPr lvl="1"/>
            <a:r>
              <a:rPr lang="en-GB" dirty="0"/>
              <a:t>Running </a:t>
            </a:r>
            <a:r>
              <a:rPr lang="en-GB" dirty="0" err="1"/>
              <a:t>revlist</a:t>
            </a:r>
            <a:r>
              <a:rPr lang="en-GB" dirty="0"/>
              <a:t> [1,2,3,4,5] proceeds as follows:</a:t>
            </a:r>
          </a:p>
          <a:p>
            <a:pPr marL="269875" lvl="1" indent="0">
              <a:buNone/>
            </a:pPr>
            <a:r>
              <a:rPr lang="en-GB" b="1" dirty="0"/>
              <a:t>	</a:t>
            </a:r>
            <a:r>
              <a:rPr lang="en-GB" b="1" dirty="0" err="1"/>
              <a:t>revlist</a:t>
            </a:r>
            <a:r>
              <a:rPr lang="en-GB" b="1" dirty="0"/>
              <a:t> [1,2,3,4,5]  </a:t>
            </a:r>
            <a:r>
              <a:rPr lang="en-GB" dirty="0">
                <a:sym typeface="Wingdings" panose="05000000000000000000" pitchFamily="2" charset="2"/>
              </a:rPr>
              <a:t> </a:t>
            </a:r>
            <a:r>
              <a:rPr lang="en-GB" b="1" dirty="0">
                <a:sym typeface="Wingdings" panose="05000000000000000000" pitchFamily="2" charset="2"/>
              </a:rPr>
              <a:t>(</a:t>
            </a:r>
            <a:r>
              <a:rPr lang="en-GB" b="1" dirty="0" err="1">
                <a:sym typeface="Wingdings" panose="05000000000000000000" pitchFamily="2" charset="2"/>
              </a:rPr>
              <a:t>revlist</a:t>
            </a:r>
            <a:r>
              <a:rPr lang="en-GB" b="1" dirty="0">
                <a:sym typeface="Wingdings" panose="05000000000000000000" pitchFamily="2" charset="2"/>
              </a:rPr>
              <a:t> [2,3,4,5]) ++ [1] </a:t>
            </a:r>
            <a:r>
              <a:rPr lang="en-GB" dirty="0">
                <a:sym typeface="Wingdings" panose="05000000000000000000" pitchFamily="2" charset="2"/>
              </a:rPr>
              <a:t> (</a:t>
            </a:r>
            <a:r>
              <a:rPr lang="en-GB" b="1" dirty="0" err="1">
                <a:sym typeface="Wingdings" panose="05000000000000000000" pitchFamily="2" charset="2"/>
              </a:rPr>
              <a:t>revlist</a:t>
            </a:r>
            <a:r>
              <a:rPr lang="en-GB" b="1" dirty="0">
                <a:sym typeface="Wingdings" panose="05000000000000000000" pitchFamily="2" charset="2"/>
              </a:rPr>
              <a:t> [3,4,5] ++ [2]) ++ [1] </a:t>
            </a:r>
            <a:r>
              <a:rPr lang="en-GB" dirty="0">
                <a:sym typeface="Wingdings" panose="05000000000000000000" pitchFamily="2" charset="2"/>
              </a:rPr>
              <a:t> </a:t>
            </a:r>
            <a:r>
              <a:rPr lang="en-GB" b="1" dirty="0">
                <a:sym typeface="Wingdings" panose="05000000000000000000" pitchFamily="2" charset="2"/>
              </a:rPr>
              <a:t>…</a:t>
            </a:r>
          </a:p>
          <a:p>
            <a:pPr marL="269875" lvl="1" indent="0">
              <a:buNone/>
            </a:pPr>
            <a:r>
              <a:rPr lang="en-GB" b="1" dirty="0">
                <a:sym typeface="Wingdings" panose="05000000000000000000" pitchFamily="2" charset="2"/>
              </a:rPr>
              <a:t>	</a:t>
            </a:r>
            <a:r>
              <a:rPr lang="en-GB" dirty="0">
                <a:sym typeface="Wingdings" panose="05000000000000000000" pitchFamily="2" charset="2"/>
              </a:rPr>
              <a:t> ((((</a:t>
            </a:r>
            <a:r>
              <a:rPr lang="en-GB" b="1" dirty="0">
                <a:sym typeface="Wingdings" panose="05000000000000000000" pitchFamily="2" charset="2"/>
              </a:rPr>
              <a:t>[] ++ [5]) ++ [4]</a:t>
            </a:r>
            <a:r>
              <a:rPr lang="en-GB" dirty="0">
                <a:sym typeface="Wingdings" panose="05000000000000000000" pitchFamily="2" charset="2"/>
              </a:rPr>
              <a:t>)</a:t>
            </a:r>
            <a:r>
              <a:rPr lang="en-GB" b="1" dirty="0">
                <a:sym typeface="Wingdings" panose="05000000000000000000" pitchFamily="2" charset="2"/>
              </a:rPr>
              <a:t> ++ [3]</a:t>
            </a:r>
            <a:r>
              <a:rPr lang="en-GB" dirty="0">
                <a:sym typeface="Wingdings" panose="05000000000000000000" pitchFamily="2" charset="2"/>
              </a:rPr>
              <a:t>)</a:t>
            </a:r>
            <a:r>
              <a:rPr lang="en-GB" b="1" dirty="0">
                <a:sym typeface="Wingdings" panose="05000000000000000000" pitchFamily="2" charset="2"/>
              </a:rPr>
              <a:t> ++ [2]</a:t>
            </a:r>
            <a:r>
              <a:rPr lang="en-GB" dirty="0">
                <a:sym typeface="Wingdings" panose="05000000000000000000" pitchFamily="2" charset="2"/>
              </a:rPr>
              <a:t>)</a:t>
            </a:r>
            <a:r>
              <a:rPr lang="en-GB" b="1" dirty="0">
                <a:sym typeface="Wingdings" panose="05000000000000000000" pitchFamily="2" charset="2"/>
              </a:rPr>
              <a:t> ++ [1] </a:t>
            </a:r>
            <a:r>
              <a:rPr lang="en-GB" dirty="0">
                <a:sym typeface="Wingdings" panose="05000000000000000000" pitchFamily="2" charset="2"/>
              </a:rPr>
              <a:t> (((</a:t>
            </a:r>
            <a:r>
              <a:rPr lang="en-GB" b="1" dirty="0">
                <a:sym typeface="Wingdings" panose="05000000000000000000" pitchFamily="2" charset="2"/>
              </a:rPr>
              <a:t>[5] ++ [4]</a:t>
            </a:r>
            <a:r>
              <a:rPr lang="en-GB" dirty="0">
                <a:sym typeface="Wingdings" panose="05000000000000000000" pitchFamily="2" charset="2"/>
              </a:rPr>
              <a:t>) </a:t>
            </a:r>
            <a:r>
              <a:rPr lang="en-GB" b="1" dirty="0">
                <a:sym typeface="Wingdings" panose="05000000000000000000" pitchFamily="2" charset="2"/>
              </a:rPr>
              <a:t>++ [3]</a:t>
            </a:r>
            <a:r>
              <a:rPr lang="en-GB" dirty="0">
                <a:sym typeface="Wingdings" panose="05000000000000000000" pitchFamily="2" charset="2"/>
              </a:rPr>
              <a:t>) </a:t>
            </a:r>
            <a:r>
              <a:rPr lang="en-GB" b="1" dirty="0">
                <a:sym typeface="Wingdings" panose="05000000000000000000" pitchFamily="2" charset="2"/>
              </a:rPr>
              <a:t>++ [2]</a:t>
            </a:r>
            <a:r>
              <a:rPr lang="en-GB" dirty="0">
                <a:sym typeface="Wingdings" panose="05000000000000000000" pitchFamily="2" charset="2"/>
              </a:rPr>
              <a:t>) </a:t>
            </a:r>
            <a:r>
              <a:rPr lang="en-GB" b="1" dirty="0">
                <a:sym typeface="Wingdings" panose="05000000000000000000" pitchFamily="2" charset="2"/>
              </a:rPr>
              <a:t>++ [1]</a:t>
            </a:r>
            <a:r>
              <a:rPr lang="en-GB" dirty="0">
                <a:sym typeface="Wingdings" panose="05000000000000000000" pitchFamily="2" charset="2"/>
              </a:rPr>
              <a:t> </a:t>
            </a:r>
          </a:p>
          <a:p>
            <a:pPr marL="269875" lvl="1" indent="0">
              <a:buNone/>
            </a:pPr>
            <a:r>
              <a:rPr lang="en-GB" dirty="0">
                <a:sym typeface="Wingdings" panose="05000000000000000000" pitchFamily="2" charset="2"/>
              </a:rPr>
              <a:t>	 ((</a:t>
            </a:r>
            <a:r>
              <a:rPr lang="en-GB" b="1" dirty="0">
                <a:sym typeface="Wingdings" panose="05000000000000000000" pitchFamily="2" charset="2"/>
              </a:rPr>
              <a:t>[5,4] ++ [3]</a:t>
            </a:r>
            <a:r>
              <a:rPr lang="en-GB" dirty="0">
                <a:sym typeface="Wingdings" panose="05000000000000000000" pitchFamily="2" charset="2"/>
              </a:rPr>
              <a:t>) </a:t>
            </a:r>
            <a:r>
              <a:rPr lang="en-GB" b="1" dirty="0">
                <a:sym typeface="Wingdings" panose="05000000000000000000" pitchFamily="2" charset="2"/>
              </a:rPr>
              <a:t>++ [2]</a:t>
            </a:r>
            <a:r>
              <a:rPr lang="en-GB" dirty="0">
                <a:sym typeface="Wingdings" panose="05000000000000000000" pitchFamily="2" charset="2"/>
              </a:rPr>
              <a:t>) </a:t>
            </a:r>
            <a:r>
              <a:rPr lang="en-GB" b="1" dirty="0">
                <a:sym typeface="Wingdings" panose="05000000000000000000" pitchFamily="2" charset="2"/>
              </a:rPr>
              <a:t>++ [1]</a:t>
            </a:r>
            <a:r>
              <a:rPr lang="en-GB" dirty="0">
                <a:sym typeface="Wingdings" panose="05000000000000000000" pitchFamily="2" charset="2"/>
              </a:rPr>
              <a:t>  (</a:t>
            </a:r>
            <a:r>
              <a:rPr lang="en-GB" b="1" dirty="0">
                <a:sym typeface="Wingdings" panose="05000000000000000000" pitchFamily="2" charset="2"/>
              </a:rPr>
              <a:t>[5,4,3] ++ [2]</a:t>
            </a:r>
            <a:r>
              <a:rPr lang="en-GB" dirty="0">
                <a:sym typeface="Wingdings" panose="05000000000000000000" pitchFamily="2" charset="2"/>
              </a:rPr>
              <a:t>) </a:t>
            </a:r>
            <a:r>
              <a:rPr lang="en-GB" b="1" dirty="0">
                <a:sym typeface="Wingdings" panose="05000000000000000000" pitchFamily="2" charset="2"/>
              </a:rPr>
              <a:t>++ [1]  </a:t>
            </a:r>
            <a:r>
              <a:rPr lang="en-GB" dirty="0">
                <a:sym typeface="Wingdings" panose="05000000000000000000" pitchFamily="2" charset="2"/>
              </a:rPr>
              <a:t> </a:t>
            </a:r>
            <a:r>
              <a:rPr lang="en-GB" b="1" dirty="0">
                <a:sym typeface="Wingdings" panose="05000000000000000000" pitchFamily="2" charset="2"/>
              </a:rPr>
              <a:t>[5,4,3,2] ++ [1]</a:t>
            </a:r>
          </a:p>
          <a:p>
            <a:pPr marL="269875" lvl="1" indent="0">
              <a:buNone/>
            </a:pPr>
            <a:r>
              <a:rPr lang="en-GB" b="1" dirty="0">
                <a:sym typeface="Wingdings" panose="05000000000000000000" pitchFamily="2" charset="2"/>
              </a:rPr>
              <a:t>	</a:t>
            </a:r>
            <a:r>
              <a:rPr lang="en-GB" dirty="0">
                <a:sym typeface="Wingdings" panose="05000000000000000000" pitchFamily="2" charset="2"/>
              </a:rPr>
              <a:t></a:t>
            </a:r>
            <a:r>
              <a:rPr lang="en-GB" b="1" dirty="0">
                <a:sym typeface="Wingdings" panose="05000000000000000000" pitchFamily="2" charset="2"/>
              </a:rPr>
              <a:t> [5,4,3,2,1]</a:t>
            </a:r>
            <a:endParaRPr lang="en-GB" b="1" dirty="0"/>
          </a:p>
          <a:p>
            <a:pPr marL="269875" lvl="1"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24</a:t>
            </a:fld>
            <a:r>
              <a:rPr lang="en-US" dirty="0"/>
              <a:t>/N</a:t>
            </a:r>
          </a:p>
        </p:txBody>
      </p:sp>
    </p:spTree>
    <p:extLst>
      <p:ext uri="{BB962C8B-B14F-4D97-AF65-F5344CB8AC3E}">
        <p14:creationId xmlns:p14="http://schemas.microsoft.com/office/powerpoint/2010/main" val="1163624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Tail-recursive functions</a:t>
            </a:r>
          </a:p>
        </p:txBody>
      </p:sp>
      <p:sp>
        <p:nvSpPr>
          <p:cNvPr id="5" name="Text Placeholder 4"/>
          <p:cNvSpPr>
            <a:spLocks noGrp="1"/>
          </p:cNvSpPr>
          <p:nvPr>
            <p:ph type="body" sz="quarter" idx="21"/>
          </p:nvPr>
        </p:nvSpPr>
        <p:spPr>
          <a:xfrm>
            <a:off x="356261" y="566120"/>
            <a:ext cx="11581738" cy="6037880"/>
          </a:xfrm>
        </p:spPr>
        <p:txBody>
          <a:bodyPr/>
          <a:lstStyle/>
          <a:p>
            <a:r>
              <a:rPr lang="en-GB" dirty="0"/>
              <a:t>The previous algorithm was not bad. But can be hard to follow / keep track of.</a:t>
            </a:r>
          </a:p>
          <a:p>
            <a:pPr lvl="1"/>
            <a:r>
              <a:rPr lang="en-GB" dirty="0"/>
              <a:t>Tail recursion can be easier, as it can easily be thought of as a while loop:</a:t>
            </a:r>
          </a:p>
          <a:p>
            <a:pPr lvl="3"/>
            <a:endParaRPr lang="en-GB" dirty="0"/>
          </a:p>
          <a:p>
            <a:pPr marL="269875" lvl="1" indent="0">
              <a:buNone/>
            </a:pPr>
            <a:r>
              <a:rPr lang="en-GB" dirty="0"/>
              <a:t>Let 	n(s) be a function that takes some old state s as input, and returns a new state</a:t>
            </a:r>
          </a:p>
          <a:p>
            <a:pPr marL="269875" lvl="1" indent="0">
              <a:buNone/>
            </a:pPr>
            <a:r>
              <a:rPr lang="en-GB" dirty="0"/>
              <a:t>    	z(s) be a function that takes some state s and returns a final desired state</a:t>
            </a:r>
          </a:p>
          <a:p>
            <a:pPr marL="269875" lvl="1" indent="0">
              <a:buNone/>
            </a:pPr>
            <a:r>
              <a:rPr lang="en-GB" dirty="0"/>
              <a:t>    	b(s) be a predicate function which returns True if state s is a “base case”</a:t>
            </a:r>
          </a:p>
          <a:p>
            <a:pPr marL="450850" lvl="2" indent="0">
              <a:buNone/>
            </a:pPr>
            <a:endParaRPr lang="en-GB" dirty="0"/>
          </a:p>
          <a:p>
            <a:pPr marL="269875" lvl="1" indent="0">
              <a:buNone/>
            </a:pPr>
            <a:r>
              <a:rPr lang="en-GB" dirty="0"/>
              <a:t>Then	the following loop-based function:	</a:t>
            </a:r>
            <a:r>
              <a:rPr lang="en-GB" b="1" dirty="0"/>
              <a:t>def F(s):</a:t>
            </a:r>
          </a:p>
          <a:p>
            <a:pPr marL="269875" lvl="1" indent="0">
              <a:buNone/>
            </a:pPr>
            <a:r>
              <a:rPr lang="en-GB" b="1" dirty="0"/>
              <a:t>					        while not b(s):</a:t>
            </a:r>
          </a:p>
          <a:p>
            <a:pPr marL="269875" lvl="1" indent="0">
              <a:buNone/>
            </a:pPr>
            <a:r>
              <a:rPr lang="en-GB" b="1" dirty="0"/>
              <a:t>					                s = n(s)</a:t>
            </a:r>
          </a:p>
          <a:p>
            <a:pPr marL="269875" lvl="1" indent="0">
              <a:buNone/>
            </a:pPr>
            <a:r>
              <a:rPr lang="en-GB" b="1" dirty="0"/>
              <a:t>					        return z(s)</a:t>
            </a:r>
          </a:p>
          <a:p>
            <a:pPr marL="450850" lvl="2" indent="0">
              <a:buNone/>
            </a:pPr>
            <a:endParaRPr lang="en-GB" dirty="0"/>
          </a:p>
          <a:p>
            <a:pPr marL="269875" lvl="1" indent="0">
              <a:buNone/>
            </a:pPr>
            <a:r>
              <a:rPr lang="en-GB" dirty="0"/>
              <a:t>Is equivalent to this tail-recursive function: 	</a:t>
            </a:r>
            <a:r>
              <a:rPr lang="en-GB" b="1" dirty="0"/>
              <a:t>F(s) = </a:t>
            </a:r>
          </a:p>
          <a:p>
            <a:pPr marL="269875" lvl="1" indent="0">
              <a:buNone/>
            </a:pPr>
            <a:r>
              <a:rPr lang="en-GB" b="1" dirty="0"/>
              <a:t>						    |  b( x )  	= z(s)</a:t>
            </a:r>
          </a:p>
          <a:p>
            <a:pPr marL="269875" lvl="1" indent="0">
              <a:buNone/>
            </a:pPr>
            <a:r>
              <a:rPr lang="en-GB" b="1" dirty="0"/>
              <a:t>						    |  otherwise      = F( n(s) )</a:t>
            </a:r>
          </a:p>
          <a:p>
            <a:pPr marL="450850" lvl="2" indent="0">
              <a:buNone/>
            </a:pPr>
            <a:endParaRPr lang="en-GB" b="1" dirty="0"/>
          </a:p>
          <a:p>
            <a:pPr marL="269875" lvl="1" indent="0">
              <a:buNone/>
            </a:pPr>
            <a:r>
              <a:rPr lang="en-GB" dirty="0"/>
              <a:t>The state </a:t>
            </a:r>
            <a:r>
              <a:rPr lang="en-GB" b="1" dirty="0"/>
              <a:t>s</a:t>
            </a:r>
            <a:r>
              <a:rPr lang="en-GB" dirty="0"/>
              <a:t> can be a tuple of all ‘variables’ that one would have needed to keep track of in the while loop.</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25</a:t>
            </a:fld>
            <a:r>
              <a:rPr lang="en-US" dirty="0"/>
              <a:t>/N</a:t>
            </a:r>
          </a:p>
        </p:txBody>
      </p:sp>
    </p:spTree>
    <p:extLst>
      <p:ext uri="{BB962C8B-B14F-4D97-AF65-F5344CB8AC3E}">
        <p14:creationId xmlns:p14="http://schemas.microsoft.com/office/powerpoint/2010/main" val="3635325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Tail-recursive </a:t>
            </a:r>
            <a:r>
              <a:rPr lang="en-GB" dirty="0" err="1"/>
              <a:t>revlist</a:t>
            </a:r>
            <a:endParaRPr lang="en-GB" dirty="0"/>
          </a:p>
        </p:txBody>
      </p:sp>
      <p:sp>
        <p:nvSpPr>
          <p:cNvPr id="5" name="Text Placeholder 4"/>
          <p:cNvSpPr>
            <a:spLocks noGrp="1"/>
          </p:cNvSpPr>
          <p:nvPr>
            <p:ph type="body" sz="quarter" idx="21"/>
          </p:nvPr>
        </p:nvSpPr>
        <p:spPr>
          <a:xfrm>
            <a:off x="356261" y="543260"/>
            <a:ext cx="11581738" cy="6037880"/>
          </a:xfrm>
        </p:spPr>
        <p:txBody>
          <a:bodyPr/>
          <a:lstStyle/>
          <a:p>
            <a:pPr lvl="1"/>
            <a:r>
              <a:rPr lang="en-GB" dirty="0"/>
              <a:t>In practice, tail recursive functions often rely on a ‘helper’ function</a:t>
            </a:r>
          </a:p>
          <a:p>
            <a:pPr lvl="2"/>
            <a:r>
              <a:rPr lang="en-GB" dirty="0"/>
              <a:t>Typically, these take extra arguments, acting as ‘accumulators’ that carry state from one function call to another.</a:t>
            </a:r>
          </a:p>
          <a:p>
            <a:pPr lvl="2"/>
            <a:r>
              <a:rPr lang="en-GB" dirty="0"/>
              <a:t>Then the ‘core’ function simply calls the ‘helper’ function with the accumulator initialized to some ‘initial’ state.</a:t>
            </a:r>
          </a:p>
          <a:p>
            <a:pPr lvl="3"/>
            <a:endParaRPr lang="en-GB" dirty="0"/>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tailrevlist_helper</a:t>
            </a:r>
            <a:r>
              <a:rPr lang="en-GB" b="1" dirty="0">
                <a:latin typeface="Bahnschrift" panose="020B0502040204020203" pitchFamily="34" charset="0"/>
              </a:rPr>
              <a:t> :: ([a], [a]) -&gt; ([a], [a])</a:t>
            </a:r>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tailrevlist_helper</a:t>
            </a:r>
            <a:r>
              <a:rPr lang="en-GB" b="1" dirty="0">
                <a:latin typeface="Bahnschrift" panose="020B0502040204020203" pitchFamily="34" charset="0"/>
              </a:rPr>
              <a:t> (l, </a:t>
            </a:r>
            <a:r>
              <a:rPr lang="en-GB" b="1" dirty="0" err="1">
                <a:latin typeface="Bahnschrift" panose="020B0502040204020203" pitchFamily="34" charset="0"/>
              </a:rPr>
              <a:t>acc</a:t>
            </a:r>
            <a:r>
              <a:rPr lang="en-GB" b="1" dirty="0">
                <a:latin typeface="Bahnschrift" panose="020B0502040204020203" pitchFamily="34" charset="0"/>
              </a:rPr>
              <a:t>)</a:t>
            </a:r>
          </a:p>
          <a:p>
            <a:pPr marL="269875" lvl="1" indent="0">
              <a:buNone/>
            </a:pPr>
            <a:r>
              <a:rPr lang="en-GB" b="1" dirty="0">
                <a:latin typeface="Bahnschrift" panose="020B0502040204020203" pitchFamily="34" charset="0"/>
              </a:rPr>
              <a:t>    	        | null l    = ([], </a:t>
            </a:r>
            <a:r>
              <a:rPr lang="en-GB" b="1" dirty="0" err="1">
                <a:latin typeface="Bahnschrift" panose="020B0502040204020203" pitchFamily="34" charset="0"/>
              </a:rPr>
              <a:t>acc</a:t>
            </a:r>
            <a:r>
              <a:rPr lang="en-GB" b="1" dirty="0">
                <a:latin typeface="Bahnschrift" panose="020B0502040204020203" pitchFamily="34" charset="0"/>
              </a:rPr>
              <a:t>)</a:t>
            </a:r>
          </a:p>
          <a:p>
            <a:pPr marL="269875" lvl="1" indent="0">
              <a:buNone/>
            </a:pPr>
            <a:r>
              <a:rPr lang="en-GB" b="1" dirty="0">
                <a:latin typeface="Bahnschrift" panose="020B0502040204020203" pitchFamily="34" charset="0"/>
              </a:rPr>
              <a:t>	        | otherwise = </a:t>
            </a:r>
            <a:r>
              <a:rPr lang="en-GB" b="1" dirty="0" err="1">
                <a:latin typeface="Bahnschrift" panose="020B0502040204020203" pitchFamily="34" charset="0"/>
              </a:rPr>
              <a:t>tailrevlist_helper</a:t>
            </a:r>
            <a:r>
              <a:rPr lang="en-GB" b="1" dirty="0">
                <a:latin typeface="Bahnschrift" panose="020B0502040204020203" pitchFamily="34" charset="0"/>
              </a:rPr>
              <a:t> ( </a:t>
            </a:r>
            <a:r>
              <a:rPr lang="en-GB" b="1" dirty="0" err="1">
                <a:latin typeface="Bahnschrift" panose="020B0502040204020203" pitchFamily="34" charset="0"/>
              </a:rPr>
              <a:t>l_new</a:t>
            </a:r>
            <a:r>
              <a:rPr lang="en-GB" b="1" dirty="0">
                <a:latin typeface="Bahnschrift" panose="020B0502040204020203" pitchFamily="34" charset="0"/>
              </a:rPr>
              <a:t>, </a:t>
            </a:r>
            <a:r>
              <a:rPr lang="en-GB" b="1" dirty="0" err="1">
                <a:latin typeface="Bahnschrift" panose="020B0502040204020203" pitchFamily="34" charset="0"/>
              </a:rPr>
              <a:t>acc_new</a:t>
            </a:r>
            <a:r>
              <a:rPr lang="en-GB" b="1" dirty="0">
                <a:latin typeface="Bahnschrift" panose="020B0502040204020203" pitchFamily="34" charset="0"/>
              </a:rPr>
              <a:t> ) </a:t>
            </a:r>
          </a:p>
          <a:p>
            <a:pPr marL="269875" lvl="1" indent="0">
              <a:buNone/>
            </a:pPr>
            <a:r>
              <a:rPr lang="en-GB" b="1" dirty="0">
                <a:latin typeface="Bahnschrift" panose="020B0502040204020203" pitchFamily="34" charset="0"/>
              </a:rPr>
              <a:t>	              where { </a:t>
            </a:r>
            <a:r>
              <a:rPr lang="en-GB" b="1" dirty="0" err="1">
                <a:latin typeface="Bahnschrift" panose="020B0502040204020203" pitchFamily="34" charset="0"/>
              </a:rPr>
              <a:t>l_new</a:t>
            </a:r>
            <a:r>
              <a:rPr lang="en-GB" b="1" dirty="0">
                <a:latin typeface="Bahnschrift" panose="020B0502040204020203" pitchFamily="34" charset="0"/>
              </a:rPr>
              <a:t> = tail l; </a:t>
            </a:r>
            <a:r>
              <a:rPr lang="en-GB" b="1" dirty="0" err="1">
                <a:latin typeface="Bahnschrift" panose="020B0502040204020203" pitchFamily="34" charset="0"/>
              </a:rPr>
              <a:t>acc_new</a:t>
            </a:r>
            <a:r>
              <a:rPr lang="en-GB" b="1" dirty="0">
                <a:latin typeface="Bahnschrift" panose="020B0502040204020203" pitchFamily="34" charset="0"/>
              </a:rPr>
              <a:t> = (head l) : </a:t>
            </a:r>
            <a:r>
              <a:rPr lang="en-GB" b="1" dirty="0" err="1">
                <a:latin typeface="Bahnschrift" panose="020B0502040204020203" pitchFamily="34" charset="0"/>
              </a:rPr>
              <a:t>acc</a:t>
            </a:r>
            <a:r>
              <a:rPr lang="en-GB" b="1" dirty="0">
                <a:latin typeface="Bahnschrift" panose="020B0502040204020203" pitchFamily="34" charset="0"/>
              </a:rPr>
              <a:t> }</a:t>
            </a:r>
          </a:p>
          <a:p>
            <a:pPr marL="623888" lvl="3" indent="0">
              <a:buNone/>
            </a:pPr>
            <a:endParaRPr lang="en-GB" dirty="0"/>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tailrevlist</a:t>
            </a:r>
            <a:r>
              <a:rPr lang="en-GB" b="1" dirty="0">
                <a:latin typeface="Bahnschrift" panose="020B0502040204020203" pitchFamily="34" charset="0"/>
              </a:rPr>
              <a:t> :: [a] -&gt; [a]</a:t>
            </a:r>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tailrevlist</a:t>
            </a:r>
            <a:r>
              <a:rPr lang="en-GB" b="1" dirty="0">
                <a:latin typeface="Bahnschrift" panose="020B0502040204020203" pitchFamily="34" charset="0"/>
              </a:rPr>
              <a:t> l = out  where ([], out) = </a:t>
            </a:r>
            <a:r>
              <a:rPr lang="en-GB" b="1" dirty="0" err="1">
                <a:latin typeface="Bahnschrift" panose="020B0502040204020203" pitchFamily="34" charset="0"/>
              </a:rPr>
              <a:t>tailrevlist_helper</a:t>
            </a:r>
            <a:r>
              <a:rPr lang="en-GB" b="1" dirty="0">
                <a:latin typeface="Bahnschrift" panose="020B0502040204020203" pitchFamily="34" charset="0"/>
              </a:rPr>
              <a:t> (l, [])</a:t>
            </a:r>
          </a:p>
          <a:p>
            <a:pPr lvl="2"/>
            <a:endParaRPr lang="en-GB" dirty="0"/>
          </a:p>
          <a:p>
            <a:pPr marL="269875" lvl="1" indent="0">
              <a:buNone/>
            </a:pPr>
            <a:r>
              <a:rPr lang="en-GB" dirty="0"/>
              <a:t>Or simply: 	</a:t>
            </a:r>
            <a:r>
              <a:rPr lang="en-GB" b="1" dirty="0" err="1">
                <a:latin typeface="Bahnschrift" panose="020B0502040204020203" pitchFamily="34" charset="0"/>
              </a:rPr>
              <a:t>shortrevlist_helper</a:t>
            </a:r>
            <a:r>
              <a:rPr lang="en-GB" b="1" dirty="0">
                <a:latin typeface="Bahnschrift" panose="020B0502040204020203" pitchFamily="34" charset="0"/>
              </a:rPr>
              <a:t> :: ([a], [a]) -&gt; ([a], [a])</a:t>
            </a:r>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shortrevlist_helper</a:t>
            </a:r>
            <a:r>
              <a:rPr lang="en-GB" b="1" dirty="0">
                <a:latin typeface="Bahnschrift" panose="020B0502040204020203" pitchFamily="34" charset="0"/>
              </a:rPr>
              <a:t> ([], </a:t>
            </a:r>
            <a:r>
              <a:rPr lang="en-GB" b="1" dirty="0" err="1">
                <a:latin typeface="Bahnschrift" panose="020B0502040204020203" pitchFamily="34" charset="0"/>
              </a:rPr>
              <a:t>acc</a:t>
            </a:r>
            <a:r>
              <a:rPr lang="en-GB" b="1" dirty="0">
                <a:latin typeface="Bahnschrift" panose="020B0502040204020203" pitchFamily="34" charset="0"/>
              </a:rPr>
              <a:t>) = ([], </a:t>
            </a:r>
            <a:r>
              <a:rPr lang="en-GB" b="1" dirty="0" err="1">
                <a:latin typeface="Bahnschrift" panose="020B0502040204020203" pitchFamily="34" charset="0"/>
              </a:rPr>
              <a:t>acc</a:t>
            </a:r>
            <a:r>
              <a:rPr lang="en-GB" b="1" dirty="0">
                <a:latin typeface="Bahnschrift" panose="020B0502040204020203" pitchFamily="34" charset="0"/>
              </a:rPr>
              <a:t>)</a:t>
            </a:r>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shortrevlist_helper</a:t>
            </a:r>
            <a:r>
              <a:rPr lang="en-GB" b="1" dirty="0">
                <a:latin typeface="Bahnschrift" panose="020B0502040204020203" pitchFamily="34" charset="0"/>
              </a:rPr>
              <a:t> (l, </a:t>
            </a:r>
            <a:r>
              <a:rPr lang="en-GB" b="1" dirty="0" err="1">
                <a:latin typeface="Bahnschrift" panose="020B0502040204020203" pitchFamily="34" charset="0"/>
              </a:rPr>
              <a:t>acc</a:t>
            </a:r>
            <a:r>
              <a:rPr lang="en-GB" b="1" dirty="0">
                <a:latin typeface="Bahnschrift" panose="020B0502040204020203" pitchFamily="34" charset="0"/>
              </a:rPr>
              <a:t>) = </a:t>
            </a:r>
            <a:r>
              <a:rPr lang="en-GB" b="1" dirty="0" err="1">
                <a:latin typeface="Bahnschrift" panose="020B0502040204020203" pitchFamily="34" charset="0"/>
              </a:rPr>
              <a:t>shortrevlist_helper</a:t>
            </a:r>
            <a:r>
              <a:rPr lang="en-GB" b="1" dirty="0">
                <a:latin typeface="Bahnschrift" panose="020B0502040204020203" pitchFamily="34" charset="0"/>
              </a:rPr>
              <a:t> (tail l, (head l) : </a:t>
            </a:r>
            <a:r>
              <a:rPr lang="en-GB" b="1" dirty="0" err="1">
                <a:latin typeface="Bahnschrift" panose="020B0502040204020203" pitchFamily="34" charset="0"/>
              </a:rPr>
              <a:t>acc</a:t>
            </a:r>
            <a:r>
              <a:rPr lang="en-GB" b="1" dirty="0">
                <a:latin typeface="Bahnschrift" panose="020B0502040204020203" pitchFamily="34" charset="0"/>
              </a:rPr>
              <a:t>)</a:t>
            </a:r>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shortrevlist</a:t>
            </a:r>
            <a:r>
              <a:rPr lang="en-GB" b="1" dirty="0">
                <a:latin typeface="Bahnschrift" panose="020B0502040204020203" pitchFamily="34" charset="0"/>
              </a:rPr>
              <a:t> :: [a] -&gt; [a]</a:t>
            </a:r>
          </a:p>
          <a:p>
            <a:pPr marL="269875" lvl="1" indent="0">
              <a:buNone/>
            </a:pPr>
            <a:r>
              <a:rPr lang="en-GB" b="1" dirty="0">
                <a:latin typeface="Bahnschrift" panose="020B0502040204020203" pitchFamily="34" charset="0"/>
              </a:rPr>
              <a:t>		</a:t>
            </a:r>
            <a:r>
              <a:rPr lang="en-GB" b="1" dirty="0" err="1">
                <a:latin typeface="Bahnschrift" panose="020B0502040204020203" pitchFamily="34" charset="0"/>
              </a:rPr>
              <a:t>shortrevlist</a:t>
            </a:r>
            <a:r>
              <a:rPr lang="en-GB" b="1" dirty="0">
                <a:latin typeface="Bahnschrift" panose="020B0502040204020203" pitchFamily="34" charset="0"/>
              </a:rPr>
              <a:t> l = </a:t>
            </a:r>
            <a:r>
              <a:rPr lang="en-GB" b="1" dirty="0" err="1">
                <a:latin typeface="Bahnschrift" panose="020B0502040204020203" pitchFamily="34" charset="0"/>
              </a:rPr>
              <a:t>snd</a:t>
            </a:r>
            <a:r>
              <a:rPr lang="en-GB" b="1" dirty="0">
                <a:latin typeface="Bahnschrift" panose="020B0502040204020203" pitchFamily="34" charset="0"/>
              </a:rPr>
              <a:t> $ </a:t>
            </a:r>
            <a:r>
              <a:rPr lang="en-GB" b="1" dirty="0" err="1">
                <a:latin typeface="Bahnschrift" panose="020B0502040204020203" pitchFamily="34" charset="0"/>
              </a:rPr>
              <a:t>shortrevlist_helper</a:t>
            </a:r>
            <a:r>
              <a:rPr lang="en-GB" b="1" dirty="0">
                <a:latin typeface="Bahnschrift" panose="020B0502040204020203" pitchFamily="34" charset="0"/>
              </a:rPr>
              <a:t> (l, [])</a:t>
            </a:r>
            <a:r>
              <a:rPr lang="en-GB" dirty="0">
                <a:solidFill>
                  <a:schemeClr val="bg1">
                    <a:lumMod val="65000"/>
                  </a:schemeClr>
                </a:solidFill>
                <a:latin typeface="Bahnschrift" panose="020B0502040204020203" pitchFamily="34" charset="0"/>
              </a:rPr>
              <a:t> -- $ applies the 2</a:t>
            </a:r>
            <a:r>
              <a:rPr lang="en-GB" baseline="30000" dirty="0">
                <a:solidFill>
                  <a:schemeClr val="bg1">
                    <a:lumMod val="65000"/>
                  </a:schemeClr>
                </a:solidFill>
                <a:latin typeface="Bahnschrift" panose="020B0502040204020203" pitchFamily="34" charset="0"/>
              </a:rPr>
              <a:t>nd</a:t>
            </a:r>
            <a:r>
              <a:rPr lang="en-GB" dirty="0">
                <a:solidFill>
                  <a:schemeClr val="bg1">
                    <a:lumMod val="65000"/>
                  </a:schemeClr>
                </a:solidFill>
                <a:latin typeface="Bahnschrift" panose="020B0502040204020203" pitchFamily="34" charset="0"/>
              </a:rPr>
              <a:t> argument to 1</a:t>
            </a:r>
            <a:r>
              <a:rPr lang="en-GB" baseline="30000" dirty="0">
                <a:solidFill>
                  <a:schemeClr val="bg1">
                    <a:lumMod val="65000"/>
                  </a:schemeClr>
                </a:solidFill>
                <a:latin typeface="Bahnschrift" panose="020B0502040204020203" pitchFamily="34" charset="0"/>
              </a:rPr>
              <a:t>st</a:t>
            </a:r>
            <a:r>
              <a:rPr lang="en-GB" dirty="0">
                <a:solidFill>
                  <a:schemeClr val="bg1">
                    <a:lumMod val="65000"/>
                  </a:schemeClr>
                </a:solidFill>
                <a:latin typeface="Bahnschrift" panose="020B0502040204020203" pitchFamily="34" charset="0"/>
              </a:rPr>
              <a:t>, but grouped.</a:t>
            </a:r>
          </a:p>
          <a:p>
            <a:pPr marL="269875" lvl="1"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26</a:t>
            </a:fld>
            <a:r>
              <a:rPr lang="en-US" dirty="0"/>
              <a:t>/N</a:t>
            </a:r>
          </a:p>
        </p:txBody>
      </p:sp>
    </p:spTree>
    <p:extLst>
      <p:ext uri="{BB962C8B-B14F-4D97-AF65-F5344CB8AC3E}">
        <p14:creationId xmlns:p14="http://schemas.microsoft.com/office/powerpoint/2010/main" val="1800991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Unbounded (infinite) data structures</a:t>
            </a:r>
          </a:p>
        </p:txBody>
      </p:sp>
      <p:sp>
        <p:nvSpPr>
          <p:cNvPr id="5" name="Text Placeholder 4"/>
          <p:cNvSpPr>
            <a:spLocks noGrp="1"/>
          </p:cNvSpPr>
          <p:nvPr>
            <p:ph type="body" sz="quarter" idx="21"/>
          </p:nvPr>
        </p:nvSpPr>
        <p:spPr>
          <a:xfrm>
            <a:off x="356261" y="566120"/>
            <a:ext cx="11581738" cy="6037880"/>
          </a:xfrm>
        </p:spPr>
        <p:txBody>
          <a:bodyPr/>
          <a:lstStyle/>
          <a:p>
            <a:pPr lvl="2"/>
            <a:endParaRPr lang="en-GB" dirty="0"/>
          </a:p>
          <a:p>
            <a:r>
              <a:rPr lang="en-GB" dirty="0"/>
              <a:t>Recursion combined with lazy evaluation makes it easy to define unbounded (“infinite”) data structures</a:t>
            </a:r>
          </a:p>
          <a:p>
            <a:pPr lvl="1"/>
            <a:endParaRPr lang="en-GB" dirty="0"/>
          </a:p>
          <a:p>
            <a:pPr lvl="1"/>
            <a:r>
              <a:rPr lang="en-GB" dirty="0"/>
              <a:t>For example, here is a function that returns the list of all integers beginning with some number n</a:t>
            </a:r>
          </a:p>
          <a:p>
            <a:pPr lvl="3"/>
            <a:endParaRPr lang="en-GB" dirty="0"/>
          </a:p>
          <a:p>
            <a:pPr marL="269875" lvl="1" indent="0">
              <a:buNone/>
            </a:pPr>
            <a:r>
              <a:rPr lang="en-GB" dirty="0">
                <a:latin typeface="Bahnschrift" panose="020B0502040204020203" pitchFamily="34" charset="0"/>
              </a:rPr>
              <a:t>	</a:t>
            </a:r>
            <a:r>
              <a:rPr lang="en-GB" dirty="0" err="1">
                <a:latin typeface="Bahnschrift" panose="020B0502040204020203" pitchFamily="34" charset="0"/>
              </a:rPr>
              <a:t>numsFrom</a:t>
            </a:r>
            <a:r>
              <a:rPr lang="en-GB" dirty="0">
                <a:latin typeface="Bahnschrift" panose="020B0502040204020203" pitchFamily="34" charset="0"/>
              </a:rPr>
              <a:t> :: Integer -&gt; [Integer]</a:t>
            </a:r>
          </a:p>
          <a:p>
            <a:pPr marL="269875" lvl="1" indent="0">
              <a:buNone/>
            </a:pPr>
            <a:r>
              <a:rPr lang="en-GB" dirty="0">
                <a:latin typeface="Bahnschrift" panose="020B0502040204020203" pitchFamily="34" charset="0"/>
              </a:rPr>
              <a:t>	</a:t>
            </a:r>
            <a:r>
              <a:rPr lang="en-GB" dirty="0" err="1">
                <a:latin typeface="Bahnschrift" panose="020B0502040204020203" pitchFamily="34" charset="0"/>
              </a:rPr>
              <a:t>numsFrom</a:t>
            </a:r>
            <a:r>
              <a:rPr lang="en-GB" dirty="0">
                <a:latin typeface="Bahnschrift" panose="020B0502040204020203" pitchFamily="34" charset="0"/>
              </a:rPr>
              <a:t> n = n : </a:t>
            </a:r>
            <a:r>
              <a:rPr lang="en-GB" dirty="0" err="1">
                <a:latin typeface="Bahnschrift" panose="020B0502040204020203" pitchFamily="34" charset="0"/>
              </a:rPr>
              <a:t>numsFrom</a:t>
            </a:r>
            <a:r>
              <a:rPr lang="en-GB" dirty="0">
                <a:latin typeface="Bahnschrift" panose="020B0502040204020203" pitchFamily="34" charset="0"/>
              </a:rPr>
              <a:t> (n+1) </a:t>
            </a:r>
          </a:p>
          <a:p>
            <a:endParaRPr lang="en-GB" dirty="0"/>
          </a:p>
          <a:p>
            <a:pPr lvl="1"/>
            <a:r>
              <a:rPr lang="en-GB" dirty="0"/>
              <a:t>Of course, in practice, we would only ever work on a finite part</a:t>
            </a:r>
          </a:p>
          <a:p>
            <a:pPr marL="623888" lvl="3" indent="0">
              <a:buNone/>
            </a:pPr>
            <a:endParaRPr lang="en-GB" dirty="0"/>
          </a:p>
          <a:p>
            <a:pPr marL="269875" lvl="1" indent="0">
              <a:buNone/>
            </a:pPr>
            <a:r>
              <a:rPr lang="en-GB" dirty="0"/>
              <a:t>Example: calculate the first 10 square numbers: </a:t>
            </a:r>
          </a:p>
          <a:p>
            <a:pPr marL="269875" lvl="1" indent="0">
              <a:buNone/>
            </a:pPr>
            <a:endParaRPr lang="en-GB" dirty="0"/>
          </a:p>
          <a:p>
            <a:pPr marL="269875" lvl="1" indent="0">
              <a:buNone/>
            </a:pPr>
            <a:r>
              <a:rPr lang="en-GB" dirty="0"/>
              <a:t>	</a:t>
            </a:r>
            <a:r>
              <a:rPr lang="en-GB" dirty="0">
                <a:latin typeface="Bahnschrift" panose="020B0502040204020203" pitchFamily="34" charset="0"/>
              </a:rPr>
              <a:t>take 10 (map (^2) (</a:t>
            </a:r>
            <a:r>
              <a:rPr lang="en-GB" dirty="0" err="1">
                <a:latin typeface="Bahnschrift" panose="020B0502040204020203" pitchFamily="34" charset="0"/>
              </a:rPr>
              <a:t>numsFrom</a:t>
            </a:r>
            <a:r>
              <a:rPr lang="en-GB" dirty="0">
                <a:latin typeface="Bahnschrift" panose="020B0502040204020203" pitchFamily="34" charset="0"/>
              </a:rPr>
              <a:t> 0))    </a:t>
            </a:r>
            <a:r>
              <a:rPr lang="en-GB" dirty="0">
                <a:solidFill>
                  <a:schemeClr val="bg1">
                    <a:lumMod val="65000"/>
                  </a:schemeClr>
                </a:solidFill>
                <a:latin typeface="Bahnschrift" panose="020B0502040204020203" pitchFamily="34" charset="0"/>
              </a:rPr>
              <a:t>-- outputs [0,1,4,9,16,25,36,49,64,81]</a:t>
            </a:r>
          </a:p>
          <a:p>
            <a:pPr marL="269875" lvl="1" indent="0">
              <a:buNone/>
            </a:pPr>
            <a:r>
              <a:rPr lang="en-GB" dirty="0">
                <a:solidFill>
                  <a:schemeClr val="bg1">
                    <a:lumMod val="65000"/>
                  </a:schemeClr>
                </a:solidFill>
                <a:latin typeface="Bahnschrift" panose="020B0502040204020203" pitchFamily="34" charset="0"/>
              </a:rPr>
              <a:t>                                                                    -- Note: (^) works on </a:t>
            </a:r>
            <a:r>
              <a:rPr lang="en-GB" dirty="0" err="1">
                <a:solidFill>
                  <a:schemeClr val="bg1">
                    <a:lumMod val="65000"/>
                  </a:schemeClr>
                </a:solidFill>
                <a:latin typeface="Bahnschrift" panose="020B0502040204020203" pitchFamily="34" charset="0"/>
              </a:rPr>
              <a:t>Ints</a:t>
            </a:r>
            <a:r>
              <a:rPr lang="en-GB" dirty="0">
                <a:solidFill>
                  <a:schemeClr val="bg1">
                    <a:lumMod val="65000"/>
                  </a:schemeClr>
                </a:solidFill>
                <a:latin typeface="Bahnschrift" panose="020B0502040204020203" pitchFamily="34" charset="0"/>
              </a:rPr>
              <a:t>, (**) on Doubles.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27</a:t>
            </a:fld>
            <a:r>
              <a:rPr lang="en-US" dirty="0"/>
              <a:t>/N</a:t>
            </a:r>
          </a:p>
        </p:txBody>
      </p:sp>
    </p:spTree>
    <p:extLst>
      <p:ext uri="{BB962C8B-B14F-4D97-AF65-F5344CB8AC3E}">
        <p14:creationId xmlns:p14="http://schemas.microsoft.com/office/powerpoint/2010/main" val="1952128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4830-59DF-43B6-A8EC-F03B1CCDCB31}"/>
              </a:ext>
            </a:extLst>
          </p:cNvPr>
          <p:cNvSpPr>
            <a:spLocks noGrp="1"/>
          </p:cNvSpPr>
          <p:nvPr>
            <p:ph type="title"/>
          </p:nvPr>
        </p:nvSpPr>
        <p:spPr/>
        <p:txBody>
          <a:bodyPr/>
          <a:lstStyle/>
          <a:p>
            <a:r>
              <a:rPr lang="en-GB" dirty="0"/>
              <a:t>Part III</a:t>
            </a:r>
          </a:p>
        </p:txBody>
      </p:sp>
      <p:sp>
        <p:nvSpPr>
          <p:cNvPr id="3" name="Subtitle 2">
            <a:extLst>
              <a:ext uri="{FF2B5EF4-FFF2-40B4-BE49-F238E27FC236}">
                <a16:creationId xmlns:a16="http://schemas.microsoft.com/office/drawing/2014/main" id="{8A80DC3B-5AAF-45B2-A4E2-CB6F761CB4EC}"/>
              </a:ext>
            </a:extLst>
          </p:cNvPr>
          <p:cNvSpPr>
            <a:spLocks noGrp="1"/>
          </p:cNvSpPr>
          <p:nvPr>
            <p:ph type="subTitle" idx="1"/>
          </p:nvPr>
        </p:nvSpPr>
        <p:spPr/>
        <p:txBody>
          <a:bodyPr/>
          <a:lstStyle/>
          <a:p>
            <a:r>
              <a:rPr lang="en-GB" dirty="0"/>
              <a:t>Data Types and </a:t>
            </a:r>
            <a:r>
              <a:rPr lang="en-GB" dirty="0" err="1"/>
              <a:t>Typeclasses</a:t>
            </a:r>
            <a:endParaRPr lang="en-GB" dirty="0"/>
          </a:p>
        </p:txBody>
      </p:sp>
    </p:spTree>
    <p:extLst>
      <p:ext uri="{BB962C8B-B14F-4D97-AF65-F5344CB8AC3E}">
        <p14:creationId xmlns:p14="http://schemas.microsoft.com/office/powerpoint/2010/main" val="33822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Algebraic Data Types</a:t>
            </a:r>
          </a:p>
        </p:txBody>
      </p:sp>
      <p:sp>
        <p:nvSpPr>
          <p:cNvPr id="5" name="Text Placeholder 4"/>
          <p:cNvSpPr>
            <a:spLocks noGrp="1"/>
          </p:cNvSpPr>
          <p:nvPr>
            <p:ph type="body" sz="quarter" idx="21"/>
          </p:nvPr>
        </p:nvSpPr>
        <p:spPr>
          <a:xfrm>
            <a:off x="356261" y="566120"/>
            <a:ext cx="11581738" cy="6037880"/>
          </a:xfrm>
        </p:spPr>
        <p:txBody>
          <a:bodyPr/>
          <a:lstStyle/>
          <a:p>
            <a:pPr lvl="2"/>
            <a:endParaRPr lang="en-GB" dirty="0"/>
          </a:p>
          <a:p>
            <a:r>
              <a:rPr lang="en-GB" dirty="0"/>
              <a:t>Haskell allows you to define your own types, via the </a:t>
            </a:r>
            <a:r>
              <a:rPr lang="en-GB" b="1" dirty="0"/>
              <a:t>data</a:t>
            </a:r>
            <a:r>
              <a:rPr lang="en-GB" dirty="0"/>
              <a:t> keyword:</a:t>
            </a:r>
          </a:p>
          <a:p>
            <a:pPr lvl="2"/>
            <a:endParaRPr lang="en-GB" dirty="0"/>
          </a:p>
          <a:p>
            <a:pPr marL="269875" lvl="1" indent="0">
              <a:buNone/>
            </a:pPr>
            <a:r>
              <a:rPr lang="en-GB" b="1" dirty="0"/>
              <a:t>	data </a:t>
            </a:r>
            <a:r>
              <a:rPr lang="en-GB" b="1" dirty="0" err="1"/>
              <a:t>Typename</a:t>
            </a:r>
            <a:r>
              <a:rPr lang="en-GB" b="1" dirty="0"/>
              <a:t> = </a:t>
            </a:r>
            <a:r>
              <a:rPr lang="en-GB" b="1" dirty="0" err="1"/>
              <a:t>DataConstructor</a:t>
            </a:r>
            <a:r>
              <a:rPr lang="en-GB" b="1" dirty="0"/>
              <a:t> </a:t>
            </a:r>
            <a:r>
              <a:rPr lang="en-GB" b="1" dirty="0" err="1"/>
              <a:t>TypeArguments</a:t>
            </a:r>
            <a:endParaRPr lang="en-GB" b="1" dirty="0"/>
          </a:p>
          <a:p>
            <a:pPr marL="623888" lvl="3" indent="0">
              <a:buNone/>
            </a:pPr>
            <a:endParaRPr lang="en-GB" dirty="0"/>
          </a:p>
          <a:p>
            <a:pPr marL="269875" lvl="1" indent="0">
              <a:buNone/>
            </a:pPr>
            <a:r>
              <a:rPr lang="en-GB" dirty="0"/>
              <a:t>E.g.</a:t>
            </a:r>
          </a:p>
          <a:p>
            <a:pPr marL="623888" lvl="3" indent="0">
              <a:buNone/>
            </a:pPr>
            <a:endParaRPr lang="en-GB" dirty="0"/>
          </a:p>
          <a:p>
            <a:pPr marL="269875" lvl="1" indent="0">
              <a:buNone/>
            </a:pPr>
            <a:r>
              <a:rPr lang="en-GB" b="1" dirty="0"/>
              <a:t>	data Person = Person String Int</a:t>
            </a:r>
          </a:p>
          <a:p>
            <a:pPr marL="450850" lvl="2" indent="0">
              <a:buNone/>
            </a:pPr>
            <a:endParaRPr lang="en-GB" dirty="0"/>
          </a:p>
          <a:p>
            <a:pPr marL="269875" lvl="1" indent="0">
              <a:buNone/>
            </a:pPr>
            <a:r>
              <a:rPr lang="en-GB" dirty="0"/>
              <a:t>This then allows one to use this in a function, e.g.</a:t>
            </a:r>
          </a:p>
          <a:p>
            <a:pPr lvl="2"/>
            <a:endParaRPr lang="en-GB" dirty="0"/>
          </a:p>
          <a:p>
            <a:pPr marL="269875" lvl="1" indent="0">
              <a:buNone/>
            </a:pPr>
            <a:r>
              <a:rPr lang="en-GB" b="1" dirty="0"/>
              <a:t>	</a:t>
            </a:r>
            <a:r>
              <a:rPr lang="en-GB" b="1" dirty="0" err="1"/>
              <a:t>getname</a:t>
            </a:r>
            <a:r>
              <a:rPr lang="en-GB" b="1" dirty="0"/>
              <a:t> :: Person -&gt; String</a:t>
            </a:r>
          </a:p>
          <a:p>
            <a:pPr marL="269875" lvl="1" indent="0">
              <a:buNone/>
            </a:pPr>
            <a:r>
              <a:rPr lang="en-GB" b="1" dirty="0"/>
              <a:t>	</a:t>
            </a:r>
            <a:r>
              <a:rPr lang="en-GB" b="1" dirty="0" err="1"/>
              <a:t>getname</a:t>
            </a:r>
            <a:r>
              <a:rPr lang="en-GB" b="1" dirty="0"/>
              <a:t> (Person name age) = name</a:t>
            </a:r>
            <a:r>
              <a:rPr lang="en-GB" dirty="0"/>
              <a:t>              e.g. </a:t>
            </a:r>
            <a:r>
              <a:rPr lang="en-GB" b="1" dirty="0" err="1"/>
              <a:t>getname</a:t>
            </a:r>
            <a:r>
              <a:rPr lang="en-GB" b="1" dirty="0"/>
              <a:t> (Person “James” 25)</a:t>
            </a:r>
            <a:r>
              <a:rPr lang="en-GB" dirty="0"/>
              <a:t> will return </a:t>
            </a:r>
            <a:r>
              <a:rPr lang="en-GB" b="1" dirty="0"/>
              <a:t>“James”</a:t>
            </a:r>
          </a:p>
          <a:p>
            <a:pPr lvl="2"/>
            <a:endParaRPr lang="en-GB" dirty="0"/>
          </a:p>
          <a:p>
            <a:pPr marL="269875" lvl="1" indent="0">
              <a:buNone/>
            </a:pPr>
            <a:r>
              <a:rPr lang="en-GB" dirty="0"/>
              <a:t>Notes:</a:t>
            </a:r>
          </a:p>
          <a:p>
            <a:pPr lvl="1"/>
            <a:r>
              <a:rPr lang="en-GB" dirty="0"/>
              <a:t>The data constructor does not need to have the same name as the type, but is allowed to do so.</a:t>
            </a:r>
          </a:p>
          <a:p>
            <a:pPr lvl="1"/>
            <a:r>
              <a:rPr lang="en-GB" dirty="0"/>
              <a:t>The ‘construct’ </a:t>
            </a:r>
            <a:r>
              <a:rPr lang="en-GB" b="1" dirty="0"/>
              <a:t>Person name age</a:t>
            </a:r>
            <a:r>
              <a:rPr lang="en-GB" dirty="0"/>
              <a:t> represents a single ‘value’ / “construct” of type Person.</a:t>
            </a:r>
          </a:p>
          <a:p>
            <a:pPr lvl="1"/>
            <a:r>
              <a:rPr lang="en-GB" dirty="0"/>
              <a:t>The data constructor effectively acts as a function which has type </a:t>
            </a:r>
            <a:r>
              <a:rPr lang="en-GB" b="1" dirty="0"/>
              <a:t>Person :: String -&gt; Int -&gt; Person</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29</a:t>
            </a:fld>
            <a:r>
              <a:rPr lang="en-US" dirty="0"/>
              <a:t>/N</a:t>
            </a:r>
          </a:p>
        </p:txBody>
      </p:sp>
    </p:spTree>
    <p:extLst>
      <p:ext uri="{BB962C8B-B14F-4D97-AF65-F5344CB8AC3E}">
        <p14:creationId xmlns:p14="http://schemas.microsoft.com/office/powerpoint/2010/main" val="99753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ree, colorful, plant&#10;&#10;Description automatically generated">
            <a:extLst>
              <a:ext uri="{FF2B5EF4-FFF2-40B4-BE49-F238E27FC236}">
                <a16:creationId xmlns:a16="http://schemas.microsoft.com/office/drawing/2014/main" id="{A9F9BFC0-5E76-4357-B990-781668F2DC24}"/>
              </a:ext>
            </a:extLst>
          </p:cNvPr>
          <p:cNvPicPr>
            <a:picLocks noChangeAspect="1"/>
          </p:cNvPicPr>
          <p:nvPr/>
        </p:nvPicPr>
        <p:blipFill>
          <a:blip r:embed="rId3"/>
          <a:stretch>
            <a:fillRect/>
          </a:stretch>
        </p:blipFill>
        <p:spPr>
          <a:xfrm>
            <a:off x="561474" y="998621"/>
            <a:ext cx="5534526" cy="5534526"/>
          </a:xfrm>
          <a:prstGeom prst="rect">
            <a:avLst/>
          </a:prstGeom>
        </p:spPr>
      </p:pic>
    </p:spTree>
    <p:extLst>
      <p:ext uri="{BB962C8B-B14F-4D97-AF65-F5344CB8AC3E}">
        <p14:creationId xmlns:p14="http://schemas.microsoft.com/office/powerpoint/2010/main" val="1230977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Record Types</a:t>
            </a:r>
          </a:p>
        </p:txBody>
      </p:sp>
      <p:sp>
        <p:nvSpPr>
          <p:cNvPr id="5" name="Text Placeholder 4"/>
          <p:cNvSpPr>
            <a:spLocks noGrp="1"/>
          </p:cNvSpPr>
          <p:nvPr>
            <p:ph type="body" sz="quarter" idx="21"/>
          </p:nvPr>
        </p:nvSpPr>
        <p:spPr>
          <a:xfrm>
            <a:off x="356261" y="566120"/>
            <a:ext cx="11581738" cy="6037880"/>
          </a:xfrm>
        </p:spPr>
        <p:txBody>
          <a:bodyPr/>
          <a:lstStyle/>
          <a:p>
            <a:r>
              <a:rPr lang="en-GB" dirty="0"/>
              <a:t>Data types support a ‘record’ syntax, providing nice ‘getter’ functions</a:t>
            </a:r>
          </a:p>
          <a:p>
            <a:pPr lvl="2"/>
            <a:endParaRPr lang="en-GB" dirty="0"/>
          </a:p>
          <a:p>
            <a:pPr marL="269875" lvl="1" indent="0">
              <a:buNone/>
            </a:pPr>
            <a:r>
              <a:rPr lang="en-GB" dirty="0"/>
              <a:t>	E.g.</a:t>
            </a:r>
          </a:p>
          <a:p>
            <a:pPr marL="269875" lvl="1" indent="0">
              <a:buNone/>
            </a:pPr>
            <a:r>
              <a:rPr lang="en-GB" dirty="0"/>
              <a:t>		</a:t>
            </a:r>
            <a:r>
              <a:rPr lang="en-GB" b="1" dirty="0"/>
              <a:t> data Person = Person { name :: String,</a:t>
            </a:r>
          </a:p>
          <a:p>
            <a:pPr marL="269875" lvl="1" indent="0">
              <a:buNone/>
            </a:pPr>
            <a:r>
              <a:rPr lang="en-GB" b="1" dirty="0"/>
              <a:t>                                                                  age    ::  Int }</a:t>
            </a:r>
          </a:p>
          <a:p>
            <a:pPr marL="450850" lvl="2" indent="0">
              <a:buNone/>
            </a:pPr>
            <a:endParaRPr lang="en-GB" dirty="0"/>
          </a:p>
          <a:p>
            <a:pPr marL="269875" lvl="1" indent="0">
              <a:buNone/>
            </a:pPr>
            <a:r>
              <a:rPr lang="en-GB" dirty="0"/>
              <a:t>	will provide the convenience functions:     </a:t>
            </a:r>
            <a:r>
              <a:rPr lang="en-GB" b="1" dirty="0"/>
              <a:t>name :: Person -&gt; String</a:t>
            </a:r>
          </a:p>
          <a:p>
            <a:pPr marL="269875" lvl="1" indent="0">
              <a:buNone/>
            </a:pPr>
            <a:r>
              <a:rPr lang="en-GB" b="1" dirty="0"/>
              <a:t>					         age    :: Person -&gt; Int</a:t>
            </a:r>
          </a:p>
          <a:p>
            <a:pPr marL="269875" lvl="1" indent="0">
              <a:buNone/>
            </a:pPr>
            <a:r>
              <a:rPr lang="en-GB" dirty="0"/>
              <a:t>	such that, e.g.</a:t>
            </a:r>
          </a:p>
          <a:p>
            <a:pPr marL="269875" lvl="1" indent="0">
              <a:buNone/>
            </a:pPr>
            <a:r>
              <a:rPr lang="en-GB" dirty="0"/>
              <a:t>			</a:t>
            </a:r>
            <a:r>
              <a:rPr lang="en-GB" b="1" dirty="0"/>
              <a:t>name (Person “James” 25)</a:t>
            </a:r>
            <a:r>
              <a:rPr lang="en-GB" dirty="0"/>
              <a:t>  will output </a:t>
            </a:r>
            <a:r>
              <a:rPr lang="en-GB" b="1" dirty="0"/>
              <a:t>“James”</a:t>
            </a:r>
          </a:p>
          <a:p>
            <a:pPr marL="269875" lvl="1" indent="0">
              <a:buNone/>
            </a:pPr>
            <a:r>
              <a:rPr lang="en-GB" b="1" dirty="0"/>
              <a:t>			age (Person “James” 25) </a:t>
            </a:r>
            <a:r>
              <a:rPr lang="en-GB" dirty="0"/>
              <a:t>will output </a:t>
            </a:r>
            <a:r>
              <a:rPr lang="en-GB" b="1" dirty="0"/>
              <a:t>25</a:t>
            </a:r>
          </a:p>
          <a:p>
            <a:pPr marL="450850" lvl="2" indent="0">
              <a:buNone/>
            </a:pPr>
            <a:endParaRPr lang="en-GB" b="1" dirty="0"/>
          </a:p>
          <a:p>
            <a:pPr lvl="1"/>
            <a:r>
              <a:rPr lang="en-GB" dirty="0"/>
              <a:t>The previous </a:t>
            </a:r>
            <a:r>
              <a:rPr lang="en-GB" b="1" dirty="0" err="1"/>
              <a:t>getname</a:t>
            </a:r>
            <a:r>
              <a:rPr lang="en-GB" dirty="0"/>
              <a:t> function would then be equivalent to </a:t>
            </a:r>
            <a:r>
              <a:rPr lang="en-GB" b="1" dirty="0" err="1"/>
              <a:t>getname</a:t>
            </a:r>
            <a:r>
              <a:rPr lang="en-GB" b="1" dirty="0"/>
              <a:t> p = name p</a:t>
            </a:r>
          </a:p>
          <a:p>
            <a:pPr marL="269875" lvl="1" indent="0">
              <a:buNone/>
            </a:pPr>
            <a:r>
              <a:rPr lang="en-GB" dirty="0"/>
              <a:t>	(where </a:t>
            </a:r>
            <a:r>
              <a:rPr lang="en-GB" b="1" dirty="0"/>
              <a:t>p</a:t>
            </a:r>
            <a:r>
              <a:rPr lang="en-GB" dirty="0"/>
              <a:t> could be matched against any ‘construct’ of type </a:t>
            </a:r>
            <a:r>
              <a:rPr lang="en-GB" b="1" dirty="0"/>
              <a:t>Person</a:t>
            </a:r>
            <a:r>
              <a:rPr lang="en-GB" dirty="0"/>
              <a:t>)</a:t>
            </a:r>
          </a:p>
          <a:p>
            <a:pPr marL="450850" lvl="2" indent="0">
              <a:buNone/>
            </a:pPr>
            <a:endParaRPr lang="en-GB" b="1" dirty="0"/>
          </a:p>
          <a:p>
            <a:pPr lvl="1"/>
            <a:r>
              <a:rPr lang="en-GB" dirty="0"/>
              <a:t>Note, however, that the ‘no overloading’ rule still applies; therefore you cannot have two types providing such ‘getters’ which share the same name for different types. </a:t>
            </a:r>
            <a:r>
              <a:rPr lang="en-GB" sz="1400" dirty="0"/>
              <a:t>(though this is possible using “language extensions”)</a:t>
            </a:r>
          </a:p>
          <a:p>
            <a:pPr marL="269875" lvl="1" indent="0">
              <a:buNone/>
            </a:pPr>
            <a:endParaRPr lang="en-GB" b="1" dirty="0"/>
          </a:p>
          <a:p>
            <a:pPr marL="269875" lvl="1" indent="0">
              <a:buNone/>
            </a:pPr>
            <a:endParaRPr lang="en-GB" b="1"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30</a:t>
            </a:fld>
            <a:r>
              <a:rPr lang="en-US" dirty="0"/>
              <a:t>/N</a:t>
            </a:r>
          </a:p>
        </p:txBody>
      </p:sp>
    </p:spTree>
    <p:extLst>
      <p:ext uri="{BB962C8B-B14F-4D97-AF65-F5344CB8AC3E}">
        <p14:creationId xmlns:p14="http://schemas.microsoft.com/office/powerpoint/2010/main" val="327621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Sum types</a:t>
            </a:r>
          </a:p>
        </p:txBody>
      </p:sp>
      <p:sp>
        <p:nvSpPr>
          <p:cNvPr id="5" name="Text Placeholder 4"/>
          <p:cNvSpPr>
            <a:spLocks noGrp="1"/>
          </p:cNvSpPr>
          <p:nvPr>
            <p:ph type="body" sz="quarter" idx="21"/>
          </p:nvPr>
        </p:nvSpPr>
        <p:spPr>
          <a:xfrm>
            <a:off x="356261" y="566120"/>
            <a:ext cx="11581738" cy="6037880"/>
          </a:xfrm>
        </p:spPr>
        <p:txBody>
          <a:bodyPr/>
          <a:lstStyle/>
          <a:p>
            <a:r>
              <a:rPr lang="en-GB" dirty="0"/>
              <a:t>Types can have multiple data constructors, all of which belong to the same type.</a:t>
            </a:r>
          </a:p>
          <a:p>
            <a:r>
              <a:rPr lang="en-GB" dirty="0"/>
              <a:t>Denoted using the ‘|’ symbol, which in this context denotes a ‘union’.</a:t>
            </a:r>
          </a:p>
          <a:p>
            <a:pPr lvl="1"/>
            <a:r>
              <a:rPr lang="en-GB" dirty="0"/>
              <a:t>E.g.    </a:t>
            </a:r>
            <a:r>
              <a:rPr lang="en-GB" b="1" dirty="0"/>
              <a:t>data Weekday = Monday | Tuesday | Wednesday | Thursday | Friday | Saturday | Sunday</a:t>
            </a:r>
          </a:p>
          <a:p>
            <a:pPr lvl="3"/>
            <a:endParaRPr lang="en-GB" b="1" dirty="0"/>
          </a:p>
          <a:p>
            <a:pPr marL="269875" lvl="1" indent="0">
              <a:buNone/>
            </a:pPr>
            <a:r>
              <a:rPr lang="en-GB" dirty="0"/>
              <a:t>This defines a type with seven constructors, all of which take no arguments</a:t>
            </a:r>
          </a:p>
          <a:p>
            <a:pPr marL="269875" lvl="1" indent="0">
              <a:buNone/>
            </a:pPr>
            <a:r>
              <a:rPr lang="en-GB" dirty="0"/>
              <a:t>	- i.e. they act as a ‘constant’ of type Weekday</a:t>
            </a:r>
          </a:p>
          <a:p>
            <a:pPr marL="269875" lvl="1" indent="0">
              <a:buNone/>
            </a:pPr>
            <a:r>
              <a:rPr lang="en-GB" dirty="0"/>
              <a:t>	- effectively an ‘enumeration’ type</a:t>
            </a:r>
          </a:p>
          <a:p>
            <a:pPr lvl="3"/>
            <a:endParaRPr lang="en-GB" dirty="0"/>
          </a:p>
          <a:p>
            <a:pPr marL="269875" lvl="1" indent="0">
              <a:buNone/>
            </a:pPr>
            <a:r>
              <a:rPr lang="en-GB" dirty="0"/>
              <a:t>Defining this type with an added “deriving” clause can convert it to an instance of a </a:t>
            </a:r>
            <a:r>
              <a:rPr lang="en-GB" dirty="0" err="1"/>
              <a:t>typeclass</a:t>
            </a:r>
            <a:endParaRPr lang="en-GB" dirty="0"/>
          </a:p>
          <a:p>
            <a:pPr marL="269875" lvl="1" indent="0">
              <a:buNone/>
            </a:pPr>
            <a:r>
              <a:rPr lang="en-GB" dirty="0"/>
              <a:t>(though this is mostly useful for particular built-in </a:t>
            </a:r>
            <a:r>
              <a:rPr lang="en-GB" dirty="0" err="1"/>
              <a:t>typeclasses</a:t>
            </a:r>
            <a:r>
              <a:rPr lang="en-GB" dirty="0"/>
              <a:t> – more on </a:t>
            </a:r>
            <a:r>
              <a:rPr lang="en-GB" dirty="0" err="1"/>
              <a:t>typeclasses</a:t>
            </a:r>
            <a:r>
              <a:rPr lang="en-GB" dirty="0"/>
              <a:t> in the next few slides)</a:t>
            </a:r>
          </a:p>
          <a:p>
            <a:pPr marL="269875" lvl="1" indent="0">
              <a:buNone/>
            </a:pPr>
            <a:r>
              <a:rPr lang="en-GB" dirty="0"/>
              <a:t>E.g.: </a:t>
            </a:r>
          </a:p>
          <a:p>
            <a:pPr marL="269875" lvl="1" indent="0">
              <a:buNone/>
            </a:pPr>
            <a:r>
              <a:rPr lang="en-GB" sz="1600" b="1" dirty="0"/>
              <a:t>data Weekday = Monday | Tuesday | Wednesday | Thursday | Friday | Saturday | Sunday deriving (</a:t>
            </a:r>
            <a:r>
              <a:rPr lang="en-GB" sz="1600" b="1" dirty="0" err="1"/>
              <a:t>Eq</a:t>
            </a:r>
            <a:r>
              <a:rPr lang="en-GB" sz="1600" b="1" dirty="0"/>
              <a:t>, Ord, Show)</a:t>
            </a:r>
          </a:p>
          <a:p>
            <a:pPr marL="269875" lvl="1" indent="0">
              <a:buNone/>
            </a:pPr>
            <a:endParaRPr lang="en-GB" dirty="0"/>
          </a:p>
          <a:p>
            <a:pPr marL="269875" lvl="1" indent="0">
              <a:buNone/>
            </a:pPr>
            <a:r>
              <a:rPr lang="en-GB" dirty="0"/>
              <a:t>This automatically provides several functions allowing comparisons (</a:t>
            </a:r>
            <a:r>
              <a:rPr lang="en-GB" b="1" dirty="0"/>
              <a:t>==</a:t>
            </a:r>
            <a:r>
              <a:rPr lang="en-GB" dirty="0"/>
              <a:t>, </a:t>
            </a:r>
            <a:r>
              <a:rPr lang="en-GB" b="1" dirty="0"/>
              <a:t>/=, &lt;, &gt;</a:t>
            </a:r>
            <a:r>
              <a:rPr lang="en-GB" dirty="0"/>
              <a:t>), e.g. </a:t>
            </a:r>
            <a:r>
              <a:rPr lang="en-GB" b="1" dirty="0"/>
              <a:t>Monday &lt; Tuesday</a:t>
            </a:r>
            <a:r>
              <a:rPr lang="en-GB" dirty="0"/>
              <a:t>,</a:t>
            </a:r>
          </a:p>
          <a:p>
            <a:pPr marL="269875" lvl="1" indent="0">
              <a:buNone/>
            </a:pPr>
            <a:r>
              <a:rPr lang="en-GB" dirty="0"/>
              <a:t>string conversion (e.g. </a:t>
            </a:r>
            <a:r>
              <a:rPr lang="en-GB" b="1" dirty="0"/>
              <a:t>show</a:t>
            </a:r>
            <a:r>
              <a:rPr lang="en-GB" dirty="0"/>
              <a:t> </a:t>
            </a:r>
            <a:r>
              <a:rPr lang="en-GB" b="1" dirty="0"/>
              <a:t>Monday</a:t>
            </a:r>
            <a:r>
              <a:rPr lang="en-GB" dirty="0"/>
              <a:t> outputs </a:t>
            </a:r>
            <a:r>
              <a:rPr lang="en-GB" b="1" dirty="0"/>
              <a:t>“Monday”</a:t>
            </a:r>
            <a:r>
              <a:rPr lang="en-GB" dirty="0"/>
              <a:t>) etc.</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31</a:t>
            </a:fld>
            <a:r>
              <a:rPr lang="en-US" dirty="0"/>
              <a:t>/N</a:t>
            </a:r>
          </a:p>
        </p:txBody>
      </p:sp>
    </p:spTree>
    <p:extLst>
      <p:ext uri="{BB962C8B-B14F-4D97-AF65-F5344CB8AC3E}">
        <p14:creationId xmlns:p14="http://schemas.microsoft.com/office/powerpoint/2010/main" val="4251652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Parameterised and Recursive types</a:t>
            </a:r>
          </a:p>
        </p:txBody>
      </p:sp>
      <p:sp>
        <p:nvSpPr>
          <p:cNvPr id="5" name="Text Placeholder 4"/>
          <p:cNvSpPr>
            <a:spLocks noGrp="1"/>
          </p:cNvSpPr>
          <p:nvPr>
            <p:ph type="body" sz="quarter" idx="21"/>
          </p:nvPr>
        </p:nvSpPr>
        <p:spPr>
          <a:xfrm>
            <a:off x="356261" y="566120"/>
            <a:ext cx="11581738" cy="6037880"/>
          </a:xfrm>
        </p:spPr>
        <p:txBody>
          <a:bodyPr/>
          <a:lstStyle/>
          <a:p>
            <a:pPr lvl="2"/>
            <a:endParaRPr lang="en-GB" dirty="0"/>
          </a:p>
          <a:p>
            <a:r>
              <a:rPr lang="en-GB" dirty="0"/>
              <a:t>Types can be parameterised.</a:t>
            </a:r>
          </a:p>
          <a:p>
            <a:pPr lvl="2"/>
            <a:endParaRPr lang="en-GB" dirty="0"/>
          </a:p>
          <a:p>
            <a:pPr lvl="1"/>
            <a:r>
              <a:rPr lang="en-GB" dirty="0"/>
              <a:t>E.g. instead of </a:t>
            </a:r>
            <a:r>
              <a:rPr lang="en-GB" b="1" dirty="0"/>
              <a:t>Person = Person String Int</a:t>
            </a:r>
          </a:p>
          <a:p>
            <a:pPr lvl="1"/>
            <a:r>
              <a:rPr lang="en-GB" dirty="0"/>
              <a:t>one could have </a:t>
            </a:r>
            <a:r>
              <a:rPr lang="en-GB" b="1" dirty="0"/>
              <a:t>Person a b = Person a b</a:t>
            </a:r>
          </a:p>
          <a:p>
            <a:pPr lvl="1"/>
            <a:endParaRPr lang="en-GB" b="1" dirty="0"/>
          </a:p>
          <a:p>
            <a:r>
              <a:rPr lang="en-GB" dirty="0"/>
              <a:t>Types can be recursive</a:t>
            </a:r>
          </a:p>
          <a:p>
            <a:pPr lvl="2"/>
            <a:endParaRPr lang="en-GB" dirty="0"/>
          </a:p>
          <a:p>
            <a:pPr lvl="1"/>
            <a:r>
              <a:rPr lang="en-GB" dirty="0"/>
              <a:t>E.g. </a:t>
            </a:r>
            <a:r>
              <a:rPr lang="en-GB" b="1" dirty="0"/>
              <a:t>data Term = Number Int | Plus Term </a:t>
            </a:r>
            <a:r>
              <a:rPr lang="en-GB" b="1" dirty="0" err="1"/>
              <a:t>Term</a:t>
            </a:r>
            <a:r>
              <a:rPr lang="en-GB" b="1" dirty="0"/>
              <a:t> | Minus Term </a:t>
            </a:r>
            <a:r>
              <a:rPr lang="en-GB" b="1" dirty="0" err="1"/>
              <a:t>Term</a:t>
            </a:r>
            <a:r>
              <a:rPr lang="en-GB" b="1" dirty="0"/>
              <a:t> deriving (</a:t>
            </a:r>
            <a:r>
              <a:rPr lang="en-GB" b="1" dirty="0" err="1"/>
              <a:t>Eq</a:t>
            </a:r>
            <a:r>
              <a:rPr lang="en-GB" b="1" dirty="0"/>
              <a:t>, Ord, Show)</a:t>
            </a:r>
          </a:p>
          <a:p>
            <a:pPr lvl="1"/>
            <a:endParaRPr lang="en-GB" b="1" dirty="0"/>
          </a:p>
          <a:p>
            <a:pPr marL="269875" lvl="1" indent="0">
              <a:buNone/>
            </a:pPr>
            <a:r>
              <a:rPr lang="en-GB" b="1" dirty="0"/>
              <a:t>	eval :: Term -&gt; Int</a:t>
            </a:r>
          </a:p>
          <a:p>
            <a:pPr marL="269875" lvl="1" indent="0">
              <a:buNone/>
            </a:pPr>
            <a:r>
              <a:rPr lang="en-GB" b="1" dirty="0"/>
              <a:t>	eval (Number </a:t>
            </a:r>
            <a:r>
              <a:rPr lang="en-GB" b="1" dirty="0" err="1"/>
              <a:t>i</a:t>
            </a:r>
            <a:r>
              <a:rPr lang="en-GB" b="1" dirty="0"/>
              <a:t>) = I</a:t>
            </a:r>
          </a:p>
          <a:p>
            <a:pPr marL="269875" lvl="1" indent="0">
              <a:buNone/>
            </a:pPr>
            <a:r>
              <a:rPr lang="en-GB" b="1" dirty="0"/>
              <a:t>	eval (Plus t1 t2) = eval t1 + eval t2</a:t>
            </a:r>
          </a:p>
          <a:p>
            <a:pPr marL="269875" lvl="1" indent="0">
              <a:buNone/>
            </a:pPr>
            <a:r>
              <a:rPr lang="en-GB" b="1" dirty="0"/>
              <a:t>	eval (Minus t1 t2) = eval t1 – eval t2</a:t>
            </a:r>
          </a:p>
          <a:p>
            <a:pPr marL="269875" lvl="1" indent="0">
              <a:buNone/>
            </a:pPr>
            <a:endParaRPr lang="en-GB" b="1" dirty="0"/>
          </a:p>
          <a:p>
            <a:pPr marL="269875" lvl="1" indent="0">
              <a:buNone/>
            </a:pPr>
            <a:r>
              <a:rPr lang="en-GB" b="1" dirty="0"/>
              <a:t>	eval (Number 1) `</a:t>
            </a:r>
            <a:r>
              <a:rPr lang="en-GB" b="1" dirty="0" err="1"/>
              <a:t>Plus`</a:t>
            </a:r>
            <a:r>
              <a:rPr lang="en-GB" b="1" dirty="0"/>
              <a:t> (Number 2) `Minus` (Number 3)</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32</a:t>
            </a:fld>
            <a:r>
              <a:rPr lang="en-US" dirty="0"/>
              <a:t>/N</a:t>
            </a:r>
          </a:p>
        </p:txBody>
      </p:sp>
    </p:spTree>
    <p:extLst>
      <p:ext uri="{BB962C8B-B14F-4D97-AF65-F5344CB8AC3E}">
        <p14:creationId xmlns:p14="http://schemas.microsoft.com/office/powerpoint/2010/main" val="95764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The Maybe type</a:t>
            </a:r>
          </a:p>
        </p:txBody>
      </p:sp>
      <p:sp>
        <p:nvSpPr>
          <p:cNvPr id="5" name="Text Placeholder 4"/>
          <p:cNvSpPr>
            <a:spLocks noGrp="1"/>
          </p:cNvSpPr>
          <p:nvPr>
            <p:ph type="body" sz="quarter" idx="21"/>
          </p:nvPr>
        </p:nvSpPr>
        <p:spPr>
          <a:xfrm>
            <a:off x="356261" y="566120"/>
            <a:ext cx="11581738" cy="6037880"/>
          </a:xfrm>
        </p:spPr>
        <p:txBody>
          <a:bodyPr/>
          <a:lstStyle/>
          <a:p>
            <a:r>
              <a:rPr lang="en-GB" dirty="0"/>
              <a:t>Haskell’s standard library (Prelude) provides a type similar to Java’s </a:t>
            </a:r>
            <a:r>
              <a:rPr lang="en-GB" b="1" dirty="0"/>
              <a:t>Optional</a:t>
            </a:r>
            <a:r>
              <a:rPr lang="en-GB" dirty="0"/>
              <a:t> class, which allows one to handle ‘missing’ values.</a:t>
            </a:r>
          </a:p>
          <a:p>
            <a:pPr lvl="2"/>
            <a:endParaRPr lang="en-GB" dirty="0"/>
          </a:p>
          <a:p>
            <a:pPr marL="6350" indent="0">
              <a:buNone/>
            </a:pPr>
            <a:r>
              <a:rPr lang="en-GB" sz="2000" b="1" dirty="0"/>
              <a:t>	data Maybe a = Nothing | Just a</a:t>
            </a:r>
          </a:p>
          <a:p>
            <a:pPr lvl="2"/>
            <a:endParaRPr lang="en-GB" dirty="0"/>
          </a:p>
          <a:p>
            <a:pPr lvl="1"/>
            <a:r>
              <a:rPr lang="en-GB" b="1" dirty="0"/>
              <a:t>Nothing: </a:t>
            </a:r>
            <a:r>
              <a:rPr lang="en-GB" dirty="0"/>
              <a:t>is a value of type </a:t>
            </a:r>
            <a:r>
              <a:rPr lang="en-GB" b="1" dirty="0"/>
              <a:t>Maybe</a:t>
            </a:r>
            <a:r>
              <a:rPr lang="en-GB" dirty="0"/>
              <a:t>, denoting the absence of a value</a:t>
            </a:r>
          </a:p>
          <a:p>
            <a:pPr lvl="1"/>
            <a:r>
              <a:rPr lang="en-GB" b="1" dirty="0"/>
              <a:t>Just a   : </a:t>
            </a:r>
            <a:r>
              <a:rPr lang="en-GB" dirty="0"/>
              <a:t>is a value of type </a:t>
            </a:r>
            <a:r>
              <a:rPr lang="en-GB" b="1" dirty="0"/>
              <a:t>Maybe</a:t>
            </a:r>
            <a:r>
              <a:rPr lang="en-GB" dirty="0"/>
              <a:t>, denoting the presence of / enclosing a value of type </a:t>
            </a:r>
            <a:r>
              <a:rPr lang="en-GB" b="1" dirty="0"/>
              <a:t>a</a:t>
            </a:r>
          </a:p>
          <a:p>
            <a:pPr lvl="2"/>
            <a:endParaRPr lang="en-GB" b="1" dirty="0"/>
          </a:p>
          <a:p>
            <a:pPr marL="269875" lvl="1" indent="0">
              <a:buNone/>
            </a:pPr>
            <a:r>
              <a:rPr lang="en-GB" b="1" dirty="0"/>
              <a:t>	E.g.	</a:t>
            </a:r>
            <a:r>
              <a:rPr lang="en-GB" b="1" dirty="0" err="1"/>
              <a:t>myHead</a:t>
            </a:r>
            <a:r>
              <a:rPr lang="en-GB" b="1" dirty="0"/>
              <a:t> :: [a] -&gt; Maybe a </a:t>
            </a:r>
          </a:p>
          <a:p>
            <a:pPr marL="269875" lvl="1" indent="0">
              <a:buNone/>
            </a:pPr>
            <a:r>
              <a:rPr lang="en-GB" b="1" dirty="0"/>
              <a:t>		</a:t>
            </a:r>
            <a:r>
              <a:rPr lang="en-GB" b="1" dirty="0" err="1"/>
              <a:t>myHead</a:t>
            </a:r>
            <a:r>
              <a:rPr lang="en-GB" b="1" dirty="0"/>
              <a:t> [] = Nothing </a:t>
            </a:r>
          </a:p>
          <a:p>
            <a:pPr marL="269875" lvl="1" indent="0">
              <a:buNone/>
            </a:pPr>
            <a:r>
              <a:rPr lang="en-GB" b="1" dirty="0"/>
              <a:t>		</a:t>
            </a:r>
            <a:r>
              <a:rPr lang="en-GB" b="1" dirty="0" err="1"/>
              <a:t>myHead</a:t>
            </a:r>
            <a:r>
              <a:rPr lang="en-GB" b="1" dirty="0"/>
              <a:t> (</a:t>
            </a:r>
            <a:r>
              <a:rPr lang="en-GB" b="1" dirty="0" err="1"/>
              <a:t>x:xs</a:t>
            </a:r>
            <a:r>
              <a:rPr lang="en-GB" b="1" dirty="0"/>
              <a:t>) = Just x </a:t>
            </a:r>
          </a:p>
          <a:p>
            <a:pPr lvl="1"/>
            <a:endParaRPr lang="en-GB" b="1" dirty="0"/>
          </a:p>
          <a:p>
            <a:pPr marL="269875" lvl="1" indent="0">
              <a:buNone/>
            </a:pPr>
            <a:r>
              <a:rPr lang="en-GB" b="1" dirty="0"/>
              <a:t>		</a:t>
            </a:r>
            <a:r>
              <a:rPr lang="en-GB" b="1" dirty="0" err="1"/>
              <a:t>myTail</a:t>
            </a:r>
            <a:r>
              <a:rPr lang="en-GB" b="1" dirty="0"/>
              <a:t> :: [a] -&gt; Maybe [a] </a:t>
            </a:r>
          </a:p>
          <a:p>
            <a:pPr marL="269875" lvl="1" indent="0">
              <a:buNone/>
            </a:pPr>
            <a:r>
              <a:rPr lang="en-GB" b="1" dirty="0"/>
              <a:t>		</a:t>
            </a:r>
            <a:r>
              <a:rPr lang="en-GB" b="1" dirty="0" err="1"/>
              <a:t>myTail</a:t>
            </a:r>
            <a:r>
              <a:rPr lang="en-GB" b="1" dirty="0"/>
              <a:t> [] = Nothing </a:t>
            </a:r>
          </a:p>
          <a:p>
            <a:pPr marL="269875" lvl="1" indent="0">
              <a:buNone/>
            </a:pPr>
            <a:r>
              <a:rPr lang="en-GB" b="1" dirty="0"/>
              <a:t>		</a:t>
            </a:r>
            <a:r>
              <a:rPr lang="en-GB" b="1" dirty="0" err="1"/>
              <a:t>myTail</a:t>
            </a:r>
            <a:r>
              <a:rPr lang="en-GB" b="1" dirty="0"/>
              <a:t> (</a:t>
            </a:r>
            <a:r>
              <a:rPr lang="en-GB" b="1" dirty="0" err="1"/>
              <a:t>x:xs</a:t>
            </a:r>
            <a:r>
              <a:rPr lang="en-GB" b="1" dirty="0"/>
              <a:t>) = Just </a:t>
            </a:r>
            <a:r>
              <a:rPr lang="en-GB" b="1" dirty="0" err="1"/>
              <a:t>xs</a:t>
            </a:r>
            <a:endParaRPr lang="en-GB" b="1"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33</a:t>
            </a:fld>
            <a:r>
              <a:rPr lang="en-US" dirty="0"/>
              <a:t>/N</a:t>
            </a:r>
          </a:p>
        </p:txBody>
      </p:sp>
    </p:spTree>
    <p:extLst>
      <p:ext uri="{BB962C8B-B14F-4D97-AF65-F5344CB8AC3E}">
        <p14:creationId xmlns:p14="http://schemas.microsoft.com/office/powerpoint/2010/main" val="1573022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err="1"/>
              <a:t>TypeClasses</a:t>
            </a:r>
            <a:endParaRPr lang="en-GB" dirty="0"/>
          </a:p>
        </p:txBody>
      </p:sp>
      <p:sp>
        <p:nvSpPr>
          <p:cNvPr id="5" name="Text Placeholder 4"/>
          <p:cNvSpPr>
            <a:spLocks noGrp="1"/>
          </p:cNvSpPr>
          <p:nvPr>
            <p:ph type="body" sz="quarter" idx="21"/>
          </p:nvPr>
        </p:nvSpPr>
        <p:spPr>
          <a:xfrm>
            <a:off x="356261" y="566120"/>
            <a:ext cx="11581738" cy="6037880"/>
          </a:xfrm>
        </p:spPr>
        <p:txBody>
          <a:bodyPr/>
          <a:lstStyle/>
          <a:p>
            <a:pPr lvl="1"/>
            <a:r>
              <a:rPr lang="en-GB" dirty="0"/>
              <a:t>Type classes serve roughly the same purpose as </a:t>
            </a:r>
            <a:r>
              <a:rPr lang="en-GB" b="1" dirty="0"/>
              <a:t>Interfaces</a:t>
            </a:r>
            <a:r>
              <a:rPr lang="en-GB" dirty="0"/>
              <a:t> in Java.</a:t>
            </a:r>
          </a:p>
          <a:p>
            <a:pPr lvl="1"/>
            <a:r>
              <a:rPr lang="en-GB" dirty="0"/>
              <a:t>They are an abstract concept, providing a set of functions (but only their signatures)</a:t>
            </a:r>
          </a:p>
          <a:p>
            <a:pPr lvl="1"/>
            <a:r>
              <a:rPr lang="en-GB" dirty="0"/>
              <a:t>Data types become ‘instances’ of a </a:t>
            </a:r>
            <a:r>
              <a:rPr lang="en-GB" dirty="0" err="1"/>
              <a:t>typeclass</a:t>
            </a:r>
            <a:r>
              <a:rPr lang="en-GB" dirty="0"/>
              <a:t>, if they provide concrete implementations for those functions.</a:t>
            </a:r>
          </a:p>
          <a:p>
            <a:pPr lvl="1"/>
            <a:r>
              <a:rPr lang="en-GB" dirty="0"/>
              <a:t>Type classes can be defined via the </a:t>
            </a:r>
            <a:r>
              <a:rPr lang="en-GB" b="1" dirty="0"/>
              <a:t>class</a:t>
            </a:r>
            <a:r>
              <a:rPr lang="en-GB" dirty="0"/>
              <a:t> keyword:</a:t>
            </a:r>
          </a:p>
          <a:p>
            <a:pPr lvl="2"/>
            <a:endParaRPr lang="en-GB" dirty="0"/>
          </a:p>
          <a:p>
            <a:pPr marL="269875" lvl="1" indent="0">
              <a:buNone/>
            </a:pPr>
            <a:r>
              <a:rPr lang="en-GB" dirty="0"/>
              <a:t>E.g.    </a:t>
            </a:r>
            <a:r>
              <a:rPr lang="en-GB" b="1" dirty="0"/>
              <a:t>class </a:t>
            </a:r>
            <a:r>
              <a:rPr lang="en-GB" b="1" dirty="0" err="1"/>
              <a:t>Num</a:t>
            </a:r>
            <a:r>
              <a:rPr lang="en-GB" b="1" dirty="0"/>
              <a:t> a where</a:t>
            </a:r>
          </a:p>
          <a:p>
            <a:pPr marL="269875" lvl="1" indent="0">
              <a:buNone/>
            </a:pPr>
            <a:r>
              <a:rPr lang="en-GB" b="1" dirty="0"/>
              <a:t>		(+) :: a -&gt; a -&gt; a</a:t>
            </a:r>
          </a:p>
          <a:p>
            <a:pPr marL="269875" lvl="1" indent="0">
              <a:buNone/>
            </a:pPr>
            <a:r>
              <a:rPr lang="en-GB" b="1" dirty="0"/>
              <a:t>		negate :: a -&gt; a</a:t>
            </a:r>
            <a:r>
              <a:rPr lang="en-GB" dirty="0"/>
              <a:t>		… etc</a:t>
            </a:r>
          </a:p>
          <a:p>
            <a:pPr lvl="3"/>
            <a:endParaRPr lang="en-GB" dirty="0"/>
          </a:p>
          <a:p>
            <a:pPr lvl="1"/>
            <a:r>
              <a:rPr lang="en-GB" dirty="0"/>
              <a:t>and instances via the </a:t>
            </a:r>
            <a:r>
              <a:rPr lang="en-GB" b="1" dirty="0"/>
              <a:t>instance</a:t>
            </a:r>
            <a:r>
              <a:rPr lang="en-GB" dirty="0"/>
              <a:t> keyword. E.g. to make </a:t>
            </a:r>
            <a:r>
              <a:rPr lang="en-GB" b="1" dirty="0"/>
              <a:t>Int</a:t>
            </a:r>
            <a:r>
              <a:rPr lang="en-GB" dirty="0"/>
              <a:t> an instance of the </a:t>
            </a:r>
            <a:r>
              <a:rPr lang="en-GB" b="1" dirty="0" err="1"/>
              <a:t>Num</a:t>
            </a:r>
            <a:r>
              <a:rPr lang="en-GB" dirty="0"/>
              <a:t> type class:</a:t>
            </a:r>
          </a:p>
          <a:p>
            <a:pPr lvl="3"/>
            <a:endParaRPr lang="en-GB" dirty="0"/>
          </a:p>
          <a:p>
            <a:pPr marL="269875" lvl="1" indent="0">
              <a:buNone/>
            </a:pPr>
            <a:r>
              <a:rPr lang="en-GB" dirty="0"/>
              <a:t>	</a:t>
            </a:r>
            <a:r>
              <a:rPr lang="en-GB" b="1" dirty="0"/>
              <a:t>instance </a:t>
            </a:r>
            <a:r>
              <a:rPr lang="en-GB" b="1" dirty="0" err="1"/>
              <a:t>Num</a:t>
            </a:r>
            <a:r>
              <a:rPr lang="en-GB" b="1" dirty="0"/>
              <a:t> Int where</a:t>
            </a:r>
          </a:p>
          <a:p>
            <a:pPr marL="269875" lvl="1" indent="0">
              <a:buNone/>
            </a:pPr>
            <a:r>
              <a:rPr lang="en-GB" b="1" dirty="0"/>
              <a:t>		(+) x y = </a:t>
            </a:r>
            <a:r>
              <a:rPr lang="en-GB" b="1" dirty="0" err="1"/>
              <a:t>addInt</a:t>
            </a:r>
            <a:r>
              <a:rPr lang="en-GB" b="1" dirty="0"/>
              <a:t> x y</a:t>
            </a:r>
          </a:p>
          <a:p>
            <a:pPr marL="269875" lvl="1" indent="0">
              <a:buNone/>
            </a:pPr>
            <a:r>
              <a:rPr lang="en-GB" b="1" dirty="0"/>
              <a:t>		negate x = </a:t>
            </a:r>
            <a:r>
              <a:rPr lang="en-GB" b="1" dirty="0" err="1"/>
              <a:t>negateInt</a:t>
            </a:r>
            <a:r>
              <a:rPr lang="en-GB" b="1" dirty="0"/>
              <a:t> x</a:t>
            </a:r>
            <a:r>
              <a:rPr lang="en-GB" dirty="0"/>
              <a:t>		… etc</a:t>
            </a:r>
          </a:p>
          <a:p>
            <a:pPr lvl="1"/>
            <a:endParaRPr lang="en-GB" dirty="0"/>
          </a:p>
          <a:p>
            <a:pPr lvl="1"/>
            <a:r>
              <a:rPr lang="en-GB" dirty="0"/>
              <a:t>Functions can constrain their arguments to be an instance of a </a:t>
            </a:r>
            <a:r>
              <a:rPr lang="en-GB" dirty="0" err="1"/>
              <a:t>typeclass</a:t>
            </a:r>
            <a:r>
              <a:rPr lang="en-GB" dirty="0"/>
              <a:t>, using ‘contexts’:</a:t>
            </a:r>
          </a:p>
          <a:p>
            <a:pPr marL="269875" lvl="1" indent="0">
              <a:buNone/>
            </a:pPr>
            <a:r>
              <a:rPr lang="en-GB" dirty="0"/>
              <a:t>	E.g.    </a:t>
            </a:r>
            <a:r>
              <a:rPr lang="en-GB" b="1" dirty="0"/>
              <a:t>add5 :: </a:t>
            </a:r>
            <a:r>
              <a:rPr lang="en-GB" b="1" dirty="0" err="1"/>
              <a:t>Num</a:t>
            </a:r>
            <a:r>
              <a:rPr lang="en-GB" b="1" dirty="0"/>
              <a:t> a =&gt; a -&gt; a</a:t>
            </a:r>
            <a:r>
              <a:rPr lang="en-GB" dirty="0"/>
              <a:t>       ( ‘a’ can be any type that is an instance of </a:t>
            </a:r>
            <a:r>
              <a:rPr lang="en-GB" b="1" dirty="0" err="1"/>
              <a:t>Num</a:t>
            </a:r>
            <a:r>
              <a:rPr lang="en-GB" dirty="0"/>
              <a:t>, e.g. </a:t>
            </a:r>
            <a:r>
              <a:rPr lang="en-GB" b="1" dirty="0"/>
              <a:t>Int,</a:t>
            </a:r>
            <a:r>
              <a:rPr lang="en-GB" dirty="0"/>
              <a:t> </a:t>
            </a:r>
            <a:r>
              <a:rPr lang="en-GB" b="1" dirty="0"/>
              <a:t>Double, </a:t>
            </a:r>
            <a:r>
              <a:rPr lang="en-GB" dirty="0"/>
              <a:t>etc)</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34</a:t>
            </a:fld>
            <a:r>
              <a:rPr lang="en-US" dirty="0"/>
              <a:t>/N</a:t>
            </a:r>
          </a:p>
        </p:txBody>
      </p:sp>
    </p:spTree>
    <p:extLst>
      <p:ext uri="{BB962C8B-B14F-4D97-AF65-F5344CB8AC3E}">
        <p14:creationId xmlns:p14="http://schemas.microsoft.com/office/powerpoint/2010/main" val="1298456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Some useful type classes</a:t>
            </a:r>
          </a:p>
        </p:txBody>
      </p:sp>
      <p:sp>
        <p:nvSpPr>
          <p:cNvPr id="5" name="Text Placeholder 4"/>
          <p:cNvSpPr>
            <a:spLocks noGrp="1"/>
          </p:cNvSpPr>
          <p:nvPr>
            <p:ph type="body" sz="quarter" idx="21"/>
          </p:nvPr>
        </p:nvSpPr>
        <p:spPr>
          <a:xfrm>
            <a:off x="356261" y="566120"/>
            <a:ext cx="11581738" cy="6037880"/>
          </a:xfrm>
        </p:spPr>
        <p:txBody>
          <a:bodyPr/>
          <a:lstStyle/>
          <a:p>
            <a:pPr lvl="2"/>
            <a:endParaRPr lang="en-GB" dirty="0"/>
          </a:p>
          <a:p>
            <a:r>
              <a:rPr lang="en-GB" dirty="0"/>
              <a:t>Functors</a:t>
            </a:r>
          </a:p>
          <a:p>
            <a:pPr lvl="1"/>
            <a:r>
              <a:rPr lang="en-GB" dirty="0"/>
              <a:t>Instances of the </a:t>
            </a:r>
            <a:r>
              <a:rPr lang="en-GB" b="1" dirty="0"/>
              <a:t>Functor</a:t>
            </a:r>
            <a:r>
              <a:rPr lang="en-GB" dirty="0"/>
              <a:t> </a:t>
            </a:r>
            <a:r>
              <a:rPr lang="en-GB" dirty="0" err="1"/>
              <a:t>typeclass</a:t>
            </a:r>
            <a:r>
              <a:rPr lang="en-GB" dirty="0"/>
              <a:t> need to provide a “</a:t>
            </a:r>
            <a:r>
              <a:rPr lang="en-GB" dirty="0" err="1"/>
              <a:t>flatmap</a:t>
            </a:r>
            <a:r>
              <a:rPr lang="en-GB" dirty="0"/>
              <a:t>” function </a:t>
            </a:r>
            <a:r>
              <a:rPr lang="en-GB" b="1" dirty="0" err="1"/>
              <a:t>fmap</a:t>
            </a:r>
            <a:r>
              <a:rPr lang="en-GB" b="1" dirty="0"/>
              <a:t> :: ( a -&gt; b) -&gt; f a -&gt; f b</a:t>
            </a:r>
          </a:p>
          <a:p>
            <a:pPr lvl="1"/>
            <a:r>
              <a:rPr lang="en-GB" b="1" dirty="0"/>
              <a:t>Maybe </a:t>
            </a:r>
            <a:r>
              <a:rPr lang="en-GB" dirty="0"/>
              <a:t>is an instance of </a:t>
            </a:r>
            <a:r>
              <a:rPr lang="en-GB" b="1" dirty="0"/>
              <a:t>Functor</a:t>
            </a:r>
            <a:r>
              <a:rPr lang="en-GB" dirty="0"/>
              <a:t>:</a:t>
            </a:r>
          </a:p>
          <a:p>
            <a:pPr marL="269875" lvl="1" indent="0">
              <a:buNone/>
            </a:pPr>
            <a:endParaRPr lang="en-GB" b="1" dirty="0"/>
          </a:p>
          <a:p>
            <a:pPr marL="269875" lvl="1" indent="0">
              <a:buNone/>
            </a:pPr>
            <a:r>
              <a:rPr lang="en-GB" b="1" dirty="0"/>
              <a:t>	 instance Functor Maybe where</a:t>
            </a:r>
          </a:p>
          <a:p>
            <a:pPr marL="269875" lvl="1" indent="0">
              <a:buNone/>
            </a:pPr>
            <a:r>
              <a:rPr lang="en-GB" b="1" dirty="0"/>
              <a:t>	    </a:t>
            </a:r>
            <a:r>
              <a:rPr lang="en-GB" b="1" dirty="0" err="1"/>
              <a:t>fmap</a:t>
            </a:r>
            <a:r>
              <a:rPr lang="en-GB" b="1" dirty="0"/>
              <a:t> f (Just x) = Just (f x)</a:t>
            </a:r>
          </a:p>
          <a:p>
            <a:pPr marL="269875" lvl="1" indent="0">
              <a:buNone/>
            </a:pPr>
            <a:r>
              <a:rPr lang="en-GB" b="1" dirty="0"/>
              <a:t>	    </a:t>
            </a:r>
            <a:r>
              <a:rPr lang="en-GB" b="1" dirty="0" err="1"/>
              <a:t>fmap</a:t>
            </a:r>
            <a:r>
              <a:rPr lang="en-GB" b="1" dirty="0"/>
              <a:t> _ Nothing = Nothing     </a:t>
            </a:r>
            <a:r>
              <a:rPr lang="en-GB" b="1" dirty="0">
                <a:solidFill>
                  <a:schemeClr val="bg1">
                    <a:lumMod val="65000"/>
                  </a:schemeClr>
                </a:solidFill>
              </a:rPr>
              <a:t>-- The ‘underscore’ denotes an argument that is unused</a:t>
            </a:r>
          </a:p>
          <a:p>
            <a:pPr marL="269875" lvl="1" indent="0">
              <a:buNone/>
            </a:pPr>
            <a:endParaRPr lang="en-GB" b="1" dirty="0"/>
          </a:p>
          <a:p>
            <a:pPr marL="269875" lvl="1" indent="0">
              <a:buNone/>
            </a:pPr>
            <a:r>
              <a:rPr lang="en-GB" dirty="0"/>
              <a:t>This allows easy ‘chaining’ of Maybe values, using functions that operate on ‘simple’ types.</a:t>
            </a:r>
          </a:p>
          <a:p>
            <a:pPr marL="269875" lvl="1" indent="0">
              <a:buNone/>
            </a:pPr>
            <a:endParaRPr lang="en-GB" dirty="0"/>
          </a:p>
          <a:p>
            <a:pPr marL="269875" lvl="1" indent="0">
              <a:buNone/>
            </a:pPr>
            <a:r>
              <a:rPr lang="en-GB" dirty="0"/>
              <a:t>E.g. consider a function </a:t>
            </a:r>
            <a:r>
              <a:rPr lang="en-GB" b="1" dirty="0"/>
              <a:t>	</a:t>
            </a:r>
            <a:r>
              <a:rPr lang="en-GB" b="1" dirty="0" err="1"/>
              <a:t>userUpperName</a:t>
            </a:r>
            <a:r>
              <a:rPr lang="en-GB" b="1" dirty="0"/>
              <a:t> :: User -&gt; String</a:t>
            </a:r>
          </a:p>
          <a:p>
            <a:pPr marL="269875" lvl="1" indent="0">
              <a:buNone/>
            </a:pPr>
            <a:r>
              <a:rPr lang="en-GB" dirty="0"/>
              <a:t>Then the function </a:t>
            </a:r>
            <a:r>
              <a:rPr lang="en-GB" b="1" dirty="0" err="1"/>
              <a:t>fmap</a:t>
            </a:r>
            <a:r>
              <a:rPr lang="en-GB" b="1" dirty="0"/>
              <a:t> </a:t>
            </a:r>
            <a:r>
              <a:rPr lang="en-GB" b="1" dirty="0" err="1"/>
              <a:t>userUpperName</a:t>
            </a:r>
            <a:r>
              <a:rPr lang="en-GB" dirty="0"/>
              <a:t> has type </a:t>
            </a:r>
            <a:r>
              <a:rPr lang="en-GB" b="1" dirty="0" err="1"/>
              <a:t>fmap</a:t>
            </a:r>
            <a:r>
              <a:rPr lang="en-GB" b="1" dirty="0"/>
              <a:t> username :: Maybe User -&gt; Maybe String</a:t>
            </a:r>
          </a:p>
          <a:p>
            <a:pPr marL="269875" lvl="1" indent="0">
              <a:buNone/>
            </a:pPr>
            <a:endParaRPr lang="en-GB" b="1" dirty="0"/>
          </a:p>
          <a:p>
            <a:pPr lvl="1"/>
            <a:r>
              <a:rPr lang="en-GB" dirty="0"/>
              <a:t>The </a:t>
            </a:r>
            <a:r>
              <a:rPr lang="en-GB" b="1" dirty="0"/>
              <a:t>&lt;$&gt;</a:t>
            </a:r>
            <a:r>
              <a:rPr lang="en-GB" dirty="0"/>
              <a:t> operator is an infix equivalent to the </a:t>
            </a:r>
            <a:r>
              <a:rPr lang="en-GB" b="1" dirty="0" err="1"/>
              <a:t>fmap</a:t>
            </a:r>
            <a:r>
              <a:rPr lang="en-GB" dirty="0"/>
              <a:t> function</a:t>
            </a:r>
          </a:p>
          <a:p>
            <a:pPr marL="269875" lvl="1"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35</a:t>
            </a:fld>
            <a:r>
              <a:rPr lang="en-US" dirty="0"/>
              <a:t>/N</a:t>
            </a:r>
          </a:p>
        </p:txBody>
      </p:sp>
    </p:spTree>
    <p:extLst>
      <p:ext uri="{BB962C8B-B14F-4D97-AF65-F5344CB8AC3E}">
        <p14:creationId xmlns:p14="http://schemas.microsoft.com/office/powerpoint/2010/main" val="1002344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More </a:t>
            </a:r>
            <a:r>
              <a:rPr lang="en-GB" dirty="0" err="1"/>
              <a:t>typeclasses</a:t>
            </a:r>
            <a:endParaRPr lang="en-GB" dirty="0"/>
          </a:p>
        </p:txBody>
      </p:sp>
      <p:sp>
        <p:nvSpPr>
          <p:cNvPr id="5" name="Text Placeholder 4"/>
          <p:cNvSpPr>
            <a:spLocks noGrp="1"/>
          </p:cNvSpPr>
          <p:nvPr>
            <p:ph type="body" sz="quarter" idx="21"/>
          </p:nvPr>
        </p:nvSpPr>
        <p:spPr>
          <a:xfrm>
            <a:off x="356261" y="566120"/>
            <a:ext cx="11581738" cy="6037880"/>
          </a:xfrm>
        </p:spPr>
        <p:txBody>
          <a:bodyPr/>
          <a:lstStyle/>
          <a:p>
            <a:r>
              <a:rPr lang="en-GB" dirty="0" err="1"/>
              <a:t>Applicatives</a:t>
            </a:r>
            <a:endParaRPr lang="en-GB" dirty="0"/>
          </a:p>
          <a:p>
            <a:pPr lvl="1"/>
            <a:r>
              <a:rPr lang="en-GB" dirty="0"/>
              <a:t>Enable large chains to be built, that help create complex objects</a:t>
            </a:r>
          </a:p>
          <a:p>
            <a:pPr lvl="1"/>
            <a:endParaRPr lang="en-GB" dirty="0"/>
          </a:p>
          <a:p>
            <a:r>
              <a:rPr lang="en-GB" dirty="0"/>
              <a:t>Monads</a:t>
            </a:r>
          </a:p>
          <a:p>
            <a:pPr lvl="1"/>
            <a:r>
              <a:rPr lang="en-GB" dirty="0"/>
              <a:t>Enable binding operations, which can simulate the transfer of ‘state’ between operations, without violating the pure paradigm.</a:t>
            </a:r>
          </a:p>
          <a:p>
            <a:pPr lvl="1"/>
            <a:r>
              <a:rPr lang="en-GB" dirty="0"/>
              <a:t>Enables ‘do’ notation, which simulates imperative style:</a:t>
            </a:r>
          </a:p>
          <a:p>
            <a:pPr lvl="3"/>
            <a:endParaRPr lang="en-GB" dirty="0"/>
          </a:p>
          <a:p>
            <a:pPr marL="269875" lvl="1" indent="0">
              <a:buNone/>
            </a:pPr>
            <a:r>
              <a:rPr lang="en-GB" dirty="0"/>
              <a:t>	E.g. </a:t>
            </a:r>
            <a:r>
              <a:rPr lang="en-GB" b="1" dirty="0"/>
              <a:t>f = do</a:t>
            </a:r>
          </a:p>
          <a:p>
            <a:pPr marL="269875" lvl="1" indent="0">
              <a:buNone/>
            </a:pPr>
            <a:r>
              <a:rPr lang="en-GB" b="1" dirty="0"/>
              <a:t>		    x &lt;- something</a:t>
            </a:r>
          </a:p>
          <a:p>
            <a:pPr marL="269875" lvl="1" indent="0">
              <a:buNone/>
            </a:pPr>
            <a:r>
              <a:rPr lang="en-GB" b="1" dirty="0"/>
              <a:t>		    y &lt;- </a:t>
            </a:r>
            <a:r>
              <a:rPr lang="en-GB" b="1" dirty="0" err="1"/>
              <a:t>anotherThing</a:t>
            </a:r>
            <a:endParaRPr lang="en-GB" b="1" dirty="0"/>
          </a:p>
          <a:p>
            <a:pPr marL="269875" lvl="1" indent="0">
              <a:buNone/>
            </a:pPr>
            <a:r>
              <a:rPr lang="en-GB" b="1" dirty="0"/>
              <a:t>		    z &lt;- </a:t>
            </a:r>
            <a:r>
              <a:rPr lang="en-GB" b="1" dirty="0" err="1"/>
              <a:t>combineThings</a:t>
            </a:r>
            <a:r>
              <a:rPr lang="en-GB" b="1" dirty="0"/>
              <a:t> x y</a:t>
            </a:r>
          </a:p>
          <a:p>
            <a:pPr marL="269875" lvl="1" indent="0">
              <a:buNone/>
            </a:pPr>
            <a:r>
              <a:rPr lang="en-GB" b="1" dirty="0"/>
              <a:t>		    </a:t>
            </a:r>
            <a:r>
              <a:rPr lang="en-GB" b="1" dirty="0" err="1"/>
              <a:t>finalizeThing</a:t>
            </a:r>
            <a:r>
              <a:rPr lang="en-GB" b="1" dirty="0"/>
              <a:t> z</a:t>
            </a:r>
          </a:p>
          <a:p>
            <a:pPr lvl="3"/>
            <a:endParaRPr lang="en-GB" dirty="0"/>
          </a:p>
          <a:p>
            <a:pPr lvl="1"/>
            <a:r>
              <a:rPr lang="en-GB" dirty="0"/>
              <a:t>Enables IO (input output) operations, which involves “side-effects”, without violating ‘purity’ guarantees.</a:t>
            </a:r>
          </a:p>
          <a:p>
            <a:pPr lvl="1"/>
            <a:r>
              <a:rPr lang="en-GB" dirty="0"/>
              <a:t>Recommended reading: Maybe Haskell, by Pat </a:t>
            </a:r>
            <a:r>
              <a:rPr lang="en-GB" dirty="0" err="1"/>
              <a:t>Brisbin</a:t>
            </a:r>
            <a:r>
              <a:rPr lang="en-GB" dirty="0"/>
              <a:t>.</a:t>
            </a:r>
          </a:p>
          <a:p>
            <a:pPr lvl="1"/>
            <a:endParaRPr lang="en-GB" dirty="0"/>
          </a:p>
          <a:p>
            <a:pPr lvl="1"/>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36</a:t>
            </a:fld>
            <a:r>
              <a:rPr lang="en-US" dirty="0"/>
              <a:t>/N</a:t>
            </a:r>
          </a:p>
        </p:txBody>
      </p:sp>
    </p:spTree>
    <p:extLst>
      <p:ext uri="{BB962C8B-B14F-4D97-AF65-F5344CB8AC3E}">
        <p14:creationId xmlns:p14="http://schemas.microsoft.com/office/powerpoint/2010/main" val="3034493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8150" y="639693"/>
            <a:ext cx="3989070" cy="707886"/>
          </a:xfrm>
          <a:prstGeom prst="rect">
            <a:avLst/>
          </a:prstGeom>
          <a:noFill/>
        </p:spPr>
        <p:txBody>
          <a:bodyPr wrap="square" rtlCol="0">
            <a:spAutoFit/>
          </a:bodyPr>
          <a:lstStyle/>
          <a:p>
            <a:pPr algn="ctr"/>
            <a:r>
              <a:rPr lang="en-GB" sz="4000" b="1" dirty="0">
                <a:solidFill>
                  <a:schemeClr val="bg1"/>
                </a:solidFill>
              </a:rPr>
              <a:t>Summary</a:t>
            </a:r>
          </a:p>
        </p:txBody>
      </p:sp>
      <p:sp>
        <p:nvSpPr>
          <p:cNvPr id="5" name="Text Placeholder 4"/>
          <p:cNvSpPr>
            <a:spLocks noGrp="1"/>
          </p:cNvSpPr>
          <p:nvPr>
            <p:ph type="body" sz="quarter" idx="4294967295"/>
          </p:nvPr>
        </p:nvSpPr>
        <p:spPr>
          <a:xfrm>
            <a:off x="610262" y="736374"/>
            <a:ext cx="11581738" cy="5504407"/>
          </a:xfrm>
          <a:prstGeom prst="rect">
            <a:avLst/>
          </a:prstGeom>
        </p:spPr>
        <p:txBody>
          <a:bodyPr>
            <a:normAutofit/>
          </a:bodyPr>
          <a:lstStyle/>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7" name="Text Placeholder 4">
            <a:extLst>
              <a:ext uri="{FF2B5EF4-FFF2-40B4-BE49-F238E27FC236}">
                <a16:creationId xmlns:a16="http://schemas.microsoft.com/office/drawing/2014/main" id="{33BD5D4F-C191-4E43-8F09-73C9F07D604D}"/>
              </a:ext>
            </a:extLst>
          </p:cNvPr>
          <p:cNvSpPr txBox="1">
            <a:spLocks/>
          </p:cNvSpPr>
          <p:nvPr/>
        </p:nvSpPr>
        <p:spPr>
          <a:xfrm>
            <a:off x="762662" y="888774"/>
            <a:ext cx="11581738" cy="5504407"/>
          </a:xfrm>
          <a:prstGeom prst="rect">
            <a:avLst/>
          </a:prstGeom>
        </p:spPr>
        <p:txBody>
          <a:bodyPr vert="horz" lIns="0" tIns="45720" rIns="0" bIns="45720" rtlCol="0">
            <a:normAutofit/>
          </a:bodyPr>
          <a:lst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Calibri"/>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Calibri"/>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solidFill>
                <a:schemeClr val="bg1"/>
              </a:solidFill>
            </a:endParaRPr>
          </a:p>
          <a:p>
            <a:endParaRPr lang="en-GB">
              <a:solidFill>
                <a:schemeClr val="bg1"/>
              </a:solidFill>
            </a:endParaRPr>
          </a:p>
          <a:p>
            <a:endParaRPr lang="en-GB">
              <a:solidFill>
                <a:schemeClr val="bg1"/>
              </a:solidFill>
            </a:endParaRPr>
          </a:p>
          <a:p>
            <a:r>
              <a:rPr lang="en-GB">
                <a:solidFill>
                  <a:schemeClr val="bg1"/>
                </a:solidFill>
              </a:rPr>
              <a:t>Introduction to Haskell</a:t>
            </a:r>
          </a:p>
          <a:p>
            <a:endParaRPr lang="en-GB">
              <a:solidFill>
                <a:schemeClr val="bg1"/>
              </a:solidFill>
            </a:endParaRPr>
          </a:p>
          <a:p>
            <a:r>
              <a:rPr lang="en-GB">
                <a:solidFill>
                  <a:schemeClr val="bg1"/>
                </a:solidFill>
              </a:rPr>
              <a:t>Functions</a:t>
            </a:r>
          </a:p>
          <a:p>
            <a:pPr lvl="1"/>
            <a:endParaRPr lang="en-GB">
              <a:solidFill>
                <a:schemeClr val="bg1"/>
              </a:solidFill>
            </a:endParaRPr>
          </a:p>
          <a:p>
            <a:r>
              <a:rPr lang="en-GB">
                <a:solidFill>
                  <a:schemeClr val="bg1"/>
                </a:solidFill>
              </a:rPr>
              <a:t>Data Types and TypeClasses</a:t>
            </a:r>
            <a:endParaRPr lang="en-GB" dirty="0">
              <a:solidFill>
                <a:schemeClr val="bg1"/>
              </a:solidFill>
            </a:endParaRPr>
          </a:p>
        </p:txBody>
      </p:sp>
    </p:spTree>
    <p:extLst>
      <p:ext uri="{BB962C8B-B14F-4D97-AF65-F5344CB8AC3E}">
        <p14:creationId xmlns:p14="http://schemas.microsoft.com/office/powerpoint/2010/main" val="9770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0" y="2555775"/>
            <a:ext cx="4622800" cy="1920526"/>
          </a:xfrm>
        </p:spPr>
        <p:txBody>
          <a:bodyPr/>
          <a:lstStyle/>
          <a:p>
            <a:r>
              <a:rPr lang="en-GB" dirty="0"/>
              <a:t>Academic hours:</a:t>
            </a:r>
            <a:br>
              <a:rPr lang="en-GB" dirty="0"/>
            </a:br>
            <a:r>
              <a:rPr lang="en-GB" dirty="0"/>
              <a:t>Wednesdays 09:00-11:00</a:t>
            </a:r>
            <a:br>
              <a:rPr lang="en-GB" dirty="0"/>
            </a:br>
            <a:br>
              <a:rPr lang="en-GB" dirty="0"/>
            </a:br>
            <a:r>
              <a:rPr lang="en-GB" dirty="0"/>
              <a:t>(please email if you can)</a:t>
            </a:r>
          </a:p>
        </p:txBody>
      </p:sp>
    </p:spTree>
    <p:extLst>
      <p:ext uri="{BB962C8B-B14F-4D97-AF65-F5344CB8AC3E}">
        <p14:creationId xmlns:p14="http://schemas.microsoft.com/office/powerpoint/2010/main" val="54395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8150" y="639693"/>
            <a:ext cx="3989070" cy="707886"/>
          </a:xfrm>
          <a:prstGeom prst="rect">
            <a:avLst/>
          </a:prstGeom>
          <a:noFill/>
        </p:spPr>
        <p:txBody>
          <a:bodyPr wrap="square" rtlCol="0">
            <a:spAutoFit/>
          </a:bodyPr>
          <a:lstStyle/>
          <a:p>
            <a:pPr algn="ctr"/>
            <a:r>
              <a:rPr lang="en-GB" sz="4000" b="1" dirty="0">
                <a:solidFill>
                  <a:schemeClr val="bg1"/>
                </a:solidFill>
              </a:rPr>
              <a:t>Overview</a:t>
            </a:r>
          </a:p>
        </p:txBody>
      </p:sp>
      <p:sp>
        <p:nvSpPr>
          <p:cNvPr id="5" name="Text Placeholder 4"/>
          <p:cNvSpPr>
            <a:spLocks noGrp="1"/>
          </p:cNvSpPr>
          <p:nvPr>
            <p:ph type="body" sz="quarter" idx="4294967295"/>
          </p:nvPr>
        </p:nvSpPr>
        <p:spPr>
          <a:xfrm>
            <a:off x="610262" y="736374"/>
            <a:ext cx="11581738" cy="5504407"/>
          </a:xfrm>
          <a:prstGeom prst="rect">
            <a:avLst/>
          </a:prstGeom>
        </p:spPr>
        <p:txBody>
          <a:bodyPr>
            <a:normAutofit/>
          </a:bodyPr>
          <a:lstStyle/>
          <a:p>
            <a:endParaRPr lang="en-GB" dirty="0">
              <a:solidFill>
                <a:schemeClr val="bg1"/>
              </a:solidFill>
            </a:endParaRPr>
          </a:p>
          <a:p>
            <a:endParaRPr lang="en-GB" dirty="0">
              <a:solidFill>
                <a:schemeClr val="bg1"/>
              </a:solidFill>
            </a:endParaRPr>
          </a:p>
          <a:p>
            <a:endParaRPr lang="en-GB" dirty="0">
              <a:solidFill>
                <a:schemeClr val="bg1"/>
              </a:solidFill>
            </a:endParaRPr>
          </a:p>
          <a:p>
            <a:r>
              <a:rPr lang="en-GB" dirty="0">
                <a:solidFill>
                  <a:schemeClr val="bg1"/>
                </a:solidFill>
              </a:rPr>
              <a:t>Introduction to Haskell</a:t>
            </a:r>
          </a:p>
          <a:p>
            <a:endParaRPr lang="en-GB" dirty="0">
              <a:solidFill>
                <a:schemeClr val="bg1"/>
              </a:solidFill>
            </a:endParaRPr>
          </a:p>
          <a:p>
            <a:r>
              <a:rPr lang="en-GB" dirty="0">
                <a:solidFill>
                  <a:schemeClr val="bg1"/>
                </a:solidFill>
              </a:rPr>
              <a:t>Functions</a:t>
            </a:r>
          </a:p>
          <a:p>
            <a:pPr lvl="1"/>
            <a:endParaRPr lang="en-GB" dirty="0">
              <a:solidFill>
                <a:schemeClr val="bg1"/>
              </a:solidFill>
            </a:endParaRPr>
          </a:p>
          <a:p>
            <a:r>
              <a:rPr lang="en-GB" dirty="0">
                <a:solidFill>
                  <a:schemeClr val="bg1"/>
                </a:solidFill>
              </a:rPr>
              <a:t>Data Types and </a:t>
            </a:r>
            <a:r>
              <a:rPr lang="en-GB" dirty="0" err="1">
                <a:solidFill>
                  <a:schemeClr val="bg1"/>
                </a:solidFill>
              </a:rPr>
              <a:t>TypeClasses</a:t>
            </a:r>
            <a:endParaRPr lang="en-GB" dirty="0">
              <a:solidFill>
                <a:schemeClr val="bg1"/>
              </a:solidFill>
            </a:endParaRPr>
          </a:p>
        </p:txBody>
      </p:sp>
    </p:spTree>
    <p:extLst>
      <p:ext uri="{BB962C8B-B14F-4D97-AF65-F5344CB8AC3E}">
        <p14:creationId xmlns:p14="http://schemas.microsoft.com/office/powerpoint/2010/main" val="414179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64BB99-10F5-4998-82C3-BCCF06FCBA26}"/>
              </a:ext>
            </a:extLst>
          </p:cNvPr>
          <p:cNvSpPr>
            <a:spLocks noGrp="1"/>
          </p:cNvSpPr>
          <p:nvPr>
            <p:ph type="body" sz="quarter" idx="10"/>
          </p:nvPr>
        </p:nvSpPr>
        <p:spPr/>
        <p:txBody>
          <a:bodyPr/>
          <a:lstStyle/>
          <a:p>
            <a:endParaRPr lang="en-GB" sz="6000" dirty="0"/>
          </a:p>
          <a:p>
            <a:pPr algn="ctr"/>
            <a:r>
              <a:rPr lang="en-GB" sz="6000" dirty="0"/>
              <a:t>BUT FIRST</a:t>
            </a:r>
          </a:p>
        </p:txBody>
      </p:sp>
    </p:spTree>
    <p:extLst>
      <p:ext uri="{BB962C8B-B14F-4D97-AF65-F5344CB8AC3E}">
        <p14:creationId xmlns:p14="http://schemas.microsoft.com/office/powerpoint/2010/main" val="213526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F9AF-F88E-4273-8E1F-CC9E65D1BC32}"/>
              </a:ext>
            </a:extLst>
          </p:cNvPr>
          <p:cNvSpPr>
            <a:spLocks noGrp="1"/>
          </p:cNvSpPr>
          <p:nvPr>
            <p:ph type="title"/>
          </p:nvPr>
        </p:nvSpPr>
        <p:spPr/>
        <p:txBody>
          <a:bodyPr/>
          <a:lstStyle/>
          <a:p>
            <a:r>
              <a:rPr lang="en-GB" dirty="0"/>
              <a:t>Part I</a:t>
            </a:r>
          </a:p>
        </p:txBody>
      </p:sp>
      <p:sp>
        <p:nvSpPr>
          <p:cNvPr id="3" name="Subtitle 2">
            <a:extLst>
              <a:ext uri="{FF2B5EF4-FFF2-40B4-BE49-F238E27FC236}">
                <a16:creationId xmlns:a16="http://schemas.microsoft.com/office/drawing/2014/main" id="{E04B0930-D834-467F-BD53-8BAAF93F650B}"/>
              </a:ext>
            </a:extLst>
          </p:cNvPr>
          <p:cNvSpPr>
            <a:spLocks noGrp="1"/>
          </p:cNvSpPr>
          <p:nvPr>
            <p:ph type="subTitle" idx="1"/>
          </p:nvPr>
        </p:nvSpPr>
        <p:spPr/>
        <p:txBody>
          <a:bodyPr/>
          <a:lstStyle/>
          <a:p>
            <a:r>
              <a:rPr lang="en-GB" dirty="0"/>
              <a:t>Introduction to Haskell</a:t>
            </a:r>
            <a:endParaRPr lang="en-GB" sz="1800" dirty="0"/>
          </a:p>
        </p:txBody>
      </p:sp>
    </p:spTree>
    <p:extLst>
      <p:ext uri="{BB962C8B-B14F-4D97-AF65-F5344CB8AC3E}">
        <p14:creationId xmlns:p14="http://schemas.microsoft.com/office/powerpoint/2010/main" val="35808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What is Haskell?</a:t>
            </a:r>
          </a:p>
        </p:txBody>
      </p:sp>
      <p:sp>
        <p:nvSpPr>
          <p:cNvPr id="5" name="Text Placeholder 4"/>
          <p:cNvSpPr>
            <a:spLocks noGrp="1"/>
          </p:cNvSpPr>
          <p:nvPr>
            <p:ph type="body" sz="quarter" idx="21"/>
          </p:nvPr>
        </p:nvSpPr>
        <p:spPr>
          <a:xfrm>
            <a:off x="356260" y="508970"/>
            <a:ext cx="11835739" cy="6037880"/>
          </a:xfrm>
        </p:spPr>
        <p:txBody>
          <a:bodyPr/>
          <a:lstStyle/>
          <a:p>
            <a:r>
              <a:rPr lang="en-GB" dirty="0"/>
              <a:t>Pure functional programming language</a:t>
            </a:r>
          </a:p>
          <a:p>
            <a:pPr lvl="1"/>
            <a:r>
              <a:rPr lang="en-GB" dirty="0"/>
              <a:t>Pure functions: always guaranteed to return the same result / have the same effect for the same inputs.</a:t>
            </a:r>
          </a:p>
          <a:p>
            <a:pPr lvl="1"/>
            <a:r>
              <a:rPr lang="en-GB" dirty="0"/>
              <a:t>Values are immutable</a:t>
            </a:r>
          </a:p>
          <a:p>
            <a:pPr lvl="1"/>
            <a:r>
              <a:rPr lang="en-GB" dirty="0"/>
              <a:t>Supports lambda expressions and functions as “first-class citizens”, enabling higher order functions.</a:t>
            </a:r>
          </a:p>
          <a:p>
            <a:pPr lvl="3"/>
            <a:endParaRPr lang="en-GB" dirty="0"/>
          </a:p>
          <a:p>
            <a:r>
              <a:rPr lang="en-GB" dirty="0"/>
              <a:t>Statically and strongly typed language</a:t>
            </a:r>
          </a:p>
          <a:p>
            <a:pPr lvl="1"/>
            <a:r>
              <a:rPr lang="en-GB" dirty="0"/>
              <a:t>Can define Types (including generic types) and </a:t>
            </a:r>
            <a:r>
              <a:rPr lang="en-GB" dirty="0" err="1"/>
              <a:t>TypeClasses</a:t>
            </a:r>
            <a:r>
              <a:rPr lang="en-GB" dirty="0"/>
              <a:t> (similar concept to interfaces in Java) </a:t>
            </a:r>
          </a:p>
          <a:p>
            <a:pPr lvl="1"/>
            <a:r>
              <a:rPr lang="en-GB" dirty="0"/>
              <a:t>Features </a:t>
            </a:r>
            <a:r>
              <a:rPr lang="en-GB" i="1" dirty="0"/>
              <a:t>referential transparency</a:t>
            </a:r>
            <a:r>
              <a:rPr lang="en-GB" dirty="0"/>
              <a:t> and </a:t>
            </a:r>
            <a:r>
              <a:rPr lang="en-GB" i="1" dirty="0"/>
              <a:t>pattern matching</a:t>
            </a:r>
            <a:r>
              <a:rPr lang="en-GB" dirty="0"/>
              <a:t>:</a:t>
            </a:r>
          </a:p>
          <a:p>
            <a:pPr marL="269875" lvl="1" indent="0">
              <a:buNone/>
            </a:pPr>
            <a:r>
              <a:rPr lang="en-GB" b="1" dirty="0"/>
              <a:t>        </a:t>
            </a:r>
            <a:r>
              <a:rPr lang="en-GB" b="1" dirty="0" err="1"/>
              <a:t>getname</a:t>
            </a:r>
            <a:r>
              <a:rPr lang="en-GB" b="1" dirty="0"/>
              <a:t> (Person name age) = name</a:t>
            </a:r>
            <a:r>
              <a:rPr lang="en-GB" dirty="0"/>
              <a:t> </a:t>
            </a:r>
            <a:r>
              <a:rPr lang="en-GB" dirty="0">
                <a:sym typeface="Wingdings" panose="05000000000000000000" pitchFamily="2" charset="2"/>
              </a:rPr>
              <a:t></a:t>
            </a:r>
            <a:r>
              <a:rPr lang="en-GB" dirty="0"/>
              <a:t> </a:t>
            </a:r>
            <a:r>
              <a:rPr lang="en-GB" dirty="0">
                <a:sym typeface="Wingdings" panose="05000000000000000000" pitchFamily="2" charset="2"/>
              </a:rPr>
              <a:t>we can refer to / substitute left-matching terms with the right one.</a:t>
            </a:r>
            <a:r>
              <a:rPr lang="en-GB" dirty="0"/>
              <a:t> </a:t>
            </a:r>
          </a:p>
          <a:p>
            <a:pPr lvl="3"/>
            <a:endParaRPr lang="en-GB" dirty="0"/>
          </a:p>
          <a:p>
            <a:r>
              <a:rPr lang="en-GB" dirty="0"/>
              <a:t>Non-strict language </a:t>
            </a:r>
            <a:r>
              <a:rPr lang="en-GB" sz="1400" dirty="0"/>
              <a:t>(i.e. ‘lazy’: evaluation of expressions deferred “until needed”)</a:t>
            </a:r>
          </a:p>
          <a:p>
            <a:pPr marL="269875" lvl="1" indent="0">
              <a:buNone/>
            </a:pPr>
            <a:r>
              <a:rPr lang="en-GB" dirty="0"/>
              <a:t>	E.g. consider (in pseudocode): </a:t>
            </a:r>
            <a:r>
              <a:rPr lang="en-GB" b="1" dirty="0"/>
              <a:t>a = True; b = </a:t>
            </a:r>
            <a:r>
              <a:rPr lang="en-GB" b="1" dirty="0" err="1"/>
              <a:t>isPrime</a:t>
            </a:r>
            <a:r>
              <a:rPr lang="en-GB" b="1" dirty="0"/>
              <a:t>(…); c = </a:t>
            </a:r>
            <a:r>
              <a:rPr lang="en-GB" b="1" dirty="0" err="1"/>
              <a:t>allTrue</a:t>
            </a:r>
            <a:r>
              <a:rPr lang="en-GB" b="1" dirty="0"/>
              <a:t>(a, b)</a:t>
            </a:r>
          </a:p>
          <a:p>
            <a:pPr marL="269875" lvl="1" indent="0">
              <a:buNone/>
            </a:pPr>
            <a:r>
              <a:rPr lang="en-GB" b="1" dirty="0"/>
              <a:t>     	</a:t>
            </a:r>
            <a:r>
              <a:rPr lang="en-GB" dirty="0"/>
              <a:t>In a non-strict language, expensive operation </a:t>
            </a:r>
            <a:r>
              <a:rPr lang="en-GB" b="1" dirty="0"/>
              <a:t>b</a:t>
            </a:r>
            <a:r>
              <a:rPr lang="en-GB" dirty="0"/>
              <a:t> will never be evaluated, leading to optimal code.</a:t>
            </a:r>
          </a:p>
          <a:p>
            <a:pPr lvl="3"/>
            <a:endParaRPr lang="en-GB" dirty="0"/>
          </a:p>
          <a:p>
            <a:r>
              <a:rPr lang="en-GB" dirty="0"/>
              <a:t>Started off as an “academic” language, now highly regarded in industry</a:t>
            </a:r>
          </a:p>
          <a:p>
            <a:pPr lvl="2"/>
            <a:r>
              <a:rPr lang="en-GB" dirty="0"/>
              <a:t>Goal: Functional Paradigm / Expressing code in terms of mathematical abstractions (and vice versa)</a:t>
            </a:r>
          </a:p>
          <a:p>
            <a:pPr lvl="2"/>
            <a:r>
              <a:rPr lang="en-GB" dirty="0"/>
              <a:t>Initially compilers were not very performant, but this has changed</a:t>
            </a:r>
          </a:p>
        </p:txBody>
      </p:sp>
      <p:sp>
        <p:nvSpPr>
          <p:cNvPr id="6" name="Slide Number Placeholder 5"/>
          <p:cNvSpPr>
            <a:spLocks noGrp="1"/>
          </p:cNvSpPr>
          <p:nvPr>
            <p:ph type="sldNum" sz="quarter" idx="18"/>
          </p:nvPr>
        </p:nvSpPr>
        <p:spPr/>
        <p:txBody>
          <a:bodyPr/>
          <a:lstStyle/>
          <a:p>
            <a:fld id="{D7E85FC7-13DC-D24B-89C2-5E16CAE8A885}" type="slidenum">
              <a:rPr lang="en-US" smtClean="0"/>
              <a:pPr/>
              <a:t>7</a:t>
            </a:fld>
            <a:r>
              <a:rPr lang="en-US" dirty="0"/>
              <a:t>/N</a:t>
            </a:r>
          </a:p>
        </p:txBody>
      </p:sp>
    </p:spTree>
    <p:extLst>
      <p:ext uri="{BB962C8B-B14F-4D97-AF65-F5344CB8AC3E}">
        <p14:creationId xmlns:p14="http://schemas.microsoft.com/office/powerpoint/2010/main" val="392358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‘Lazy’ Evaluation Strategy</a:t>
            </a:r>
          </a:p>
        </p:txBody>
      </p:sp>
      <p:sp>
        <p:nvSpPr>
          <p:cNvPr id="5" name="Text Placeholder 4"/>
          <p:cNvSpPr>
            <a:spLocks noGrp="1"/>
          </p:cNvSpPr>
          <p:nvPr>
            <p:ph type="body" sz="quarter" idx="21"/>
          </p:nvPr>
        </p:nvSpPr>
        <p:spPr>
          <a:xfrm>
            <a:off x="356261" y="566120"/>
            <a:ext cx="11581738" cy="6037880"/>
          </a:xfrm>
        </p:spPr>
        <p:txBody>
          <a:bodyPr/>
          <a:lstStyle/>
          <a:p>
            <a:r>
              <a:rPr lang="en-GB" dirty="0"/>
              <a:t>Execution of a functional program means evaluation of expressions</a:t>
            </a:r>
          </a:p>
          <a:p>
            <a:pPr lvl="1"/>
            <a:r>
              <a:rPr lang="en-GB" dirty="0"/>
              <a:t>Semantically, entire programs can be thought of application of arguments to a single, composed function.</a:t>
            </a:r>
          </a:p>
          <a:p>
            <a:pPr lvl="3"/>
            <a:endParaRPr lang="en-GB" dirty="0"/>
          </a:p>
          <a:p>
            <a:r>
              <a:rPr lang="en-GB" dirty="0"/>
              <a:t>Semantically, there are two main kinds of functions:</a:t>
            </a:r>
          </a:p>
          <a:p>
            <a:pPr lvl="1"/>
            <a:r>
              <a:rPr lang="en-GB" dirty="0"/>
              <a:t>Non-strict: Allow operations on “undefined” (or “not yet defined”) inputs to yield well-defined outputs.  </a:t>
            </a:r>
          </a:p>
          <a:p>
            <a:pPr lvl="1"/>
            <a:r>
              <a:rPr lang="en-GB" dirty="0"/>
              <a:t>Strict: Does not allow the above: all inputs must be well-defined, otherwise output is also undefined.</a:t>
            </a:r>
          </a:p>
          <a:p>
            <a:pPr lvl="3"/>
            <a:endParaRPr lang="en-GB" dirty="0"/>
          </a:p>
          <a:p>
            <a:r>
              <a:rPr lang="en-GB" dirty="0"/>
              <a:t>Strict vs non-strict programming languages in practice:</a:t>
            </a:r>
          </a:p>
          <a:p>
            <a:pPr lvl="1"/>
            <a:r>
              <a:rPr lang="en-GB" dirty="0"/>
              <a:t>Strict languages (e.g. Java) rely on “call by value” evaluation:</a:t>
            </a:r>
          </a:p>
          <a:p>
            <a:pPr marL="269875" lvl="1" indent="0">
              <a:buNone/>
            </a:pPr>
            <a:r>
              <a:rPr lang="en-GB" dirty="0"/>
              <a:t>	All arguments to a function are evaluated before the function is applied</a:t>
            </a:r>
          </a:p>
          <a:p>
            <a:pPr lvl="1"/>
            <a:r>
              <a:rPr lang="en-GB" dirty="0"/>
              <a:t>Non-strict languages (e.g. Haskell) rely on ‘lazy’ / “call-by-need” evaluation:</a:t>
            </a:r>
          </a:p>
          <a:p>
            <a:pPr marL="269875" lvl="1" indent="0">
              <a:buNone/>
            </a:pPr>
            <a:r>
              <a:rPr lang="en-GB" dirty="0"/>
              <a:t>	Arguments to a function are only evaluated if needed, and at the point of need, but not before.</a:t>
            </a:r>
          </a:p>
          <a:p>
            <a:pPr lvl="1"/>
            <a:r>
              <a:rPr lang="en-GB" dirty="0"/>
              <a:t>‘Laziness’ is typically implemented using “</a:t>
            </a:r>
            <a:r>
              <a:rPr lang="en-GB" dirty="0" err="1"/>
              <a:t>thunks</a:t>
            </a:r>
            <a:r>
              <a:rPr lang="en-GB" dirty="0"/>
              <a:t>”: special pointers to code which are replaced with a value the first time they are executed.</a:t>
            </a:r>
          </a:p>
          <a:p>
            <a:pPr lvl="1"/>
            <a:r>
              <a:rPr lang="en-GB" dirty="0"/>
              <a:t>Compiler can decide whether to “</a:t>
            </a:r>
            <a:r>
              <a:rPr lang="en-GB" dirty="0" err="1"/>
              <a:t>memoize</a:t>
            </a:r>
            <a:r>
              <a:rPr lang="en-GB" dirty="0"/>
              <a:t>” function calls, such that repeated evaluation is optimised away. </a:t>
            </a:r>
          </a:p>
          <a:p>
            <a:pPr lvl="2"/>
            <a:r>
              <a:rPr lang="en-GB" dirty="0"/>
              <a:t>In practice the compiler will not do this for all functions, as the operational overhead involved may exceed the benefit of memorization in practice.</a:t>
            </a:r>
          </a:p>
        </p:txBody>
      </p:sp>
      <p:sp>
        <p:nvSpPr>
          <p:cNvPr id="6" name="Slide Number Placeholder 5"/>
          <p:cNvSpPr>
            <a:spLocks noGrp="1"/>
          </p:cNvSpPr>
          <p:nvPr>
            <p:ph type="sldNum" sz="quarter" idx="18"/>
          </p:nvPr>
        </p:nvSpPr>
        <p:spPr/>
        <p:txBody>
          <a:bodyPr/>
          <a:lstStyle/>
          <a:p>
            <a:fld id="{D7E85FC7-13DC-D24B-89C2-5E16CAE8A885}" type="slidenum">
              <a:rPr lang="en-US" smtClean="0"/>
              <a:pPr/>
              <a:t>8</a:t>
            </a:fld>
            <a:r>
              <a:rPr lang="en-US" dirty="0"/>
              <a:t>/N</a:t>
            </a:r>
          </a:p>
        </p:txBody>
      </p:sp>
    </p:spTree>
    <p:extLst>
      <p:ext uri="{BB962C8B-B14F-4D97-AF65-F5344CB8AC3E}">
        <p14:creationId xmlns:p14="http://schemas.microsoft.com/office/powerpoint/2010/main" val="48976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Glasgow Haskell Compiler </a:t>
            </a:r>
          </a:p>
        </p:txBody>
      </p:sp>
      <p:sp>
        <p:nvSpPr>
          <p:cNvPr id="5" name="Text Placeholder 4"/>
          <p:cNvSpPr>
            <a:spLocks noGrp="1"/>
          </p:cNvSpPr>
          <p:nvPr>
            <p:ph type="body" sz="quarter" idx="21"/>
          </p:nvPr>
        </p:nvSpPr>
        <p:spPr>
          <a:xfrm>
            <a:off x="356261" y="566120"/>
            <a:ext cx="11581738" cy="6037880"/>
          </a:xfrm>
        </p:spPr>
        <p:txBody>
          <a:bodyPr/>
          <a:lstStyle/>
          <a:p>
            <a:r>
              <a:rPr lang="en-GB" dirty="0"/>
              <a:t>GHC is a compiler for Haskell</a:t>
            </a:r>
          </a:p>
          <a:p>
            <a:pPr lvl="1"/>
            <a:r>
              <a:rPr lang="en-GB" dirty="0"/>
              <a:t>Compiled programs require a valid </a:t>
            </a:r>
            <a:r>
              <a:rPr lang="en-GB" b="1" dirty="0"/>
              <a:t>main</a:t>
            </a:r>
            <a:r>
              <a:rPr lang="en-GB" dirty="0"/>
              <a:t> function, which makes use of at least one “</a:t>
            </a:r>
            <a:r>
              <a:rPr lang="en-GB" b="1" dirty="0"/>
              <a:t>IO</a:t>
            </a:r>
            <a:r>
              <a:rPr lang="en-GB" dirty="0"/>
              <a:t>” operation (e.g. </a:t>
            </a:r>
            <a:r>
              <a:rPr lang="en-GB" b="1" dirty="0"/>
              <a:t>print</a:t>
            </a:r>
            <a:r>
              <a:rPr lang="en-GB" dirty="0"/>
              <a:t>).</a:t>
            </a:r>
          </a:p>
          <a:p>
            <a:pPr lvl="1"/>
            <a:r>
              <a:rPr lang="en-GB" dirty="0"/>
              <a:t>Also provides </a:t>
            </a:r>
            <a:r>
              <a:rPr lang="en-GB" dirty="0" err="1"/>
              <a:t>GHCi</a:t>
            </a:r>
            <a:r>
              <a:rPr lang="en-GB" dirty="0"/>
              <a:t>: an interactive environment (i.e. an interpreter)</a:t>
            </a:r>
          </a:p>
          <a:p>
            <a:pPr lvl="2"/>
            <a:endParaRPr lang="en-GB" dirty="0"/>
          </a:p>
          <a:p>
            <a:r>
              <a:rPr lang="en-GB" dirty="0"/>
              <a:t>Nowadays increasingly used in the context of more complex build tools, like </a:t>
            </a:r>
            <a:r>
              <a:rPr lang="en-GB" i="1" dirty="0"/>
              <a:t>Stack</a:t>
            </a:r>
          </a:p>
          <a:p>
            <a:pPr lvl="1"/>
            <a:r>
              <a:rPr lang="en-GB" dirty="0"/>
              <a:t>These provide isolated GHC instances, package creation templates, automated package management, etc.</a:t>
            </a:r>
          </a:p>
          <a:p>
            <a:pPr lvl="1"/>
            <a:r>
              <a:rPr lang="en-GB" dirty="0"/>
              <a:t>We won’t cover Stack in this lecture. See “The Haskell Tool Stack” (</a:t>
            </a:r>
            <a:r>
              <a:rPr lang="en-GB" dirty="0">
                <a:hlinkClick r:id="rId3"/>
              </a:rPr>
              <a:t>https://haskellstack.org</a:t>
            </a:r>
            <a:r>
              <a:rPr lang="en-GB" dirty="0"/>
              <a:t>) if interested.</a:t>
            </a:r>
          </a:p>
          <a:p>
            <a:pPr lvl="2"/>
            <a:endParaRPr lang="en-GB" dirty="0"/>
          </a:p>
          <a:p>
            <a:r>
              <a:rPr lang="en-GB" dirty="0"/>
              <a:t>Useful </a:t>
            </a:r>
            <a:r>
              <a:rPr lang="en-GB" b="1" dirty="0" err="1"/>
              <a:t>ghci</a:t>
            </a:r>
            <a:r>
              <a:rPr lang="en-GB" dirty="0"/>
              <a:t> information and commands to get you started</a:t>
            </a:r>
          </a:p>
          <a:p>
            <a:pPr lvl="1"/>
            <a:r>
              <a:rPr lang="en-GB" b="1" dirty="0" err="1"/>
              <a:t>ghci</a:t>
            </a:r>
            <a:r>
              <a:rPr lang="en-GB" dirty="0"/>
              <a:t> shows the currently loaded module (this defines what functions are “in scope”, i.e. visible)</a:t>
            </a:r>
          </a:p>
          <a:p>
            <a:pPr lvl="2"/>
            <a:r>
              <a:rPr lang="en-GB" dirty="0"/>
              <a:t>By default, this is “Prelude”: Haskell’s standard library.</a:t>
            </a:r>
          </a:p>
          <a:p>
            <a:pPr lvl="1"/>
            <a:r>
              <a:rPr lang="en-GB" dirty="0"/>
              <a:t>Typing a valid Haskell expression in the interpreter will evaluate it and print the result on the terminal</a:t>
            </a:r>
          </a:p>
          <a:p>
            <a:pPr lvl="1"/>
            <a:r>
              <a:rPr lang="en-GB" b="1" dirty="0"/>
              <a:t>:help</a:t>
            </a:r>
            <a:r>
              <a:rPr lang="en-GB" dirty="0"/>
              <a:t> / </a:t>
            </a:r>
            <a:r>
              <a:rPr lang="en-GB" b="1" dirty="0"/>
              <a:t>:h</a:t>
            </a:r>
            <a:r>
              <a:rPr lang="en-GB" dirty="0"/>
              <a:t> will show a list of available commands provided by </a:t>
            </a:r>
            <a:r>
              <a:rPr lang="en-GB" b="1" dirty="0" err="1"/>
              <a:t>ghci</a:t>
            </a:r>
            <a:endParaRPr lang="en-GB" b="1" dirty="0"/>
          </a:p>
          <a:p>
            <a:pPr lvl="1"/>
            <a:r>
              <a:rPr lang="en-GB" dirty="0"/>
              <a:t>Some useful commands: </a:t>
            </a:r>
            <a:r>
              <a:rPr lang="en-GB" b="1" dirty="0"/>
              <a:t>:load</a:t>
            </a:r>
            <a:r>
              <a:rPr lang="en-GB" dirty="0"/>
              <a:t> / </a:t>
            </a:r>
            <a:r>
              <a:rPr lang="en-GB" b="1" dirty="0"/>
              <a:t>:l</a:t>
            </a:r>
            <a:r>
              <a:rPr lang="en-GB" dirty="0"/>
              <a:t> (load types / function definitions from a file), </a:t>
            </a:r>
            <a:r>
              <a:rPr lang="en-GB" b="1" dirty="0"/>
              <a:t>:reload </a:t>
            </a:r>
            <a:r>
              <a:rPr lang="en-GB" dirty="0"/>
              <a:t>/</a:t>
            </a:r>
            <a:r>
              <a:rPr lang="en-GB" b="1" dirty="0"/>
              <a:t> :r,</a:t>
            </a:r>
          </a:p>
          <a:p>
            <a:pPr lvl="1"/>
            <a:r>
              <a:rPr lang="en-GB" b="1" dirty="0"/>
              <a:t>:type </a:t>
            </a:r>
            <a:r>
              <a:rPr lang="en-GB" dirty="0"/>
              <a:t>/</a:t>
            </a:r>
            <a:r>
              <a:rPr lang="en-GB" b="1" dirty="0"/>
              <a:t> :t </a:t>
            </a:r>
            <a:r>
              <a:rPr lang="en-GB" dirty="0"/>
              <a:t>(show type of an expression),</a:t>
            </a:r>
            <a:r>
              <a:rPr lang="en-GB" b="1" dirty="0"/>
              <a:t> :info </a:t>
            </a:r>
            <a:r>
              <a:rPr lang="en-GB" dirty="0"/>
              <a:t>/</a:t>
            </a:r>
            <a:r>
              <a:rPr lang="en-GB" b="1" dirty="0"/>
              <a:t> :</a:t>
            </a:r>
            <a:r>
              <a:rPr lang="en-GB" b="1" dirty="0" err="1"/>
              <a:t>i</a:t>
            </a:r>
            <a:r>
              <a:rPr lang="en-GB" b="1" dirty="0"/>
              <a:t> </a:t>
            </a:r>
            <a:r>
              <a:rPr lang="en-GB" dirty="0"/>
              <a:t>(e.g. signatures),</a:t>
            </a:r>
            <a:r>
              <a:rPr lang="en-GB" b="1" dirty="0"/>
              <a:t> :doc </a:t>
            </a:r>
            <a:r>
              <a:rPr lang="en-GB" dirty="0"/>
              <a:t>(documentation e.g. keywords)</a:t>
            </a:r>
          </a:p>
          <a:p>
            <a:pPr lvl="3"/>
            <a:endParaRPr lang="en-GB" dirty="0"/>
          </a:p>
          <a:p>
            <a:pPr marL="450850" lvl="2" indent="0">
              <a:buNone/>
            </a:pPr>
            <a:r>
              <a:rPr lang="en-GB" dirty="0"/>
              <a:t>For more details, see: </a:t>
            </a:r>
            <a:r>
              <a:rPr lang="en-GB" dirty="0">
                <a:hlinkClick r:id="rId4"/>
              </a:rPr>
              <a:t>https://downloads.haskell.org/~ghc/7.4.1/docs/html/users_guide/ghci-commands.html</a:t>
            </a:r>
            <a:r>
              <a:rPr lang="en-GB" dirty="0"/>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9</a:t>
            </a:fld>
            <a:r>
              <a:rPr lang="en-US" dirty="0"/>
              <a:t>/N</a:t>
            </a:r>
          </a:p>
        </p:txBody>
      </p:sp>
    </p:spTree>
    <p:extLst>
      <p:ext uri="{BB962C8B-B14F-4D97-AF65-F5344CB8AC3E}">
        <p14:creationId xmlns:p14="http://schemas.microsoft.com/office/powerpoint/2010/main" val="1880583402"/>
      </p:ext>
    </p:extLst>
  </p:cSld>
  <p:clrMapOvr>
    <a:masterClrMapping/>
  </p:clrMapOvr>
</p:sld>
</file>

<file path=ppt/theme/theme1.xml><?xml version="1.0" encoding="utf-8"?>
<a:theme xmlns:a="http://schemas.openxmlformats.org/drawingml/2006/main" name="Title/Divider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0C121402-B6D9-9744-973B-81A6B776DF11}"/>
    </a:ext>
  </a:extLst>
</a:theme>
</file>

<file path=ppt/theme/theme2.xml><?xml version="1.0" encoding="utf-8"?>
<a:theme xmlns:a="http://schemas.openxmlformats.org/drawingml/2006/main" name="Text/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24E1FE93-DBF4-6E41-BD12-7199829D8CB3}"/>
    </a:ext>
  </a:extLst>
</a:theme>
</file>

<file path=ppt/theme/theme3.xml><?xml version="1.0" encoding="utf-8"?>
<a:theme xmlns:a="http://schemas.openxmlformats.org/drawingml/2006/main" name="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E1A0A4E8-9C8B-244F-A8BB-F43D8A27A71A}"/>
    </a:ext>
  </a:extLst>
</a:theme>
</file>

<file path=ppt/theme/theme4.xml><?xml version="1.0" encoding="utf-8"?>
<a:theme xmlns:a="http://schemas.openxmlformats.org/drawingml/2006/main" name="End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BBE50698-18A2-4941-A9C0-C386D61FA33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BA757DD001D6429A804770F209C358" ma:contentTypeVersion="9" ma:contentTypeDescription="Create a new document." ma:contentTypeScope="" ma:versionID="a2af8620d8052c4570ee10b90bc2e287">
  <xsd:schema xmlns:xsd="http://www.w3.org/2001/XMLSchema" xmlns:xs="http://www.w3.org/2001/XMLSchema" xmlns:p="http://schemas.microsoft.com/office/2006/metadata/properties" xmlns:ns2="864fa2f1-e7a3-49ef-aac9-27da4f2d2640" targetNamespace="http://schemas.microsoft.com/office/2006/metadata/properties" ma:root="true" ma:fieldsID="bdde676d73dc32e80c046e4d27a4df6c" ns2:_="">
    <xsd:import namespace="864fa2f1-e7a3-49ef-aac9-27da4f2d264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4fa2f1-e7a3-49ef-aac9-27da4f2d26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7D91BB-6FD8-4800-B5D5-2773EA19D436}">
  <ds:schemaRefs>
    <ds:schemaRef ds:uri="864fa2f1-e7a3-49ef-aac9-27da4f2d2640"/>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8E849799-830B-4E55-9666-63F48AF16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4fa2f1-e7a3-49ef-aac9-27da4f2d26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74A378-A40D-4D10-9A36-F1DBB1C7DA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Template>
  <TotalTime>5503</TotalTime>
  <Words>6186</Words>
  <Application>Microsoft Office PowerPoint</Application>
  <PresentationFormat>Widescreen</PresentationFormat>
  <Paragraphs>592</Paragraphs>
  <Slides>38</Slides>
  <Notes>34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38</vt:i4>
      </vt:variant>
    </vt:vector>
  </HeadingPairs>
  <TitlesOfParts>
    <vt:vector size="48" baseType="lpstr">
      <vt:lpstr>Arial</vt:lpstr>
      <vt:lpstr>Arial Black</vt:lpstr>
      <vt:lpstr>Wingdings</vt:lpstr>
      <vt:lpstr>Calibri</vt:lpstr>
      <vt:lpstr>Consolas</vt:lpstr>
      <vt:lpstr>Bahnschrift</vt:lpstr>
      <vt:lpstr>Title/Divider Slides</vt:lpstr>
      <vt:lpstr>Text/Media Slides</vt:lpstr>
      <vt:lpstr>Media Slides</vt:lpstr>
      <vt:lpstr>End Slides</vt:lpstr>
      <vt:lpstr>CE303</vt:lpstr>
      <vt:lpstr>Today:</vt:lpstr>
      <vt:lpstr>PowerPoint Presentation</vt:lpstr>
      <vt:lpstr>PowerPoint Presentation</vt:lpstr>
      <vt:lpstr>PowerPoint Presentation</vt:lpstr>
      <vt:lpstr>Part I</vt:lpstr>
      <vt:lpstr>PowerPoint Presentation</vt:lpstr>
      <vt:lpstr>PowerPoint Presentation</vt:lpstr>
      <vt:lpstr>PowerPoint Presentation</vt:lpstr>
      <vt:lpstr>PowerPoint Presentation</vt:lpstr>
      <vt:lpstr>PowerPoint Presentation</vt:lpstr>
      <vt:lpstr>Part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Academic hours: Wednesdays 09:00-11:00  (please email if you 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Papastylianou, Tasos</dc:creator>
  <cp:lastModifiedBy>Papastylianou, Tasos</cp:lastModifiedBy>
  <cp:revision>1003</cp:revision>
  <dcterms:created xsi:type="dcterms:W3CDTF">2022-10-17T05:20:58Z</dcterms:created>
  <dcterms:modified xsi:type="dcterms:W3CDTF">2022-12-13T03:33:59Z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0x0101002BBA757DD001D6429A804770F209C358</vt:lpwstr>
  </property>
</Properties>
</file>