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92" r:id="rId1"/>
  </p:sldMasterIdLst>
  <p:notesMasterIdLst>
    <p:notesMasterId r:id="rId23"/>
  </p:notesMasterIdLst>
  <p:handoutMasterIdLst>
    <p:handoutMasterId r:id="rId24"/>
  </p:handoutMasterIdLst>
  <p:sldIdLst>
    <p:sldId id="274" r:id="rId2"/>
    <p:sldId id="431" r:id="rId3"/>
    <p:sldId id="419" r:id="rId4"/>
    <p:sldId id="461" r:id="rId5"/>
    <p:sldId id="436" r:id="rId6"/>
    <p:sldId id="447" r:id="rId7"/>
    <p:sldId id="448" r:id="rId8"/>
    <p:sldId id="466" r:id="rId9"/>
    <p:sldId id="467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65" r:id="rId21"/>
    <p:sldId id="408" r:id="rId22"/>
  </p:sldIdLst>
  <p:sldSz cx="9144000" cy="6858000" type="screen4x3"/>
  <p:notesSz cx="9926638" cy="6797675"/>
  <p:embeddedFontLst>
    <p:embeddedFont>
      <p:font typeface="Wingdings 2" panose="05020102010507070707" pitchFamily="18" charset="2"/>
      <p:regular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FF99"/>
    <a:srgbClr val="F3C23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86432" autoAdjust="0"/>
  </p:normalViewPr>
  <p:slideViewPr>
    <p:cSldViewPr>
      <p:cViewPr varScale="1">
        <p:scale>
          <a:sx n="68" d="100"/>
          <a:sy n="68" d="100"/>
        </p:scale>
        <p:origin x="12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CE201  (2015-2016)</a:t>
            </a:r>
            <a:endParaRPr lang="en-GB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9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5DA2F82-8884-407A-85C8-D6613EF23A5C}" type="datetime1">
              <a:rPr lang="en-US" smtClean="0"/>
              <a:t>11/15/2018</a:t>
            </a:fld>
            <a:endParaRPr lang="en-GB" dirty="0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61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9" y="645661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C9F58A6-2568-44D2-B733-92D5B19D3A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775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9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BC188AD-5A1E-4E94-8E61-EEF64D3B45A7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5" y="3228896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9" y="645661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BC3C10-E814-4FF2-9328-51A8C2F5C4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8864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C64119A-244C-44CC-8AB1-9C1767114EBD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89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90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01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8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97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35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2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3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7AA1AF7-5316-4057-B6AD-6E3472A6CAA2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2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7FC702-C5A2-4157-8F7D-A591532FE769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2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2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7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7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85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8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5CE8A52-D459-41D2-AF05-5057BD52BD68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3C10-E814-4FF2-9328-51A8C2F5C4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CE201  (2015-2016)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825" y="1268413"/>
            <a:ext cx="8642350" cy="1152525"/>
            <a:chOff x="1066" y="709"/>
            <a:chExt cx="576" cy="576"/>
          </a:xfrm>
        </p:grpSpPr>
        <p:sp>
          <p:nvSpPr>
            <p:cNvPr id="5" name="AutoShape 5"/>
            <p:cNvSpPr>
              <a:spLocks noChangeArrowheads="1"/>
            </p:cNvSpPr>
            <p:nvPr userDrawn="1"/>
          </p:nvSpPr>
          <p:spPr bwMode="auto">
            <a:xfrm>
              <a:off x="1066" y="709"/>
              <a:ext cx="576" cy="576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6" name="AutoShape 6"/>
            <p:cNvSpPr>
              <a:spLocks noChangeArrowheads="1"/>
            </p:cNvSpPr>
            <p:nvPr userDrawn="1"/>
          </p:nvSpPr>
          <p:spPr bwMode="auto">
            <a:xfrm>
              <a:off x="1066" y="709"/>
              <a:ext cx="576" cy="57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268413"/>
            <a:ext cx="864235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429000"/>
            <a:ext cx="7129463" cy="2184400"/>
          </a:xfrm>
        </p:spPr>
        <p:txBody>
          <a:bodyPr lIns="92075" tIns="46038" rIns="92075" bIns="46038"/>
          <a:lstStyle>
            <a:lvl1pPr marL="0" indent="0" algn="ctr">
              <a:buFont typeface="Wingdings 2" pitchFamily="18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831219" y="6357937"/>
            <a:ext cx="30861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GB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188913"/>
            <a:ext cx="20701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60579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AE700-DF53-49B3-B753-5FD5E8CD565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31219" y="6357937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FF00"/>
                </a:solidFill>
              </a:defRPr>
            </a:lvl1pPr>
          </a:lstStyle>
          <a:p>
            <a:pPr algn="r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4052887" cy="4432300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500" y="1628775"/>
            <a:ext cx="4052888" cy="4432300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D2B56"/>
            </a:gs>
            <a:gs pos="50000">
              <a:srgbClr val="174A95"/>
            </a:gs>
            <a:gs pos="100000">
              <a:srgbClr val="0D2B5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8913"/>
            <a:ext cx="828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28775"/>
            <a:ext cx="8258175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9388" y="0"/>
            <a:ext cx="142875" cy="6858000"/>
            <a:chOff x="295" y="0"/>
            <a:chExt cx="90" cy="4320"/>
          </a:xfrm>
        </p:grpSpPr>
        <p:sp>
          <p:nvSpPr>
            <p:cNvPr id="81928" name="Rectangle 8"/>
            <p:cNvSpPr>
              <a:spLocks noChangeArrowheads="1"/>
            </p:cNvSpPr>
            <p:nvPr userDrawn="1"/>
          </p:nvSpPr>
          <p:spPr bwMode="auto">
            <a:xfrm>
              <a:off x="295" y="0"/>
              <a:ext cx="90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1929" name="Line 9"/>
            <p:cNvSpPr>
              <a:spLocks noChangeShapeType="1"/>
            </p:cNvSpPr>
            <p:nvPr userDrawn="1"/>
          </p:nvSpPr>
          <p:spPr bwMode="auto">
            <a:xfrm flipV="1">
              <a:off x="340" y="0"/>
              <a:ext cx="0" cy="432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E700-DF53-49B3-B753-5FD5E8CD565A}" type="slidenum">
              <a:rPr lang="en-GB" smtClean="0"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ransition>
    <p:wipe dir="r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90000"/>
        <a:buFont typeface="Wingdings 2" pitchFamily="18" charset="2"/>
        <a:buChar char="â"/>
        <a:defRPr sz="24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70000"/>
        <a:buFont typeface="Wingdings 2" pitchFamily="18" charset="2"/>
        <a:buChar char="â"/>
        <a:defRPr sz="2400">
          <a:solidFill>
            <a:srgbClr val="FFFF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 2" pitchFamily="18" charset="2"/>
        <a:buChar char="â"/>
        <a:defRPr sz="2400">
          <a:solidFill>
            <a:srgbClr val="FFFF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40000"/>
        <a:buFont typeface="Wingdings 2" pitchFamily="18" charset="2"/>
        <a:buChar char="â"/>
        <a:defRPr sz="2400">
          <a:solidFill>
            <a:srgbClr val="FFFF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100000"/>
        <a:buChar char="–"/>
        <a:defRPr sz="2400">
          <a:solidFill>
            <a:srgbClr val="FFFF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rgbClr val="FFFF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rgbClr val="FFFF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rgbClr val="FFFF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rgbClr val="FF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tutorials/how-to-do-scrum-with-jira-softwa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ejira.essex.ac.u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sz="4000" dirty="0"/>
              <a:t>CE101 Team-Project Challenge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647031" y="3305519"/>
            <a:ext cx="7776914" cy="218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800" dirty="0"/>
              <a:t>2018-2019</a:t>
            </a:r>
          </a:p>
          <a:p>
            <a:r>
              <a:rPr lang="en-GB" altLang="en-US" dirty="0"/>
              <a:t>Vishuu Mohan and Anthony Vickers</a:t>
            </a:r>
          </a:p>
          <a:p>
            <a:r>
              <a:rPr lang="en-GB" altLang="en-US" dirty="0"/>
              <a:t>with acknowledgements to Dr.Michael Fairbank and Phil Fox (Atlassian)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95288" y="2708275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</a:rPr>
              <a:t>Scrum Meeting in Jira-Basics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r>
              <a:rPr lang="en-GB" dirty="0"/>
              <a:t>Your team maintains a global “to do” list, called the “Backlog”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Drag issues up and down to re-order the backlog by priority</a:t>
            </a:r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10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555185" cy="30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57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r>
              <a:rPr lang="en-GB" dirty="0"/>
              <a:t>Your team maintains a global “to do” list, called the “Backlog”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assign a story a complexity score – “Story points”</a:t>
            </a:r>
          </a:p>
          <a:p>
            <a:pPr lvl="1"/>
            <a:r>
              <a:rPr lang="en-GB" dirty="0"/>
              <a:t>This is an estimate of how long it will take</a:t>
            </a:r>
          </a:p>
          <a:p>
            <a:pPr lvl="1"/>
            <a:r>
              <a:rPr lang="en-GB" dirty="0"/>
              <a:t>Initially, assume 1 story point = 1 hour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11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555185" cy="30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5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r>
              <a:rPr lang="en-GB" dirty="0"/>
              <a:t>Your team maintains a global “to do” list, called the “Backlog”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assign responsibility of a story to a team member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12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555185" cy="30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96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r>
              <a:rPr lang="en-GB" dirty="0"/>
              <a:t>When you’ve enough items, decide which ones you’re going to do this week (This “sprint”).</a:t>
            </a:r>
          </a:p>
          <a:p>
            <a:pPr lvl="1"/>
            <a:r>
              <a:rPr lang="en-GB" dirty="0"/>
              <a:t>Create sprint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Drag those items for this week’s work into the sprint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13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996952"/>
            <a:ext cx="5600303" cy="28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130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pPr lvl="1"/>
            <a:r>
              <a:rPr lang="en-GB" dirty="0"/>
              <a:t>Check all story points (estimates) are set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Assign tasks to individuals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Click “Start sprint”. </a:t>
            </a:r>
            <a:br>
              <a:rPr lang="en-GB" dirty="0"/>
            </a:br>
            <a:r>
              <a:rPr lang="en-GB" dirty="0"/>
              <a:t>	Set the sprint duration to 1 week.</a:t>
            </a:r>
          </a:p>
          <a:p>
            <a:pPr lvl="1"/>
            <a:r>
              <a:rPr lang="en-GB" dirty="0"/>
              <a:t>Get to work.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	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14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060848"/>
            <a:ext cx="3332212" cy="917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410665"/>
            <a:ext cx="2464495" cy="13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86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r>
              <a:rPr lang="en-GB" dirty="0"/>
              <a:t>All team members complete their tasks (stories) over the sprint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tasks progress, you drag them from left to right</a:t>
            </a:r>
          </a:p>
          <a:p>
            <a:r>
              <a:rPr lang="en-GB" dirty="0"/>
              <a:t>Unassigned tasks can be assigned to people during the sprint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15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722015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97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/>
          </a:p>
          <a:p>
            <a:r>
              <a:rPr lang="en-GB" sz="2000"/>
              <a:t>When </a:t>
            </a:r>
            <a:r>
              <a:rPr lang="en-GB" sz="2000" dirty="0"/>
              <a:t>your task enters Done:</a:t>
            </a:r>
          </a:p>
          <a:p>
            <a:pPr lvl="1"/>
            <a:r>
              <a:rPr lang="en-GB" sz="2000" dirty="0"/>
              <a:t>Enter the actual time spent, e.g. 2h</a:t>
            </a:r>
          </a:p>
          <a:p>
            <a:pPr lvl="1"/>
            <a:r>
              <a:rPr lang="en-GB" sz="2000" dirty="0"/>
              <a:t>Write a meaningful comment;</a:t>
            </a:r>
          </a:p>
          <a:p>
            <a:pPr lvl="2"/>
            <a:r>
              <a:rPr lang="en-GB" sz="2000" dirty="0"/>
              <a:t>And if possible add a link to the git commit / screenshot/ photo of your work, to prove it’s been completed properly</a:t>
            </a:r>
          </a:p>
          <a:p>
            <a:pPr lvl="2"/>
            <a:r>
              <a:rPr lang="en-GB" sz="2000" dirty="0"/>
              <a:t>We will look at these during marking</a:t>
            </a:r>
          </a:p>
          <a:p>
            <a:pPr lvl="2"/>
            <a:r>
              <a:rPr lang="en-GB" sz="2000" dirty="0"/>
              <a:t>(Also, if your proud of what you’re done, it’s nice to show it off here)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12776"/>
            <a:ext cx="722015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51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following week’s team meeting (every week)</a:t>
            </a:r>
          </a:p>
          <a:p>
            <a:r>
              <a:rPr lang="en-GB" dirty="0"/>
              <a:t>Click “complete sprint”</a:t>
            </a:r>
          </a:p>
          <a:p>
            <a:r>
              <a:rPr lang="en-GB" dirty="0"/>
              <a:t>Reflect on what went well and what didn’t (“sprint retrospective”), e.g. 15 mins:</a:t>
            </a:r>
          </a:p>
          <a:p>
            <a:pPr lvl="1"/>
            <a:r>
              <a:rPr lang="en-GB" dirty="0"/>
              <a:t>What did we do well during the sprint?</a:t>
            </a:r>
          </a:p>
          <a:p>
            <a:pPr lvl="1"/>
            <a:r>
              <a:rPr lang="en-GB" dirty="0"/>
              <a:t>What could we have done better?</a:t>
            </a:r>
          </a:p>
          <a:p>
            <a:pPr lvl="1"/>
            <a:r>
              <a:rPr lang="en-GB" dirty="0"/>
              <a:t>What are we going to do better for next time?</a:t>
            </a:r>
          </a:p>
          <a:p>
            <a:r>
              <a:rPr lang="en-GB" dirty="0"/>
              <a:t>Build and start a new sprint for the coming week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5540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r>
              <a:rPr lang="en-GB" dirty="0"/>
              <a:t>That’s basically what will happen each week in our scrum meetings</a:t>
            </a:r>
          </a:p>
          <a:p>
            <a:r>
              <a:rPr lang="en-GB" dirty="0"/>
              <a:t>Later you will learn more about </a:t>
            </a:r>
          </a:p>
          <a:p>
            <a:pPr lvl="1"/>
            <a:r>
              <a:rPr lang="en-GB" dirty="0"/>
              <a:t>stories, </a:t>
            </a:r>
          </a:p>
          <a:p>
            <a:pPr lvl="1"/>
            <a:r>
              <a:rPr lang="en-GB" dirty="0"/>
              <a:t>estimating complexity</a:t>
            </a:r>
          </a:p>
          <a:p>
            <a:pPr lvl="1"/>
            <a:r>
              <a:rPr lang="en-GB" dirty="0"/>
              <a:t>methods of reporting on your progress with Jira.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For more information now, see </a:t>
            </a:r>
            <a:r>
              <a:rPr lang="en-GB" dirty="0">
                <a:hlinkClick r:id="rId3"/>
              </a:rPr>
              <a:t>https://www.atlassian.com/agile/tutorials/how-to-do-scrum-with-jira-software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7211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r>
              <a:rPr lang="en-GB" dirty="0"/>
              <a:t>Logging in to Jira</a:t>
            </a:r>
          </a:p>
          <a:p>
            <a:pPr lvl="1"/>
            <a:r>
              <a:rPr lang="en-GB" dirty="0"/>
              <a:t>Connect to cseejira.essex.ac.uk</a:t>
            </a:r>
          </a:p>
          <a:p>
            <a:pPr lvl="1"/>
            <a:r>
              <a:rPr lang="en-GB" dirty="0"/>
              <a:t>Login with your usual Essex id and password</a:t>
            </a:r>
          </a:p>
          <a:p>
            <a:pPr lvl="1"/>
            <a:r>
              <a:rPr lang="en-GB" dirty="0"/>
              <a:t>Upload your avatar (profile picture) to be a true photo of yourself</a:t>
            </a:r>
          </a:p>
          <a:p>
            <a:r>
              <a:rPr lang="en-GB" dirty="0"/>
              <a:t>Your project should be there waiting for you, with the correct team members</a:t>
            </a:r>
          </a:p>
          <a:p>
            <a:pPr lvl="1"/>
            <a:r>
              <a:rPr lang="en-GB" dirty="0"/>
              <a:t>Navigate to your team’s project under project menu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51279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r>
              <a:rPr lang="en-GB" dirty="0"/>
              <a:t>Agile Team working in CE101</a:t>
            </a:r>
            <a:endParaRPr lang="en-US" b="1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CE101 Labs</a:t>
            </a:r>
          </a:p>
          <a:p>
            <a:pPr lvl="1"/>
            <a:r>
              <a:rPr lang="en-GB" dirty="0"/>
              <a:t>Team-based project (Faraday, Bell and Lovelace)</a:t>
            </a:r>
          </a:p>
          <a:p>
            <a:pPr lvl="1"/>
            <a:r>
              <a:rPr lang="en-GB" dirty="0"/>
              <a:t>At workplace- many times you have to collaborate with diverse sets of people, some you may not know, some you may not like-Very important skill</a:t>
            </a:r>
          </a:p>
          <a:p>
            <a:pPr lvl="1"/>
            <a:r>
              <a:rPr lang="en-GB" dirty="0"/>
              <a:t>Constitutes 50% of your final mark for this course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88122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board on Jira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don’t see a “create sprint” button then you’re not viewing a scrum board yet.</a:t>
            </a:r>
          </a:p>
          <a:p>
            <a:r>
              <a:rPr lang="en-GB" dirty="0"/>
              <a:t>Click “Create board”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Then choose scrum board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Choose board from an existing project</a:t>
            </a:r>
          </a:p>
          <a:p>
            <a:pPr marL="0" indent="0">
              <a:buNone/>
            </a:pPr>
            <a:endParaRPr lang="en-GB" sz="16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AE700-DF53-49B3-B753-5FD5E8CD565A}" type="slidenum">
              <a:rPr lang="en-GB" smtClean="0"/>
              <a:t>20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48" y="2057629"/>
            <a:ext cx="2638425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48091"/>
            <a:ext cx="4182951" cy="1551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5000137"/>
            <a:ext cx="20955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eaLnBrk="1" hangingPunct="1"/>
            <a:r>
              <a:rPr lang="en-US" dirty="0"/>
              <a:t>Planning Your Work-Tips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Identify “Activities” that will have to be completed</a:t>
            </a:r>
          </a:p>
          <a:p>
            <a:pPr eaLnBrk="1" hangingPunct="1"/>
            <a:r>
              <a:rPr lang="en-US" dirty="0"/>
              <a:t>Estimate a time for each of these</a:t>
            </a:r>
          </a:p>
          <a:p>
            <a:pPr eaLnBrk="1" hangingPunct="1"/>
            <a:r>
              <a:rPr lang="en-US" dirty="0"/>
              <a:t>Establish pre-requisites</a:t>
            </a:r>
          </a:p>
          <a:p>
            <a:pPr lvl="1" eaLnBrk="1" hangingPunct="1"/>
            <a:r>
              <a:rPr lang="en-US" dirty="0"/>
              <a:t>E.g. C can only start when A&amp; B are completed etc. </a:t>
            </a:r>
          </a:p>
          <a:p>
            <a:pPr eaLnBrk="1" hangingPunct="1"/>
            <a:r>
              <a:rPr lang="en-US" dirty="0"/>
              <a:t>Establish a critical path</a:t>
            </a:r>
          </a:p>
          <a:p>
            <a:pPr eaLnBrk="1" hangingPunct="1"/>
            <a:r>
              <a:rPr lang="en-US" dirty="0"/>
              <a:t>Allocate tasks to team members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1673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Teams – making a fair contribution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AE700-DF53-49B3-B753-5FD5E8CD565A}" type="slidenum">
              <a:rPr lang="en-GB" smtClean="0"/>
              <a:t>3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9552" y="1556792"/>
            <a:ext cx="8258175" cy="422385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Please turn up to every lab and team meeting</a:t>
            </a:r>
          </a:p>
          <a:p>
            <a:pPr lvl="1"/>
            <a:r>
              <a:rPr lang="en-GB" dirty="0"/>
              <a:t>Supervisors will take attendance</a:t>
            </a:r>
          </a:p>
          <a:p>
            <a:r>
              <a:rPr lang="en-GB" dirty="0"/>
              <a:t>Pull your weight and make a fair contribution to the team</a:t>
            </a:r>
          </a:p>
          <a:p>
            <a:r>
              <a:rPr lang="en-GB" dirty="0"/>
              <a:t>Don’t let people down</a:t>
            </a:r>
          </a:p>
          <a:p>
            <a:pPr lvl="1"/>
            <a:r>
              <a:rPr lang="en-GB" dirty="0"/>
              <a:t>E.g. by not turning up</a:t>
            </a:r>
          </a:p>
          <a:p>
            <a:pPr lvl="1"/>
            <a:r>
              <a:rPr lang="en-GB" dirty="0"/>
              <a:t>E.g. by not doing your assigned tasks</a:t>
            </a:r>
          </a:p>
          <a:p>
            <a:pPr lvl="1"/>
            <a:r>
              <a:rPr lang="en-GB" dirty="0"/>
              <a:t>Don’t tolerate free-loaders  </a:t>
            </a:r>
          </a:p>
          <a:p>
            <a:pPr lvl="1"/>
            <a:r>
              <a:rPr lang="en-GB" dirty="0"/>
              <a:t>Put notes related to absentees/non contributors –JIRA</a:t>
            </a:r>
          </a:p>
          <a:p>
            <a:pPr lvl="1"/>
            <a:r>
              <a:rPr lang="en-GB" dirty="0"/>
              <a:t>Scaling factor 0-1 will be applied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There is no Reassessment option for CE101- if you fail the module you have to repeat the year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331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meetings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Timetabled Lab sessions are the ideal time for weekly scrum meetings</a:t>
            </a:r>
          </a:p>
          <a:p>
            <a:r>
              <a:rPr lang="en-GB" dirty="0"/>
              <a:t>All team members must attend labs</a:t>
            </a:r>
          </a:p>
          <a:p>
            <a:r>
              <a:rPr lang="en-GB" dirty="0"/>
              <a:t>You can have additional Scrum meetings outside lab hours and document it in Jira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AE700-DF53-49B3-B753-5FD5E8CD565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48880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</a:t>
            </a:r>
            <a:br>
              <a:rPr lang="en-GB" dirty="0"/>
            </a:br>
            <a:r>
              <a:rPr lang="en-GB" dirty="0"/>
              <a:t>(Scrum)</a:t>
            </a:r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4798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r>
              <a:rPr lang="en-GB" dirty="0"/>
              <a:t>You’ll meet once in two weeks in the timetabled labs</a:t>
            </a:r>
          </a:p>
          <a:p>
            <a:r>
              <a:rPr lang="en-GB" dirty="0"/>
              <a:t>During your meeting decide on what needs to be done and by whom</a:t>
            </a:r>
          </a:p>
          <a:p>
            <a:r>
              <a:rPr lang="en-GB" dirty="0"/>
              <a:t>We will use an Agile development method called “Scrum”</a:t>
            </a:r>
          </a:p>
          <a:p>
            <a:r>
              <a:rPr lang="en-GB" dirty="0"/>
              <a:t>We will use Jira management tool</a:t>
            </a:r>
          </a:p>
          <a:p>
            <a:pPr lvl="1"/>
            <a:r>
              <a:rPr lang="en-GB">
                <a:solidFill>
                  <a:schemeClr val="tx1">
                    <a:lumMod val="95000"/>
                  </a:schemeClr>
                </a:solidFill>
                <a:hlinkClick r:id="rId3"/>
              </a:rPr>
              <a:t>www.cseejira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hlinkClick r:id="rId3"/>
              </a:rPr>
              <a:t>.essex.ac</a:t>
            </a:r>
            <a:r>
              <a:rPr lang="en-GB">
                <a:solidFill>
                  <a:schemeClr val="tx1">
                    <a:lumMod val="95000"/>
                  </a:schemeClr>
                </a:solidFill>
                <a:hlinkClick r:id="rId3"/>
              </a:rPr>
              <a:t>.uk</a:t>
            </a:r>
            <a:endParaRPr lang="en-GB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GB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8651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80400" cy="1143000"/>
          </a:xfrm>
        </p:spPr>
        <p:txBody>
          <a:bodyPr/>
          <a:lstStyle/>
          <a:p>
            <a:pPr algn="ctr"/>
            <a:r>
              <a:rPr lang="en-GB" dirty="0"/>
              <a:t>Team Meetings (Scrum)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8258175" cy="4432300"/>
          </a:xfrm>
        </p:spPr>
        <p:txBody>
          <a:bodyPr/>
          <a:lstStyle/>
          <a:p>
            <a:r>
              <a:rPr lang="en-GB" dirty="0"/>
              <a:t>Your team maintains a global “to do” list, called the “Backlog”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Jira, click “Create issue” to add a new item</a:t>
            </a:r>
          </a:p>
          <a:p>
            <a:r>
              <a:rPr lang="en-GB" dirty="0"/>
              <a:t>New issue can be classified as a bug, Story, risk, task </a:t>
            </a:r>
            <a:r>
              <a:rPr lang="en-GB" dirty="0" err="1"/>
              <a:t>etc</a:t>
            </a:r>
            <a:endParaRPr lang="en-GB" dirty="0"/>
          </a:p>
          <a:p>
            <a:pPr lvl="1"/>
            <a:r>
              <a:rPr lang="en-GB" dirty="0"/>
              <a:t>Choose story</a:t>
            </a:r>
          </a:p>
          <a:p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907213" y="635793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DAAE700-DF53-49B3-B753-5FD5E8CD565A}" type="slidenum">
              <a:rPr lang="en-GB" smtClean="0"/>
              <a:pPr algn="r"/>
              <a:t>7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555185" cy="30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40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Issues/Stories (exploring features in Jira)</a:t>
            </a:r>
          </a:p>
          <a:p>
            <a:r>
              <a:rPr lang="en-US" dirty="0"/>
              <a:t>Stories are specific to your team project</a:t>
            </a:r>
          </a:p>
          <a:p>
            <a:r>
              <a:rPr lang="en-US" dirty="0"/>
              <a:t>Prioritize</a:t>
            </a:r>
          </a:p>
          <a:p>
            <a:r>
              <a:rPr lang="en-US" dirty="0"/>
              <a:t>Estimate complexity</a:t>
            </a:r>
          </a:p>
          <a:p>
            <a:r>
              <a:rPr lang="en-US" dirty="0"/>
              <a:t>Assign</a:t>
            </a:r>
          </a:p>
          <a:p>
            <a:r>
              <a:rPr lang="en-US" dirty="0"/>
              <a:t>Start Sprint</a:t>
            </a:r>
          </a:p>
          <a:p>
            <a:pPr marL="0" indent="0">
              <a:buNone/>
            </a:pPr>
            <a:r>
              <a:rPr lang="en-US" dirty="0"/>
              <a:t>  From next lab- Sprint retrospective, Other things…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Lab- Start your first Sprint</a:t>
            </a:r>
          </a:p>
        </p:txBody>
      </p:sp>
    </p:spTree>
    <p:extLst>
      <p:ext uri="{BB962C8B-B14F-4D97-AF65-F5344CB8AC3E}">
        <p14:creationId xmlns:p14="http://schemas.microsoft.com/office/powerpoint/2010/main" val="50736155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project-related communication should be stored on Jira</a:t>
            </a:r>
          </a:p>
          <a:p>
            <a:r>
              <a:rPr lang="en-GB" dirty="0"/>
              <a:t>Attach a comment under a Jira issue to communicate</a:t>
            </a:r>
          </a:p>
          <a:p>
            <a:r>
              <a:rPr lang="en-GB" dirty="0"/>
              <a:t>Don’t set up </a:t>
            </a:r>
            <a:r>
              <a:rPr lang="en-GB" dirty="0" err="1"/>
              <a:t>facebook</a:t>
            </a:r>
            <a:r>
              <a:rPr lang="en-GB" dirty="0"/>
              <a:t>/</a:t>
            </a:r>
            <a:r>
              <a:rPr lang="en-GB" dirty="0" err="1"/>
              <a:t>whatsapp</a:t>
            </a:r>
            <a:r>
              <a:rPr lang="en-GB" dirty="0"/>
              <a:t> groups </a:t>
            </a:r>
            <a:r>
              <a:rPr lang="en-GB" dirty="0" err="1"/>
              <a:t>etc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AE700-DF53-49B3-B753-5FD5E8CD565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0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P Projector Friendly">
  <a:themeElements>
    <a:clrScheme name="3_Experimental_Blue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3_Experimental_Blu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3_Experimental_Blu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xperimental_Blu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xperimental_Blu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KP Projector Friendly</Template>
  <TotalTime>0</TotalTime>
  <Words>1041</Words>
  <Application>Microsoft Office PowerPoint</Application>
  <PresentationFormat>On-screen Show (4:3)</PresentationFormat>
  <Paragraphs>292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Wingdings 2</vt:lpstr>
      <vt:lpstr>Arial</vt:lpstr>
      <vt:lpstr>Gill Sans MT</vt:lpstr>
      <vt:lpstr>KP Projector Friendly</vt:lpstr>
      <vt:lpstr>CE101 Team-Project Challenge</vt:lpstr>
      <vt:lpstr>Agile Team working in CE101</vt:lpstr>
      <vt:lpstr>Teams – making a fair contribution</vt:lpstr>
      <vt:lpstr>Team meetings</vt:lpstr>
      <vt:lpstr>Team Meetings (Scrum)</vt:lpstr>
      <vt:lpstr>Team Meetings (Scrum)</vt:lpstr>
      <vt:lpstr>Team Meetings (Scrum)</vt:lpstr>
      <vt:lpstr>Todays Lab- Start your first Sprint</vt:lpstr>
      <vt:lpstr>Group Communication</vt:lpstr>
      <vt:lpstr>Team Meetings (Scrum)</vt:lpstr>
      <vt:lpstr>Team Meetings (Scrum)</vt:lpstr>
      <vt:lpstr>Team Meetings (Scrum)</vt:lpstr>
      <vt:lpstr>Team Meetings (Scrum)</vt:lpstr>
      <vt:lpstr>Team Meetings (Scrum)</vt:lpstr>
      <vt:lpstr>Team Meetings (Scrum)</vt:lpstr>
      <vt:lpstr>Team Meetings (Scrum)</vt:lpstr>
      <vt:lpstr>Team Meetings (Scrum)</vt:lpstr>
      <vt:lpstr>Team Meetings (Scrum)</vt:lpstr>
      <vt:lpstr>Team Meetings (Scrum)</vt:lpstr>
      <vt:lpstr>Creating a board on Jira</vt:lpstr>
      <vt:lpstr>Planning Your Work-Tips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2015-10-13T15:12:32Z</dcterms:created>
  <dcterms:modified xsi:type="dcterms:W3CDTF">2018-11-15T16:46:24Z</dcterms:modified>
</cp:coreProperties>
</file>