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518" r:id="rId2"/>
    <p:sldId id="533" r:id="rId3"/>
    <p:sldId id="559" r:id="rId4"/>
    <p:sldId id="563" r:id="rId5"/>
    <p:sldId id="564" r:id="rId6"/>
    <p:sldId id="565" r:id="rId7"/>
    <p:sldId id="566" r:id="rId8"/>
    <p:sldId id="534" r:id="rId9"/>
    <p:sldId id="535" r:id="rId10"/>
    <p:sldId id="520" r:id="rId11"/>
    <p:sldId id="521" r:id="rId12"/>
    <p:sldId id="522" r:id="rId13"/>
    <p:sldId id="543" r:id="rId14"/>
    <p:sldId id="544" r:id="rId15"/>
    <p:sldId id="536" r:id="rId16"/>
    <p:sldId id="542" r:id="rId17"/>
    <p:sldId id="545" r:id="rId18"/>
    <p:sldId id="546" r:id="rId19"/>
    <p:sldId id="547" r:id="rId20"/>
    <p:sldId id="530" r:id="rId21"/>
    <p:sldId id="531" r:id="rId22"/>
    <p:sldId id="548" r:id="rId23"/>
    <p:sldId id="549" r:id="rId24"/>
    <p:sldId id="550" r:id="rId25"/>
    <p:sldId id="537" r:id="rId26"/>
    <p:sldId id="567" r:id="rId27"/>
    <p:sldId id="568" r:id="rId28"/>
    <p:sldId id="551" r:id="rId29"/>
    <p:sldId id="552" r:id="rId30"/>
    <p:sldId id="538" r:id="rId31"/>
    <p:sldId id="553" r:id="rId32"/>
    <p:sldId id="554" r:id="rId33"/>
    <p:sldId id="555" r:id="rId34"/>
    <p:sldId id="569" r:id="rId35"/>
    <p:sldId id="570" r:id="rId36"/>
    <p:sldId id="539" r:id="rId37"/>
    <p:sldId id="557" r:id="rId38"/>
    <p:sldId id="572" r:id="rId39"/>
    <p:sldId id="571" r:id="rId40"/>
    <p:sldId id="540" r:id="rId41"/>
    <p:sldId id="541" r:id="rId42"/>
    <p:sldId id="558" r:id="rId43"/>
  </p:sldIdLst>
  <p:sldSz cx="9144000" cy="6858000" type="screen4x3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0000"/>
    <a:srgbClr val="0066FF"/>
    <a:srgbClr val="0033CC"/>
    <a:srgbClr val="3333CC"/>
    <a:srgbClr val="A50021"/>
    <a:srgbClr val="FFFF00"/>
    <a:srgbClr val="3333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3" autoAdjust="0"/>
    <p:restoredTop sz="72791" autoAdjust="0"/>
  </p:normalViewPr>
  <p:slideViewPr>
    <p:cSldViewPr>
      <p:cViewPr varScale="1">
        <p:scale>
          <a:sx n="84" d="100"/>
          <a:sy n="84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400"/>
    </p:cViewPr>
  </p:sorterViewPr>
  <p:notesViewPr>
    <p:cSldViewPr>
      <p:cViewPr varScale="1">
        <p:scale>
          <a:sx n="62" d="100"/>
          <a:sy n="62" d="100"/>
        </p:scale>
        <p:origin x="-335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2072" tIns="46036" rIns="92072" bIns="46036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72" tIns="46036" rIns="92072" bIns="46036" rtlCol="0"/>
          <a:lstStyle>
            <a:lvl1pPr algn="r">
              <a:defRPr sz="1200"/>
            </a:lvl1pPr>
          </a:lstStyle>
          <a:p>
            <a:fld id="{35FBAAF2-DE4E-4032-93F6-FA0445886271}" type="datetimeFigureOut">
              <a:rPr lang="it-IT" smtClean="0"/>
              <a:pPr/>
              <a:t>14/02/2019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72" tIns="46036" rIns="92072" bIns="46036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072" tIns="46036" rIns="92072" bIns="460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2072" tIns="46036" rIns="92072" bIns="46036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072" tIns="46036" rIns="92072" bIns="46036" rtlCol="0" anchor="b"/>
          <a:lstStyle>
            <a:lvl1pPr algn="r">
              <a:defRPr sz="1200"/>
            </a:lvl1pPr>
          </a:lstStyle>
          <a:p>
            <a:fld id="{D4B2088A-97CC-4001-B512-B88501E0580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70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2088A-97CC-4001-B512-B88501E05801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5654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sequcne</a:t>
            </a:r>
            <a:r>
              <a:rPr lang="en-US" dirty="0" smtClean="0"/>
              <a:t> of actions I need to take- 5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2088A-97CC-4001-B512-B88501E05801}" type="slidenum">
              <a:rPr lang="it-IT" smtClean="0"/>
              <a:pPr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6207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Bit on Action system we are using , </a:t>
            </a:r>
          </a:p>
          <a:p>
            <a:r>
              <a:rPr lang="en-US" dirty="0" smtClean="0"/>
              <a:t>these are the easier ones…</a:t>
            </a:r>
          </a:p>
          <a:p>
            <a:r>
              <a:rPr lang="en-US" dirty="0" smtClean="0"/>
              <a:t>Human brain has a fraction of a second-is</a:t>
            </a:r>
            <a:r>
              <a:rPr lang="en-US" baseline="0" dirty="0" smtClean="0"/>
              <a:t> it ready to pick, how ripe it is, is it disease free, which one to pick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2088A-97CC-4001-B512-B88501E05801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4726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2088A-97CC-4001-B512-B88501E05801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46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2088A-97CC-4001-B512-B88501E05801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82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2088A-97CC-4001-B512-B88501E05801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76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2088A-97CC-4001-B512-B88501E05801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46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2088A-97CC-4001-B512-B88501E05801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747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2088A-97CC-4001-B512-B88501E05801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061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2088A-97CC-4001-B512-B88501E05801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592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2088A-97CC-4001-B512-B88501E05801}" type="slidenum">
              <a:rPr lang="it-IT" smtClean="0"/>
              <a:pPr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80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7044-3C62-4967-BEC1-5419D77197BD}" type="datetimeFigureOut">
              <a:rPr lang="it-IT" smtClean="0"/>
              <a:pPr/>
              <a:t>14/02/2019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8E8-8B18-4939-8AD1-3991D2779055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7044-3C62-4967-BEC1-5419D77197BD}" type="datetimeFigureOut">
              <a:rPr lang="it-IT" smtClean="0"/>
              <a:pPr/>
              <a:t>14/02/2019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8E8-8B18-4939-8AD1-3991D2779055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7044-3C62-4967-BEC1-5419D77197BD}" type="datetimeFigureOut">
              <a:rPr lang="it-IT" smtClean="0"/>
              <a:pPr/>
              <a:t>14/02/2019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8E8-8B18-4939-8AD1-3991D2779055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-27384"/>
            <a:ext cx="9175750" cy="689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1125" y="1627188"/>
            <a:ext cx="5956300" cy="2451100"/>
          </a:xfrm>
          <a:solidFill>
            <a:schemeClr val="accent1"/>
          </a:solidFill>
          <a:ln w="69850">
            <a:solidFill>
              <a:srgbClr val="FFFFFF"/>
            </a:solidFill>
          </a:ln>
        </p:spPr>
        <p:txBody>
          <a:bodyPr rIns="274320" bIns="137160"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11125" y="4088253"/>
            <a:ext cx="5952744" cy="646331"/>
          </a:xfrm>
          <a:noFill/>
          <a:ln w="69850">
            <a:noFill/>
            <a:miter lim="800000"/>
            <a:headEnd/>
            <a:tailEnd/>
          </a:ln>
        </p:spPr>
        <p:txBody>
          <a:bodyPr tIns="137160" rIns="274320" bIns="137160">
            <a:spAutoFit/>
          </a:bodyPr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GB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879314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7044-3C62-4967-BEC1-5419D77197BD}" type="datetimeFigureOut">
              <a:rPr lang="it-IT" smtClean="0"/>
              <a:pPr/>
              <a:t>14/02/2019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8E8-8B18-4939-8AD1-3991D2779055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7044-3C62-4967-BEC1-5419D77197BD}" type="datetimeFigureOut">
              <a:rPr lang="it-IT" smtClean="0"/>
              <a:pPr/>
              <a:t>14/02/2019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8E8-8B18-4939-8AD1-3991D2779055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7044-3C62-4967-BEC1-5419D77197BD}" type="datetimeFigureOut">
              <a:rPr lang="it-IT" smtClean="0"/>
              <a:pPr/>
              <a:t>14/02/2019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8E8-8B18-4939-8AD1-3991D2779055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7044-3C62-4967-BEC1-5419D77197BD}" type="datetimeFigureOut">
              <a:rPr lang="it-IT" smtClean="0"/>
              <a:pPr/>
              <a:t>14/02/2019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8E8-8B18-4939-8AD1-3991D2779055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7044-3C62-4967-BEC1-5419D77197BD}" type="datetimeFigureOut">
              <a:rPr lang="it-IT" smtClean="0"/>
              <a:pPr/>
              <a:t>14/02/2019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8E8-8B18-4939-8AD1-3991D2779055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7044-3C62-4967-BEC1-5419D77197BD}" type="datetimeFigureOut">
              <a:rPr lang="it-IT" smtClean="0"/>
              <a:pPr/>
              <a:t>14/02/2019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8E8-8B18-4939-8AD1-3991D2779055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7044-3C62-4967-BEC1-5419D77197BD}" type="datetimeFigureOut">
              <a:rPr lang="it-IT" smtClean="0"/>
              <a:pPr/>
              <a:t>14/02/2019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8E8-8B18-4939-8AD1-3991D2779055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7044-3C62-4967-BEC1-5419D77197BD}" type="datetimeFigureOut">
              <a:rPr lang="it-IT" smtClean="0"/>
              <a:pPr/>
              <a:t>14/02/2019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8E8-8B18-4939-8AD1-3991D2779055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7044-3C62-4967-BEC1-5419D77197BD}" type="datetimeFigureOut">
              <a:rPr lang="it-IT" smtClean="0"/>
              <a:pPr/>
              <a:t>14/02/2019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BE8E8-8B18-4939-8AD1-3991D2779055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essex.ac.uk/course/view.php?id=12424&amp;section=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essex.ac.uk/course/view.php?id=12424&amp;section=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essex.ac.uk/course/view.php?id=12424&amp;section=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odle.essex.ac.uk/mod/book/view.php?id=43497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seejira.essex.ac.uk/projects/CE101T49/summar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25" y="1627188"/>
            <a:ext cx="5956300" cy="2585323"/>
          </a:xfrm>
          <a:solidFill>
            <a:schemeClr val="accent3"/>
          </a:solidFill>
        </p:spPr>
        <p:txBody>
          <a:bodyPr/>
          <a:lstStyle/>
          <a:p>
            <a:r>
              <a:rPr lang="en-GB" dirty="0" smtClean="0"/>
              <a:t>CE101 Team Project Challenge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125" y="4088253"/>
            <a:ext cx="5952744" cy="1015663"/>
          </a:xfrm>
        </p:spPr>
        <p:txBody>
          <a:bodyPr/>
          <a:lstStyle/>
          <a:p>
            <a:r>
              <a:rPr lang="en-GB" dirty="0" smtClean="0"/>
              <a:t>Anthony Vickers</a:t>
            </a:r>
          </a:p>
          <a:p>
            <a:r>
              <a:rPr lang="en-GB" dirty="0" smtClean="0"/>
              <a:t>October 2015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749973"/>
            <a:ext cx="88569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mix" pitchFamily="2" charset="0"/>
              </a:rPr>
              <a:t>Team Report and the final </a:t>
            </a:r>
            <a:r>
              <a:rPr lang="en-US" sz="4000" b="1" dirty="0" smtClean="0">
                <a:solidFill>
                  <a:schemeClr val="bg1"/>
                </a:solidFill>
                <a:latin typeface="Comix" pitchFamily="2" charset="0"/>
              </a:rPr>
              <a:t>countdown</a:t>
            </a:r>
          </a:p>
          <a:p>
            <a:endParaRPr lang="en-US" sz="2400" b="1" dirty="0" smtClean="0">
              <a:solidFill>
                <a:schemeClr val="bg1"/>
              </a:solidFill>
              <a:latin typeface="Comix" pitchFamily="2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Comix" pitchFamily="2" charset="0"/>
              </a:rPr>
              <a:t>Vishwanathan Mohan</a:t>
            </a:r>
            <a:endParaRPr lang="en-US" sz="2400" b="1" dirty="0">
              <a:solidFill>
                <a:schemeClr val="bg1"/>
              </a:solidFill>
              <a:latin typeface="Comix" pitchFamily="2" charset="0"/>
            </a:endParaRPr>
          </a:p>
          <a:p>
            <a:endParaRPr lang="en-US" sz="4000" b="1" dirty="0">
              <a:solidFill>
                <a:schemeClr val="bg1"/>
              </a:solidFill>
              <a:latin typeface="Comix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620688"/>
            <a:ext cx="6286500" cy="5686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054" y="116632"/>
            <a:ext cx="9380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+mj-lt"/>
              </a:rPr>
              <a:t>I will quickly go through each of these sections, some Do’s/ </a:t>
            </a:r>
            <a:r>
              <a:rPr lang="en-GB" dirty="0" err="1" smtClean="0">
                <a:latin typeface="+mj-lt"/>
              </a:rPr>
              <a:t>Donts</a:t>
            </a:r>
            <a:endParaRPr lang="en-GB" dirty="0" smtClean="0"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6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1988840"/>
            <a:ext cx="85324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Follow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template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Cover all </a:t>
            </a:r>
            <a:r>
              <a:rPr lang="en-US" dirty="0" smtClean="0"/>
              <a:t>sections/subsections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There is some </a:t>
            </a:r>
            <a:r>
              <a:rPr lang="en-GB" dirty="0">
                <a:solidFill>
                  <a:srgbClr val="FF0000"/>
                </a:solidFill>
              </a:rPr>
              <a:t>flexibility in the word count </a:t>
            </a:r>
            <a:r>
              <a:rPr lang="en-GB" dirty="0"/>
              <a:t>(but don’t make it too long, It should be evidence based)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 </a:t>
            </a:r>
            <a:r>
              <a:rPr lang="en-GB" dirty="0">
                <a:solidFill>
                  <a:srgbClr val="FF0000"/>
                </a:solidFill>
              </a:rPr>
              <a:t>Bad writing </a:t>
            </a:r>
            <a:r>
              <a:rPr lang="en-GB" dirty="0"/>
              <a:t>can many times kill good ideas/good </a:t>
            </a:r>
            <a:r>
              <a:rPr lang="en-GB" dirty="0" smtClean="0"/>
              <a:t>work/projects, </a:t>
            </a:r>
            <a:r>
              <a:rPr lang="en-GB" dirty="0"/>
              <a:t>good writing can</a:t>
            </a:r>
          </a:p>
          <a:p>
            <a:pPr>
              <a:lnSpc>
                <a:spcPct val="150000"/>
              </a:lnSpc>
            </a:pPr>
            <a:r>
              <a:rPr lang="en-GB" dirty="0"/>
              <a:t>some times save a doomed </a:t>
            </a:r>
            <a:r>
              <a:rPr lang="en-GB" dirty="0" smtClean="0"/>
              <a:t>project</a:t>
            </a:r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 </a:t>
            </a:r>
            <a:r>
              <a:rPr lang="en-GB" dirty="0" smtClean="0">
                <a:latin typeface="+mj-lt"/>
              </a:rPr>
              <a:t>Team as a whole must take responsibility for the report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26876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GENERAL INSTRUCTIONS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673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620688"/>
            <a:ext cx="6286500" cy="56864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1520" y="1700808"/>
            <a:ext cx="8568952" cy="4968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844824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What, Why, Why Now, Any Highlights (500 words)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99FF"/>
                </a:solidFill>
              </a:rPr>
              <a:t>Usually written at the end….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620688"/>
            <a:ext cx="6286500" cy="5686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932" y="2780928"/>
            <a:ext cx="8568952" cy="3816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58" y="1124743"/>
            <a:ext cx="8568952" cy="576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620688"/>
            <a:ext cx="6286500" cy="5686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054" y="116632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 will quickly go through each of these sections, some Do’s/</a:t>
            </a:r>
            <a:r>
              <a:rPr lang="en-GB" dirty="0" err="1" smtClean="0"/>
              <a:t>Donts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0932" y="2780928"/>
            <a:ext cx="8568952" cy="3816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58" y="1124743"/>
            <a:ext cx="8568952" cy="576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3068960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literature </a:t>
            </a:r>
            <a:r>
              <a:rPr lang="en-GB" dirty="0"/>
              <a:t>review of team </a:t>
            </a:r>
            <a:r>
              <a:rPr lang="en-GB" dirty="0" smtClean="0"/>
              <a:t>working- based on the lecture notes </a:t>
            </a:r>
            <a:r>
              <a:rPr lang="en-GB" dirty="0" smtClean="0">
                <a:solidFill>
                  <a:srgbClr val="FF0000"/>
                </a:solidFill>
              </a:rPr>
              <a:t>(Unit 2 and UNIT 1 in MOODLE)</a:t>
            </a:r>
          </a:p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moodle.essex.ac.uk/course/view.php?id=12424&amp;section=7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0952" y="2168860"/>
            <a:ext cx="820891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555776" y="2168860"/>
            <a:ext cx="432048" cy="9001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8725010" cy="640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620688"/>
            <a:ext cx="6286500" cy="5686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054" y="116632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 will quickly go through each of these sections, some Do’s/</a:t>
            </a:r>
            <a:r>
              <a:rPr lang="en-GB" dirty="0" err="1" smtClean="0"/>
              <a:t>Donts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0932" y="2780928"/>
            <a:ext cx="8568952" cy="3816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58" y="1124743"/>
            <a:ext cx="8568952" cy="576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3068960"/>
            <a:ext cx="77768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literature </a:t>
            </a:r>
            <a:r>
              <a:rPr lang="en-GB" dirty="0"/>
              <a:t>review of team </a:t>
            </a:r>
            <a:r>
              <a:rPr lang="en-GB" dirty="0" smtClean="0"/>
              <a:t>working- based on the lecture notes (Unit 2 and UNIT 1 in MOODLE)</a:t>
            </a:r>
          </a:p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moodle.essex.ac.uk/course/view.php?id=12424&amp;section=7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solidFill>
                  <a:srgbClr val="FF99FF"/>
                </a:solidFill>
                <a:cs typeface="Arial" panose="020B0604020202020204" pitchFamily="34" charset="0"/>
              </a:rPr>
              <a:t>Remember that multiple choice questions in the CE101 Examination are based on the lecture notes (so it might be worthwhile to go though it)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0952" y="2168860"/>
            <a:ext cx="820891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620688"/>
            <a:ext cx="6286500" cy="5686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054" y="116632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 will quickly go through each of these sections, some Do’s/</a:t>
            </a:r>
            <a:r>
              <a:rPr lang="en-GB" dirty="0" err="1" smtClean="0"/>
              <a:t>Donts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0932" y="2780928"/>
            <a:ext cx="8568952" cy="3816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58" y="1124743"/>
            <a:ext cx="8568952" cy="576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306896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2078" y="1968256"/>
            <a:ext cx="8208912" cy="16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620688"/>
            <a:ext cx="6286500" cy="5686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054" y="116632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 will quickly go through each of these sections, some Do’s/</a:t>
            </a:r>
            <a:r>
              <a:rPr lang="en-GB" dirty="0" err="1" smtClean="0"/>
              <a:t>Donts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0932" y="2780928"/>
            <a:ext cx="8568952" cy="3816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58" y="1124743"/>
            <a:ext cx="8568952" cy="576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306896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2078" y="1968256"/>
            <a:ext cx="8208912" cy="16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4450" y="2994745"/>
            <a:ext cx="835292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snapshots from your team area in jira to evidence the teams activity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Snapshot of your </a:t>
            </a:r>
            <a:r>
              <a:rPr lang="en-US" dirty="0" smtClean="0">
                <a:solidFill>
                  <a:srgbClr val="FF0000"/>
                </a:solidFill>
              </a:rPr>
              <a:t>product backlog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Number of issues created (picture), </a:t>
            </a:r>
            <a:r>
              <a:rPr lang="en-US" dirty="0" smtClean="0">
                <a:solidFill>
                  <a:srgbClr val="FF0000"/>
                </a:solidFill>
              </a:rPr>
              <a:t>Sprints</a:t>
            </a:r>
            <a:r>
              <a:rPr lang="en-US" dirty="0" smtClean="0"/>
              <a:t>, Scrum meetings held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Include a paragraph or two on </a:t>
            </a:r>
            <a:r>
              <a:rPr lang="en-US" dirty="0" smtClean="0">
                <a:solidFill>
                  <a:srgbClr val="FF0000"/>
                </a:solidFill>
              </a:rPr>
              <a:t>how the group worked together</a:t>
            </a:r>
            <a:r>
              <a:rPr lang="en-US" dirty="0" smtClean="0"/>
              <a:t>, your reflection on </a:t>
            </a:r>
            <a:r>
              <a:rPr lang="en-US" dirty="0" smtClean="0">
                <a:solidFill>
                  <a:srgbClr val="FF0000"/>
                </a:solidFill>
              </a:rPr>
              <a:t>what you could have done better </a:t>
            </a:r>
            <a:r>
              <a:rPr lang="en-US" dirty="0" smtClean="0"/>
              <a:t>(next time..)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Team members can agree on the details..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JIRA Example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5536" y="2544699"/>
            <a:ext cx="820891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843808" y="2544699"/>
            <a:ext cx="360040" cy="52426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620688"/>
            <a:ext cx="6286500" cy="5686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054" y="116632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 will quickly go through each of these sections, some Do’s/</a:t>
            </a:r>
            <a:r>
              <a:rPr lang="en-GB" dirty="0" err="1" smtClean="0"/>
              <a:t>Donts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0932" y="2780928"/>
            <a:ext cx="8568952" cy="3816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58" y="1124743"/>
            <a:ext cx="8568952" cy="576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306896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2078" y="1968256"/>
            <a:ext cx="8208912" cy="16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4450" y="2994745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EACH TEAM MEMBER PROIVEDS </a:t>
            </a:r>
            <a:r>
              <a:rPr lang="en-US" dirty="0" smtClean="0">
                <a:solidFill>
                  <a:srgbClr val="FF0000"/>
                </a:solidFill>
              </a:rPr>
              <a:t>200 WORDS </a:t>
            </a:r>
            <a:r>
              <a:rPr lang="en-US" dirty="0" smtClean="0"/>
              <a:t>RELATED TO THEIR CONTRIBUTION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 AN AGREED STRUCTURE TO HAVE </a:t>
            </a:r>
            <a:r>
              <a:rPr lang="en-US" dirty="0" smtClean="0">
                <a:solidFill>
                  <a:srgbClr val="FF0000"/>
                </a:solidFill>
              </a:rPr>
              <a:t>CONSISTENCY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EVIDENCE IT (USE JIRA)</a:t>
            </a:r>
          </a:p>
          <a:p>
            <a:pPr marL="285750" indent="-285750">
              <a:buFontTx/>
              <a:buChar char="-"/>
            </a:pPr>
            <a:r>
              <a:rPr lang="en-GB" dirty="0"/>
              <a:t>Try avoiding a blame or name and shame culture</a:t>
            </a:r>
          </a:p>
          <a:p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is important to understand that a team succeeds in some ways and fails in others.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Try to </a:t>
            </a:r>
            <a:r>
              <a:rPr lang="en-GB" dirty="0"/>
              <a:t>draw out strengths but admit to weaknesses and show that the weaknesses have </a:t>
            </a:r>
            <a:r>
              <a:rPr lang="en-GB" dirty="0" smtClean="0"/>
              <a:t>been professionally </a:t>
            </a:r>
            <a:r>
              <a:rPr lang="en-GB" dirty="0"/>
              <a:t>evaluated and lessons learnt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DON’T OVERHYPE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5536" y="2330881"/>
            <a:ext cx="8208912" cy="213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0466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Team </a:t>
            </a:r>
            <a:r>
              <a:rPr lang="en-US" sz="4000" dirty="0" smtClean="0"/>
              <a:t>Report – Essential Information</a:t>
            </a:r>
            <a:endParaRPr lang="en-US" sz="4000" dirty="0" smtClean="0"/>
          </a:p>
          <a:p>
            <a:endParaRPr lang="en-US" sz="4000" dirty="0" smtClean="0">
              <a:latin typeface="Comix" pitchFamily="2" charset="0"/>
            </a:endParaRPr>
          </a:p>
          <a:p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15516" y="1196752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 team report is the main coursework assignment for CE101, </a:t>
            </a:r>
            <a:r>
              <a:rPr lang="en-GB" sz="2000" dirty="0">
                <a:latin typeface="+mj-lt"/>
              </a:rPr>
              <a:t>carrying a module weighting of 50</a:t>
            </a:r>
            <a:r>
              <a:rPr lang="en-GB" sz="2000" dirty="0" smtClean="0">
                <a:latin typeface="+mj-lt"/>
              </a:rPr>
              <a:t>%.</a:t>
            </a:r>
          </a:p>
          <a:p>
            <a:endParaRPr lang="en-GB" sz="2000" dirty="0">
              <a:latin typeface="+mj-lt"/>
            </a:endParaRPr>
          </a:p>
          <a:p>
            <a:endParaRPr lang="en-GB" sz="2000" dirty="0">
              <a:latin typeface="+mj-lt"/>
            </a:endParaRPr>
          </a:p>
          <a:p>
            <a:endParaRPr lang="en-GB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64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8640960" cy="6410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16632"/>
            <a:ext cx="9144000" cy="417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26" y="144066"/>
            <a:ext cx="8574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DON’T </a:t>
            </a:r>
            <a:r>
              <a:rPr lang="en-GB" sz="2400" dirty="0" smtClean="0"/>
              <a:t>OVERHYPE – Its not a good practice (sometimes YOU can be in an awkward position)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0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8640960" cy="6410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264" y="4365104"/>
            <a:ext cx="9144000" cy="249289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6632"/>
            <a:ext cx="914400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8640960" cy="6410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264" y="4365104"/>
            <a:ext cx="9144000" cy="249289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260648"/>
            <a:ext cx="842493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620688"/>
            <a:ext cx="6286500" cy="5686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3234" y="191344"/>
            <a:ext cx="864096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Summary OF CHAPTER 2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0932" y="2780928"/>
            <a:ext cx="8568952" cy="3816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58" y="1124743"/>
            <a:ext cx="8568952" cy="576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306896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2924944"/>
            <a:ext cx="8212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Literature review of team working</a:t>
            </a:r>
          </a:p>
          <a:p>
            <a:endParaRPr lang="en-US" dirty="0"/>
          </a:p>
          <a:p>
            <a:r>
              <a:rPr lang="en-US" dirty="0" smtClean="0"/>
              <a:t>Team activity (with reference to JIRA)</a:t>
            </a:r>
          </a:p>
          <a:p>
            <a:endParaRPr lang="en-US" dirty="0"/>
          </a:p>
          <a:p>
            <a:r>
              <a:rPr lang="en-US" dirty="0" smtClean="0"/>
              <a:t>Individual contribution 200 words (EVERY ONE AGREES- HAVE A TEAM MEETING)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0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58" y="548680"/>
            <a:ext cx="6286500" cy="5686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054" y="116632"/>
            <a:ext cx="8640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Chapter 3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2058" y="1124743"/>
            <a:ext cx="8568952" cy="576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6976" y="467646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2078" y="1968256"/>
            <a:ext cx="8208912" cy="16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0942" y="1380309"/>
            <a:ext cx="8568952" cy="1340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4734362"/>
            <a:ext cx="8568952" cy="1340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9338" y="4919028"/>
            <a:ext cx="8212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Almost follows the same structure like chapter 2</a:t>
            </a:r>
          </a:p>
          <a:p>
            <a:endParaRPr lang="en-US" dirty="0"/>
          </a:p>
          <a:p>
            <a:r>
              <a:rPr lang="en-US" dirty="0" smtClean="0"/>
              <a:t>3.1 Literature review related to product development (</a:t>
            </a:r>
            <a:r>
              <a:rPr lang="en-US" dirty="0" smtClean="0">
                <a:hlinkClick r:id="rId3"/>
              </a:rPr>
              <a:t>UNIT 3</a:t>
            </a:r>
            <a:r>
              <a:rPr lang="en-US" dirty="0" smtClean="0"/>
              <a:t>, Unit 4)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FF99FF"/>
                </a:solidFill>
              </a:rPr>
              <a:t>REMEMBER THAT MCQ QUESTIONS IN EXAM WILL BE FROM THESE NOTES</a:t>
            </a:r>
          </a:p>
        </p:txBody>
      </p:sp>
    </p:spTree>
    <p:extLst>
      <p:ext uri="{BB962C8B-B14F-4D97-AF65-F5344CB8AC3E}">
        <p14:creationId xmlns:p14="http://schemas.microsoft.com/office/powerpoint/2010/main" val="22796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2" y="116632"/>
            <a:ext cx="5972175" cy="981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8184" y="11663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9FF"/>
                </a:solidFill>
              </a:rPr>
              <a:t>CONTEXT DEPENDS ON WHICH PROJECT YOUR TEAM IS DOING </a:t>
            </a:r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043121">
            <a:off x="115884" y="1919244"/>
            <a:ext cx="1806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Example- Strawberry picking robots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71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2" y="116632"/>
            <a:ext cx="5972175" cy="981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8184" y="11663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9FF"/>
                </a:solidFill>
              </a:rPr>
              <a:t>CONTEXT DEPENDS ON WHICH PROJECT YOUR TEAM IS DOING </a:t>
            </a:r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28717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Customer / end user – </a:t>
            </a:r>
            <a:r>
              <a:rPr lang="en-US" dirty="0" smtClean="0">
                <a:solidFill>
                  <a:srgbClr val="FF0000"/>
                </a:solidFill>
              </a:rPr>
              <a:t>why</a:t>
            </a:r>
            <a:r>
              <a:rPr lang="en-US" dirty="0" smtClean="0">
                <a:solidFill>
                  <a:srgbClr val="0033CC"/>
                </a:solidFill>
              </a:rPr>
              <a:t> Are you doing this project </a:t>
            </a:r>
          </a:p>
          <a:p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                      </a:t>
            </a:r>
            <a:r>
              <a:rPr lang="en-US" dirty="0" smtClean="0">
                <a:solidFill>
                  <a:srgbClr val="FF0000"/>
                </a:solidFill>
              </a:rPr>
              <a:t>how</a:t>
            </a:r>
            <a:r>
              <a:rPr lang="en-US" dirty="0" smtClean="0">
                <a:solidFill>
                  <a:srgbClr val="0033CC"/>
                </a:solidFill>
              </a:rPr>
              <a:t> can your project be </a:t>
            </a:r>
            <a:r>
              <a:rPr lang="en-US" dirty="0" smtClean="0">
                <a:solidFill>
                  <a:srgbClr val="FF0000"/>
                </a:solidFill>
              </a:rPr>
              <a:t>useful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2" y="116632"/>
            <a:ext cx="5972175" cy="981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8184" y="11663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9FF"/>
                </a:solidFill>
              </a:rPr>
              <a:t>CONTEXT DEPENDS ON WHICH PROJECT YOUR TEAM IS DOING </a:t>
            </a:r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28717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Customer / end user – </a:t>
            </a:r>
            <a:r>
              <a:rPr lang="en-US" dirty="0" smtClean="0">
                <a:solidFill>
                  <a:srgbClr val="FF0000"/>
                </a:solidFill>
              </a:rPr>
              <a:t>why</a:t>
            </a:r>
            <a:r>
              <a:rPr lang="en-US" dirty="0" smtClean="0">
                <a:solidFill>
                  <a:srgbClr val="0033CC"/>
                </a:solidFill>
              </a:rPr>
              <a:t> Are you doing this project </a:t>
            </a:r>
          </a:p>
          <a:p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                      </a:t>
            </a:r>
            <a:r>
              <a:rPr lang="en-US" dirty="0" smtClean="0">
                <a:solidFill>
                  <a:srgbClr val="FF0000"/>
                </a:solidFill>
              </a:rPr>
              <a:t>how</a:t>
            </a:r>
            <a:r>
              <a:rPr lang="en-US" dirty="0" smtClean="0">
                <a:solidFill>
                  <a:srgbClr val="0033CC"/>
                </a:solidFill>
              </a:rPr>
              <a:t> can your project be </a:t>
            </a:r>
            <a:r>
              <a:rPr lang="en-US" dirty="0" smtClean="0">
                <a:solidFill>
                  <a:srgbClr val="FF0000"/>
                </a:solidFill>
              </a:rPr>
              <a:t>useful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2208" y="2113516"/>
            <a:ext cx="70602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Labour Shortage- </a:t>
            </a:r>
            <a:r>
              <a:rPr lang="en-US" dirty="0" smtClean="0"/>
              <a:t>Critical </a:t>
            </a:r>
            <a:r>
              <a:rPr lang="en-US" dirty="0"/>
              <a:t>shortage of workers for ‘repetitive, laborious and less rewarding’  tasks (</a:t>
            </a:r>
            <a:r>
              <a:rPr lang="en-US" dirty="0">
                <a:solidFill>
                  <a:srgbClr val="FF0000"/>
                </a:solidFill>
              </a:rPr>
              <a:t>Approximately 20% </a:t>
            </a:r>
            <a:r>
              <a:rPr lang="en-US" dirty="0"/>
              <a:t>of </a:t>
            </a:r>
            <a:r>
              <a:rPr lang="en-US" dirty="0" smtClean="0"/>
              <a:t>UK </a:t>
            </a:r>
            <a:r>
              <a:rPr lang="en-US" dirty="0"/>
              <a:t>soft-fruit unpicked in 2017- </a:t>
            </a:r>
            <a:r>
              <a:rPr lang="en-US" dirty="0" smtClean="0"/>
              <a:t>AHDB)</a:t>
            </a:r>
          </a:p>
          <a:p>
            <a:endParaRPr lang="en-US" dirty="0"/>
          </a:p>
          <a:p>
            <a:r>
              <a:rPr lang="en-US" dirty="0" smtClean="0"/>
              <a:t>INCREASING </a:t>
            </a:r>
            <a:r>
              <a:rPr lang="en-US" dirty="0" smtClean="0">
                <a:solidFill>
                  <a:srgbClr val="FF0000"/>
                </a:solidFill>
              </a:rPr>
              <a:t>DEMAND</a:t>
            </a:r>
            <a:r>
              <a:rPr lang="en-US" dirty="0" smtClean="0"/>
              <a:t> </a:t>
            </a:r>
            <a:r>
              <a:rPr lang="en-GB" dirty="0"/>
              <a:t>Berries now make up 22% of all fruit sold in the UK with </a:t>
            </a:r>
            <a:r>
              <a:rPr lang="en-GB" dirty="0" smtClean="0"/>
              <a:t>prediction to </a:t>
            </a:r>
            <a:r>
              <a:rPr lang="en-GB" dirty="0"/>
              <a:t>reach almost </a:t>
            </a:r>
            <a:r>
              <a:rPr lang="en-GB" dirty="0">
                <a:solidFill>
                  <a:srgbClr val="FF0000"/>
                </a:solidFill>
              </a:rPr>
              <a:t>£2bn by 2020 </a:t>
            </a:r>
            <a:r>
              <a:rPr lang="en-GB" dirty="0"/>
              <a:t>(Kantar report).  </a:t>
            </a:r>
            <a:endParaRPr lang="en-GB" dirty="0" smtClean="0"/>
          </a:p>
          <a:p>
            <a:endParaRPr lang="en-US" dirty="0"/>
          </a:p>
          <a:p>
            <a:r>
              <a:rPr lang="en-US" dirty="0"/>
              <a:t>Supermarkets are adopting an increased reliance on </a:t>
            </a:r>
            <a:r>
              <a:rPr lang="en-US" dirty="0">
                <a:solidFill>
                  <a:srgbClr val="FF0000"/>
                </a:solidFill>
              </a:rPr>
              <a:t>Imports</a:t>
            </a:r>
            <a:r>
              <a:rPr lang="en-US" dirty="0"/>
              <a:t> (affecting local/ Pan UK businesses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FRUIT PICKING/PACKING IS 1/3</a:t>
            </a:r>
            <a:r>
              <a:rPr lang="en-US" baseline="30000" dirty="0" smtClean="0"/>
              <a:t>RD</a:t>
            </a:r>
            <a:r>
              <a:rPr lang="en-US" dirty="0" smtClean="0"/>
              <a:t> OF THE PRODUCTION </a:t>
            </a:r>
            <a:r>
              <a:rPr lang="en-US" dirty="0" smtClean="0">
                <a:solidFill>
                  <a:srgbClr val="FF0000"/>
                </a:solidFill>
              </a:rPr>
              <a:t>COST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PESTICIDE FREE FARMING- </a:t>
            </a:r>
            <a:r>
              <a:rPr lang="en-US" dirty="0" smtClean="0"/>
              <a:t>SUSTAINABILITY, </a:t>
            </a:r>
            <a:r>
              <a:rPr lang="en-US" dirty="0" smtClean="0">
                <a:solidFill>
                  <a:srgbClr val="FF0000"/>
                </a:solidFill>
              </a:rPr>
              <a:t>24/7</a:t>
            </a:r>
            <a:r>
              <a:rPr lang="en-US" dirty="0" smtClean="0"/>
              <a:t> OPERATION</a:t>
            </a:r>
          </a:p>
          <a:p>
            <a:endParaRPr lang="en-US" dirty="0"/>
          </a:p>
          <a:p>
            <a:r>
              <a:rPr lang="en-US" dirty="0" smtClean="0"/>
              <a:t>Problem not confined to UK- </a:t>
            </a:r>
            <a:r>
              <a:rPr lang="en-US" dirty="0" smtClean="0">
                <a:solidFill>
                  <a:srgbClr val="FF0000"/>
                </a:solidFill>
              </a:rPr>
              <a:t>worldwide</a:t>
            </a:r>
            <a:r>
              <a:rPr lang="en-US" dirty="0" smtClean="0"/>
              <a:t> problem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TECHNOLOGICAL SOLUTION </a:t>
            </a:r>
            <a:r>
              <a:rPr lang="en-US" dirty="0" smtClean="0"/>
              <a:t>WILL CHANGE THE AGRIFOOD INDSUTRY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20043121">
            <a:off x="115884" y="1919244"/>
            <a:ext cx="1806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Example- Strawberry picking robots</a:t>
            </a:r>
            <a:endParaRPr lang="en-US" dirty="0">
              <a:latin typeface="+mj-lt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059933" y="2045970"/>
            <a:ext cx="4300987" cy="4549140"/>
          </a:xfrm>
          <a:custGeom>
            <a:avLst/>
            <a:gdLst>
              <a:gd name="connsiteX0" fmla="*/ 14737 w 4300987"/>
              <a:gd name="connsiteY0" fmla="*/ 0 h 4549140"/>
              <a:gd name="connsiteX1" fmla="*/ 14737 w 4300987"/>
              <a:gd name="connsiteY1" fmla="*/ 274320 h 4549140"/>
              <a:gd name="connsiteX2" fmla="*/ 26167 w 4300987"/>
              <a:gd name="connsiteY2" fmla="*/ 308610 h 4549140"/>
              <a:gd name="connsiteX3" fmla="*/ 83317 w 4300987"/>
              <a:gd name="connsiteY3" fmla="*/ 365760 h 4549140"/>
              <a:gd name="connsiteX4" fmla="*/ 163327 w 4300987"/>
              <a:gd name="connsiteY4" fmla="*/ 434340 h 4549140"/>
              <a:gd name="connsiteX5" fmla="*/ 231907 w 4300987"/>
              <a:gd name="connsiteY5" fmla="*/ 457200 h 4549140"/>
              <a:gd name="connsiteX6" fmla="*/ 266197 w 4300987"/>
              <a:gd name="connsiteY6" fmla="*/ 468630 h 4549140"/>
              <a:gd name="connsiteX7" fmla="*/ 300487 w 4300987"/>
              <a:gd name="connsiteY7" fmla="*/ 480060 h 4549140"/>
              <a:gd name="connsiteX8" fmla="*/ 357637 w 4300987"/>
              <a:gd name="connsiteY8" fmla="*/ 491490 h 4549140"/>
              <a:gd name="connsiteX9" fmla="*/ 1854967 w 4300987"/>
              <a:gd name="connsiteY9" fmla="*/ 502920 h 4549140"/>
              <a:gd name="connsiteX10" fmla="*/ 1969267 w 4300987"/>
              <a:gd name="connsiteY10" fmla="*/ 537210 h 4549140"/>
              <a:gd name="connsiteX11" fmla="*/ 2049277 w 4300987"/>
              <a:gd name="connsiteY11" fmla="*/ 560070 h 4549140"/>
              <a:gd name="connsiteX12" fmla="*/ 2094997 w 4300987"/>
              <a:gd name="connsiteY12" fmla="*/ 571500 h 4549140"/>
              <a:gd name="connsiteX13" fmla="*/ 2140717 w 4300987"/>
              <a:gd name="connsiteY13" fmla="*/ 594360 h 4549140"/>
              <a:gd name="connsiteX14" fmla="*/ 2243587 w 4300987"/>
              <a:gd name="connsiteY14" fmla="*/ 674370 h 4549140"/>
              <a:gd name="connsiteX15" fmla="*/ 2289307 w 4300987"/>
              <a:gd name="connsiteY15" fmla="*/ 742950 h 4549140"/>
              <a:gd name="connsiteX16" fmla="*/ 2300737 w 4300987"/>
              <a:gd name="connsiteY16" fmla="*/ 777240 h 4549140"/>
              <a:gd name="connsiteX17" fmla="*/ 2312167 w 4300987"/>
              <a:gd name="connsiteY17" fmla="*/ 822960 h 4549140"/>
              <a:gd name="connsiteX18" fmla="*/ 2357887 w 4300987"/>
              <a:gd name="connsiteY18" fmla="*/ 891540 h 4549140"/>
              <a:gd name="connsiteX19" fmla="*/ 2380747 w 4300987"/>
              <a:gd name="connsiteY19" fmla="*/ 925830 h 4549140"/>
              <a:gd name="connsiteX20" fmla="*/ 2392177 w 4300987"/>
              <a:gd name="connsiteY20" fmla="*/ 960120 h 4549140"/>
              <a:gd name="connsiteX21" fmla="*/ 2357887 w 4300987"/>
              <a:gd name="connsiteY21" fmla="*/ 994410 h 4549140"/>
              <a:gd name="connsiteX22" fmla="*/ 2300737 w 4300987"/>
              <a:gd name="connsiteY22" fmla="*/ 1017270 h 4549140"/>
              <a:gd name="connsiteX23" fmla="*/ 2197867 w 4300987"/>
              <a:gd name="connsiteY23" fmla="*/ 1040130 h 4549140"/>
              <a:gd name="connsiteX24" fmla="*/ 2152147 w 4300987"/>
              <a:gd name="connsiteY24" fmla="*/ 1062990 h 4549140"/>
              <a:gd name="connsiteX25" fmla="*/ 1740667 w 4300987"/>
              <a:gd name="connsiteY25" fmla="*/ 1051560 h 4549140"/>
              <a:gd name="connsiteX26" fmla="*/ 1706377 w 4300987"/>
              <a:gd name="connsiteY26" fmla="*/ 1040130 h 4549140"/>
              <a:gd name="connsiteX27" fmla="*/ 1603507 w 4300987"/>
              <a:gd name="connsiteY27" fmla="*/ 1017270 h 4549140"/>
              <a:gd name="connsiteX28" fmla="*/ 1512067 w 4300987"/>
              <a:gd name="connsiteY28" fmla="*/ 994410 h 4549140"/>
              <a:gd name="connsiteX29" fmla="*/ 1420627 w 4300987"/>
              <a:gd name="connsiteY29" fmla="*/ 960120 h 4549140"/>
              <a:gd name="connsiteX30" fmla="*/ 1363477 w 4300987"/>
              <a:gd name="connsiteY30" fmla="*/ 937260 h 4549140"/>
              <a:gd name="connsiteX31" fmla="*/ 1203457 w 4300987"/>
              <a:gd name="connsiteY31" fmla="*/ 914400 h 4549140"/>
              <a:gd name="connsiteX32" fmla="*/ 586237 w 4300987"/>
              <a:gd name="connsiteY32" fmla="*/ 948690 h 4549140"/>
              <a:gd name="connsiteX33" fmla="*/ 517657 w 4300987"/>
              <a:gd name="connsiteY33" fmla="*/ 982980 h 4549140"/>
              <a:gd name="connsiteX34" fmla="*/ 471937 w 4300987"/>
              <a:gd name="connsiteY34" fmla="*/ 994410 h 4549140"/>
              <a:gd name="connsiteX35" fmla="*/ 437647 w 4300987"/>
              <a:gd name="connsiteY35" fmla="*/ 1005840 h 4549140"/>
              <a:gd name="connsiteX36" fmla="*/ 369067 w 4300987"/>
              <a:gd name="connsiteY36" fmla="*/ 1062990 h 4549140"/>
              <a:gd name="connsiteX37" fmla="*/ 334777 w 4300987"/>
              <a:gd name="connsiteY37" fmla="*/ 1074420 h 4549140"/>
              <a:gd name="connsiteX38" fmla="*/ 300487 w 4300987"/>
              <a:gd name="connsiteY38" fmla="*/ 1120140 h 4549140"/>
              <a:gd name="connsiteX39" fmla="*/ 289057 w 4300987"/>
              <a:gd name="connsiteY39" fmla="*/ 1154430 h 4549140"/>
              <a:gd name="connsiteX40" fmla="*/ 300487 w 4300987"/>
              <a:gd name="connsiteY40" fmla="*/ 1520190 h 4549140"/>
              <a:gd name="connsiteX41" fmla="*/ 311917 w 4300987"/>
              <a:gd name="connsiteY41" fmla="*/ 1577340 h 4549140"/>
              <a:gd name="connsiteX42" fmla="*/ 369067 w 4300987"/>
              <a:gd name="connsiteY42" fmla="*/ 1691640 h 4549140"/>
              <a:gd name="connsiteX43" fmla="*/ 403357 w 4300987"/>
              <a:gd name="connsiteY43" fmla="*/ 1725930 h 4549140"/>
              <a:gd name="connsiteX44" fmla="*/ 540517 w 4300987"/>
              <a:gd name="connsiteY44" fmla="*/ 1783080 h 4549140"/>
              <a:gd name="connsiteX45" fmla="*/ 700537 w 4300987"/>
              <a:gd name="connsiteY45" fmla="*/ 1828800 h 4549140"/>
              <a:gd name="connsiteX46" fmla="*/ 826267 w 4300987"/>
              <a:gd name="connsiteY46" fmla="*/ 1840230 h 4549140"/>
              <a:gd name="connsiteX47" fmla="*/ 1317757 w 4300987"/>
              <a:gd name="connsiteY47" fmla="*/ 1840230 h 4549140"/>
              <a:gd name="connsiteX48" fmla="*/ 1512067 w 4300987"/>
              <a:gd name="connsiteY48" fmla="*/ 1828800 h 4549140"/>
              <a:gd name="connsiteX49" fmla="*/ 1592077 w 4300987"/>
              <a:gd name="connsiteY49" fmla="*/ 1817370 h 4549140"/>
              <a:gd name="connsiteX50" fmla="*/ 1660657 w 4300987"/>
              <a:gd name="connsiteY50" fmla="*/ 1794510 h 4549140"/>
              <a:gd name="connsiteX51" fmla="*/ 2117857 w 4300987"/>
              <a:gd name="connsiteY51" fmla="*/ 1783080 h 4549140"/>
              <a:gd name="connsiteX52" fmla="*/ 2266447 w 4300987"/>
              <a:gd name="connsiteY52" fmla="*/ 1771650 h 4549140"/>
              <a:gd name="connsiteX53" fmla="*/ 2357887 w 4300987"/>
              <a:gd name="connsiteY53" fmla="*/ 1760220 h 4549140"/>
              <a:gd name="connsiteX54" fmla="*/ 2655067 w 4300987"/>
              <a:gd name="connsiteY54" fmla="*/ 1771650 h 4549140"/>
              <a:gd name="connsiteX55" fmla="*/ 2872237 w 4300987"/>
              <a:gd name="connsiteY55" fmla="*/ 1805940 h 4549140"/>
              <a:gd name="connsiteX56" fmla="*/ 2929387 w 4300987"/>
              <a:gd name="connsiteY56" fmla="*/ 1817370 h 4549140"/>
              <a:gd name="connsiteX57" fmla="*/ 2997967 w 4300987"/>
              <a:gd name="connsiteY57" fmla="*/ 1840230 h 4549140"/>
              <a:gd name="connsiteX58" fmla="*/ 3032257 w 4300987"/>
              <a:gd name="connsiteY58" fmla="*/ 1851660 h 4549140"/>
              <a:gd name="connsiteX59" fmla="*/ 3123697 w 4300987"/>
              <a:gd name="connsiteY59" fmla="*/ 1874520 h 4549140"/>
              <a:gd name="connsiteX60" fmla="*/ 3226567 w 4300987"/>
              <a:gd name="connsiteY60" fmla="*/ 1897380 h 4549140"/>
              <a:gd name="connsiteX61" fmla="*/ 3329437 w 4300987"/>
              <a:gd name="connsiteY61" fmla="*/ 1931670 h 4549140"/>
              <a:gd name="connsiteX62" fmla="*/ 3363727 w 4300987"/>
              <a:gd name="connsiteY62" fmla="*/ 1943100 h 4549140"/>
              <a:gd name="connsiteX63" fmla="*/ 3432307 w 4300987"/>
              <a:gd name="connsiteY63" fmla="*/ 1954530 h 4549140"/>
              <a:gd name="connsiteX64" fmla="*/ 3992377 w 4300987"/>
              <a:gd name="connsiteY64" fmla="*/ 1977390 h 4549140"/>
              <a:gd name="connsiteX65" fmla="*/ 4095247 w 4300987"/>
              <a:gd name="connsiteY65" fmla="*/ 2011680 h 4549140"/>
              <a:gd name="connsiteX66" fmla="*/ 4163827 w 4300987"/>
              <a:gd name="connsiteY66" fmla="*/ 2045970 h 4549140"/>
              <a:gd name="connsiteX67" fmla="*/ 4209547 w 4300987"/>
              <a:gd name="connsiteY67" fmla="*/ 2080260 h 4549140"/>
              <a:gd name="connsiteX68" fmla="*/ 4243837 w 4300987"/>
              <a:gd name="connsiteY68" fmla="*/ 2103120 h 4549140"/>
              <a:gd name="connsiteX69" fmla="*/ 4278127 w 4300987"/>
              <a:gd name="connsiteY69" fmla="*/ 2137410 h 4549140"/>
              <a:gd name="connsiteX70" fmla="*/ 4300987 w 4300987"/>
              <a:gd name="connsiteY70" fmla="*/ 2217420 h 4549140"/>
              <a:gd name="connsiteX71" fmla="*/ 4289557 w 4300987"/>
              <a:gd name="connsiteY71" fmla="*/ 2343150 h 4549140"/>
              <a:gd name="connsiteX72" fmla="*/ 4198117 w 4300987"/>
              <a:gd name="connsiteY72" fmla="*/ 2423160 h 4549140"/>
              <a:gd name="connsiteX73" fmla="*/ 4118107 w 4300987"/>
              <a:gd name="connsiteY73" fmla="*/ 2468880 h 4549140"/>
              <a:gd name="connsiteX74" fmla="*/ 4038097 w 4300987"/>
              <a:gd name="connsiteY74" fmla="*/ 2491740 h 4549140"/>
              <a:gd name="connsiteX75" fmla="*/ 3900937 w 4300987"/>
              <a:gd name="connsiteY75" fmla="*/ 2514600 h 4549140"/>
              <a:gd name="connsiteX76" fmla="*/ 3843787 w 4300987"/>
              <a:gd name="connsiteY76" fmla="*/ 2526030 h 4549140"/>
              <a:gd name="connsiteX77" fmla="*/ 3558037 w 4300987"/>
              <a:gd name="connsiteY77" fmla="*/ 2537460 h 4549140"/>
              <a:gd name="connsiteX78" fmla="*/ 3455167 w 4300987"/>
              <a:gd name="connsiteY78" fmla="*/ 2548890 h 4549140"/>
              <a:gd name="connsiteX79" fmla="*/ 3478027 w 4300987"/>
              <a:gd name="connsiteY79" fmla="*/ 2743200 h 4549140"/>
              <a:gd name="connsiteX80" fmla="*/ 3500887 w 4300987"/>
              <a:gd name="connsiteY80" fmla="*/ 2777490 h 4549140"/>
              <a:gd name="connsiteX81" fmla="*/ 3512317 w 4300987"/>
              <a:gd name="connsiteY81" fmla="*/ 2811780 h 4549140"/>
              <a:gd name="connsiteX82" fmla="*/ 3546607 w 4300987"/>
              <a:gd name="connsiteY82" fmla="*/ 2823210 h 4549140"/>
              <a:gd name="connsiteX83" fmla="*/ 3626617 w 4300987"/>
              <a:gd name="connsiteY83" fmla="*/ 2868930 h 4549140"/>
              <a:gd name="connsiteX84" fmla="*/ 3660907 w 4300987"/>
              <a:gd name="connsiteY84" fmla="*/ 2880360 h 4549140"/>
              <a:gd name="connsiteX85" fmla="*/ 3683767 w 4300987"/>
              <a:gd name="connsiteY85" fmla="*/ 2914650 h 4549140"/>
              <a:gd name="connsiteX86" fmla="*/ 3718057 w 4300987"/>
              <a:gd name="connsiteY86" fmla="*/ 2948940 h 4549140"/>
              <a:gd name="connsiteX87" fmla="*/ 3729487 w 4300987"/>
              <a:gd name="connsiteY87" fmla="*/ 2983230 h 4549140"/>
              <a:gd name="connsiteX88" fmla="*/ 3718057 w 4300987"/>
              <a:gd name="connsiteY88" fmla="*/ 3063240 h 4549140"/>
              <a:gd name="connsiteX89" fmla="*/ 3672337 w 4300987"/>
              <a:gd name="connsiteY89" fmla="*/ 3097530 h 4549140"/>
              <a:gd name="connsiteX90" fmla="*/ 3603757 w 4300987"/>
              <a:gd name="connsiteY90" fmla="*/ 3131820 h 4549140"/>
              <a:gd name="connsiteX91" fmla="*/ 3100837 w 4300987"/>
              <a:gd name="connsiteY91" fmla="*/ 3166110 h 4549140"/>
              <a:gd name="connsiteX92" fmla="*/ 2883667 w 4300987"/>
              <a:gd name="connsiteY92" fmla="*/ 3188970 h 4549140"/>
              <a:gd name="connsiteX93" fmla="*/ 2792227 w 4300987"/>
              <a:gd name="connsiteY93" fmla="*/ 3211830 h 4549140"/>
              <a:gd name="connsiteX94" fmla="*/ 2712217 w 4300987"/>
              <a:gd name="connsiteY94" fmla="*/ 3223260 h 4549140"/>
              <a:gd name="connsiteX95" fmla="*/ 2643637 w 4300987"/>
              <a:gd name="connsiteY95" fmla="*/ 3234690 h 4549140"/>
              <a:gd name="connsiteX96" fmla="*/ 2472187 w 4300987"/>
              <a:gd name="connsiteY96" fmla="*/ 3257550 h 4549140"/>
              <a:gd name="connsiteX97" fmla="*/ 1729237 w 4300987"/>
              <a:gd name="connsiteY97" fmla="*/ 3246120 h 4549140"/>
              <a:gd name="connsiteX98" fmla="*/ 1694947 w 4300987"/>
              <a:gd name="connsiteY98" fmla="*/ 3223260 h 4549140"/>
              <a:gd name="connsiteX99" fmla="*/ 1649227 w 4300987"/>
              <a:gd name="connsiteY99" fmla="*/ 3211830 h 4549140"/>
              <a:gd name="connsiteX100" fmla="*/ 1489207 w 4300987"/>
              <a:gd name="connsiteY100" fmla="*/ 3166110 h 4549140"/>
              <a:gd name="connsiteX101" fmla="*/ 1420627 w 4300987"/>
              <a:gd name="connsiteY101" fmla="*/ 3131820 h 4549140"/>
              <a:gd name="connsiteX102" fmla="*/ 1306327 w 4300987"/>
              <a:gd name="connsiteY102" fmla="*/ 3108960 h 4549140"/>
              <a:gd name="connsiteX103" fmla="*/ 1249177 w 4300987"/>
              <a:gd name="connsiteY103" fmla="*/ 3097530 h 4549140"/>
              <a:gd name="connsiteX104" fmla="*/ 1192027 w 4300987"/>
              <a:gd name="connsiteY104" fmla="*/ 3086100 h 4549140"/>
              <a:gd name="connsiteX105" fmla="*/ 723397 w 4300987"/>
              <a:gd name="connsiteY105" fmla="*/ 3097530 h 4549140"/>
              <a:gd name="connsiteX106" fmla="*/ 654817 w 4300987"/>
              <a:gd name="connsiteY106" fmla="*/ 3131820 h 4549140"/>
              <a:gd name="connsiteX107" fmla="*/ 586237 w 4300987"/>
              <a:gd name="connsiteY107" fmla="*/ 3200400 h 4549140"/>
              <a:gd name="connsiteX108" fmla="*/ 563377 w 4300987"/>
              <a:gd name="connsiteY108" fmla="*/ 3234690 h 4549140"/>
              <a:gd name="connsiteX109" fmla="*/ 529087 w 4300987"/>
              <a:gd name="connsiteY109" fmla="*/ 3348990 h 4549140"/>
              <a:gd name="connsiteX110" fmla="*/ 517657 w 4300987"/>
              <a:gd name="connsiteY110" fmla="*/ 3383280 h 4549140"/>
              <a:gd name="connsiteX111" fmla="*/ 517657 w 4300987"/>
              <a:gd name="connsiteY111" fmla="*/ 3749040 h 4549140"/>
              <a:gd name="connsiteX112" fmla="*/ 574807 w 4300987"/>
              <a:gd name="connsiteY112" fmla="*/ 3806190 h 4549140"/>
              <a:gd name="connsiteX113" fmla="*/ 643387 w 4300987"/>
              <a:gd name="connsiteY113" fmla="*/ 3829050 h 4549140"/>
              <a:gd name="connsiteX114" fmla="*/ 1306327 w 4300987"/>
              <a:gd name="connsiteY114" fmla="*/ 3806190 h 4549140"/>
              <a:gd name="connsiteX115" fmla="*/ 1386337 w 4300987"/>
              <a:gd name="connsiteY115" fmla="*/ 3794760 h 4549140"/>
              <a:gd name="connsiteX116" fmla="*/ 1877827 w 4300987"/>
              <a:gd name="connsiteY116" fmla="*/ 3806190 h 4549140"/>
              <a:gd name="connsiteX117" fmla="*/ 2003557 w 4300987"/>
              <a:gd name="connsiteY117" fmla="*/ 3829050 h 4549140"/>
              <a:gd name="connsiteX118" fmla="*/ 2072137 w 4300987"/>
              <a:gd name="connsiteY118" fmla="*/ 3874770 h 4549140"/>
              <a:gd name="connsiteX119" fmla="*/ 2106427 w 4300987"/>
              <a:gd name="connsiteY119" fmla="*/ 3897630 h 4549140"/>
              <a:gd name="connsiteX120" fmla="*/ 2152147 w 4300987"/>
              <a:gd name="connsiteY120" fmla="*/ 3966210 h 4549140"/>
              <a:gd name="connsiteX121" fmla="*/ 2163577 w 4300987"/>
              <a:gd name="connsiteY121" fmla="*/ 4000500 h 4549140"/>
              <a:gd name="connsiteX122" fmla="*/ 2197867 w 4300987"/>
              <a:gd name="connsiteY122" fmla="*/ 4069080 h 4549140"/>
              <a:gd name="connsiteX123" fmla="*/ 2186437 w 4300987"/>
              <a:gd name="connsiteY123" fmla="*/ 4183380 h 4549140"/>
              <a:gd name="connsiteX124" fmla="*/ 2060707 w 4300987"/>
              <a:gd name="connsiteY124" fmla="*/ 4229100 h 4549140"/>
              <a:gd name="connsiteX125" fmla="*/ 1249177 w 4300987"/>
              <a:gd name="connsiteY125" fmla="*/ 4240530 h 4549140"/>
              <a:gd name="connsiteX126" fmla="*/ 1146307 w 4300987"/>
              <a:gd name="connsiteY126" fmla="*/ 4263390 h 4549140"/>
              <a:gd name="connsiteX127" fmla="*/ 1066297 w 4300987"/>
              <a:gd name="connsiteY127" fmla="*/ 4366260 h 4549140"/>
              <a:gd name="connsiteX128" fmla="*/ 1032007 w 4300987"/>
              <a:gd name="connsiteY128" fmla="*/ 4434840 h 4549140"/>
              <a:gd name="connsiteX129" fmla="*/ 1032007 w 4300987"/>
              <a:gd name="connsiteY129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300987" h="4549140">
                <a:moveTo>
                  <a:pt x="14737" y="0"/>
                </a:moveTo>
                <a:cubicBezTo>
                  <a:pt x="-6035" y="124630"/>
                  <a:pt x="-3758" y="80119"/>
                  <a:pt x="14737" y="274320"/>
                </a:cubicBezTo>
                <a:cubicBezTo>
                  <a:pt x="15879" y="286314"/>
                  <a:pt x="20779" y="297834"/>
                  <a:pt x="26167" y="308610"/>
                </a:cubicBezTo>
                <a:cubicBezTo>
                  <a:pt x="50116" y="356507"/>
                  <a:pt x="44128" y="333103"/>
                  <a:pt x="83317" y="365760"/>
                </a:cubicBezTo>
                <a:cubicBezTo>
                  <a:pt x="117632" y="394356"/>
                  <a:pt x="120521" y="412937"/>
                  <a:pt x="163327" y="434340"/>
                </a:cubicBezTo>
                <a:cubicBezTo>
                  <a:pt x="184880" y="445116"/>
                  <a:pt x="209047" y="449580"/>
                  <a:pt x="231907" y="457200"/>
                </a:cubicBezTo>
                <a:lnTo>
                  <a:pt x="266197" y="468630"/>
                </a:lnTo>
                <a:cubicBezTo>
                  <a:pt x="277627" y="472440"/>
                  <a:pt x="288673" y="477697"/>
                  <a:pt x="300487" y="480060"/>
                </a:cubicBezTo>
                <a:cubicBezTo>
                  <a:pt x="319537" y="483870"/>
                  <a:pt x="338212" y="491204"/>
                  <a:pt x="357637" y="491490"/>
                </a:cubicBezTo>
                <a:lnTo>
                  <a:pt x="1854967" y="502920"/>
                </a:lnTo>
                <a:cubicBezTo>
                  <a:pt x="1915509" y="543281"/>
                  <a:pt x="1868136" y="518823"/>
                  <a:pt x="1969267" y="537210"/>
                </a:cubicBezTo>
                <a:cubicBezTo>
                  <a:pt x="2018399" y="546143"/>
                  <a:pt x="2006432" y="547829"/>
                  <a:pt x="2049277" y="560070"/>
                </a:cubicBezTo>
                <a:cubicBezTo>
                  <a:pt x="2064382" y="564386"/>
                  <a:pt x="2080288" y="565984"/>
                  <a:pt x="2094997" y="571500"/>
                </a:cubicBezTo>
                <a:cubicBezTo>
                  <a:pt x="2110951" y="577483"/>
                  <a:pt x="2126106" y="585594"/>
                  <a:pt x="2140717" y="594360"/>
                </a:cubicBezTo>
                <a:cubicBezTo>
                  <a:pt x="2176729" y="615967"/>
                  <a:pt x="2216944" y="640115"/>
                  <a:pt x="2243587" y="674370"/>
                </a:cubicBezTo>
                <a:cubicBezTo>
                  <a:pt x="2260455" y="696057"/>
                  <a:pt x="2280619" y="716886"/>
                  <a:pt x="2289307" y="742950"/>
                </a:cubicBezTo>
                <a:cubicBezTo>
                  <a:pt x="2293117" y="754380"/>
                  <a:pt x="2297427" y="765655"/>
                  <a:pt x="2300737" y="777240"/>
                </a:cubicBezTo>
                <a:cubicBezTo>
                  <a:pt x="2305053" y="792345"/>
                  <a:pt x="2305142" y="808909"/>
                  <a:pt x="2312167" y="822960"/>
                </a:cubicBezTo>
                <a:cubicBezTo>
                  <a:pt x="2324454" y="847534"/>
                  <a:pt x="2342647" y="868680"/>
                  <a:pt x="2357887" y="891540"/>
                </a:cubicBezTo>
                <a:cubicBezTo>
                  <a:pt x="2365507" y="902970"/>
                  <a:pt x="2376403" y="912798"/>
                  <a:pt x="2380747" y="925830"/>
                </a:cubicBezTo>
                <a:lnTo>
                  <a:pt x="2392177" y="960120"/>
                </a:lnTo>
                <a:cubicBezTo>
                  <a:pt x="2380747" y="971550"/>
                  <a:pt x="2371594" y="985843"/>
                  <a:pt x="2357887" y="994410"/>
                </a:cubicBezTo>
                <a:cubicBezTo>
                  <a:pt x="2340488" y="1005284"/>
                  <a:pt x="2320202" y="1010782"/>
                  <a:pt x="2300737" y="1017270"/>
                </a:cubicBezTo>
                <a:cubicBezTo>
                  <a:pt x="2276524" y="1025341"/>
                  <a:pt x="2220515" y="1035600"/>
                  <a:pt x="2197867" y="1040130"/>
                </a:cubicBezTo>
                <a:cubicBezTo>
                  <a:pt x="2182627" y="1047750"/>
                  <a:pt x="2169181" y="1062564"/>
                  <a:pt x="2152147" y="1062990"/>
                </a:cubicBezTo>
                <a:cubicBezTo>
                  <a:pt x="2014977" y="1066419"/>
                  <a:pt x="1877700" y="1058587"/>
                  <a:pt x="1740667" y="1051560"/>
                </a:cubicBezTo>
                <a:cubicBezTo>
                  <a:pt x="1728635" y="1050943"/>
                  <a:pt x="1717962" y="1043440"/>
                  <a:pt x="1706377" y="1040130"/>
                </a:cubicBezTo>
                <a:cubicBezTo>
                  <a:pt x="1650925" y="1024286"/>
                  <a:pt x="1664789" y="1031412"/>
                  <a:pt x="1603507" y="1017270"/>
                </a:cubicBezTo>
                <a:cubicBezTo>
                  <a:pt x="1572894" y="1010205"/>
                  <a:pt x="1512067" y="994410"/>
                  <a:pt x="1512067" y="994410"/>
                </a:cubicBezTo>
                <a:cubicBezTo>
                  <a:pt x="1447994" y="951694"/>
                  <a:pt x="1510507" y="987084"/>
                  <a:pt x="1420627" y="960120"/>
                </a:cubicBezTo>
                <a:cubicBezTo>
                  <a:pt x="1400975" y="954224"/>
                  <a:pt x="1383129" y="943156"/>
                  <a:pt x="1363477" y="937260"/>
                </a:cubicBezTo>
                <a:cubicBezTo>
                  <a:pt x="1320662" y="924416"/>
                  <a:pt x="1240096" y="918471"/>
                  <a:pt x="1203457" y="914400"/>
                </a:cubicBezTo>
                <a:lnTo>
                  <a:pt x="586237" y="948690"/>
                </a:lnTo>
                <a:cubicBezTo>
                  <a:pt x="547841" y="951384"/>
                  <a:pt x="551794" y="968350"/>
                  <a:pt x="517657" y="982980"/>
                </a:cubicBezTo>
                <a:cubicBezTo>
                  <a:pt x="503218" y="989168"/>
                  <a:pt x="487042" y="990094"/>
                  <a:pt x="471937" y="994410"/>
                </a:cubicBezTo>
                <a:cubicBezTo>
                  <a:pt x="460352" y="997720"/>
                  <a:pt x="449077" y="1002030"/>
                  <a:pt x="437647" y="1005840"/>
                </a:cubicBezTo>
                <a:cubicBezTo>
                  <a:pt x="412368" y="1031119"/>
                  <a:pt x="400893" y="1047077"/>
                  <a:pt x="369067" y="1062990"/>
                </a:cubicBezTo>
                <a:cubicBezTo>
                  <a:pt x="358291" y="1068378"/>
                  <a:pt x="346207" y="1070610"/>
                  <a:pt x="334777" y="1074420"/>
                </a:cubicBezTo>
                <a:cubicBezTo>
                  <a:pt x="323347" y="1089660"/>
                  <a:pt x="309938" y="1103600"/>
                  <a:pt x="300487" y="1120140"/>
                </a:cubicBezTo>
                <a:cubicBezTo>
                  <a:pt x="294509" y="1130601"/>
                  <a:pt x="289057" y="1142382"/>
                  <a:pt x="289057" y="1154430"/>
                </a:cubicBezTo>
                <a:cubicBezTo>
                  <a:pt x="289057" y="1276410"/>
                  <a:pt x="293903" y="1398388"/>
                  <a:pt x="300487" y="1520190"/>
                </a:cubicBezTo>
                <a:cubicBezTo>
                  <a:pt x="301536" y="1539589"/>
                  <a:pt x="307703" y="1558375"/>
                  <a:pt x="311917" y="1577340"/>
                </a:cubicBezTo>
                <a:cubicBezTo>
                  <a:pt x="322979" y="1627121"/>
                  <a:pt x="326930" y="1649503"/>
                  <a:pt x="369067" y="1691640"/>
                </a:cubicBezTo>
                <a:cubicBezTo>
                  <a:pt x="380497" y="1703070"/>
                  <a:pt x="389720" y="1717252"/>
                  <a:pt x="403357" y="1725930"/>
                </a:cubicBezTo>
                <a:cubicBezTo>
                  <a:pt x="495078" y="1784298"/>
                  <a:pt x="468084" y="1760793"/>
                  <a:pt x="540517" y="1783080"/>
                </a:cubicBezTo>
                <a:cubicBezTo>
                  <a:pt x="608120" y="1803881"/>
                  <a:pt x="636805" y="1820834"/>
                  <a:pt x="700537" y="1828800"/>
                </a:cubicBezTo>
                <a:cubicBezTo>
                  <a:pt x="742295" y="1834020"/>
                  <a:pt x="784357" y="1836420"/>
                  <a:pt x="826267" y="1840230"/>
                </a:cubicBezTo>
                <a:cubicBezTo>
                  <a:pt x="1014468" y="1887280"/>
                  <a:pt x="872553" y="1856130"/>
                  <a:pt x="1317757" y="1840230"/>
                </a:cubicBezTo>
                <a:cubicBezTo>
                  <a:pt x="1382598" y="1837914"/>
                  <a:pt x="1447297" y="1832610"/>
                  <a:pt x="1512067" y="1828800"/>
                </a:cubicBezTo>
                <a:cubicBezTo>
                  <a:pt x="1538737" y="1824990"/>
                  <a:pt x="1565826" y="1823428"/>
                  <a:pt x="1592077" y="1817370"/>
                </a:cubicBezTo>
                <a:cubicBezTo>
                  <a:pt x="1615556" y="1811952"/>
                  <a:pt x="1636612" y="1796078"/>
                  <a:pt x="1660657" y="1794510"/>
                </a:cubicBezTo>
                <a:cubicBezTo>
                  <a:pt x="1812781" y="1784589"/>
                  <a:pt x="1965457" y="1786890"/>
                  <a:pt x="2117857" y="1783080"/>
                </a:cubicBezTo>
                <a:lnTo>
                  <a:pt x="2266447" y="1771650"/>
                </a:lnTo>
                <a:cubicBezTo>
                  <a:pt x="2297026" y="1768738"/>
                  <a:pt x="2327170" y="1760220"/>
                  <a:pt x="2357887" y="1760220"/>
                </a:cubicBezTo>
                <a:cubicBezTo>
                  <a:pt x="2457020" y="1760220"/>
                  <a:pt x="2556007" y="1767840"/>
                  <a:pt x="2655067" y="1771650"/>
                </a:cubicBezTo>
                <a:cubicBezTo>
                  <a:pt x="2725447" y="1781704"/>
                  <a:pt x="2804014" y="1792295"/>
                  <a:pt x="2872237" y="1805940"/>
                </a:cubicBezTo>
                <a:cubicBezTo>
                  <a:pt x="2891287" y="1809750"/>
                  <a:pt x="2910644" y="1812258"/>
                  <a:pt x="2929387" y="1817370"/>
                </a:cubicBezTo>
                <a:cubicBezTo>
                  <a:pt x="2952634" y="1823710"/>
                  <a:pt x="2975107" y="1832610"/>
                  <a:pt x="2997967" y="1840230"/>
                </a:cubicBezTo>
                <a:cubicBezTo>
                  <a:pt x="3009397" y="1844040"/>
                  <a:pt x="3020443" y="1849297"/>
                  <a:pt x="3032257" y="1851660"/>
                </a:cubicBezTo>
                <a:cubicBezTo>
                  <a:pt x="3148449" y="1874898"/>
                  <a:pt x="3041688" y="1851089"/>
                  <a:pt x="3123697" y="1874520"/>
                </a:cubicBezTo>
                <a:cubicBezTo>
                  <a:pt x="3161361" y="1885281"/>
                  <a:pt x="3187284" y="1889523"/>
                  <a:pt x="3226567" y="1897380"/>
                </a:cubicBezTo>
                <a:cubicBezTo>
                  <a:pt x="3302619" y="1935406"/>
                  <a:pt x="3240807" y="1909513"/>
                  <a:pt x="3329437" y="1931670"/>
                </a:cubicBezTo>
                <a:cubicBezTo>
                  <a:pt x="3341126" y="1934592"/>
                  <a:pt x="3351966" y="1940486"/>
                  <a:pt x="3363727" y="1943100"/>
                </a:cubicBezTo>
                <a:cubicBezTo>
                  <a:pt x="3386350" y="1948127"/>
                  <a:pt x="3409401" y="1951006"/>
                  <a:pt x="3432307" y="1954530"/>
                </a:cubicBezTo>
                <a:cubicBezTo>
                  <a:pt x="3650622" y="1988117"/>
                  <a:pt x="3605115" y="1968169"/>
                  <a:pt x="3992377" y="1977390"/>
                </a:cubicBezTo>
                <a:cubicBezTo>
                  <a:pt x="4026667" y="1988820"/>
                  <a:pt x="4065173" y="1991630"/>
                  <a:pt x="4095247" y="2011680"/>
                </a:cubicBezTo>
                <a:cubicBezTo>
                  <a:pt x="4139562" y="2041223"/>
                  <a:pt x="4116505" y="2030196"/>
                  <a:pt x="4163827" y="2045970"/>
                </a:cubicBezTo>
                <a:cubicBezTo>
                  <a:pt x="4179067" y="2057400"/>
                  <a:pt x="4194045" y="2069187"/>
                  <a:pt x="4209547" y="2080260"/>
                </a:cubicBezTo>
                <a:cubicBezTo>
                  <a:pt x="4220725" y="2088245"/>
                  <a:pt x="4233284" y="2094326"/>
                  <a:pt x="4243837" y="2103120"/>
                </a:cubicBezTo>
                <a:cubicBezTo>
                  <a:pt x="4256255" y="2113468"/>
                  <a:pt x="4266697" y="2125980"/>
                  <a:pt x="4278127" y="2137410"/>
                </a:cubicBezTo>
                <a:cubicBezTo>
                  <a:pt x="4283517" y="2153580"/>
                  <a:pt x="4300987" y="2203068"/>
                  <a:pt x="4300987" y="2217420"/>
                </a:cubicBezTo>
                <a:cubicBezTo>
                  <a:pt x="4300987" y="2259503"/>
                  <a:pt x="4298375" y="2302001"/>
                  <a:pt x="4289557" y="2343150"/>
                </a:cubicBezTo>
                <a:cubicBezTo>
                  <a:pt x="4281620" y="2380192"/>
                  <a:pt x="4217802" y="2410037"/>
                  <a:pt x="4198117" y="2423160"/>
                </a:cubicBezTo>
                <a:cubicBezTo>
                  <a:pt x="4163680" y="2446118"/>
                  <a:pt x="4158712" y="2451478"/>
                  <a:pt x="4118107" y="2468880"/>
                </a:cubicBezTo>
                <a:cubicBezTo>
                  <a:pt x="4097546" y="2477692"/>
                  <a:pt x="4058175" y="2487278"/>
                  <a:pt x="4038097" y="2491740"/>
                </a:cubicBezTo>
                <a:cubicBezTo>
                  <a:pt x="3957286" y="2509698"/>
                  <a:pt x="3996356" y="2498697"/>
                  <a:pt x="3900937" y="2514600"/>
                </a:cubicBezTo>
                <a:cubicBezTo>
                  <a:pt x="3881774" y="2517794"/>
                  <a:pt x="3863171" y="2524738"/>
                  <a:pt x="3843787" y="2526030"/>
                </a:cubicBezTo>
                <a:cubicBezTo>
                  <a:pt x="3748672" y="2532371"/>
                  <a:pt x="3653287" y="2533650"/>
                  <a:pt x="3558037" y="2537460"/>
                </a:cubicBezTo>
                <a:cubicBezTo>
                  <a:pt x="3523747" y="2541270"/>
                  <a:pt x="3471403" y="2518448"/>
                  <a:pt x="3455167" y="2548890"/>
                </a:cubicBezTo>
                <a:cubicBezTo>
                  <a:pt x="3449574" y="2559377"/>
                  <a:pt x="3453715" y="2694576"/>
                  <a:pt x="3478027" y="2743200"/>
                </a:cubicBezTo>
                <a:cubicBezTo>
                  <a:pt x="3484170" y="2755487"/>
                  <a:pt x="3494744" y="2765203"/>
                  <a:pt x="3500887" y="2777490"/>
                </a:cubicBezTo>
                <a:cubicBezTo>
                  <a:pt x="3506275" y="2788266"/>
                  <a:pt x="3503798" y="2803261"/>
                  <a:pt x="3512317" y="2811780"/>
                </a:cubicBezTo>
                <a:cubicBezTo>
                  <a:pt x="3520836" y="2820299"/>
                  <a:pt x="3535533" y="2818464"/>
                  <a:pt x="3546607" y="2823210"/>
                </a:cubicBezTo>
                <a:cubicBezTo>
                  <a:pt x="3686878" y="2883326"/>
                  <a:pt x="3511826" y="2811535"/>
                  <a:pt x="3626617" y="2868930"/>
                </a:cubicBezTo>
                <a:cubicBezTo>
                  <a:pt x="3637393" y="2874318"/>
                  <a:pt x="3649477" y="2876550"/>
                  <a:pt x="3660907" y="2880360"/>
                </a:cubicBezTo>
                <a:cubicBezTo>
                  <a:pt x="3668527" y="2891790"/>
                  <a:pt x="3674973" y="2904097"/>
                  <a:pt x="3683767" y="2914650"/>
                </a:cubicBezTo>
                <a:cubicBezTo>
                  <a:pt x="3694115" y="2927068"/>
                  <a:pt x="3709091" y="2935490"/>
                  <a:pt x="3718057" y="2948940"/>
                </a:cubicBezTo>
                <a:cubicBezTo>
                  <a:pt x="3724740" y="2958965"/>
                  <a:pt x="3725677" y="2971800"/>
                  <a:pt x="3729487" y="2983230"/>
                </a:cubicBezTo>
                <a:cubicBezTo>
                  <a:pt x="3725677" y="3009900"/>
                  <a:pt x="3730105" y="3039143"/>
                  <a:pt x="3718057" y="3063240"/>
                </a:cubicBezTo>
                <a:cubicBezTo>
                  <a:pt x="3709538" y="3080279"/>
                  <a:pt x="3687839" y="3086457"/>
                  <a:pt x="3672337" y="3097530"/>
                </a:cubicBezTo>
                <a:cubicBezTo>
                  <a:pt x="3652663" y="3111583"/>
                  <a:pt x="3629468" y="3129632"/>
                  <a:pt x="3603757" y="3131820"/>
                </a:cubicBezTo>
                <a:cubicBezTo>
                  <a:pt x="3436333" y="3146069"/>
                  <a:pt x="3268340" y="3152816"/>
                  <a:pt x="3100837" y="3166110"/>
                </a:cubicBezTo>
                <a:cubicBezTo>
                  <a:pt x="3028275" y="3171869"/>
                  <a:pt x="2883667" y="3188970"/>
                  <a:pt x="2883667" y="3188970"/>
                </a:cubicBezTo>
                <a:cubicBezTo>
                  <a:pt x="2853187" y="3196590"/>
                  <a:pt x="2823035" y="3205668"/>
                  <a:pt x="2792227" y="3211830"/>
                </a:cubicBezTo>
                <a:cubicBezTo>
                  <a:pt x="2765809" y="3217114"/>
                  <a:pt x="2738844" y="3219163"/>
                  <a:pt x="2712217" y="3223260"/>
                </a:cubicBezTo>
                <a:cubicBezTo>
                  <a:pt x="2689311" y="3226784"/>
                  <a:pt x="2666543" y="3231166"/>
                  <a:pt x="2643637" y="3234690"/>
                </a:cubicBezTo>
                <a:cubicBezTo>
                  <a:pt x="2575283" y="3245206"/>
                  <a:pt x="2542399" y="3248773"/>
                  <a:pt x="2472187" y="3257550"/>
                </a:cubicBezTo>
                <a:cubicBezTo>
                  <a:pt x="2224537" y="3253740"/>
                  <a:pt x="1976676" y="3257036"/>
                  <a:pt x="1729237" y="3246120"/>
                </a:cubicBezTo>
                <a:cubicBezTo>
                  <a:pt x="1715513" y="3245515"/>
                  <a:pt x="1707573" y="3228671"/>
                  <a:pt x="1694947" y="3223260"/>
                </a:cubicBezTo>
                <a:cubicBezTo>
                  <a:pt x="1680508" y="3217072"/>
                  <a:pt x="1664241" y="3216450"/>
                  <a:pt x="1649227" y="3211830"/>
                </a:cubicBezTo>
                <a:cubicBezTo>
                  <a:pt x="1324714" y="3111980"/>
                  <a:pt x="1691024" y="3216564"/>
                  <a:pt x="1489207" y="3166110"/>
                </a:cubicBezTo>
                <a:cubicBezTo>
                  <a:pt x="1268402" y="3110909"/>
                  <a:pt x="1662742" y="3206317"/>
                  <a:pt x="1420627" y="3131820"/>
                </a:cubicBezTo>
                <a:cubicBezTo>
                  <a:pt x="1383491" y="3120393"/>
                  <a:pt x="1344427" y="3116580"/>
                  <a:pt x="1306327" y="3108960"/>
                </a:cubicBezTo>
                <a:lnTo>
                  <a:pt x="1249177" y="3097530"/>
                </a:lnTo>
                <a:lnTo>
                  <a:pt x="1192027" y="3086100"/>
                </a:lnTo>
                <a:cubicBezTo>
                  <a:pt x="1035817" y="3089910"/>
                  <a:pt x="879492" y="3090435"/>
                  <a:pt x="723397" y="3097530"/>
                </a:cubicBezTo>
                <a:cubicBezTo>
                  <a:pt x="703919" y="3098415"/>
                  <a:pt x="667384" y="3119253"/>
                  <a:pt x="654817" y="3131820"/>
                </a:cubicBezTo>
                <a:cubicBezTo>
                  <a:pt x="569752" y="3216885"/>
                  <a:pt x="667048" y="3146526"/>
                  <a:pt x="586237" y="3200400"/>
                </a:cubicBezTo>
                <a:cubicBezTo>
                  <a:pt x="578617" y="3211830"/>
                  <a:pt x="568956" y="3222137"/>
                  <a:pt x="563377" y="3234690"/>
                </a:cubicBezTo>
                <a:cubicBezTo>
                  <a:pt x="541647" y="3283583"/>
                  <a:pt x="542386" y="3302443"/>
                  <a:pt x="529087" y="3348990"/>
                </a:cubicBezTo>
                <a:cubicBezTo>
                  <a:pt x="525777" y="3360575"/>
                  <a:pt x="521467" y="3371850"/>
                  <a:pt x="517657" y="3383280"/>
                </a:cubicBezTo>
                <a:cubicBezTo>
                  <a:pt x="502358" y="3536273"/>
                  <a:pt x="494672" y="3557496"/>
                  <a:pt x="517657" y="3749040"/>
                </a:cubicBezTo>
                <a:cubicBezTo>
                  <a:pt x="520447" y="3772294"/>
                  <a:pt x="556777" y="3798176"/>
                  <a:pt x="574807" y="3806190"/>
                </a:cubicBezTo>
                <a:cubicBezTo>
                  <a:pt x="596827" y="3815977"/>
                  <a:pt x="643387" y="3829050"/>
                  <a:pt x="643387" y="3829050"/>
                </a:cubicBezTo>
                <a:lnTo>
                  <a:pt x="1306327" y="3806190"/>
                </a:lnTo>
                <a:cubicBezTo>
                  <a:pt x="1333239" y="3804948"/>
                  <a:pt x="1359396" y="3794760"/>
                  <a:pt x="1386337" y="3794760"/>
                </a:cubicBezTo>
                <a:cubicBezTo>
                  <a:pt x="1550211" y="3794760"/>
                  <a:pt x="1713997" y="3802380"/>
                  <a:pt x="1877827" y="3806190"/>
                </a:cubicBezTo>
                <a:cubicBezTo>
                  <a:pt x="1881318" y="3806772"/>
                  <a:pt x="1994308" y="3824846"/>
                  <a:pt x="2003557" y="3829050"/>
                </a:cubicBezTo>
                <a:cubicBezTo>
                  <a:pt x="2028569" y="3840419"/>
                  <a:pt x="2049277" y="3859530"/>
                  <a:pt x="2072137" y="3874770"/>
                </a:cubicBezTo>
                <a:lnTo>
                  <a:pt x="2106427" y="3897630"/>
                </a:lnTo>
                <a:cubicBezTo>
                  <a:pt x="2121667" y="3920490"/>
                  <a:pt x="2143459" y="3940146"/>
                  <a:pt x="2152147" y="3966210"/>
                </a:cubicBezTo>
                <a:cubicBezTo>
                  <a:pt x="2155957" y="3977640"/>
                  <a:pt x="2158189" y="3989724"/>
                  <a:pt x="2163577" y="4000500"/>
                </a:cubicBezTo>
                <a:cubicBezTo>
                  <a:pt x="2207892" y="4089130"/>
                  <a:pt x="2169137" y="3982891"/>
                  <a:pt x="2197867" y="4069080"/>
                </a:cubicBezTo>
                <a:cubicBezTo>
                  <a:pt x="2194057" y="4107180"/>
                  <a:pt x="2197698" y="4146783"/>
                  <a:pt x="2186437" y="4183380"/>
                </a:cubicBezTo>
                <a:cubicBezTo>
                  <a:pt x="2171256" y="4232719"/>
                  <a:pt x="2090599" y="4228343"/>
                  <a:pt x="2060707" y="4229100"/>
                </a:cubicBezTo>
                <a:cubicBezTo>
                  <a:pt x="1790257" y="4235947"/>
                  <a:pt x="1519687" y="4236720"/>
                  <a:pt x="1249177" y="4240530"/>
                </a:cubicBezTo>
                <a:cubicBezTo>
                  <a:pt x="1240879" y="4241913"/>
                  <a:pt x="1165066" y="4250884"/>
                  <a:pt x="1146307" y="4263390"/>
                </a:cubicBezTo>
                <a:cubicBezTo>
                  <a:pt x="1114077" y="4284877"/>
                  <a:pt x="1084463" y="4339011"/>
                  <a:pt x="1066297" y="4366260"/>
                </a:cubicBezTo>
                <a:cubicBezTo>
                  <a:pt x="1052393" y="4387116"/>
                  <a:pt x="1034064" y="4408093"/>
                  <a:pt x="1032007" y="4434840"/>
                </a:cubicBezTo>
                <a:cubicBezTo>
                  <a:pt x="1029085" y="4472828"/>
                  <a:pt x="1032007" y="4511040"/>
                  <a:pt x="1032007" y="454914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2" y="116632"/>
            <a:ext cx="5972175" cy="981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8184" y="11663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9FF"/>
                </a:solidFill>
              </a:rPr>
              <a:t>CONTEXT DEPENDS ON WHICH PROJECT YOUR TEAM IS ARE DOING </a:t>
            </a:r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28717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Customer / end user – why Are you doing this project </a:t>
            </a:r>
          </a:p>
          <a:p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                      how can your project be useful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6234" y="2276872"/>
            <a:ext cx="70602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LOVELACE- HOUSE PRICE PREDICTION ????????</a:t>
            </a:r>
          </a:p>
          <a:p>
            <a:endParaRPr lang="en-US" dirty="0"/>
          </a:p>
          <a:p>
            <a:r>
              <a:rPr lang="en-US" dirty="0" smtClean="0"/>
              <a:t>BELLS- EVERY TEAM HAS A DIFFFERENT PROJECT (AIRPORT ASSITANT, HEALTHCARE ROBOT, TIMETABLE BOT, RESTAURANT HELPER, RECEPTIONIST, UR3 PICKNpLACE, CHESS PLAYER….)</a:t>
            </a:r>
          </a:p>
          <a:p>
            <a:endParaRPr lang="en-US" dirty="0"/>
          </a:p>
          <a:p>
            <a:r>
              <a:rPr lang="en-US" dirty="0" smtClean="0"/>
              <a:t>FARADAY- AUTONOMOUS NAVIGATION WITH EMORO ROBOT –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WHERE CAN SUCH SYSTEMS BE USED ??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USE YOUR IMAGINATION AND CREATIVITY- THINK BIG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20043121">
            <a:off x="95169" y="2244831"/>
            <a:ext cx="221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Your Project ?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72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2" y="116632"/>
            <a:ext cx="5972175" cy="981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8184" y="11663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9FF"/>
                </a:solidFill>
              </a:rPr>
              <a:t>CONTEXT DEPENDS ON WHICH PROJECT YOUR TEAM IS ARE DOING </a:t>
            </a:r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28717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Customer / end user – why Are you doing this project </a:t>
            </a:r>
          </a:p>
          <a:p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                      how can your project be useful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043121">
            <a:off x="115884" y="2196243"/>
            <a:ext cx="1806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Your Project</a:t>
            </a:r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1172" y="2420888"/>
            <a:ext cx="61995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Health and Safety, legal and ethical matters – dependent on your specific project</a:t>
            </a:r>
          </a:p>
          <a:p>
            <a:endParaRPr lang="en-US" dirty="0" smtClean="0"/>
          </a:p>
          <a:p>
            <a:r>
              <a:rPr lang="en-US" dirty="0"/>
              <a:t>Basic Information- UNIT 4 OF </a:t>
            </a:r>
            <a:r>
              <a:rPr lang="en-US" dirty="0" smtClean="0"/>
              <a:t>MOODLE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moodle.essex.ac.uk/mod/book/view.php?id=434973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TEAMS Can use THEIR </a:t>
            </a:r>
            <a:r>
              <a:rPr lang="en-US" dirty="0" smtClean="0">
                <a:solidFill>
                  <a:srgbClr val="FF99FF"/>
                </a:solidFill>
              </a:rPr>
              <a:t>imagination (and think at broader aspects)</a:t>
            </a:r>
          </a:p>
          <a:p>
            <a:endParaRPr lang="en-US" dirty="0" smtClean="0"/>
          </a:p>
          <a:p>
            <a:r>
              <a:rPr lang="en-US" dirty="0" smtClean="0"/>
              <a:t>PRIVACY, CYBERCRIME, ETHICAL RESPONSIBILITY, DAMAGE TO ENVIRONMENT…..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6463" y="5661248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You must have a clear understanding of the context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8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0466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Team </a:t>
            </a:r>
            <a:r>
              <a:rPr lang="en-US" sz="4000" dirty="0" smtClean="0"/>
              <a:t>Report – Essential Information</a:t>
            </a:r>
            <a:endParaRPr lang="en-US" sz="4000" dirty="0" smtClean="0"/>
          </a:p>
          <a:p>
            <a:endParaRPr lang="en-US" sz="4000" dirty="0" smtClean="0">
              <a:latin typeface="Comix" pitchFamily="2" charset="0"/>
            </a:endParaRPr>
          </a:p>
          <a:p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15516" y="1196752"/>
            <a:ext cx="85689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75000"/>
                  </a:schemeClr>
                </a:solidFill>
              </a:rPr>
              <a:t>The team report is the main coursework assignment for CE101,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carrying a module weighting of 50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%.</a:t>
            </a:r>
          </a:p>
          <a:p>
            <a:endParaRPr lang="en-GB" sz="2000" dirty="0">
              <a:latin typeface="+mj-lt"/>
            </a:endParaRPr>
          </a:p>
          <a:p>
            <a:r>
              <a:rPr lang="en-GB" sz="2000" dirty="0" smtClean="0"/>
              <a:t>During </a:t>
            </a:r>
            <a:r>
              <a:rPr lang="en-GB" sz="2000" dirty="0" smtClean="0">
                <a:latin typeface="+mj-lt"/>
              </a:rPr>
              <a:t>weeks 24/25 we Will have the product presentation </a:t>
            </a:r>
            <a:r>
              <a:rPr lang="en-GB" sz="2000" dirty="0" smtClean="0"/>
              <a:t>and demos (we are in </a:t>
            </a:r>
            <a:r>
              <a:rPr lang="en-GB" sz="2000" dirty="0" smtClean="0">
                <a:solidFill>
                  <a:srgbClr val="FF0000"/>
                </a:solidFill>
              </a:rPr>
              <a:t>week 20 </a:t>
            </a:r>
            <a:r>
              <a:rPr lang="en-GB" sz="2000" dirty="0" smtClean="0"/>
              <a:t>at the moment) – I will send a detailed email on that soon</a:t>
            </a:r>
          </a:p>
          <a:p>
            <a:endParaRPr lang="en-GB" sz="2000" dirty="0"/>
          </a:p>
          <a:p>
            <a:endParaRPr lang="en-GB" sz="2000" dirty="0">
              <a:latin typeface="+mj-lt"/>
            </a:endParaRPr>
          </a:p>
          <a:p>
            <a:endParaRPr lang="en-GB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31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88640"/>
            <a:ext cx="8254051" cy="8640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1556792"/>
            <a:ext cx="86409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Overall description (</a:t>
            </a:r>
            <a:r>
              <a:rPr lang="en-US" dirty="0" smtClean="0">
                <a:solidFill>
                  <a:srgbClr val="FF99FF"/>
                </a:solidFill>
              </a:rPr>
              <a:t>what</a:t>
            </a:r>
            <a:r>
              <a:rPr lang="en-US" dirty="0" smtClean="0"/>
              <a:t> does it do)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>
                <a:solidFill>
                  <a:srgbClr val="FF99FF"/>
                </a:solidFill>
              </a:rPr>
              <a:t>Interfaces</a:t>
            </a:r>
            <a:r>
              <a:rPr lang="en-US" dirty="0" smtClean="0"/>
              <a:t> (Input / output / subsystems)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What </a:t>
            </a:r>
            <a:r>
              <a:rPr lang="en-US" dirty="0" smtClean="0">
                <a:solidFill>
                  <a:srgbClr val="FF99FF"/>
                </a:solidFill>
              </a:rPr>
              <a:t>methods</a:t>
            </a:r>
            <a:r>
              <a:rPr lang="en-US" dirty="0" smtClean="0"/>
              <a:t> did you use to arrive at your solution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Describe how you achieved your </a:t>
            </a:r>
            <a:r>
              <a:rPr lang="en-US" dirty="0" smtClean="0">
                <a:solidFill>
                  <a:srgbClr val="FF99FF"/>
                </a:solidFill>
              </a:rPr>
              <a:t>implementation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Any </a:t>
            </a:r>
            <a:r>
              <a:rPr lang="en-US" dirty="0" smtClean="0">
                <a:solidFill>
                  <a:srgbClr val="FF99FF"/>
                </a:solidFill>
              </a:rPr>
              <a:t>highlights</a:t>
            </a:r>
            <a:r>
              <a:rPr lang="en-US" dirty="0" smtClean="0"/>
              <a:t>, things that make the product impressive (LOVELACE- RANK IN </a:t>
            </a:r>
            <a:r>
              <a:rPr lang="en-US" dirty="0" err="1" smtClean="0"/>
              <a:t>kAGGLE</a:t>
            </a:r>
            <a:r>
              <a:rPr lang="en-US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What are the </a:t>
            </a:r>
            <a:r>
              <a:rPr lang="en-US" dirty="0" smtClean="0">
                <a:solidFill>
                  <a:srgbClr val="FF99FF"/>
                </a:solidFill>
              </a:rPr>
              <a:t>limitations</a:t>
            </a:r>
            <a:r>
              <a:rPr lang="en-US" dirty="0" smtClean="0"/>
              <a:t>, scope for improvement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+mj-lt"/>
              </a:rPr>
              <a:t>KEEP THE TEXT BRIEF AND TO THE POINT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USE </a:t>
            </a:r>
            <a:r>
              <a:rPr lang="en-US" dirty="0">
                <a:latin typeface="+mj-lt"/>
              </a:rPr>
              <a:t>PICTURES (BLOCK DIAGRAMS, SNAPSHOTS ) </a:t>
            </a:r>
            <a:endParaRPr lang="en-US" dirty="0" smtClean="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62" y="692696"/>
            <a:ext cx="820891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511" y="1052736"/>
            <a:ext cx="684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Include the following-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46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88640"/>
            <a:ext cx="8254051" cy="8640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1" y="1340768"/>
            <a:ext cx="86409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DESCRIBE WHAT KIND OF </a:t>
            </a:r>
            <a:r>
              <a:rPr lang="en-US" dirty="0" smtClean="0">
                <a:solidFill>
                  <a:srgbClr val="FF99FF"/>
                </a:solidFill>
              </a:rPr>
              <a:t>TESTS</a:t>
            </a:r>
            <a:r>
              <a:rPr lang="en-US" dirty="0" smtClean="0"/>
              <a:t> WERE DESIGNED AND PERFORMED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INCLUDE </a:t>
            </a:r>
            <a:r>
              <a:rPr lang="en-US" dirty="0" smtClean="0">
                <a:solidFill>
                  <a:srgbClr val="FF99FF"/>
                </a:solidFill>
              </a:rPr>
              <a:t>SCREENSHOTS</a:t>
            </a:r>
            <a:r>
              <a:rPr lang="en-US" dirty="0" smtClean="0"/>
              <a:t> OF VARIOUS PHASES OF PRODUCT WORKING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99FF"/>
                </a:solidFill>
              </a:rPr>
              <a:t>LINK CONSECUTIVE SCREENSHOTS TOGETHER </a:t>
            </a:r>
            <a:r>
              <a:rPr lang="en-US" dirty="0" smtClean="0"/>
              <a:t>WITH A SHORT DESCRIPTION TO </a:t>
            </a:r>
            <a:r>
              <a:rPr lang="en-US" dirty="0" smtClean="0">
                <a:solidFill>
                  <a:srgbClr val="FF99FF"/>
                </a:solidFill>
              </a:rPr>
              <a:t>BUILD UP A SHORT NARRATIVE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Imagine A PERSON WHO NOT SEEN YOUR DEMO- Think how can s/he CAN GET AN IDEA OF WHAT IT DOES, BE CREATIVE!!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650" y="458670"/>
            <a:ext cx="820891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932833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738478" y="1390763"/>
            <a:ext cx="360040" cy="360040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8262963">
            <a:off x="4944583" y="761542"/>
            <a:ext cx="1350914" cy="536369"/>
          </a:xfrm>
          <a:prstGeom prst="rightArrow">
            <a:avLst>
              <a:gd name="adj1" fmla="val 50000"/>
              <a:gd name="adj2" fmla="val 32835"/>
            </a:avLst>
          </a:prstGeom>
          <a:solidFill>
            <a:schemeClr val="bg2">
              <a:lumMod val="9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978" y="5126"/>
            <a:ext cx="921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xHeavy" pitchFamily="2" charset="0"/>
              </a:rPr>
              <a:t>STRAWBERYY PICKING ROBOTS The </a:t>
            </a:r>
            <a:r>
              <a:rPr lang="en-US" sz="2800" dirty="0" smtClean="0">
                <a:latin typeface="ComixHeavy" pitchFamily="2" charset="0"/>
              </a:rPr>
              <a:t>challenge</a:t>
            </a:r>
            <a:endParaRPr lang="en-US" sz="2800" dirty="0">
              <a:latin typeface="ComixHeavy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650670" y="1296904"/>
            <a:ext cx="648073" cy="675434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433728">
            <a:off x="6818303" y="873839"/>
            <a:ext cx="1157825" cy="467501"/>
          </a:xfrm>
          <a:prstGeom prst="rightArrow">
            <a:avLst/>
          </a:prstGeom>
          <a:solidFill>
            <a:schemeClr val="bg2">
              <a:lumMod val="9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228184" y="1052736"/>
            <a:ext cx="1080120" cy="1008112"/>
          </a:xfrm>
          <a:prstGeom prst="ellipse">
            <a:avLst/>
          </a:prstGeom>
          <a:solidFill>
            <a:schemeClr val="bg2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40152" y="2780928"/>
            <a:ext cx="1080120" cy="1008112"/>
          </a:xfrm>
          <a:prstGeom prst="ellipse">
            <a:avLst/>
          </a:prstGeom>
          <a:solidFill>
            <a:schemeClr val="bg2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95736" y="3140968"/>
            <a:ext cx="1080120" cy="1008112"/>
          </a:xfrm>
          <a:prstGeom prst="ellipse">
            <a:avLst/>
          </a:prstGeom>
          <a:solidFill>
            <a:schemeClr val="bg2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16016" y="1484784"/>
            <a:ext cx="1080120" cy="1008112"/>
          </a:xfrm>
          <a:prstGeom prst="ellipse">
            <a:avLst/>
          </a:prstGeom>
          <a:solidFill>
            <a:schemeClr val="bg2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76256" y="15212"/>
            <a:ext cx="1080120" cy="1008112"/>
          </a:xfrm>
          <a:prstGeom prst="ellipse">
            <a:avLst/>
          </a:prstGeom>
          <a:solidFill>
            <a:schemeClr val="bg2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3488" y="4980822"/>
            <a:ext cx="9144000" cy="749492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Gulim" charset="0"/>
              </a:rPr>
              <a:t>A task where humans are very good and robots are very bad</a:t>
            </a:r>
            <a:endParaRPr lang="hu-HU" sz="2400" dirty="0">
              <a:solidFill>
                <a:schemeClr val="tx1">
                  <a:lumMod val="95000"/>
                  <a:lumOff val="5000"/>
                </a:schemeClr>
              </a:solidFill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26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88640"/>
            <a:ext cx="8254051" cy="8640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1" y="1340768"/>
            <a:ext cx="864096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DESCRIBE WHAT KIND OF </a:t>
            </a:r>
            <a:r>
              <a:rPr lang="en-US" dirty="0" smtClean="0">
                <a:solidFill>
                  <a:srgbClr val="FF99FF"/>
                </a:solidFill>
              </a:rPr>
              <a:t>TESTS</a:t>
            </a:r>
            <a:r>
              <a:rPr lang="en-US" dirty="0" smtClean="0"/>
              <a:t> WERE DESIGNED AND PERFORMED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INCLUDE </a:t>
            </a:r>
            <a:r>
              <a:rPr lang="en-US" dirty="0" smtClean="0">
                <a:solidFill>
                  <a:srgbClr val="FF99FF"/>
                </a:solidFill>
              </a:rPr>
              <a:t>SCREENSHOTS</a:t>
            </a:r>
            <a:r>
              <a:rPr lang="en-US" dirty="0" smtClean="0"/>
              <a:t> OF VARIOUS PHASES OF PRODUCT WORKING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99FF"/>
                </a:solidFill>
              </a:rPr>
              <a:t>LINK CONSECUTIVE SCREENSHOTS TOGETHER </a:t>
            </a:r>
            <a:r>
              <a:rPr lang="en-US" dirty="0" smtClean="0"/>
              <a:t>WITH A SHORT DESCRIPTION TO </a:t>
            </a:r>
            <a:r>
              <a:rPr lang="en-US" dirty="0" smtClean="0">
                <a:solidFill>
                  <a:srgbClr val="FF99FF"/>
                </a:solidFill>
              </a:rPr>
              <a:t>BUILD UP A SHORT NARRATIVE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Imagine A PERSON WHO NOT SEEN YOUR DEMO- Think how can s/he CAN GET AN IDEA OF WHAT IT DOES, BE CREATIVE!!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We want to </a:t>
            </a:r>
            <a:r>
              <a:rPr lang="en-US" dirty="0" smtClean="0">
                <a:solidFill>
                  <a:srgbClr val="92D050"/>
                </a:solidFill>
                <a:latin typeface="+mj-lt"/>
              </a:rPr>
              <a:t>minimize too much text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DURING </a:t>
            </a:r>
            <a:r>
              <a:rPr lang="en-US" dirty="0"/>
              <a:t>THE LABS SESSIONS 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PLEASE </a:t>
            </a:r>
            <a:r>
              <a:rPr lang="en-US" dirty="0" smtClean="0">
                <a:solidFill>
                  <a:srgbClr val="92D050"/>
                </a:solidFill>
                <a:latin typeface="+mj-lt"/>
              </a:rPr>
              <a:t>ASK/discuss your ideas with 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YOUR SUPERVISORS IF YOU NEED </a:t>
            </a:r>
            <a:r>
              <a:rPr lang="en-US" dirty="0" smtClean="0">
                <a:solidFill>
                  <a:srgbClr val="92D050"/>
                </a:solidFill>
                <a:latin typeface="+mj-lt"/>
              </a:rPr>
              <a:t>INFORMATION</a:t>
            </a:r>
            <a:r>
              <a:rPr lang="en-US" dirty="0" smtClean="0"/>
              <a:t> (as some of this information is specific to the particular project)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Send me an email (WE WANT YOU TO LEARN TO WRITE HIGH QUALITY REPORTS)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650" y="458670"/>
            <a:ext cx="820891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58" y="548680"/>
            <a:ext cx="6286500" cy="5686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928" y="-25062"/>
            <a:ext cx="8640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Chapter 3 summary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2058" y="1124743"/>
            <a:ext cx="8568952" cy="576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6976" y="467646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2078" y="1968256"/>
            <a:ext cx="8208912" cy="16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0942" y="1380309"/>
            <a:ext cx="8568952" cy="1340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4734362"/>
            <a:ext cx="8568952" cy="1340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0404" y="5057527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Project context</a:t>
            </a:r>
          </a:p>
          <a:p>
            <a:r>
              <a:rPr lang="en-US" dirty="0" smtClean="0"/>
              <a:t>Project description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6029325" cy="1057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3010" y="148478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4.1 Literature survey on project management based on lecture notes </a:t>
            </a:r>
            <a:r>
              <a:rPr lang="en-US" dirty="0" smtClean="0">
                <a:solidFill>
                  <a:srgbClr val="FF99FF"/>
                </a:solidFill>
              </a:rPr>
              <a:t>(MCQ in exams..)</a:t>
            </a:r>
            <a:endParaRPr lang="en-US" dirty="0">
              <a:solidFill>
                <a:srgbClr val="FF99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14" y="2092985"/>
            <a:ext cx="8424936" cy="38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6029325" cy="1057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512" y="429245"/>
            <a:ext cx="8208912" cy="191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92" y="1700808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SCREENSHOTS OF VARIOUS REPORTS IN JIRA AS AN EVIDENCE TO DEMOSNTRATE USE OF MANAGEMENT TOOLS</a:t>
            </a:r>
          </a:p>
          <a:p>
            <a:r>
              <a:rPr lang="en-US" dirty="0"/>
              <a:t> </a:t>
            </a:r>
            <a:r>
              <a:rPr lang="en-US" dirty="0" smtClean="0"/>
              <a:t>    - Cumulative flow diagram (status of issues over time)</a:t>
            </a:r>
          </a:p>
          <a:p>
            <a:r>
              <a:rPr lang="en-US" dirty="0" smtClean="0"/>
              <a:t>     - Burn down chart</a:t>
            </a:r>
          </a:p>
          <a:p>
            <a:r>
              <a:rPr lang="en-US" dirty="0"/>
              <a:t> </a:t>
            </a:r>
            <a:r>
              <a:rPr lang="en-US" dirty="0" smtClean="0"/>
              <a:t>    - VELOCITY CHART</a:t>
            </a:r>
          </a:p>
          <a:p>
            <a:r>
              <a:rPr lang="en-US" dirty="0" smtClean="0"/>
              <a:t>   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6029325" cy="1057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512" y="429245"/>
            <a:ext cx="8208912" cy="191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92" y="1700808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SCREENSHOTS OF VARIOUS REPORTS IN JIRA AS AN EVIDENCE TO DEMOSNTRATE USE OF MANAGEMENT TOOLS</a:t>
            </a:r>
          </a:p>
          <a:p>
            <a:r>
              <a:rPr lang="en-US" dirty="0"/>
              <a:t> </a:t>
            </a:r>
            <a:r>
              <a:rPr lang="en-US" dirty="0" smtClean="0"/>
              <a:t>    - Cumulative flow diagram</a:t>
            </a:r>
          </a:p>
          <a:p>
            <a:r>
              <a:rPr lang="en-US" dirty="0" smtClean="0"/>
              <a:t>     - Burn down chart</a:t>
            </a:r>
          </a:p>
          <a:p>
            <a:r>
              <a:rPr lang="en-US" dirty="0"/>
              <a:t> </a:t>
            </a:r>
            <a:r>
              <a:rPr lang="en-US" dirty="0" smtClean="0"/>
              <a:t>    - VELOCITY CHART</a:t>
            </a:r>
          </a:p>
          <a:p>
            <a:r>
              <a:rPr lang="en-US" dirty="0" smtClean="0"/>
              <a:t>   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99FF"/>
                </a:solidFill>
                <a:latin typeface="+mj-lt"/>
              </a:rPr>
              <a:t>ATLEAST SHOW SCREENSHOTS RELATED TO LAST TWO SPRINTS </a:t>
            </a:r>
            <a:r>
              <a:rPr lang="en-US" dirty="0" smtClean="0"/>
              <a:t>(FROM NOW ON), Jira </a:t>
            </a:r>
            <a:r>
              <a:rPr lang="en-US" dirty="0"/>
              <a:t>does all this for </a:t>
            </a:r>
            <a:r>
              <a:rPr lang="en-US" dirty="0" smtClean="0"/>
              <a:t>you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6029325" cy="1057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512" y="429245"/>
            <a:ext cx="8208912" cy="191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92" y="1700808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SCREENSHOTS OF VARIOUS REPORTS IN JIRA AS AN EVIDENCE TO DEMOSNTRATE USE OF MANAGEMENT TOOLS</a:t>
            </a:r>
          </a:p>
          <a:p>
            <a:r>
              <a:rPr lang="en-US" dirty="0"/>
              <a:t> </a:t>
            </a:r>
            <a:r>
              <a:rPr lang="en-US" dirty="0" smtClean="0"/>
              <a:t>    - Cumulative flow diagram</a:t>
            </a:r>
          </a:p>
          <a:p>
            <a:r>
              <a:rPr lang="en-US" dirty="0" smtClean="0"/>
              <a:t>     - Burn down chart</a:t>
            </a:r>
          </a:p>
          <a:p>
            <a:r>
              <a:rPr lang="en-US" dirty="0"/>
              <a:t> </a:t>
            </a:r>
            <a:r>
              <a:rPr lang="en-US" dirty="0" smtClean="0"/>
              <a:t>    - VELOCITY CHART</a:t>
            </a:r>
          </a:p>
          <a:p>
            <a:r>
              <a:rPr lang="en-US" dirty="0" smtClean="0"/>
              <a:t>   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ATLEAST SHOW SCREENSHOTS RELATED TO LAST TWO SPRINTS (FROM NOW ON), Jira </a:t>
            </a:r>
            <a:r>
              <a:rPr lang="en-US" dirty="0"/>
              <a:t>does all this for </a:t>
            </a:r>
            <a:r>
              <a:rPr lang="en-US" dirty="0" smtClean="0"/>
              <a:t>you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4437112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Evaluation of the project management- 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short summary of the team project management, what went well, things to improve…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Agreed by all team members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674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0466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Team </a:t>
            </a:r>
            <a:r>
              <a:rPr lang="en-US" sz="4000" dirty="0" smtClean="0"/>
              <a:t>Report – Essential Information</a:t>
            </a:r>
            <a:endParaRPr lang="en-US" sz="4000" dirty="0" smtClean="0"/>
          </a:p>
          <a:p>
            <a:endParaRPr lang="en-US" sz="4000" dirty="0" smtClean="0">
              <a:latin typeface="Comix" pitchFamily="2" charset="0"/>
            </a:endParaRPr>
          </a:p>
          <a:p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15516" y="1196752"/>
            <a:ext cx="85689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75000"/>
                  </a:schemeClr>
                </a:solidFill>
              </a:rPr>
              <a:t>The team report is the main coursework assignment for CE101,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carrying a module weighting of 50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%.</a:t>
            </a:r>
          </a:p>
          <a:p>
            <a:endParaRPr lang="en-GB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</a:rPr>
              <a:t>During </a:t>
            </a:r>
            <a:r>
              <a:rPr lang="en-GB" sz="2000" dirty="0" smtClean="0">
                <a:solidFill>
                  <a:srgbClr val="FF0000"/>
                </a:solidFill>
                <a:latin typeface="+mj-lt"/>
              </a:rPr>
              <a:t>weeks 24/25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we Will have the product presentation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</a:rPr>
              <a:t>and demos (we are in week 20 at the moment) – I will send a detailed email on that soon</a:t>
            </a:r>
          </a:p>
          <a:p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2000" dirty="0"/>
              <a:t>Deadline for team report - </a:t>
            </a:r>
            <a:r>
              <a:rPr lang="en-GB" sz="2000" dirty="0">
                <a:latin typeface="+mj-lt"/>
              </a:rPr>
              <a:t>march 26</a:t>
            </a:r>
            <a:r>
              <a:rPr lang="en-GB" sz="2000" baseline="30000" dirty="0">
                <a:latin typeface="+mj-lt"/>
              </a:rPr>
              <a:t>th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/>
              <a:t>(week 26- CHECK FASER)</a:t>
            </a:r>
          </a:p>
          <a:p>
            <a:endParaRPr lang="en-GB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GB" sz="2000" dirty="0"/>
          </a:p>
          <a:p>
            <a:endParaRPr lang="en-GB" sz="2000" dirty="0">
              <a:latin typeface="+mj-lt"/>
            </a:endParaRPr>
          </a:p>
          <a:p>
            <a:endParaRPr lang="en-GB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8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76672"/>
            <a:ext cx="62865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1268760"/>
            <a:ext cx="74168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Deadline for team report - </a:t>
            </a:r>
            <a:r>
              <a:rPr lang="en-GB" dirty="0">
                <a:latin typeface="+mj-lt"/>
              </a:rPr>
              <a:t>march 26</a:t>
            </a:r>
            <a:r>
              <a:rPr lang="en-GB" baseline="30000" dirty="0">
                <a:latin typeface="+mj-lt"/>
              </a:rPr>
              <a:t>th</a:t>
            </a:r>
            <a:r>
              <a:rPr lang="en-GB" dirty="0">
                <a:latin typeface="+mj-lt"/>
              </a:rPr>
              <a:t> (CHECK FASER)</a:t>
            </a:r>
          </a:p>
          <a:p>
            <a:endParaRPr lang="en-GB" dirty="0"/>
          </a:p>
          <a:p>
            <a:r>
              <a:rPr lang="en-GB" dirty="0" smtClean="0">
                <a:latin typeface="+mj-lt"/>
              </a:rPr>
              <a:t>EVERY </a:t>
            </a:r>
            <a:r>
              <a:rPr lang="en-GB" dirty="0">
                <a:latin typeface="+mj-lt"/>
              </a:rPr>
              <a:t>TEAM MEMBER MUST SUBMIT </a:t>
            </a:r>
            <a:r>
              <a:rPr lang="en-GB" dirty="0"/>
              <a:t>AN IDENTICAL COPY OF THE TEAM REPORT THROUGH FASER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/>
              <a:t>During </a:t>
            </a:r>
            <a:r>
              <a:rPr lang="en-GB" dirty="0">
                <a:latin typeface="+mj-lt"/>
              </a:rPr>
              <a:t>weeks 24/25 </a:t>
            </a:r>
            <a:r>
              <a:rPr lang="en-GB" dirty="0"/>
              <a:t>we Will have the product presentation and demos (we are in week 20 at the moment) </a:t>
            </a:r>
          </a:p>
          <a:p>
            <a:endParaRPr lang="en-GB" dirty="0" smtClean="0"/>
          </a:p>
          <a:p>
            <a:r>
              <a:rPr lang="en-GB" dirty="0" smtClean="0"/>
              <a:t>REFER TO THE </a:t>
            </a:r>
            <a:r>
              <a:rPr lang="en-GB" dirty="0" smtClean="0">
                <a:latin typeface="+mj-lt"/>
              </a:rPr>
              <a:t>LECTURE NOTES </a:t>
            </a:r>
            <a:r>
              <a:rPr lang="en-GB" dirty="0" smtClean="0"/>
              <a:t>IN VARIOUS UNITS (ALSO USEFUL FOR EXAMS)</a:t>
            </a:r>
          </a:p>
          <a:p>
            <a:endParaRPr lang="en-GB" dirty="0"/>
          </a:p>
          <a:p>
            <a:r>
              <a:rPr lang="en-GB" dirty="0" smtClean="0"/>
              <a:t>DRAW UPON </a:t>
            </a:r>
            <a:r>
              <a:rPr lang="en-GB" dirty="0" smtClean="0">
                <a:latin typeface="+mj-lt"/>
              </a:rPr>
              <a:t>EVIDENCE</a:t>
            </a:r>
            <a:r>
              <a:rPr lang="en-GB" dirty="0" smtClean="0"/>
              <a:t> – SNAPSHOTS OF RESULTS OF THE WORKING PRODUCT, TEAM ACTIVITY IN JIRA</a:t>
            </a:r>
          </a:p>
          <a:p>
            <a:endParaRPr lang="en-GB" dirty="0"/>
          </a:p>
          <a:p>
            <a:r>
              <a:rPr lang="en-GB" dirty="0" smtClean="0"/>
              <a:t>IF </a:t>
            </a:r>
            <a:r>
              <a:rPr lang="en-GB" dirty="0"/>
              <a:t>YOU HAVE A </a:t>
            </a:r>
            <a:r>
              <a:rPr lang="en-GB" dirty="0">
                <a:latin typeface="+mj-lt"/>
              </a:rPr>
              <a:t>DRAFT READY BY WEEK 23</a:t>
            </a:r>
            <a:r>
              <a:rPr lang="en-GB" dirty="0"/>
              <a:t> SUPERVISORS CAN GIVE </a:t>
            </a:r>
            <a:r>
              <a:rPr lang="en-GB" dirty="0" smtClean="0"/>
              <a:t>FEEDBACK DURING THE LAB SESSION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260648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SUMMARY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90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548680"/>
            <a:ext cx="7200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+mj-lt"/>
              </a:rPr>
              <a:t>CHECK WITH THE SUPERVISORS IF YOU HAVE ANY QUERY (EMAIL ME) </a:t>
            </a:r>
          </a:p>
          <a:p>
            <a:endParaRPr lang="en-GB" sz="2400" dirty="0" smtClean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LOVELACE- HAIDER RAZA</a:t>
            </a:r>
            <a:endParaRPr lang="en-GB" sz="2400" dirty="0">
              <a:latin typeface="+mj-lt"/>
            </a:endParaRPr>
          </a:p>
          <a:p>
            <a:r>
              <a:rPr lang="en-GB" sz="2400" dirty="0">
                <a:latin typeface="+mj-lt"/>
              </a:rPr>
              <a:t>BELL- ME</a:t>
            </a:r>
          </a:p>
          <a:p>
            <a:r>
              <a:rPr lang="en-GB" sz="2400" dirty="0">
                <a:latin typeface="+mj-lt"/>
              </a:rPr>
              <a:t>FARADAY- </a:t>
            </a:r>
            <a:r>
              <a:rPr lang="en-GB" sz="2400" dirty="0" smtClean="0">
                <a:latin typeface="+mj-lt"/>
              </a:rPr>
              <a:t>DAVID/ME</a:t>
            </a:r>
          </a:p>
          <a:p>
            <a:endParaRPr lang="en-GB" sz="2400" dirty="0">
              <a:latin typeface="+mj-lt"/>
            </a:endParaRPr>
          </a:p>
          <a:p>
            <a:endParaRPr lang="en-GB" sz="2400" dirty="0" smtClean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Slides are up in Moodle…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Only one month- so focus on getting the work done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798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0466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Team </a:t>
            </a:r>
            <a:r>
              <a:rPr lang="en-US" sz="4000" dirty="0" smtClean="0"/>
              <a:t>Report – Essential Information</a:t>
            </a:r>
            <a:endParaRPr lang="en-US" sz="4000" dirty="0" smtClean="0"/>
          </a:p>
          <a:p>
            <a:endParaRPr lang="en-US" sz="4000" dirty="0" smtClean="0">
              <a:latin typeface="Comix" pitchFamily="2" charset="0"/>
            </a:endParaRPr>
          </a:p>
          <a:p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15516" y="1196752"/>
            <a:ext cx="856895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75000"/>
                  </a:schemeClr>
                </a:solidFill>
              </a:rPr>
              <a:t>The team report is the main coursework assignment for CE101,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carrying a module weighting of 50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%.</a:t>
            </a:r>
          </a:p>
          <a:p>
            <a:endParaRPr lang="en-GB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</a:rPr>
              <a:t>During </a:t>
            </a:r>
            <a:r>
              <a:rPr lang="en-GB" sz="2000" dirty="0" smtClean="0">
                <a:solidFill>
                  <a:srgbClr val="FF0000"/>
                </a:solidFill>
                <a:latin typeface="+mj-lt"/>
              </a:rPr>
              <a:t>weeks 24/25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we Will have the product presentation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</a:rPr>
              <a:t>and demos (we are in week 20 at the moment) – I will send a detailed email on that soon</a:t>
            </a:r>
          </a:p>
          <a:p>
            <a:endParaRPr lang="en-GB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Deadline for team report - 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march 26</a:t>
            </a:r>
            <a:r>
              <a:rPr lang="en-GB" sz="2000" baseline="30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(week 26- CHECK FASER)</a:t>
            </a:r>
          </a:p>
          <a:p>
            <a:endParaRPr lang="en-GB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2000" dirty="0" smtClean="0">
                <a:latin typeface="+mj-lt"/>
              </a:rPr>
              <a:t>VERY </a:t>
            </a:r>
            <a:r>
              <a:rPr lang="en-GB" sz="2000" dirty="0">
                <a:latin typeface="+mj-lt"/>
              </a:rPr>
              <a:t>IMPORTANT</a:t>
            </a:r>
          </a:p>
          <a:p>
            <a:endParaRPr lang="en-GB" sz="2000" dirty="0"/>
          </a:p>
          <a:p>
            <a:r>
              <a:rPr lang="en-GB" sz="2000" dirty="0">
                <a:solidFill>
                  <a:srgbClr val="FF99FF"/>
                </a:solidFill>
              </a:rPr>
              <a:t>EVERY TEAM MEMBER </a:t>
            </a:r>
            <a:r>
              <a:rPr lang="en-GB" sz="2000" dirty="0"/>
              <a:t>MUST SUBMIT AN </a:t>
            </a:r>
            <a:r>
              <a:rPr lang="en-GB" sz="2000" dirty="0">
                <a:solidFill>
                  <a:srgbClr val="FF99FF"/>
                </a:solidFill>
              </a:rPr>
              <a:t>IDENTICAL COPY </a:t>
            </a:r>
            <a:r>
              <a:rPr lang="en-GB" sz="2000" dirty="0"/>
              <a:t>OF THE TEAM REPORT THROUGH </a:t>
            </a:r>
            <a:r>
              <a:rPr lang="en-GB" sz="2000" dirty="0">
                <a:solidFill>
                  <a:srgbClr val="FF99FF"/>
                </a:solidFill>
              </a:rPr>
              <a:t>FASER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No Submission- I/SUPERVISORS cannot mark it- leads to </a:t>
            </a:r>
            <a:r>
              <a:rPr lang="en-GB" sz="2000" dirty="0" smtClean="0"/>
              <a:t>‘ZERO’ </a:t>
            </a:r>
            <a:r>
              <a:rPr lang="en-GB" sz="2000" dirty="0"/>
              <a:t>in the system </a:t>
            </a:r>
          </a:p>
          <a:p>
            <a:endParaRPr lang="en-GB" sz="2000" dirty="0"/>
          </a:p>
          <a:p>
            <a:endParaRPr lang="en-GB" sz="2000" dirty="0">
              <a:latin typeface="+mj-lt"/>
            </a:endParaRPr>
          </a:p>
          <a:p>
            <a:endParaRPr lang="en-GB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15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0466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Team </a:t>
            </a:r>
            <a:r>
              <a:rPr lang="en-US" sz="4000" dirty="0" smtClean="0"/>
              <a:t>Report – Essential Information</a:t>
            </a:r>
            <a:endParaRPr lang="en-US" sz="4000" dirty="0" smtClean="0"/>
          </a:p>
          <a:p>
            <a:endParaRPr lang="en-US" sz="4000" dirty="0" smtClean="0">
              <a:latin typeface="Comix" pitchFamily="2" charset="0"/>
            </a:endParaRPr>
          </a:p>
          <a:p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15516" y="1196752"/>
            <a:ext cx="85689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75000"/>
                  </a:schemeClr>
                </a:solidFill>
              </a:rPr>
              <a:t>The team report is the main coursework assignment for CE101,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carrying a module weighting of 50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%.</a:t>
            </a:r>
          </a:p>
          <a:p>
            <a:endParaRPr lang="en-GB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</a:rPr>
              <a:t>During </a:t>
            </a:r>
            <a:r>
              <a:rPr lang="en-GB" sz="2000" dirty="0" smtClean="0">
                <a:solidFill>
                  <a:srgbClr val="FF0000"/>
                </a:solidFill>
                <a:latin typeface="+mj-lt"/>
              </a:rPr>
              <a:t>weeks 24/25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we Will have the product presentation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</a:rPr>
              <a:t>and demos (we are in week 20 at the moment) – I will send a detailed email on that soon</a:t>
            </a:r>
          </a:p>
          <a:p>
            <a:endParaRPr lang="en-GB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Deadline for team report - 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march 26</a:t>
            </a:r>
            <a:r>
              <a:rPr lang="en-GB" sz="2000" baseline="30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(week 26- CHECK FASER)</a:t>
            </a:r>
          </a:p>
          <a:p>
            <a:endParaRPr lang="en-GB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2000" dirty="0" smtClean="0">
                <a:latin typeface="+mj-lt"/>
              </a:rPr>
              <a:t>VERY </a:t>
            </a:r>
            <a:r>
              <a:rPr lang="en-GB" sz="2000" dirty="0">
                <a:latin typeface="+mj-lt"/>
              </a:rPr>
              <a:t>IMPORTANT</a:t>
            </a:r>
          </a:p>
          <a:p>
            <a:endParaRPr lang="en-GB" sz="2000" dirty="0"/>
          </a:p>
          <a:p>
            <a:r>
              <a:rPr lang="en-GB" sz="2000" dirty="0">
                <a:solidFill>
                  <a:srgbClr val="FF99FF"/>
                </a:solidFill>
              </a:rPr>
              <a:t>EVERY TEAM MEMBER </a:t>
            </a:r>
            <a:r>
              <a:rPr lang="en-GB" sz="2000" dirty="0"/>
              <a:t>MUST SUBMIT AN </a:t>
            </a:r>
            <a:r>
              <a:rPr lang="en-GB" sz="2000" dirty="0">
                <a:solidFill>
                  <a:srgbClr val="FF99FF"/>
                </a:solidFill>
              </a:rPr>
              <a:t>IDENTICAL COPY </a:t>
            </a:r>
            <a:r>
              <a:rPr lang="en-GB" sz="2000" dirty="0"/>
              <a:t>OF THE TEAM REPORT THROUGH </a:t>
            </a:r>
            <a:r>
              <a:rPr lang="en-GB" sz="2000" dirty="0">
                <a:solidFill>
                  <a:srgbClr val="FF99FF"/>
                </a:solidFill>
              </a:rPr>
              <a:t>FASER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No Submission- </a:t>
            </a:r>
            <a:r>
              <a:rPr lang="en-GB" sz="2000" dirty="0" smtClean="0"/>
              <a:t>WE </a:t>
            </a:r>
            <a:r>
              <a:rPr lang="en-GB" sz="2000" dirty="0"/>
              <a:t>cannot mark it- leads to ‘0’ in the system </a:t>
            </a:r>
          </a:p>
          <a:p>
            <a:endParaRPr lang="en-GB" sz="2000" dirty="0"/>
          </a:p>
          <a:p>
            <a:r>
              <a:rPr lang="en-GB" sz="2000" dirty="0">
                <a:solidFill>
                  <a:srgbClr val="92D050"/>
                </a:solidFill>
              </a:rPr>
              <a:t>IF YOU SUBMIT LATE- PLEASE FOLLOW THE CORRECT PROCEDURE (late submission form), BUT TRY TO BE ON TIME!!!</a:t>
            </a:r>
          </a:p>
          <a:p>
            <a:endParaRPr lang="en-GB" sz="2000" dirty="0">
              <a:latin typeface="+mj-lt"/>
            </a:endParaRPr>
          </a:p>
          <a:p>
            <a:endParaRPr lang="en-GB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09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0466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Team </a:t>
            </a:r>
            <a:r>
              <a:rPr lang="en-US" sz="4000" dirty="0" smtClean="0"/>
              <a:t>Report – Essential Information</a:t>
            </a:r>
            <a:endParaRPr lang="en-US" sz="4000" dirty="0" smtClean="0"/>
          </a:p>
          <a:p>
            <a:endParaRPr lang="en-US" sz="4000" dirty="0" smtClean="0">
              <a:latin typeface="Comix" pitchFamily="2" charset="0"/>
            </a:endParaRPr>
          </a:p>
          <a:p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15516" y="1196752"/>
            <a:ext cx="85689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75000"/>
                  </a:schemeClr>
                </a:solidFill>
              </a:rPr>
              <a:t>The team report is the main coursework assignment for CE101,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carrying a module weighting of 50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%.</a:t>
            </a:r>
          </a:p>
          <a:p>
            <a:endParaRPr lang="en-GB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</a:rPr>
              <a:t>During </a:t>
            </a:r>
            <a:r>
              <a:rPr lang="en-GB" sz="2000" dirty="0" smtClean="0">
                <a:solidFill>
                  <a:srgbClr val="FF0000"/>
                </a:solidFill>
                <a:latin typeface="+mj-lt"/>
              </a:rPr>
              <a:t>weeks 24/25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we Will have the product presentation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</a:rPr>
              <a:t>and demos (we are in week 20 at the moment) – I will send a detailed email on that soon</a:t>
            </a:r>
          </a:p>
          <a:p>
            <a:endParaRPr lang="en-GB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Deadline for team report - 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march 26</a:t>
            </a:r>
            <a:r>
              <a:rPr lang="en-GB" sz="2000" baseline="30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(week 26- CHECK FASER)</a:t>
            </a:r>
          </a:p>
          <a:p>
            <a:endParaRPr lang="en-GB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2000" dirty="0" smtClean="0">
                <a:latin typeface="+mj-lt"/>
              </a:rPr>
              <a:t>VERY IMPORTANT </a:t>
            </a:r>
            <a:r>
              <a:rPr lang="en-GB" sz="2000" dirty="0" smtClean="0">
                <a:solidFill>
                  <a:srgbClr val="0066FF"/>
                </a:solidFill>
                <a:latin typeface="+mj-lt"/>
              </a:rPr>
              <a:t>(there is no reassessment option for team work)</a:t>
            </a:r>
            <a:endParaRPr lang="en-GB" sz="2000" dirty="0">
              <a:solidFill>
                <a:srgbClr val="0066FF"/>
              </a:solidFill>
              <a:latin typeface="+mj-lt"/>
            </a:endParaRPr>
          </a:p>
          <a:p>
            <a:r>
              <a:rPr lang="en-GB" sz="2000" dirty="0" smtClean="0">
                <a:solidFill>
                  <a:srgbClr val="FF99FF"/>
                </a:solidFill>
              </a:rPr>
              <a:t>EVERY </a:t>
            </a:r>
            <a:r>
              <a:rPr lang="en-GB" sz="2000" dirty="0">
                <a:solidFill>
                  <a:srgbClr val="FF99FF"/>
                </a:solidFill>
              </a:rPr>
              <a:t>TEAM MEMBER </a:t>
            </a:r>
            <a:r>
              <a:rPr lang="en-GB" sz="2000" dirty="0"/>
              <a:t>MUST SUBMIT AN </a:t>
            </a:r>
            <a:r>
              <a:rPr lang="en-GB" sz="2000" dirty="0">
                <a:solidFill>
                  <a:srgbClr val="FF99FF"/>
                </a:solidFill>
              </a:rPr>
              <a:t>IDENTICAL COPY </a:t>
            </a:r>
            <a:r>
              <a:rPr lang="en-GB" sz="2000" dirty="0"/>
              <a:t>OF THE TEAM REPORT THROUGH </a:t>
            </a:r>
            <a:r>
              <a:rPr lang="en-GB" sz="2000" dirty="0">
                <a:solidFill>
                  <a:srgbClr val="FF99FF"/>
                </a:solidFill>
              </a:rPr>
              <a:t>FASER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No Submission- </a:t>
            </a:r>
            <a:r>
              <a:rPr lang="en-GB" sz="2000" dirty="0" smtClean="0"/>
              <a:t>WE </a:t>
            </a:r>
            <a:r>
              <a:rPr lang="en-GB" sz="2000" dirty="0"/>
              <a:t>cannot mark it- leads to ‘0’ in the system </a:t>
            </a:r>
          </a:p>
          <a:p>
            <a:endParaRPr lang="en-GB" sz="2000" dirty="0"/>
          </a:p>
          <a:p>
            <a:r>
              <a:rPr lang="en-GB" sz="2000" dirty="0">
                <a:solidFill>
                  <a:srgbClr val="92D050"/>
                </a:solidFill>
              </a:rPr>
              <a:t>IF YOU SUBMIT LATE- PLEASE FOLLOW THE CORRECT PROCEDURE (late submission form), BUT TRY TO BE ON TIME!!!</a:t>
            </a:r>
          </a:p>
          <a:p>
            <a:endParaRPr lang="en-GB" sz="2000" dirty="0">
              <a:latin typeface="+mj-lt"/>
            </a:endParaRPr>
          </a:p>
          <a:p>
            <a:endParaRPr lang="en-GB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964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516" y="227256"/>
            <a:ext cx="86409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Team </a:t>
            </a:r>
            <a:r>
              <a:rPr lang="en-US" sz="3600" dirty="0" smtClean="0"/>
              <a:t>Report – Where to find further details</a:t>
            </a:r>
            <a:endParaRPr lang="en-US" sz="3600" dirty="0" smtClean="0"/>
          </a:p>
          <a:p>
            <a:endParaRPr lang="en-US" sz="4000" dirty="0" smtClean="0">
              <a:latin typeface="Comix" pitchFamily="2" charset="0"/>
            </a:endParaRPr>
          </a:p>
          <a:p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00688" y="1268760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>
              <a:latin typeface="+mj-lt"/>
            </a:endParaRPr>
          </a:p>
          <a:p>
            <a:endParaRPr lang="en-GB" sz="2000" dirty="0">
              <a:latin typeface="+mj-lt"/>
            </a:endParaRPr>
          </a:p>
          <a:p>
            <a:endParaRPr lang="en-GB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16" y="1139686"/>
            <a:ext cx="8588424" cy="547260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75656" y="2348880"/>
            <a:ext cx="2160240" cy="360040"/>
          </a:xfrm>
          <a:prstGeom prst="roundRect">
            <a:avLst/>
          </a:prstGeom>
          <a:solidFill>
            <a:schemeClr val="bg2">
              <a:lumMod val="75000"/>
              <a:alpha val="9000"/>
            </a:schemeClr>
          </a:solidFill>
          <a:ln>
            <a:solidFill>
              <a:srgbClr val="3333C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20688"/>
            <a:ext cx="6505575" cy="533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37170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the full names </a:t>
            </a:r>
            <a:r>
              <a:rPr lang="en-US" dirty="0" smtClean="0">
                <a:solidFill>
                  <a:srgbClr val="0066FF"/>
                </a:solidFill>
              </a:rPr>
              <a:t>(and not - UDO, LEO, AL, Josh, Josh, Penny, Vishuu)</a:t>
            </a:r>
            <a:endParaRPr lang="en-US" dirty="0">
              <a:solidFill>
                <a:srgbClr val="0066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948264" y="4032478"/>
            <a:ext cx="28803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75440" y="4577023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VISHWANATHAN MOHAN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5586" y="3205078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https://cseejira.essex.ac.uk/projects/CE101T49/summary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20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">
      <a:majorFont>
        <a:latin typeface="ComixHeavy"/>
        <a:ea typeface=""/>
        <a:cs typeface=""/>
      </a:majorFont>
      <a:minorFont>
        <a:latin typeface="Comi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146316</TotalTime>
  <Words>1515</Words>
  <Application>Microsoft Office PowerPoint</Application>
  <PresentationFormat>On-screen Show (4:3)</PresentationFormat>
  <Paragraphs>293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Comix</vt:lpstr>
      <vt:lpstr>ComixHeavy</vt:lpstr>
      <vt:lpstr>Gulim</vt:lpstr>
      <vt:lpstr>Office Theme</vt:lpstr>
      <vt:lpstr>CE101 Team Project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Vishuu</dc:creator>
  <cp:lastModifiedBy>Mohan, Vishwanathan M</cp:lastModifiedBy>
  <cp:revision>2058</cp:revision>
  <cp:lastPrinted>2018-02-12T18:27:32Z</cp:lastPrinted>
  <dcterms:created xsi:type="dcterms:W3CDTF">2012-04-20T17:17:10Z</dcterms:created>
  <dcterms:modified xsi:type="dcterms:W3CDTF">2019-02-14T15:43:23Z</dcterms:modified>
</cp:coreProperties>
</file>