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4"/>
    <p:sldMasterId id="2147483890" r:id="rId5"/>
    <p:sldMasterId id="2147483927" r:id="rId6"/>
    <p:sldMasterId id="2147483964" r:id="rId7"/>
  </p:sldMasterIdLst>
  <p:notesMasterIdLst>
    <p:notesMasterId r:id="rId73"/>
  </p:notesMasterIdLst>
  <p:handoutMasterIdLst>
    <p:handoutMasterId r:id="rId74"/>
  </p:handoutMasterIdLst>
  <p:sldIdLst>
    <p:sldId id="256" r:id="rId8"/>
    <p:sldId id="325" r:id="rId9"/>
    <p:sldId id="326" r:id="rId10"/>
    <p:sldId id="327" r:id="rId11"/>
    <p:sldId id="330" r:id="rId12"/>
    <p:sldId id="324" r:id="rId13"/>
    <p:sldId id="331" r:id="rId14"/>
    <p:sldId id="328" r:id="rId15"/>
    <p:sldId id="332" r:id="rId16"/>
    <p:sldId id="322" r:id="rId17"/>
    <p:sldId id="329" r:id="rId18"/>
    <p:sldId id="333" r:id="rId19"/>
    <p:sldId id="334" r:id="rId20"/>
    <p:sldId id="340" r:id="rId21"/>
    <p:sldId id="335" r:id="rId22"/>
    <p:sldId id="336" r:id="rId23"/>
    <p:sldId id="337" r:id="rId24"/>
    <p:sldId id="344" r:id="rId25"/>
    <p:sldId id="339" r:id="rId26"/>
    <p:sldId id="341" r:id="rId27"/>
    <p:sldId id="345" r:id="rId28"/>
    <p:sldId id="342" r:id="rId29"/>
    <p:sldId id="343" r:id="rId30"/>
    <p:sldId id="338" r:id="rId31"/>
    <p:sldId id="349" r:id="rId32"/>
    <p:sldId id="348" r:id="rId33"/>
    <p:sldId id="351" r:id="rId34"/>
    <p:sldId id="350" r:id="rId35"/>
    <p:sldId id="353" r:id="rId36"/>
    <p:sldId id="355" r:id="rId37"/>
    <p:sldId id="356" r:id="rId38"/>
    <p:sldId id="354" r:id="rId39"/>
    <p:sldId id="359" r:id="rId40"/>
    <p:sldId id="360" r:id="rId41"/>
    <p:sldId id="358" r:id="rId42"/>
    <p:sldId id="357" r:id="rId43"/>
    <p:sldId id="347" r:id="rId44"/>
    <p:sldId id="363" r:id="rId45"/>
    <p:sldId id="362" r:id="rId46"/>
    <p:sldId id="361" r:id="rId47"/>
    <p:sldId id="346" r:id="rId48"/>
    <p:sldId id="369" r:id="rId49"/>
    <p:sldId id="368" r:id="rId50"/>
    <p:sldId id="370" r:id="rId51"/>
    <p:sldId id="374" r:id="rId52"/>
    <p:sldId id="367" r:id="rId53"/>
    <p:sldId id="373" r:id="rId54"/>
    <p:sldId id="376" r:id="rId55"/>
    <p:sldId id="379" r:id="rId56"/>
    <p:sldId id="378" r:id="rId57"/>
    <p:sldId id="377" r:id="rId58"/>
    <p:sldId id="375" r:id="rId59"/>
    <p:sldId id="372" r:id="rId60"/>
    <p:sldId id="371" r:id="rId61"/>
    <p:sldId id="380" r:id="rId62"/>
    <p:sldId id="366" r:id="rId63"/>
    <p:sldId id="385" r:id="rId64"/>
    <p:sldId id="386" r:id="rId65"/>
    <p:sldId id="384" r:id="rId66"/>
    <p:sldId id="389" r:id="rId67"/>
    <p:sldId id="388" r:id="rId68"/>
    <p:sldId id="390" r:id="rId69"/>
    <p:sldId id="387" r:id="rId70"/>
    <p:sldId id="391" r:id="rId71"/>
    <p:sldId id="323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622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76269" autoAdjust="0"/>
  </p:normalViewPr>
  <p:slideViewPr>
    <p:cSldViewPr snapToGrid="0" snapToObjects="1">
      <p:cViewPr varScale="1">
        <p:scale>
          <a:sx n="66" d="100"/>
          <a:sy n="66" d="100"/>
        </p:scale>
        <p:origin x="668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60" d="100"/>
          <a:sy n="160" d="100"/>
        </p:scale>
        <p:origin x="53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2F9495-C47E-F74D-989E-66C515E250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A2327-043B-0C4B-9D3B-03D0073D6B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BA747-B8FF-874B-AED5-DE9F3E5B409A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F2A69-9A3F-C84F-889B-609CAFD70C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799EC-65F5-104B-A92F-F8D6845946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71E54-08B8-294F-898B-644954DA2C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8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F6A5-7605-DF41-945B-909649E00EC8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11D0F-7CCC-3448-8011-367F0D0A6E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51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it just fantasy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12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E.g. a server expecting to hear from clients, sleeping while all is quiet, waking up every now and then to check, etc</a:t>
            </a:r>
          </a:p>
          <a:p>
            <a:r>
              <a:rPr lang="en-GB" dirty="0"/>
              <a:t>While sleeping thread consumes very few</a:t>
            </a:r>
            <a:r>
              <a:rPr lang="en-GB" baseline="0" dirty="0"/>
              <a:t> resources.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33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7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96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50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41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00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Non-static nested classes (inner classes) have access to other members of the</a:t>
            </a:r>
            <a:r>
              <a:rPr lang="en-GB" baseline="0" dirty="0"/>
              <a:t> </a:t>
            </a:r>
            <a:r>
              <a:rPr lang="en-GB" dirty="0"/>
              <a:t>enclosing class, even if they are declared private.</a:t>
            </a:r>
          </a:p>
          <a:p>
            <a:r>
              <a:rPr lang="en-GB" dirty="0"/>
              <a:t>Static nested classes do not have access to other members of the enclosing class,</a:t>
            </a:r>
            <a:r>
              <a:rPr lang="en-GB" baseline="0" dirty="0"/>
              <a:t> </a:t>
            </a:r>
            <a:r>
              <a:rPr lang="en-GB" dirty="0"/>
              <a:t>unless they're also static.</a:t>
            </a:r>
          </a:p>
          <a:p>
            <a:endParaRPr lang="en-GB" dirty="0"/>
          </a:p>
          <a:p>
            <a:r>
              <a:rPr lang="en-GB" dirty="0"/>
              <a:t>Static blocks: used for class initialization (takes place before any ‘main’ method runs</a:t>
            </a:r>
          </a:p>
          <a:p>
            <a:r>
              <a:rPr lang="en-GB" dirty="0"/>
              <a:t>Compare to instance blocks: take place at object creation, before constructor</a:t>
            </a:r>
            <a:r>
              <a:rPr lang="en-GB" baseline="0" dirty="0"/>
              <a:t> code, but after call to super.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9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Visualise on dining table schematic on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33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Top: Plato -&gt; Confucius</a:t>
            </a:r>
            <a:r>
              <a:rPr lang="en-GB" baseline="0" dirty="0"/>
              <a:t> -&gt; Socrates -&gt; Voltaire -&gt; Descartes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89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Announcement: We have been split into two locations at uni, the CSEE labs, (roughly 120+ capacity) and CTC IT labs, (roughly 60+).</a:t>
            </a:r>
          </a:p>
          <a:p>
            <a:endParaRPr lang="en-GB" baseline="0" dirty="0"/>
          </a:p>
          <a:p>
            <a:r>
              <a:rPr lang="en-GB" baseline="0" dirty="0"/>
              <a:t>Can I ask the leftmost two thirds of the lecture theatre to go to CSEE:  Lab 1 Mushfika and Constantina, overflow at Lab 4 with Bruno,</a:t>
            </a:r>
          </a:p>
          <a:p>
            <a:r>
              <a:rPr lang="en-GB" baseline="0" dirty="0"/>
              <a:t>and then the rightmost (as I see the lecture theatre) to go to CTC with Guangming and (initially) me.</a:t>
            </a:r>
          </a:p>
          <a:p>
            <a:endParaRPr lang="en-GB" baseline="0" dirty="0"/>
          </a:p>
          <a:p>
            <a:r>
              <a:rPr lang="en-GB" baseline="0" dirty="0"/>
              <a:t>I will do my best to ‘hover’ long distance </a:t>
            </a:r>
            <a:r>
              <a:rPr lang="en-GB" baseline="0" dirty="0">
                <a:sym typeface="Wingdings" panose="05000000000000000000" pitchFamily="2" charset="2"/>
              </a:rPr>
              <a:t>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1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Concurrent, from the latin “concurrere” which means “to run together”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56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32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Comparing to other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46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Distinction between concurrency and parallelism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</a:t>
            </a:r>
            <a:r>
              <a:rPr lang="en-GB" baseline="0" dirty="0"/>
              <a:t>currency refers to interleaved execution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Parallelism refers to true parallelism, on different cores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/>
              <a:t>In principle, the two tend to be used interchangeably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42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Thread.start() returns immediately after launching the thread – it does not wait for it to finish.</a:t>
            </a:r>
          </a:p>
          <a:p>
            <a:r>
              <a:rPr lang="en-GB" dirty="0"/>
              <a:t>Question: What would happen if main called r1.run() and r2.run() instead of starting new threads?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09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58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that “Runnable” here</a:t>
            </a:r>
            <a:r>
              <a:rPr lang="en-GB" baseline="0" dirty="0"/>
              <a:t> means “eligible to be picked up by the scheduler”, and “Running” means actually executing on the CPU.</a:t>
            </a:r>
          </a:p>
          <a:p>
            <a:r>
              <a:rPr lang="en-GB" baseline="0" dirty="0"/>
              <a:t>However, the JVM doesn’t actually distinguish between these two states in code, the inspected state will be RUNNABLE.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11D0F-7CCC-3448-8011-367F0D0A6ED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3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essex.ac.uk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icture Background - Black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UoE_Logo_Black" descr="Logo - University of Essex">
            <a:extLst>
              <a:ext uri="{FF2B5EF4-FFF2-40B4-BE49-F238E27FC236}">
                <a16:creationId xmlns:a16="http://schemas.microsoft.com/office/drawing/2014/main" id="{91F64F71-DD94-BE43-A1BF-90989C0C69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Coloured_Boarder">
            <a:extLst>
              <a:ext uri="{FF2B5EF4-FFF2-40B4-BE49-F238E27FC236}">
                <a16:creationId xmlns:a16="http://schemas.microsoft.com/office/drawing/2014/main" id="{C6F89C8B-0CBB-8642-991D-39E97AB68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175" y="1244333"/>
            <a:ext cx="7965391" cy="48240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_BG">
            <a:extLst>
              <a:ext uri="{FF2B5EF4-FFF2-40B4-BE49-F238E27FC236}">
                <a16:creationId xmlns:a16="http://schemas.microsoft.com/office/drawing/2014/main" id="{5D4998F0-DC3A-364F-ACFE-A254B6B4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104" y="1319533"/>
            <a:ext cx="7894320" cy="4673600"/>
          </a:xfrm>
          <a:prstGeom prst="rect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775" y="2310940"/>
            <a:ext cx="7262626" cy="919162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775" y="3433303"/>
            <a:ext cx="7262626" cy="827579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cxnSp>
        <p:nvCxnSpPr>
          <p:cNvPr id="7" name="Divider_Line">
            <a:extLst>
              <a:ext uri="{FF2B5EF4-FFF2-40B4-BE49-F238E27FC236}">
                <a16:creationId xmlns:a16="http://schemas.microsoft.com/office/drawing/2014/main" id="{822F4922-0983-EE45-B259-9B6104905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09775" y="4442460"/>
            <a:ext cx="18143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tails">
            <a:extLst>
              <a:ext uri="{FF2B5EF4-FFF2-40B4-BE49-F238E27FC236}">
                <a16:creationId xmlns:a16="http://schemas.microsoft.com/office/drawing/2014/main" id="{68E25D0D-76B2-1041-9741-CCF63B277D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775" y="4573787"/>
            <a:ext cx="3339247" cy="1158651"/>
          </a:xfrm>
          <a:ln w="76200">
            <a:noFill/>
            <a:miter lim="800000"/>
          </a:ln>
        </p:spPr>
        <p:txBody>
          <a:bodyPr wrap="none" lIns="0" tIns="0" rIns="0" bIns="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34528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 Slide, and Contin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_Description">
            <a:extLst>
              <a:ext uri="{FF2B5EF4-FFF2-40B4-BE49-F238E27FC236}">
                <a16:creationId xmlns:a16="http://schemas.microsoft.com/office/drawing/2014/main" id="{0A1C2167-F599-3045-AC95-110935BD0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17DF9CF-C5D0-9C4B-BFDF-14FC8D365A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4623" y="1309688"/>
            <a:ext cx="10493375" cy="73660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3B70F5A4-E5B0-5D4A-9DE6-737A2C6415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4623" y="2046288"/>
            <a:ext cx="10493375" cy="403225"/>
          </a:xfrm>
        </p:spPr>
        <p:txBody>
          <a:bodyPr>
            <a:noAutofit/>
          </a:bodyPr>
          <a:lstStyle>
            <a:lvl1pPr marL="6350" indent="0">
              <a:buNone/>
              <a:defRPr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18" name="Body_Copy">
            <a:extLst>
              <a:ext uri="{FF2B5EF4-FFF2-40B4-BE49-F238E27FC236}">
                <a16:creationId xmlns:a16="http://schemas.microsoft.com/office/drawing/2014/main" id="{CB3748D0-BEA8-1347-BDE4-A46EB69FEC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44623" y="2465389"/>
            <a:ext cx="9502777" cy="3878261"/>
          </a:xfrm>
        </p:spPr>
        <p:txBody>
          <a:bodyPr tIns="144000" bIns="0">
            <a:noAutofit/>
          </a:bodyPr>
          <a:lstStyle>
            <a:lvl1pPr marL="6350" indent="0"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EDE7686-2F8C-774B-B289-878EA65494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677523" y="6604000"/>
            <a:ext cx="514477" cy="254000"/>
          </a:xfrm>
        </p:spPr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38419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 Poi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_description">
            <a:extLst>
              <a:ext uri="{FF2B5EF4-FFF2-40B4-BE49-F238E27FC236}">
                <a16:creationId xmlns:a16="http://schemas.microsoft.com/office/drawing/2014/main" id="{441A23D1-7922-3E47-881A-2CF442EAC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grpSp>
        <p:nvGrpSpPr>
          <p:cNvPr id="8" name="Open_Box_Graphic">
            <a:extLst>
              <a:ext uri="{FF2B5EF4-FFF2-40B4-BE49-F238E27FC236}">
                <a16:creationId xmlns:a16="http://schemas.microsoft.com/office/drawing/2014/main" id="{B0C6E108-B94A-3140-B5FA-245926CA7457}"/>
              </a:ext>
            </a:extLst>
          </p:cNvPr>
          <p:cNvGrpSpPr/>
          <p:nvPr userDrawn="1"/>
        </p:nvGrpSpPr>
        <p:grpSpPr>
          <a:xfrm>
            <a:off x="959726" y="1148165"/>
            <a:ext cx="2991791" cy="2739162"/>
            <a:chOff x="959726" y="1148165"/>
            <a:chExt cx="2991791" cy="27391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2E59B2-17C1-BC4C-A1CA-DF5B7C037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59726" y="1148165"/>
              <a:ext cx="2739162" cy="2739162"/>
            </a:xfrm>
            <a:prstGeom prst="rect">
              <a:avLst/>
            </a:prstGeom>
            <a:noFill/>
            <a:ln w="114300">
              <a:gradFill>
                <a:gsLst>
                  <a:gs pos="0">
                    <a:srgbClr val="622567"/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079D91-C0B3-BE45-BB7B-DB7531339F1E}"/>
                </a:ext>
              </a:extLst>
            </p:cNvPr>
            <p:cNvSpPr/>
            <p:nvPr userDrawn="1"/>
          </p:nvSpPr>
          <p:spPr>
            <a:xfrm>
              <a:off x="3451863" y="1576137"/>
              <a:ext cx="499654" cy="1875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">
            <a:extLst>
              <a:ext uri="{FF2B5EF4-FFF2-40B4-BE49-F238E27FC236}">
                <a16:creationId xmlns:a16="http://schemas.microsoft.com/office/drawing/2014/main" id="{2D199CC7-4CA3-6146-A4B3-D4766752155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44623" y="1576136"/>
            <a:ext cx="10493375" cy="1116263"/>
          </a:xfrm>
        </p:spPr>
        <p:txBody>
          <a:bodyPr>
            <a:noAutofit/>
          </a:bodyPr>
          <a:lstStyle>
            <a:lvl1pPr marL="635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GB" dirty="0"/>
              <a:t>Your section title here</a:t>
            </a:r>
            <a:endParaRPr lang="en-US" dirty="0"/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551F7C85-DD37-2F46-9EB2-603098624A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623" y="2692400"/>
            <a:ext cx="10493375" cy="75946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20" name="Body_Copy">
            <a:extLst>
              <a:ext uri="{FF2B5EF4-FFF2-40B4-BE49-F238E27FC236}">
                <a16:creationId xmlns:a16="http://schemas.microsoft.com/office/drawing/2014/main" id="{8F73E6E9-8051-FB4F-9701-4C01FD0BB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44623" y="4035425"/>
            <a:ext cx="9502775" cy="2438400"/>
          </a:xfrm>
        </p:spPr>
        <p:txBody>
          <a:bodyPr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51D2EEC-DE3F-F940-BB87-772E9AAE871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54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Bullet Point Text Slide, and 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_Description">
            <a:extLst>
              <a:ext uri="{FF2B5EF4-FFF2-40B4-BE49-F238E27FC236}">
                <a16:creationId xmlns:a16="http://schemas.microsoft.com/office/drawing/2014/main" id="{0A1C2167-F599-3045-AC95-110935BD0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17DF9CF-C5D0-9C4B-BFDF-14FC8D365A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4623" y="1309688"/>
            <a:ext cx="10493375" cy="73660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3B70F5A4-E5B0-5D4A-9DE6-737A2C6415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4623" y="2046288"/>
            <a:ext cx="10493375" cy="403225"/>
          </a:xfrm>
        </p:spPr>
        <p:txBody>
          <a:bodyPr>
            <a:noAutofit/>
          </a:bodyPr>
          <a:lstStyle>
            <a:lvl1pPr marL="6350" indent="0">
              <a:buNone/>
              <a:defRPr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18" name="Body_Copy">
            <a:extLst>
              <a:ext uri="{FF2B5EF4-FFF2-40B4-BE49-F238E27FC236}">
                <a16:creationId xmlns:a16="http://schemas.microsoft.com/office/drawing/2014/main" id="{CB3748D0-BEA8-1347-BDE4-A46EB69FEC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44623" y="2465389"/>
            <a:ext cx="9502777" cy="3878261"/>
          </a:xfrm>
        </p:spPr>
        <p:txBody>
          <a:bodyPr tIns="14400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EDE7686-2F8C-774B-B289-878EA65494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677523" y="6604000"/>
            <a:ext cx="514477" cy="254000"/>
          </a:xfrm>
        </p:spPr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262220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Description">
            <a:extLst>
              <a:ext uri="{FF2B5EF4-FFF2-40B4-BE49-F238E27FC236}">
                <a16:creationId xmlns:a16="http://schemas.microsoft.com/office/drawing/2014/main" id="{546DA19B-F03E-3748-8FDF-6BC4E21FC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8D868F4E-EA01-954D-AFBF-796545D67C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5" name="Body_Copy">
            <a:extLst>
              <a:ext uri="{FF2B5EF4-FFF2-40B4-BE49-F238E27FC236}">
                <a16:creationId xmlns:a16="http://schemas.microsoft.com/office/drawing/2014/main" id="{48F8026E-D826-2B4A-9638-D13D28916E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6C7C674-920E-D244-A5EA-8A41340F91C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890588"/>
            <a:ext cx="4884738" cy="5713412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Image_Caption 1">
            <a:extLst>
              <a:ext uri="{FF2B5EF4-FFF2-40B4-BE49-F238E27FC236}">
                <a16:creationId xmlns:a16="http://schemas.microsoft.com/office/drawing/2014/main" id="{B9177340-2BC9-DB48-A574-C206785FDD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19300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6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Poi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Description">
            <a:extLst>
              <a:ext uri="{FF2B5EF4-FFF2-40B4-BE49-F238E27FC236}">
                <a16:creationId xmlns:a16="http://schemas.microsoft.com/office/drawing/2014/main" id="{546DA19B-F03E-3748-8FDF-6BC4E21FC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8D868F4E-EA01-954D-AFBF-796545D67C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5" name="Body_Copy">
            <a:extLst>
              <a:ext uri="{FF2B5EF4-FFF2-40B4-BE49-F238E27FC236}">
                <a16:creationId xmlns:a16="http://schemas.microsoft.com/office/drawing/2014/main" id="{48F8026E-D826-2B4A-9638-D13D28916E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6C7C674-920E-D244-A5EA-8A41340F91C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890588"/>
            <a:ext cx="4884738" cy="5713412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Image_Caption 1">
            <a:extLst>
              <a:ext uri="{FF2B5EF4-FFF2-40B4-BE49-F238E27FC236}">
                <a16:creationId xmlns:a16="http://schemas.microsoft.com/office/drawing/2014/main" id="{B9177340-2BC9-DB48-A574-C206785FDD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19300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4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F9D03F33-FD22-6E47-B694-6DEAEFEAE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670F0D1-2F62-E649-AA20-9AFFE4CBA3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7" name="Body_Copy">
            <a:extLst>
              <a:ext uri="{FF2B5EF4-FFF2-40B4-BE49-F238E27FC236}">
                <a16:creationId xmlns:a16="http://schemas.microsoft.com/office/drawing/2014/main" id="{5AA1BDEE-EAA8-BC4D-8C4B-6DE44B8D158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0A3C2EC-6F1E-CD41-B822-BF1E1A54EBB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0" y="890588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Image_Caption 1">
            <a:extLst>
              <a:ext uri="{FF2B5EF4-FFF2-40B4-BE49-F238E27FC236}">
                <a16:creationId xmlns:a16="http://schemas.microsoft.com/office/drawing/2014/main" id="{08207E2B-0FB6-EB48-949C-B0CB83C282C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17712" y="3242935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8BCBA7E-30E8-004F-81FF-588A116455C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3781425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Image_Caption 2">
            <a:extLst>
              <a:ext uri="{FF2B5EF4-FFF2-40B4-BE49-F238E27FC236}">
                <a16:creationId xmlns:a16="http://schemas.microsoft.com/office/drawing/2014/main" id="{A760FC96-7C8C-8240-9E56-45FDDFBFA2D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17712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5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Bullet Poin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F9D03F33-FD22-6E47-B694-6DEAEFEAE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670F0D1-2F62-E649-AA20-9AFFE4CBA3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46723" y="1185863"/>
            <a:ext cx="6391275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7" name="Body_Copy">
            <a:extLst>
              <a:ext uri="{FF2B5EF4-FFF2-40B4-BE49-F238E27FC236}">
                <a16:creationId xmlns:a16="http://schemas.microsoft.com/office/drawing/2014/main" id="{5AA1BDEE-EAA8-BC4D-8C4B-6DE44B8D158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46723" y="1857375"/>
            <a:ext cx="6391275" cy="4486275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0A3C2EC-6F1E-CD41-B822-BF1E1A54EBB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0" y="890588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Image_Caption 1">
            <a:extLst>
              <a:ext uri="{FF2B5EF4-FFF2-40B4-BE49-F238E27FC236}">
                <a16:creationId xmlns:a16="http://schemas.microsoft.com/office/drawing/2014/main" id="{08207E2B-0FB6-EB48-949C-B0CB83C282C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17712" y="3242935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8BCBA7E-30E8-004F-81FF-588A116455C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3781425"/>
            <a:ext cx="488315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Image_Caption 2">
            <a:extLst>
              <a:ext uri="{FF2B5EF4-FFF2-40B4-BE49-F238E27FC236}">
                <a16:creationId xmlns:a16="http://schemas.microsoft.com/office/drawing/2014/main" id="{A760FC96-7C8C-8240-9E56-45FDDFBFA2D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017712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D456C92-FF85-494F-A1FB-852BC58A5F5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79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_Description">
            <a:extLst>
              <a:ext uri="{FF2B5EF4-FFF2-40B4-BE49-F238E27FC236}">
                <a16:creationId xmlns:a16="http://schemas.microsoft.com/office/drawing/2014/main" id="{9C1CC4BB-CB5D-5A46-B2F6-AD316D0C5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5ED5F3B-04FD-044F-9490-610066E5EC8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3063" y="1185863"/>
            <a:ext cx="5214937" cy="643381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6" name="Body_Copy">
            <a:extLst>
              <a:ext uri="{FF2B5EF4-FFF2-40B4-BE49-F238E27FC236}">
                <a16:creationId xmlns:a16="http://schemas.microsoft.com/office/drawing/2014/main" id="{6D27EECD-6C04-4E43-B1C1-64C69191FCA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3063" y="1829244"/>
            <a:ext cx="5214937" cy="4644581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B83ED82E-83A9-AA46-81D7-F11440BFE3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Image_Caption 1">
            <a:extLst>
              <a:ext uri="{FF2B5EF4-FFF2-40B4-BE49-F238E27FC236}">
                <a16:creationId xmlns:a16="http://schemas.microsoft.com/office/drawing/2014/main" id="{03111C49-B813-1548-ABB2-5C5E0E767AF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12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5A9EB19-D6CD-9E47-BFF0-7CC8A70034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06720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Image_Caption 2">
            <a:extLst>
              <a:ext uri="{FF2B5EF4-FFF2-40B4-BE49-F238E27FC236}">
                <a16:creationId xmlns:a16="http://schemas.microsoft.com/office/drawing/2014/main" id="{561B1561-3847-C64E-8046-C5226E6A555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684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32BEBF5-F536-B34E-A907-5B7BA851626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Image_Caption 3">
            <a:extLst>
              <a:ext uri="{FF2B5EF4-FFF2-40B4-BE49-F238E27FC236}">
                <a16:creationId xmlns:a16="http://schemas.microsoft.com/office/drawing/2014/main" id="{E8158083-AD30-1549-B3A8-E8A50ADD159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12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436FE9C-5E28-6849-B274-30B93B6B01D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720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Image_Caption 4">
            <a:extLst>
              <a:ext uri="{FF2B5EF4-FFF2-40B4-BE49-F238E27FC236}">
                <a16:creationId xmlns:a16="http://schemas.microsoft.com/office/drawing/2014/main" id="{2252CB2B-8A78-9A46-A381-AF00772BA0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5684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0E779E-F211-6F4F-9C07-294FF6CECD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Bullet Poin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_Description">
            <a:extLst>
              <a:ext uri="{FF2B5EF4-FFF2-40B4-BE49-F238E27FC236}">
                <a16:creationId xmlns:a16="http://schemas.microsoft.com/office/drawing/2014/main" id="{9C1CC4BB-CB5D-5A46-B2F6-AD316D0C50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5ED5F3B-04FD-044F-9490-610066E5EC8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23063" y="1185863"/>
            <a:ext cx="5214937" cy="643381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6" name="Body_Copy">
            <a:extLst>
              <a:ext uri="{FF2B5EF4-FFF2-40B4-BE49-F238E27FC236}">
                <a16:creationId xmlns:a16="http://schemas.microsoft.com/office/drawing/2014/main" id="{6D27EECD-6C04-4E43-B1C1-64C69191FCA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23063" y="1829244"/>
            <a:ext cx="5214937" cy="4644581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B83ED82E-83A9-AA46-81D7-F11440BFE3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Image_Caption 1">
            <a:extLst>
              <a:ext uri="{FF2B5EF4-FFF2-40B4-BE49-F238E27FC236}">
                <a16:creationId xmlns:a16="http://schemas.microsoft.com/office/drawing/2014/main" id="{03111C49-B813-1548-ABB2-5C5E0E767AF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12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5A9EB19-D6CD-9E47-BFF0-7CC8A70034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067200" y="890588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2" name="Image_Caption 2">
            <a:extLst>
              <a:ext uri="{FF2B5EF4-FFF2-40B4-BE49-F238E27FC236}">
                <a16:creationId xmlns:a16="http://schemas.microsoft.com/office/drawing/2014/main" id="{561B1561-3847-C64E-8046-C5226E6A555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68437" y="3258533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32BEBF5-F536-B34E-A907-5B7BA851626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Image_Caption 3">
            <a:extLst>
              <a:ext uri="{FF2B5EF4-FFF2-40B4-BE49-F238E27FC236}">
                <a16:creationId xmlns:a16="http://schemas.microsoft.com/office/drawing/2014/main" id="{E8158083-AD30-1549-B3A8-E8A50ADD159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12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436FE9C-5E28-6849-B274-30B93B6B01D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67200" y="3781600"/>
            <a:ext cx="29952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Image_Caption 4">
            <a:extLst>
              <a:ext uri="{FF2B5EF4-FFF2-40B4-BE49-F238E27FC236}">
                <a16:creationId xmlns:a16="http://schemas.microsoft.com/office/drawing/2014/main" id="{2252CB2B-8A78-9A46-A381-AF00772BA0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568437" y="6149647"/>
            <a:ext cx="2493963" cy="324178"/>
          </a:xfrm>
          <a:solidFill>
            <a:schemeClr val="bg1"/>
          </a:solidFill>
        </p:spPr>
        <p:txBody>
          <a:bodyPr lIns="7200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0E779E-F211-6F4F-9C07-294FF6CECD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97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and Text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7FC0B320-1A2E-5845-9E3E-8464C06146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890587"/>
            <a:ext cx="12192000" cy="5713413"/>
          </a:xfrm>
          <a:noFill/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Image_Caption 1">
            <a:extLst>
              <a:ext uri="{FF2B5EF4-FFF2-40B4-BE49-F238E27FC236}">
                <a16:creationId xmlns:a16="http://schemas.microsoft.com/office/drawing/2014/main" id="{541F36E1-1553-7845-B3E2-0ECD95ED7DD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21164" y="1036800"/>
            <a:ext cx="2876550" cy="324178"/>
          </a:xfrm>
          <a:solidFill>
            <a:schemeClr val="bg1"/>
          </a:solidFill>
        </p:spPr>
        <p:txBody>
          <a:bodyPr tIns="36000" rIns="251999" bIns="72000" anchor="t" anchorCtr="0">
            <a:spAutoFit/>
          </a:bodyPr>
          <a:lstStyle>
            <a:lvl1pPr marL="6350" indent="0" algn="r">
              <a:buFontTx/>
              <a:buNone/>
              <a:defRPr sz="1200"/>
            </a:lvl1pPr>
            <a:lvl2pPr marL="269875" indent="0" algn="r">
              <a:buFontTx/>
              <a:buNone/>
              <a:defRPr sz="1200"/>
            </a:lvl2pPr>
            <a:lvl3pPr marL="450850" indent="0" algn="r">
              <a:buFontTx/>
              <a:buNone/>
              <a:defRPr sz="1200"/>
            </a:lvl3pPr>
            <a:lvl4pPr marL="623888" indent="0" algn="r">
              <a:buFontTx/>
              <a:buNone/>
              <a:defRPr sz="1200"/>
            </a:lvl4pPr>
            <a:lvl5pPr marL="804862" indent="0" algn="r">
              <a:buFontTx/>
              <a:buNone/>
              <a:defRPr sz="1200"/>
            </a:lvl5pPr>
          </a:lstStyle>
          <a:p>
            <a:pPr lvl="0"/>
            <a:r>
              <a:rPr lang="en-GB"/>
              <a:t>Insert image caption here</a:t>
            </a:r>
            <a:endParaRPr lang="en-GB" dirty="0"/>
          </a:p>
        </p:txBody>
      </p:sp>
      <p:sp>
        <p:nvSpPr>
          <p:cNvPr id="7" name="Body_Copy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3998" y="5730249"/>
            <a:ext cx="116840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lIns="144000" tIns="144000" rIns="144000" bIns="144000" anchor="b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5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icture Background _Whit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8" name="Coloured_Boarder">
            <a:extLst>
              <a:ext uri="{FF2B5EF4-FFF2-40B4-BE49-F238E27FC236}">
                <a16:creationId xmlns:a16="http://schemas.microsoft.com/office/drawing/2014/main" id="{B314EC19-20AC-8D4D-9C1B-2543B45C4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175" y="1244333"/>
            <a:ext cx="7965391" cy="482400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_BG">
            <a:extLst>
              <a:ext uri="{FF2B5EF4-FFF2-40B4-BE49-F238E27FC236}">
                <a16:creationId xmlns:a16="http://schemas.microsoft.com/office/drawing/2014/main" id="{AC8BCD2D-A1D4-B941-B5ED-4FC7122E5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104" y="1319533"/>
            <a:ext cx="7894320" cy="4673600"/>
          </a:xfrm>
          <a:prstGeom prst="rect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775" y="2310940"/>
            <a:ext cx="7262626" cy="919162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775" y="3433303"/>
            <a:ext cx="7262626" cy="827579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cxnSp>
        <p:nvCxnSpPr>
          <p:cNvPr id="4" name="Divider_Line">
            <a:extLst>
              <a:ext uri="{FF2B5EF4-FFF2-40B4-BE49-F238E27FC236}">
                <a16:creationId xmlns:a16="http://schemas.microsoft.com/office/drawing/2014/main" id="{AC99BCA3-B941-824C-9684-BAA8B857B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09775" y="4442460"/>
            <a:ext cx="18143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etails">
            <a:extLst>
              <a:ext uri="{FF2B5EF4-FFF2-40B4-BE49-F238E27FC236}">
                <a16:creationId xmlns:a16="http://schemas.microsoft.com/office/drawing/2014/main" id="{68E25D0D-76B2-1041-9741-CCF63B277D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775" y="4573787"/>
            <a:ext cx="3339247" cy="1158651"/>
          </a:xfrm>
          <a:ln w="76200">
            <a:noFill/>
            <a:miter lim="800000"/>
          </a:ln>
        </p:spPr>
        <p:txBody>
          <a:bodyPr wrap="none" lIns="0" tIns="0" rIns="0" bIns="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1325132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7FC0B320-1A2E-5845-9E3E-8464C06146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890587"/>
            <a:ext cx="12192000" cy="5713413"/>
          </a:xfrm>
          <a:noFill/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Image_Caption 1">
            <a:extLst>
              <a:ext uri="{FF2B5EF4-FFF2-40B4-BE49-F238E27FC236}">
                <a16:creationId xmlns:a16="http://schemas.microsoft.com/office/drawing/2014/main" id="{B0F2228A-6C92-7348-B3AB-4D805D8894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21800" y="6149647"/>
            <a:ext cx="2870200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Feature_Box_1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5544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2" name="Feature_Box_2">
            <a:extLst>
              <a:ext uri="{FF2B5EF4-FFF2-40B4-BE49-F238E27FC236}">
                <a16:creationId xmlns:a16="http://schemas.microsoft.com/office/drawing/2014/main" id="{2836903F-A228-694C-B678-379D95CBF6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04896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Feature_Box_3">
            <a:extLst>
              <a:ext uri="{FF2B5EF4-FFF2-40B4-BE49-F238E27FC236}">
                <a16:creationId xmlns:a16="http://schemas.microsoft.com/office/drawing/2014/main" id="{A099B133-6CA1-6343-985F-1A751F73B3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54248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4" name="Feature_Box_4">
            <a:extLst>
              <a:ext uri="{FF2B5EF4-FFF2-40B4-BE49-F238E27FC236}">
                <a16:creationId xmlns:a16="http://schemas.microsoft.com/office/drawing/2014/main" id="{AC109010-13F9-D44E-AE30-6C9CDA42B8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03600" y="1437416"/>
            <a:ext cx="2534400" cy="613401"/>
          </a:xfrm>
          <a:solidFill>
            <a:schemeClr val="accent3"/>
          </a:solidFill>
          <a:ln w="76200">
            <a:solidFill>
              <a:schemeClr val="bg1"/>
            </a:solidFill>
            <a:miter lim="800000"/>
          </a:ln>
        </p:spPr>
        <p:txBody>
          <a:bodyPr wrap="square" lIns="144000" tIns="144000" rIns="144000" bIns="144000" anchor="t" anchorCtr="0">
            <a:sp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F2A6B83-1211-6B47-A8AF-ED38DA7D475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54001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Feature_Box_1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0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643D9B1-8BBE-0C43-9EEF-CDFE7EAAE5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1724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Feature_Box_2">
            <a:extLst>
              <a:ext uri="{FF2B5EF4-FFF2-40B4-BE49-F238E27FC236}">
                <a16:creationId xmlns:a16="http://schemas.microsoft.com/office/drawing/2014/main" id="{2AD8F4AA-5FEA-264B-91A7-7535BF4A02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24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647C5A1D-6939-3847-80D4-9C34331130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0932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Feature_Box_3">
            <a:extLst>
              <a:ext uri="{FF2B5EF4-FFF2-40B4-BE49-F238E27FC236}">
                <a16:creationId xmlns:a16="http://schemas.microsoft.com/office/drawing/2014/main" id="{4EE68164-672F-C645-B7CD-568AFD12BD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932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635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59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Bullet Poin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C183F71E-2449-8E4E-B6D6-24AF1BB5E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F2A6B83-1211-6B47-A8AF-ED38DA7D475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54001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Feature_Box_1">
            <a:extLst>
              <a:ext uri="{FF2B5EF4-FFF2-40B4-BE49-F238E27FC236}">
                <a16:creationId xmlns:a16="http://schemas.microsoft.com/office/drawing/2014/main" id="{60261591-F0B6-B940-9C73-680D28D2C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0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29210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643D9B1-8BBE-0C43-9EEF-CDFE7EAAE5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1724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Feature_Box_2">
            <a:extLst>
              <a:ext uri="{FF2B5EF4-FFF2-40B4-BE49-F238E27FC236}">
                <a16:creationId xmlns:a16="http://schemas.microsoft.com/office/drawing/2014/main" id="{2AD8F4AA-5FEA-264B-91A7-7535BF4A02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724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29210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647C5A1D-6939-3847-80D4-9C34331130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093200" y="890588"/>
            <a:ext cx="3844800" cy="23338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Feature_Box_3">
            <a:extLst>
              <a:ext uri="{FF2B5EF4-FFF2-40B4-BE49-F238E27FC236}">
                <a16:creationId xmlns:a16="http://schemas.microsoft.com/office/drawing/2014/main" id="{4EE68164-672F-C645-B7CD-568AFD12BD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93200" y="3297600"/>
            <a:ext cx="3844800" cy="3046050"/>
          </a:xfrm>
          <a:solidFill>
            <a:schemeClr val="accent3"/>
          </a:solidFill>
          <a:ln w="76200">
            <a:noFill/>
            <a:miter lim="800000"/>
          </a:ln>
        </p:spPr>
        <p:txBody>
          <a:bodyPr wrap="square" lIns="144000" tIns="144000" rIns="144000" bIns="144000" anchor="t" anchorCtr="0">
            <a:noAutofit/>
          </a:bodyPr>
          <a:lstStyle>
            <a:lvl1pPr marL="29210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269875" indent="0">
              <a:buFontTx/>
              <a:buNone/>
              <a:defRPr sz="1750"/>
            </a:lvl2pPr>
            <a:lvl3pPr marL="450850" indent="0">
              <a:buFontTx/>
              <a:buNone/>
              <a:defRPr sz="1750"/>
            </a:lvl3pPr>
            <a:lvl4pPr marL="623888" indent="0">
              <a:buFontTx/>
              <a:buNone/>
              <a:defRPr sz="1750"/>
            </a:lvl4pPr>
            <a:lvl5pPr marL="804862" indent="0">
              <a:buFontTx/>
              <a:buNone/>
              <a:defRPr sz="1750"/>
            </a:lvl5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77CC164-3F66-8E44-8F05-FFA3E333C33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2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 / Data Visua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_Description">
            <a:extLst>
              <a:ext uri="{FF2B5EF4-FFF2-40B4-BE49-F238E27FC236}">
                <a16:creationId xmlns:a16="http://schemas.microsoft.com/office/drawing/2014/main" id="{289056FF-DE1F-724A-B702-135EF2E20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AD742024-086A-5F48-9393-FF97C14B9F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651" y="1185863"/>
            <a:ext cx="5468937" cy="671512"/>
          </a:xfrm>
        </p:spPr>
        <p:txBody>
          <a:bodyPr tIns="0" bIns="0">
            <a:noAutofit/>
          </a:bodyPr>
          <a:lstStyle>
            <a:lvl1pPr marL="6350" indent="0">
              <a:buFontTx/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7" name="Body_Copy">
            <a:extLst>
              <a:ext uri="{FF2B5EF4-FFF2-40B4-BE49-F238E27FC236}">
                <a16:creationId xmlns:a16="http://schemas.microsoft.com/office/drawing/2014/main" id="{A65568DF-0675-7847-A98F-1D87DDC4AD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01650" y="1857375"/>
            <a:ext cx="5468938" cy="4486275"/>
          </a:xfrm>
        </p:spPr>
        <p:txBody>
          <a:bodyPr tIns="0" bIns="0">
            <a:noAutofit/>
          </a:bodyPr>
          <a:lstStyle>
            <a:lvl1pPr marL="349250" indent="-3429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1" name="Chart Placeholder">
            <a:extLst>
              <a:ext uri="{FF2B5EF4-FFF2-40B4-BE49-F238E27FC236}">
                <a16:creationId xmlns:a16="http://schemas.microsoft.com/office/drawing/2014/main" id="{270A0C9E-8881-0E4F-B450-BE886F2A6D14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221413" y="890587"/>
            <a:ext cx="5716587" cy="5453063"/>
          </a:xfrm>
          <a:ln>
            <a:solidFill>
              <a:schemeClr val="tx1"/>
            </a:solidFill>
          </a:ln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3B521-C4BA-644C-8D1F-FA9844268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28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/ Data Visua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_Description">
            <a:extLst>
              <a:ext uri="{FF2B5EF4-FFF2-40B4-BE49-F238E27FC236}">
                <a16:creationId xmlns:a16="http://schemas.microsoft.com/office/drawing/2014/main" id="{289056FF-DE1F-724A-B702-135EF2E20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1" name="Chart Placeholder">
            <a:extLst>
              <a:ext uri="{FF2B5EF4-FFF2-40B4-BE49-F238E27FC236}">
                <a16:creationId xmlns:a16="http://schemas.microsoft.com/office/drawing/2014/main" id="{270A0C9E-8881-0E4F-B450-BE886F2A6D14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254001" y="890587"/>
            <a:ext cx="11684000" cy="5453063"/>
          </a:xfrm>
          <a:ln>
            <a:solidFill>
              <a:schemeClr val="tx1"/>
            </a:solidFill>
          </a:ln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3B521-C4BA-644C-8D1F-FA9844268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32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_Description">
            <a:extLst>
              <a:ext uri="{FF2B5EF4-FFF2-40B4-BE49-F238E27FC236}">
                <a16:creationId xmlns:a16="http://schemas.microsoft.com/office/drawing/2014/main" id="{289056FF-DE1F-724A-B702-135EF2E20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3B521-C4BA-644C-8D1F-FA98442685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767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A55F4C45-0842-0B45-BF3A-F0DB418A4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7FC0B320-1A2E-5845-9E3E-8464C06146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890587"/>
            <a:ext cx="12192000" cy="5713413"/>
          </a:xfrm>
          <a:solidFill>
            <a:schemeClr val="bg1"/>
          </a:solidFill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Image_Caption 1">
            <a:extLst>
              <a:ext uri="{FF2B5EF4-FFF2-40B4-BE49-F238E27FC236}">
                <a16:creationId xmlns:a16="http://schemas.microsoft.com/office/drawing/2014/main" id="{77A15BBC-0BFB-9547-B1AA-FD422C4D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79" y="6145855"/>
            <a:ext cx="2865121" cy="324178"/>
          </a:xfrm>
          <a:solidFill>
            <a:schemeClr val="bg1"/>
          </a:solidFill>
        </p:spPr>
        <p:txBody>
          <a:bodyPr wrap="square" lIns="72000" tIns="36000" rIns="251999" bIns="72000" anchor="b" anchorCtr="0">
            <a:spAutoFit/>
          </a:bodyPr>
          <a:lstStyle>
            <a:lvl1pPr marL="635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 sz="1200" b="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B048D4B-0957-8543-950A-61FA61F907E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99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A55F4C45-0842-0B45-BF3A-F0DB418A4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4" name="Video Placeholder 1">
            <a:extLst>
              <a:ext uri="{FF2B5EF4-FFF2-40B4-BE49-F238E27FC236}">
                <a16:creationId xmlns:a16="http://schemas.microsoft.com/office/drawing/2014/main" id="{638D1704-B2CA-5C47-B959-28C1FC6055CF}"/>
              </a:ext>
            </a:extLst>
          </p:cNvPr>
          <p:cNvSpPr>
            <a:spLocks noGrp="1"/>
          </p:cNvSpPr>
          <p:nvPr>
            <p:ph type="media" sz="quarter" idx="29"/>
          </p:nvPr>
        </p:nvSpPr>
        <p:spPr>
          <a:xfrm>
            <a:off x="0" y="890588"/>
            <a:ext cx="12192000" cy="5713412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Video_Caption 1">
            <a:extLst>
              <a:ext uri="{FF2B5EF4-FFF2-40B4-BE49-F238E27FC236}">
                <a16:creationId xmlns:a16="http://schemas.microsoft.com/office/drawing/2014/main" id="{77A15BBC-0BFB-9547-B1AA-FD422C4D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79" y="6145855"/>
            <a:ext cx="2865121" cy="324178"/>
          </a:xfrm>
          <a:solidFill>
            <a:schemeClr val="bg1"/>
          </a:solidFill>
        </p:spPr>
        <p:txBody>
          <a:bodyPr wrap="square" lIns="72000" tIns="36000" rIns="251999" bIns="72000" anchor="b" anchorCtr="0">
            <a:spAutoFit/>
          </a:bodyPr>
          <a:lstStyle>
            <a:lvl1pPr marL="6350" marR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/>
              <a:defRPr sz="1200" b="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B048D4B-0957-8543-950A-61FA61F907E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916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mpari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597CB458-ECAA-F543-B762-CE0492775E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040512F9-FB20-344E-BC56-8DDE6C17721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1648" y="1306094"/>
            <a:ext cx="11436350" cy="736600"/>
          </a:xfrm>
        </p:spPr>
        <p:txBody>
          <a:bodyPr tIns="0" bIns="0"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3A0A8366-F419-7E4A-8F7C-C6F8447A89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1648" y="2042694"/>
            <a:ext cx="11436350" cy="403225"/>
          </a:xfrm>
        </p:spPr>
        <p:txBody>
          <a:bodyPr tIns="0" bIns="0">
            <a:noAutofit/>
          </a:bodyPr>
          <a:lstStyle>
            <a:lvl1pPr marL="6350" indent="0">
              <a:buNone/>
              <a:defRPr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4F48015D-A6A6-BD4D-AB39-19CCFCB8B88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2814220"/>
            <a:ext cx="6062400" cy="3789779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Image_Caption 1">
            <a:extLst>
              <a:ext uri="{FF2B5EF4-FFF2-40B4-BE49-F238E27FC236}">
                <a16:creationId xmlns:a16="http://schemas.microsoft.com/office/drawing/2014/main" id="{928181AC-A9B4-0F4A-B806-85756E8DF34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6961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CABAA707-1D0F-904D-A6EF-485EE257C12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29602" y="2814220"/>
            <a:ext cx="6062400" cy="3789779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Image_Caption 2">
            <a:extLst>
              <a:ext uri="{FF2B5EF4-FFF2-40B4-BE49-F238E27FC236}">
                <a16:creationId xmlns:a16="http://schemas.microsoft.com/office/drawing/2014/main" id="{AEE3084D-262B-D444-BB09-122F86A0D54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26563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9180CA7-D6AD-3B4F-9CC8-C9E5358B72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195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BA1041B3-EEDD-B747-8B78-82F6A16D7E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5" name="Body_Copy">
            <a:extLst>
              <a:ext uri="{FF2B5EF4-FFF2-40B4-BE49-F238E27FC236}">
                <a16:creationId xmlns:a16="http://schemas.microsoft.com/office/drawing/2014/main" id="{15E97B45-0FBC-0444-A384-1396982CD5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1563" y="890588"/>
            <a:ext cx="5808662" cy="3787775"/>
          </a:xfrm>
        </p:spPr>
        <p:txBody>
          <a:bodyPr lIns="144000" tIns="144000" rIns="144000" bIns="144000">
            <a:noAutofit/>
          </a:bodyPr>
          <a:lstStyle>
            <a:lvl1pPr marL="6350" indent="0">
              <a:buFontTx/>
              <a:buNone/>
              <a:defRPr sz="1800"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B83ED82E-83A9-AA46-81D7-F11440BFE3F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8"/>
            <a:ext cx="6062400" cy="5713412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Image_Caption 1">
            <a:extLst>
              <a:ext uri="{FF2B5EF4-FFF2-40B4-BE49-F238E27FC236}">
                <a16:creationId xmlns:a16="http://schemas.microsoft.com/office/drawing/2014/main" id="{AF323BD3-548A-354D-ADA9-DA0462ADCE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6961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A681C19-525C-EB46-8C22-C426D373D10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29600" y="4746400"/>
            <a:ext cx="6062400" cy="18576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Image_Caption 2">
            <a:extLst>
              <a:ext uri="{FF2B5EF4-FFF2-40B4-BE49-F238E27FC236}">
                <a16:creationId xmlns:a16="http://schemas.microsoft.com/office/drawing/2014/main" id="{41C24D1E-9E96-1844-B2A6-13CA1411EAF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26563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620E779E-F211-6F4F-9C07-294FF6CECD7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3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5" y="1413843"/>
            <a:ext cx="10493375" cy="1491139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5" y="3108182"/>
            <a:ext cx="10493375" cy="104803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40" name="Details">
            <a:extLst>
              <a:ext uri="{FF2B5EF4-FFF2-40B4-BE49-F238E27FC236}">
                <a16:creationId xmlns:a16="http://schemas.microsoft.com/office/drawing/2014/main" id="{A70545EA-0D96-7E46-B0EC-5AFDB41CA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0003" y="4854795"/>
            <a:ext cx="3630060" cy="1449463"/>
          </a:xfrm>
          <a:ln w="76200">
            <a:solidFill>
              <a:schemeClr val="bg1"/>
            </a:solidFill>
            <a:miter lim="800000"/>
          </a:ln>
        </p:spPr>
        <p:txBody>
          <a:bodyPr wrap="none" lIns="144000" tIns="144000" rIns="144000" bIns="14400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</p:spTree>
    <p:extLst>
      <p:ext uri="{BB962C8B-B14F-4D97-AF65-F5344CB8AC3E}">
        <p14:creationId xmlns:p14="http://schemas.microsoft.com/office/powerpoint/2010/main" val="2978079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_Description">
            <a:extLst>
              <a:ext uri="{FF2B5EF4-FFF2-40B4-BE49-F238E27FC236}">
                <a16:creationId xmlns:a16="http://schemas.microsoft.com/office/drawing/2014/main" id="{701839F2-0501-2042-AA1A-339190F1F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4" name="Picture Placeholder 1">
            <a:extLst>
              <a:ext uri="{FF2B5EF4-FFF2-40B4-BE49-F238E27FC236}">
                <a16:creationId xmlns:a16="http://schemas.microsoft.com/office/drawing/2014/main" id="{B0246F9D-BBB4-F845-903B-9BCB6A3799F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7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Image_Caption 1">
            <a:extLst>
              <a:ext uri="{FF2B5EF4-FFF2-40B4-BE49-F238E27FC236}">
                <a16:creationId xmlns:a16="http://schemas.microsoft.com/office/drawing/2014/main" id="{CB251433-45EA-0548-85FC-44C898DE784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96961" y="3243184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EBC5486-0CC4-8447-8762-C88A95428B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29602" y="890587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Image_Caption 2">
            <a:extLst>
              <a:ext uri="{FF2B5EF4-FFF2-40B4-BE49-F238E27FC236}">
                <a16:creationId xmlns:a16="http://schemas.microsoft.com/office/drawing/2014/main" id="{E6A7B5DF-8207-3443-B760-8C2272B9CE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27600" y="3243184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4F3CBD4-C3C4-CD4F-9BA5-B115DCEF02B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-1038" y="3781600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Image_Caption 3">
            <a:extLst>
              <a:ext uri="{FF2B5EF4-FFF2-40B4-BE49-F238E27FC236}">
                <a16:creationId xmlns:a16="http://schemas.microsoft.com/office/drawing/2014/main" id="{8C0B1AC2-5C59-004A-BBD3-ED977709A5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196961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AAE1E5D5-CDA1-504E-888B-B884A6EA672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128564" y="3781600"/>
            <a:ext cx="6062400" cy="28224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Image_Caption 4">
            <a:extLst>
              <a:ext uri="{FF2B5EF4-FFF2-40B4-BE49-F238E27FC236}">
                <a16:creationId xmlns:a16="http://schemas.microsoft.com/office/drawing/2014/main" id="{3000F666-1F5D-C740-81BD-EA9E4B2DF79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27600" y="614964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69AE64D-4D5D-1D44-9A53-63F44E948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8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_Description">
            <a:extLst>
              <a:ext uri="{FF2B5EF4-FFF2-40B4-BE49-F238E27FC236}">
                <a16:creationId xmlns:a16="http://schemas.microsoft.com/office/drawing/2014/main" id="{4F9D373C-5C73-8E4B-8382-B53ED6AA7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E39BCACC-73E2-1B41-BE3D-FFB203F3C90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0" y="890587"/>
            <a:ext cx="4017600" cy="5713200"/>
          </a:xfrm>
        </p:spPr>
        <p:txBody>
          <a:bodyPr/>
          <a:lstStyle>
            <a:lvl1pPr marL="635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Image_Caption 1">
            <a:extLst>
              <a:ext uri="{FF2B5EF4-FFF2-40B4-BE49-F238E27FC236}">
                <a16:creationId xmlns:a16="http://schemas.microsoft.com/office/drawing/2014/main" id="{E9FF570A-BE24-9141-87FD-541A6610CCB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52162" y="613419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E0407-46FE-134C-A5EB-A1421349DA0B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87018" y="890588"/>
            <a:ext cx="4017963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Image_Caption 2">
            <a:extLst>
              <a:ext uri="{FF2B5EF4-FFF2-40B4-BE49-F238E27FC236}">
                <a16:creationId xmlns:a16="http://schemas.microsoft.com/office/drawing/2014/main" id="{A15A6A7C-316C-1041-96A6-582EEFA94A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241762" y="3243184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89F4D8E-583F-424A-AB00-EFE4131C9C2D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087018" y="3781425"/>
            <a:ext cx="4017963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7" name="Image_Caption 3">
            <a:extLst>
              <a:ext uri="{FF2B5EF4-FFF2-40B4-BE49-F238E27FC236}">
                <a16:creationId xmlns:a16="http://schemas.microsoft.com/office/drawing/2014/main" id="{5873F71E-F244-B045-925D-7A21F05C700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241762" y="6134197"/>
            <a:ext cx="2865438" cy="324178"/>
          </a:xfrm>
          <a:solidFill>
            <a:schemeClr val="bg1"/>
          </a:solidFill>
        </p:spPr>
        <p:txBody>
          <a:bodyPr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C5C7401-B602-E348-9FA1-326B0C408A8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171656" y="890588"/>
            <a:ext cx="4017962" cy="2822575"/>
          </a:xfrm>
          <a:solidFill>
            <a:schemeClr val="bg1"/>
          </a:solidFill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Image_Caption 4">
            <a:extLst>
              <a:ext uri="{FF2B5EF4-FFF2-40B4-BE49-F238E27FC236}">
                <a16:creationId xmlns:a16="http://schemas.microsoft.com/office/drawing/2014/main" id="{5AB450AD-F789-564D-8046-E2973620FD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26563" y="3243184"/>
            <a:ext cx="2862262" cy="324178"/>
          </a:xfrm>
          <a:solidFill>
            <a:schemeClr val="bg1"/>
          </a:solidFill>
        </p:spPr>
        <p:txBody>
          <a:bodyPr lIns="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98B438B0-923A-D344-BB96-1E1293FEE95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171656" y="3781425"/>
            <a:ext cx="4017962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Image_Caption 5">
            <a:extLst>
              <a:ext uri="{FF2B5EF4-FFF2-40B4-BE49-F238E27FC236}">
                <a16:creationId xmlns:a16="http://schemas.microsoft.com/office/drawing/2014/main" id="{D3549A48-91FA-794D-A48D-ACF79A20F7D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26563" y="6163353"/>
            <a:ext cx="2865437" cy="324178"/>
          </a:xfrm>
          <a:solidFill>
            <a:schemeClr val="bg1"/>
          </a:solidFill>
        </p:spPr>
        <p:txBody>
          <a:bodyPr wrap="square" lIns="0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DFD619F-E9C0-804F-8D75-3339F1C38F53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354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Description">
            <a:extLst>
              <a:ext uri="{FF2B5EF4-FFF2-40B4-BE49-F238E27FC236}">
                <a16:creationId xmlns:a16="http://schemas.microsoft.com/office/drawing/2014/main" id="{2FD2AB6B-38F4-0849-BB0F-26EBCB570B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CE8E0407-46FE-134C-A5EB-A1421349DA0B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0" y="890588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8" name="Image_Caption 1">
            <a:extLst>
              <a:ext uri="{FF2B5EF4-FFF2-40B4-BE49-F238E27FC236}">
                <a16:creationId xmlns:a16="http://schemas.microsoft.com/office/drawing/2014/main" id="{A15A6A7C-316C-1041-96A6-582EEFA94A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1650" y="3243184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E5628C3-E97E-0E42-8B96-49A48CA44E40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3067200" y="890588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Image_Caption 2">
            <a:extLst>
              <a:ext uri="{FF2B5EF4-FFF2-40B4-BE49-F238E27FC236}">
                <a16:creationId xmlns:a16="http://schemas.microsoft.com/office/drawing/2014/main" id="{650A4448-9254-4147-A204-9F1E2D2474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68850" y="3243184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2C8A29F9-D47B-3845-867C-03229EC596F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34400" y="890588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Image_Caption 3">
            <a:extLst>
              <a:ext uri="{FF2B5EF4-FFF2-40B4-BE49-F238E27FC236}">
                <a16:creationId xmlns:a16="http://schemas.microsoft.com/office/drawing/2014/main" id="{2831C12D-5883-954D-976E-7988ED86C5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636050" y="3243184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E0CE9459-AA13-694B-B56E-396874D19FA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196800" y="890587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4" name="Image_Caption 4">
            <a:extLst>
              <a:ext uri="{FF2B5EF4-FFF2-40B4-BE49-F238E27FC236}">
                <a16:creationId xmlns:a16="http://schemas.microsoft.com/office/drawing/2014/main" id="{E8CF8A0E-5D06-EB46-BEE5-DE0912DA990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8450" y="3243183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576BE624-AB30-D146-A519-002083E8BEA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0" y="3781425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6" name="Image_Caption 5">
            <a:extLst>
              <a:ext uri="{FF2B5EF4-FFF2-40B4-BE49-F238E27FC236}">
                <a16:creationId xmlns:a16="http://schemas.microsoft.com/office/drawing/2014/main" id="{A48FE71E-44E3-CC41-979D-D74890C4AB2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01650" y="6134021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B30F3EEA-EE8E-E540-A490-292CACC8829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3067200" y="3781425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9" name="Image_Caption 6">
            <a:extLst>
              <a:ext uri="{FF2B5EF4-FFF2-40B4-BE49-F238E27FC236}">
                <a16:creationId xmlns:a16="http://schemas.microsoft.com/office/drawing/2014/main" id="{EC59CCA3-D9C7-7346-A272-F2028074C58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568850" y="6134021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84C7FCD2-B82E-FC4C-8160-F2D38232EF3D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6134400" y="3781425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Image_Caption 7">
            <a:extLst>
              <a:ext uri="{FF2B5EF4-FFF2-40B4-BE49-F238E27FC236}">
                <a16:creationId xmlns:a16="http://schemas.microsoft.com/office/drawing/2014/main" id="{7285050C-E073-0046-B167-BC52645539F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636050" y="6134021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32" name="Picture Placeholder 8">
            <a:extLst>
              <a:ext uri="{FF2B5EF4-FFF2-40B4-BE49-F238E27FC236}">
                <a16:creationId xmlns:a16="http://schemas.microsoft.com/office/drawing/2014/main" id="{1EF650E8-1577-0745-AFB0-DB5615DE9193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9196800" y="3781424"/>
            <a:ext cx="2995200" cy="2822575"/>
          </a:xfrm>
        </p:spPr>
        <p:txBody>
          <a:bodyPr/>
          <a:lstStyle>
            <a:lvl1pPr marL="635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Image_Caption 8">
            <a:extLst>
              <a:ext uri="{FF2B5EF4-FFF2-40B4-BE49-F238E27FC236}">
                <a16:creationId xmlns:a16="http://schemas.microsoft.com/office/drawing/2014/main" id="{A4D2CE44-C98F-8F42-B770-4658491F516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698450" y="6134020"/>
            <a:ext cx="2493550" cy="324178"/>
          </a:xfrm>
          <a:solidFill>
            <a:schemeClr val="bg1"/>
          </a:solidFill>
        </p:spPr>
        <p:txBody>
          <a:bodyPr wrap="square" tIns="36000" rIns="251999" bIns="72000" anchor="b" anchorCtr="0">
            <a:spAutoFit/>
          </a:bodyPr>
          <a:lstStyle>
            <a:lvl1pPr marL="6350" indent="0" algn="r">
              <a:buFontTx/>
              <a:buNone/>
              <a:defRPr sz="1200"/>
            </a:lvl1pPr>
          </a:lstStyle>
          <a:p>
            <a:pPr lvl="0"/>
            <a:r>
              <a:rPr lang="en-GB" dirty="0"/>
              <a:t>Insert image caption here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BBEE3C4-4A6B-EF47-BF0F-7EB67A8CDA28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909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Any Questions?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5" y="2362155"/>
            <a:ext cx="4312920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5000" dirty="0">
                <a:solidFill>
                  <a:schemeClr val="bg1"/>
                </a:solidFill>
                <a:latin typeface="+mj-lt"/>
              </a:rPr>
              <a:t>Any</a:t>
            </a:r>
            <a:br>
              <a:rPr lang="en-GB" sz="5000" dirty="0">
                <a:solidFill>
                  <a:schemeClr val="bg1"/>
                </a:solidFill>
                <a:latin typeface="+mj-lt"/>
              </a:rPr>
            </a:br>
            <a:r>
              <a:rPr lang="en-GB" sz="5000" dirty="0">
                <a:solidFill>
                  <a:schemeClr val="bg1"/>
                </a:solidFill>
                <a:latin typeface="+mj-lt"/>
              </a:rPr>
              <a:t>questions?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803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Any Questions?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5" y="2362155"/>
            <a:ext cx="4312920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5000" dirty="0">
                <a:solidFill>
                  <a:schemeClr val="bg1"/>
                </a:solidFill>
                <a:latin typeface="+mj-lt"/>
              </a:rPr>
              <a:t>Any</a:t>
            </a:r>
            <a:br>
              <a:rPr lang="en-GB" sz="5000" dirty="0">
                <a:solidFill>
                  <a:schemeClr val="bg1"/>
                </a:solidFill>
                <a:latin typeface="+mj-lt"/>
              </a:rPr>
            </a:br>
            <a:r>
              <a:rPr lang="en-GB" sz="5000" dirty="0">
                <a:solidFill>
                  <a:schemeClr val="bg1"/>
                </a:solidFill>
                <a:latin typeface="+mj-lt"/>
              </a:rPr>
              <a:t>questions?</a:t>
            </a:r>
            <a:endParaRPr lang="en-US" sz="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0152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Thank you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4" y="2362155"/>
            <a:ext cx="5862955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6000" dirty="0">
                <a:solidFill>
                  <a:schemeClr val="bg1"/>
                </a:solidFill>
                <a:latin typeface="+mj-lt"/>
              </a:rPr>
              <a:t>Thank you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38110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Thank you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5" name="Any_Questions">
            <a:extLst>
              <a:ext uri="{FF2B5EF4-FFF2-40B4-BE49-F238E27FC236}">
                <a16:creationId xmlns:a16="http://schemas.microsoft.com/office/drawing/2014/main" id="{C21F34E2-D1B9-0D48-9773-640202B2DF07}"/>
              </a:ext>
            </a:extLst>
          </p:cNvPr>
          <p:cNvSpPr txBox="1"/>
          <p:nvPr userDrawn="1"/>
        </p:nvSpPr>
        <p:spPr>
          <a:xfrm>
            <a:off x="1452244" y="2362155"/>
            <a:ext cx="5862955" cy="20117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GB" sz="6000" dirty="0">
                <a:solidFill>
                  <a:schemeClr val="bg1"/>
                </a:solidFill>
                <a:latin typeface="+mj-lt"/>
              </a:rPr>
              <a:t>Thank you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Contact_Details">
            <a:extLst>
              <a:ext uri="{FF2B5EF4-FFF2-40B4-BE49-F238E27FC236}">
                <a16:creationId xmlns:a16="http://schemas.microsoft.com/office/drawing/2014/main" id="{B5C83AB5-0913-BB48-8A65-2A0AB08D3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0" y="2555775"/>
            <a:ext cx="4622800" cy="439095"/>
          </a:xfrm>
        </p:spPr>
        <p:txBody>
          <a:bodyPr bIns="0" anchor="t" anchorCtr="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your contact details here</a:t>
            </a:r>
            <a:endParaRPr lang="en-US" dirty="0"/>
          </a:p>
        </p:txBody>
      </p:sp>
      <p:sp>
        <p:nvSpPr>
          <p:cNvPr id="4" name="URL">
            <a:hlinkClick r:id="rId4"/>
            <a:extLst>
              <a:ext uri="{FF2B5EF4-FFF2-40B4-BE49-F238E27FC236}">
                <a16:creationId xmlns:a16="http://schemas.microsoft.com/office/drawing/2014/main" id="{61BC8FB8-98F4-3641-B2A9-80E99CCE5F17}"/>
              </a:ext>
            </a:extLst>
          </p:cNvPr>
          <p:cNvSpPr txBox="1"/>
          <p:nvPr userDrawn="1"/>
        </p:nvSpPr>
        <p:spPr>
          <a:xfrm>
            <a:off x="1452245" y="5750104"/>
            <a:ext cx="473964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GB" sz="5000" u="sng" dirty="0">
                <a:solidFill>
                  <a:schemeClr val="bg1"/>
                </a:solidFill>
                <a:latin typeface="+mj-lt"/>
              </a:rPr>
              <a:t>essex.ac.uk</a:t>
            </a:r>
            <a:endParaRPr lang="en-US" sz="5000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9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17" name="Title">
            <a:extLst>
              <a:ext uri="{FF2B5EF4-FFF2-40B4-BE49-F238E27FC236}">
                <a16:creationId xmlns:a16="http://schemas.microsoft.com/office/drawing/2014/main" id="{E3CE5658-B912-D047-8F77-FBECD2D6E3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5" y="1413843"/>
            <a:ext cx="10493375" cy="1491139"/>
          </a:xfrm>
        </p:spPr>
        <p:txBody>
          <a:bodyPr anchor="b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title here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8E2A088-8E6F-9E4E-909F-F8752CF4E7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5" y="3108182"/>
            <a:ext cx="10493375" cy="104803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40" name="Details">
            <a:extLst>
              <a:ext uri="{FF2B5EF4-FFF2-40B4-BE49-F238E27FC236}">
                <a16:creationId xmlns:a16="http://schemas.microsoft.com/office/drawing/2014/main" id="{A70545EA-0D96-7E46-B0EC-5AFDB41CA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0003" y="4854795"/>
            <a:ext cx="3630060" cy="1449463"/>
          </a:xfrm>
          <a:ln w="76200">
            <a:solidFill>
              <a:schemeClr val="bg1"/>
            </a:solidFill>
            <a:miter lim="800000"/>
          </a:ln>
        </p:spPr>
        <p:txBody>
          <a:bodyPr wrap="none" lIns="144000" tIns="144000" rIns="144000" bIns="144000">
            <a:spAutoFit/>
          </a:bodyPr>
          <a:lstStyle>
            <a:lvl1pPr marL="9525" indent="0">
              <a:buNone/>
              <a:tabLst/>
              <a:defRPr sz="2000">
                <a:solidFill>
                  <a:schemeClr val="bg1"/>
                </a:solidFill>
              </a:defRPr>
            </a:lvl1pPr>
            <a:lvl2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2pPr>
            <a:lvl3pPr marL="9525" indent="0">
              <a:buFontTx/>
              <a:buNone/>
              <a:tabLst/>
              <a:defRPr sz="2000">
                <a:solidFill>
                  <a:schemeClr val="bg1"/>
                </a:solidFill>
              </a:defRPr>
            </a:lvl3pPr>
            <a:lvl4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4pPr>
            <a:lvl5pPr marL="9525" indent="0">
              <a:buFontTx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Your name here</a:t>
            </a:r>
          </a:p>
          <a:p>
            <a:pPr lvl="1"/>
            <a:r>
              <a:rPr lang="en-GB" dirty="0"/>
              <a:t>Department / Faculty name</a:t>
            </a:r>
          </a:p>
          <a:p>
            <a:pPr lvl="2"/>
            <a:r>
              <a:rPr lang="en-GB" dirty="0"/>
              <a:t>Wednesday 20 January 2021</a:t>
            </a:r>
          </a:p>
        </p:txBody>
      </p:sp>
      <p:pic>
        <p:nvPicPr>
          <p:cNvPr id="7" name="UoE_Logo_ALT_Test" descr="Logo - University of Essex">
            <a:extLst>
              <a:ext uri="{FF2B5EF4-FFF2-40B4-BE49-F238E27FC236}">
                <a16:creationId xmlns:a16="http://schemas.microsoft.com/office/drawing/2014/main" id="{BFB3B428-603E-5D49-B512-7DD3E147B0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50" y="-1755099"/>
            <a:ext cx="2006641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7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adient Colour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05331533-48C2-404A-94B7-41F40449C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9" y="2514600"/>
            <a:ext cx="10493371" cy="1104900"/>
          </a:xfrm>
          <a:noFill/>
        </p:spPr>
        <p:txBody>
          <a:bodyPr anchor="ctr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divider title here</a:t>
            </a:r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EF371777-01F3-7047-99FB-372452582B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9" y="3619499"/>
            <a:ext cx="10493371" cy="754381"/>
          </a:xfrm>
          <a:noFill/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6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oE_Logo_White" descr="Logo - University of Essex">
            <a:extLst>
              <a:ext uri="{FF2B5EF4-FFF2-40B4-BE49-F238E27FC236}">
                <a16:creationId xmlns:a16="http://schemas.microsoft.com/office/drawing/2014/main" id="{FD99D010-7A0D-7543-8D60-07F8F3F6E5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pic>
        <p:nvPicPr>
          <p:cNvPr id="17" name="Open_Box_Graphic">
            <a:extLst>
              <a:ext uri="{FF2B5EF4-FFF2-40B4-BE49-F238E27FC236}">
                <a16:creationId xmlns:a16="http://schemas.microsoft.com/office/drawing/2014/main" id="{A4B12013-57BD-7944-A05D-AE8CA8C68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237" y="2021832"/>
            <a:ext cx="2844140" cy="2848618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05331533-48C2-404A-94B7-41F40449C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4629" y="2514600"/>
            <a:ext cx="10493371" cy="1104899"/>
          </a:xfrm>
          <a:noFill/>
        </p:spPr>
        <p:txBody>
          <a:bodyPr anchor="ctr" anchorCtr="0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Your divider title here</a:t>
            </a:r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EF371777-01F3-7047-99FB-372452582B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44629" y="3619499"/>
            <a:ext cx="10493371" cy="754381"/>
          </a:xfrm>
          <a:noFill/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 Slide - Colour Gradient">
    <p:bg>
      <p:bgPr>
        <a:gradFill>
          <a:gsLst>
            <a:gs pos="0">
              <a:srgbClr val="622567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4" name="Slide_Description">
            <a:extLst>
              <a:ext uri="{FF2B5EF4-FFF2-40B4-BE49-F238E27FC236}">
                <a16:creationId xmlns:a16="http://schemas.microsoft.com/office/drawing/2014/main" id="{8F256CB9-6740-D84B-B18E-5C9C92701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0" name="Body_Copy">
            <a:extLst>
              <a:ext uri="{FF2B5EF4-FFF2-40B4-BE49-F238E27FC236}">
                <a16:creationId xmlns:a16="http://schemas.microsoft.com/office/drawing/2014/main" id="{01691462-BA0F-4447-9296-C1F7A1091D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25" y="1358899"/>
            <a:ext cx="9502775" cy="5245101"/>
          </a:xfrm>
        </p:spPr>
        <p:txBody>
          <a:bodyPr>
            <a:noAutofit/>
          </a:bodyPr>
          <a:lstStyle>
            <a:lvl1pPr marL="635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 sz="2800"/>
            </a:lvl2pPr>
            <a:lvl3pPr marL="450850" indent="0">
              <a:buNone/>
              <a:defRPr sz="2800"/>
            </a:lvl3pPr>
            <a:lvl4pPr marL="623888" indent="0">
              <a:buNone/>
              <a:defRPr sz="2800"/>
            </a:lvl4pPr>
            <a:lvl5pPr marL="804862" indent="0">
              <a:buNone/>
              <a:defRPr sz="2800"/>
            </a:lvl5pPr>
          </a:lstStyle>
          <a:p>
            <a:pPr lvl="0"/>
            <a:r>
              <a:rPr lang="en-GB" dirty="0"/>
              <a:t>Insert introduction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675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 Slide -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UoE_Logo_White" descr="Logo - University of Essex">
            <a:extLst>
              <a:ext uri="{FF2B5EF4-FFF2-40B4-BE49-F238E27FC236}">
                <a16:creationId xmlns:a16="http://schemas.microsoft.com/office/drawing/2014/main" id="{767DC880-C1D7-C443-9C81-8FEEA3D52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2011934" cy="892937"/>
          </a:xfrm>
          <a:prstGeom prst="rect">
            <a:avLst/>
          </a:prstGeom>
        </p:spPr>
      </p:pic>
      <p:sp>
        <p:nvSpPr>
          <p:cNvPr id="4" name="Slide_Description">
            <a:extLst>
              <a:ext uri="{FF2B5EF4-FFF2-40B4-BE49-F238E27FC236}">
                <a16:creationId xmlns:a16="http://schemas.microsoft.com/office/drawing/2014/main" id="{8F256CB9-6740-D84B-B18E-5C9C92701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10" name="Body_Copy">
            <a:extLst>
              <a:ext uri="{FF2B5EF4-FFF2-40B4-BE49-F238E27FC236}">
                <a16:creationId xmlns:a16="http://schemas.microsoft.com/office/drawing/2014/main" id="{01691462-BA0F-4447-9296-C1F7A1091D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25" y="1358899"/>
            <a:ext cx="9502775" cy="5245101"/>
          </a:xfrm>
        </p:spPr>
        <p:txBody>
          <a:bodyPr>
            <a:noAutofit/>
          </a:bodyPr>
          <a:lstStyle>
            <a:lvl1pPr marL="6350" indent="0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 sz="2800"/>
            </a:lvl2pPr>
            <a:lvl3pPr marL="450850" indent="0">
              <a:buNone/>
              <a:defRPr sz="2800"/>
            </a:lvl3pPr>
            <a:lvl4pPr marL="623888" indent="0">
              <a:buNone/>
              <a:defRPr sz="2800"/>
            </a:lvl4pPr>
            <a:lvl5pPr marL="804862" indent="0">
              <a:buNone/>
              <a:defRPr sz="2800"/>
            </a:lvl5pPr>
          </a:lstStyle>
          <a:p>
            <a:pPr lvl="0"/>
            <a:r>
              <a:rPr lang="en-GB" dirty="0"/>
              <a:t>Insert introduction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58455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_description">
            <a:extLst>
              <a:ext uri="{FF2B5EF4-FFF2-40B4-BE49-F238E27FC236}">
                <a16:creationId xmlns:a16="http://schemas.microsoft.com/office/drawing/2014/main" id="{441A23D1-7922-3E47-881A-2CF442EAC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PowerPoint slide description here</a:t>
            </a:r>
            <a:endParaRPr lang="en-US" dirty="0"/>
          </a:p>
        </p:txBody>
      </p:sp>
      <p:grpSp>
        <p:nvGrpSpPr>
          <p:cNvPr id="8" name="Open_Box_Graphic">
            <a:extLst>
              <a:ext uri="{FF2B5EF4-FFF2-40B4-BE49-F238E27FC236}">
                <a16:creationId xmlns:a16="http://schemas.microsoft.com/office/drawing/2014/main" id="{B0C6E108-B94A-3140-B5FA-245926CA7457}"/>
              </a:ext>
            </a:extLst>
          </p:cNvPr>
          <p:cNvGrpSpPr/>
          <p:nvPr userDrawn="1"/>
        </p:nvGrpSpPr>
        <p:grpSpPr>
          <a:xfrm>
            <a:off x="959726" y="1148165"/>
            <a:ext cx="2991791" cy="2739162"/>
            <a:chOff x="959726" y="1148165"/>
            <a:chExt cx="2991791" cy="27391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2E59B2-17C1-BC4C-A1CA-DF5B7C037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59726" y="1148165"/>
              <a:ext cx="2739162" cy="2739162"/>
            </a:xfrm>
            <a:prstGeom prst="rect">
              <a:avLst/>
            </a:prstGeom>
            <a:noFill/>
            <a:ln w="114300">
              <a:gradFill>
                <a:gsLst>
                  <a:gs pos="0">
                    <a:srgbClr val="622567"/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079D91-C0B3-BE45-BB7B-DB7531339F1E}"/>
                </a:ext>
              </a:extLst>
            </p:cNvPr>
            <p:cNvSpPr/>
            <p:nvPr userDrawn="1"/>
          </p:nvSpPr>
          <p:spPr>
            <a:xfrm>
              <a:off x="3451863" y="1576137"/>
              <a:ext cx="499654" cy="1875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">
            <a:extLst>
              <a:ext uri="{FF2B5EF4-FFF2-40B4-BE49-F238E27FC236}">
                <a16:creationId xmlns:a16="http://schemas.microsoft.com/office/drawing/2014/main" id="{2D199CC7-4CA3-6146-A4B3-D4766752155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44623" y="1576136"/>
            <a:ext cx="10493375" cy="1116263"/>
          </a:xfrm>
        </p:spPr>
        <p:txBody>
          <a:bodyPr>
            <a:noAutofit/>
          </a:bodyPr>
          <a:lstStyle>
            <a:lvl1pPr marL="635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GB" dirty="0"/>
              <a:t>Your section title here</a:t>
            </a:r>
            <a:endParaRPr lang="en-US" dirty="0"/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551F7C85-DD37-2F46-9EB2-603098624A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623" y="2692400"/>
            <a:ext cx="10493375" cy="759460"/>
          </a:xfrm>
        </p:spPr>
        <p:txBody>
          <a:bodyPr>
            <a:noAutofit/>
          </a:bodyPr>
          <a:lstStyle>
            <a:lvl1pPr marL="6350" indent="0">
              <a:buNone/>
              <a:defRPr sz="3200">
                <a:latin typeface="+mj-lt"/>
              </a:defRPr>
            </a:lvl1pPr>
          </a:lstStyle>
          <a:p>
            <a:r>
              <a:rPr lang="en-GB" dirty="0"/>
              <a:t>Your subtitle here</a:t>
            </a:r>
            <a:endParaRPr lang="en-US" dirty="0"/>
          </a:p>
        </p:txBody>
      </p:sp>
      <p:sp>
        <p:nvSpPr>
          <p:cNvPr id="20" name="Body_Copy">
            <a:extLst>
              <a:ext uri="{FF2B5EF4-FFF2-40B4-BE49-F238E27FC236}">
                <a16:creationId xmlns:a16="http://schemas.microsoft.com/office/drawing/2014/main" id="{8F73E6E9-8051-FB4F-9701-4C01FD0BB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44623" y="4035425"/>
            <a:ext cx="9502775" cy="2438400"/>
          </a:xfrm>
        </p:spPr>
        <p:txBody>
          <a:bodyPr>
            <a:noAutofit/>
          </a:bodyPr>
          <a:lstStyle>
            <a:lvl1pPr marL="6350" indent="0">
              <a:buFontTx/>
              <a:buNone/>
              <a:defRPr/>
            </a:lvl1pPr>
          </a:lstStyle>
          <a:p>
            <a:pPr lvl="0"/>
            <a:r>
              <a:rPr lang="en-GB" dirty="0"/>
              <a:t>Insert body copy here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51D2EEC-DE3F-F940-BB87-772E9AAE871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9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3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28" r:id="rId2"/>
    <p:sldLayoutId id="2147483817" r:id="rId3"/>
    <p:sldLayoutId id="2147483872" r:id="rId4"/>
    <p:sldLayoutId id="2147483847" r:id="rId5"/>
    <p:sldLayoutId id="2147483875" r:id="rId6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5" r:id="rId7"/>
    <p:sldLayoutId id="2147483906" r:id="rId8"/>
    <p:sldLayoutId id="2147483907" r:id="rId9"/>
    <p:sldLayoutId id="2147483908" r:id="rId10"/>
    <p:sldLayoutId id="2147483912" r:id="rId11"/>
    <p:sldLayoutId id="2147483913" r:id="rId12"/>
    <p:sldLayoutId id="2147483916" r:id="rId13"/>
    <p:sldLayoutId id="2147483917" r:id="rId14"/>
    <p:sldLayoutId id="2147483918" r:id="rId15"/>
    <p:sldLayoutId id="2147483919" r:id="rId16"/>
    <p:sldLayoutId id="2147483920" r:id="rId17"/>
    <p:sldLayoutId id="2147483921" r:id="rId18"/>
    <p:sldLayoutId id="2147483922" r:id="rId19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7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6" r:id="rId3"/>
    <p:sldLayoutId id="2147483947" r:id="rId4"/>
    <p:sldLayoutId id="2147483948" r:id="rId5"/>
    <p:sldLayoutId id="2147483951" r:id="rId6"/>
    <p:sldLayoutId id="2147483952" r:id="rId7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UoE_Logo_Black" descr="Logo - University of Essex">
            <a:extLst>
              <a:ext uri="{FF2B5EF4-FFF2-40B4-BE49-F238E27FC236}">
                <a16:creationId xmlns:a16="http://schemas.microsoft.com/office/drawing/2014/main" id="{3CE254A6-DCE6-584B-B72E-6DBFE6E5723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2006641" cy="890588"/>
          </a:xfrm>
          <a:prstGeom prst="rect">
            <a:avLst/>
          </a:prstGeom>
        </p:spPr>
      </p:pic>
      <p:sp>
        <p:nvSpPr>
          <p:cNvPr id="8" name="Slide_Description">
            <a:extLst>
              <a:ext uri="{FF2B5EF4-FFF2-40B4-BE49-F238E27FC236}">
                <a16:creationId xmlns:a16="http://schemas.microsoft.com/office/drawing/2014/main" id="{DC770D80-3BDB-6546-A6D5-6639088A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994" y="0"/>
            <a:ext cx="5714994" cy="890588"/>
          </a:xfrm>
          <a:prstGeom prst="rect">
            <a:avLst/>
          </a:prstGeom>
        </p:spPr>
        <p:txBody>
          <a:bodyPr vert="horz" lIns="0" tIns="0" rIns="0" bIns="72000" rtlCol="0" anchor="ctr" anchorCtr="0">
            <a:noAutofit/>
          </a:bodyPr>
          <a:lstStyle/>
          <a:p>
            <a:pPr lvl="0"/>
            <a:r>
              <a:rPr lang="en-GB" dirty="0"/>
              <a:t>PowerPoint slide description here</a:t>
            </a:r>
            <a:endParaRPr lang="en-US" dirty="0"/>
          </a:p>
        </p:txBody>
      </p:sp>
      <p:sp>
        <p:nvSpPr>
          <p:cNvPr id="3" name="Body_Copy">
            <a:extLst>
              <a:ext uri="{FF2B5EF4-FFF2-40B4-BE49-F238E27FC236}">
                <a16:creationId xmlns:a16="http://schemas.microsoft.com/office/drawing/2014/main" id="{0B584603-C62E-7841-9C38-1DF3030D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625" y="1992195"/>
            <a:ext cx="9502774" cy="43514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Bottom_Gradient_Box">
            <a:extLst>
              <a:ext uri="{FF2B5EF4-FFF2-40B4-BE49-F238E27FC236}">
                <a16:creationId xmlns:a16="http://schemas.microsoft.com/office/drawing/2014/main" id="{4B3A2000-96BB-FF47-8C26-D46684C0F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04000"/>
            <a:ext cx="12192000" cy="254000"/>
          </a:xfrm>
          <a:prstGeom prst="rect">
            <a:avLst/>
          </a:prstGeom>
          <a:gradFill>
            <a:gsLst>
              <a:gs pos="0">
                <a:srgbClr val="622567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3" name="Slide_Number_Text">
            <a:extLst>
              <a:ext uri="{FF2B5EF4-FFF2-40B4-BE49-F238E27FC236}">
                <a16:creationId xmlns:a16="http://schemas.microsoft.com/office/drawing/2014/main" id="{FF804030-956E-894B-98DD-47A2B751D8F5}"/>
              </a:ext>
            </a:extLst>
          </p:cNvPr>
          <p:cNvSpPr txBox="1"/>
          <p:nvPr userDrawn="1"/>
        </p:nvSpPr>
        <p:spPr>
          <a:xfrm>
            <a:off x="11296538" y="6604001"/>
            <a:ext cx="339837" cy="253999"/>
          </a:xfrm>
          <a:prstGeom prst="rect">
            <a:avLst/>
          </a:prstGeom>
          <a:noFill/>
        </p:spPr>
        <p:txBody>
          <a:bodyPr wrap="square" lIns="0" tIns="46800" rIns="0" rtlCol="0" anchor="ctr" anchorCtr="0">
            <a:no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Slide</a:t>
            </a:r>
          </a:p>
        </p:txBody>
      </p:sp>
      <p:cxnSp>
        <p:nvCxnSpPr>
          <p:cNvPr id="19" name="Divider_Line">
            <a:extLst>
              <a:ext uri="{FF2B5EF4-FFF2-40B4-BE49-F238E27FC236}">
                <a16:creationId xmlns:a16="http://schemas.microsoft.com/office/drawing/2014/main" id="{E6FF28E1-891A-4F46-8E97-972AACF7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950166" y="6654297"/>
            <a:ext cx="0" cy="1629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_Number">
            <a:extLst>
              <a:ext uri="{FF2B5EF4-FFF2-40B4-BE49-F238E27FC236}">
                <a16:creationId xmlns:a16="http://schemas.microsoft.com/office/drawing/2014/main" id="{047226C1-608E-2044-8B8B-42C93BD88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523" y="6604000"/>
            <a:ext cx="303213" cy="254000"/>
          </a:xfrm>
          <a:prstGeom prst="rect">
            <a:avLst/>
          </a:prstGeom>
        </p:spPr>
        <p:txBody>
          <a:bodyPr lIns="0" tIns="46800" rIns="0"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E85FC7-13DC-D24B-89C2-5E16CAE8A8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</p:sldLayoutIdLst>
  <p:hf hdr="0" ftr="0" dt="0"/>
  <p:txStyles>
    <p:titleStyle>
      <a:lvl1pPr algn="r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69875" indent="-26352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3888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80975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7900" indent="-173038" algn="l" defTabSz="914400" rtl="0" eaLnBrk="1" latinLnBrk="0" hangingPunct="1">
        <a:lnSpc>
          <a:spcPct val="130000"/>
        </a:lnSpc>
        <a:spcBef>
          <a:spcPts val="0"/>
        </a:spcBef>
        <a:buSzPct val="100000"/>
        <a:buFont typeface="System Font Regular"/>
        <a:buChar char="-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60" userDrawn="1">
          <p15:clr>
            <a:srgbClr val="F26B43"/>
          </p15:clr>
        </p15:guide>
        <p15:guide id="2" pos="160" userDrawn="1">
          <p15:clr>
            <a:srgbClr val="F26B43"/>
          </p15:clr>
        </p15:guide>
        <p15:guide id="3" pos="7520" userDrawn="1">
          <p15:clr>
            <a:srgbClr val="F26B43"/>
          </p15:clr>
        </p15:guide>
        <p15:guide id="4" orient="horz" pos="561" userDrawn="1">
          <p15:clr>
            <a:srgbClr val="F26B43"/>
          </p15:clr>
        </p15:guide>
        <p15:guide id="5" pos="910" userDrawn="1">
          <p15:clr>
            <a:srgbClr val="F26B43"/>
          </p15:clr>
        </p15:guide>
        <p15:guide id="7" pos="316" userDrawn="1">
          <p15:clr>
            <a:srgbClr val="F26B43"/>
          </p15:clr>
        </p15:guide>
        <p15:guide id="8" pos="6896" userDrawn="1">
          <p15:clr>
            <a:srgbClr val="F26B43"/>
          </p15:clr>
        </p15:guide>
        <p15:guide id="9" orient="horz" pos="3996" userDrawn="1">
          <p15:clr>
            <a:srgbClr val="F26B43"/>
          </p15:clr>
        </p15:guide>
        <p15:guide id="10" orient="horz" pos="4078" userDrawn="1">
          <p15:clr>
            <a:srgbClr val="F26B43"/>
          </p15:clr>
        </p15:guide>
        <p15:guide id="11" orient="horz" pos="3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Ug2hLQv6WeY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CE303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Advanced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90003" y="4854795"/>
            <a:ext cx="2789895" cy="690922"/>
          </a:xfrm>
        </p:spPr>
        <p:txBody>
          <a:bodyPr/>
          <a:lstStyle/>
          <a:p>
            <a:r>
              <a:rPr lang="en-GB" dirty="0"/>
              <a:t>Unit 2. Oct 25</a:t>
            </a:r>
            <a:r>
              <a:rPr lang="en-GB" baseline="30000" dirty="0"/>
              <a:t>th</a:t>
            </a:r>
            <a:r>
              <a:rPr lang="en-GB" dirty="0"/>
              <a:t>, 2022.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642" y="91126"/>
            <a:ext cx="1036948" cy="10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7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Concurrent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 system is </a:t>
            </a:r>
            <a:r>
              <a:rPr lang="en-GB" b="1" i="1" dirty="0"/>
              <a:t>concurrent</a:t>
            </a:r>
            <a:r>
              <a:rPr lang="en-GB" dirty="0"/>
              <a:t> if some of its activities can occur “simultaneously”</a:t>
            </a:r>
          </a:p>
          <a:p>
            <a:pPr lvl="1"/>
            <a:r>
              <a:rPr lang="en-GB" dirty="0"/>
              <a:t>i.e. “at the same time” in some sense, as opposed to “sequentially”.</a:t>
            </a:r>
          </a:p>
          <a:p>
            <a:pPr lvl="1"/>
            <a:r>
              <a:rPr lang="en-GB" dirty="0"/>
              <a:t>In a more practical sense, execution of activities can overlap</a:t>
            </a:r>
          </a:p>
          <a:p>
            <a:endParaRPr lang="en-GB" dirty="0"/>
          </a:p>
          <a:p>
            <a:r>
              <a:rPr lang="en-GB" dirty="0"/>
              <a:t>Concurrency in computing:</a:t>
            </a:r>
          </a:p>
          <a:p>
            <a:pPr lvl="1"/>
            <a:r>
              <a:rPr lang="en-GB" dirty="0"/>
              <a:t>Physical: distributed systems, multi-processor machines, graphics processors, devices (RAM, I/O, soundcard)</a:t>
            </a:r>
          </a:p>
          <a:p>
            <a:pPr lvl="1"/>
            <a:r>
              <a:rPr lang="en-GB" dirty="0"/>
              <a:t>Logical: multiple apps/threads running “in parallel” on one device</a:t>
            </a:r>
          </a:p>
          <a:p>
            <a:endParaRPr lang="en-GB" dirty="0"/>
          </a:p>
          <a:p>
            <a:r>
              <a:rPr lang="en-GB" dirty="0"/>
              <a:t>Concurrency may just be virtual, like when using “time-slicing” to run processes concurrently on a single-core machine.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10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81866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Processes vs Threads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process</a:t>
            </a:r>
            <a:r>
              <a:rPr lang="en-GB" dirty="0"/>
              <a:t> is an Operating System (OS) entity, corresponding to an instance of a running program</a:t>
            </a:r>
          </a:p>
          <a:p>
            <a:pPr marL="892175"/>
            <a:r>
              <a:rPr lang="en-GB" dirty="0"/>
              <a:t>At its simplest, a process is an executing program, with its own process id</a:t>
            </a:r>
          </a:p>
          <a:p>
            <a:pPr marL="892175"/>
            <a:r>
              <a:rPr lang="en-GB" dirty="0"/>
              <a:t>Each process has its own </a:t>
            </a:r>
            <a:r>
              <a:rPr lang="en-GB" i="1" dirty="0"/>
              <a:t>address space</a:t>
            </a:r>
          </a:p>
          <a:p>
            <a:pPr marL="892175"/>
            <a:r>
              <a:rPr lang="en-GB" dirty="0"/>
              <a:t>Each process’s address space is isolated</a:t>
            </a:r>
          </a:p>
          <a:p>
            <a:pPr marL="892175"/>
            <a:r>
              <a:rPr lang="en-GB" dirty="0"/>
              <a:t>Modern OSes are typically capable of running several processes at the same time.</a:t>
            </a:r>
          </a:p>
          <a:p>
            <a:pPr marL="892175"/>
            <a:r>
              <a:rPr lang="en-GB" dirty="0"/>
              <a:t>Given memory does not overlap, there exist special mechanisms instead to allow processes to communicate, e.g. sockets, signals, remote method invocation …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11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110048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Processes vs Threads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Thread</a:t>
            </a:r>
            <a:r>
              <a:rPr lang="en-GB" dirty="0"/>
              <a:t> is an OS entity corresponding to a stream of instructions</a:t>
            </a:r>
          </a:p>
          <a:p>
            <a:pPr marL="892175"/>
            <a:r>
              <a:rPr lang="en-GB" dirty="0"/>
              <a:t>One or more threads may run (simultaneously) in the context of a process</a:t>
            </a:r>
          </a:p>
          <a:p>
            <a:pPr marL="892175"/>
            <a:r>
              <a:rPr lang="en-GB" dirty="0"/>
              <a:t>Each thread belongs to exactly one process, and uses its address space</a:t>
            </a:r>
          </a:p>
          <a:p>
            <a:pPr marL="892175"/>
            <a:r>
              <a:rPr lang="en-GB" dirty="0"/>
              <a:t>Each process has at least one thread (e.g. where the </a:t>
            </a:r>
            <a:r>
              <a:rPr lang="en-GB" i="1" dirty="0"/>
              <a:t>main</a:t>
            </a:r>
            <a:r>
              <a:rPr lang="en-GB" dirty="0"/>
              <a:t> function is executed)</a:t>
            </a:r>
          </a:p>
          <a:p>
            <a:pPr marL="892175"/>
            <a:r>
              <a:rPr lang="en-GB" dirty="0"/>
              <a:t>A thread may execute / access any parts of the process code / memory, including parts / memory currently being executed / accessed by another thread.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12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372987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13</a:t>
            </a:fld>
            <a:r>
              <a:rPr lang="en-US" dirty="0"/>
              <a:t>/N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2970" y="1074420"/>
            <a:ext cx="2103120" cy="175432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u="sng" dirty="0"/>
              <a:t>Memory Area</a:t>
            </a:r>
          </a:p>
          <a:p>
            <a:endParaRPr lang="en-GB" dirty="0"/>
          </a:p>
          <a:p>
            <a:r>
              <a:rPr lang="en-GB" dirty="0"/>
              <a:t>Class Data</a:t>
            </a:r>
          </a:p>
          <a:p>
            <a:r>
              <a:rPr lang="en-GB" dirty="0"/>
              <a:t>Static variables</a:t>
            </a:r>
          </a:p>
          <a:p>
            <a:r>
              <a:rPr lang="en-GB" dirty="0"/>
              <a:t>Method references</a:t>
            </a:r>
          </a:p>
          <a:p>
            <a:r>
              <a:rPr lang="en-GB" dirty="0"/>
              <a:t>etc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3131820"/>
            <a:ext cx="2183130" cy="923330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u="sng" dirty="0"/>
              <a:t>Heap Area</a:t>
            </a:r>
            <a:endParaRPr lang="en-GB" dirty="0"/>
          </a:p>
          <a:p>
            <a:endParaRPr lang="en-GB" u="sng" dirty="0"/>
          </a:p>
          <a:p>
            <a:r>
              <a:rPr lang="en-GB" u="sng" dirty="0"/>
              <a:t>Objects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950" y="4217670"/>
            <a:ext cx="2263140" cy="1477328"/>
          </a:xfrm>
          <a:prstGeom prst="rect">
            <a:avLst/>
          </a:prstGeom>
          <a:solidFill>
            <a:srgbClr val="92D050">
              <a:alpha val="47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u="sng" dirty="0"/>
              <a:t>PC Registers</a:t>
            </a:r>
          </a:p>
          <a:p>
            <a:endParaRPr lang="en-GB" u="sng" dirty="0"/>
          </a:p>
          <a:p>
            <a:r>
              <a:rPr lang="en-GB" u="sng" dirty="0"/>
              <a:t>[PC for Thread 1]</a:t>
            </a:r>
          </a:p>
          <a:p>
            <a:r>
              <a:rPr lang="en-GB" u="sng" dirty="0"/>
              <a:t>[PC for Thread 2]</a:t>
            </a:r>
          </a:p>
          <a:p>
            <a:r>
              <a:rPr lang="en-GB" u="sng" dirty="0"/>
              <a:t>[…]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1820" y="1074420"/>
            <a:ext cx="3886200" cy="3416320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u="sng" dirty="0"/>
              <a:t>Stack Area                                        </a:t>
            </a:r>
            <a:endParaRPr lang="en-GB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endParaRPr lang="en-GB" u="sng" dirty="0"/>
          </a:p>
          <a:p>
            <a:r>
              <a:rPr lang="en-GB" u="sng" dirty="0"/>
              <a:t> [etc…]</a:t>
            </a:r>
          </a:p>
          <a:p>
            <a:endParaRPr lang="en-GB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284716" y="1616541"/>
            <a:ext cx="351613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ysClr val="windowText" lastClr="000000"/>
                </a:solidFill>
              </a:rPr>
              <a:t>Thread 1 Runtime Stack</a:t>
            </a:r>
          </a:p>
          <a:p>
            <a:r>
              <a:rPr lang="en-GB" u="sng" dirty="0">
                <a:solidFill>
                  <a:sysClr val="windowText" lastClr="000000"/>
                </a:solidFill>
              </a:rPr>
              <a:t>[Stack Frames / Local Variables]</a:t>
            </a:r>
          </a:p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284716" y="2670155"/>
            <a:ext cx="351613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ysClr val="windowText" lastClr="000000"/>
                </a:solidFill>
              </a:rPr>
              <a:t>Thread 2 Runtime Stack</a:t>
            </a:r>
          </a:p>
          <a:p>
            <a:r>
              <a:rPr lang="en-GB" u="sng" dirty="0">
                <a:solidFill>
                  <a:sysClr val="windowText" lastClr="000000"/>
                </a:solidFill>
              </a:rPr>
              <a:t>[Stack Frames / Local Variables]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25780" y="868680"/>
            <a:ext cx="6949440" cy="5269230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332095" y="5694998"/>
            <a:ext cx="29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Java Process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18120" y="868680"/>
            <a:ext cx="3859403" cy="5269230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7886700" y="5694998"/>
            <a:ext cx="364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Some other process (java?)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3930" y="308931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78190" y="1616541"/>
            <a:ext cx="1634490" cy="105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78340" y="3703320"/>
            <a:ext cx="169164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…</a:t>
            </a:r>
          </a:p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60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Processes vs Threads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Processes and threads are not the only kind of concurrency</a:t>
            </a:r>
          </a:p>
          <a:p>
            <a:r>
              <a:rPr lang="en-GB" dirty="0"/>
              <a:t>Special mention: </a:t>
            </a:r>
            <a:r>
              <a:rPr lang="en-GB" b="1" dirty="0"/>
              <a:t>coroutines</a:t>
            </a:r>
            <a:r>
              <a:rPr lang="en-GB" dirty="0"/>
              <a:t>.</a:t>
            </a:r>
          </a:p>
          <a:p>
            <a:pPr marL="892175"/>
            <a:r>
              <a:rPr lang="en-GB" dirty="0"/>
              <a:t>Compared to threads, where the operating system / execution environment switches between multiple threads in a “pre-emptive” manner (according to a scheduling algorithm), coroutines leave the switching algorithm to the programmer</a:t>
            </a:r>
          </a:p>
          <a:p>
            <a:pPr marL="892175"/>
            <a:r>
              <a:rPr lang="en-GB" dirty="0"/>
              <a:t>Form of </a:t>
            </a:r>
            <a:r>
              <a:rPr lang="en-GB" b="1" dirty="0"/>
              <a:t>cooperative multitasking</a:t>
            </a:r>
            <a:r>
              <a:rPr lang="en-GB" dirty="0"/>
              <a:t> by pausing and resuming functions at set points; typically (but not necessarily) on a single thread.</a:t>
            </a:r>
          </a:p>
          <a:p>
            <a:pPr marL="993775" lvl="1"/>
            <a:r>
              <a:rPr lang="en-GB" dirty="0"/>
              <a:t>E.g. using ‘yield’ statements in python; asyncio.sleep, etc..</a:t>
            </a:r>
          </a:p>
          <a:p>
            <a:pPr marL="892175"/>
            <a:r>
              <a:rPr lang="en-GB" dirty="0"/>
              <a:t>More relevant in other languages (particularly where threads are limited)</a:t>
            </a:r>
          </a:p>
          <a:p>
            <a:pPr marL="993775" lvl="1"/>
            <a:r>
              <a:rPr lang="en-GB" dirty="0"/>
              <a:t>e.g. </a:t>
            </a:r>
            <a:r>
              <a:rPr lang="en-GB" b="1" dirty="0"/>
              <a:t>asyncio</a:t>
            </a:r>
            <a:r>
              <a:rPr lang="en-GB" dirty="0"/>
              <a:t> in python; the 'cooperative' part is implemented in terms of an 'event loop‘: a python object that keeps track of what is running, what is waiting etc.</a:t>
            </a:r>
          </a:p>
          <a:p>
            <a:pPr marL="892175"/>
            <a:endParaRPr lang="en-GB" dirty="0"/>
          </a:p>
          <a:p>
            <a:pPr marL="892175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14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795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OS support for concurrency / parallelism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The OS / JVM cooperate to run all the threads “in parallel” (physically or virtually)</a:t>
            </a:r>
          </a:p>
          <a:p>
            <a:endParaRPr lang="en-GB" dirty="0"/>
          </a:p>
          <a:p>
            <a:r>
              <a:rPr lang="en-GB" dirty="0"/>
              <a:t>What if there are more threads than CPU cores?</a:t>
            </a:r>
          </a:p>
          <a:p>
            <a:pPr lvl="1"/>
            <a:r>
              <a:rPr lang="en-GB" dirty="0"/>
              <a:t>OS uses time-slicing to run several threads concurrently on a single core</a:t>
            </a:r>
          </a:p>
          <a:p>
            <a:pPr lvl="1"/>
            <a:r>
              <a:rPr lang="en-GB" dirty="0"/>
              <a:t>In general, process scheduling is managed by the OS via a scheduling strategy. Thread scheduling is managed by the JVM, and therefore thread switching does not need to interact with the OS.</a:t>
            </a:r>
          </a:p>
          <a:p>
            <a:pPr lvl="1"/>
            <a:r>
              <a:rPr lang="en-GB" dirty="0"/>
              <a:t>On most systems, time slicing in threads happens effectively unpredictably and non-deterministically, meaning that a thread may be paused or resumed at any time.</a:t>
            </a:r>
          </a:p>
          <a:p>
            <a:pPr lvl="1"/>
            <a:r>
              <a:rPr lang="en-GB" dirty="0"/>
              <a:t>Switching processes is expensive (because it involves address space switching).</a:t>
            </a:r>
          </a:p>
          <a:p>
            <a:pPr lvl="1"/>
            <a:r>
              <a:rPr lang="en-GB" dirty="0"/>
              <a:t>Switching threads is cheaper</a:t>
            </a:r>
          </a:p>
          <a:p>
            <a:endParaRPr lang="en-GB" dirty="0"/>
          </a:p>
          <a:p>
            <a:r>
              <a:rPr lang="en-GB" dirty="0"/>
              <a:t>Allocation of computing resources (i.e. CPU time) is controlled by process and thread </a:t>
            </a:r>
            <a:r>
              <a:rPr lang="en-GB" i="1" dirty="0"/>
              <a:t>priorities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15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217724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Operating System Processes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Modern OSes like Unix or Windows support multiple processes (multitasking).</a:t>
            </a:r>
          </a:p>
          <a:p>
            <a:pPr lvl="1"/>
            <a:r>
              <a:rPr lang="en-GB" b="1" dirty="0"/>
              <a:t>Java MyProg</a:t>
            </a:r>
            <a:r>
              <a:rPr lang="en-GB" dirty="0"/>
              <a:t> creates a new process. You can open two terminals and run these at the same time.</a:t>
            </a:r>
          </a:p>
          <a:p>
            <a:pPr lvl="1"/>
            <a:r>
              <a:rPr lang="en-GB" dirty="0"/>
              <a:t>Compare to old DOS systems (ever played a game on DOSBOX?))</a:t>
            </a:r>
          </a:p>
          <a:p>
            <a:endParaRPr lang="en-GB" dirty="0"/>
          </a:p>
          <a:p>
            <a:r>
              <a:rPr lang="en-GB" dirty="0"/>
              <a:t> Each process has an independent address space</a:t>
            </a:r>
          </a:p>
          <a:p>
            <a:pPr lvl="1"/>
            <a:r>
              <a:rPr lang="en-GB" dirty="0"/>
              <a:t>Processes do not share variables!</a:t>
            </a:r>
          </a:p>
          <a:p>
            <a:pPr lvl="1"/>
            <a:endParaRPr lang="en-GB" dirty="0"/>
          </a:p>
          <a:p>
            <a:r>
              <a:rPr lang="en-GB" dirty="0"/>
              <a:t>Managed by the operating system</a:t>
            </a:r>
          </a:p>
          <a:p>
            <a:pPr lvl="1"/>
            <a:r>
              <a:rPr lang="en-GB" dirty="0"/>
              <a:t>OS ensures processes do not “interfere” (“isolated”)</a:t>
            </a:r>
          </a:p>
          <a:p>
            <a:pPr lvl="1"/>
            <a:r>
              <a:rPr lang="en-GB" dirty="0"/>
              <a:t>Need special mechanisms for communication, like signals, sockets, remote method invocation</a:t>
            </a:r>
          </a:p>
          <a:p>
            <a:endParaRPr lang="en-GB" dirty="0"/>
          </a:p>
          <a:p>
            <a:r>
              <a:rPr lang="en-GB" dirty="0"/>
              <a:t>Switching processes is relatively slow</a:t>
            </a:r>
          </a:p>
          <a:p>
            <a:pPr lvl="1"/>
            <a:r>
              <a:rPr lang="en-GB" dirty="0"/>
              <a:t>Requires a lot of copying and loading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16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282563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(Java) Threads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“Lightweight” concurrent processing</a:t>
            </a:r>
          </a:p>
          <a:p>
            <a:pPr lvl="1"/>
            <a:r>
              <a:rPr lang="en-GB" dirty="0"/>
              <a:t>Each thread is an independent flow of control, with its own local variables</a:t>
            </a:r>
          </a:p>
          <a:p>
            <a:pPr lvl="1"/>
            <a:r>
              <a:rPr lang="en-GB" dirty="0"/>
              <a:t>A process can have many threads</a:t>
            </a:r>
          </a:p>
          <a:p>
            <a:pPr lvl="1"/>
            <a:endParaRPr lang="en-GB" dirty="0"/>
          </a:p>
          <a:p>
            <a:r>
              <a:rPr lang="en-GB" dirty="0"/>
              <a:t>Threads can share some part of the address space</a:t>
            </a:r>
          </a:p>
          <a:p>
            <a:pPr lvl="1"/>
            <a:r>
              <a:rPr lang="en-GB" dirty="0"/>
              <a:t>In Java, this means that there may be </a:t>
            </a:r>
            <a:r>
              <a:rPr lang="en-GB" b="1" i="1" dirty="0"/>
              <a:t>shared objects</a:t>
            </a:r>
            <a:r>
              <a:rPr lang="en-GB" dirty="0"/>
              <a:t> that can be accessed from different threads</a:t>
            </a:r>
          </a:p>
          <a:p>
            <a:endParaRPr lang="en-GB" dirty="0"/>
          </a:p>
          <a:p>
            <a:r>
              <a:rPr lang="en-GB" dirty="0"/>
              <a:t>Java threads are managed by the JVM</a:t>
            </a:r>
          </a:p>
          <a:p>
            <a:pPr lvl="1"/>
            <a:r>
              <a:rPr lang="en-GB" dirty="0"/>
              <a:t>The JVM Thread Scheduler activates / deactivates threads</a:t>
            </a:r>
          </a:p>
          <a:p>
            <a:pPr lvl="1"/>
            <a:endParaRPr lang="en-GB" dirty="0"/>
          </a:p>
          <a:p>
            <a:r>
              <a:rPr lang="en-GB" dirty="0"/>
              <a:t>Each Java program starts with one thread: </a:t>
            </a:r>
            <a:r>
              <a:rPr lang="en-GB" b="1" dirty="0"/>
              <a:t>main()</a:t>
            </a:r>
          </a:p>
          <a:p>
            <a:endParaRPr lang="en-GB" dirty="0"/>
          </a:p>
          <a:p>
            <a:r>
              <a:rPr lang="en-GB" dirty="0"/>
              <a:t>Switching threads is relatively fast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17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2084037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II: Java threads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003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Defining and Running a new Thread in Java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Define class that implements </a:t>
            </a:r>
            <a:r>
              <a:rPr lang="en-GB" b="1" dirty="0"/>
              <a:t>Runnable</a:t>
            </a:r>
            <a:endParaRPr lang="en-GB" dirty="0"/>
          </a:p>
          <a:p>
            <a:pPr lvl="1"/>
            <a:r>
              <a:rPr lang="en-GB" b="1" dirty="0"/>
              <a:t>Runnable</a:t>
            </a:r>
            <a:r>
              <a:rPr lang="en-GB" dirty="0"/>
              <a:t> is a functional interface, which only has one method: </a:t>
            </a:r>
            <a:r>
              <a:rPr lang="en-GB" b="1" dirty="0"/>
              <a:t>void run()</a:t>
            </a:r>
          </a:p>
          <a:p>
            <a:pPr lvl="1"/>
            <a:r>
              <a:rPr lang="en-GB" dirty="0"/>
              <a:t>This method defines what the thread should do when launched. You can think of it as being equivalent to the </a:t>
            </a:r>
            <a:r>
              <a:rPr lang="en-GB" b="1" dirty="0"/>
              <a:t>main()</a:t>
            </a:r>
            <a:r>
              <a:rPr lang="en-GB" dirty="0"/>
              <a:t> method of the “main” thread. The thread terminates when </a:t>
            </a:r>
            <a:r>
              <a:rPr lang="en-GB" b="1" dirty="0"/>
              <a:t>run()</a:t>
            </a:r>
            <a:r>
              <a:rPr lang="en-GB" dirty="0"/>
              <a:t> exits</a:t>
            </a:r>
          </a:p>
          <a:p>
            <a:r>
              <a:rPr lang="en-GB" dirty="0"/>
              <a:t>Construct an object / instance of this class</a:t>
            </a:r>
          </a:p>
          <a:p>
            <a:r>
              <a:rPr lang="en-GB" dirty="0"/>
              <a:t>Construct a </a:t>
            </a:r>
            <a:r>
              <a:rPr lang="en-GB" b="1" dirty="0"/>
              <a:t>Thread</a:t>
            </a:r>
            <a:r>
              <a:rPr lang="en-GB" dirty="0"/>
              <a:t> instance from this object</a:t>
            </a:r>
          </a:p>
          <a:p>
            <a:r>
              <a:rPr lang="en-GB" dirty="0"/>
              <a:t>“Start” the thread.</a:t>
            </a:r>
          </a:p>
          <a:p>
            <a:endParaRPr lang="en-GB" dirty="0"/>
          </a:p>
          <a:p>
            <a:pPr marL="6350" indent="0">
              <a:buNone/>
            </a:pPr>
            <a:r>
              <a:rPr lang="en-GB" dirty="0"/>
              <a:t>Alternatively:</a:t>
            </a:r>
          </a:p>
          <a:p>
            <a:r>
              <a:rPr lang="en-GB" dirty="0"/>
              <a:t>construct a </a:t>
            </a:r>
            <a:r>
              <a:rPr lang="en-GB" b="1" dirty="0"/>
              <a:t>Thread</a:t>
            </a:r>
            <a:r>
              <a:rPr lang="en-GB" dirty="0"/>
              <a:t> directly via an anonymous class or lambda expression.</a:t>
            </a:r>
          </a:p>
          <a:p>
            <a:r>
              <a:rPr lang="en-GB" dirty="0"/>
              <a:t>extend </a:t>
            </a:r>
            <a:r>
              <a:rPr lang="en-GB" b="1" dirty="0"/>
              <a:t>Thread</a:t>
            </a:r>
            <a:r>
              <a:rPr lang="en-GB" dirty="0"/>
              <a:t> (which also implements </a:t>
            </a:r>
            <a:r>
              <a:rPr lang="en-GB" b="1" dirty="0"/>
              <a:t>Runnable</a:t>
            </a:r>
            <a:r>
              <a:rPr lang="en-GB" dirty="0"/>
              <a:t>), and override its </a:t>
            </a:r>
            <a:r>
              <a:rPr lang="en-GB" b="1" dirty="0"/>
              <a:t>run()</a:t>
            </a:r>
            <a:r>
              <a:rPr lang="en-GB" dirty="0"/>
              <a:t> method</a:t>
            </a:r>
          </a:p>
          <a:p>
            <a:pPr lvl="1"/>
            <a:r>
              <a:rPr lang="en-GB" dirty="0"/>
              <a:t>Pros: Can save a few lines of code; Cons; cannot inherit from other classes due to single inheritance.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19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255794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Threads and Synchronisation</a:t>
            </a:r>
          </a:p>
        </p:txBody>
      </p:sp>
    </p:spTree>
    <p:extLst>
      <p:ext uri="{BB962C8B-B14F-4D97-AF65-F5344CB8AC3E}">
        <p14:creationId xmlns:p14="http://schemas.microsoft.com/office/powerpoint/2010/main" val="900995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20</a:t>
            </a:fld>
            <a:r>
              <a:rPr lang="en-US" dirty="0"/>
              <a:t>/N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class</a:t>
            </a:r>
            <a:r>
              <a:rPr lang="en-GB" sz="2000" dirty="0">
                <a:latin typeface="Berlin Sans FB" panose="020E0602020502020306" pitchFamily="34" charset="0"/>
              </a:rPr>
              <a:t> Greeter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implements</a:t>
            </a:r>
            <a:r>
              <a:rPr lang="en-GB" sz="2000" dirty="0">
                <a:latin typeface="Berlin Sans FB" panose="020E0602020502020306" pitchFamily="34" charset="0"/>
              </a:rPr>
              <a:t> Runnable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{  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private</a:t>
            </a:r>
            <a:r>
              <a:rPr lang="en-GB" sz="2000" dirty="0">
                <a:latin typeface="Berlin Sans FB" panose="020E0602020502020306" pitchFamily="34" charset="0"/>
              </a:rPr>
              <a:t> String greeting;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private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static final </a:t>
            </a:r>
            <a:r>
              <a:rPr lang="en-GB" sz="2000" dirty="0">
                <a:latin typeface="Berlin Sans FB" panose="020E0602020502020306" pitchFamily="34" charset="0"/>
              </a:rPr>
              <a:t>int REPETITIONS = 8;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private static final </a:t>
            </a:r>
            <a:r>
              <a:rPr lang="en-GB" sz="2000" dirty="0">
                <a:latin typeface="Berlin Sans FB" panose="020E0602020502020306" pitchFamily="34" charset="0"/>
              </a:rPr>
              <a:t>int DELAY = 100;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sz="2000" dirty="0">
                <a:latin typeface="Berlin Sans FB" panose="020E0602020502020306" pitchFamily="34" charset="0"/>
              </a:rPr>
              <a:t> Greeter(String aGreeting) { greeting = aGreeting; }</a:t>
            </a:r>
          </a:p>
          <a:p>
            <a:endParaRPr lang="en-GB" sz="2000" dirty="0">
              <a:latin typeface="Berlin Sans FB" panose="020E0602020502020306" pitchFamily="34" charset="0"/>
            </a:endParaRPr>
          </a:p>
          <a:p>
            <a:r>
              <a:rPr lang="en-GB" sz="2000" dirty="0">
                <a:latin typeface="Berlin Sans FB" panose="020E0602020502020306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sz="2000" dirty="0">
                <a:latin typeface="Berlin Sans FB" panose="020E0602020502020306" pitchFamily="34" charset="0"/>
              </a:rPr>
              <a:t> run()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{   </a:t>
            </a:r>
            <a:r>
              <a:rPr lang="en-GB" sz="2000" dirty="0">
                <a:solidFill>
                  <a:srgbClr val="C00000"/>
                </a:solidFill>
                <a:latin typeface="Berlin Sans FB" panose="020E0602020502020306" pitchFamily="34" charset="0"/>
              </a:rPr>
              <a:t>try</a:t>
            </a:r>
            <a:r>
              <a:rPr lang="en-GB" sz="2000" dirty="0">
                <a:latin typeface="Berlin Sans FB" panose="020E0602020502020306" pitchFamily="34" charset="0"/>
              </a:rPr>
              <a:t> {   </a:t>
            </a:r>
            <a:r>
              <a:rPr lang="en-GB" sz="2000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sz="2000" dirty="0">
                <a:latin typeface="Berlin Sans FB" panose="020E0602020502020306" pitchFamily="34" charset="0"/>
              </a:rPr>
              <a:t> (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sz="2000" dirty="0">
                <a:latin typeface="Berlin Sans FB" panose="020E0602020502020306" pitchFamily="34" charset="0"/>
              </a:rPr>
              <a:t> i = 1; i &lt;= REPETITIONS; i++) {   System.out.println(i + </a:t>
            </a:r>
            <a:r>
              <a:rPr lang="en-GB" sz="2000" dirty="0">
                <a:solidFill>
                  <a:srgbClr val="C00000"/>
                </a:solidFill>
                <a:latin typeface="Berlin Sans FB" panose="020E0602020502020306" pitchFamily="34" charset="0"/>
              </a:rPr>
              <a:t>": "</a:t>
            </a:r>
            <a:r>
              <a:rPr lang="en-GB" sz="2000" dirty="0">
                <a:latin typeface="Berlin Sans FB" panose="020E0602020502020306" pitchFamily="34" charset="0"/>
              </a:rPr>
              <a:t> + greeting);   Thread.sleep(DELAY);   }   }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    </a:t>
            </a:r>
            <a:r>
              <a:rPr lang="en-GB" sz="2000" dirty="0">
                <a:solidFill>
                  <a:srgbClr val="C00000"/>
                </a:solidFill>
                <a:latin typeface="Berlin Sans FB" panose="020E0602020502020306" pitchFamily="34" charset="0"/>
              </a:rPr>
              <a:t>catch</a:t>
            </a:r>
            <a:r>
              <a:rPr lang="en-GB" sz="2000" dirty="0">
                <a:latin typeface="Berlin Sans FB" panose="020E0602020502020306" pitchFamily="34" charset="0"/>
              </a:rPr>
              <a:t> (InterruptedException exception) { }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}</a:t>
            </a:r>
          </a:p>
          <a:p>
            <a:endParaRPr lang="en-GB" sz="2000" dirty="0">
              <a:latin typeface="Berlin Sans FB" panose="020E0602020502020306" pitchFamily="34" charset="0"/>
            </a:endParaRPr>
          </a:p>
          <a:p>
            <a:r>
              <a:rPr lang="en-GB" sz="2000" dirty="0">
                <a:latin typeface="Berlin Sans FB" panose="020E0602020502020306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sz="2000" dirty="0">
                <a:latin typeface="Berlin Sans FB" panose="020E0602020502020306" pitchFamily="34" charset="0"/>
              </a:rPr>
              <a:t> main(String[] args)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{   Runnable r1 =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sz="2000" dirty="0">
                <a:latin typeface="Berlin Sans FB" panose="020E0602020502020306" pitchFamily="34" charset="0"/>
              </a:rPr>
              <a:t> Greeter( </a:t>
            </a:r>
            <a:r>
              <a:rPr lang="en-GB" sz="2000" dirty="0">
                <a:solidFill>
                  <a:srgbClr val="C00000"/>
                </a:solidFill>
                <a:latin typeface="Berlin Sans FB" panose="020E0602020502020306" pitchFamily="34" charset="0"/>
              </a:rPr>
              <a:t>“Hello, World!”</a:t>
            </a:r>
            <a:r>
              <a:rPr lang="en-GB" sz="2000" dirty="0">
                <a:latin typeface="Berlin Sans FB" panose="020E0602020502020306" pitchFamily="34" charset="0"/>
              </a:rPr>
              <a:t> ); 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    Runnable r2 =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sz="2000" dirty="0">
                <a:latin typeface="Berlin Sans FB" panose="020E0602020502020306" pitchFamily="34" charset="0"/>
              </a:rPr>
              <a:t> Greeter( </a:t>
            </a:r>
            <a:r>
              <a:rPr lang="en-GB" sz="2000" dirty="0">
                <a:solidFill>
                  <a:srgbClr val="C00000"/>
                </a:solidFill>
                <a:latin typeface="Berlin Sans FB" panose="020E0602020502020306" pitchFamily="34" charset="0"/>
              </a:rPr>
              <a:t>“Goodbye, World!”</a:t>
            </a:r>
            <a:r>
              <a:rPr lang="en-GB" sz="2000" dirty="0">
                <a:latin typeface="Berlin Sans FB" panose="020E0602020502020306" pitchFamily="34" charset="0"/>
              </a:rPr>
              <a:t> );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    Thread t1 =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sz="2000" dirty="0">
                <a:latin typeface="Berlin Sans FB" panose="020E0602020502020306" pitchFamily="34" charset="0"/>
              </a:rPr>
              <a:t> Thread(r1);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    Thread t2 =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sz="2000" dirty="0">
                <a:latin typeface="Berlin Sans FB" panose="020E0602020502020306" pitchFamily="34" charset="0"/>
              </a:rPr>
              <a:t> Thread(r2);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    t1.start();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    t2.start();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086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Greeter Threads: Two typical runs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21</a:t>
            </a:fld>
            <a:r>
              <a:rPr lang="en-US" dirty="0"/>
              <a:t>/N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8960" y="1257300"/>
            <a:ext cx="20916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Run 1</a:t>
            </a:r>
          </a:p>
          <a:p>
            <a:r>
              <a:rPr lang="en-GB" dirty="0"/>
              <a:t>1: Hello!</a:t>
            </a:r>
          </a:p>
          <a:p>
            <a:r>
              <a:rPr lang="en-GB" dirty="0"/>
              <a:t>1: Goodbye!</a:t>
            </a:r>
          </a:p>
          <a:p>
            <a:r>
              <a:rPr lang="en-GB" dirty="0"/>
              <a:t>2: Hello!</a:t>
            </a:r>
          </a:p>
          <a:p>
            <a:r>
              <a:rPr lang="en-GB" dirty="0"/>
              <a:t>2: Goodbye!</a:t>
            </a:r>
          </a:p>
          <a:p>
            <a:r>
              <a:rPr lang="en-GB" dirty="0"/>
              <a:t>3: Hello!</a:t>
            </a:r>
          </a:p>
          <a:p>
            <a:r>
              <a:rPr lang="en-GB" dirty="0"/>
              <a:t>3: Goodbye!</a:t>
            </a:r>
          </a:p>
          <a:p>
            <a:r>
              <a:rPr lang="en-GB" dirty="0"/>
              <a:t>4: Hello!</a:t>
            </a:r>
          </a:p>
          <a:p>
            <a:r>
              <a:rPr lang="en-GB" dirty="0"/>
              <a:t>4: Goodbye!</a:t>
            </a:r>
          </a:p>
          <a:p>
            <a:r>
              <a:rPr lang="en-GB" dirty="0"/>
              <a:t>5: Hello!</a:t>
            </a:r>
          </a:p>
          <a:p>
            <a:r>
              <a:rPr lang="en-GB" dirty="0"/>
              <a:t>5: Goodbye!</a:t>
            </a:r>
          </a:p>
          <a:p>
            <a:r>
              <a:rPr lang="en-GB" dirty="0"/>
              <a:t>6: Hello!</a:t>
            </a:r>
          </a:p>
          <a:p>
            <a:r>
              <a:rPr lang="en-GB" dirty="0"/>
              <a:t>6: Goodbye!</a:t>
            </a:r>
          </a:p>
          <a:p>
            <a:r>
              <a:rPr lang="en-GB" dirty="0"/>
              <a:t>7: Hello!</a:t>
            </a:r>
          </a:p>
          <a:p>
            <a:r>
              <a:rPr lang="en-GB" dirty="0"/>
              <a:t>7: Goodbye!</a:t>
            </a:r>
          </a:p>
          <a:p>
            <a:r>
              <a:rPr lang="en-GB" dirty="0"/>
              <a:t>8: Goodbye!</a:t>
            </a:r>
          </a:p>
          <a:p>
            <a:r>
              <a:rPr lang="en-GB" dirty="0"/>
              <a:t>8: Hello!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44740" y="1268730"/>
            <a:ext cx="19392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Run 2</a:t>
            </a:r>
          </a:p>
          <a:p>
            <a:r>
              <a:rPr lang="en-GB" dirty="0"/>
              <a:t>1: Hello!</a:t>
            </a:r>
          </a:p>
          <a:p>
            <a:r>
              <a:rPr lang="en-GB" dirty="0"/>
              <a:t>1: Goodbye!</a:t>
            </a:r>
          </a:p>
          <a:p>
            <a:r>
              <a:rPr lang="en-GB" dirty="0"/>
              <a:t>2: Hello!</a:t>
            </a:r>
          </a:p>
          <a:p>
            <a:r>
              <a:rPr lang="en-GB" dirty="0"/>
              <a:t>2: Goodbye!</a:t>
            </a:r>
          </a:p>
          <a:p>
            <a:r>
              <a:rPr lang="en-GB" dirty="0"/>
              <a:t>3: Goodbye!</a:t>
            </a:r>
          </a:p>
          <a:p>
            <a:r>
              <a:rPr lang="en-GB" dirty="0"/>
              <a:t>3: Hello!</a:t>
            </a:r>
          </a:p>
          <a:p>
            <a:r>
              <a:rPr lang="en-GB" dirty="0"/>
              <a:t>4: Hello!</a:t>
            </a:r>
          </a:p>
          <a:p>
            <a:r>
              <a:rPr lang="en-GB" dirty="0"/>
              <a:t>4: Goodbye!</a:t>
            </a:r>
          </a:p>
          <a:p>
            <a:r>
              <a:rPr lang="en-GB" dirty="0"/>
              <a:t>5: Goodbye!</a:t>
            </a:r>
          </a:p>
          <a:p>
            <a:r>
              <a:rPr lang="en-GB" dirty="0"/>
              <a:t>5: Hello!</a:t>
            </a:r>
          </a:p>
          <a:p>
            <a:r>
              <a:rPr lang="en-GB" dirty="0"/>
              <a:t>6: Hello!</a:t>
            </a:r>
          </a:p>
          <a:p>
            <a:r>
              <a:rPr lang="en-GB" dirty="0"/>
              <a:t>6: Goodbye!</a:t>
            </a:r>
          </a:p>
          <a:p>
            <a:r>
              <a:rPr lang="en-GB" dirty="0"/>
              <a:t>7: Goodbye!</a:t>
            </a:r>
          </a:p>
          <a:p>
            <a:r>
              <a:rPr lang="en-GB" dirty="0"/>
              <a:t>7: Hello!</a:t>
            </a:r>
          </a:p>
          <a:p>
            <a:r>
              <a:rPr lang="en-GB" dirty="0"/>
              <a:t>8: Hello!</a:t>
            </a:r>
          </a:p>
          <a:p>
            <a:r>
              <a:rPr lang="en-GB" dirty="0"/>
              <a:t>8: Goodbye!</a:t>
            </a:r>
          </a:p>
        </p:txBody>
      </p:sp>
    </p:spTree>
    <p:extLst>
      <p:ext uri="{BB962C8B-B14F-4D97-AF65-F5344CB8AC3E}">
        <p14:creationId xmlns:p14="http://schemas.microsoft.com/office/powerpoint/2010/main" val="128291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Thread state / lifecycle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22</a:t>
            </a:fld>
            <a:r>
              <a:rPr lang="en-US" dirty="0"/>
              <a:t>/N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679" y="704376"/>
            <a:ext cx="9134902" cy="5899624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4686300" y="3337560"/>
            <a:ext cx="445770" cy="902970"/>
          </a:xfrm>
          <a:custGeom>
            <a:avLst/>
            <a:gdLst>
              <a:gd name="connsiteX0" fmla="*/ 445770 w 445770"/>
              <a:gd name="connsiteY0" fmla="*/ 0 h 902970"/>
              <a:gd name="connsiteX1" fmla="*/ 0 w 445770"/>
              <a:gd name="connsiteY1" fmla="*/ 491490 h 902970"/>
              <a:gd name="connsiteX2" fmla="*/ 445770 w 445770"/>
              <a:gd name="connsiteY2" fmla="*/ 902970 h 9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770" h="902970">
                <a:moveTo>
                  <a:pt x="445770" y="0"/>
                </a:moveTo>
                <a:cubicBezTo>
                  <a:pt x="222885" y="170497"/>
                  <a:pt x="0" y="340995"/>
                  <a:pt x="0" y="491490"/>
                </a:cubicBezTo>
                <a:cubicBezTo>
                  <a:pt x="0" y="641985"/>
                  <a:pt x="361950" y="845820"/>
                  <a:pt x="445770" y="902970"/>
                </a:cubicBezTo>
              </a:path>
            </a:pathLst>
          </a:custGeom>
          <a:noFill/>
          <a:ln w="31750">
            <a:prstDash val="sysDot"/>
            <a:headEnd type="arrow" w="lg" len="lg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73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Thread states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At any point, each thread is in one of a limited number of states</a:t>
            </a:r>
          </a:p>
          <a:p>
            <a:r>
              <a:rPr lang="en-GB" dirty="0"/>
              <a:t>Once create, a thread needs to be started</a:t>
            </a:r>
          </a:p>
          <a:p>
            <a:r>
              <a:rPr lang="en-GB" dirty="0"/>
              <a:t>The thread suns until its ‘main’ (e.g. </a:t>
            </a:r>
            <a:r>
              <a:rPr lang="en-GB" b="1" dirty="0"/>
              <a:t>run()</a:t>
            </a:r>
            <a:r>
              <a:rPr lang="en-GB" dirty="0"/>
              <a:t>) method exits, or it is terminated in some other manner (e.g. stopped / interrupted).</a:t>
            </a:r>
          </a:p>
          <a:p>
            <a:r>
              <a:rPr lang="en-GB" dirty="0"/>
              <a:t>Typically when a thread runs, it will switch between runnable and blocked states</a:t>
            </a:r>
          </a:p>
          <a:p>
            <a:pPr lvl="1"/>
            <a:r>
              <a:rPr lang="en-GB" dirty="0"/>
              <a:t>Runnable means being in the pool of eligible threads or actually running the code (i.e. utilising CPU)</a:t>
            </a:r>
          </a:p>
          <a:p>
            <a:pPr lvl="1"/>
            <a:r>
              <a:rPr lang="en-GB" dirty="0"/>
              <a:t>Blocked means waiting for something</a:t>
            </a:r>
          </a:p>
          <a:p>
            <a:r>
              <a:rPr lang="en-GB" dirty="0"/>
              <a:t>In real life, a typical thread spends most of the time in the blocked state</a:t>
            </a:r>
          </a:p>
          <a:p>
            <a:pPr lvl="1"/>
            <a:r>
              <a:rPr lang="en-GB" dirty="0"/>
              <a:t>Waiting for user input</a:t>
            </a:r>
          </a:p>
          <a:p>
            <a:pPr lvl="1"/>
            <a:r>
              <a:rPr lang="en-GB" dirty="0"/>
              <a:t>Waiting for Input/Output</a:t>
            </a:r>
          </a:p>
          <a:p>
            <a:pPr lvl="1"/>
            <a:r>
              <a:rPr lang="en-GB" dirty="0"/>
              <a:t>Waiting to acquire some shared resource</a:t>
            </a:r>
          </a:p>
          <a:p>
            <a:pPr lvl="1"/>
            <a:r>
              <a:rPr lang="en-GB" dirty="0"/>
              <a:t>Sleeping</a:t>
            </a:r>
          </a:p>
          <a:p>
            <a:pPr lvl="1"/>
            <a:r>
              <a:rPr lang="en-GB" dirty="0"/>
              <a:t>Etc.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23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876752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Thread Scheduling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The JVM includes thread schedulers – usually only wrappers for the functionality of the operating system</a:t>
            </a:r>
          </a:p>
          <a:p>
            <a:r>
              <a:rPr lang="en-GB" dirty="0"/>
              <a:t>The scheduler will de-activate a thread in several scenarios:</a:t>
            </a:r>
          </a:p>
          <a:p>
            <a:pPr lvl="1"/>
            <a:r>
              <a:rPr lang="en-GB" b="1" dirty="0"/>
              <a:t>run()</a:t>
            </a:r>
            <a:r>
              <a:rPr lang="en-GB" dirty="0"/>
              <a:t> exits</a:t>
            </a:r>
          </a:p>
          <a:p>
            <a:pPr lvl="1"/>
            <a:r>
              <a:rPr lang="en-GB" dirty="0"/>
              <a:t>the thread calls </a:t>
            </a:r>
            <a:r>
              <a:rPr lang="en-GB" b="1" dirty="0"/>
              <a:t>yield()</a:t>
            </a:r>
            <a:r>
              <a:rPr lang="en-GB" dirty="0"/>
              <a:t> – voluntarily give up CPU resource</a:t>
            </a:r>
          </a:p>
          <a:p>
            <a:pPr lvl="1"/>
            <a:r>
              <a:rPr lang="en-GB" dirty="0"/>
              <a:t>the thread is blocked (waits for something)</a:t>
            </a:r>
          </a:p>
          <a:p>
            <a:pPr lvl="1"/>
            <a:r>
              <a:rPr lang="en-GB" dirty="0"/>
              <a:t>OS decides to switch to another thread (time-slicing)</a:t>
            </a:r>
          </a:p>
          <a:p>
            <a:r>
              <a:rPr lang="en-GB" dirty="0"/>
              <a:t>The scheduler only considers runnable threads</a:t>
            </a:r>
          </a:p>
          <a:p>
            <a:pPr lvl="1"/>
            <a:r>
              <a:rPr lang="en-GB" dirty="0"/>
              <a:t>Prefers threads with higher priority, also aging schemes</a:t>
            </a:r>
          </a:p>
          <a:p>
            <a:r>
              <a:rPr lang="en-GB" dirty="0"/>
              <a:t>The scheduler is likely to activate a blocked thread immediately after it being unblocked</a:t>
            </a:r>
          </a:p>
          <a:p>
            <a:pPr lvl="1"/>
            <a:r>
              <a:rPr lang="en-GB" dirty="0"/>
              <a:t>Typically a better strategy than using timers / checking periodically some variable’s state</a:t>
            </a:r>
          </a:p>
          <a:p>
            <a:r>
              <a:rPr lang="en-GB" dirty="0"/>
              <a:t>A blocked thread consumes very few computational resources</a:t>
            </a:r>
          </a:p>
          <a:p>
            <a:pPr lvl="1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24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3841051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Terminating threads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Thread terminates when </a:t>
            </a:r>
            <a:r>
              <a:rPr lang="en-GB" b="1" dirty="0"/>
              <a:t>run()</a:t>
            </a:r>
            <a:r>
              <a:rPr lang="en-GB" dirty="0"/>
              <a:t> exits</a:t>
            </a:r>
          </a:p>
          <a:p>
            <a:r>
              <a:rPr lang="en-GB" dirty="0"/>
              <a:t>If you want to tell a thread to terminate, you can inform it by calling </a:t>
            </a:r>
            <a:r>
              <a:rPr lang="en-GB" b="1" dirty="0"/>
              <a:t>Thread.interrupt()</a:t>
            </a:r>
          </a:p>
          <a:p>
            <a:pPr lvl="1"/>
            <a:r>
              <a:rPr lang="en-GB" dirty="0"/>
              <a:t>this will set a boolean field (‘</a:t>
            </a:r>
            <a:r>
              <a:rPr lang="en-GB" b="1" dirty="0"/>
              <a:t>interrupted’</a:t>
            </a:r>
            <a:r>
              <a:rPr lang="en-GB" dirty="0"/>
              <a:t>)</a:t>
            </a:r>
            <a:r>
              <a:rPr lang="en-GB" b="1" dirty="0"/>
              <a:t> </a:t>
            </a:r>
            <a:r>
              <a:rPr lang="en-GB" dirty="0"/>
              <a:t>in the </a:t>
            </a:r>
            <a:r>
              <a:rPr lang="en-GB" b="1" dirty="0"/>
              <a:t>Thread</a:t>
            </a:r>
            <a:r>
              <a:rPr lang="en-GB" dirty="0"/>
              <a:t> data structure</a:t>
            </a:r>
          </a:p>
          <a:p>
            <a:pPr lvl="1"/>
            <a:r>
              <a:rPr lang="en-GB" dirty="0"/>
              <a:t>Java checks for this field as soon as it is able to (e.g. unblocked), and triggers a controlled terminating cascade</a:t>
            </a:r>
          </a:p>
          <a:p>
            <a:pPr lvl="1"/>
            <a:r>
              <a:rPr lang="en-GB" dirty="0"/>
              <a:t>If a thread is scheduled to stop, </a:t>
            </a:r>
            <a:r>
              <a:rPr lang="en-GB" b="1" dirty="0"/>
              <a:t>isInterrupted()</a:t>
            </a:r>
            <a:r>
              <a:rPr lang="en-GB" dirty="0"/>
              <a:t> will return true.</a:t>
            </a:r>
          </a:p>
          <a:p>
            <a:pPr lvl="1"/>
            <a:r>
              <a:rPr lang="en-GB" dirty="0"/>
              <a:t>After the thread is terminated, an </a:t>
            </a:r>
            <a:r>
              <a:rPr lang="en-GB" b="1" dirty="0"/>
              <a:t>InterruptedException</a:t>
            </a:r>
            <a:r>
              <a:rPr lang="en-GB" dirty="0"/>
              <a:t> is thrown, and the </a:t>
            </a:r>
            <a:r>
              <a:rPr lang="en-GB" b="1" dirty="0"/>
              <a:t>interrupted</a:t>
            </a:r>
            <a:r>
              <a:rPr lang="en-GB" dirty="0"/>
              <a:t> flag is reset (to false).</a:t>
            </a:r>
          </a:p>
          <a:p>
            <a:r>
              <a:rPr lang="en-GB" dirty="0"/>
              <a:t>You can also used shared variables to communicate that a thread should stop</a:t>
            </a:r>
          </a:p>
          <a:p>
            <a:r>
              <a:rPr lang="en-GB" dirty="0"/>
              <a:t>Method </a:t>
            </a:r>
            <a:r>
              <a:rPr lang="en-GB" b="1" dirty="0"/>
              <a:t>isAlive()</a:t>
            </a:r>
            <a:r>
              <a:rPr lang="en-GB" dirty="0"/>
              <a:t> returns </a:t>
            </a:r>
            <a:r>
              <a:rPr lang="en-GB" b="1" dirty="0"/>
              <a:t>true</a:t>
            </a:r>
            <a:r>
              <a:rPr lang="en-GB" dirty="0"/>
              <a:t> if a thread has been started but it has not terminated yet</a:t>
            </a:r>
          </a:p>
          <a:p>
            <a:r>
              <a:rPr lang="en-GB" dirty="0"/>
              <a:t>Threads are not re-startable.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25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3281124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Typical Structure: Runnable with a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26</a:t>
            </a:fld>
            <a:r>
              <a:rPr lang="en-US" dirty="0"/>
              <a:t>/N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08760" y="1576696"/>
            <a:ext cx="110831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sz="2400" dirty="0">
                <a:latin typeface="Berlin Sans FB" panose="020E0602020502020306" pitchFamily="34" charset="0"/>
              </a:rPr>
              <a:t> </a:t>
            </a:r>
            <a:r>
              <a:rPr lang="en-GB" sz="2400" dirty="0">
                <a:solidFill>
                  <a:srgbClr val="0070C0"/>
                </a:solidFill>
                <a:latin typeface="Berlin Sans FB" panose="020E0602020502020306" pitchFamily="34" charset="0"/>
              </a:rPr>
              <a:t>class</a:t>
            </a:r>
            <a:r>
              <a:rPr lang="en-GB" sz="2400" dirty="0">
                <a:latin typeface="Berlin Sans FB" panose="020E0602020502020306" pitchFamily="34" charset="0"/>
              </a:rPr>
              <a:t> MyRunnable </a:t>
            </a:r>
            <a:r>
              <a:rPr lang="en-GB" sz="2400" dirty="0">
                <a:solidFill>
                  <a:srgbClr val="0070C0"/>
                </a:solidFill>
                <a:latin typeface="Berlin Sans FB" panose="020E0602020502020306" pitchFamily="34" charset="0"/>
              </a:rPr>
              <a:t>implements</a:t>
            </a:r>
            <a:r>
              <a:rPr lang="en-GB" sz="2400" dirty="0">
                <a:latin typeface="Berlin Sans FB" panose="020E0602020502020306" pitchFamily="34" charset="0"/>
              </a:rPr>
              <a:t> Runnable {</a:t>
            </a:r>
          </a:p>
          <a:p>
            <a:r>
              <a:rPr lang="en-GB" sz="2400" dirty="0">
                <a:latin typeface="Berlin Sans FB" panose="020E0602020502020306" pitchFamily="34" charset="0"/>
              </a:rPr>
              <a:t>  </a:t>
            </a:r>
            <a:r>
              <a:rPr lang="en-GB" sz="2400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sz="2400" dirty="0">
                <a:latin typeface="Berlin Sans FB" panose="020E0602020502020306" pitchFamily="34" charset="0"/>
              </a:rPr>
              <a:t> </a:t>
            </a:r>
            <a:r>
              <a:rPr lang="en-GB" sz="2400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sz="2400" dirty="0">
                <a:latin typeface="Berlin Sans FB" panose="020E0602020502020306" pitchFamily="34" charset="0"/>
              </a:rPr>
              <a:t> run() {</a:t>
            </a:r>
          </a:p>
          <a:p>
            <a:r>
              <a:rPr lang="en-GB" sz="2400" dirty="0">
                <a:latin typeface="Berlin Sans FB" panose="020E0602020502020306" pitchFamily="34" charset="0"/>
              </a:rPr>
              <a:t>    </a:t>
            </a:r>
            <a:r>
              <a:rPr lang="en-GB" sz="2400" dirty="0">
                <a:solidFill>
                  <a:srgbClr val="C00000"/>
                </a:solidFill>
                <a:latin typeface="Berlin Sans FB" panose="020E0602020502020306" pitchFamily="34" charset="0"/>
              </a:rPr>
              <a:t>try</a:t>
            </a:r>
            <a:r>
              <a:rPr lang="en-GB" sz="2400" dirty="0">
                <a:latin typeface="Berlin Sans FB" panose="020E0602020502020306" pitchFamily="34" charset="0"/>
              </a:rPr>
              <a:t> {</a:t>
            </a:r>
          </a:p>
          <a:p>
            <a:r>
              <a:rPr lang="en-GB" sz="2400" dirty="0">
                <a:latin typeface="Berlin Sans FB" panose="020E0602020502020306" pitchFamily="34" charset="0"/>
              </a:rPr>
              <a:t>      </a:t>
            </a:r>
            <a:r>
              <a:rPr lang="en-GB" sz="2400" dirty="0">
                <a:solidFill>
                  <a:srgbClr val="C00000"/>
                </a:solidFill>
                <a:latin typeface="Berlin Sans FB" panose="020E0602020502020306" pitchFamily="34" charset="0"/>
              </a:rPr>
              <a:t>while</a:t>
            </a:r>
            <a:r>
              <a:rPr lang="en-GB" sz="2400" dirty="0">
                <a:latin typeface="Berlin Sans FB" panose="020E0602020502020306" pitchFamily="34" charset="0"/>
              </a:rPr>
              <a:t> (…) {</a:t>
            </a:r>
          </a:p>
          <a:p>
            <a:r>
              <a:rPr lang="en-GB" sz="2400" dirty="0">
                <a:latin typeface="Berlin Sans FB" panose="020E0602020502020306" pitchFamily="34" charset="0"/>
              </a:rPr>
              <a:t>        doWork(); </a:t>
            </a:r>
          </a:p>
          <a:p>
            <a:r>
              <a:rPr lang="en-GB" sz="2400" dirty="0">
                <a:latin typeface="Berlin Sans FB" panose="020E0602020502020306" pitchFamily="34" charset="0"/>
              </a:rPr>
              <a:t>        Thread.sleep(…);    </a:t>
            </a:r>
          </a:p>
          <a:p>
            <a:r>
              <a:rPr lang="en-GB" sz="2400" dirty="0">
                <a:latin typeface="Berlin Sans FB" panose="020E0602020502020306" pitchFamily="34" charset="0"/>
              </a:rPr>
              <a:t>      }</a:t>
            </a:r>
          </a:p>
          <a:p>
            <a:r>
              <a:rPr lang="en-GB" sz="2400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sz="2400" dirty="0">
                <a:latin typeface="Berlin Sans FB" panose="020E0602020502020306" pitchFamily="34" charset="0"/>
              </a:rPr>
              <a:t>    </a:t>
            </a:r>
            <a:r>
              <a:rPr lang="en-GB" sz="2400" dirty="0">
                <a:solidFill>
                  <a:srgbClr val="C00000"/>
                </a:solidFill>
                <a:latin typeface="Berlin Sans FB" panose="020E0602020502020306" pitchFamily="34" charset="0"/>
              </a:rPr>
              <a:t>catch</a:t>
            </a:r>
            <a:r>
              <a:rPr lang="en-GB" sz="2400" dirty="0">
                <a:latin typeface="Berlin Sans FB" panose="020E0602020502020306" pitchFamily="34" charset="0"/>
              </a:rPr>
              <a:t> (InterruptedException e) { … } </a:t>
            </a:r>
          </a:p>
          <a:p>
            <a:r>
              <a:rPr lang="en-GB" sz="2400" dirty="0">
                <a:latin typeface="Berlin Sans FB" panose="020E0602020502020306" pitchFamily="34" charset="0"/>
              </a:rPr>
              <a:t>  }</a:t>
            </a:r>
          </a:p>
          <a:p>
            <a:r>
              <a:rPr lang="en-GB" sz="2400" dirty="0">
                <a:latin typeface="Berlin Sans FB" panose="020E0602020502020306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3181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III: Synchronisation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345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Concurrency: Interleaving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Consider threads </a:t>
            </a:r>
            <a:r>
              <a:rPr lang="en-GB" b="1" dirty="0"/>
              <a:t>t1, t2</a:t>
            </a:r>
            <a:r>
              <a:rPr lang="en-GB" dirty="0"/>
              <a:t> with </a:t>
            </a:r>
            <a:r>
              <a:rPr lang="en-GB" b="1" dirty="0"/>
              <a:t>run()</a:t>
            </a:r>
            <a:r>
              <a:rPr lang="en-GB" dirty="0"/>
              <a:t> methods consisting of two statements each:</a:t>
            </a:r>
          </a:p>
          <a:p>
            <a:pPr marL="6350" indent="0">
              <a:buNone/>
            </a:pPr>
            <a:r>
              <a:rPr lang="en-GB" dirty="0"/>
              <a:t>        </a:t>
            </a:r>
            <a:r>
              <a:rPr lang="en-GB" b="1" dirty="0"/>
              <a:t>t1:    public void run() { a; b; }</a:t>
            </a:r>
          </a:p>
          <a:p>
            <a:pPr marL="6350" indent="0">
              <a:buNone/>
            </a:pPr>
            <a:r>
              <a:rPr lang="en-GB" b="1" dirty="0"/>
              <a:t>        t2:    public void run() { c; d; }</a:t>
            </a:r>
          </a:p>
          <a:p>
            <a:pPr marL="6350" indent="0">
              <a:buNone/>
            </a:pPr>
            <a:endParaRPr lang="en-GB" b="1" dirty="0"/>
          </a:p>
          <a:p>
            <a:r>
              <a:rPr lang="en-GB" dirty="0"/>
              <a:t>Assume execution of individual statements is “atomic” / “mutually exclusive”</a:t>
            </a:r>
          </a:p>
          <a:p>
            <a:pPr lvl="1"/>
            <a:r>
              <a:rPr lang="en-GB" dirty="0"/>
              <a:t>Can </a:t>
            </a:r>
            <a:r>
              <a:rPr lang="en-GB" b="1" dirty="0"/>
              <a:t>a</a:t>
            </a:r>
            <a:r>
              <a:rPr lang="en-GB" dirty="0"/>
              <a:t> be executed before </a:t>
            </a:r>
            <a:r>
              <a:rPr lang="en-GB" b="1" dirty="0"/>
              <a:t>c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Can </a:t>
            </a:r>
            <a:r>
              <a:rPr lang="en-GB" b="1" dirty="0"/>
              <a:t>a</a:t>
            </a:r>
            <a:r>
              <a:rPr lang="en-GB" dirty="0"/>
              <a:t> be executed before </a:t>
            </a:r>
            <a:r>
              <a:rPr lang="en-GB" b="1" dirty="0"/>
              <a:t>d</a:t>
            </a:r>
            <a:r>
              <a:rPr lang="en-GB" dirty="0"/>
              <a:t>?</a:t>
            </a:r>
          </a:p>
          <a:p>
            <a:pPr lvl="1"/>
            <a:endParaRPr lang="en-GB" dirty="0"/>
          </a:p>
          <a:p>
            <a:r>
              <a:rPr lang="en-GB" dirty="0"/>
              <a:t>Execution of </a:t>
            </a:r>
            <a:r>
              <a:rPr lang="en-GB" b="1" dirty="0"/>
              <a:t>t1</a:t>
            </a:r>
            <a:r>
              <a:rPr lang="en-GB" dirty="0"/>
              <a:t> and </a:t>
            </a:r>
            <a:r>
              <a:rPr lang="en-GB" b="1" dirty="0"/>
              <a:t>t2</a:t>
            </a:r>
            <a:r>
              <a:rPr lang="en-GB" dirty="0"/>
              <a:t> is “interleaved”.</a:t>
            </a:r>
          </a:p>
          <a:p>
            <a:pPr lvl="1"/>
            <a:r>
              <a:rPr lang="en-GB" dirty="0"/>
              <a:t>All you know is “</a:t>
            </a:r>
            <a:r>
              <a:rPr lang="en-GB" b="1" dirty="0"/>
              <a:t>a</a:t>
            </a:r>
            <a:r>
              <a:rPr lang="en-GB" dirty="0"/>
              <a:t> before </a:t>
            </a:r>
            <a:r>
              <a:rPr lang="en-GB" b="1" dirty="0"/>
              <a:t>b</a:t>
            </a:r>
            <a:r>
              <a:rPr lang="en-GB" dirty="0"/>
              <a:t>”, and “</a:t>
            </a:r>
            <a:r>
              <a:rPr lang="en-GB" b="1" dirty="0"/>
              <a:t>c</a:t>
            </a:r>
            <a:r>
              <a:rPr lang="en-GB" dirty="0"/>
              <a:t> before </a:t>
            </a:r>
            <a:r>
              <a:rPr lang="en-GB" b="1" dirty="0"/>
              <a:t>d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In rare occasions, even that could be wrong due to compiler optimisations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28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816000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29</a:t>
            </a:fld>
            <a:r>
              <a:rPr lang="en-US" dirty="0"/>
              <a:t>/N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4570" y="10160"/>
            <a:ext cx="9917430" cy="59400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sz="2000" dirty="0">
              <a:latin typeface="Berlin Sans FB" panose="020E0602020502020306" pitchFamily="34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class</a:t>
            </a:r>
            <a:r>
              <a:rPr lang="en-GB" sz="2000" dirty="0">
                <a:latin typeface="Berlin Sans FB" panose="020E0602020502020306" pitchFamily="34" charset="0"/>
              </a:rPr>
              <a:t> CounterThread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extends</a:t>
            </a:r>
            <a:r>
              <a:rPr lang="en-GB" sz="2000" dirty="0">
                <a:latin typeface="Berlin Sans FB" panose="020E0602020502020306" pitchFamily="34" charset="0"/>
              </a:rPr>
              <a:t> Thread {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static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sz="2000" dirty="0">
                <a:latin typeface="Berlin Sans FB" panose="020E0602020502020306" pitchFamily="34" charset="0"/>
              </a:rPr>
              <a:t> TOTAL = 0;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static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sz="2000" dirty="0">
                <a:latin typeface="Berlin Sans FB" panose="020E0602020502020306" pitchFamily="34" charset="0"/>
              </a:rPr>
              <a:t> REPETITIONS = 1000;</a:t>
            </a:r>
          </a:p>
          <a:p>
            <a:endParaRPr lang="en-GB" sz="2000" dirty="0">
              <a:latin typeface="Berlin Sans FB" panose="020E0602020502020306" pitchFamily="34" charset="0"/>
            </a:endParaRPr>
          </a:p>
          <a:p>
            <a:r>
              <a:rPr lang="en-GB" sz="2000" dirty="0">
                <a:latin typeface="Berlin Sans FB" panose="020E0602020502020306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sz="2000" dirty="0">
                <a:latin typeface="Berlin Sans FB" panose="020E0602020502020306" pitchFamily="34" charset="0"/>
              </a:rPr>
              <a:t> CounterThread() { this.start(); }</a:t>
            </a:r>
          </a:p>
          <a:p>
            <a:endParaRPr lang="en-GB" sz="2000" dirty="0">
              <a:latin typeface="Berlin Sans FB" panose="020E0602020502020306" pitchFamily="34" charset="0"/>
            </a:endParaRPr>
          </a:p>
          <a:p>
            <a:r>
              <a:rPr lang="en-GB" sz="2000" dirty="0">
                <a:latin typeface="Berlin Sans FB" panose="020E0602020502020306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static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sz="2000" dirty="0">
                <a:latin typeface="Berlin Sans FB" panose="020E0602020502020306" pitchFamily="34" charset="0"/>
              </a:rPr>
              <a:t> inc() {  TOTAL++;   }</a:t>
            </a:r>
          </a:p>
          <a:p>
            <a:endParaRPr lang="en-GB" sz="2000" dirty="0">
              <a:latin typeface="Berlin Sans FB" panose="020E0602020502020306" pitchFamily="34" charset="0"/>
            </a:endParaRPr>
          </a:p>
          <a:p>
            <a:r>
              <a:rPr lang="en-GB" sz="2000" dirty="0">
                <a:latin typeface="Berlin Sans FB" panose="020E0602020502020306" pitchFamily="34" charset="0"/>
              </a:rPr>
              <a:t>    @Override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sz="2000" dirty="0">
                <a:latin typeface="Berlin Sans FB" panose="020E0602020502020306" pitchFamily="34" charset="0"/>
              </a:rPr>
              <a:t> run()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{   </a:t>
            </a:r>
            <a:r>
              <a:rPr lang="en-GB" sz="2000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sz="2000" dirty="0">
                <a:latin typeface="Berlin Sans FB" panose="020E0602020502020306" pitchFamily="34" charset="0"/>
              </a:rPr>
              <a:t> (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sz="2000" dirty="0">
                <a:latin typeface="Berlin Sans FB" panose="020E0602020502020306" pitchFamily="34" charset="0"/>
              </a:rPr>
              <a:t> i = 0; i &lt; REPETITIONS; i++)   { inc(); }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}</a:t>
            </a:r>
          </a:p>
          <a:p>
            <a:endParaRPr lang="en-GB" sz="2000" dirty="0">
              <a:latin typeface="Berlin Sans FB" panose="020E0602020502020306" pitchFamily="34" charset="0"/>
            </a:endParaRPr>
          </a:p>
          <a:p>
            <a:r>
              <a:rPr lang="en-GB" sz="2000" dirty="0">
                <a:latin typeface="Berlin Sans FB" panose="020E0602020502020306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static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sz="2000" dirty="0">
                <a:latin typeface="Berlin Sans FB" panose="020E0602020502020306" pitchFamily="34" charset="0"/>
              </a:rPr>
              <a:t> main(String[] args)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sz="2000" dirty="0">
                <a:latin typeface="Berlin Sans FB" panose="020E0602020502020306" pitchFamily="34" charset="0"/>
              </a:rPr>
              <a:t> Exception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{   Thread t1 =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sz="2000" dirty="0">
                <a:latin typeface="Berlin Sans FB" panose="020E0602020502020306" pitchFamily="34" charset="0"/>
              </a:rPr>
              <a:t> CounterThread();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    System.out.println( </a:t>
            </a:r>
            <a:r>
              <a:rPr lang="en-GB" sz="2000" dirty="0">
                <a:solidFill>
                  <a:srgbClr val="C00000"/>
                </a:solidFill>
                <a:latin typeface="Berlin Sans FB" panose="020E0602020502020306" pitchFamily="34" charset="0"/>
              </a:rPr>
              <a:t>"Total = "</a:t>
            </a:r>
            <a:r>
              <a:rPr lang="en-GB" sz="2000" dirty="0">
                <a:latin typeface="Berlin Sans FB" panose="020E0602020502020306" pitchFamily="34" charset="0"/>
              </a:rPr>
              <a:t> + TOTAL);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7510" y="5950248"/>
            <a:ext cx="909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is the </a:t>
            </a:r>
            <a:r>
              <a:rPr lang="en-GB" sz="2400" b="1" dirty="0"/>
              <a:t>TOTAL</a:t>
            </a:r>
            <a:r>
              <a:rPr lang="en-GB" sz="2400" dirty="0"/>
              <a:t> value going to be when we run this program?</a:t>
            </a:r>
          </a:p>
        </p:txBody>
      </p:sp>
    </p:spTree>
    <p:extLst>
      <p:ext uri="{BB962C8B-B14F-4D97-AF65-F5344CB8AC3E}">
        <p14:creationId xmlns:p14="http://schemas.microsoft.com/office/powerpoint/2010/main" val="289541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1" y="1413843"/>
            <a:ext cx="11766550" cy="1491139"/>
          </a:xfrm>
        </p:spPr>
        <p:txBody>
          <a:bodyPr/>
          <a:lstStyle/>
          <a:p>
            <a:pPr algn="ctr"/>
            <a:r>
              <a:rPr lang="en-GB" dirty="0"/>
              <a:t>BUT, FIRST,</a:t>
            </a:r>
          </a:p>
        </p:txBody>
      </p:sp>
    </p:spTree>
    <p:extLst>
      <p:ext uri="{BB962C8B-B14F-4D97-AF65-F5344CB8AC3E}">
        <p14:creationId xmlns:p14="http://schemas.microsoft.com/office/powerpoint/2010/main" val="1757950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CounterThread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It’s not necessarily 1000!!!</a:t>
            </a:r>
          </a:p>
          <a:p>
            <a:endParaRPr lang="en-GB" dirty="0"/>
          </a:p>
          <a:p>
            <a:r>
              <a:rPr lang="en-GB" dirty="0"/>
              <a:t>The main method is also running on one thread</a:t>
            </a:r>
          </a:p>
          <a:p>
            <a:pPr lvl="1"/>
            <a:r>
              <a:rPr lang="en-GB" dirty="0"/>
              <a:t>This is the default main thread in Java created by the JVM</a:t>
            </a:r>
          </a:p>
          <a:p>
            <a:endParaRPr lang="en-GB" dirty="0"/>
          </a:p>
          <a:p>
            <a:r>
              <a:rPr lang="en-GB" dirty="0"/>
              <a:t>When our thread t1 is inside the loop counting the values between 0 and 1000, the main thread does not wait</a:t>
            </a:r>
          </a:p>
          <a:p>
            <a:endParaRPr lang="en-GB" dirty="0"/>
          </a:p>
          <a:p>
            <a:r>
              <a:rPr lang="en-GB" dirty="0"/>
              <a:t>Thus it prints the value of </a:t>
            </a:r>
            <a:r>
              <a:rPr lang="en-GB" b="1" dirty="0"/>
              <a:t>TOTAL</a:t>
            </a:r>
            <a:r>
              <a:rPr lang="en-GB" dirty="0"/>
              <a:t> at that instance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30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3798436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31</a:t>
            </a:fld>
            <a:r>
              <a:rPr lang="en-US" dirty="0"/>
              <a:t>/N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0290" y="10160"/>
            <a:ext cx="9871710" cy="62478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sz="2000" dirty="0">
              <a:latin typeface="Berlin Sans FB" panose="020E0602020502020306" pitchFamily="34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class</a:t>
            </a:r>
            <a:r>
              <a:rPr lang="en-GB" sz="2000" dirty="0">
                <a:latin typeface="Berlin Sans FB" panose="020E0602020502020306" pitchFamily="34" charset="0"/>
              </a:rPr>
              <a:t> CounterThread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extends</a:t>
            </a:r>
            <a:r>
              <a:rPr lang="en-GB" sz="2000" dirty="0">
                <a:latin typeface="Berlin Sans FB" panose="020E0602020502020306" pitchFamily="34" charset="0"/>
              </a:rPr>
              <a:t> Thread {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static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sz="2000" dirty="0">
                <a:latin typeface="Berlin Sans FB" panose="020E0602020502020306" pitchFamily="34" charset="0"/>
              </a:rPr>
              <a:t> TOTAL = 0;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static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sz="2000" dirty="0">
                <a:latin typeface="Berlin Sans FB" panose="020E0602020502020306" pitchFamily="34" charset="0"/>
              </a:rPr>
              <a:t> REPETITIONS = 1000;</a:t>
            </a:r>
          </a:p>
          <a:p>
            <a:endParaRPr lang="en-GB" sz="2000" dirty="0">
              <a:latin typeface="Berlin Sans FB" panose="020E0602020502020306" pitchFamily="34" charset="0"/>
            </a:endParaRPr>
          </a:p>
          <a:p>
            <a:r>
              <a:rPr lang="en-GB" sz="2000" dirty="0">
                <a:latin typeface="Berlin Sans FB" panose="020E0602020502020306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sz="2000" dirty="0">
                <a:latin typeface="Berlin Sans FB" panose="020E0602020502020306" pitchFamily="34" charset="0"/>
              </a:rPr>
              <a:t> CounterThread() { this.start(); }</a:t>
            </a:r>
          </a:p>
          <a:p>
            <a:endParaRPr lang="en-GB" sz="2000" dirty="0">
              <a:latin typeface="Berlin Sans FB" panose="020E0602020502020306" pitchFamily="34" charset="0"/>
            </a:endParaRPr>
          </a:p>
          <a:p>
            <a:r>
              <a:rPr lang="en-GB" sz="2000" dirty="0">
                <a:latin typeface="Berlin Sans FB" panose="020E0602020502020306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static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sz="2000" dirty="0">
                <a:latin typeface="Berlin Sans FB" panose="020E0602020502020306" pitchFamily="34" charset="0"/>
              </a:rPr>
              <a:t> inc() {  TOTAL++;   }</a:t>
            </a:r>
          </a:p>
          <a:p>
            <a:endParaRPr lang="en-GB" sz="2000" dirty="0">
              <a:latin typeface="Berlin Sans FB" panose="020E0602020502020306" pitchFamily="34" charset="0"/>
            </a:endParaRPr>
          </a:p>
          <a:p>
            <a:r>
              <a:rPr lang="en-GB" sz="2000" dirty="0">
                <a:latin typeface="Berlin Sans FB" panose="020E0602020502020306" pitchFamily="34" charset="0"/>
              </a:rPr>
              <a:t>    @Override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sz="2000" dirty="0">
                <a:latin typeface="Berlin Sans FB" panose="020E0602020502020306" pitchFamily="34" charset="0"/>
              </a:rPr>
              <a:t> run()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{   </a:t>
            </a:r>
            <a:r>
              <a:rPr lang="en-GB" sz="2000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sz="2000" dirty="0">
                <a:latin typeface="Berlin Sans FB" panose="020E0602020502020306" pitchFamily="34" charset="0"/>
              </a:rPr>
              <a:t> (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sz="2000" dirty="0">
                <a:latin typeface="Berlin Sans FB" panose="020E0602020502020306" pitchFamily="34" charset="0"/>
              </a:rPr>
              <a:t> i = 0; i &lt; REPETITIONS; i++)   { inc(); }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}</a:t>
            </a:r>
          </a:p>
          <a:p>
            <a:endParaRPr lang="en-GB" sz="2000" dirty="0">
              <a:latin typeface="Berlin Sans FB" panose="020E0602020502020306" pitchFamily="34" charset="0"/>
            </a:endParaRPr>
          </a:p>
          <a:p>
            <a:r>
              <a:rPr lang="en-GB" sz="2000" dirty="0">
                <a:latin typeface="Berlin Sans FB" panose="020E0602020502020306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static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sz="2000" dirty="0">
                <a:latin typeface="Berlin Sans FB" panose="020E0602020502020306" pitchFamily="34" charset="0"/>
              </a:rPr>
              <a:t> main(String[] args)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sz="2000" dirty="0">
                <a:latin typeface="Berlin Sans FB" panose="020E0602020502020306" pitchFamily="34" charset="0"/>
              </a:rPr>
              <a:t> Exception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{   Thread t1 =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sz="2000" dirty="0">
                <a:latin typeface="Berlin Sans FB" panose="020E0602020502020306" pitchFamily="34" charset="0"/>
              </a:rPr>
              <a:t> CounterThread();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    </a:t>
            </a:r>
            <a:r>
              <a:rPr lang="en-GB" sz="2000" b="1" dirty="0">
                <a:latin typeface="Berlin Sans FB" panose="020E0602020502020306" pitchFamily="34" charset="0"/>
              </a:rPr>
              <a:t>t1.join();</a:t>
            </a:r>
            <a:endParaRPr lang="en-GB" sz="2000" dirty="0">
              <a:latin typeface="Berlin Sans FB" panose="020E0602020502020306" pitchFamily="34" charset="0"/>
            </a:endParaRPr>
          </a:p>
          <a:p>
            <a:r>
              <a:rPr lang="en-GB" sz="2000" dirty="0">
                <a:latin typeface="Berlin Sans FB" panose="020E0602020502020306" pitchFamily="34" charset="0"/>
              </a:rPr>
              <a:t>        System.out.println( </a:t>
            </a:r>
            <a:r>
              <a:rPr lang="en-GB" sz="2000" dirty="0">
                <a:solidFill>
                  <a:srgbClr val="C00000"/>
                </a:solidFill>
                <a:latin typeface="Berlin Sans FB" panose="020E0602020502020306" pitchFamily="34" charset="0"/>
              </a:rPr>
              <a:t>"Total = "</a:t>
            </a:r>
            <a:r>
              <a:rPr lang="en-GB" sz="2000" dirty="0">
                <a:latin typeface="Berlin Sans FB" panose="020E0602020502020306" pitchFamily="34" charset="0"/>
              </a:rPr>
              <a:t> + TOTAL);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14950" y="5950248"/>
            <a:ext cx="672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b="1" dirty="0"/>
              <a:t>TOTAL</a:t>
            </a:r>
            <a:r>
              <a:rPr lang="en-GB" sz="2400" dirty="0"/>
              <a:t> should now be 1000, as expected.</a:t>
            </a:r>
          </a:p>
        </p:txBody>
      </p:sp>
    </p:spTree>
    <p:extLst>
      <p:ext uri="{BB962C8B-B14F-4D97-AF65-F5344CB8AC3E}">
        <p14:creationId xmlns:p14="http://schemas.microsoft.com/office/powerpoint/2010/main" val="68274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Thread Method join()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b="1" dirty="0"/>
              <a:t>t.join()</a:t>
            </a:r>
            <a:r>
              <a:rPr lang="en-GB" dirty="0"/>
              <a:t> waits for thread </a:t>
            </a:r>
            <a:r>
              <a:rPr lang="en-GB" b="1" dirty="0"/>
              <a:t>t</a:t>
            </a:r>
            <a:r>
              <a:rPr lang="en-GB" dirty="0"/>
              <a:t> to terminate before proceeding</a:t>
            </a:r>
          </a:p>
          <a:p>
            <a:r>
              <a:rPr lang="en-GB" b="1" dirty="0"/>
              <a:t>t.join(maxTime)</a:t>
            </a:r>
            <a:r>
              <a:rPr lang="en-GB" dirty="0"/>
              <a:t> waits at most for </a:t>
            </a:r>
            <a:r>
              <a:rPr lang="en-GB" b="1" dirty="0"/>
              <a:t>maxTime</a:t>
            </a:r>
            <a:r>
              <a:rPr lang="en-GB" dirty="0"/>
              <a:t> (in ms) for the thread to finish, at which point it returns control back to the caller </a:t>
            </a:r>
          </a:p>
          <a:p>
            <a:endParaRPr lang="en-GB" dirty="0"/>
          </a:p>
          <a:p>
            <a:r>
              <a:rPr lang="en-GB" dirty="0"/>
              <a:t>This is useful when a parent thread creates one or more child threads to do some work</a:t>
            </a:r>
          </a:p>
          <a:p>
            <a:pPr lvl="1"/>
            <a:r>
              <a:rPr lang="en-GB" dirty="0"/>
              <a:t>Parent thread waits for answers before proceeding</a:t>
            </a:r>
          </a:p>
          <a:p>
            <a:pPr lvl="1"/>
            <a:r>
              <a:rPr lang="en-GB" dirty="0"/>
              <a:t>Also useful if you want to calculate how long it took until a started thread has finished</a:t>
            </a:r>
          </a:p>
          <a:p>
            <a:endParaRPr lang="en-GB" dirty="0"/>
          </a:p>
          <a:p>
            <a:r>
              <a:rPr lang="en-GB" dirty="0"/>
              <a:t>In our example, it is needed in </a:t>
            </a:r>
            <a:r>
              <a:rPr lang="en-GB" b="1" dirty="0"/>
              <a:t>CounterThread.main()</a:t>
            </a:r>
            <a:r>
              <a:rPr lang="en-GB" dirty="0"/>
              <a:t> to ensure that it prints the total </a:t>
            </a:r>
            <a:r>
              <a:rPr lang="en-GB" i="1" dirty="0"/>
              <a:t>after the </a:t>
            </a:r>
            <a:r>
              <a:rPr lang="en-GB" b="1" i="1" dirty="0"/>
              <a:t>t1</a:t>
            </a:r>
            <a:r>
              <a:rPr lang="en-GB" i="1" dirty="0"/>
              <a:t> thread has finished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32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643425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33</a:t>
            </a:fld>
            <a:r>
              <a:rPr lang="en-US" dirty="0"/>
              <a:t>/N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0290" y="890270"/>
            <a:ext cx="9871710" cy="40934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sz="2000" dirty="0">
              <a:latin typeface="Berlin Sans FB" panose="020E0602020502020306" pitchFamily="34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class</a:t>
            </a:r>
            <a:r>
              <a:rPr lang="en-GB" sz="2000" dirty="0">
                <a:latin typeface="Berlin Sans FB" panose="020E0602020502020306" pitchFamily="34" charset="0"/>
              </a:rPr>
              <a:t> CounterThread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extends</a:t>
            </a:r>
            <a:r>
              <a:rPr lang="en-GB" sz="2000" dirty="0">
                <a:latin typeface="Berlin Sans FB" panose="020E0602020502020306" pitchFamily="34" charset="0"/>
              </a:rPr>
              <a:t> Thread {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</a:t>
            </a:r>
            <a:endParaRPr lang="en-GB" sz="2000" dirty="0">
              <a:solidFill>
                <a:srgbClr val="0070C0"/>
              </a:solidFill>
              <a:latin typeface="Berlin Sans FB" panose="020E0602020502020306" pitchFamily="34" charset="0"/>
            </a:endParaRPr>
          </a:p>
          <a:p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    …</a:t>
            </a:r>
          </a:p>
          <a:p>
            <a:endParaRPr lang="en-GB" sz="2000" dirty="0">
              <a:latin typeface="Berlin Sans FB" panose="020E0602020502020306" pitchFamily="34" charset="0"/>
            </a:endParaRPr>
          </a:p>
          <a:p>
            <a:r>
              <a:rPr lang="en-GB" sz="2000" dirty="0">
                <a:latin typeface="Berlin Sans FB" panose="020E0602020502020306" pitchFamily="34" charset="0"/>
              </a:rPr>
              <a:t>   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static</a:t>
            </a:r>
            <a:r>
              <a:rPr lang="en-GB" sz="2000" dirty="0">
                <a:latin typeface="Berlin Sans FB" panose="020E0602020502020306" pitchFamily="34" charset="0"/>
              </a:rPr>
              <a:t>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sz="2000" dirty="0">
                <a:latin typeface="Berlin Sans FB" panose="020E0602020502020306" pitchFamily="34" charset="0"/>
              </a:rPr>
              <a:t> main(String[] args) </a:t>
            </a:r>
            <a:r>
              <a:rPr lang="en-GB" sz="2000" dirty="0">
                <a:solidFill>
                  <a:srgbClr val="0070C0"/>
                </a:solidFill>
                <a:latin typeface="Berlin Sans FB" panose="020E0602020502020306" pitchFamily="34" charset="0"/>
              </a:rPr>
              <a:t>throws</a:t>
            </a:r>
            <a:r>
              <a:rPr lang="en-GB" sz="2000" dirty="0">
                <a:latin typeface="Berlin Sans FB" panose="020E0602020502020306" pitchFamily="34" charset="0"/>
              </a:rPr>
              <a:t> Exception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{   Thread t1 = </a:t>
            </a:r>
            <a:r>
              <a:rPr lang="en-GB" sz="2000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sz="2000" dirty="0">
                <a:latin typeface="Berlin Sans FB" panose="020E0602020502020306" pitchFamily="34" charset="0"/>
              </a:rPr>
              <a:t> CounterThread();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     Thread t2 = new CounterThread();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     t1.join();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     t2.join()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    System.out.println( </a:t>
            </a:r>
            <a:r>
              <a:rPr lang="en-GB" sz="2000" dirty="0">
                <a:solidFill>
                  <a:srgbClr val="C00000"/>
                </a:solidFill>
                <a:latin typeface="Berlin Sans FB" panose="020E0602020502020306" pitchFamily="34" charset="0"/>
              </a:rPr>
              <a:t>"Total = "</a:t>
            </a:r>
            <a:r>
              <a:rPr lang="en-GB" sz="2000" dirty="0">
                <a:latin typeface="Berlin Sans FB" panose="020E0602020502020306" pitchFamily="34" charset="0"/>
              </a:rPr>
              <a:t> + TOTAL);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sz="2000" dirty="0">
                <a:latin typeface="Berlin Sans FB" panose="020E0602020502020306" pitchFamily="34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0490" y="5950248"/>
            <a:ext cx="811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is the </a:t>
            </a:r>
            <a:r>
              <a:rPr lang="en-GB" sz="2400" b="1" dirty="0"/>
              <a:t>TOTAL</a:t>
            </a:r>
            <a:r>
              <a:rPr lang="en-GB" sz="2400" dirty="0"/>
              <a:t> value going to be in this case?</a:t>
            </a:r>
          </a:p>
        </p:txBody>
      </p:sp>
    </p:spTree>
    <p:extLst>
      <p:ext uri="{BB962C8B-B14F-4D97-AF65-F5344CB8AC3E}">
        <p14:creationId xmlns:p14="http://schemas.microsoft.com/office/powerpoint/2010/main" val="3812395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Results from Running CounterThread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789169" y="1268730"/>
            <a:ext cx="7148829" cy="5074921"/>
          </a:xfrm>
        </p:spPr>
        <p:txBody>
          <a:bodyPr/>
          <a:lstStyle/>
          <a:p>
            <a:pPr marL="6350" indent="0">
              <a:buNone/>
            </a:pPr>
            <a:r>
              <a:rPr lang="en-GB" b="1" dirty="0"/>
              <a:t>Run 1:</a:t>
            </a:r>
          </a:p>
          <a:p>
            <a:pPr marL="6350" indent="0">
              <a:buNone/>
            </a:pPr>
            <a:r>
              <a:rPr lang="en-GB" dirty="0"/>
              <a:t>	total = 2000 </a:t>
            </a:r>
          </a:p>
          <a:p>
            <a:pPr marL="6350" indent="0">
              <a:buNone/>
            </a:pPr>
            <a:r>
              <a:rPr lang="en-GB" b="1" dirty="0"/>
              <a:t>Run 2:</a:t>
            </a:r>
          </a:p>
          <a:p>
            <a:pPr marL="6350" indent="0">
              <a:buNone/>
            </a:pPr>
            <a:r>
              <a:rPr lang="en-GB" dirty="0"/>
              <a:t>	total = 2000</a:t>
            </a:r>
          </a:p>
          <a:p>
            <a:pPr marL="6350" indent="0">
              <a:buNone/>
            </a:pPr>
            <a:r>
              <a:rPr lang="en-GB" b="1" dirty="0"/>
              <a:t>Run 3:</a:t>
            </a:r>
          </a:p>
          <a:p>
            <a:pPr marL="6350" indent="0">
              <a:buNone/>
            </a:pPr>
            <a:r>
              <a:rPr lang="en-GB" dirty="0"/>
              <a:t>	total = 1743</a:t>
            </a:r>
          </a:p>
          <a:p>
            <a:pPr marL="6350" indent="0">
              <a:buNone/>
            </a:pPr>
            <a:r>
              <a:rPr lang="en-GB" b="1" dirty="0"/>
              <a:t>Run 4:</a:t>
            </a:r>
          </a:p>
          <a:p>
            <a:pPr marL="6350" indent="0">
              <a:buNone/>
            </a:pPr>
            <a:r>
              <a:rPr lang="en-GB" dirty="0"/>
              <a:t>	total = 2000</a:t>
            </a:r>
          </a:p>
          <a:p>
            <a:pPr marL="6350" indent="0">
              <a:buNone/>
            </a:pPr>
            <a:r>
              <a:rPr lang="en-GB" b="1" dirty="0"/>
              <a:t>Run 5:</a:t>
            </a:r>
          </a:p>
          <a:p>
            <a:pPr marL="6350" indent="0">
              <a:buNone/>
            </a:pPr>
            <a:r>
              <a:rPr lang="en-GB" dirty="0"/>
              <a:t>	total = 1209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34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1663897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40" y="125730"/>
            <a:ext cx="7486650" cy="6057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35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750791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Race Conditions in Threads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When two or more concurrent threads access a common variable</a:t>
            </a:r>
          </a:p>
          <a:p>
            <a:pPr lvl="1"/>
            <a:r>
              <a:rPr lang="en-GB" dirty="0"/>
              <a:t>Potential trouble! Problem caused by interleaved reading and writing of shared objects</a:t>
            </a:r>
          </a:p>
          <a:p>
            <a:pPr lvl="1"/>
            <a:r>
              <a:rPr lang="en-GB" dirty="0"/>
              <a:t>Reading on its own is ok</a:t>
            </a:r>
          </a:p>
          <a:p>
            <a:pPr lvl="1"/>
            <a:r>
              <a:rPr lang="en-GB" dirty="0"/>
              <a:t>Sometimes called race conditions as result depends on who gets access first</a:t>
            </a:r>
          </a:p>
          <a:p>
            <a:endParaRPr lang="en-GB" dirty="0"/>
          </a:p>
          <a:p>
            <a:r>
              <a:rPr lang="en-GB" dirty="0"/>
              <a:t>Missing atomicity of statements</a:t>
            </a:r>
          </a:p>
          <a:p>
            <a:pPr lvl="1"/>
            <a:r>
              <a:rPr lang="en-GB" dirty="0"/>
              <a:t>A thread can yield control half-way through updating a shared object, leaving it in an inconsistent state</a:t>
            </a:r>
          </a:p>
          <a:p>
            <a:endParaRPr lang="en-GB" dirty="0"/>
          </a:p>
          <a:p>
            <a:r>
              <a:rPr lang="en-GB" dirty="0"/>
              <a:t>Leads to very bad kind of programming errors  </a:t>
            </a:r>
          </a:p>
          <a:p>
            <a:pPr lvl="1"/>
            <a:r>
              <a:rPr lang="en-GB" dirty="0"/>
              <a:t>Program works “nearly always”. See “Therac-25” incident (1985)!</a:t>
            </a:r>
          </a:p>
          <a:p>
            <a:endParaRPr lang="en-GB" dirty="0"/>
          </a:p>
          <a:p>
            <a:r>
              <a:rPr lang="en-GB" dirty="0"/>
              <a:t>Java solution: synchronisation and locks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36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2042328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Synchronised Methods and Locks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Java offers </a:t>
            </a:r>
            <a:r>
              <a:rPr lang="en-GB" b="1" dirty="0"/>
              <a:t>synchronized</a:t>
            </a:r>
            <a:r>
              <a:rPr lang="en-GB" dirty="0"/>
              <a:t> methods</a:t>
            </a:r>
          </a:p>
          <a:p>
            <a:pPr lvl="1"/>
            <a:r>
              <a:rPr lang="en-GB" dirty="0"/>
              <a:t>“mutual exclusion” for critical code</a:t>
            </a:r>
          </a:p>
          <a:p>
            <a:pPr lvl="1"/>
            <a:r>
              <a:rPr lang="en-GB" b="1" dirty="0"/>
              <a:t>public synchronized void myMethod (…) {…} </a:t>
            </a:r>
          </a:p>
          <a:p>
            <a:endParaRPr lang="en-GB" dirty="0"/>
          </a:p>
          <a:p>
            <a:r>
              <a:rPr lang="en-GB" dirty="0"/>
              <a:t>Each Java object has a built-in “monitor lock” </a:t>
            </a:r>
          </a:p>
          <a:p>
            <a:pPr lvl="1"/>
            <a:r>
              <a:rPr lang="en-GB" dirty="0"/>
              <a:t>when a synchronised method is started, it needs to obtain the lock of the object to which it is applied   </a:t>
            </a:r>
          </a:p>
          <a:p>
            <a:pPr lvl="1"/>
            <a:r>
              <a:rPr lang="en-GB" dirty="0"/>
              <a:t>this stops more than one synchronized method to be applied to this object at the same time. </a:t>
            </a:r>
          </a:p>
          <a:p>
            <a:r>
              <a:rPr lang="en-GB" dirty="0"/>
              <a:t>A </a:t>
            </a:r>
            <a:r>
              <a:rPr lang="en-GB" b="1" dirty="0"/>
              <a:t>static synchronized</a:t>
            </a:r>
            <a:r>
              <a:rPr lang="en-GB" dirty="0"/>
              <a:t> method locks the class object</a:t>
            </a:r>
          </a:p>
          <a:p>
            <a:endParaRPr lang="en-GB" dirty="0"/>
          </a:p>
          <a:p>
            <a:r>
              <a:rPr lang="en-GB" dirty="0"/>
              <a:t>Java also has an interface </a:t>
            </a:r>
            <a:r>
              <a:rPr lang="en-GB" b="1" dirty="0"/>
              <a:t>Lock</a:t>
            </a:r>
            <a:r>
              <a:rPr lang="en-GB" dirty="0"/>
              <a:t> and several implementing classes including </a:t>
            </a:r>
            <a:r>
              <a:rPr lang="en-GB" b="1" dirty="0"/>
              <a:t>ReentrantLock</a:t>
            </a:r>
          </a:p>
          <a:p>
            <a:pPr lvl="1"/>
            <a:r>
              <a:rPr lang="en-GB" dirty="0"/>
              <a:t>explicit </a:t>
            </a:r>
            <a:r>
              <a:rPr lang="en-GB" b="1" dirty="0"/>
              <a:t>lock()</a:t>
            </a:r>
            <a:r>
              <a:rPr lang="en-GB" dirty="0"/>
              <a:t>/</a:t>
            </a:r>
            <a:r>
              <a:rPr lang="en-GB" b="1" dirty="0"/>
              <a:t>unlock()</a:t>
            </a:r>
            <a:r>
              <a:rPr lang="en-GB" dirty="0"/>
              <a:t> methods</a:t>
            </a:r>
          </a:p>
          <a:p>
            <a:pPr lvl="1"/>
            <a:r>
              <a:rPr lang="en-GB" dirty="0"/>
              <a:t>good for coding more sophisticated locking behaviour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37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352826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Visualizing Locks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7336129" cy="5504407"/>
          </a:xfrm>
        </p:spPr>
        <p:txBody>
          <a:bodyPr/>
          <a:lstStyle/>
          <a:p>
            <a:r>
              <a:rPr lang="en-GB" dirty="0"/>
              <a:t>Object = phone booth</a:t>
            </a:r>
          </a:p>
          <a:p>
            <a:r>
              <a:rPr lang="en-GB" dirty="0"/>
              <a:t>Thread = person </a:t>
            </a:r>
          </a:p>
          <a:p>
            <a:r>
              <a:rPr lang="en-GB" dirty="0"/>
              <a:t>Locked object = closed booth</a:t>
            </a:r>
          </a:p>
          <a:p>
            <a:r>
              <a:rPr lang="en-GB" dirty="0"/>
              <a:t>Blocked threads = people waiting for booth to open</a:t>
            </a:r>
          </a:p>
          <a:p>
            <a:r>
              <a:rPr lang="en-GB" dirty="0"/>
              <a:t>Monitor/lock = ensures at most one </a:t>
            </a:r>
          </a:p>
          <a:p>
            <a:pPr marL="6350" indent="0">
              <a:buNone/>
            </a:pPr>
            <a:r>
              <a:rPr lang="en-GB" dirty="0"/>
              <a:t>    person is in the booth at any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38</a:t>
            </a:fld>
            <a:r>
              <a:rPr lang="en-US" dirty="0"/>
              <a:t>/N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908" y="301151"/>
            <a:ext cx="3772853" cy="62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13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Synchronized CounterThread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pPr marL="6350" indent="0">
              <a:buNone/>
            </a:pPr>
            <a:r>
              <a:rPr lang="en-GB" dirty="0"/>
              <a:t>Change </a:t>
            </a:r>
            <a:r>
              <a:rPr lang="en-GB" b="1" dirty="0"/>
              <a:t>inc()</a:t>
            </a:r>
            <a:r>
              <a:rPr lang="en-GB" dirty="0"/>
              <a:t> declaration to: </a:t>
            </a:r>
          </a:p>
          <a:p>
            <a:pPr marL="6350" indent="0">
              <a:buNone/>
            </a:pPr>
            <a:endParaRPr lang="en-GB" dirty="0">
              <a:latin typeface="Berlin Sans FB" panose="020E0602020502020306" pitchFamily="34" charset="0"/>
            </a:endParaRPr>
          </a:p>
          <a:p>
            <a:pPr marL="6350" indent="0">
              <a:buNone/>
            </a:pPr>
            <a:r>
              <a:rPr lang="en-GB" dirty="0">
                <a:latin typeface="Berlin Sans FB" panose="020E0602020502020306" pitchFamily="34" charset="0"/>
              </a:rPr>
              <a:t>  		public static synchronized void inc() { … }</a:t>
            </a:r>
          </a:p>
          <a:p>
            <a:pPr marL="6350" indent="0">
              <a:buNone/>
            </a:pPr>
            <a:endParaRPr lang="en-GB" dirty="0"/>
          </a:p>
          <a:p>
            <a:pPr marL="6350" indent="0">
              <a:buNone/>
            </a:pPr>
            <a:r>
              <a:rPr lang="en-GB" dirty="0"/>
              <a:t>Now the value of total is always the same as the overall number of invocations of method </a:t>
            </a:r>
            <a:r>
              <a:rPr lang="en-GB" b="1" dirty="0"/>
              <a:t>inc()</a:t>
            </a:r>
            <a:r>
              <a:rPr lang="en-GB" dirty="0"/>
              <a:t>:</a:t>
            </a:r>
          </a:p>
          <a:p>
            <a:pPr marL="6350" indent="0">
              <a:buNone/>
            </a:pPr>
            <a:endParaRPr lang="en-GB" dirty="0"/>
          </a:p>
          <a:p>
            <a:pPr marL="6350" indent="0">
              <a:buNone/>
            </a:pPr>
            <a:r>
              <a:rPr lang="en-GB" b="1" dirty="0"/>
              <a:t>Run 1:</a:t>
            </a:r>
            <a:r>
              <a:rPr lang="en-GB" dirty="0"/>
              <a:t>    total = 2000 </a:t>
            </a:r>
          </a:p>
          <a:p>
            <a:pPr marL="6350" indent="0">
              <a:buNone/>
            </a:pPr>
            <a:r>
              <a:rPr lang="en-GB" b="1" dirty="0"/>
              <a:t>Run 2:</a:t>
            </a:r>
            <a:r>
              <a:rPr lang="en-GB" dirty="0"/>
              <a:t>    total = 2000</a:t>
            </a:r>
          </a:p>
          <a:p>
            <a:pPr marL="6350" indent="0">
              <a:buNone/>
            </a:pPr>
            <a:r>
              <a:rPr lang="en-GB" b="1" dirty="0"/>
              <a:t>Run 3:</a:t>
            </a:r>
            <a:r>
              <a:rPr lang="en-GB" dirty="0"/>
              <a:t>    total = 2000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39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78174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1451" y="1413843"/>
            <a:ext cx="11766550" cy="1491139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BUT, FIRST,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851" y="3600783"/>
            <a:ext cx="11766550" cy="1491139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POP QUIZ, HOTSHOT!</a:t>
            </a:r>
          </a:p>
        </p:txBody>
      </p:sp>
    </p:spTree>
    <p:extLst>
      <p:ext uri="{BB962C8B-B14F-4D97-AF65-F5344CB8AC3E}">
        <p14:creationId xmlns:p14="http://schemas.microsoft.com/office/powerpoint/2010/main" val="1057085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CounterThread: Which Object is Locked?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Method </a:t>
            </a:r>
            <a:r>
              <a:rPr lang="en-GB" b="1" dirty="0"/>
              <a:t>inc() </a:t>
            </a:r>
            <a:r>
              <a:rPr lang="en-GB" dirty="0"/>
              <a:t>is static.  This means that the lock is on the </a:t>
            </a:r>
            <a:r>
              <a:rPr lang="en-GB" b="1" dirty="0"/>
              <a:t>CounterThread.class</a:t>
            </a:r>
            <a:r>
              <a:rPr lang="en-GB" dirty="0"/>
              <a:t> object</a:t>
            </a:r>
          </a:p>
          <a:p>
            <a:endParaRPr lang="en-GB" dirty="0"/>
          </a:p>
          <a:p>
            <a:r>
              <a:rPr lang="en-GB" dirty="0"/>
              <a:t>There is only one of these in the JVM</a:t>
            </a:r>
          </a:p>
          <a:p>
            <a:pPr lvl="1"/>
            <a:r>
              <a:rPr lang="en-GB" dirty="0"/>
              <a:t>so at most one thread can carry out method </a:t>
            </a:r>
            <a:r>
              <a:rPr lang="en-GB" b="1" dirty="0"/>
              <a:t>inc()</a:t>
            </a:r>
            <a:r>
              <a:rPr lang="en-GB" dirty="0"/>
              <a:t> at any point in time </a:t>
            </a:r>
          </a:p>
          <a:p>
            <a:endParaRPr lang="en-GB" dirty="0"/>
          </a:p>
          <a:p>
            <a:r>
              <a:rPr lang="en-GB" dirty="0"/>
              <a:t>Warning: if method </a:t>
            </a:r>
            <a:r>
              <a:rPr lang="en-GB" b="1" dirty="0"/>
              <a:t>inc() </a:t>
            </a:r>
            <a:r>
              <a:rPr lang="en-GB" dirty="0"/>
              <a:t>was not static, the program above would synchronise on </a:t>
            </a:r>
            <a:r>
              <a:rPr lang="en-GB" i="1" dirty="0"/>
              <a:t>instances</a:t>
            </a:r>
            <a:r>
              <a:rPr lang="en-GB" dirty="0"/>
              <a:t> of class </a:t>
            </a:r>
            <a:r>
              <a:rPr lang="en-GB" b="1" dirty="0"/>
              <a:t>CounterThread</a:t>
            </a:r>
          </a:p>
          <a:p>
            <a:pPr lvl="1"/>
            <a:r>
              <a:rPr lang="en-GB" dirty="0"/>
              <a:t>This would mean, there would be two locks, one for thread </a:t>
            </a:r>
            <a:r>
              <a:rPr lang="en-GB" b="1" dirty="0"/>
              <a:t>t1</a:t>
            </a:r>
            <a:r>
              <a:rPr lang="en-GB" dirty="0"/>
              <a:t> and one for thread </a:t>
            </a:r>
            <a:r>
              <a:rPr lang="en-GB" b="1" dirty="0"/>
              <a:t>t2</a:t>
            </a:r>
          </a:p>
          <a:p>
            <a:pPr lvl="1"/>
            <a:r>
              <a:rPr lang="en-GB" dirty="0"/>
              <a:t>Thus there would be no contention for the locks, and no protection against concurrent modification of </a:t>
            </a:r>
            <a:r>
              <a:rPr lang="en-GB" b="1" dirty="0"/>
              <a:t>TOTAL</a:t>
            </a:r>
          </a:p>
          <a:p>
            <a:endParaRPr lang="en-GB" dirty="0"/>
          </a:p>
          <a:p>
            <a:pPr marL="269875" lvl="1" indent="0">
              <a:buNone/>
            </a:pPr>
            <a:r>
              <a:rPr lang="en-GB" dirty="0"/>
              <a:t>For more information, see: </a:t>
            </a:r>
          </a:p>
          <a:p>
            <a:pPr lvl="1"/>
            <a:r>
              <a:rPr lang="en-GB" dirty="0"/>
              <a:t>http://tutorials.jenkov.com/java-concurrency/synchronized.html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40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83251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41</a:t>
            </a:fld>
            <a:r>
              <a:rPr lang="en-US" dirty="0"/>
              <a:t>/N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400050"/>
            <a:ext cx="74866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75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Block Synchronization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Can also synchronise a block of code by associating it explicitly with an object that gets locked / unlocked</a:t>
            </a:r>
          </a:p>
          <a:p>
            <a:r>
              <a:rPr lang="en-GB" dirty="0"/>
              <a:t>Suppose we have two bank account objects</a:t>
            </a:r>
          </a:p>
          <a:p>
            <a:pPr lvl="1"/>
            <a:r>
              <a:rPr lang="en-GB" dirty="0"/>
              <a:t>use synchronisation to avoid interference when transferring money from one account to another</a:t>
            </a:r>
          </a:p>
          <a:p>
            <a:endParaRPr lang="en-GB" dirty="0"/>
          </a:p>
          <a:p>
            <a:pPr marL="6350" indent="0">
              <a:buNone/>
            </a:pPr>
            <a:r>
              <a:rPr lang="en-GB" dirty="0">
                <a:latin typeface="Berlin Sans FB" panose="020E0602020502020306" pitchFamily="34" charset="0"/>
              </a:rPr>
              <a:t>        synchronized (account1) {</a:t>
            </a:r>
          </a:p>
          <a:p>
            <a:pPr marL="6350" indent="0">
              <a:buNone/>
            </a:pPr>
            <a:r>
              <a:rPr lang="en-GB" dirty="0">
                <a:latin typeface="Berlin Sans FB" panose="020E0602020502020306" pitchFamily="34" charset="0"/>
              </a:rPr>
              <a:t>                synchronized (account2) {</a:t>
            </a:r>
          </a:p>
          <a:p>
            <a:pPr marL="6350" indent="0">
              <a:buNone/>
            </a:pPr>
            <a:r>
              <a:rPr lang="en-GB" dirty="0">
                <a:latin typeface="Berlin Sans FB" panose="020E0602020502020306" pitchFamily="34" charset="0"/>
              </a:rPr>
              <a:t>      		account1.transfer( -amount );</a:t>
            </a:r>
          </a:p>
          <a:p>
            <a:pPr marL="6350" indent="0">
              <a:buNone/>
            </a:pPr>
            <a:r>
              <a:rPr lang="en-GB" dirty="0">
                <a:latin typeface="Berlin Sans FB" panose="020E0602020502020306" pitchFamily="34" charset="0"/>
              </a:rPr>
              <a:t>    		account2.transfer( amount );</a:t>
            </a:r>
          </a:p>
          <a:p>
            <a:pPr marL="6350" indent="0">
              <a:buNone/>
            </a:pPr>
            <a:r>
              <a:rPr lang="en-GB" dirty="0">
                <a:latin typeface="Berlin Sans FB" panose="020E0602020502020306" pitchFamily="34" charset="0"/>
              </a:rPr>
              <a:t>  	     }</a:t>
            </a:r>
          </a:p>
          <a:p>
            <a:pPr marL="6350" indent="0">
              <a:buNone/>
            </a:pPr>
            <a:r>
              <a:rPr lang="en-GB" dirty="0">
                <a:latin typeface="Berlin Sans FB" panose="020E0602020502020306" pitchFamily="34" charset="0"/>
              </a:rPr>
              <a:t>         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42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2536657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Remarks about synchronized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CounterThread is correct after adding synchronized</a:t>
            </a:r>
          </a:p>
          <a:p>
            <a:pPr lvl="1"/>
            <a:r>
              <a:rPr lang="en-GB" dirty="0"/>
              <a:t>We have made method </a:t>
            </a:r>
            <a:r>
              <a:rPr lang="en-GB" b="1" dirty="0"/>
              <a:t>inc()</a:t>
            </a:r>
            <a:r>
              <a:rPr lang="en-GB" dirty="0"/>
              <a:t> “atomic”, so two calls of this method can no longer overlap </a:t>
            </a:r>
          </a:p>
          <a:p>
            <a:endParaRPr lang="en-GB" dirty="0"/>
          </a:p>
          <a:p>
            <a:r>
              <a:rPr lang="en-GB" dirty="0"/>
              <a:t>But: the code is a LOT slower than the incorrect, unsynchronised version, up to a factor ~100 during testing</a:t>
            </a:r>
          </a:p>
          <a:p>
            <a:pPr lvl="1"/>
            <a:r>
              <a:rPr lang="en-GB" dirty="0"/>
              <a:t>Only use synchronisation when necessary </a:t>
            </a:r>
          </a:p>
          <a:p>
            <a:pPr lvl="1"/>
            <a:r>
              <a:rPr lang="en-GB" dirty="0"/>
              <a:t>When you do need it, be sure to use it!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43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1983616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More efficient synchronisation: AtomicInteger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The object stores a single integer</a:t>
            </a:r>
          </a:p>
          <a:p>
            <a:endParaRPr lang="en-GB" dirty="0"/>
          </a:p>
          <a:p>
            <a:r>
              <a:rPr lang="en-GB" dirty="0"/>
              <a:t>Provides synchronised functionality with integers</a:t>
            </a:r>
          </a:p>
          <a:p>
            <a:pPr lvl="1"/>
            <a:r>
              <a:rPr lang="en-GB" b="1" dirty="0"/>
              <a:t>int getAndIncrement()</a:t>
            </a:r>
            <a:r>
              <a:rPr lang="en-GB" dirty="0"/>
              <a:t> equivalent to </a:t>
            </a:r>
            <a:r>
              <a:rPr lang="en-GB" b="1" dirty="0"/>
              <a:t>value++</a:t>
            </a:r>
          </a:p>
          <a:p>
            <a:pPr lvl="1"/>
            <a:r>
              <a:rPr lang="en-GB" b="1" dirty="0"/>
              <a:t>int addAndGet(int delta)</a:t>
            </a:r>
            <a:r>
              <a:rPr lang="en-GB" dirty="0"/>
              <a:t> equivalent to </a:t>
            </a:r>
            <a:r>
              <a:rPr lang="en-GB" b="1" dirty="0"/>
              <a:t>value += delta</a:t>
            </a:r>
          </a:p>
          <a:p>
            <a:pPr lvl="1"/>
            <a:r>
              <a:rPr lang="en-GB" b="1" dirty="0"/>
              <a:t>int getAndSet(int newValue)</a:t>
            </a:r>
            <a:r>
              <a:rPr lang="en-GB" dirty="0"/>
              <a:t> sets the value and returns the old value</a:t>
            </a:r>
          </a:p>
          <a:p>
            <a:endParaRPr lang="en-GB" dirty="0"/>
          </a:p>
          <a:p>
            <a:r>
              <a:rPr lang="en-GB" dirty="0"/>
              <a:t>All operations are thread safe</a:t>
            </a:r>
          </a:p>
          <a:p>
            <a:endParaRPr lang="en-GB" dirty="0"/>
          </a:p>
          <a:p>
            <a:r>
              <a:rPr lang="en-GB" b="1" dirty="0"/>
              <a:t>Much faster</a:t>
            </a:r>
            <a:r>
              <a:rPr lang="en-GB" dirty="0"/>
              <a:t> than using synchronized methods / blocks</a:t>
            </a:r>
          </a:p>
          <a:p>
            <a:pPr lvl="1"/>
            <a:r>
              <a:rPr lang="en-GB" dirty="0"/>
              <a:t>Where possible, exploits platform-specific instructions</a:t>
            </a:r>
          </a:p>
          <a:p>
            <a:pPr lvl="1"/>
            <a:r>
              <a:rPr lang="en-GB" dirty="0"/>
              <a:t>Most CPUs (e.g. x86 since 80486) support this on the hardware level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44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1393115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IV: Deadlocks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070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“Dining Philosophers”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6066789"/>
            <a:ext cx="11581738" cy="537211"/>
          </a:xfrm>
        </p:spPr>
        <p:txBody>
          <a:bodyPr/>
          <a:lstStyle/>
          <a:p>
            <a:pPr marL="269875" lvl="1" indent="0">
              <a:buNone/>
            </a:pPr>
            <a:r>
              <a:rPr lang="en-GB" dirty="0"/>
              <a:t>*Wikipedia has a good entry on the “Dining Philosophers” problem and its history if you want to know more.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46</a:t>
            </a:fld>
            <a:r>
              <a:rPr lang="en-US" dirty="0"/>
              <a:t>/N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218" y="796370"/>
            <a:ext cx="4993132" cy="51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47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Deadlock (“Starvation”)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Dining philosophers example:</a:t>
            </a:r>
          </a:p>
          <a:p>
            <a:pPr lvl="1"/>
            <a:r>
              <a:rPr lang="en-GB" dirty="0"/>
              <a:t>philosophers sit at a round table, eating spaghetti with two forks</a:t>
            </a:r>
          </a:p>
          <a:p>
            <a:pPr lvl="1"/>
            <a:r>
              <a:rPr lang="en-GB" dirty="0"/>
              <a:t>assume a philosopher first picks up fork to the right, then picks up fork to the left, then eats, then drops forks </a:t>
            </a:r>
          </a:p>
          <a:p>
            <a:pPr lvl="1"/>
            <a:r>
              <a:rPr lang="en-GB" dirty="0"/>
              <a:t>what if everyone picks up fork to their right immediately? </a:t>
            </a:r>
          </a:p>
          <a:p>
            <a:endParaRPr lang="en-GB" dirty="0"/>
          </a:p>
          <a:p>
            <a:r>
              <a:rPr lang="en-GB" dirty="0"/>
              <a:t>Deadlock situation can arise whenever you have at least two threads and two locks</a:t>
            </a:r>
          </a:p>
          <a:p>
            <a:pPr lvl="1"/>
            <a:r>
              <a:rPr lang="en-GB" dirty="0"/>
              <a:t>(for simplicity, think of only 2 philosophers and 2 forks): </a:t>
            </a:r>
          </a:p>
          <a:p>
            <a:pPr lvl="1"/>
            <a:r>
              <a:rPr lang="en-GB" dirty="0"/>
              <a:t>Thread (Philosopher) 1 acquires lock on object (fork) A</a:t>
            </a:r>
          </a:p>
          <a:p>
            <a:pPr lvl="1"/>
            <a:r>
              <a:rPr lang="en-GB" dirty="0"/>
              <a:t>Thread (Philosopher) 2 acquires lock on object (fork) B</a:t>
            </a:r>
          </a:p>
          <a:p>
            <a:pPr lvl="1"/>
            <a:r>
              <a:rPr lang="en-GB" dirty="0"/>
              <a:t>Thread (Philosopher) 1 waits for lock on object (fork) B</a:t>
            </a:r>
          </a:p>
          <a:p>
            <a:pPr lvl="1"/>
            <a:r>
              <a:rPr lang="en-GB" dirty="0"/>
              <a:t>Thread (Philosopher) 2 waits for lock on object (fork) A</a:t>
            </a:r>
          </a:p>
          <a:p>
            <a:pPr lvl="1"/>
            <a:endParaRPr lang="en-GB" dirty="0"/>
          </a:p>
          <a:p>
            <a:r>
              <a:rPr lang="en-GB" dirty="0"/>
              <a:t>Deadlock avoidance </a:t>
            </a:r>
          </a:p>
          <a:p>
            <a:pPr lvl="1"/>
            <a:r>
              <a:rPr lang="en-GB" dirty="0"/>
              <a:t>programs need to ensure deadlocks are impossible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47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1191378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Coarse-grained Concurrency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7941919" cy="5504407"/>
          </a:xfrm>
        </p:spPr>
        <p:txBody>
          <a:bodyPr/>
          <a:lstStyle/>
          <a:p>
            <a:r>
              <a:rPr lang="en-GB" dirty="0"/>
              <a:t>Uses a single lock for an entire set of resource objects (indicated by the "orange border" in the image)</a:t>
            </a:r>
          </a:p>
          <a:p>
            <a:endParaRPr lang="en-GB" dirty="0"/>
          </a:p>
          <a:p>
            <a:r>
              <a:rPr lang="en-GB" dirty="0"/>
              <a:t>When one thread has acquired the lock, it stops all others threads from accessing any of the objects in the set</a:t>
            </a:r>
          </a:p>
          <a:p>
            <a:endParaRPr lang="en-GB" dirty="0"/>
          </a:p>
          <a:p>
            <a:r>
              <a:rPr lang="en-GB" dirty="0"/>
              <a:t>No danger of deadlock</a:t>
            </a:r>
          </a:p>
          <a:p>
            <a:endParaRPr lang="en-GB" dirty="0"/>
          </a:p>
          <a:p>
            <a:r>
              <a:rPr lang="en-GB" dirty="0"/>
              <a:t>Potentially inefficient as it may cause  unnecessary blocking of threads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48</a:t>
            </a:fld>
            <a:r>
              <a:rPr lang="en-US" dirty="0"/>
              <a:t>/N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017" y="1115775"/>
            <a:ext cx="27146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77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Fine-grained Concurrency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8044789" cy="5504407"/>
          </a:xfrm>
        </p:spPr>
        <p:txBody>
          <a:bodyPr/>
          <a:lstStyle/>
          <a:p>
            <a:r>
              <a:rPr lang="en-GB" dirty="0"/>
              <a:t>A separate lock for each resource</a:t>
            </a:r>
          </a:p>
          <a:p>
            <a:endParaRPr lang="en-GB" dirty="0"/>
          </a:p>
          <a:p>
            <a:r>
              <a:rPr lang="en-GB" dirty="0"/>
              <a:t>A thread acquires locks for those objects involved in the current transaction.</a:t>
            </a:r>
          </a:p>
          <a:p>
            <a:endParaRPr lang="en-GB" dirty="0"/>
          </a:p>
          <a:p>
            <a:r>
              <a:rPr lang="en-GB" dirty="0"/>
              <a:t>Potentially more efficient than a more coarse-grained strategy</a:t>
            </a:r>
          </a:p>
          <a:p>
            <a:pPr lvl="1"/>
            <a:r>
              <a:rPr lang="en-GB" dirty="0"/>
              <a:t>less blocking of threads</a:t>
            </a:r>
          </a:p>
          <a:p>
            <a:pPr lvl="1"/>
            <a:r>
              <a:rPr lang="en-GB" dirty="0"/>
              <a:t>actual gain depends on various factors such as processor cores, etc. </a:t>
            </a:r>
          </a:p>
          <a:p>
            <a:pPr lvl="1"/>
            <a:endParaRPr lang="en-GB" dirty="0"/>
          </a:p>
          <a:p>
            <a:r>
              <a:rPr lang="en-GB" dirty="0"/>
              <a:t>Danger of deadlock if threads need to acquire (and return) multiple locks for a transaction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49</a:t>
            </a:fld>
            <a:r>
              <a:rPr lang="en-US" dirty="0"/>
              <a:t>/N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067" y="1110184"/>
            <a:ext cx="26003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4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</a:t>
            </a:fld>
            <a:r>
              <a:rPr lang="en-US" dirty="0"/>
              <a:t>/N</a:t>
            </a:r>
          </a:p>
        </p:txBody>
      </p:sp>
      <p:pic>
        <p:nvPicPr>
          <p:cNvPr id="2" name="Ug2hLQv6We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28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Coarse-Grained Dining Philosophers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Implementing a coarse-grained solution for the dining philosophers is straightforward</a:t>
            </a:r>
          </a:p>
          <a:p>
            <a:pPr lvl="1"/>
            <a:r>
              <a:rPr lang="en-GB" dirty="0"/>
              <a:t>The synchronisation is done on the entire set of forks</a:t>
            </a:r>
          </a:p>
          <a:p>
            <a:pPr lvl="1"/>
            <a:r>
              <a:rPr lang="en-GB" dirty="0"/>
              <a:t>So at most one philosopher can access the forks</a:t>
            </a:r>
          </a:p>
          <a:p>
            <a:endParaRPr lang="en-GB" dirty="0"/>
          </a:p>
          <a:p>
            <a:r>
              <a:rPr lang="en-GB" dirty="0"/>
              <a:t>This prevents deadlock</a:t>
            </a:r>
          </a:p>
          <a:p>
            <a:endParaRPr lang="en-GB" dirty="0"/>
          </a:p>
          <a:p>
            <a:r>
              <a:rPr lang="en-GB" dirty="0"/>
              <a:t>But it makes for slow eating</a:t>
            </a:r>
          </a:p>
          <a:p>
            <a:pPr lvl="1"/>
            <a:r>
              <a:rPr lang="en-GB" dirty="0"/>
              <a:t>If we interpret the philosophers as processors and eating as “doing work”, then at most one processor is actually working at any point in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50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41640520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51</a:t>
            </a:fld>
            <a:r>
              <a:rPr lang="en-US" dirty="0"/>
              <a:t>/N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5720"/>
            <a:ext cx="12192000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abstract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class</a:t>
            </a:r>
            <a:r>
              <a:rPr lang="en-GB" dirty="0"/>
              <a:t> Philosopher </a:t>
            </a:r>
            <a:r>
              <a:rPr lang="en-GB" dirty="0">
                <a:solidFill>
                  <a:srgbClr val="0070C0"/>
                </a:solidFill>
              </a:rPr>
              <a:t>implements</a:t>
            </a:r>
            <a:r>
              <a:rPr lang="en-GB" dirty="0"/>
              <a:t> Runnable {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static class </a:t>
            </a:r>
            <a:r>
              <a:rPr lang="en-GB" dirty="0"/>
              <a:t>Fork {   </a:t>
            </a:r>
            <a:r>
              <a:rPr lang="en-GB" dirty="0">
                <a:solidFill>
                  <a:srgbClr val="00B050"/>
                </a:solidFill>
              </a:rPr>
              <a:t>int</a:t>
            </a:r>
            <a:r>
              <a:rPr lang="en-GB" dirty="0"/>
              <a:t> holder;    Fork( </a:t>
            </a:r>
            <a:r>
              <a:rPr lang="en-GB" dirty="0">
                <a:solidFill>
                  <a:srgbClr val="00B050"/>
                </a:solidFill>
              </a:rPr>
              <a:t>int</a:t>
            </a:r>
            <a:r>
              <a:rPr lang="en-GB" dirty="0"/>
              <a:t> holder) { </a:t>
            </a:r>
            <a:r>
              <a:rPr lang="en-GB" dirty="0">
                <a:solidFill>
                  <a:srgbClr val="00B050"/>
                </a:solidFill>
              </a:rPr>
              <a:t>this</a:t>
            </a:r>
            <a:r>
              <a:rPr lang="en-GB" dirty="0"/>
              <a:t>.holder = holder; }    }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// note: Nested Class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final static </a:t>
            </a:r>
            <a:r>
              <a:rPr lang="en-GB" dirty="0">
                <a:solidFill>
                  <a:srgbClr val="00B050"/>
                </a:solidFill>
              </a:rPr>
              <a:t>int</a:t>
            </a:r>
            <a:r>
              <a:rPr lang="en-GB" dirty="0"/>
              <a:t> COUNT = 5;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final static </a:t>
            </a:r>
            <a:r>
              <a:rPr lang="en-GB" dirty="0"/>
              <a:t>Fork[] forks = </a:t>
            </a:r>
            <a:r>
              <a:rPr lang="en-GB" dirty="0">
                <a:solidFill>
                  <a:srgbClr val="00B050"/>
                </a:solidFill>
              </a:rPr>
              <a:t>new</a:t>
            </a:r>
            <a:r>
              <a:rPr lang="en-GB" dirty="0"/>
              <a:t> Fork[COUNT];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static</a:t>
            </a:r>
            <a:r>
              <a:rPr lang="en-GB" dirty="0"/>
              <a:t> { </a:t>
            </a:r>
            <a:r>
              <a:rPr lang="en-GB" dirty="0">
                <a:solidFill>
                  <a:srgbClr val="C00000"/>
                </a:solidFill>
              </a:rPr>
              <a:t>for</a:t>
            </a:r>
            <a:r>
              <a:rPr lang="en-GB" dirty="0"/>
              <a:t> (</a:t>
            </a:r>
            <a:r>
              <a:rPr lang="en-GB" dirty="0">
                <a:solidFill>
                  <a:srgbClr val="00B050"/>
                </a:solidFill>
              </a:rPr>
              <a:t>int</a:t>
            </a:r>
            <a:r>
              <a:rPr lang="en-GB" dirty="0"/>
              <a:t> i = 0; i &lt; COUNT; i++) { forks[i] = </a:t>
            </a:r>
            <a:r>
              <a:rPr lang="en-GB" dirty="0">
                <a:solidFill>
                  <a:srgbClr val="00B050"/>
                </a:solidFill>
              </a:rPr>
              <a:t>new</a:t>
            </a:r>
            <a:r>
              <a:rPr lang="en-GB" dirty="0"/>
              <a:t> Fork(-1); }   } 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// static block: initialize fork values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int</a:t>
            </a:r>
            <a:r>
              <a:rPr lang="en-GB" dirty="0"/>
              <a:t> id;</a:t>
            </a:r>
          </a:p>
          <a:p>
            <a:endParaRPr lang="en-GB" dirty="0"/>
          </a:p>
          <a:p>
            <a:r>
              <a:rPr lang="en-GB" dirty="0"/>
              <a:t>    Philosopher(</a:t>
            </a:r>
            <a:r>
              <a:rPr lang="en-GB" dirty="0">
                <a:solidFill>
                  <a:srgbClr val="00B050"/>
                </a:solidFill>
              </a:rPr>
              <a:t>int</a:t>
            </a:r>
            <a:r>
              <a:rPr lang="en-GB" dirty="0"/>
              <a:t> id) { </a:t>
            </a:r>
            <a:r>
              <a:rPr lang="en-GB" dirty="0">
                <a:solidFill>
                  <a:srgbClr val="00B050"/>
                </a:solidFill>
              </a:rPr>
              <a:t>this</a:t>
            </a:r>
            <a:r>
              <a:rPr lang="en-GB" dirty="0"/>
              <a:t>.id = id; }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public abstract </a:t>
            </a:r>
            <a:r>
              <a:rPr lang="en-GB" dirty="0">
                <a:solidFill>
                  <a:srgbClr val="00B050"/>
                </a:solidFill>
              </a:rPr>
              <a:t>void</a:t>
            </a:r>
            <a:r>
              <a:rPr lang="en-GB" dirty="0"/>
              <a:t> run();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void</a:t>
            </a:r>
            <a:r>
              <a:rPr lang="en-GB" dirty="0"/>
              <a:t> takeFork(</a:t>
            </a:r>
            <a:r>
              <a:rPr lang="en-GB" dirty="0">
                <a:solidFill>
                  <a:srgbClr val="00B050"/>
                </a:solidFill>
              </a:rPr>
              <a:t>int</a:t>
            </a:r>
            <a:r>
              <a:rPr lang="en-GB" dirty="0"/>
              <a:t> i) { forks[i].holder = i; System.out.println(</a:t>
            </a:r>
            <a:r>
              <a:rPr lang="en-GB" dirty="0">
                <a:solidFill>
                  <a:srgbClr val="C00000"/>
                </a:solidFill>
              </a:rPr>
              <a:t>"Philosopher "</a:t>
            </a:r>
            <a:r>
              <a:rPr lang="en-GB" dirty="0"/>
              <a:t> +id+ </a:t>
            </a:r>
            <a:r>
              <a:rPr lang="en-GB" dirty="0">
                <a:solidFill>
                  <a:srgbClr val="C00000"/>
                </a:solidFill>
              </a:rPr>
              <a:t>" takes Fork "</a:t>
            </a:r>
            <a:r>
              <a:rPr lang="en-GB" dirty="0"/>
              <a:t> + forks[i].holder);}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void</a:t>
            </a:r>
            <a:r>
              <a:rPr lang="en-GB" dirty="0"/>
              <a:t> dropFork(</a:t>
            </a:r>
            <a:r>
              <a:rPr lang="en-GB" dirty="0">
                <a:solidFill>
                  <a:srgbClr val="00B050"/>
                </a:solidFill>
              </a:rPr>
              <a:t>int</a:t>
            </a:r>
            <a:r>
              <a:rPr lang="en-GB" dirty="0"/>
              <a:t> i) { forks[i].holder = i; System.out.println(</a:t>
            </a:r>
            <a:r>
              <a:rPr lang="en-GB" dirty="0">
                <a:solidFill>
                  <a:srgbClr val="C00000"/>
                </a:solidFill>
              </a:rPr>
              <a:t>"Philosopher "</a:t>
            </a:r>
            <a:r>
              <a:rPr lang="en-GB" dirty="0"/>
              <a:t> +id+ </a:t>
            </a:r>
            <a:r>
              <a:rPr lang="en-GB" dirty="0">
                <a:solidFill>
                  <a:srgbClr val="C00000"/>
                </a:solidFill>
              </a:rPr>
              <a:t>" drops Fork</a:t>
            </a:r>
            <a:r>
              <a:rPr lang="en-GB" dirty="0"/>
              <a:t> " + forks[i].holder);}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void</a:t>
            </a:r>
            <a:r>
              <a:rPr lang="en-GB" dirty="0"/>
              <a:t> eat() { System.out.println( </a:t>
            </a:r>
            <a:r>
              <a:rPr lang="en-GB" dirty="0">
                <a:solidFill>
                  <a:srgbClr val="C00000"/>
                </a:solidFill>
              </a:rPr>
              <a:t>"Philosopher "</a:t>
            </a:r>
            <a:r>
              <a:rPr lang="en-GB" dirty="0"/>
              <a:t> + id + </a:t>
            </a:r>
            <a:r>
              <a:rPr lang="en-GB" dirty="0">
                <a:solidFill>
                  <a:srgbClr val="C00000"/>
                </a:solidFill>
              </a:rPr>
              <a:t>" is eating...“</a:t>
            </a:r>
            <a:r>
              <a:rPr lang="en-GB" dirty="0"/>
              <a:t> ); }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endParaRPr lang="en-GB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140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52</a:t>
            </a:fld>
            <a:r>
              <a:rPr lang="en-US" dirty="0"/>
              <a:t>/N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public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70C0"/>
                </a:solidFill>
              </a:rPr>
              <a:t>class</a:t>
            </a:r>
            <a:r>
              <a:rPr lang="en-GB" sz="2000" dirty="0"/>
              <a:t> PhilosopherCoarse </a:t>
            </a:r>
            <a:r>
              <a:rPr lang="en-GB" sz="2000" dirty="0">
                <a:solidFill>
                  <a:srgbClr val="0070C0"/>
                </a:solidFill>
              </a:rPr>
              <a:t>extends</a:t>
            </a:r>
            <a:r>
              <a:rPr lang="en-GB" sz="2000" dirty="0"/>
              <a:t> Philosopher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  </a:t>
            </a:r>
            <a:r>
              <a:rPr lang="en-GB" sz="2000" dirty="0">
                <a:solidFill>
                  <a:srgbClr val="0070C0"/>
                </a:solidFill>
              </a:rPr>
              <a:t>public</a:t>
            </a:r>
            <a:r>
              <a:rPr lang="en-GB" sz="2000" dirty="0"/>
              <a:t> PhilosopherCoarse(</a:t>
            </a:r>
            <a:r>
              <a:rPr lang="en-GB" sz="2000" dirty="0">
                <a:solidFill>
                  <a:srgbClr val="00B050"/>
                </a:solidFill>
              </a:rPr>
              <a:t>int</a:t>
            </a:r>
            <a:r>
              <a:rPr lang="en-GB" sz="2000" dirty="0"/>
              <a:t> id) { </a:t>
            </a:r>
            <a:r>
              <a:rPr lang="en-GB" sz="2000" dirty="0">
                <a:solidFill>
                  <a:srgbClr val="0070C0"/>
                </a:solidFill>
              </a:rPr>
              <a:t>super</a:t>
            </a:r>
            <a:r>
              <a:rPr lang="en-GB" sz="2000" dirty="0"/>
              <a:t>(id); }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C00000"/>
                </a:solidFill>
              </a:rPr>
              <a:t>    @Override</a:t>
            </a:r>
          </a:p>
          <a:p>
            <a:r>
              <a:rPr lang="en-GB" sz="2000" dirty="0"/>
              <a:t>    </a:t>
            </a:r>
            <a:r>
              <a:rPr lang="en-GB" sz="2000" dirty="0">
                <a:solidFill>
                  <a:srgbClr val="0070C0"/>
                </a:solidFill>
              </a:rPr>
              <a:t>public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B050"/>
                </a:solidFill>
              </a:rPr>
              <a:t>void</a:t>
            </a:r>
            <a:r>
              <a:rPr lang="en-GB" sz="2000" dirty="0"/>
              <a:t> run() {</a:t>
            </a:r>
          </a:p>
          <a:p>
            <a:r>
              <a:rPr lang="en-GB" sz="2000" dirty="0"/>
              <a:t>        </a:t>
            </a:r>
            <a:r>
              <a:rPr lang="en-GB" sz="2000" dirty="0">
                <a:solidFill>
                  <a:srgbClr val="00B050"/>
                </a:solidFill>
              </a:rPr>
              <a:t>int</a:t>
            </a:r>
            <a:r>
              <a:rPr lang="en-GB" sz="2000" dirty="0"/>
              <a:t> fst = id;</a:t>
            </a:r>
          </a:p>
          <a:p>
            <a:r>
              <a:rPr lang="en-GB" sz="2000" dirty="0"/>
              <a:t>        </a:t>
            </a:r>
            <a:r>
              <a:rPr lang="en-GB" sz="2000" dirty="0">
                <a:solidFill>
                  <a:srgbClr val="00B050"/>
                </a:solidFill>
              </a:rPr>
              <a:t>int</a:t>
            </a:r>
            <a:r>
              <a:rPr lang="en-GB" sz="2000" dirty="0"/>
              <a:t> snd = (id + 1) % COUNT;</a:t>
            </a:r>
          </a:p>
          <a:p>
            <a:r>
              <a:rPr lang="en-GB" sz="2000" dirty="0"/>
              <a:t>        </a:t>
            </a:r>
            <a:r>
              <a:rPr lang="en-GB" sz="2000" dirty="0">
                <a:solidFill>
                  <a:srgbClr val="0070C0"/>
                </a:solidFill>
              </a:rPr>
              <a:t>synchronized</a:t>
            </a:r>
            <a:r>
              <a:rPr lang="en-GB" sz="2000" dirty="0"/>
              <a:t> (forks) {  takeFork(fst);    takeFork(snd);    eat();    dropFork(snd);    dropFork(fst); }</a:t>
            </a:r>
          </a:p>
          <a:p>
            <a:r>
              <a:rPr lang="en-GB" sz="2000" dirty="0"/>
              <a:t>    }</a:t>
            </a:r>
          </a:p>
          <a:p>
            <a:endParaRPr lang="en-GB" sz="2000" dirty="0"/>
          </a:p>
          <a:p>
            <a:r>
              <a:rPr lang="en-GB" sz="2000" dirty="0"/>
              <a:t>    </a:t>
            </a:r>
            <a:r>
              <a:rPr lang="en-GB" sz="2000" dirty="0">
                <a:solidFill>
                  <a:srgbClr val="0070C0"/>
                </a:solidFill>
              </a:rPr>
              <a:t>public static </a:t>
            </a:r>
            <a:r>
              <a:rPr lang="en-GB" sz="2000" dirty="0">
                <a:solidFill>
                  <a:srgbClr val="00B050"/>
                </a:solidFill>
              </a:rPr>
              <a:t>void</a:t>
            </a:r>
            <a:r>
              <a:rPr lang="en-GB" sz="2000" dirty="0"/>
              <a:t> main(String [] args)</a:t>
            </a:r>
          </a:p>
          <a:p>
            <a:r>
              <a:rPr lang="en-GB" sz="2000" dirty="0"/>
              <a:t>    {   Thread [] threads = </a:t>
            </a:r>
            <a:r>
              <a:rPr lang="en-GB" sz="2000" dirty="0">
                <a:solidFill>
                  <a:srgbClr val="00B050"/>
                </a:solidFill>
              </a:rPr>
              <a:t>new</a:t>
            </a:r>
            <a:r>
              <a:rPr lang="en-GB" sz="2000" dirty="0"/>
              <a:t> Thread[ COUNT ];</a:t>
            </a:r>
          </a:p>
          <a:p>
            <a:r>
              <a:rPr lang="en-GB" sz="2000" dirty="0"/>
              <a:t>        </a:t>
            </a:r>
            <a:r>
              <a:rPr lang="en-GB" sz="2000" dirty="0">
                <a:solidFill>
                  <a:srgbClr val="C00000"/>
                </a:solidFill>
              </a:rPr>
              <a:t>for</a:t>
            </a:r>
            <a:r>
              <a:rPr lang="en-GB" sz="2000" dirty="0"/>
              <a:t> (</a:t>
            </a:r>
            <a:r>
              <a:rPr lang="en-GB" sz="2000" dirty="0">
                <a:solidFill>
                  <a:srgbClr val="00B050"/>
                </a:solidFill>
              </a:rPr>
              <a:t>int</a:t>
            </a:r>
            <a:r>
              <a:rPr lang="en-GB" sz="2000" dirty="0"/>
              <a:t> i = 0; i &lt; COUNT; i++)</a:t>
            </a:r>
          </a:p>
          <a:p>
            <a:r>
              <a:rPr lang="en-GB" sz="2000" dirty="0"/>
              <a:t>        {   Runnable philosopher = </a:t>
            </a:r>
            <a:r>
              <a:rPr lang="en-GB" sz="2000" dirty="0">
                <a:solidFill>
                  <a:srgbClr val="00B050"/>
                </a:solidFill>
              </a:rPr>
              <a:t>new</a:t>
            </a:r>
            <a:r>
              <a:rPr lang="en-GB" sz="2000" dirty="0"/>
              <a:t> PhilosopherCoarse( i );</a:t>
            </a:r>
          </a:p>
          <a:p>
            <a:r>
              <a:rPr lang="en-GB" sz="2000" dirty="0"/>
              <a:t>            threads[ i ] = </a:t>
            </a:r>
            <a:r>
              <a:rPr lang="en-GB" sz="2000" dirty="0">
                <a:solidFill>
                  <a:srgbClr val="00B050"/>
                </a:solidFill>
              </a:rPr>
              <a:t>new</a:t>
            </a:r>
            <a:r>
              <a:rPr lang="en-GB" sz="2000" dirty="0"/>
              <a:t> Thread( philosopher );</a:t>
            </a:r>
          </a:p>
          <a:p>
            <a:r>
              <a:rPr lang="en-GB" sz="2000" dirty="0"/>
              <a:t>            threads[ i ].start();</a:t>
            </a:r>
          </a:p>
          <a:p>
            <a:r>
              <a:rPr lang="en-GB" sz="2000" dirty="0"/>
              <a:t>        }</a:t>
            </a:r>
          </a:p>
          <a:p>
            <a:r>
              <a:rPr lang="en-GB" sz="2000" dirty="0"/>
              <a:t>    }</a:t>
            </a:r>
          </a:p>
          <a:p>
            <a:r>
              <a:rPr lang="en-GB" sz="2000" dirty="0"/>
              <a:t>}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89810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Program Output: PhilosopherCoarse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pPr marL="6350" indent="0">
              <a:buNone/>
            </a:pPr>
            <a:r>
              <a:rPr lang="en-GB" dirty="0"/>
              <a:t>Philosopher 0 takes fork 0</a:t>
            </a:r>
          </a:p>
          <a:p>
            <a:pPr marL="6350" indent="0">
              <a:buNone/>
            </a:pPr>
            <a:r>
              <a:rPr lang="en-GB" dirty="0"/>
              <a:t>Philosopher 0 takes fork 1</a:t>
            </a:r>
          </a:p>
          <a:p>
            <a:pPr marL="6350" indent="0">
              <a:buNone/>
            </a:pPr>
            <a:r>
              <a:rPr lang="en-GB" dirty="0"/>
              <a:t>Philosopher 0 is eating...</a:t>
            </a:r>
          </a:p>
          <a:p>
            <a:pPr marL="6350" indent="0">
              <a:buNone/>
            </a:pPr>
            <a:r>
              <a:rPr lang="en-GB" dirty="0"/>
              <a:t>Philosopher 0 drops fork 1</a:t>
            </a:r>
          </a:p>
          <a:p>
            <a:pPr marL="6350" indent="0">
              <a:buNone/>
            </a:pPr>
            <a:r>
              <a:rPr lang="en-GB" dirty="0"/>
              <a:t>Philosopher 0 drops fork 0                        ... duration = 5053 ms</a:t>
            </a:r>
          </a:p>
          <a:p>
            <a:pPr marL="6350" indent="0">
              <a:buNone/>
            </a:pPr>
            <a:r>
              <a:rPr lang="en-GB" dirty="0"/>
              <a:t>Philosopher 9 takes fork 9</a:t>
            </a:r>
          </a:p>
          <a:p>
            <a:pPr marL="6350" indent="0">
              <a:buNone/>
            </a:pPr>
            <a:r>
              <a:rPr lang="en-GB" dirty="0"/>
              <a:t>Philosopher 9 takes fork 0</a:t>
            </a:r>
          </a:p>
          <a:p>
            <a:pPr marL="6350" indent="0">
              <a:buNone/>
            </a:pPr>
            <a:r>
              <a:rPr lang="en-GB" dirty="0"/>
              <a:t>Philosopher 9 is eating...</a:t>
            </a:r>
          </a:p>
          <a:p>
            <a:pPr marL="6350" indent="0">
              <a:buNone/>
            </a:pPr>
            <a:r>
              <a:rPr lang="en-GB" dirty="0"/>
              <a:t>Philosopher 9 drops fork 0</a:t>
            </a:r>
          </a:p>
          <a:p>
            <a:pPr marL="6350" indent="0">
              <a:buNone/>
            </a:pPr>
            <a:r>
              <a:rPr lang="en-GB" dirty="0"/>
              <a:t>Philosopher 9 drops fork 9</a:t>
            </a:r>
          </a:p>
          <a:p>
            <a:pPr marL="6350" indent="0">
              <a:buNone/>
            </a:pPr>
            <a:r>
              <a:rPr lang="en-GB" dirty="0"/>
              <a:t>Philosopher 7 takes fork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53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1811552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Fine-grained Dinging Philosophers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Lock only the forks needed by each philosopher </a:t>
            </a:r>
          </a:p>
          <a:p>
            <a:pPr lvl="1"/>
            <a:r>
              <a:rPr lang="en-GB" dirty="0"/>
              <a:t>the synchronisation ensures that no two philosophers can pick up one fork at the same time</a:t>
            </a:r>
          </a:p>
          <a:p>
            <a:endParaRPr lang="en-GB" dirty="0"/>
          </a:p>
          <a:p>
            <a:r>
              <a:rPr lang="en-GB" dirty="0"/>
              <a:t>BUT: need to be careful about how we request the locks</a:t>
            </a:r>
          </a:p>
          <a:p>
            <a:pPr lvl="1"/>
            <a:r>
              <a:rPr lang="en-GB" dirty="0"/>
              <a:t>Otherwise, could end up in a state of deadlock</a:t>
            </a:r>
          </a:p>
          <a:p>
            <a:endParaRPr lang="en-GB" dirty="0"/>
          </a:p>
          <a:p>
            <a:r>
              <a:rPr lang="en-GB" dirty="0"/>
              <a:t>Simple deadlock-avoidance strategy: restrict order of requests: </a:t>
            </a:r>
          </a:p>
          <a:p>
            <a:pPr lvl="1"/>
            <a:r>
              <a:rPr lang="en-GB" dirty="0"/>
              <a:t>first philosopher takes right fork first, then left fork; </a:t>
            </a:r>
          </a:p>
          <a:p>
            <a:pPr lvl="1"/>
            <a:r>
              <a:rPr lang="en-GB" dirty="0"/>
              <a:t>all other philosophers take left fork first, then right fork</a:t>
            </a:r>
          </a:p>
          <a:p>
            <a:endParaRPr lang="en-GB" dirty="0"/>
          </a:p>
          <a:p>
            <a:r>
              <a:rPr lang="en-GB" dirty="0"/>
              <a:t>Other deadlock-avoidance strategies are possible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54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3629690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“Dining Philosophers”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55</a:t>
            </a:fld>
            <a:r>
              <a:rPr lang="en-US" dirty="0"/>
              <a:t>/N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218" y="796370"/>
            <a:ext cx="4993132" cy="51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29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56</a:t>
            </a:fld>
            <a:r>
              <a:rPr lang="en-US" dirty="0"/>
              <a:t>/N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class </a:t>
            </a:r>
            <a:r>
              <a:rPr lang="en-GB" dirty="0">
                <a:latin typeface="Berlin Sans FB" panose="020E0602020502020306" pitchFamily="34" charset="0"/>
              </a:rPr>
              <a:t>PhilosopherFine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extends</a:t>
            </a:r>
            <a:r>
              <a:rPr lang="en-GB" dirty="0">
                <a:latin typeface="Berlin Sans FB" panose="020E0602020502020306" pitchFamily="34" charset="0"/>
              </a:rPr>
              <a:t> Philosopher {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PhilosopherFine(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id) {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super</a:t>
            </a:r>
            <a:r>
              <a:rPr lang="en-GB" dirty="0">
                <a:latin typeface="Berlin Sans FB" panose="020E0602020502020306" pitchFamily="34" charset="0"/>
              </a:rPr>
              <a:t>(id);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    @Override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run()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fst = (id == 0 ? id : (id + 1) % COUNT);   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snd = (id == 0 ? 1 : id);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synchronized</a:t>
            </a:r>
            <a:r>
              <a:rPr lang="en-GB" dirty="0">
                <a:latin typeface="Berlin Sans FB" panose="020E0602020502020306" pitchFamily="34" charset="0"/>
              </a:rPr>
              <a:t> (forks[ fst ])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{   takeFork( fst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synchronized</a:t>
            </a:r>
            <a:r>
              <a:rPr lang="en-GB" dirty="0">
                <a:latin typeface="Berlin Sans FB" panose="020E0602020502020306" pitchFamily="34" charset="0"/>
              </a:rPr>
              <a:t> (forks[ snd ]) { takeFork( snd );  eat(); dropFork( snd );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dropFork( fst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endParaRPr lang="en-GB" dirty="0">
              <a:latin typeface="Berlin Sans FB" panose="020E0602020502020306" pitchFamily="34" charset="0"/>
            </a:endParaRPr>
          </a:p>
          <a:p>
            <a:r>
              <a:rPr lang="en-GB" dirty="0">
                <a:latin typeface="Berlin Sans FB" panose="020E0602020502020306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</a:rPr>
              <a:t>public static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</a:rPr>
              <a:t> main(String[] args)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{   Thread[] threads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Thread[ COUNT ];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</a:rPr>
              <a:t>for</a:t>
            </a:r>
            <a:r>
              <a:rPr lang="en-GB" dirty="0">
                <a:latin typeface="Berlin Sans FB" panose="020E0602020502020306" pitchFamily="34" charset="0"/>
              </a:rPr>
              <a:t> (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</a:rPr>
              <a:t> i = 0; i &lt; COUNT; i++)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{   Runnable philosopher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PhilosopherFine( I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threads[ i ]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</a:rPr>
              <a:t> Thread( philosopher 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    threads[ i ].start();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34452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Program Output: PhilosopherFine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732090"/>
            <a:ext cx="11581738" cy="5504407"/>
          </a:xfrm>
        </p:spPr>
        <p:txBody>
          <a:bodyPr/>
          <a:lstStyle/>
          <a:p>
            <a:pPr marL="6350" indent="0">
              <a:buNone/>
            </a:pPr>
            <a:r>
              <a:rPr lang="en-GB" dirty="0"/>
              <a:t>Philosopher 0 takes fork 0</a:t>
            </a:r>
          </a:p>
          <a:p>
            <a:pPr marL="6350" indent="0">
              <a:buNone/>
            </a:pPr>
            <a:r>
              <a:rPr lang="en-GB" dirty="0"/>
              <a:t>Philosopher 2 takes fork 3</a:t>
            </a:r>
          </a:p>
          <a:p>
            <a:pPr marL="6350" indent="0">
              <a:buNone/>
            </a:pPr>
            <a:r>
              <a:rPr lang="en-GB" dirty="0"/>
              <a:t>Philosopher 1 takes fork 2</a:t>
            </a:r>
          </a:p>
          <a:p>
            <a:pPr marL="6350" indent="0">
              <a:buNone/>
            </a:pPr>
            <a:r>
              <a:rPr lang="en-GB" dirty="0"/>
              <a:t>Philosopher 0 takes fork 1</a:t>
            </a:r>
          </a:p>
          <a:p>
            <a:pPr marL="6350" indent="0">
              <a:buNone/>
            </a:pPr>
            <a:r>
              <a:rPr lang="en-GB" dirty="0"/>
              <a:t>Philosopher 3 takes fork 4                ... duration = 2543 ms</a:t>
            </a:r>
          </a:p>
          <a:p>
            <a:pPr marL="6350" indent="0">
              <a:buNone/>
            </a:pPr>
            <a:r>
              <a:rPr lang="en-GB" dirty="0"/>
              <a:t>Philosopher 0 is eating...</a:t>
            </a:r>
          </a:p>
          <a:p>
            <a:pPr marL="6350" indent="0">
              <a:buNone/>
            </a:pPr>
            <a:r>
              <a:rPr lang="en-GB" dirty="0"/>
              <a:t>Philosopher 5 takes fork 6</a:t>
            </a:r>
          </a:p>
          <a:p>
            <a:pPr marL="6350" indent="0">
              <a:buNone/>
            </a:pPr>
            <a:r>
              <a:rPr lang="en-GB" dirty="0"/>
              <a:t>Philosopher 5 takes fork 5</a:t>
            </a:r>
          </a:p>
          <a:p>
            <a:pPr marL="6350" indent="0">
              <a:buNone/>
            </a:pPr>
            <a:r>
              <a:rPr lang="en-GB" dirty="0"/>
              <a:t>Philosopher 5 is eating...</a:t>
            </a:r>
          </a:p>
          <a:p>
            <a:pPr marL="6350" indent="0">
              <a:buNone/>
            </a:pPr>
            <a:r>
              <a:rPr lang="en-GB" dirty="0"/>
              <a:t>Philosopher 6 takes fork 7</a:t>
            </a:r>
          </a:p>
          <a:p>
            <a:pPr marL="6350" indent="0">
              <a:buNone/>
            </a:pPr>
            <a:r>
              <a:rPr lang="en-GB" dirty="0"/>
              <a:t>Philosopher 7 takes fork 8</a:t>
            </a:r>
          </a:p>
          <a:p>
            <a:pPr marL="6350" indent="0">
              <a:buNone/>
            </a:pPr>
            <a:r>
              <a:rPr lang="en-GB" dirty="0"/>
              <a:t>Philosopher 8 takes fork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57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33905876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V: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More advanced synchronisation</a:t>
            </a:r>
          </a:p>
        </p:txBody>
      </p:sp>
    </p:spTree>
    <p:extLst>
      <p:ext uri="{BB962C8B-B14F-4D97-AF65-F5344CB8AC3E}">
        <p14:creationId xmlns:p14="http://schemas.microsoft.com/office/powerpoint/2010/main" val="9414215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Synchronisation primitives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b="1" dirty="0"/>
              <a:t>Synchronized/lock</a:t>
            </a:r>
            <a:r>
              <a:rPr lang="en-GB" dirty="0"/>
              <a:t> sections have very limited functionality</a:t>
            </a:r>
          </a:p>
          <a:p>
            <a:r>
              <a:rPr lang="en-GB" dirty="0"/>
              <a:t>There exist multiple synchronisation primitives (tools) including</a:t>
            </a:r>
          </a:p>
          <a:p>
            <a:pPr lvl="1"/>
            <a:r>
              <a:rPr lang="en-GB" b="1" dirty="0"/>
              <a:t>ReentrantLock</a:t>
            </a:r>
            <a:r>
              <a:rPr lang="en-GB" dirty="0"/>
              <a:t> allows at most one thread at a time to access some resource</a:t>
            </a:r>
          </a:p>
          <a:p>
            <a:pPr lvl="1"/>
            <a:r>
              <a:rPr lang="en-GB" b="1" dirty="0"/>
              <a:t>Semaphore</a:t>
            </a:r>
            <a:r>
              <a:rPr lang="en-GB" dirty="0"/>
              <a:t> allows at most n threads at a time to access some resource</a:t>
            </a:r>
          </a:p>
          <a:p>
            <a:pPr lvl="1"/>
            <a:r>
              <a:rPr lang="en-GB" b="1" dirty="0"/>
              <a:t>Barrier</a:t>
            </a:r>
            <a:r>
              <a:rPr lang="en-GB" dirty="0"/>
              <a:t> synchronises several threads; a thread will wait until all other threads complete some task</a:t>
            </a:r>
          </a:p>
          <a:p>
            <a:endParaRPr lang="en-GB" dirty="0"/>
          </a:p>
          <a:p>
            <a:r>
              <a:rPr lang="en-GB" dirty="0"/>
              <a:t>E.g. Cyclic Barrier</a:t>
            </a:r>
          </a:p>
          <a:p>
            <a:pPr lvl="1"/>
            <a:r>
              <a:rPr lang="en-GB" b="1" dirty="0"/>
              <a:t>CyclicBarrier</a:t>
            </a:r>
            <a:r>
              <a:rPr lang="en-GB" dirty="0"/>
              <a:t> in Java allows a fixed number of threads to wait for each other at some common barrier point </a:t>
            </a:r>
          </a:p>
          <a:p>
            <a:pPr lvl="1"/>
            <a:r>
              <a:rPr lang="en-GB" b="1" dirty="0"/>
              <a:t>CyclicBarrier.await()</a:t>
            </a:r>
            <a:r>
              <a:rPr lang="en-GB" dirty="0"/>
              <a:t> blocks until that has happened</a:t>
            </a:r>
          </a:p>
          <a:p>
            <a:pPr lvl="1"/>
            <a:r>
              <a:rPr lang="en-GB" dirty="0"/>
              <a:t>Called “cyclic” because the barrier can be re-used after waiting threads have been released</a:t>
            </a:r>
          </a:p>
          <a:p>
            <a:pPr lvl="1"/>
            <a:r>
              <a:rPr lang="en-GB" dirty="0"/>
              <a:t>Cyclic barrier can be set up with a barrier action that is executed once per barrier point, after the last thread in the party arrives, but before any threads are released.</a:t>
            </a:r>
          </a:p>
          <a:p>
            <a:pPr lvl="1"/>
            <a:r>
              <a:rPr lang="en-GB" dirty="0"/>
              <a:t>Java example: </a:t>
            </a:r>
            <a:r>
              <a:rPr lang="en-GB" b="1" dirty="0"/>
              <a:t>CyclicBarrierDemo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59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338081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11117453" y="5966460"/>
            <a:ext cx="550427" cy="45719"/>
          </a:xfrm>
        </p:spPr>
        <p:txBody>
          <a:bodyPr/>
          <a:lstStyle/>
          <a:p>
            <a:fld id="{D7E85FC7-13DC-D24B-89C2-5E16CAE8A885}" type="slidenum">
              <a:rPr lang="en-US" smtClean="0">
                <a:latin typeface="Berlin Sans FB" panose="020E0602020502020306" pitchFamily="34" charset="0"/>
                <a:cs typeface="Calibri" panose="020F0502020204030204" pitchFamily="34" charset="0"/>
              </a:rPr>
              <a:pPr/>
              <a:t>6</a:t>
            </a:fld>
            <a:r>
              <a:rPr lang="en-US" dirty="0">
                <a:latin typeface="Berlin Sans FB" panose="020E0602020502020306" pitchFamily="34" charset="0"/>
                <a:cs typeface="Calibri" panose="020F0502020204030204" pitchFamily="34" charset="0"/>
              </a:rPr>
              <a:t>/N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class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Bomb 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private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Bus bus;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Bomb ( Bus b ) {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this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.bus = b; } 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                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boolean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detonateCheck()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bus.getSpeed() &lt; 50 || bus.detectMovement(); }     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}</a:t>
            </a:r>
          </a:p>
          <a:p>
            <a:endParaRPr lang="en-GB" dirty="0">
              <a:latin typeface="Berlin Sans FB" panose="020E0602020502020306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interface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Camera {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boolean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getCameraFeed(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boolean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x ); }</a:t>
            </a:r>
          </a:p>
          <a:p>
            <a:endParaRPr lang="en-GB" dirty="0">
              <a:latin typeface="Berlin Sans FB" panose="020E0602020502020306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class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StandardCamera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implements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Camera{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boolean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getCameraFeed(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boolean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movement )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movement; }   }</a:t>
            </a:r>
          </a:p>
          <a:p>
            <a:endParaRPr lang="en-GB" dirty="0">
              <a:latin typeface="Berlin Sans FB" panose="020E0602020502020306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class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Bus {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private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speed;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private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boolean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movement;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private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Camera camera;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Bus(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s, Camera c )      {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this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.speed = s;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this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.camera = c; }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 getSpeed()         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this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.speed; }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evacuateCivilians() {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this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.movement = </a:t>
            </a:r>
            <a:r>
              <a:rPr lang="en-GB" dirty="0">
                <a:solidFill>
                  <a:srgbClr val="FFC00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true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; }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boolean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detectMovement()   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this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.camera.getCameraFeed( movement ); }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}</a:t>
            </a:r>
          </a:p>
          <a:p>
            <a:endParaRPr lang="en-GB" dirty="0">
              <a:latin typeface="Berlin Sans FB" panose="020E0602020502020306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class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Main {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static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main( String [] args ) {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    Bus  b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Bus( 50,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StandardCamera() );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// hack here: 8 characters MAX!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    Bomb m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Bomb( b );</a:t>
            </a:r>
          </a:p>
          <a:p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//      b.evacuateCivilians();   // enable this when safe to do so!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(m.detonateCheck()) System.out.println(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"BOOM!!!"  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else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System.out.println(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"(safe)" 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}</a:t>
            </a:r>
          </a:p>
          <a:p>
            <a:endParaRPr lang="en-GB" dirty="0">
              <a:latin typeface="Berlin Sans FB" panose="020E0602020502020306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169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60</a:t>
            </a:fld>
            <a:r>
              <a:rPr lang="en-US" dirty="0"/>
              <a:t>/N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import</a:t>
            </a:r>
            <a:r>
              <a:rPr lang="en-GB" dirty="0"/>
              <a:t> java.util.concurrent.CyclicBarrier;</a:t>
            </a:r>
          </a:p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public class </a:t>
            </a:r>
            <a:r>
              <a:rPr lang="en-GB" dirty="0"/>
              <a:t>CyclicBarrierDemo {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final static </a:t>
            </a:r>
            <a:r>
              <a:rPr lang="en-GB" dirty="0">
                <a:solidFill>
                  <a:srgbClr val="00B050"/>
                </a:solidFill>
              </a:rPr>
              <a:t>int</a:t>
            </a:r>
            <a:r>
              <a:rPr lang="en-GB" dirty="0"/>
              <a:t> COUNT = 3;</a:t>
            </a:r>
          </a:p>
          <a:p>
            <a:r>
              <a:rPr lang="en-GB" dirty="0">
                <a:solidFill>
                  <a:srgbClr val="0070C0"/>
                </a:solidFill>
              </a:rPr>
              <a:t>    final static </a:t>
            </a:r>
            <a:r>
              <a:rPr lang="en-GB" dirty="0">
                <a:solidFill>
                  <a:srgbClr val="00B050"/>
                </a:solidFill>
              </a:rPr>
              <a:t>int</a:t>
            </a:r>
            <a:r>
              <a:rPr lang="en-GB" dirty="0"/>
              <a:t> REPEATS = 3;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final static </a:t>
            </a:r>
            <a:r>
              <a:rPr lang="en-GB" dirty="0"/>
              <a:t>CyclicBarrier cb = </a:t>
            </a:r>
            <a:r>
              <a:rPr lang="en-GB" dirty="0">
                <a:solidFill>
                  <a:srgbClr val="00B050"/>
                </a:solidFill>
              </a:rPr>
              <a:t>new</a:t>
            </a:r>
            <a:r>
              <a:rPr lang="en-GB" dirty="0"/>
              <a:t> CyclicBarrier( COUNT, () -&gt; System.out.println( </a:t>
            </a:r>
            <a:r>
              <a:rPr lang="en-GB" dirty="0">
                <a:solidFill>
                  <a:srgbClr val="C00000"/>
                </a:solidFill>
              </a:rPr>
              <a:t>"All done“ </a:t>
            </a:r>
            <a:r>
              <a:rPr lang="en-GB" dirty="0"/>
              <a:t>) );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static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class</a:t>
            </a:r>
            <a:r>
              <a:rPr lang="en-GB" dirty="0"/>
              <a:t> Task implements Runnable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</a:t>
            </a:r>
            <a:r>
              <a:rPr lang="en-GB" dirty="0">
                <a:solidFill>
                  <a:srgbClr val="00B050"/>
                </a:solidFill>
              </a:rPr>
              <a:t>int</a:t>
            </a:r>
            <a:r>
              <a:rPr lang="en-GB" dirty="0"/>
              <a:t> id;</a:t>
            </a:r>
          </a:p>
          <a:p>
            <a:endParaRPr lang="en-GB" dirty="0"/>
          </a:p>
          <a:p>
            <a:r>
              <a:rPr lang="en-GB" dirty="0"/>
              <a:t>        Task(</a:t>
            </a:r>
            <a:r>
              <a:rPr lang="en-GB" dirty="0">
                <a:solidFill>
                  <a:srgbClr val="00B050"/>
                </a:solidFill>
              </a:rPr>
              <a:t>int</a:t>
            </a:r>
            <a:r>
              <a:rPr lang="en-GB" dirty="0"/>
              <a:t> id) { </a:t>
            </a:r>
            <a:r>
              <a:rPr lang="en-GB" dirty="0">
                <a:solidFill>
                  <a:srgbClr val="00B050"/>
                </a:solidFill>
              </a:rPr>
              <a:t>this</a:t>
            </a:r>
            <a:r>
              <a:rPr lang="en-GB" dirty="0"/>
              <a:t>.id = id; }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dirty="0">
                <a:solidFill>
                  <a:srgbClr val="0070C0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void</a:t>
            </a:r>
            <a:r>
              <a:rPr lang="en-GB" dirty="0"/>
              <a:t> run()</a:t>
            </a:r>
          </a:p>
          <a:p>
            <a:r>
              <a:rPr lang="en-GB" dirty="0"/>
              <a:t>        {   </a:t>
            </a:r>
            <a:r>
              <a:rPr lang="en-GB" dirty="0">
                <a:solidFill>
                  <a:srgbClr val="C00000"/>
                </a:solidFill>
              </a:rPr>
              <a:t>for</a:t>
            </a:r>
            <a:r>
              <a:rPr lang="en-GB" dirty="0"/>
              <a:t> (</a:t>
            </a:r>
            <a:r>
              <a:rPr lang="en-GB" dirty="0">
                <a:solidFill>
                  <a:srgbClr val="00B050"/>
                </a:solidFill>
              </a:rPr>
              <a:t>int</a:t>
            </a:r>
            <a:r>
              <a:rPr lang="en-GB" dirty="0"/>
              <a:t> i = 0; i &lt; REPEATS; i++)</a:t>
            </a:r>
          </a:p>
          <a:p>
            <a:r>
              <a:rPr lang="en-GB" dirty="0"/>
              <a:t>            {   System.out.println( </a:t>
            </a:r>
            <a:r>
              <a:rPr lang="en-GB" dirty="0">
                <a:solidFill>
                  <a:srgbClr val="C00000"/>
                </a:solidFill>
              </a:rPr>
              <a:t>"Thread "</a:t>
            </a:r>
            <a:r>
              <a:rPr lang="en-GB" dirty="0"/>
              <a:t> + id + </a:t>
            </a:r>
            <a:r>
              <a:rPr lang="en-GB" dirty="0">
                <a:solidFill>
                  <a:srgbClr val="C00000"/>
                </a:solidFill>
              </a:rPr>
              <a:t>" done“ </a:t>
            </a:r>
            <a:r>
              <a:rPr lang="en-GB" dirty="0"/>
              <a:t>);</a:t>
            </a:r>
          </a:p>
          <a:p>
            <a:r>
              <a:rPr lang="en-GB" dirty="0"/>
              <a:t>                </a:t>
            </a:r>
            <a:r>
              <a:rPr lang="en-GB" dirty="0">
                <a:solidFill>
                  <a:srgbClr val="C00000"/>
                </a:solidFill>
              </a:rPr>
              <a:t>try</a:t>
            </a:r>
            <a:r>
              <a:rPr lang="en-GB" dirty="0"/>
              <a:t> { cb.await(); } </a:t>
            </a:r>
            <a:r>
              <a:rPr lang="en-GB" dirty="0">
                <a:solidFill>
                  <a:srgbClr val="C00000"/>
                </a:solidFill>
              </a:rPr>
              <a:t>catch</a:t>
            </a:r>
            <a:r>
              <a:rPr lang="en-GB" dirty="0"/>
              <a:t> (Exception e) {}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public static </a:t>
            </a:r>
            <a:r>
              <a:rPr lang="en-GB" dirty="0">
                <a:solidFill>
                  <a:srgbClr val="00B050"/>
                </a:solidFill>
              </a:rPr>
              <a:t>void</a:t>
            </a:r>
            <a:r>
              <a:rPr lang="en-GB" dirty="0"/>
              <a:t> main( String [] args )</a:t>
            </a:r>
          </a:p>
          <a:p>
            <a:r>
              <a:rPr lang="en-GB" dirty="0"/>
              <a:t>    {   </a:t>
            </a:r>
            <a:r>
              <a:rPr lang="en-GB" dirty="0">
                <a:solidFill>
                  <a:srgbClr val="C00000"/>
                </a:solidFill>
              </a:rPr>
              <a:t>for</a:t>
            </a:r>
            <a:r>
              <a:rPr lang="en-GB" dirty="0"/>
              <a:t> (</a:t>
            </a:r>
            <a:r>
              <a:rPr lang="en-GB" dirty="0">
                <a:solidFill>
                  <a:srgbClr val="00B050"/>
                </a:solidFill>
              </a:rPr>
              <a:t>int</a:t>
            </a:r>
            <a:r>
              <a:rPr lang="en-GB" dirty="0"/>
              <a:t> i = 0; i &lt; COUNT; i++)  { </a:t>
            </a:r>
            <a:r>
              <a:rPr lang="en-GB" dirty="0">
                <a:solidFill>
                  <a:srgbClr val="00B050"/>
                </a:solidFill>
              </a:rPr>
              <a:t>new</a:t>
            </a:r>
            <a:r>
              <a:rPr lang="en-GB" dirty="0"/>
              <a:t> Thread( </a:t>
            </a:r>
            <a:r>
              <a:rPr lang="en-GB" dirty="0">
                <a:solidFill>
                  <a:srgbClr val="00B050"/>
                </a:solidFill>
              </a:rPr>
              <a:t>new</a:t>
            </a:r>
            <a:r>
              <a:rPr lang="en-GB" dirty="0"/>
              <a:t> Task( i ) ).start(); }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119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CyclicBarrierDemo Output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2171699" y="704376"/>
            <a:ext cx="9857739" cy="5504407"/>
          </a:xfrm>
        </p:spPr>
        <p:txBody>
          <a:bodyPr/>
          <a:lstStyle/>
          <a:p>
            <a:pPr marL="6350" indent="0">
              <a:buNone/>
            </a:pPr>
            <a:r>
              <a:rPr lang="en-GB" dirty="0"/>
              <a:t>Thread 0 done</a:t>
            </a:r>
          </a:p>
          <a:p>
            <a:pPr marL="6350" indent="0">
              <a:buNone/>
            </a:pPr>
            <a:r>
              <a:rPr lang="en-GB" dirty="0"/>
              <a:t>Thread 2 done</a:t>
            </a:r>
          </a:p>
          <a:p>
            <a:pPr marL="6350" indent="0">
              <a:buNone/>
            </a:pPr>
            <a:r>
              <a:rPr lang="en-GB" dirty="0"/>
              <a:t>Thread 1 done</a:t>
            </a:r>
          </a:p>
          <a:p>
            <a:pPr marL="6350" indent="0">
              <a:buNone/>
            </a:pPr>
            <a:r>
              <a:rPr lang="en-GB" dirty="0"/>
              <a:t>All done</a:t>
            </a:r>
          </a:p>
          <a:p>
            <a:pPr marL="6350" indent="0">
              <a:buNone/>
            </a:pPr>
            <a:r>
              <a:rPr lang="en-GB" dirty="0"/>
              <a:t>Thread 1 done</a:t>
            </a:r>
          </a:p>
          <a:p>
            <a:pPr marL="6350" indent="0">
              <a:buNone/>
            </a:pPr>
            <a:r>
              <a:rPr lang="en-GB" dirty="0"/>
              <a:t>Thread 2 done</a:t>
            </a:r>
          </a:p>
          <a:p>
            <a:pPr marL="6350" indent="0">
              <a:buNone/>
            </a:pPr>
            <a:r>
              <a:rPr lang="en-GB" dirty="0"/>
              <a:t>Thread 0 done</a:t>
            </a:r>
          </a:p>
          <a:p>
            <a:pPr marL="6350" indent="0">
              <a:buNone/>
            </a:pPr>
            <a:r>
              <a:rPr lang="en-GB" dirty="0"/>
              <a:t>All done</a:t>
            </a:r>
          </a:p>
          <a:p>
            <a:pPr marL="6350" indent="0">
              <a:buNone/>
            </a:pPr>
            <a:r>
              <a:rPr lang="en-GB" dirty="0"/>
              <a:t>Thread 2 done</a:t>
            </a:r>
          </a:p>
          <a:p>
            <a:pPr marL="6350" indent="0">
              <a:buNone/>
            </a:pPr>
            <a:r>
              <a:rPr lang="en-GB" dirty="0"/>
              <a:t>Thread 0 done</a:t>
            </a:r>
          </a:p>
          <a:p>
            <a:pPr marL="6350" indent="0">
              <a:buNone/>
            </a:pPr>
            <a:r>
              <a:rPr lang="en-GB" dirty="0"/>
              <a:t>Thread 1 done</a:t>
            </a:r>
          </a:p>
          <a:p>
            <a:pPr marL="6350" indent="0">
              <a:buNone/>
            </a:pPr>
            <a:r>
              <a:rPr lang="en-GB" dirty="0"/>
              <a:t>All done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61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34198510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Multi-Threaded Servers (“Concurrency”)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dirty="0"/>
              <a:t>Many applications have to deal with “real world” concurrency</a:t>
            </a:r>
          </a:p>
          <a:p>
            <a:pPr lvl="1"/>
            <a:r>
              <a:rPr lang="en-GB" dirty="0"/>
              <a:t>Like multiple users who may issue task requests concurrently and non-deterministically </a:t>
            </a:r>
          </a:p>
          <a:p>
            <a:endParaRPr lang="en-GB" dirty="0"/>
          </a:p>
          <a:p>
            <a:r>
              <a:rPr lang="en-GB" dirty="0"/>
              <a:t>Threads can help to code such server applications </a:t>
            </a:r>
          </a:p>
          <a:p>
            <a:pPr lvl="1"/>
            <a:r>
              <a:rPr lang="en-GB" dirty="0"/>
              <a:t>Run a separate thread for each concurrent interaction </a:t>
            </a:r>
          </a:p>
          <a:p>
            <a:endParaRPr lang="en-GB" dirty="0"/>
          </a:p>
          <a:p>
            <a:r>
              <a:rPr lang="en-GB" dirty="0"/>
              <a:t>Servers are often built on top of a standardised multi-threaded environment such as a servlet container like Tomcat</a:t>
            </a:r>
          </a:p>
          <a:p>
            <a:endParaRPr lang="en-GB" dirty="0"/>
          </a:p>
          <a:p>
            <a:r>
              <a:rPr lang="en-GB" dirty="0"/>
              <a:t>Server threads may be blocked a lot of the time, because they are waiting for the next request</a:t>
            </a:r>
          </a:p>
          <a:p>
            <a:pPr lvl="1"/>
            <a:r>
              <a:rPr lang="en-GB" dirty="0"/>
              <a:t>During waiting times, they do not actually use up CPU time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62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13800836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56261" y="301151"/>
            <a:ext cx="11581738" cy="403225"/>
          </a:xfrm>
        </p:spPr>
        <p:txBody>
          <a:bodyPr/>
          <a:lstStyle/>
          <a:p>
            <a:pPr algn="ctr"/>
            <a:r>
              <a:rPr lang="en-GB" dirty="0"/>
              <a:t>Parallel Programming (“Parallelism”)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6261" y="839244"/>
            <a:ext cx="11581738" cy="5504407"/>
          </a:xfrm>
        </p:spPr>
        <p:txBody>
          <a:bodyPr/>
          <a:lstStyle/>
          <a:p>
            <a:r>
              <a:rPr lang="en-GB" i="1" dirty="0"/>
              <a:t>Parallel programming</a:t>
            </a:r>
            <a:r>
              <a:rPr lang="en-GB" dirty="0"/>
              <a:t> tries to divide a computation-intensive task into sub-tasks and execute these at the same time</a:t>
            </a:r>
          </a:p>
          <a:p>
            <a:pPr lvl="1"/>
            <a:r>
              <a:rPr lang="en-GB" dirty="0"/>
              <a:t>Can be coded for multi-core or distributed machines</a:t>
            </a:r>
          </a:p>
          <a:p>
            <a:endParaRPr lang="en-GB" dirty="0"/>
          </a:p>
          <a:p>
            <a:r>
              <a:rPr lang="en-GB" dirty="0"/>
              <a:t>Parallelisation requires a careful breakdown into sub-tasks and allocation over different cores / processors / machines</a:t>
            </a:r>
          </a:p>
          <a:p>
            <a:pPr lvl="1"/>
            <a:r>
              <a:rPr lang="en-GB" dirty="0"/>
              <a:t>Try to reduce idle (waiting) times</a:t>
            </a:r>
          </a:p>
          <a:p>
            <a:pPr lvl="1"/>
            <a:r>
              <a:rPr lang="en-GB" dirty="0"/>
              <a:t>Not every algorithm can be efficiently parallelised</a:t>
            </a:r>
          </a:p>
          <a:p>
            <a:endParaRPr lang="en-GB" dirty="0"/>
          </a:p>
          <a:p>
            <a:r>
              <a:rPr lang="en-GB" dirty="0"/>
              <a:t>Communication and memory access are often the bottlenecks</a:t>
            </a:r>
          </a:p>
          <a:p>
            <a:pPr lvl="1"/>
            <a:r>
              <a:rPr lang="en-GB" dirty="0"/>
              <a:t>Simply increasing the number of CPUs does not necessarily improve the performance</a:t>
            </a:r>
          </a:p>
          <a:p>
            <a:pPr lvl="1"/>
            <a:r>
              <a:rPr lang="en-GB" dirty="0"/>
              <a:t>In fact, overheads may even worsen the performance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7E85FC7-13DC-D24B-89C2-5E16CAE8A885}" type="slidenum">
              <a:rPr lang="en-US" smtClean="0"/>
              <a:pPr/>
              <a:t>63</a:t>
            </a:fld>
            <a:r>
              <a:rPr lang="en-US" dirty="0"/>
              <a:t>/N</a:t>
            </a:r>
          </a:p>
        </p:txBody>
      </p:sp>
    </p:spTree>
    <p:extLst>
      <p:ext uri="{BB962C8B-B14F-4D97-AF65-F5344CB8AC3E}">
        <p14:creationId xmlns:p14="http://schemas.microsoft.com/office/powerpoint/2010/main" val="16706111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8150" y="639693"/>
            <a:ext cx="398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10262" y="736374"/>
            <a:ext cx="11581738" cy="5504407"/>
          </a:xfrm>
          <a:prstGeom prst="rect">
            <a:avLst/>
          </a:prstGeom>
        </p:spPr>
        <p:txBody>
          <a:bodyPr/>
          <a:lstStyle/>
          <a:p>
            <a:r>
              <a:rPr lang="en-GB" sz="2200" dirty="0">
                <a:solidFill>
                  <a:schemeClr val="bg1"/>
                </a:solidFill>
              </a:rPr>
              <a:t>Java fully supports multi-threaded programming</a:t>
            </a:r>
          </a:p>
          <a:p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>
                <a:solidFill>
                  <a:schemeClr val="bg1"/>
                </a:solidFill>
              </a:rPr>
              <a:t>Synchronised methods and synchronised blocks</a:t>
            </a:r>
            <a:br>
              <a:rPr lang="en-GB" sz="2200" dirty="0">
                <a:solidFill>
                  <a:schemeClr val="bg1"/>
                </a:solidFill>
              </a:rPr>
            </a:br>
            <a:r>
              <a:rPr lang="en-GB" sz="2200" dirty="0">
                <a:solidFill>
                  <a:schemeClr val="bg1"/>
                </a:solidFill>
              </a:rPr>
              <a:t>can be used to control access to shared objects </a:t>
            </a:r>
          </a:p>
          <a:p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>
                <a:solidFill>
                  <a:schemeClr val="bg1"/>
                </a:solidFill>
              </a:rPr>
              <a:t>Choice of synchronisation (locking) strategy </a:t>
            </a:r>
          </a:p>
          <a:p>
            <a:pPr lvl="2"/>
            <a:r>
              <a:rPr lang="en-GB" sz="1600" dirty="0">
                <a:solidFill>
                  <a:schemeClr val="bg1"/>
                </a:solidFill>
              </a:rPr>
              <a:t>coarse-grained concurrency is simpler, less danger of deadlock, potentially poorer performance</a:t>
            </a:r>
          </a:p>
          <a:p>
            <a:pPr lvl="2"/>
            <a:r>
              <a:rPr lang="en-GB" sz="1600" dirty="0">
                <a:solidFill>
                  <a:schemeClr val="bg1"/>
                </a:solidFill>
              </a:rPr>
              <a:t>fine-grained concurrency is more complex, needs more care to avoid deadlocks, potentially better performance</a:t>
            </a:r>
          </a:p>
          <a:p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>
                <a:solidFill>
                  <a:schemeClr val="bg1"/>
                </a:solidFill>
              </a:rPr>
              <a:t>Barriers and semaphores can help to coordinate</a:t>
            </a:r>
            <a:br>
              <a:rPr lang="en-GB" sz="2200" dirty="0">
                <a:solidFill>
                  <a:schemeClr val="bg1"/>
                </a:solidFill>
              </a:rPr>
            </a:br>
            <a:r>
              <a:rPr lang="en-GB" sz="2200" dirty="0">
                <a:solidFill>
                  <a:schemeClr val="bg1"/>
                </a:solidFill>
              </a:rPr>
              <a:t>the progress of different threads </a:t>
            </a:r>
          </a:p>
          <a:p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>
                <a:solidFill>
                  <a:schemeClr val="bg1"/>
                </a:solidFill>
              </a:rPr>
              <a:t>Multi-threaded servers versus parallel programming</a:t>
            </a:r>
          </a:p>
        </p:txBody>
      </p:sp>
    </p:spTree>
    <p:extLst>
      <p:ext uri="{BB962C8B-B14F-4D97-AF65-F5344CB8AC3E}">
        <p14:creationId xmlns:p14="http://schemas.microsoft.com/office/powerpoint/2010/main" val="5480949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0" y="2555775"/>
            <a:ext cx="4622800" cy="1920526"/>
          </a:xfrm>
        </p:spPr>
        <p:txBody>
          <a:bodyPr/>
          <a:lstStyle/>
          <a:p>
            <a:r>
              <a:rPr lang="en-GB" dirty="0"/>
              <a:t>Academic hours:</a:t>
            </a:r>
            <a:br>
              <a:rPr lang="en-GB" dirty="0"/>
            </a:br>
            <a:r>
              <a:rPr lang="en-GB" dirty="0"/>
              <a:t>Wednesdays 09:00-11:00</a:t>
            </a:r>
            <a:br>
              <a:rPr lang="en-GB" dirty="0"/>
            </a:br>
            <a:br>
              <a:rPr lang="en-GB" dirty="0"/>
            </a:br>
            <a:r>
              <a:rPr lang="en-GB" dirty="0"/>
              <a:t>(please email if you can)</a:t>
            </a:r>
          </a:p>
        </p:txBody>
      </p:sp>
    </p:spTree>
    <p:extLst>
      <p:ext uri="{BB962C8B-B14F-4D97-AF65-F5344CB8AC3E}">
        <p14:creationId xmlns:p14="http://schemas.microsoft.com/office/powerpoint/2010/main" val="54395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11117453" y="5966460"/>
            <a:ext cx="550427" cy="45719"/>
          </a:xfrm>
        </p:spPr>
        <p:txBody>
          <a:bodyPr/>
          <a:lstStyle/>
          <a:p>
            <a:fld id="{D7E85FC7-13DC-D24B-89C2-5E16CAE8A885}" type="slidenum">
              <a:rPr lang="en-US" smtClean="0">
                <a:latin typeface="Berlin Sans FB" panose="020E0602020502020306" pitchFamily="34" charset="0"/>
                <a:cs typeface="Calibri" panose="020F0502020204030204" pitchFamily="34" charset="0"/>
              </a:rPr>
              <a:pPr/>
              <a:t>7</a:t>
            </a:fld>
            <a:r>
              <a:rPr lang="en-US" dirty="0">
                <a:latin typeface="Berlin Sans FB" panose="020E0602020502020306" pitchFamily="34" charset="0"/>
                <a:cs typeface="Calibri" panose="020F0502020204030204" pitchFamily="34" charset="0"/>
              </a:rPr>
              <a:t>/N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class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Bomb 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private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Bus bus;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Bomb ( Bus b ) {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this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.bus = b; } 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                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boolean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detonateCheck()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bus.getSpeed() &lt; 50 || bus.detectMovement(); }     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}</a:t>
            </a:r>
          </a:p>
          <a:p>
            <a:endParaRPr lang="en-GB" dirty="0">
              <a:latin typeface="Berlin Sans FB" panose="020E0602020502020306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interface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Camera {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boolean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getCameraFeed(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boolean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x ); }</a:t>
            </a:r>
          </a:p>
          <a:p>
            <a:endParaRPr lang="en-GB" dirty="0">
              <a:latin typeface="Berlin Sans FB" panose="020E0602020502020306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class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StandardCamera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implements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Camera{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boolean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getCameraFeed(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boolean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movement )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movement; }   }</a:t>
            </a:r>
          </a:p>
          <a:p>
            <a:endParaRPr lang="en-GB" dirty="0">
              <a:latin typeface="Berlin Sans FB" panose="020E0602020502020306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class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Bus {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private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speed;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private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boolean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movement;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private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Camera camera;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Bus(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s, Camera c )      {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this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.speed = s;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this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.camera = c; }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int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 getSpeed()         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this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.speed; }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evacuateCivilians() {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this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.movement = </a:t>
            </a:r>
            <a:r>
              <a:rPr lang="en-GB" dirty="0">
                <a:solidFill>
                  <a:srgbClr val="FFC00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true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; }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boolean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detectMovement()    {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return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this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.camera.getCameraFeed( movement ); }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}</a:t>
            </a:r>
          </a:p>
          <a:p>
            <a:endParaRPr lang="en-GB" dirty="0">
              <a:latin typeface="Berlin Sans FB" panose="020E0602020502020306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class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Main {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public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static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void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main( String [] args ) {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    Bus  b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Bus( 50, </a:t>
            </a:r>
            <a:r>
              <a:rPr lang="en-GB" dirty="0">
                <a:solidFill>
                  <a:srgbClr val="7030A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x-&gt;false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); 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    Bomb m = </a:t>
            </a:r>
            <a:r>
              <a:rPr lang="en-GB" dirty="0">
                <a:solidFill>
                  <a:srgbClr val="00B05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new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Bomb( b );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    b.evacuateCivilians();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if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(m.detonateCheck()) System.out.println(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"BOOM!!!"  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   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else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System.out.println( </a:t>
            </a:r>
            <a:r>
              <a:rPr lang="en-GB" dirty="0">
                <a:solidFill>
                  <a:srgbClr val="C00000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"(safe)" </a:t>
            </a:r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    }</a:t>
            </a:r>
          </a:p>
          <a:p>
            <a:r>
              <a:rPr lang="en-GB" dirty="0">
                <a:latin typeface="Berlin Sans FB" panose="020E0602020502020306" pitchFamily="34" charset="0"/>
                <a:cs typeface="Calibri" panose="020F0502020204030204" pitchFamily="34" charset="0"/>
              </a:rPr>
              <a:t>}</a:t>
            </a:r>
          </a:p>
          <a:p>
            <a:endParaRPr lang="en-GB" dirty="0">
              <a:latin typeface="Berlin Sans FB" panose="020E0602020502020306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7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Threads and Synchronisation</a:t>
            </a:r>
          </a:p>
        </p:txBody>
      </p:sp>
    </p:spTree>
    <p:extLst>
      <p:ext uri="{BB962C8B-B14F-4D97-AF65-F5344CB8AC3E}">
        <p14:creationId xmlns:p14="http://schemas.microsoft.com/office/powerpoint/2010/main" val="241328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I: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30295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/Divider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0C121402-B6D9-9744-973B-81A6B776DF11}"/>
    </a:ext>
  </a:extLst>
</a:theme>
</file>

<file path=ppt/theme/theme2.xml><?xml version="1.0" encoding="utf-8"?>
<a:theme xmlns:a="http://schemas.openxmlformats.org/drawingml/2006/main" name="Text/Media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24E1FE93-DBF4-6E41-BD12-7199829D8CB3}"/>
    </a:ext>
  </a:extLst>
</a:theme>
</file>

<file path=ppt/theme/theme3.xml><?xml version="1.0" encoding="utf-8"?>
<a:theme xmlns:a="http://schemas.openxmlformats.org/drawingml/2006/main" name="Media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E1A0A4E8-9C8B-244F-A8BB-F43D8A27A71A}"/>
    </a:ext>
  </a:extLst>
</a:theme>
</file>

<file path=ppt/theme/theme4.xml><?xml version="1.0" encoding="utf-8"?>
<a:theme xmlns:a="http://schemas.openxmlformats.org/drawingml/2006/main" name="End Slides">
  <a:themeElements>
    <a:clrScheme name="UoE PPT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D202C"/>
      </a:accent1>
      <a:accent2>
        <a:srgbClr val="612467"/>
      </a:accent2>
      <a:accent3>
        <a:srgbClr val="33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612467"/>
      </a:hlink>
      <a:folHlink>
        <a:srgbClr val="612467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E5218_00244804_Accessible_PP_templates_AW_V5h" id="{A0A2580B-49FC-4342-BB82-4F3B07E0F1C9}" vid="{BBE50698-18A2-4941-A9C0-C386D61FA33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BA757DD001D6429A804770F209C358" ma:contentTypeVersion="9" ma:contentTypeDescription="Create a new document." ma:contentTypeScope="" ma:versionID="a2af8620d8052c4570ee10b90bc2e287">
  <xsd:schema xmlns:xsd="http://www.w3.org/2001/XMLSchema" xmlns:xs="http://www.w3.org/2001/XMLSchema" xmlns:p="http://schemas.microsoft.com/office/2006/metadata/properties" xmlns:ns2="864fa2f1-e7a3-49ef-aac9-27da4f2d2640" targetNamespace="http://schemas.microsoft.com/office/2006/metadata/properties" ma:root="true" ma:fieldsID="bdde676d73dc32e80c046e4d27a4df6c" ns2:_="">
    <xsd:import namespace="864fa2f1-e7a3-49ef-aac9-27da4f2d26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fa2f1-e7a3-49ef-aac9-27da4f2d26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74A378-A40D-4D10-9A36-F1DBB1C7DA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7D91BB-6FD8-4800-B5D5-2773EA19D436}">
  <ds:schemaRefs>
    <ds:schemaRef ds:uri="864fa2f1-e7a3-49ef-aac9-27da4f2d2640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E849799-830B-4E55-9666-63F48AF16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4fa2f1-e7a3-49ef-aac9-27da4f2d26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1365</TotalTime>
  <Words>5828</Words>
  <Application>Microsoft Office PowerPoint</Application>
  <PresentationFormat>Widescreen</PresentationFormat>
  <Paragraphs>802</Paragraphs>
  <Slides>65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Arial</vt:lpstr>
      <vt:lpstr>Arial Black</vt:lpstr>
      <vt:lpstr>Berlin Sans FB</vt:lpstr>
      <vt:lpstr>Calibri</vt:lpstr>
      <vt:lpstr>System Font Regular</vt:lpstr>
      <vt:lpstr>Wingdings</vt:lpstr>
      <vt:lpstr>Title/Divider Slides</vt:lpstr>
      <vt:lpstr>Text/Media Slides</vt:lpstr>
      <vt:lpstr>Media Slides</vt:lpstr>
      <vt:lpstr>End Slides</vt:lpstr>
      <vt:lpstr>CE303</vt:lpstr>
      <vt:lpstr>Today:</vt:lpstr>
      <vt:lpstr>BUT, FIRST,</vt:lpstr>
      <vt:lpstr>PowerPoint Presentation</vt:lpstr>
      <vt:lpstr>PowerPoint Presentation</vt:lpstr>
      <vt:lpstr>PowerPoint Presentation</vt:lpstr>
      <vt:lpstr>PowerPoint Presentation</vt:lpstr>
      <vt:lpstr>Today:</vt:lpstr>
      <vt:lpstr>Part I: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II: Java threads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III: Synchronisation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IV: Deadlocks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V: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Academic hours: Wednesdays 09:00-11:00  (please email if you can)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Papastylianou, Tasos</dc:creator>
  <cp:lastModifiedBy>Trina Roy</cp:lastModifiedBy>
  <cp:revision>213</cp:revision>
  <dcterms:created xsi:type="dcterms:W3CDTF">2022-10-17T05:20:58Z</dcterms:created>
  <dcterms:modified xsi:type="dcterms:W3CDTF">2022-11-24T16:50:34Z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0x0101002BBA757DD001D6429A804770F209C358</vt:lpwstr>
  </property>
</Properties>
</file>