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  <p:sldMasterId id="2147483890" r:id="rId5"/>
    <p:sldMasterId id="2147483927" r:id="rId6"/>
    <p:sldMasterId id="2147483964" r:id="rId7"/>
  </p:sldMasterIdLst>
  <p:notesMasterIdLst>
    <p:notesMasterId r:id="rId74"/>
  </p:notesMasterIdLst>
  <p:handoutMasterIdLst>
    <p:handoutMasterId r:id="rId75"/>
  </p:handoutMasterIdLst>
  <p:sldIdLst>
    <p:sldId id="256" r:id="rId8"/>
    <p:sldId id="325" r:id="rId9"/>
    <p:sldId id="402" r:id="rId10"/>
    <p:sldId id="403" r:id="rId11"/>
    <p:sldId id="401" r:id="rId12"/>
    <p:sldId id="326" r:id="rId13"/>
    <p:sldId id="327" r:id="rId14"/>
    <p:sldId id="449" r:id="rId15"/>
    <p:sldId id="324" r:id="rId16"/>
    <p:sldId id="452" r:id="rId17"/>
    <p:sldId id="453" r:id="rId18"/>
    <p:sldId id="400" r:id="rId19"/>
    <p:sldId id="387" r:id="rId20"/>
    <p:sldId id="405" r:id="rId21"/>
    <p:sldId id="406" r:id="rId22"/>
    <p:sldId id="404" r:id="rId23"/>
    <p:sldId id="409" r:id="rId24"/>
    <p:sldId id="408" r:id="rId25"/>
    <p:sldId id="392" r:id="rId26"/>
    <p:sldId id="410" r:id="rId27"/>
    <p:sldId id="393" r:id="rId28"/>
    <p:sldId id="394" r:id="rId29"/>
    <p:sldId id="412" r:id="rId30"/>
    <p:sldId id="411" r:id="rId31"/>
    <p:sldId id="413" r:id="rId32"/>
    <p:sldId id="395" r:id="rId33"/>
    <p:sldId id="396" r:id="rId34"/>
    <p:sldId id="415" r:id="rId35"/>
    <p:sldId id="397" r:id="rId36"/>
    <p:sldId id="420" r:id="rId37"/>
    <p:sldId id="419" r:id="rId38"/>
    <p:sldId id="416" r:id="rId39"/>
    <p:sldId id="414" r:id="rId40"/>
    <p:sldId id="417" r:id="rId41"/>
    <p:sldId id="418" r:id="rId42"/>
    <p:sldId id="399" r:id="rId43"/>
    <p:sldId id="398" r:id="rId44"/>
    <p:sldId id="426" r:id="rId45"/>
    <p:sldId id="425" r:id="rId46"/>
    <p:sldId id="427" r:id="rId47"/>
    <p:sldId id="424" r:id="rId48"/>
    <p:sldId id="433" r:id="rId49"/>
    <p:sldId id="428" r:id="rId50"/>
    <p:sldId id="434" r:id="rId51"/>
    <p:sldId id="435" r:id="rId52"/>
    <p:sldId id="432" r:id="rId53"/>
    <p:sldId id="431" r:id="rId54"/>
    <p:sldId id="430" r:id="rId55"/>
    <p:sldId id="429" r:id="rId56"/>
    <p:sldId id="437" r:id="rId57"/>
    <p:sldId id="438" r:id="rId58"/>
    <p:sldId id="423" r:id="rId59"/>
    <p:sldId id="444" r:id="rId60"/>
    <p:sldId id="440" r:id="rId61"/>
    <p:sldId id="441" r:id="rId62"/>
    <p:sldId id="443" r:id="rId63"/>
    <p:sldId id="442" r:id="rId64"/>
    <p:sldId id="436" r:id="rId65"/>
    <p:sldId id="450" r:id="rId66"/>
    <p:sldId id="422" r:id="rId67"/>
    <p:sldId id="421" r:id="rId68"/>
    <p:sldId id="445" r:id="rId69"/>
    <p:sldId id="447" r:id="rId70"/>
    <p:sldId id="448" r:id="rId71"/>
    <p:sldId id="391" r:id="rId72"/>
    <p:sldId id="32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8000"/>
    <a:srgbClr val="62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6322" autoAdjust="0"/>
  </p:normalViewPr>
  <p:slideViewPr>
    <p:cSldViewPr snapToGrid="0" snapToObjects="1">
      <p:cViewPr varScale="1">
        <p:scale>
          <a:sx n="80" d="100"/>
          <a:sy n="80" d="100"/>
        </p:scale>
        <p:origin x="17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3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F9495-C47E-F74D-989E-66C515E2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2327-043B-0C4B-9D3B-03D0073D6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A747-B8FF-874B-AED5-DE9F3E5B409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A69-9A3F-C84F-889B-609CAFD70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99EC-65F5-104B-A92F-F8D68459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1E54-08B8-294F-898B-644954DA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F6A5-7605-DF41-945B-909649E00EC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1D0F-7CCC-3448-8011-367F0D0A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Caught in a landslide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‘Type’ in the mathematical sense (e.g. Category Theory) can be thought of as a rule that can be used to create concrete ‘things’.</a:t>
            </a:r>
          </a:p>
          <a:p>
            <a:endParaRPr lang="en-GB" dirty="0"/>
          </a:p>
          <a:p>
            <a:r>
              <a:rPr lang="en-GB" dirty="0"/>
              <a:t>Sets are concrete in nature, and deal with things as 'collections'.</a:t>
            </a:r>
          </a:p>
          <a:p>
            <a:r>
              <a:rPr lang="en-GB" dirty="0"/>
              <a:t>Types are abstract in nature, and deal with things as 'constructions’.</a:t>
            </a:r>
          </a:p>
          <a:p>
            <a:endParaRPr lang="en-GB" dirty="0"/>
          </a:p>
          <a:p>
            <a:r>
              <a:rPr lang="en-GB" dirty="0"/>
              <a:t>A set is a collection of elements, and this collection describes the set in its totality.</a:t>
            </a:r>
          </a:p>
          <a:p>
            <a:r>
              <a:rPr lang="en-GB" dirty="0"/>
              <a:t>A type is a statement, which describes what can be 'constructed' according to some rules.</a:t>
            </a:r>
          </a:p>
          <a:p>
            <a:endParaRPr lang="en-GB" dirty="0"/>
          </a:p>
          <a:p>
            <a:r>
              <a:rPr lang="en-GB" dirty="0"/>
              <a:t>There is the concept of the 'expression' of a type, which is a set. This can be thought of as the act of making all elements under the type 'concrete', and collecting them as a set.</a:t>
            </a:r>
          </a:p>
          <a:p>
            <a:r>
              <a:rPr lang="en-GB" dirty="0"/>
              <a:t>The reciprocal of this is describing / defining a set as the collection of elements 'having a particular property'.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Compare with accessing heap objects via pointers in c, vs objects created directly on the stack – entirely in the programmers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2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Compare with accessing heap objects via pointers in c, vs objects created directly on the stack – entirely in the programmers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Remind the standard output from </a:t>
            </a:r>
            <a:r>
              <a:rPr lang="en-GB" dirty="0" err="1"/>
              <a:t>toString</a:t>
            </a:r>
            <a:r>
              <a:rPr lang="en-GB" dirty="0"/>
              <a:t>, which is the </a:t>
            </a:r>
            <a:r>
              <a:rPr lang="en-GB" dirty="0" err="1"/>
              <a:t>classname</a:t>
            </a:r>
            <a:r>
              <a:rPr lang="en-GB" dirty="0"/>
              <a:t> and </a:t>
            </a:r>
            <a:r>
              <a:rPr lang="en-GB"/>
              <a:t>Hashcode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Caveat: Interned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2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go through this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4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change this slightly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 we’re “copying” the fields manually</a:t>
            </a:r>
          </a:p>
          <a:p>
            <a:endParaRPr lang="en-GB" dirty="0"/>
          </a:p>
          <a:p>
            <a:r>
              <a:rPr lang="en-GB" dirty="0"/>
              <a:t>Note we could still implement Cloneable, since we’re overriding a .clone() method</a:t>
            </a:r>
          </a:p>
          <a:p>
            <a:r>
              <a:rPr lang="en-GB" dirty="0"/>
              <a:t>But our method doesn’t check if our ‘this’ object is an instance of Cloneable and throw an exception if not!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“Why should we care?” / “What will this unit enable us to do?”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Therefore main will not complain that we removed Cloneable.</a:t>
            </a:r>
          </a:p>
          <a:p>
            <a:r>
              <a:rPr lang="en-GB" dirty="0"/>
              <a:t>(but it would still be good practice to include the ‘implement’ instruction, to signal to users of our class that it provides a .clone() method)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50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Lots of problems with </a:t>
            </a:r>
            <a:r>
              <a:rPr lang="en-GB" dirty="0" err="1"/>
              <a:t>Cloneables</a:t>
            </a:r>
            <a:r>
              <a:rPr lang="en-GB" dirty="0"/>
              <a:t> (including spelling!). Original authors regret its implementation.</a:t>
            </a:r>
          </a:p>
          <a:p>
            <a:endParaRPr lang="en-GB" dirty="0"/>
          </a:p>
          <a:p>
            <a:r>
              <a:rPr lang="en-GB" dirty="0"/>
              <a:t>Points 2.1 and 2.2 on this list make me hypocritical, because:</a:t>
            </a:r>
          </a:p>
          <a:p>
            <a:r>
              <a:rPr lang="en-GB" dirty="0"/>
              <a:t>2.1: When one implements the equals method, generally they’re generally also expected to implement the </a:t>
            </a:r>
            <a:r>
              <a:rPr lang="en-GB" dirty="0" err="1"/>
              <a:t>hashCode</a:t>
            </a:r>
            <a:r>
              <a:rPr lang="en-GB" dirty="0"/>
              <a:t> method (e.g. for memory efficiency; similar to interned Strings).</a:t>
            </a:r>
          </a:p>
          <a:p>
            <a:r>
              <a:rPr lang="en-GB" dirty="0"/>
              <a:t>2.2: I didn’t do this in the previous example (show it).</a:t>
            </a:r>
          </a:p>
          <a:p>
            <a:endParaRPr lang="en-GB" dirty="0"/>
          </a:p>
          <a:p>
            <a:r>
              <a:rPr lang="en-GB" dirty="0"/>
              <a:t>Also note the example of </a:t>
            </a:r>
            <a:r>
              <a:rPr lang="en-GB" dirty="0" err="1"/>
              <a:t>downcasting</a:t>
            </a:r>
            <a:r>
              <a:rPr lang="en-GB" dirty="0"/>
              <a:t>  here   (</a:t>
            </a:r>
            <a:r>
              <a:rPr lang="en-GB" dirty="0" err="1"/>
              <a:t>MyClass</a:t>
            </a:r>
            <a:r>
              <a:rPr lang="en-GB" dirty="0"/>
              <a:t> -&gt; Object -&gt; </a:t>
            </a:r>
            <a:r>
              <a:rPr lang="en-GB" dirty="0" err="1"/>
              <a:t>MyClass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1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study this example a bit (apologies for the ‘compressed’ lines!)</a:t>
            </a:r>
          </a:p>
          <a:p>
            <a:endParaRPr lang="en-GB" dirty="0"/>
          </a:p>
          <a:p>
            <a:r>
              <a:rPr lang="en-GB" dirty="0"/>
              <a:t>The Author class is not shown here, but it’s exactly what you imagine it to be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r>
              <a:rPr lang="en-GB" dirty="0"/>
              <a:t>Btw, all this code will be available on </a:t>
            </a:r>
            <a:r>
              <a:rPr lang="en-GB" dirty="0" err="1"/>
              <a:t>moodle</a:t>
            </a:r>
            <a:r>
              <a:rPr lang="en-GB" dirty="0"/>
              <a:t> (properly spaced!) for you to study later if you want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4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see an example of this in the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9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Object class does not provide a “copy()”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4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(assuming a deep copy which goes to exhaustive depth)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Leet’s try to see what this will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9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3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Serialisation can be a way of doing a ‘deep’ copy … but you may grab more concrete objects than you bargained for!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see a concrete example</a:t>
            </a:r>
          </a:p>
          <a:p>
            <a:r>
              <a:rPr lang="en-GB" dirty="0"/>
              <a:t>(this is a simplified version of the book class from before)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Juggle all sorts of objects, pass them around effectively (within the same program … between programs … between applications or files in your operating system / filesystem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5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(note British vs American spelling)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Announcement that next week (6) will be the release of the assignment.</a:t>
            </a:r>
          </a:p>
          <a:p>
            <a:r>
              <a:rPr lang="en-GB" baseline="0" dirty="0"/>
              <a:t>Also remind progress tests on week 7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Juggle all sorts of objects, pass them around effectively (within the same program … between programs … between applications or files in your operating system / filesystem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are Ethan Hawke, in the movie GATTACA, where the future is bleak, and your DNA decides your fate.</a:t>
            </a:r>
          </a:p>
          <a:p>
            <a:r>
              <a:rPr lang="en-GB" dirty="0"/>
              <a:t>You have been using Jude Law’s DNA, to pretend you’re of acceptable DNA, to go to the moon.</a:t>
            </a:r>
          </a:p>
          <a:p>
            <a:r>
              <a:rPr lang="en-GB" dirty="0"/>
              <a:t>However, Uma Thurman is suspecting you. She’s called the authorities to come and swab your desk!</a:t>
            </a:r>
          </a:p>
          <a:p>
            <a:r>
              <a:rPr lang="en-GB" dirty="0"/>
              <a:t>You need to create some more DNA samples, and plant them on your desk, FAST!</a:t>
            </a:r>
          </a:p>
          <a:p>
            <a:r>
              <a:rPr lang="en-GB" dirty="0"/>
              <a:t>What do you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Complementary bases</a:t>
            </a:r>
          </a:p>
          <a:p>
            <a:r>
              <a:rPr lang="en-GB" dirty="0"/>
              <a:t>Adenine &lt;-&gt; Thymine</a:t>
            </a:r>
          </a:p>
          <a:p>
            <a:r>
              <a:rPr lang="en-GB" dirty="0"/>
              <a:t>Guanine &lt;-&gt; Cytosine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Complementary bases</a:t>
            </a:r>
          </a:p>
          <a:p>
            <a:r>
              <a:rPr lang="en-GB" dirty="0"/>
              <a:t>Adenine &lt;-&gt; Thymine</a:t>
            </a:r>
          </a:p>
          <a:p>
            <a:r>
              <a:rPr lang="en-GB" dirty="0"/>
              <a:t>Guanine &lt;-&gt; Cytosine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discuss how to ‘copy’ objects, let’s first discuss how java treats objects in the first place.</a:t>
            </a:r>
          </a:p>
          <a:p>
            <a:endParaRPr lang="en-GB" dirty="0"/>
          </a:p>
          <a:p>
            <a:r>
              <a:rPr lang="en-GB" dirty="0"/>
              <a:t>Examples of dynamic languages: python, ruby, </a:t>
            </a:r>
            <a:r>
              <a:rPr lang="en-GB" dirty="0" err="1"/>
              <a:t>matlab</a:t>
            </a:r>
            <a:r>
              <a:rPr lang="en-GB" dirty="0"/>
              <a:t>/octave, R, </a:t>
            </a:r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-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oE_Logo_Black" descr="Logo - University of Essex">
            <a:extLst>
              <a:ext uri="{FF2B5EF4-FFF2-40B4-BE49-F238E27FC236}">
                <a16:creationId xmlns:a16="http://schemas.microsoft.com/office/drawing/2014/main" id="{91F64F71-DD94-BE43-A1BF-90989C0C6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C6F89C8B-0CBB-8642-991D-39E97AB6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_BG">
            <a:extLst>
              <a:ext uri="{FF2B5EF4-FFF2-40B4-BE49-F238E27FC236}">
                <a16:creationId xmlns:a16="http://schemas.microsoft.com/office/drawing/2014/main" id="{5D4998F0-DC3A-364F-ACFE-A254B6B4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7" name="Divider_Line">
            <a:extLst>
              <a:ext uri="{FF2B5EF4-FFF2-40B4-BE49-F238E27FC236}">
                <a16:creationId xmlns:a16="http://schemas.microsoft.com/office/drawing/2014/main" id="{822F4922-0983-EE45-B259-9B6104905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52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 Slide, and Contin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6350" indent="0"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84191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62220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_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B314EC19-20AC-8D4D-9C1B-2543B45C4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_BG">
            <a:extLst>
              <a:ext uri="{FF2B5EF4-FFF2-40B4-BE49-F238E27FC236}">
                <a16:creationId xmlns:a16="http://schemas.microsoft.com/office/drawing/2014/main" id="{AC8BCD2D-A1D4-B941-B5ED-4FC7122E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4" name="Divider_Line">
            <a:extLst>
              <a:ext uri="{FF2B5EF4-FFF2-40B4-BE49-F238E27FC236}">
                <a16:creationId xmlns:a16="http://schemas.microsoft.com/office/drawing/2014/main" id="{AC99BCA3-B941-824C-9684-BAA8B857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2513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541F36E1-1553-7845-B3E2-0ECD95ED7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21164" y="1036800"/>
            <a:ext cx="2876550" cy="324178"/>
          </a:xfrm>
          <a:solidFill>
            <a:schemeClr val="bg1"/>
          </a:solidFill>
        </p:spPr>
        <p:txBody>
          <a:bodyPr tIns="36000" rIns="251999" bIns="72000" anchor="t" anchorCtr="0">
            <a:spAutoFit/>
          </a:bodyPr>
          <a:lstStyle>
            <a:lvl1pPr marL="6350" indent="0" algn="r">
              <a:buFontTx/>
              <a:buNone/>
              <a:defRPr sz="1200"/>
            </a:lvl1pPr>
            <a:lvl2pPr marL="269875" indent="0" algn="r">
              <a:buFontTx/>
              <a:buNone/>
              <a:defRPr sz="1200"/>
            </a:lvl2pPr>
            <a:lvl3pPr marL="450850" indent="0" algn="r">
              <a:buFontTx/>
              <a:buNone/>
              <a:defRPr sz="1200"/>
            </a:lvl3pPr>
            <a:lvl4pPr marL="623888" indent="0" algn="r">
              <a:buFontTx/>
              <a:buNone/>
              <a:defRPr sz="1200"/>
            </a:lvl4pPr>
            <a:lvl5pPr marL="804862" indent="0" algn="r">
              <a:buFontTx/>
              <a:buNone/>
              <a:defRPr sz="1200"/>
            </a:lvl5pPr>
          </a:lstStyle>
          <a:p>
            <a:pPr lvl="0"/>
            <a:r>
              <a:rPr lang="en-GB"/>
              <a:t>Insert image caption here</a:t>
            </a:r>
            <a:endParaRPr lang="en-GB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998" y="5730249"/>
            <a:ext cx="116840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lIns="144000" tIns="144000" rIns="144000" bIns="144000" anchor="b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mage_Caption 1">
            <a:extLst>
              <a:ext uri="{FF2B5EF4-FFF2-40B4-BE49-F238E27FC236}">
                <a16:creationId xmlns:a16="http://schemas.microsoft.com/office/drawing/2014/main" id="{B0F2228A-6C92-7348-B3AB-4D805D8894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21800" y="6149647"/>
            <a:ext cx="2870200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44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Feature_Box_2">
            <a:extLst>
              <a:ext uri="{FF2B5EF4-FFF2-40B4-BE49-F238E27FC236}">
                <a16:creationId xmlns:a16="http://schemas.microsoft.com/office/drawing/2014/main" id="{2836903F-A228-694C-B678-379D95CBF6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4896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Feature_Box_3">
            <a:extLst>
              <a:ext uri="{FF2B5EF4-FFF2-40B4-BE49-F238E27FC236}">
                <a16:creationId xmlns:a16="http://schemas.microsoft.com/office/drawing/2014/main" id="{A099B133-6CA1-6343-985F-1A751F73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4248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4" name="Feature_Box_4">
            <a:extLst>
              <a:ext uri="{FF2B5EF4-FFF2-40B4-BE49-F238E27FC236}">
                <a16:creationId xmlns:a16="http://schemas.microsoft.com/office/drawing/2014/main" id="{AC109010-13F9-D44E-AE30-6C9CDA42B8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00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D742024-086A-5F48-9393-FF97C14B9F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651" y="1185863"/>
            <a:ext cx="5468937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A65568DF-0675-7847-A98F-1D87DDC4AD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1650" y="1857375"/>
            <a:ext cx="5468938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21413" y="890587"/>
            <a:ext cx="5716587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8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254001" y="890587"/>
            <a:ext cx="11684000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2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6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solidFill>
            <a:schemeClr val="bg1"/>
          </a:solidFill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mage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Video Placeholder 1">
            <a:extLst>
              <a:ext uri="{FF2B5EF4-FFF2-40B4-BE49-F238E27FC236}">
                <a16:creationId xmlns:a16="http://schemas.microsoft.com/office/drawing/2014/main" id="{638D1704-B2CA-5C47-B959-28C1FC6055CF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>
          <a:xfrm>
            <a:off x="0" y="890588"/>
            <a:ext cx="12192000" cy="5713412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Video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1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597CB458-ECAA-F543-B762-CE0492775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40512F9-FB20-344E-BC56-8DDE6C1772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1648" y="1306094"/>
            <a:ext cx="11436350" cy="736600"/>
          </a:xfrm>
        </p:spPr>
        <p:txBody>
          <a:bodyPr tIns="0" bIns="0"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A0A8366-F419-7E4A-8F7C-C6F8447A89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1648" y="2042694"/>
            <a:ext cx="11436350" cy="403225"/>
          </a:xfrm>
        </p:spPr>
        <p:txBody>
          <a:bodyPr tIns="0" bIns="0"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F48015D-A6A6-BD4D-AB39-19CCFCB8B88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1">
            <a:extLst>
              <a:ext uri="{FF2B5EF4-FFF2-40B4-BE49-F238E27FC236}">
                <a16:creationId xmlns:a16="http://schemas.microsoft.com/office/drawing/2014/main" id="{928181AC-A9B4-0F4A-B806-85756E8DF3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ABAA707-1D0F-904D-A6EF-485EE257C1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2">
            <a:extLst>
              <a:ext uri="{FF2B5EF4-FFF2-40B4-BE49-F238E27FC236}">
                <a16:creationId xmlns:a16="http://schemas.microsoft.com/office/drawing/2014/main" id="{AEE3084D-262B-D444-BB09-122F86A0D5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9180CA7-D6AD-3B4F-9CC8-C9E5358B7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7807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BA1041B3-EEDD-B747-8B78-82F6A16D7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Body_Copy">
            <a:extLst>
              <a:ext uri="{FF2B5EF4-FFF2-40B4-BE49-F238E27FC236}">
                <a16:creationId xmlns:a16="http://schemas.microsoft.com/office/drawing/2014/main" id="{15E97B45-0FBC-0444-A384-1396982CD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1563" y="890588"/>
            <a:ext cx="5808662" cy="3787775"/>
          </a:xfrm>
        </p:spPr>
        <p:txBody>
          <a:bodyPr lIns="144000" tIns="144000" rIns="144000" bIns="144000">
            <a:noAutofit/>
          </a:bodyPr>
          <a:lstStyle>
            <a:lvl1pPr marL="6350" indent="0">
              <a:buFontTx/>
              <a:buNone/>
              <a:defRPr sz="1800"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6062400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Image_Caption 1">
            <a:extLst>
              <a:ext uri="{FF2B5EF4-FFF2-40B4-BE49-F238E27FC236}">
                <a16:creationId xmlns:a16="http://schemas.microsoft.com/office/drawing/2014/main" id="{AF323BD3-548A-354D-ADA9-DA0462ADCE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A681C19-525C-EB46-8C22-C426D373D10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9600" y="4746400"/>
            <a:ext cx="6062400" cy="18576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41C24D1E-9E96-1844-B2A6-13CA1411EA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8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701839F2-0501-2042-AA1A-339190F1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0246F9D-BBB4-F845-903B-9BCB6A3799F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CB251433-45EA-0548-85FC-44C898DE7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EBC5486-0CC4-8447-8762-C88A95428B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2">
            <a:extLst>
              <a:ext uri="{FF2B5EF4-FFF2-40B4-BE49-F238E27FC236}">
                <a16:creationId xmlns:a16="http://schemas.microsoft.com/office/drawing/2014/main" id="{E6A7B5DF-8207-3443-B760-8C2272B9CE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7600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4F3CBD4-C3C4-CD4F-9BA5-B115DCEF02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-1038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3">
            <a:extLst>
              <a:ext uri="{FF2B5EF4-FFF2-40B4-BE49-F238E27FC236}">
                <a16:creationId xmlns:a16="http://schemas.microsoft.com/office/drawing/2014/main" id="{8C0B1AC2-5C59-004A-BBD3-ED977709A5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AAE1E5D5-CDA1-504E-888B-B884A6EA67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28564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4">
            <a:extLst>
              <a:ext uri="{FF2B5EF4-FFF2-40B4-BE49-F238E27FC236}">
                <a16:creationId xmlns:a16="http://schemas.microsoft.com/office/drawing/2014/main" id="{3000F666-1F5D-C740-81BD-EA9E4B2DF7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276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9AE64D-4D5D-1D44-9A53-63F44E94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9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4F9D373C-5C73-8E4B-8382-B53ED6AA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E39BCACC-73E2-1B41-BE3D-FFB203F3C90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4017600" cy="57132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Image_Caption 1">
            <a:extLst>
              <a:ext uri="{FF2B5EF4-FFF2-40B4-BE49-F238E27FC236}">
                <a16:creationId xmlns:a16="http://schemas.microsoft.com/office/drawing/2014/main" id="{E9FF570A-BE24-9141-87FD-541A6610CC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21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7018" y="890588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2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41762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9F4D8E-583F-424A-AB00-EFE4131C9C2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087018" y="3781425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Image_Caption 3">
            <a:extLst>
              <a:ext uri="{FF2B5EF4-FFF2-40B4-BE49-F238E27FC236}">
                <a16:creationId xmlns:a16="http://schemas.microsoft.com/office/drawing/2014/main" id="{5873F71E-F244-B045-925D-7A21F05C7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417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C5C7401-B602-E348-9FA1-326B0C408A8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171656" y="890588"/>
            <a:ext cx="4017962" cy="2822575"/>
          </a:xfrm>
          <a:solidFill>
            <a:schemeClr val="bg1"/>
          </a:solidFill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4">
            <a:extLst>
              <a:ext uri="{FF2B5EF4-FFF2-40B4-BE49-F238E27FC236}">
                <a16:creationId xmlns:a16="http://schemas.microsoft.com/office/drawing/2014/main" id="{5AB450AD-F789-564D-8046-E2973620FD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26563" y="3243184"/>
            <a:ext cx="2862262" cy="324178"/>
          </a:xfrm>
          <a:solidFill>
            <a:schemeClr val="bg1"/>
          </a:solidFill>
        </p:spPr>
        <p:txBody>
          <a:bodyPr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8B438B0-923A-D344-BB96-1E1293FEE95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171656" y="3781425"/>
            <a:ext cx="4017962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5">
            <a:extLst>
              <a:ext uri="{FF2B5EF4-FFF2-40B4-BE49-F238E27FC236}">
                <a16:creationId xmlns:a16="http://schemas.microsoft.com/office/drawing/2014/main" id="{D3549A48-91FA-794D-A48D-ACF79A20F7D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26563" y="6163353"/>
            <a:ext cx="2865437" cy="324178"/>
          </a:xfrm>
          <a:solidFill>
            <a:schemeClr val="bg1"/>
          </a:solidFill>
        </p:spPr>
        <p:txBody>
          <a:bodyPr wrap="square"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FD619F-E9C0-804F-8D75-3339F1C38F5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2FD2AB6B-38F4-0849-BB0F-26EBCB570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6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E5628C3-E97E-0E42-8B96-49A48CA44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0672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650A4448-9254-4147-A204-9F1E2D2474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688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C8A29F9-D47B-3845-867C-03229EC596F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344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Image_Caption 3">
            <a:extLst>
              <a:ext uri="{FF2B5EF4-FFF2-40B4-BE49-F238E27FC236}">
                <a16:creationId xmlns:a16="http://schemas.microsoft.com/office/drawing/2014/main" id="{2831C12D-5883-954D-976E-7988ED86C5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60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0CE9459-AA13-694B-B56E-396874D19F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196800" y="890587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Image_Caption 4">
            <a:extLst>
              <a:ext uri="{FF2B5EF4-FFF2-40B4-BE49-F238E27FC236}">
                <a16:creationId xmlns:a16="http://schemas.microsoft.com/office/drawing/2014/main" id="{E8CF8A0E-5D06-EB46-BEE5-DE0912DA99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8450" y="3243183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576BE624-AB30-D146-A519-002083E8BEA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Image_Caption 5">
            <a:extLst>
              <a:ext uri="{FF2B5EF4-FFF2-40B4-BE49-F238E27FC236}">
                <a16:creationId xmlns:a16="http://schemas.microsoft.com/office/drawing/2014/main" id="{A48FE71E-44E3-CC41-979D-D74890C4AB2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16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B30F3EEA-EE8E-E540-A490-292CACC882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0672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Image_Caption 6">
            <a:extLst>
              <a:ext uri="{FF2B5EF4-FFF2-40B4-BE49-F238E27FC236}">
                <a16:creationId xmlns:a16="http://schemas.microsoft.com/office/drawing/2014/main" id="{EC59CCA3-D9C7-7346-A272-F2028074C58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688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84C7FCD2-B82E-FC4C-8160-F2D38232EF3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1344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Image_Caption 7">
            <a:extLst>
              <a:ext uri="{FF2B5EF4-FFF2-40B4-BE49-F238E27FC236}">
                <a16:creationId xmlns:a16="http://schemas.microsoft.com/office/drawing/2014/main" id="{7285050C-E073-0046-B167-BC52645539F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360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EF650E8-1577-0745-AFB0-DB5615DE919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9196800" y="3781424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Image_Caption 8">
            <a:extLst>
              <a:ext uri="{FF2B5EF4-FFF2-40B4-BE49-F238E27FC236}">
                <a16:creationId xmlns:a16="http://schemas.microsoft.com/office/drawing/2014/main" id="{A4D2CE44-C98F-8F42-B770-4658491F516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98450" y="6134020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BEE3C4-4A6B-EF47-BF0F-7EB67A8CDA2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0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>
                <a:solidFill>
                  <a:schemeClr val="bg1"/>
                </a:solidFill>
                <a:latin typeface="+mj-lt"/>
              </a:rPr>
            </a:br>
            <a:r>
              <a:rPr lang="en-GB" sz="5000">
                <a:solidFill>
                  <a:schemeClr val="bg1"/>
                </a:solidFill>
                <a:latin typeface="+mj-lt"/>
              </a:rPr>
              <a:t>questions</a:t>
            </a:r>
            <a:r>
              <a:rPr lang="en-GB" sz="5000" dirty="0">
                <a:solidFill>
                  <a:schemeClr val="bg1"/>
                </a:solidFill>
                <a:latin typeface="+mj-lt"/>
              </a:rPr>
              <a:t>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015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811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dient Colour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900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899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40729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67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584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28" r:id="rId2"/>
    <p:sldLayoutId id="2147483817" r:id="rId3"/>
    <p:sldLayoutId id="2147483872" r:id="rId4"/>
    <p:sldLayoutId id="2147483847" r:id="rId5"/>
    <p:sldLayoutId id="2147483875" r:id="rId6"/>
    <p:sldLayoutId id="2147484001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5" r:id="rId7"/>
    <p:sldLayoutId id="2147483906" r:id="rId8"/>
    <p:sldLayoutId id="2147483907" r:id="rId9"/>
    <p:sldLayoutId id="2147483908" r:id="rId10"/>
    <p:sldLayoutId id="2147483912" r:id="rId11"/>
    <p:sldLayoutId id="2147483913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6" r:id="rId3"/>
    <p:sldLayoutId id="2147483947" r:id="rId4"/>
    <p:sldLayoutId id="2147483948" r:id="rId5"/>
    <p:sldLayoutId id="2147483951" r:id="rId6"/>
    <p:sldLayoutId id="2147483952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17/html/jls-4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en/java/javase/17/vm/support-non-java-language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-primitive-type-object-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6398951/why-is-cloneable-not-deprecate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" TargetMode="External"/><Relationship Id="rId2" Type="http://schemas.openxmlformats.org/officeDocument/2006/relationships/hyperlink" Target="https://github.com/google/gs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oracle.com/technical-resources/articles/java/json.html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gson/blob/master/UserGuide.md#TOC-Excluding-Fields-From-Serialization-and-Deserialization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CE303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90003" y="4854795"/>
            <a:ext cx="2696920" cy="649309"/>
          </a:xfrm>
        </p:spPr>
        <p:txBody>
          <a:bodyPr/>
          <a:lstStyle/>
          <a:p>
            <a:r>
              <a:rPr lang="en-GB" dirty="0"/>
              <a:t>Unit 3. Nov 1</a:t>
            </a:r>
            <a:r>
              <a:rPr lang="en-GB" baseline="30000" dirty="0"/>
              <a:t>st</a:t>
            </a:r>
            <a:r>
              <a:rPr lang="en-GB" dirty="0"/>
              <a:t>, 2022.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2" y="91126"/>
            <a:ext cx="1036948" cy="10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1117453" y="5966460"/>
            <a:ext cx="550427" cy="45719"/>
          </a:xfrm>
        </p:spPr>
        <p:txBody>
          <a:bodyPr/>
          <a:lstStyle/>
          <a:p>
            <a:fld id="{D7E85FC7-13DC-D24B-89C2-5E16CAE8A885}" type="slidenum">
              <a:rPr lang="en-US" smtClean="0">
                <a:latin typeface="Berlin Sans FB" panose="020E0602020502020306" pitchFamily="34" charset="0"/>
                <a:cs typeface="Calibri" panose="020F0502020204030204" pitchFamily="34" charset="0"/>
              </a:rPr>
              <a:pPr/>
              <a:t>10</a:t>
            </a:fld>
            <a:r>
              <a:rPr lang="en-US">
                <a:latin typeface="Berlin Sans FB" panose="020E0602020502020306" pitchFamily="34" charset="0"/>
                <a:cs typeface="Calibri" panose="020F0502020204030204" pitchFamily="34" charset="0"/>
              </a:rPr>
              <a:t>/N</a:t>
            </a:r>
            <a:endParaRPr lang="en-US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82252"/>
            <a:ext cx="12192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TODO</a:t>
            </a:r>
            <a:endParaRPr lang="en-GB" sz="9600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Poster for the movie GATTACA">
            <a:extLst>
              <a:ext uri="{FF2B5EF4-FFF2-40B4-BE49-F238E27FC236}">
                <a16:creationId xmlns:a16="http://schemas.microsoft.com/office/drawing/2014/main" id="{ADBA8027-A012-4A0A-9C83-73FD04CB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726FB1-307A-4C81-9A9C-D8F542DC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47" y="0"/>
            <a:ext cx="9989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1117453" y="5966460"/>
            <a:ext cx="550427" cy="45719"/>
          </a:xfrm>
        </p:spPr>
        <p:txBody>
          <a:bodyPr/>
          <a:lstStyle/>
          <a:p>
            <a:fld id="{D7E85FC7-13DC-D24B-89C2-5E16CAE8A885}" type="slidenum">
              <a:rPr lang="en-US" smtClean="0">
                <a:latin typeface="Berlin Sans FB" panose="020E0602020502020306" pitchFamily="34" charset="0"/>
                <a:cs typeface="Calibri" panose="020F0502020204030204" pitchFamily="34" charset="0"/>
              </a:rPr>
              <a:pPr/>
              <a:t>11</a:t>
            </a:fld>
            <a:r>
              <a:rPr lang="en-US">
                <a:latin typeface="Berlin Sans FB" panose="020E0602020502020306" pitchFamily="34" charset="0"/>
                <a:cs typeface="Calibri" panose="020F0502020204030204" pitchFamily="34" charset="0"/>
              </a:rPr>
              <a:t>/N</a:t>
            </a:r>
            <a:endParaRPr lang="en-US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82252"/>
            <a:ext cx="12192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TODO</a:t>
            </a:r>
            <a:endParaRPr lang="en-GB" sz="9600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Poster for the movie GATTACA">
            <a:extLst>
              <a:ext uri="{FF2B5EF4-FFF2-40B4-BE49-F238E27FC236}">
                <a16:creationId xmlns:a16="http://schemas.microsoft.com/office/drawing/2014/main" id="{ADBA8027-A012-4A0A-9C83-73FD04CB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726FB1-307A-4C81-9A9C-D8F542DC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47" y="0"/>
            <a:ext cx="998950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89E9E7-2767-41AA-9028-A73A29469CD6}"/>
              </a:ext>
            </a:extLst>
          </p:cNvPr>
          <p:cNvSpPr txBox="1"/>
          <p:nvPr/>
        </p:nvSpPr>
        <p:spPr>
          <a:xfrm>
            <a:off x="9127299" y="6350789"/>
            <a:ext cx="2855934" cy="369332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https://pollev.com/ce303</a:t>
            </a:r>
          </a:p>
        </p:txBody>
      </p:sp>
    </p:spTree>
    <p:extLst>
      <p:ext uri="{BB962C8B-B14F-4D97-AF65-F5344CB8AC3E}">
        <p14:creationId xmlns:p14="http://schemas.microsoft.com/office/powerpoint/2010/main" val="8134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F9AF-F88E-4273-8E1F-CC9E65D1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B0930-D834-467F-BD53-8BAAF93F6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Copying Objects: Deep vs Shallow copying</a:t>
            </a:r>
          </a:p>
        </p:txBody>
      </p:sp>
    </p:spTree>
    <p:extLst>
      <p:ext uri="{BB962C8B-B14F-4D97-AF65-F5344CB8AC3E}">
        <p14:creationId xmlns:p14="http://schemas.microsoft.com/office/powerpoint/2010/main" val="358087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Types, Values,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Java is a ‘statically typed’ language, which means:</a:t>
            </a:r>
          </a:p>
          <a:p>
            <a:pPr lvl="1"/>
            <a:r>
              <a:rPr lang="en-GB" dirty="0"/>
              <a:t>Every variable and every expression has a ‘type’ that is known (and checked!) at compile time</a:t>
            </a:r>
          </a:p>
          <a:p>
            <a:pPr lvl="1"/>
            <a:r>
              <a:rPr lang="en-GB" dirty="0"/>
              <a:t>Type checking verifies type safety, i.e. that arguments passed to all operations are of the correct type</a:t>
            </a:r>
          </a:p>
          <a:p>
            <a:pPr lvl="1"/>
            <a:endParaRPr lang="en-GB" dirty="0"/>
          </a:p>
          <a:p>
            <a:r>
              <a:rPr lang="en-GB" dirty="0"/>
              <a:t>By contrast dynamically-typed languages perform type checking at runtime</a:t>
            </a:r>
          </a:p>
          <a:p>
            <a:pPr lvl="1"/>
            <a:r>
              <a:rPr lang="en-GB" dirty="0"/>
              <a:t>Typically, type information is not available at compile-time, and object types are determined only at runtime</a:t>
            </a:r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Sources for further reading:</a:t>
            </a:r>
          </a:p>
          <a:p>
            <a:pPr lvl="3"/>
            <a:r>
              <a:rPr lang="en-GB" dirty="0"/>
              <a:t>Java SE Specification, Chapter 4: </a:t>
            </a:r>
            <a:r>
              <a:rPr lang="en-GB" dirty="0">
                <a:hlinkClick r:id="rId3"/>
              </a:rPr>
              <a:t>https://docs.oracle.com/javase/specs/jls/se17/html/jls-4.html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Java Virtual Machine Guide: </a:t>
            </a:r>
            <a:r>
              <a:rPr lang="en-GB" dirty="0">
                <a:hlinkClick r:id="rId4"/>
              </a:rPr>
              <a:t>https://docs.oracle.com/en/java/javase/17/vm/support-non-java-languages.html</a:t>
            </a:r>
            <a:r>
              <a:rPr lang="en-GB" dirty="0"/>
              <a:t> 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Types, Values,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Java is considered a ‘strongly typed’ language:</a:t>
            </a:r>
          </a:p>
          <a:p>
            <a:pPr lvl="1"/>
            <a:r>
              <a:rPr lang="en-GB" dirty="0"/>
              <a:t>Languages with strong typing specify restrictions on the types of values supplied to its operations, and prevent the execution of an operation if its arguments have the wrong type.</a:t>
            </a:r>
          </a:p>
          <a:p>
            <a:pPr lvl="1"/>
            <a:r>
              <a:rPr lang="en-GB" dirty="0"/>
              <a:t>Languages with weak typing may implicitly convert (or cast) arguments of an operation if those arguments have the wrong or incompatible types.</a:t>
            </a:r>
          </a:p>
          <a:p>
            <a:pPr lvl="1"/>
            <a:r>
              <a:rPr lang="en-GB" dirty="0"/>
              <a:t>Strong static typing helps detect errors at compile time</a:t>
            </a:r>
          </a:p>
          <a:p>
            <a:pPr lvl="1"/>
            <a:r>
              <a:rPr lang="en-GB" dirty="0"/>
              <a:t>In practice, strong and weak are part of a spectrum, not a ‘black and white’ distinction.</a:t>
            </a:r>
          </a:p>
          <a:p>
            <a:pPr lvl="1"/>
            <a:r>
              <a:rPr lang="en-GB" dirty="0"/>
              <a:t>Languages can be </a:t>
            </a:r>
            <a:r>
              <a:rPr lang="en-GB" dirty="0" err="1"/>
              <a:t>static+strong</a:t>
            </a:r>
            <a:r>
              <a:rPr lang="en-GB" dirty="0"/>
              <a:t> (Java/C#/Haskell), </a:t>
            </a:r>
            <a:r>
              <a:rPr lang="en-GB" dirty="0" err="1"/>
              <a:t>static+weak</a:t>
            </a:r>
            <a:r>
              <a:rPr lang="en-GB" dirty="0"/>
              <a:t> (c/</a:t>
            </a:r>
            <a:r>
              <a:rPr lang="en-GB" dirty="0" err="1"/>
              <a:t>c++</a:t>
            </a:r>
            <a:r>
              <a:rPr lang="en-GB" dirty="0"/>
              <a:t>), </a:t>
            </a:r>
            <a:r>
              <a:rPr lang="en-GB" dirty="0" err="1"/>
              <a:t>dynamic+strong</a:t>
            </a:r>
            <a:r>
              <a:rPr lang="en-GB" dirty="0"/>
              <a:t> (python/ruby), or </a:t>
            </a:r>
            <a:r>
              <a:rPr lang="en-GB" dirty="0" err="1"/>
              <a:t>dynamic+weak</a:t>
            </a:r>
            <a:r>
              <a:rPr lang="en-GB" dirty="0"/>
              <a:t> (</a:t>
            </a:r>
            <a:r>
              <a:rPr lang="en-GB" dirty="0" err="1"/>
              <a:t>javascript</a:t>
            </a:r>
            <a:r>
              <a:rPr lang="en-GB" dirty="0"/>
              <a:t>/R/).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Java is considered strongly typed, because types generally limit the values that a variable can hold, or that an expression can produce, limit the operations supported on those values, or determine the meaning of operations.</a:t>
            </a:r>
          </a:p>
          <a:p>
            <a:pPr lvl="1"/>
            <a:r>
              <a:rPr lang="en-GB" dirty="0"/>
              <a:t>However, some implicit conversions do take place, e.g. upcasting, boxing/unboxing, widening</a:t>
            </a:r>
          </a:p>
          <a:p>
            <a:pPr lvl="2"/>
            <a:r>
              <a:rPr lang="en-GB" dirty="0"/>
              <a:t>E.g. </a:t>
            </a:r>
            <a:r>
              <a:rPr lang="en-GB" b="1" dirty="0"/>
              <a:t>Base b = Subclass();</a:t>
            </a:r>
            <a:r>
              <a:rPr lang="en-GB" dirty="0"/>
              <a:t>     </a:t>
            </a:r>
            <a:r>
              <a:rPr lang="en-GB" b="1" dirty="0"/>
              <a:t>Integer </a:t>
            </a:r>
            <a:r>
              <a:rPr lang="en-GB" b="1" dirty="0" err="1"/>
              <a:t>i</a:t>
            </a:r>
            <a:r>
              <a:rPr lang="en-GB" b="1" dirty="0"/>
              <a:t> = 5;</a:t>
            </a:r>
            <a:r>
              <a:rPr lang="en-GB" dirty="0"/>
              <a:t>     </a:t>
            </a:r>
            <a:r>
              <a:rPr lang="en-GB" b="1" dirty="0"/>
              <a:t>int </a:t>
            </a:r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Integer.valueOf</a:t>
            </a:r>
            <a:r>
              <a:rPr lang="en-GB" b="1" dirty="0"/>
              <a:t>(5);     int c = ‘c’;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Types, Values,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26718"/>
            <a:ext cx="11581738" cy="5504407"/>
          </a:xfrm>
        </p:spPr>
        <p:txBody>
          <a:bodyPr/>
          <a:lstStyle/>
          <a:p>
            <a:r>
              <a:rPr lang="en-GB" dirty="0"/>
              <a:t>Java has two kinds of types: Primitive types, and Reference Types.</a:t>
            </a:r>
          </a:p>
          <a:p>
            <a:pPr lvl="1"/>
            <a:r>
              <a:rPr lang="en-GB" dirty="0"/>
              <a:t>Primitive Types: </a:t>
            </a:r>
            <a:r>
              <a:rPr lang="en-GB" b="1" dirty="0" err="1"/>
              <a:t>boolean</a:t>
            </a:r>
            <a:r>
              <a:rPr lang="en-GB" dirty="0"/>
              <a:t> type, and “numeric” types: (</a:t>
            </a:r>
            <a:r>
              <a:rPr lang="en-GB" b="1" dirty="0"/>
              <a:t>byte</a:t>
            </a:r>
            <a:r>
              <a:rPr lang="en-GB" dirty="0"/>
              <a:t>, </a:t>
            </a:r>
            <a:r>
              <a:rPr lang="en-GB" b="1" dirty="0"/>
              <a:t>short</a:t>
            </a:r>
            <a:r>
              <a:rPr lang="en-GB" dirty="0"/>
              <a:t>, </a:t>
            </a:r>
            <a:r>
              <a:rPr lang="en-GB" b="1" dirty="0"/>
              <a:t>int</a:t>
            </a:r>
            <a:r>
              <a:rPr lang="en-GB" dirty="0"/>
              <a:t>, </a:t>
            </a:r>
            <a:r>
              <a:rPr lang="en-GB" b="1" dirty="0"/>
              <a:t>long</a:t>
            </a:r>
            <a:r>
              <a:rPr lang="en-GB" dirty="0"/>
              <a:t>, </a:t>
            </a:r>
            <a:r>
              <a:rPr lang="en-GB" b="1" dirty="0"/>
              <a:t>char</a:t>
            </a:r>
            <a:r>
              <a:rPr lang="en-GB" dirty="0"/>
              <a:t>, </a:t>
            </a:r>
            <a:r>
              <a:rPr lang="en-GB" b="1" dirty="0"/>
              <a:t>float,</a:t>
            </a:r>
            <a:r>
              <a:rPr lang="en-GB" dirty="0"/>
              <a:t> </a:t>
            </a:r>
            <a:r>
              <a:rPr lang="en-GB" b="1" dirty="0"/>
              <a:t>double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Reference Types: Classes, Interfaces, Arrays, and ‘null’ type</a:t>
            </a:r>
          </a:p>
          <a:p>
            <a:pPr lvl="2"/>
            <a:r>
              <a:rPr lang="en-GB" dirty="0"/>
              <a:t>The ‘null’ type is a </a:t>
            </a:r>
            <a:r>
              <a:rPr lang="en-GB" i="1" dirty="0"/>
              <a:t>nameless</a:t>
            </a:r>
            <a:r>
              <a:rPr lang="en-GB" dirty="0"/>
              <a:t> type, corresponding to the type of the expression </a:t>
            </a:r>
            <a:r>
              <a:rPr lang="en-GB" b="1" dirty="0"/>
              <a:t>null</a:t>
            </a:r>
            <a:r>
              <a:rPr lang="en-GB" dirty="0"/>
              <a:t>.</a:t>
            </a:r>
          </a:p>
          <a:p>
            <a:pPr lvl="2"/>
            <a:endParaRPr lang="en-GB" dirty="0"/>
          </a:p>
          <a:p>
            <a:r>
              <a:rPr lang="en-GB" dirty="0"/>
              <a:t>Values: data (i.e. digital) representation in memory</a:t>
            </a:r>
          </a:p>
          <a:p>
            <a:pPr lvl="1"/>
            <a:r>
              <a:rPr lang="en-GB" dirty="0"/>
              <a:t>Can be ‘stored’ in variables, passed as arguments, returned by methods, operated on, etc</a:t>
            </a:r>
          </a:p>
          <a:p>
            <a:pPr lvl="1"/>
            <a:r>
              <a:rPr lang="en-GB" dirty="0"/>
              <a:t>Values of primitive types reside directly on the thread’s stack</a:t>
            </a:r>
          </a:p>
          <a:p>
            <a:pPr lvl="1"/>
            <a:r>
              <a:rPr lang="en-GB" dirty="0"/>
              <a:t>Values of reference types are effectively references (i.e. pointers) to actual data which resides on the heap.</a:t>
            </a:r>
          </a:p>
          <a:p>
            <a:pPr lvl="2"/>
            <a:r>
              <a:rPr lang="en-GB" dirty="0"/>
              <a:t>The reference itself (i.e. the “pointer”) resides on the stack, but is generally not accessible to the Java programmer</a:t>
            </a:r>
          </a:p>
          <a:p>
            <a:pPr lvl="2"/>
            <a:r>
              <a:rPr lang="en-GB" dirty="0"/>
              <a:t>The uniqueness of the object on the heap can be inspected via its </a:t>
            </a:r>
            <a:r>
              <a:rPr lang="en-GB" dirty="0" err="1"/>
              <a:t>HashCode</a:t>
            </a:r>
            <a:r>
              <a:rPr lang="en-GB" dirty="0"/>
              <a:t>.</a:t>
            </a:r>
          </a:p>
          <a:p>
            <a:pPr lvl="2"/>
            <a:endParaRPr lang="en-GB" dirty="0"/>
          </a:p>
          <a:p>
            <a:r>
              <a:rPr lang="en-GB" dirty="0"/>
              <a:t>A variable is a label associated with a type, which can be assigned a value.</a:t>
            </a:r>
          </a:p>
          <a:p>
            <a:pPr lvl="1"/>
            <a:r>
              <a:rPr lang="en-GB" dirty="0"/>
              <a:t>A variable of a primitive type always holds a primitive value of the exact primitive type.</a:t>
            </a:r>
          </a:p>
          <a:p>
            <a:pPr lvl="1"/>
            <a:r>
              <a:rPr lang="en-GB" dirty="0"/>
              <a:t>A variable of a reference type, contains reference values (or just </a:t>
            </a:r>
            <a:r>
              <a:rPr lang="en-GB" i="1" dirty="0"/>
              <a:t>references</a:t>
            </a:r>
            <a:r>
              <a:rPr lang="en-GB" dirty="0"/>
              <a:t>): these can either be pointers to objects (i.e. class instances or arrays), or the special </a:t>
            </a:r>
            <a:r>
              <a:rPr lang="en-GB" b="1" dirty="0"/>
              <a:t>null</a:t>
            </a:r>
            <a:r>
              <a:rPr lang="en-GB" dirty="0"/>
              <a:t> reference value, which refers to no object.</a:t>
            </a:r>
          </a:p>
          <a:p>
            <a:pPr marL="6350" indent="0">
              <a:buNone/>
            </a:pPr>
            <a:endParaRPr lang="en-GB" dirty="0"/>
          </a:p>
          <a:p>
            <a:endParaRPr lang="en-GB" dirty="0"/>
          </a:p>
          <a:p>
            <a:pPr marL="635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546009" y="90321"/>
            <a:ext cx="3549991" cy="748924"/>
          </a:xfrm>
        </p:spPr>
        <p:txBody>
          <a:bodyPr/>
          <a:lstStyle/>
          <a:p>
            <a:r>
              <a:rPr lang="en-GB" dirty="0"/>
              <a:t>Compare, e.g., with c: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16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E8C5-657E-4671-A9C7-6505B4B9FA47}"/>
              </a:ext>
            </a:extLst>
          </p:cNvPr>
          <p:cNvSpPr txBox="1"/>
          <p:nvPr/>
        </p:nvSpPr>
        <p:spPr>
          <a:xfrm>
            <a:off x="536281" y="956692"/>
            <a:ext cx="111412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# include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&lt;</a:t>
            </a:r>
            <a:r>
              <a:rPr lang="en-GB" dirty="0" err="1">
                <a:solidFill>
                  <a:srgbClr val="CC6600"/>
                </a:solidFill>
                <a:latin typeface="Berlin Sans FB" panose="020E0602020502020306" pitchFamily="34" charset="0"/>
              </a:rPr>
              <a:t>stdio.h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&gt;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# include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&lt;</a:t>
            </a:r>
            <a:r>
              <a:rPr lang="en-GB" dirty="0" err="1">
                <a:solidFill>
                  <a:srgbClr val="CC6600"/>
                </a:solidFill>
                <a:latin typeface="Berlin Sans FB" panose="020E0602020502020306" pitchFamily="34" charset="0"/>
              </a:rPr>
              <a:t>stdlib.h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&gt;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a;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b; };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main(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 = 5;                       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type int, initialise with value at the same time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b = { .a = 1, .b = 2 };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type struct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MyStruct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, and initialise on the spot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* c = malloc(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sizeof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) );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a pointer (of type int) and initialise via malloc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* d = malloc(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sizeof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) );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a pointer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(of type struct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MyStruct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), and initialise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(* c)  = 10;    d -&gt; a =  3;    d -&gt; b =  4;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Assign values at the (heap) memory locations pointed to by c and d.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 err="1">
                <a:latin typeface="Berlin Sans FB" panose="020E0602020502020306" pitchFamily="34" charset="0"/>
              </a:rPr>
              <a:t>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"a: %d, b: {%d, %d}\n"</a:t>
            </a:r>
            <a:r>
              <a:rPr lang="en-GB" dirty="0">
                <a:latin typeface="Berlin Sans FB" panose="020E0602020502020306" pitchFamily="34" charset="0"/>
              </a:rPr>
              <a:t>,   a,   </a:t>
            </a:r>
            <a:r>
              <a:rPr lang="en-GB" dirty="0" err="1">
                <a:latin typeface="Berlin Sans FB" panose="020E0602020502020306" pitchFamily="34" charset="0"/>
              </a:rPr>
              <a:t>b.a</a:t>
            </a:r>
            <a:r>
              <a:rPr lang="en-GB" dirty="0">
                <a:latin typeface="Berlin Sans FB" panose="020E0602020502020306" pitchFamily="34" charset="0"/>
              </a:rPr>
              <a:t>,   </a:t>
            </a:r>
            <a:r>
              <a:rPr lang="en-GB" dirty="0" err="1">
                <a:latin typeface="Berlin Sans FB" panose="020E0602020502020306" pitchFamily="34" charset="0"/>
              </a:rPr>
              <a:t>b.b</a:t>
            </a:r>
            <a:r>
              <a:rPr lang="en-GB" dirty="0">
                <a:latin typeface="Berlin Sans FB" panose="020E0602020502020306" pitchFamily="34" charset="0"/>
              </a:rPr>
              <a:t> 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 err="1">
                <a:latin typeface="Berlin Sans FB" panose="020E0602020502020306" pitchFamily="34" charset="0"/>
              </a:rPr>
              <a:t>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"c points to heap address %p where value %d is stored\n"</a:t>
            </a:r>
            <a:r>
              <a:rPr lang="en-GB" dirty="0">
                <a:latin typeface="Berlin Sans FB" panose="020E0602020502020306" pitchFamily="34" charset="0"/>
              </a:rPr>
              <a:t>,   c,   *c 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 err="1">
                <a:latin typeface="Berlin Sans FB" panose="020E0602020502020306" pitchFamily="34" charset="0"/>
              </a:rPr>
              <a:t>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"d points to heap address %p where struct with values {%d, %d} is stored\n"</a:t>
            </a:r>
            <a:r>
              <a:rPr lang="en-GB" dirty="0">
                <a:latin typeface="Berlin Sans FB" panose="020E0602020502020306" pitchFamily="34" charset="0"/>
              </a:rPr>
              <a:t>,   d,   d-&gt;a,   d-&gt;b 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free(c);   free(d);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Memory allocated on the heap must be explicitly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free’d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.  a and b will be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free’d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 automatically.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0;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546009" y="90321"/>
            <a:ext cx="3549991" cy="748924"/>
          </a:xfrm>
        </p:spPr>
        <p:txBody>
          <a:bodyPr/>
          <a:lstStyle/>
          <a:p>
            <a:r>
              <a:rPr lang="en-GB" dirty="0"/>
              <a:t>Compare, e.g., with c: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17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E8C5-657E-4671-A9C7-6505B4B9FA47}"/>
              </a:ext>
            </a:extLst>
          </p:cNvPr>
          <p:cNvSpPr txBox="1"/>
          <p:nvPr/>
        </p:nvSpPr>
        <p:spPr>
          <a:xfrm>
            <a:off x="536281" y="956692"/>
            <a:ext cx="111412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# include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&lt;</a:t>
            </a:r>
            <a:r>
              <a:rPr lang="en-GB" dirty="0" err="1">
                <a:solidFill>
                  <a:srgbClr val="CC6600"/>
                </a:solidFill>
                <a:latin typeface="Berlin Sans FB" panose="020E0602020502020306" pitchFamily="34" charset="0"/>
              </a:rPr>
              <a:t>stdio.h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&gt;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# include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&lt;</a:t>
            </a:r>
            <a:r>
              <a:rPr lang="en-GB" dirty="0" err="1">
                <a:solidFill>
                  <a:srgbClr val="CC6600"/>
                </a:solidFill>
                <a:latin typeface="Berlin Sans FB" panose="020E0602020502020306" pitchFamily="34" charset="0"/>
              </a:rPr>
              <a:t>stdlib.h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&gt;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a;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b; };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main(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 = 5;                       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type int, initialise with value at the same time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b = { .a = 1, .b = 2 };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type struct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MyStruct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, and initialise on the spot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* c = malloc(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sizeof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) );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a pointer (of type int) and initialise via malloc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* d = malloc(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sizeof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struct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MyStruct</a:t>
            </a:r>
            <a:r>
              <a:rPr lang="en-GB" dirty="0">
                <a:latin typeface="Berlin Sans FB" panose="020E0602020502020306" pitchFamily="34" charset="0"/>
              </a:rPr>
              <a:t> ) );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allocate memory on stack for a pointer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(of type struct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MyStruct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), and initialise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(* c)  = 10;    d -&gt; a =  3;    d -&gt; b =  4;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Assign values at the (heap) memory locations pointed to by c and d.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 err="1">
                <a:latin typeface="Berlin Sans FB" panose="020E0602020502020306" pitchFamily="34" charset="0"/>
              </a:rPr>
              <a:t>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"a: %d, b: {%d, %d}\n"</a:t>
            </a:r>
            <a:r>
              <a:rPr lang="en-GB" dirty="0">
                <a:latin typeface="Berlin Sans FB" panose="020E0602020502020306" pitchFamily="34" charset="0"/>
              </a:rPr>
              <a:t>,   a,   </a:t>
            </a:r>
            <a:r>
              <a:rPr lang="en-GB" dirty="0" err="1">
                <a:latin typeface="Berlin Sans FB" panose="020E0602020502020306" pitchFamily="34" charset="0"/>
              </a:rPr>
              <a:t>b.a</a:t>
            </a:r>
            <a:r>
              <a:rPr lang="en-GB" dirty="0">
                <a:latin typeface="Berlin Sans FB" panose="020E0602020502020306" pitchFamily="34" charset="0"/>
              </a:rPr>
              <a:t>,   </a:t>
            </a:r>
            <a:r>
              <a:rPr lang="en-GB" dirty="0" err="1">
                <a:latin typeface="Berlin Sans FB" panose="020E0602020502020306" pitchFamily="34" charset="0"/>
              </a:rPr>
              <a:t>b.b</a:t>
            </a:r>
            <a:r>
              <a:rPr lang="en-GB" dirty="0">
                <a:latin typeface="Berlin Sans FB" panose="020E0602020502020306" pitchFamily="34" charset="0"/>
              </a:rPr>
              <a:t> 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 err="1">
                <a:latin typeface="Berlin Sans FB" panose="020E0602020502020306" pitchFamily="34" charset="0"/>
              </a:rPr>
              <a:t>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"c points to heap address %p where value %d is stored\n"</a:t>
            </a:r>
            <a:r>
              <a:rPr lang="en-GB" dirty="0">
                <a:latin typeface="Berlin Sans FB" panose="020E0602020502020306" pitchFamily="34" charset="0"/>
              </a:rPr>
              <a:t>,   c,   *c 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 err="1">
                <a:latin typeface="Berlin Sans FB" panose="020E0602020502020306" pitchFamily="34" charset="0"/>
              </a:rPr>
              <a:t>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"d points to heap address %p where struct with values {%d, %d} is stored\n"</a:t>
            </a:r>
            <a:r>
              <a:rPr lang="en-GB" dirty="0">
                <a:latin typeface="Berlin Sans FB" panose="020E0602020502020306" pitchFamily="34" charset="0"/>
              </a:rPr>
              <a:t>,   d,   d-&gt;a,   d-&gt;b 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free(c);   free(d);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Memory allocated on the heap must be explicitly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free’d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.  a and b will be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free’d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 automatically.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0;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95B09-99A8-4C9E-A81E-80FB9F4C7D67}"/>
              </a:ext>
            </a:extLst>
          </p:cNvPr>
          <p:cNvSpPr txBox="1"/>
          <p:nvPr/>
        </p:nvSpPr>
        <p:spPr>
          <a:xfrm>
            <a:off x="0" y="0"/>
            <a:ext cx="12192000" cy="6604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62D8E-FF53-4CD9-9F3B-EC71572713EA}"/>
              </a:ext>
            </a:extLst>
          </p:cNvPr>
          <p:cNvSpPr txBox="1"/>
          <p:nvPr/>
        </p:nvSpPr>
        <p:spPr>
          <a:xfrm>
            <a:off x="1869136" y="521801"/>
            <a:ext cx="8432724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" panose="020E0602020502020306" pitchFamily="34" charset="0"/>
              </a:rPr>
              <a:t>                                   /* Compare with Java */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a;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b;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b 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</a:t>
            </a:r>
            <a:r>
              <a:rPr lang="en-GB" dirty="0">
                <a:latin typeface="Berlin Sans FB" panose="020E0602020502020306" pitchFamily="34" charset="0"/>
              </a:rPr>
              <a:t> = a;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.b</a:t>
            </a:r>
            <a:r>
              <a:rPr lang="en-GB" dirty="0">
                <a:latin typeface="Berlin Sans FB" panose="020E0602020502020306" pitchFamily="34" charset="0"/>
              </a:rPr>
              <a:t> = b;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 = 5;                  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primitive =&gt; initialised on the stack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( 1, 2 );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reference (new) =&gt; initialised on the heap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"a="</a:t>
            </a:r>
            <a:r>
              <a:rPr lang="en-GB" dirty="0">
                <a:latin typeface="Berlin Sans FB" panose="020E0602020502020306" pitchFamily="34" charset="0"/>
              </a:rPr>
              <a:t> + a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b="</a:t>
            </a:r>
            <a:r>
              <a:rPr lang="en-GB" dirty="0">
                <a:latin typeface="Berlin Sans FB" panose="020E0602020502020306" pitchFamily="34" charset="0"/>
              </a:rPr>
              <a:t> + b );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// values interpreted according to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                                                                                 // operation and type involved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    // Output: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a=5 b=MyClass@4e0e2f2a</a:t>
            </a:r>
          </a:p>
        </p:txBody>
      </p:sp>
    </p:spTree>
    <p:extLst>
      <p:ext uri="{BB962C8B-B14F-4D97-AF65-F5344CB8AC3E}">
        <p14:creationId xmlns:p14="http://schemas.microsoft.com/office/powerpoint/2010/main" val="9695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Are arrays ‘objects’?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717605"/>
          </a:xfrm>
        </p:spPr>
        <p:txBody>
          <a:bodyPr/>
          <a:lstStyle/>
          <a:p>
            <a:r>
              <a:rPr lang="en-GB" dirty="0"/>
              <a:t>Tend not to view them as such</a:t>
            </a:r>
          </a:p>
          <a:p>
            <a:pPr lvl="1"/>
            <a:r>
              <a:rPr lang="en-GB" dirty="0"/>
              <a:t>Partly because of the specialised syntax used to create array ‘objects’ of a particular array type, instead of the more typical class constructor syntax.</a:t>
            </a:r>
          </a:p>
          <a:p>
            <a:pPr lvl="1"/>
            <a:endParaRPr lang="en-GB" dirty="0"/>
          </a:p>
          <a:p>
            <a:r>
              <a:rPr lang="en-GB" dirty="0"/>
              <a:t>… but, actually, yes!</a:t>
            </a:r>
          </a:p>
          <a:p>
            <a:pPr lvl="1"/>
            <a:r>
              <a:rPr lang="en-GB" dirty="0"/>
              <a:t>“In the Java programming language, arrays are objects (§4.3.1), are dynamically created, and may be assigned to variables of type Object (§4.3.2).”</a:t>
            </a:r>
          </a:p>
          <a:p>
            <a:pPr lvl="1"/>
            <a:r>
              <a:rPr lang="en-GB" dirty="0"/>
              <a:t>The direct superclass of an array type is </a:t>
            </a:r>
            <a:r>
              <a:rPr lang="en-GB" b="1" dirty="0"/>
              <a:t>Object</a:t>
            </a:r>
            <a:r>
              <a:rPr lang="en-GB" dirty="0"/>
              <a:t>; all methods of class </a:t>
            </a:r>
            <a:r>
              <a:rPr lang="en-GB" b="1" dirty="0"/>
              <a:t>Object</a:t>
            </a:r>
            <a:r>
              <a:rPr lang="en-GB" dirty="0"/>
              <a:t> may be invoked on an array.</a:t>
            </a:r>
          </a:p>
          <a:p>
            <a:pPr lvl="1"/>
            <a:r>
              <a:rPr lang="en-GB" dirty="0"/>
              <a:t>Every array type implements the interfaces Cloneable and </a:t>
            </a:r>
            <a:r>
              <a:rPr lang="en-GB" dirty="0" err="1"/>
              <a:t>java.io.Serializable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Java defines a corresponding class for every array type (i.e. there’s a class for int[] and similarly for float, double etc). However, these are part of the java language, and generally not available to the programmer.</a:t>
            </a:r>
          </a:p>
          <a:p>
            <a:pPr lvl="1"/>
            <a:r>
              <a:rPr lang="en-GB" dirty="0"/>
              <a:t>Having said that, their </a:t>
            </a:r>
            <a:r>
              <a:rPr lang="en-GB" dirty="0" err="1"/>
              <a:t>classnames</a:t>
            </a:r>
            <a:r>
              <a:rPr lang="en-GB" dirty="0"/>
              <a:t> can be inspected like in normal objects:</a:t>
            </a:r>
            <a:endParaRPr lang="en-GB" dirty="0">
              <a:latin typeface="Berlin Sans FB" panose="020E0602020502020306" pitchFamily="34" charset="0"/>
            </a:endParaRPr>
          </a:p>
          <a:p>
            <a:pPr marL="269875" lvl="1" indent="0">
              <a:buNone/>
            </a:pPr>
            <a:r>
              <a:rPr lang="en-GB" dirty="0">
                <a:latin typeface="Berlin Sans FB" panose="020E0602020502020306" pitchFamily="34" charset="0"/>
              </a:rPr>
              <a:t>	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(new int [] { 1,2,3,4,5 }).</a:t>
            </a:r>
            <a:r>
              <a:rPr lang="en-GB" dirty="0" err="1">
                <a:latin typeface="Berlin Sans FB" panose="020E0602020502020306" pitchFamily="34" charset="0"/>
              </a:rPr>
              <a:t>getClass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getName</a:t>
            </a:r>
            <a:r>
              <a:rPr lang="en-GB" dirty="0">
                <a:latin typeface="Berlin Sans FB" panose="020E0602020502020306" pitchFamily="34" charset="0"/>
              </a:rPr>
              <a:t>() );   // outputs: [I</a:t>
            </a:r>
          </a:p>
          <a:p>
            <a:pPr marL="623888" lvl="3" indent="0">
              <a:buNone/>
            </a:pPr>
            <a:endParaRPr lang="en-GB" dirty="0">
              <a:latin typeface="Berlin Sans FB" panose="020E0602020502020306" pitchFamily="34" charset="0"/>
            </a:endParaRPr>
          </a:p>
          <a:p>
            <a:pPr marL="0" lvl="3" indent="0">
              <a:buNone/>
            </a:pPr>
            <a:r>
              <a:rPr lang="en-GB" dirty="0"/>
              <a:t>(source: </a:t>
            </a:r>
            <a:r>
              <a:rPr lang="en-GB" dirty="0">
                <a:hlinkClick r:id="rId3"/>
              </a:rPr>
              <a:t>https://www.geeksforgeeks.org/array-primitive-type-object-java</a:t>
            </a:r>
            <a:r>
              <a:rPr lang="en-GB" dirty="0"/>
              <a:t>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18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Aliasing: Copying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Assigning the value of a reference type variable to another such variable creates an ‘alias’. I.e. the two variables represent different labels/handles to the same object in memory. E.g.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Caveat: Independent but otherwise ‘equal’ String objects may be “interned” by the compiler</a:t>
            </a:r>
          </a:p>
          <a:p>
            <a:pPr lvl="2"/>
            <a:r>
              <a:rPr lang="en-GB" dirty="0"/>
              <a:t>(i.e. replaced by a single reference)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19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C81B9-3492-4392-B39D-E5F56EFFEF12}"/>
              </a:ext>
            </a:extLst>
          </p:cNvPr>
          <p:cNvSpPr txBox="1"/>
          <p:nvPr/>
        </p:nvSpPr>
        <p:spPr>
          <a:xfrm>
            <a:off x="1816274" y="2530258"/>
            <a:ext cx="9381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Main</a:t>
            </a:r>
          </a:p>
          <a:p>
            <a:r>
              <a:rPr lang="en-GB" dirty="0"/>
              <a:t>{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main( String [] </a:t>
            </a:r>
            <a:r>
              <a:rPr lang="en-GB" dirty="0" err="1"/>
              <a:t>args</a:t>
            </a:r>
            <a:r>
              <a:rPr lang="en-GB" dirty="0"/>
              <a:t> )</a:t>
            </a:r>
          </a:p>
          <a:p>
            <a:r>
              <a:rPr lang="en-GB" dirty="0"/>
              <a:t>    {   String a = </a:t>
            </a:r>
            <a:r>
              <a:rPr lang="en-GB" dirty="0">
                <a:solidFill>
                  <a:srgbClr val="FF0000"/>
                </a:solidFill>
              </a:rPr>
              <a:t>"Greetings"</a:t>
            </a:r>
            <a:r>
              <a:rPr lang="en-GB" dirty="0"/>
              <a:t>;    String b = </a:t>
            </a:r>
            <a:r>
              <a:rPr lang="en-GB" dirty="0">
                <a:solidFill>
                  <a:srgbClr val="FF0000"/>
                </a:solidFill>
              </a:rPr>
              <a:t>"Salutations"</a:t>
            </a:r>
            <a:r>
              <a:rPr lang="en-GB" dirty="0"/>
              <a:t>;    String c = a;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 “ “ + </a:t>
            </a:r>
            <a:r>
              <a:rPr lang="en-GB" dirty="0" err="1"/>
              <a:t>Integer.toUnsignedString</a:t>
            </a:r>
            <a:r>
              <a:rPr lang="en-GB" dirty="0"/>
              <a:t>( </a:t>
            </a:r>
            <a:r>
              <a:rPr lang="en-GB" dirty="0" err="1"/>
              <a:t>a.hashCode</a:t>
            </a:r>
            <a:r>
              <a:rPr lang="en-GB" dirty="0"/>
              <a:t>() ) );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 “ “ + </a:t>
            </a:r>
            <a:r>
              <a:rPr lang="en-GB" dirty="0" err="1"/>
              <a:t>Integer.toUnsignedString</a:t>
            </a:r>
            <a:r>
              <a:rPr lang="en-GB" dirty="0"/>
              <a:t>( </a:t>
            </a:r>
            <a:r>
              <a:rPr lang="en-GB" dirty="0" err="1"/>
              <a:t>b.hashCode</a:t>
            </a:r>
            <a:r>
              <a:rPr lang="en-GB" dirty="0"/>
              <a:t>() ) );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 “ “ + </a:t>
            </a:r>
            <a:r>
              <a:rPr lang="en-GB" dirty="0" err="1"/>
              <a:t>Integer.toUnsignedString</a:t>
            </a:r>
            <a:r>
              <a:rPr lang="en-GB" dirty="0"/>
              <a:t>( </a:t>
            </a:r>
            <a:r>
              <a:rPr lang="en-GB" dirty="0" err="1"/>
              <a:t>c.hashCode</a:t>
            </a:r>
            <a:r>
              <a:rPr lang="en-GB" dirty="0"/>
              <a:t>() ) );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 “ “ + a == b );    </a:t>
            </a:r>
            <a:r>
              <a:rPr lang="en-GB" dirty="0" err="1"/>
              <a:t>System.out.println</a:t>
            </a:r>
            <a:r>
              <a:rPr lang="en-GB" dirty="0"/>
              <a:t>( “ “ + a == c 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 Output: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4077102906   2167350587   4077102906   false  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9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000" dirty="0"/>
              <a:t>Reading, writing, and copying objects with Java</a:t>
            </a:r>
          </a:p>
        </p:txBody>
      </p:sp>
    </p:spTree>
    <p:extLst>
      <p:ext uri="{BB962C8B-B14F-4D97-AF65-F5344CB8AC3E}">
        <p14:creationId xmlns:p14="http://schemas.microsoft.com/office/powerpoint/2010/main" val="90099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Aliasing: Copying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Primitive types are passed to methods by value.</a:t>
            </a:r>
          </a:p>
          <a:p>
            <a:pPr lvl="1"/>
            <a:r>
              <a:rPr lang="en-GB" dirty="0"/>
              <a:t>Technically speaking, the reference values (i.e. pointers) of reference type variables are also passed by value</a:t>
            </a:r>
          </a:p>
          <a:p>
            <a:pPr lvl="1"/>
            <a:r>
              <a:rPr lang="en-GB" dirty="0"/>
              <a:t>But the java programmer is blind to this process</a:t>
            </a:r>
          </a:p>
          <a:p>
            <a:pPr lvl="1"/>
            <a:endParaRPr lang="en-GB" dirty="0"/>
          </a:p>
          <a:p>
            <a:r>
              <a:rPr lang="en-GB" dirty="0"/>
              <a:t>Passing an object / variable to a method (which is then captured under a parameter name inside the method) means creating an alias that the method can use to refer to that object in memory. (i.e. “passing a reference”)</a:t>
            </a:r>
          </a:p>
          <a:p>
            <a:pPr lvl="1"/>
            <a:r>
              <a:rPr lang="en-GB" dirty="0"/>
              <a:t>It does not pass / make a </a:t>
            </a:r>
            <a:r>
              <a:rPr lang="en-GB" i="1" dirty="0"/>
              <a:t>copy</a:t>
            </a:r>
            <a:r>
              <a:rPr lang="en-GB" dirty="0"/>
              <a:t> of the object!</a:t>
            </a:r>
          </a:p>
          <a:p>
            <a:pPr lvl="2"/>
            <a:endParaRPr lang="en-GB" dirty="0"/>
          </a:p>
          <a:p>
            <a:r>
              <a:rPr lang="en-GB" dirty="0"/>
              <a:t>Copying references is much faster / requires less memory compared to ‘cloning’ an object inside the method (i.e. copying the values of all the fields to a new object).</a:t>
            </a:r>
          </a:p>
          <a:p>
            <a:pPr lvl="1"/>
            <a:endParaRPr lang="en-GB" dirty="0"/>
          </a:p>
          <a:p>
            <a:r>
              <a:rPr lang="en-GB" dirty="0"/>
              <a:t>But sometimes you may actually wish to create such a copy / clone of an object.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Cloning in 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Class </a:t>
            </a:r>
            <a:r>
              <a:rPr lang="en-GB" b="1" dirty="0"/>
              <a:t>Object </a:t>
            </a:r>
            <a:r>
              <a:rPr lang="en-GB" dirty="0"/>
              <a:t>defines a</a:t>
            </a:r>
            <a:r>
              <a:rPr lang="en-GB" b="1" dirty="0"/>
              <a:t> </a:t>
            </a:r>
            <a:r>
              <a:rPr lang="en-GB" b="1" dirty="0">
                <a:highlight>
                  <a:srgbClr val="C0C0C0"/>
                </a:highlight>
              </a:rPr>
              <a:t> protected Object clone() </a:t>
            </a:r>
            <a:r>
              <a:rPr lang="en-GB" b="1" dirty="0"/>
              <a:t> </a:t>
            </a:r>
            <a:r>
              <a:rPr lang="en-GB" dirty="0"/>
              <a:t>method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clone()</a:t>
            </a:r>
            <a:r>
              <a:rPr lang="en-GB" dirty="0"/>
              <a:t> method creates and returns a </a:t>
            </a:r>
            <a:r>
              <a:rPr lang="en-GB" i="1" dirty="0"/>
              <a:t>“shallow”</a:t>
            </a:r>
            <a:r>
              <a:rPr lang="en-GB" dirty="0"/>
              <a:t> copy of a (subclassing) object.</a:t>
            </a:r>
          </a:p>
          <a:p>
            <a:pPr lvl="1"/>
            <a:r>
              <a:rPr lang="en-GB" dirty="0"/>
              <a:t>Same class as the original (subclassing) object (i.e. which extends </a:t>
            </a:r>
            <a:r>
              <a:rPr lang="en-GB" b="1" dirty="0"/>
              <a:t>Object</a:t>
            </a:r>
            <a:r>
              <a:rPr lang="en-GB" dirty="0"/>
              <a:t>, thus inheriting</a:t>
            </a:r>
            <a:r>
              <a:rPr lang="en-GB" b="1" dirty="0"/>
              <a:t> clone() 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Primitive type fields: values are copied</a:t>
            </a:r>
          </a:p>
          <a:p>
            <a:pPr lvl="1"/>
            <a:r>
              <a:rPr lang="en-GB" dirty="0"/>
              <a:t>Non-primitive type fields: aliasing, e.g. copying of the reference only</a:t>
            </a:r>
          </a:p>
          <a:p>
            <a:endParaRPr lang="en-GB" dirty="0"/>
          </a:p>
          <a:p>
            <a:r>
              <a:rPr lang="en-GB" dirty="0"/>
              <a:t>If you want to invoke </a:t>
            </a:r>
            <a:r>
              <a:rPr lang="en-GB" b="1" dirty="0" err="1"/>
              <a:t>Object.clone</a:t>
            </a:r>
            <a:r>
              <a:rPr lang="en-GB" b="1" dirty="0"/>
              <a:t>()</a:t>
            </a:r>
            <a:r>
              <a:rPr lang="en-GB" dirty="0"/>
              <a:t> on an object (e.g. via </a:t>
            </a:r>
            <a:r>
              <a:rPr lang="en-GB" b="1" dirty="0"/>
              <a:t>super</a:t>
            </a:r>
            <a:r>
              <a:rPr lang="en-GB" dirty="0"/>
              <a:t>), then the class of that object should implement the </a:t>
            </a:r>
            <a:r>
              <a:rPr lang="en-GB" b="1" dirty="0"/>
              <a:t>Cloneable</a:t>
            </a:r>
            <a:r>
              <a:rPr lang="en-GB" dirty="0"/>
              <a:t> interface.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If it does not, then </a:t>
            </a:r>
            <a:r>
              <a:rPr lang="en-GB" b="1" dirty="0" err="1"/>
              <a:t>Object.clone</a:t>
            </a:r>
            <a:r>
              <a:rPr lang="en-GB" b="1" dirty="0"/>
              <a:t>()</a:t>
            </a:r>
            <a:r>
              <a:rPr lang="en-GB" dirty="0"/>
              <a:t> will throw a </a:t>
            </a:r>
            <a:r>
              <a:rPr lang="en-GB" b="1" dirty="0" err="1"/>
              <a:t>CloneNotSupportedException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22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6C591-754E-4223-B240-A053FB8B55DA}"/>
              </a:ext>
            </a:extLst>
          </p:cNvPr>
          <p:cNvSpPr txBox="1"/>
          <p:nvPr/>
        </p:nvSpPr>
        <p:spPr>
          <a:xfrm>
            <a:off x="2258463" y="128923"/>
            <a:ext cx="103339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x 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 x;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Object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 err="1">
                <a:latin typeface="Berlin Sans FB" panose="020E0602020502020306" pitchFamily="34" charset="0"/>
              </a:rPr>
              <a:t>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</a:rPr>
              <a:t> equals(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 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 err="1">
                <a:latin typeface="Berlin Sans FB" panose="020E0602020502020306" pitchFamily="34" charset="0"/>
              </a:rPr>
              <a:t>b.i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a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(1);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{ b = (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) </a:t>
            </a:r>
            <a:r>
              <a:rPr lang="en-GB" dirty="0" err="1">
                <a:latin typeface="Berlin Sans FB" panose="020E0602020502020306" pitchFamily="34" charset="0"/>
              </a:rPr>
              <a:t>a.clone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e) {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b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a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b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(a == 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a.equals</a:t>
            </a:r>
            <a:r>
              <a:rPr lang="en-GB" dirty="0">
                <a:latin typeface="Berlin Sans FB" panose="020E0602020502020306" pitchFamily="34" charset="0"/>
              </a:rPr>
              <a:t>(b)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Outputs:   MyClass@7344699f   MyClass@6b95977   false   true</a:t>
            </a:r>
          </a:p>
        </p:txBody>
      </p:sp>
    </p:spTree>
    <p:extLst>
      <p:ext uri="{BB962C8B-B14F-4D97-AF65-F5344CB8AC3E}">
        <p14:creationId xmlns:p14="http://schemas.microsoft.com/office/powerpoint/2010/main" val="80026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23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36C625-B972-49A8-9937-BAE56E951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-28184"/>
            <a:ext cx="12207329" cy="6886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A6C591-754E-4223-B240-A053FB8B55DA}"/>
              </a:ext>
            </a:extLst>
          </p:cNvPr>
          <p:cNvSpPr txBox="1"/>
          <p:nvPr/>
        </p:nvSpPr>
        <p:spPr>
          <a:xfrm>
            <a:off x="2258463" y="128923"/>
            <a:ext cx="103339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x 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 x;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Object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 err="1">
                <a:latin typeface="Berlin Sans FB" panose="020E0602020502020306" pitchFamily="34" charset="0"/>
              </a:rPr>
              <a:t>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</a:rPr>
              <a:t> equals(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 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 err="1">
                <a:latin typeface="Berlin Sans FB" panose="020E0602020502020306" pitchFamily="34" charset="0"/>
              </a:rPr>
              <a:t>b.i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a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(1);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{ b = (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) </a:t>
            </a:r>
            <a:r>
              <a:rPr lang="en-GB" dirty="0" err="1">
                <a:latin typeface="Berlin Sans FB" panose="020E0602020502020306" pitchFamily="34" charset="0"/>
              </a:rPr>
              <a:t>a.clone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e) {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b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a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b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(a == 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a.equals</a:t>
            </a:r>
            <a:r>
              <a:rPr lang="en-GB" dirty="0">
                <a:latin typeface="Berlin Sans FB" panose="020E0602020502020306" pitchFamily="34" charset="0"/>
              </a:rPr>
              <a:t>(b)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Outputs:   MyClass@7344699f   MyClass@6b95977   false   true</a:t>
            </a:r>
          </a:p>
        </p:txBody>
      </p:sp>
    </p:spTree>
    <p:extLst>
      <p:ext uri="{BB962C8B-B14F-4D97-AF65-F5344CB8AC3E}">
        <p14:creationId xmlns:p14="http://schemas.microsoft.com/office/powerpoint/2010/main" val="38380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6C591-754E-4223-B240-A053FB8B55DA}"/>
              </a:ext>
            </a:extLst>
          </p:cNvPr>
          <p:cNvSpPr txBox="1"/>
          <p:nvPr/>
        </p:nvSpPr>
        <p:spPr>
          <a:xfrm>
            <a:off x="2258463" y="128923"/>
            <a:ext cx="103339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does not need to implement Cloneable!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x 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 x;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Object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(Object)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</a:rPr>
              <a:t> equals(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 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 err="1">
                <a:latin typeface="Berlin Sans FB" panose="020E0602020502020306" pitchFamily="34" charset="0"/>
              </a:rPr>
              <a:t>b.i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a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(1);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{ b = (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) </a:t>
            </a:r>
            <a:r>
              <a:rPr lang="en-GB" dirty="0" err="1">
                <a:latin typeface="Berlin Sans FB" panose="020E0602020502020306" pitchFamily="34" charset="0"/>
              </a:rPr>
              <a:t>a.clone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e) {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b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a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b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(a == 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a.equals</a:t>
            </a:r>
            <a:r>
              <a:rPr lang="en-GB" dirty="0">
                <a:latin typeface="Berlin Sans FB" panose="020E0602020502020306" pitchFamily="34" charset="0"/>
              </a:rPr>
              <a:t>(b)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Outputs:   MyClass@7344699f   MyClass@6b95977   false   true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24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7A1B92-FF01-4721-82FA-761246F2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-28184"/>
            <a:ext cx="12207329" cy="68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25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6C591-754E-4223-B240-A053FB8B55DA}"/>
              </a:ext>
            </a:extLst>
          </p:cNvPr>
          <p:cNvSpPr txBox="1"/>
          <p:nvPr/>
        </p:nvSpPr>
        <p:spPr>
          <a:xfrm>
            <a:off x="2258463" y="128923"/>
            <a:ext cx="103339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does not need to implement Cloneable!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x 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 x;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Object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(Object)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</a:rPr>
              <a:t> equals(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 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 err="1">
                <a:latin typeface="Berlin Sans FB" panose="020E0602020502020306" pitchFamily="34" charset="0"/>
              </a:rPr>
              <a:t>b.i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a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(1);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 b;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{ b = (</a:t>
            </a:r>
            <a:r>
              <a:rPr lang="en-GB" dirty="0" err="1">
                <a:latin typeface="Berlin Sans FB" panose="020E0602020502020306" pitchFamily="34" charset="0"/>
              </a:rPr>
              <a:t>MyClass</a:t>
            </a:r>
            <a:r>
              <a:rPr lang="en-GB" dirty="0">
                <a:latin typeface="Berlin Sans FB" panose="020E0602020502020306" pitchFamily="34" charset="0"/>
              </a:rPr>
              <a:t>) </a:t>
            </a:r>
            <a:r>
              <a:rPr lang="en-GB" dirty="0" err="1">
                <a:latin typeface="Berlin Sans FB" panose="020E0602020502020306" pitchFamily="34" charset="0"/>
              </a:rPr>
              <a:t>a.clone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e) {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b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a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b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(a == 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a.equals</a:t>
            </a:r>
            <a:r>
              <a:rPr lang="en-GB" dirty="0">
                <a:latin typeface="Berlin Sans FB" panose="020E0602020502020306" pitchFamily="34" charset="0"/>
              </a:rPr>
              <a:t>(b)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Outputs:   MyClass@7344699f   MyClass@6b95977   false   true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More considerations on </a:t>
            </a:r>
            <a:r>
              <a:rPr lang="en-GB" dirty="0" err="1"/>
              <a:t>Cloneables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It is typically preferred to write your own method for copying objects of a class</a:t>
            </a:r>
          </a:p>
          <a:p>
            <a:pPr lvl="2"/>
            <a:r>
              <a:rPr lang="en-GB" dirty="0"/>
              <a:t>See </a:t>
            </a:r>
            <a:r>
              <a:rPr lang="en-GB" dirty="0">
                <a:hlinkClick r:id="rId3"/>
              </a:rPr>
              <a:t>https://stackoverflow.com/questions/26398951/why-is-cloneable-not-deprecated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It is normally expected that:</a:t>
            </a:r>
          </a:p>
          <a:p>
            <a:pPr lvl="1"/>
            <a:r>
              <a:rPr lang="en-GB" dirty="0"/>
              <a:t>The cloned object is equal to the original object  (e.g. </a:t>
            </a:r>
            <a:r>
              <a:rPr lang="en-GB" b="1" dirty="0" err="1"/>
              <a:t>x.clone</a:t>
            </a:r>
            <a:r>
              <a:rPr lang="en-GB" b="1" dirty="0"/>
              <a:t>().equals(x)</a:t>
            </a:r>
            <a:r>
              <a:rPr lang="en-GB" dirty="0"/>
              <a:t> evaluates to </a:t>
            </a:r>
            <a:r>
              <a:rPr lang="en-GB" b="1" dirty="0"/>
              <a:t>true</a:t>
            </a:r>
            <a:r>
              <a:rPr lang="en-GB" dirty="0"/>
              <a:t> )</a:t>
            </a:r>
          </a:p>
          <a:p>
            <a:pPr lvl="1"/>
            <a:r>
              <a:rPr lang="en-GB" dirty="0"/>
              <a:t>The cloned object is of the same type as the original object (e.g. </a:t>
            </a:r>
            <a:r>
              <a:rPr lang="en-GB" b="1" dirty="0" err="1"/>
              <a:t>x.clone</a:t>
            </a:r>
            <a:r>
              <a:rPr lang="en-GB" b="1" dirty="0"/>
              <a:t>().</a:t>
            </a:r>
            <a:r>
              <a:rPr lang="en-GB" b="1" dirty="0" err="1"/>
              <a:t>getClass</a:t>
            </a:r>
            <a:r>
              <a:rPr lang="en-GB" b="1" dirty="0"/>
              <a:t>()</a:t>
            </a:r>
            <a:r>
              <a:rPr lang="en-GB" dirty="0"/>
              <a:t> == </a:t>
            </a:r>
            <a:r>
              <a:rPr lang="en-GB" b="1" dirty="0" err="1"/>
              <a:t>x.getClass</a:t>
            </a:r>
            <a:r>
              <a:rPr lang="en-GB" b="1" dirty="0"/>
              <a:t>() 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There is generally no need to clone immutable objects – use aliases instead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27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3F183-1094-4325-AD26-D932B36ED5A5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Shallow!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(Book)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 err="1">
                <a:latin typeface="Berlin Sans FB" panose="020E0602020502020306" pitchFamily="34" charset="0"/>
              </a:rPr>
              <a:t>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95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28841-0431-40B9-B30A-6AD5391950FF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Shallow!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(Book)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 err="1">
                <a:latin typeface="Berlin Sans FB" panose="020E0602020502020306" pitchFamily="34" charset="0"/>
              </a:rPr>
              <a:t>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D2710-5475-4380-B566-FC2B20265B23}"/>
              </a:ext>
            </a:extLst>
          </p:cNvPr>
          <p:cNvSpPr txBox="1"/>
          <p:nvPr/>
        </p:nvSpPr>
        <p:spPr>
          <a:xfrm>
            <a:off x="7615825" y="4960339"/>
            <a:ext cx="4322174" cy="1200329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 Condensed" panose="02070606080606020203" pitchFamily="18" charset="0"/>
              </a:rPr>
              <a:t>Output: 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Author[id1, name1]  Author[id2, name2]  Author[id3, name3]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Author[id2, name2]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Author[id2, name2]</a:t>
            </a:r>
          </a:p>
        </p:txBody>
      </p:sp>
    </p:spTree>
    <p:extLst>
      <p:ext uri="{BB962C8B-B14F-4D97-AF65-F5344CB8AC3E}">
        <p14:creationId xmlns:p14="http://schemas.microsoft.com/office/powerpoint/2010/main" val="40476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Book Cloning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In the clone, the price is of primitive type, so its value is copied directly from the original. Therefore the two objects have the same value for price.</a:t>
            </a:r>
          </a:p>
          <a:p>
            <a:pPr lvl="2"/>
            <a:endParaRPr lang="en-GB" dirty="0"/>
          </a:p>
          <a:p>
            <a:r>
              <a:rPr lang="en-GB" dirty="0"/>
              <a:t>In the clone, the fields </a:t>
            </a:r>
            <a:r>
              <a:rPr lang="en-GB" b="1" dirty="0" err="1"/>
              <a:t>isbn</a:t>
            </a:r>
            <a:r>
              <a:rPr lang="en-GB" dirty="0"/>
              <a:t>, </a:t>
            </a:r>
            <a:r>
              <a:rPr lang="en-GB" b="1" dirty="0"/>
              <a:t>title</a:t>
            </a:r>
            <a:r>
              <a:rPr lang="en-GB" dirty="0"/>
              <a:t> and </a:t>
            </a:r>
            <a:r>
              <a:rPr lang="en-GB" b="1" dirty="0"/>
              <a:t>authors</a:t>
            </a:r>
            <a:r>
              <a:rPr lang="en-GB" dirty="0"/>
              <a:t> </a:t>
            </a:r>
            <a:r>
              <a:rPr lang="en-GB" i="1" dirty="0"/>
              <a:t>refer</a:t>
            </a:r>
            <a:r>
              <a:rPr lang="en-GB" dirty="0"/>
              <a:t> to the </a:t>
            </a:r>
            <a:r>
              <a:rPr lang="en-GB" i="1" dirty="0"/>
              <a:t>same</a:t>
            </a:r>
            <a:r>
              <a:rPr lang="en-GB" dirty="0"/>
              <a:t> objects as the original (i.e. the reference value has been copied from the original to the clone).</a:t>
            </a:r>
          </a:p>
          <a:p>
            <a:pPr lvl="2"/>
            <a:endParaRPr lang="en-GB" dirty="0"/>
          </a:p>
          <a:p>
            <a:r>
              <a:rPr lang="en-GB" dirty="0"/>
              <a:t>This is not a problem for </a:t>
            </a:r>
            <a:r>
              <a:rPr lang="en-GB" b="1" dirty="0" err="1"/>
              <a:t>isbn</a:t>
            </a:r>
            <a:r>
              <a:rPr lang="en-GB" dirty="0"/>
              <a:t> and </a:t>
            </a:r>
            <a:r>
              <a:rPr lang="en-GB" b="1" dirty="0"/>
              <a:t>title</a:t>
            </a:r>
            <a:r>
              <a:rPr lang="en-GB" dirty="0"/>
              <a:t> because strings are immutable in Java.</a:t>
            </a:r>
          </a:p>
          <a:p>
            <a:pPr lvl="1"/>
            <a:r>
              <a:rPr lang="en-GB" dirty="0"/>
              <a:t>In other words, a string object’s content cannot change “in-place”. If you change the string, you are necessarily assigning a new String object to that field, which is a different object from that of the original</a:t>
            </a:r>
          </a:p>
          <a:p>
            <a:pPr lvl="2"/>
            <a:endParaRPr lang="en-GB" dirty="0"/>
          </a:p>
          <a:p>
            <a:r>
              <a:rPr lang="en-GB" dirty="0"/>
              <a:t>But! The mutable </a:t>
            </a:r>
            <a:r>
              <a:rPr lang="en-GB" b="1" dirty="0"/>
              <a:t>authors</a:t>
            </a:r>
            <a:r>
              <a:rPr lang="en-GB" dirty="0"/>
              <a:t> list will be shared between the original </a:t>
            </a:r>
            <a:r>
              <a:rPr lang="en-GB" i="1" dirty="0"/>
              <a:t>and</a:t>
            </a:r>
            <a:r>
              <a:rPr lang="en-GB" dirty="0"/>
              <a:t> the clone!</a:t>
            </a:r>
          </a:p>
          <a:p>
            <a:pPr lvl="1"/>
            <a:r>
              <a:rPr lang="en-GB" dirty="0"/>
              <a:t>They are not independent objects!</a:t>
            </a:r>
          </a:p>
          <a:p>
            <a:pPr lvl="1"/>
            <a:r>
              <a:rPr lang="en-GB" dirty="0"/>
              <a:t>“Mutating” the list (i.e. updating the contents of this List object “in-place”, without creating / assigning a new list object) via one of the objects, will be reflected in </a:t>
            </a:r>
            <a:r>
              <a:rPr lang="en-GB" i="1" dirty="0"/>
              <a:t>both</a:t>
            </a:r>
            <a:r>
              <a:rPr lang="en-GB" dirty="0"/>
              <a:t> objects.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06FD276E-2373-4491-A1CE-8A44A196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5" y="937077"/>
            <a:ext cx="7943161" cy="55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Book Cloning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3189691" y="6851836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30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4267B9-0DCE-45F3-9640-5D7B2A4CC104}"/>
              </a:ext>
            </a:extLst>
          </p:cNvPr>
          <p:cNvSpPr/>
          <p:nvPr/>
        </p:nvSpPr>
        <p:spPr bwMode="auto">
          <a:xfrm>
            <a:off x="2051720" y="2236676"/>
            <a:ext cx="1512168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isbn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price=22.00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authors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49195-C274-4D80-96CB-15B6DDD3DA2E}"/>
              </a:ext>
            </a:extLst>
          </p:cNvPr>
          <p:cNvSpPr/>
          <p:nvPr/>
        </p:nvSpPr>
        <p:spPr bwMode="auto">
          <a:xfrm>
            <a:off x="4535996" y="2181520"/>
            <a:ext cx="2304256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"978-0007120765"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46409-3DC9-426F-9A8E-AD1AC631619F}"/>
              </a:ext>
            </a:extLst>
          </p:cNvPr>
          <p:cNvSpPr/>
          <p:nvPr/>
        </p:nvSpPr>
        <p:spPr bwMode="auto">
          <a:xfrm>
            <a:off x="4529364" y="4374141"/>
            <a:ext cx="1080568" cy="6840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id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name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4100C-4B44-402F-BC75-E1F6C148BB1E}"/>
              </a:ext>
            </a:extLst>
          </p:cNvPr>
          <p:cNvSpPr txBox="1"/>
          <p:nvPr/>
        </p:nvSpPr>
        <p:spPr>
          <a:xfrm>
            <a:off x="2051720" y="176397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Original</a:t>
            </a:r>
            <a:endParaRPr lang="en-GB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ED20C-B0A7-4D0F-AEA5-A2FCFDAA513D}"/>
              </a:ext>
            </a:extLst>
          </p:cNvPr>
          <p:cNvSpPr txBox="1"/>
          <p:nvPr/>
        </p:nvSpPr>
        <p:spPr>
          <a:xfrm>
            <a:off x="8532440" y="17628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Clone</a:t>
            </a:r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36CC41-560C-4BF4-B9B6-AFE7857D24BD}"/>
              </a:ext>
            </a:extLst>
          </p:cNvPr>
          <p:cNvSpPr/>
          <p:nvPr/>
        </p:nvSpPr>
        <p:spPr bwMode="auto">
          <a:xfrm>
            <a:off x="8532440" y="2236676"/>
            <a:ext cx="1512168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isbn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price=22.00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authors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B864AD-1292-4C9E-9B95-C407B57A332F}"/>
              </a:ext>
            </a:extLst>
          </p:cNvPr>
          <p:cNvSpPr/>
          <p:nvPr/>
        </p:nvSpPr>
        <p:spPr bwMode="auto">
          <a:xfrm>
            <a:off x="4535996" y="2819750"/>
            <a:ext cx="3600400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"The Mystery of the Blue Train"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DFE65-27C0-4274-B943-60E96A882E80}"/>
              </a:ext>
            </a:extLst>
          </p:cNvPr>
          <p:cNvSpPr/>
          <p:nvPr/>
        </p:nvSpPr>
        <p:spPr bwMode="auto">
          <a:xfrm>
            <a:off x="6432114" y="4845245"/>
            <a:ext cx="2159341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"Christie, Agatha"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C33220-6026-45AE-9210-32DF8D3AF1F5}"/>
              </a:ext>
            </a:extLst>
          </p:cNvPr>
          <p:cNvSpPr/>
          <p:nvPr/>
        </p:nvSpPr>
        <p:spPr bwMode="auto">
          <a:xfrm>
            <a:off x="4529364" y="3508896"/>
            <a:ext cx="1086751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500" dirty="0"/>
              <a:t>List&lt;Author&gt;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15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8276A-3D0A-471B-A2CD-0FA70CF710F7}"/>
              </a:ext>
            </a:extLst>
          </p:cNvPr>
          <p:cNvSpPr/>
          <p:nvPr/>
        </p:nvSpPr>
        <p:spPr bwMode="auto">
          <a:xfrm>
            <a:off x="6431217" y="4237939"/>
            <a:ext cx="1080568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"AGAT"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13E3A-BED4-4C18-8CFB-F2A6E9DA57BE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2649611" y="2429356"/>
            <a:ext cx="1886385" cy="26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283359-ADFC-4B15-8EE6-EF03B3ED1BD3}"/>
              </a:ext>
            </a:extLst>
          </p:cNvPr>
          <p:cNvCxnSpPr>
            <a:cxnSpLocks/>
            <a:endCxn id="17" idx="3"/>
          </p:cNvCxnSpPr>
          <p:nvPr/>
        </p:nvCxnSpPr>
        <p:spPr bwMode="auto">
          <a:xfrm flipH="1">
            <a:off x="6840252" y="2429356"/>
            <a:ext cx="1692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AE967E-7A94-4EC6-A8AD-59A95A1F2582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2649611" y="3067586"/>
            <a:ext cx="1886385" cy="19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E0C82-3A7D-4443-A9A2-E475CF9DD677}"/>
              </a:ext>
            </a:extLst>
          </p:cNvPr>
          <p:cNvCxnSpPr>
            <a:cxnSpLocks/>
            <a:endCxn id="22" idx="3"/>
          </p:cNvCxnSpPr>
          <p:nvPr/>
        </p:nvCxnSpPr>
        <p:spPr bwMode="auto">
          <a:xfrm flipH="1">
            <a:off x="8136396" y="3067586"/>
            <a:ext cx="3960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D3E6C4-4D92-47DF-9C54-4E30CA1EADA0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>
            <a:off x="3167844" y="3388804"/>
            <a:ext cx="1361520" cy="367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10EC1B-474F-4E64-A91A-65A562EB4E84}"/>
              </a:ext>
            </a:extLst>
          </p:cNvPr>
          <p:cNvCxnSpPr>
            <a:cxnSpLocks/>
            <a:endCxn id="24" idx="3"/>
          </p:cNvCxnSpPr>
          <p:nvPr/>
        </p:nvCxnSpPr>
        <p:spPr bwMode="auto">
          <a:xfrm flipH="1">
            <a:off x="5616115" y="3388804"/>
            <a:ext cx="2916326" cy="367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0AE9DF-2312-4CD9-8A57-E6ACE229E9F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 bwMode="auto">
          <a:xfrm flipH="1">
            <a:off x="5069648" y="4004568"/>
            <a:ext cx="3092" cy="369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7F7D5C-53BD-4DB9-A680-B8D77981B0D2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 flipV="1">
            <a:off x="4896036" y="4485775"/>
            <a:ext cx="1535181" cy="111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455A4E-8553-4068-B401-969ACECA7C2F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5313069" y="4926292"/>
            <a:ext cx="1119045" cy="166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055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31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28841-0431-40B9-B30A-6AD5391950FF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Shallow!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(Book)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 err="1">
                <a:latin typeface="Berlin Sans FB" panose="020E0602020502020306" pitchFamily="34" charset="0"/>
              </a:rPr>
              <a:t>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D2710-5475-4380-B566-FC2B20265B23}"/>
              </a:ext>
            </a:extLst>
          </p:cNvPr>
          <p:cNvSpPr txBox="1"/>
          <p:nvPr/>
        </p:nvSpPr>
        <p:spPr>
          <a:xfrm>
            <a:off x="7615825" y="4960339"/>
            <a:ext cx="4322174" cy="1200329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 Condensed" panose="02070606080606020203" pitchFamily="18" charset="0"/>
              </a:rPr>
              <a:t>Output: 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Author[id1, name1]  Author[id2, name2]  Author[id3, name3]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Author[id2, name2]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Author[id2, name2]</a:t>
            </a:r>
          </a:p>
        </p:txBody>
      </p:sp>
    </p:spTree>
    <p:extLst>
      <p:ext uri="{BB962C8B-B14F-4D97-AF65-F5344CB8AC3E}">
        <p14:creationId xmlns:p14="http://schemas.microsoft.com/office/powerpoint/2010/main" val="721213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28BCEF-CF5B-4B5A-8FE2-D863A4990C6B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Shallow!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(Book)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 err="1">
                <a:latin typeface="Berlin Sans FB" panose="020E0602020502020306" pitchFamily="34" charset="0"/>
              </a:rPr>
              <a:t>.clone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32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1B13C0-8935-408F-BD75-4361B1F6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526" y="0"/>
            <a:ext cx="12157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2630528-9EB1-422E-8793-62296F9660EA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Deep!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);}</a:t>
            </a:r>
            <a:br>
              <a:rPr lang="en-GB" dirty="0">
                <a:latin typeface="Berlin Sans FB" panose="020E0602020502020306" pitchFamily="34" charset="0"/>
              </a:rPr>
            </a:br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33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66BCF92-8E62-4119-83BA-67096B44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526" y="0"/>
            <a:ext cx="12157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34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72F59-964D-4E13-8577-A7490E74511F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Deep!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);}</a:t>
            </a:r>
            <a:br>
              <a:rPr lang="en-GB" dirty="0">
                <a:latin typeface="Berlin Sans FB" panose="020E0602020502020306" pitchFamily="34" charset="0"/>
              </a:rPr>
            </a:br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6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240E12-2176-461D-8128-884845458A92}"/>
              </a:ext>
            </a:extLst>
          </p:cNvPr>
          <p:cNvSpPr txBox="1"/>
          <p:nvPr/>
        </p:nvSpPr>
        <p:spPr>
          <a:xfrm>
            <a:off x="649701" y="709858"/>
            <a:ext cx="11697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Cloneable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title;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 Author &gt; authors;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List&lt; Author &gt; authors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(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 ?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if (authors !=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.authors.addAll</a:t>
            </a:r>
            <a:r>
              <a:rPr lang="en-GB" dirty="0">
                <a:latin typeface="Berlin Sans FB" panose="020E0602020502020306" pitchFamily="34" charset="0"/>
              </a:rPr>
              <a:t>( authors );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note: this is a new Array, not a reference to one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                    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Deep! ↴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 clone()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.authors</a:t>
            </a:r>
            <a:r>
              <a:rPr lang="en-GB" dirty="0">
                <a:latin typeface="Berlin Sans FB" panose="020E0602020502020306" pitchFamily="34" charset="0"/>
              </a:rPr>
              <a:t>);}</a:t>
            </a:r>
            <a:br>
              <a:rPr lang="en-GB" dirty="0">
                <a:latin typeface="Berlin Sans FB" panose="020E0602020502020306" pitchFamily="34" charset="0"/>
              </a:rPr>
            </a:br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String </a:t>
            </a:r>
            <a:r>
              <a:rPr lang="en-GB" dirty="0" err="1">
                <a:latin typeface="Berlin Sans FB" panose="020E0602020502020306" pitchFamily="34" charset="0"/>
              </a:rPr>
              <a:t>toString</a:t>
            </a:r>
            <a:r>
              <a:rPr lang="en-GB" dirty="0">
                <a:latin typeface="Berlin Sans FB" panose="020E0602020502020306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 ["</a:t>
            </a:r>
            <a:r>
              <a:rPr lang="en-GB" dirty="0">
                <a:latin typeface="Berlin Sans FB" panose="020E0602020502020306" pitchFamily="34" charset="0"/>
              </a:rPr>
              <a:t> + title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"]"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CloneNotSupportedException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Author author1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"name1"</a:t>
            </a:r>
            <a:r>
              <a:rPr lang="en-GB" dirty="0">
                <a:latin typeface="Berlin Sans FB" panose="020E0602020502020306" pitchFamily="34" charset="0"/>
              </a:rPr>
              <a:t> );   Author author2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"id2"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"name2"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 Author &gt;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&lt;&gt;();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author1 );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author2 );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Book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""</a:t>
            </a:r>
            <a:r>
              <a:rPr lang="en-GB" dirty="0">
                <a:latin typeface="Berlin Sans FB" panose="020E0602020502020306" pitchFamily="34" charset="0"/>
              </a:rPr>
              <a:t>, 10,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);   Book b2 = </a:t>
            </a:r>
            <a:r>
              <a:rPr lang="en-GB" dirty="0" err="1">
                <a:latin typeface="Berlin Sans FB" panose="020E0602020502020306" pitchFamily="34" charset="0"/>
              </a:rPr>
              <a:t>b.clone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b.authors.remove</a:t>
            </a:r>
            <a:r>
              <a:rPr lang="en-GB" dirty="0">
                <a:latin typeface="Berlin Sans FB" panose="020E0602020502020306" pitchFamily="34" charset="0"/>
              </a:rPr>
              <a:t>( 0 );   </a:t>
            </a:r>
            <a:r>
              <a:rPr lang="en-GB" dirty="0" err="1">
                <a:latin typeface="Berlin Sans FB" panose="020E0602020502020306" pitchFamily="34" charset="0"/>
              </a:rPr>
              <a:t>authorsDB.add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"id3"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"name3"</a:t>
            </a:r>
            <a:r>
              <a:rPr lang="en-GB" dirty="0">
                <a:latin typeface="Berlin Sans FB" panose="020E0602020502020306" pitchFamily="34" charset="0"/>
              </a:rPr>
              <a:t> )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</a:t>
            </a:r>
            <a:r>
              <a:rPr lang="en-GB" dirty="0" err="1">
                <a:latin typeface="Berlin Sans FB" panose="020E0602020502020306" pitchFamily="34" charset="0"/>
              </a:rPr>
              <a:t>authorsDB</a:t>
            </a:r>
            <a:r>
              <a:rPr lang="en-GB" dirty="0">
                <a:latin typeface="Berlin Sans FB" panose="020E0602020502020306" pitchFamily="34" charset="0"/>
              </a:rPr>
              <a:t>  )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 .authors ) 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( Author A : b2.authors )  { </a:t>
            </a:r>
            <a:r>
              <a:rPr lang="en-GB" dirty="0" err="1">
                <a:latin typeface="Berlin Sans FB" panose="020E0602020502020306" pitchFamily="34" charset="0"/>
              </a:rPr>
              <a:t>System.out.print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"</a:t>
            </a:r>
            <a:r>
              <a:rPr lang="en-GB" dirty="0">
                <a:latin typeface="Berlin Sans FB" panose="020E0602020502020306" pitchFamily="34" charset="0"/>
              </a:rPr>
              <a:t> + A ); }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6051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“Shallow” vs “Deep” Copying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35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E7842-E30A-4C81-B4FB-B7E2DED42275}"/>
              </a:ext>
            </a:extLst>
          </p:cNvPr>
          <p:cNvSpPr txBox="1"/>
          <p:nvPr/>
        </p:nvSpPr>
        <p:spPr>
          <a:xfrm>
            <a:off x="7615825" y="4960339"/>
            <a:ext cx="4322174" cy="1200329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 Condensed" panose="02070606080606020203" pitchFamily="18" charset="0"/>
              </a:rPr>
              <a:t>Output: 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Author[id1, name1]  Author[id2, name2]  Author[id3, name3]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Author[id2, name2]</a:t>
            </a:r>
          </a:p>
          <a:p>
            <a:r>
              <a:rPr lang="en-GB" dirty="0">
                <a:latin typeface="Bodoni MT Condensed" panose="02070606080606020203" pitchFamily="18" charset="0"/>
              </a:rPr>
              <a:t>  Author[id2, name2]  Author[id2, name2]</a:t>
            </a:r>
          </a:p>
        </p:txBody>
      </p:sp>
    </p:spTree>
    <p:extLst>
      <p:ext uri="{BB962C8B-B14F-4D97-AF65-F5344CB8AC3E}">
        <p14:creationId xmlns:p14="http://schemas.microsoft.com/office/powerpoint/2010/main" val="644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“Deep” Book Cloning</a:t>
            </a:r>
          </a:p>
          <a:p>
            <a:pPr algn="ctr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36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D5EDA-A1AE-4B8A-8345-4DD9FBAE59AC}"/>
              </a:ext>
            </a:extLst>
          </p:cNvPr>
          <p:cNvSpPr/>
          <p:nvPr/>
        </p:nvSpPr>
        <p:spPr bwMode="auto">
          <a:xfrm>
            <a:off x="2051720" y="2456892"/>
            <a:ext cx="1512168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isbn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price=22.00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authors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191C3-B36F-4018-9C07-A5C280DC5930}"/>
              </a:ext>
            </a:extLst>
          </p:cNvPr>
          <p:cNvSpPr/>
          <p:nvPr/>
        </p:nvSpPr>
        <p:spPr bwMode="auto">
          <a:xfrm>
            <a:off x="4535996" y="2401736"/>
            <a:ext cx="2304256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"978-0007120765"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13524-E1D4-4493-B8A7-5A88EAE0119F}"/>
              </a:ext>
            </a:extLst>
          </p:cNvPr>
          <p:cNvSpPr/>
          <p:nvPr/>
        </p:nvSpPr>
        <p:spPr bwMode="auto">
          <a:xfrm>
            <a:off x="4529364" y="4594357"/>
            <a:ext cx="1080568" cy="6840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id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name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8027B-5C6D-4E34-8EEE-93695B057820}"/>
              </a:ext>
            </a:extLst>
          </p:cNvPr>
          <p:cNvSpPr txBox="1"/>
          <p:nvPr/>
        </p:nvSpPr>
        <p:spPr>
          <a:xfrm>
            <a:off x="2051720" y="19841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Original</a:t>
            </a: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E63AC-DDD9-4DFF-A28E-659D6CAB7CBF}"/>
              </a:ext>
            </a:extLst>
          </p:cNvPr>
          <p:cNvSpPr txBox="1"/>
          <p:nvPr/>
        </p:nvSpPr>
        <p:spPr>
          <a:xfrm>
            <a:off x="8532440" y="198311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Clone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174B-E56E-4E15-9B88-6F78ED65731D}"/>
              </a:ext>
            </a:extLst>
          </p:cNvPr>
          <p:cNvSpPr/>
          <p:nvPr/>
        </p:nvSpPr>
        <p:spPr bwMode="auto">
          <a:xfrm>
            <a:off x="8532440" y="2456892"/>
            <a:ext cx="1512168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isbn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price=22.00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authors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5DDCD-5282-42C2-B24D-7FAD0B79999F}"/>
              </a:ext>
            </a:extLst>
          </p:cNvPr>
          <p:cNvSpPr/>
          <p:nvPr/>
        </p:nvSpPr>
        <p:spPr bwMode="auto">
          <a:xfrm>
            <a:off x="4535996" y="3039966"/>
            <a:ext cx="3600400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"The Mystery of the Blue Train"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7DF865-4BD9-4381-BB2E-F73A7A657684}"/>
              </a:ext>
            </a:extLst>
          </p:cNvPr>
          <p:cNvSpPr/>
          <p:nvPr/>
        </p:nvSpPr>
        <p:spPr bwMode="auto">
          <a:xfrm>
            <a:off x="6432114" y="5065461"/>
            <a:ext cx="2159341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"Christie, Agatha"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EEE12-98C7-4841-AABF-1F17072B4BB8}"/>
              </a:ext>
            </a:extLst>
          </p:cNvPr>
          <p:cNvSpPr/>
          <p:nvPr/>
        </p:nvSpPr>
        <p:spPr bwMode="auto">
          <a:xfrm>
            <a:off x="4529364" y="3729112"/>
            <a:ext cx="1086751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400" dirty="0"/>
              <a:t>List&lt;Author&gt;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C7C10-7951-4144-8FB6-84BFDD2FCEC9}"/>
              </a:ext>
            </a:extLst>
          </p:cNvPr>
          <p:cNvSpPr/>
          <p:nvPr/>
        </p:nvSpPr>
        <p:spPr bwMode="auto">
          <a:xfrm>
            <a:off x="6431217" y="4458155"/>
            <a:ext cx="1080568" cy="49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2000" dirty="0"/>
              <a:t>"AGAT"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BA3BA-D45C-4F05-AC7B-8BB67E34FB8B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flipV="1">
            <a:off x="2649611" y="2649572"/>
            <a:ext cx="1886385" cy="26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12BE5-3B16-409B-AD19-68A2845D09BD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 flipH="1">
            <a:off x="6840252" y="2649572"/>
            <a:ext cx="1692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D3B0A1-6E75-413E-830D-C94DF5F0F599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2649611" y="3287802"/>
            <a:ext cx="1886385" cy="19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75B36A-375A-4411-9ADE-761237B1395E}"/>
              </a:ext>
            </a:extLst>
          </p:cNvPr>
          <p:cNvCxnSpPr>
            <a:cxnSpLocks/>
            <a:endCxn id="13" idx="3"/>
          </p:cNvCxnSpPr>
          <p:nvPr/>
        </p:nvCxnSpPr>
        <p:spPr bwMode="auto">
          <a:xfrm flipH="1">
            <a:off x="8136396" y="3287802"/>
            <a:ext cx="3960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6AD17-CD7B-434D-9F3E-7721E50EB889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167844" y="3609020"/>
            <a:ext cx="1361520" cy="367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63D07B-F15C-4BE0-99A0-D59EA9446661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H="1">
            <a:off x="7486571" y="3609020"/>
            <a:ext cx="1045870" cy="360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A1687E-9BC0-44D4-AF62-65F30300B5FC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 bwMode="auto">
          <a:xfrm flipH="1">
            <a:off x="5069648" y="4224784"/>
            <a:ext cx="3092" cy="369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35BA4A-FCF3-4CCE-964A-CDB32EEF71A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896036" y="4705991"/>
            <a:ext cx="1535181" cy="111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3B4233-C102-4D5F-8021-BA0A85345315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313069" y="5146508"/>
            <a:ext cx="1119045" cy="166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13C97B-6574-4A40-B5B7-5E7B090D2E21}"/>
              </a:ext>
            </a:extLst>
          </p:cNvPr>
          <p:cNvSpPr/>
          <p:nvPr/>
        </p:nvSpPr>
        <p:spPr bwMode="auto">
          <a:xfrm>
            <a:off x="6399820" y="3721214"/>
            <a:ext cx="1086751" cy="495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400" dirty="0"/>
              <a:t>List&lt;Author&gt;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GB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BF3105-2A05-4CC4-B5FA-1E39E123721C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>
            <a:off x="5239937" y="3969050"/>
            <a:ext cx="1159883" cy="624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31318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“Deep” Book Cloning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Changes to this clone will not affect the original object and vice versa</a:t>
            </a:r>
          </a:p>
          <a:p>
            <a:endParaRPr lang="en-GB" dirty="0"/>
          </a:p>
          <a:p>
            <a:r>
              <a:rPr lang="en-GB" dirty="0"/>
              <a:t>Note that the Book constructor creates a new </a:t>
            </a:r>
            <a:r>
              <a:rPr lang="en-GB" b="1" dirty="0" err="1"/>
              <a:t>ArrayList</a:t>
            </a:r>
            <a:r>
              <a:rPr lang="en-GB" dirty="0"/>
              <a:t> object and assigns it to the authors field.</a:t>
            </a:r>
          </a:p>
          <a:p>
            <a:pPr lvl="1"/>
            <a:r>
              <a:rPr lang="en-GB" dirty="0"/>
              <a:t>This is not an alias of the original’s object.</a:t>
            </a:r>
          </a:p>
          <a:p>
            <a:pPr lvl="1"/>
            <a:endParaRPr lang="en-GB" dirty="0"/>
          </a:p>
          <a:p>
            <a:r>
              <a:rPr lang="en-GB" dirty="0"/>
              <a:t>The ‘deep’ cloning process was manual. </a:t>
            </a:r>
          </a:p>
          <a:p>
            <a:endParaRPr lang="en-GB" dirty="0"/>
          </a:p>
          <a:p>
            <a:r>
              <a:rPr lang="en-GB" dirty="0"/>
              <a:t>May need to account for multiple levels of ‘depth’. E.g. if the </a:t>
            </a:r>
            <a:r>
              <a:rPr lang="en-GB" b="1" dirty="0"/>
              <a:t>Author</a:t>
            </a:r>
            <a:r>
              <a:rPr lang="en-GB" dirty="0"/>
              <a:t> objects comprising the “authors” list also contained mutable fields, each </a:t>
            </a:r>
            <a:r>
              <a:rPr lang="en-GB" b="1" dirty="0"/>
              <a:t>Author</a:t>
            </a:r>
            <a:r>
              <a:rPr lang="en-GB" dirty="0"/>
              <a:t> element would have been a ‘shallow’ copy…</a:t>
            </a:r>
          </a:p>
          <a:p>
            <a:pPr lvl="1"/>
            <a:r>
              <a:rPr lang="en-GB" dirty="0"/>
              <a:t>But in this case, maybe this would have been desirable! E.g. if updating the “Authors Database”.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37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Considerations / weaknesses of cloning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Weaknesses of the unified cloning mechanism:</a:t>
            </a:r>
          </a:p>
          <a:p>
            <a:pPr lvl="1"/>
            <a:r>
              <a:rPr lang="en-GB" dirty="0"/>
              <a:t>The compiler cannot guarantee that your implementation satisfies the expected conditions</a:t>
            </a:r>
          </a:p>
          <a:p>
            <a:pPr lvl="1"/>
            <a:r>
              <a:rPr lang="en-GB" dirty="0"/>
              <a:t>There is nothing that indicates how deep your cloning is (you won’t know if it’s deep or shallow clone)</a:t>
            </a:r>
          </a:p>
          <a:p>
            <a:pPr lvl="2"/>
            <a:endParaRPr lang="en-GB" dirty="0"/>
          </a:p>
          <a:p>
            <a:r>
              <a:rPr lang="en-GB" dirty="0"/>
              <a:t>This doesn’t stop you from providing cloning functionality in other forms such as constructors or functions with self-explanatory names</a:t>
            </a:r>
          </a:p>
          <a:p>
            <a:pPr lvl="1"/>
            <a:r>
              <a:rPr lang="en-GB" dirty="0"/>
              <a:t>E.g., a common pattern is the use of a so-called “copy constructor”: a constructor which takes an object of the same type as input, and copies all its fields (typically used for creating a deep copy).</a:t>
            </a:r>
          </a:p>
          <a:p>
            <a:pPr marL="269875" lvl="1" indent="0">
              <a:buNone/>
            </a:pPr>
            <a:r>
              <a:rPr lang="en-GB" b="1" dirty="0"/>
              <a:t>       </a:t>
            </a:r>
            <a:r>
              <a:rPr lang="en-GB" dirty="0"/>
              <a:t>e.g.:</a:t>
            </a:r>
            <a:r>
              <a:rPr lang="en-GB" b="1" dirty="0"/>
              <a:t>       Book b = new Book( (Book) a );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Alternatively, you could create a user-defined </a:t>
            </a:r>
            <a:r>
              <a:rPr lang="en-GB" b="1" dirty="0"/>
              <a:t>copy()</a:t>
            </a:r>
            <a:r>
              <a:rPr lang="en-GB" dirty="0"/>
              <a:t> method, which returns new instances populated with the right values via a standard constructor.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Both the above could be valid ways to work around having to implement the </a:t>
            </a:r>
            <a:r>
              <a:rPr lang="en-GB" b="1" dirty="0"/>
              <a:t>Cloneable</a:t>
            </a:r>
            <a:r>
              <a:rPr lang="en-GB" dirty="0"/>
              <a:t> interface and having to handle a </a:t>
            </a:r>
            <a:r>
              <a:rPr lang="en-GB" b="1" dirty="0" err="1"/>
              <a:t>CloneNotSupportedException</a:t>
            </a:r>
            <a:r>
              <a:rPr lang="en-GB" b="1" dirty="0"/>
              <a:t>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38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39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2021A-0D0E-44B8-9C87-B4BCC4258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95" y="97181"/>
            <a:ext cx="7247334" cy="65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06FD276E-2373-4491-A1CE-8A44A196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5" y="937077"/>
            <a:ext cx="7943161" cy="5560213"/>
          </a:xfrm>
          <a:prstGeom prst="rect">
            <a:avLst/>
          </a:prstGeom>
        </p:spPr>
      </p:pic>
      <p:pic>
        <p:nvPicPr>
          <p:cNvPr id="8" name="Picture 7" descr="A picture containing person, outdoor, people, standing&#10;&#10;Description automatically generated">
            <a:extLst>
              <a:ext uri="{FF2B5EF4-FFF2-40B4-BE49-F238E27FC236}">
                <a16:creationId xmlns:a16="http://schemas.microsoft.com/office/drawing/2014/main" id="{7FDCE917-A04F-4326-98FD-9A1DA89F8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64" y="2636567"/>
            <a:ext cx="4743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0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B2A-BD19-487D-92D7-459915C0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9476C-1DA3-4CB2-9906-08657549B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Input / Output streams</a:t>
            </a:r>
          </a:p>
        </p:txBody>
      </p:sp>
    </p:spTree>
    <p:extLst>
      <p:ext uri="{BB962C8B-B14F-4D97-AF65-F5344CB8AC3E}">
        <p14:creationId xmlns:p14="http://schemas.microsoft.com/office/powerpoint/2010/main" val="126206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Input / Output (IO)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Java provides specialised classes / APIs to deal with “streams” of </a:t>
            </a:r>
            <a:r>
              <a:rPr lang="en-GB" i="1" dirty="0"/>
              <a:t>bytes</a:t>
            </a:r>
            <a:r>
              <a:rPr lang="en-GB" dirty="0"/>
              <a:t>; used for the purposes of “communication”:</a:t>
            </a:r>
          </a:p>
          <a:p>
            <a:pPr lvl="1"/>
            <a:r>
              <a:rPr lang="en-GB" dirty="0"/>
              <a:t>Input: Reading from a source</a:t>
            </a:r>
          </a:p>
          <a:p>
            <a:pPr lvl="1"/>
            <a:r>
              <a:rPr lang="en-GB" dirty="0"/>
              <a:t>Output: Writing data to a target destination</a:t>
            </a:r>
          </a:p>
          <a:p>
            <a:pPr lvl="1"/>
            <a:r>
              <a:rPr lang="en-GB" dirty="0"/>
              <a:t>Can be connected to many different kinds of sources and destinations, e.g. the console, local files, remote files, sockets, devices, memory arrays …</a:t>
            </a:r>
          </a:p>
          <a:p>
            <a:pPr lvl="1"/>
            <a:r>
              <a:rPr lang="en-GB" dirty="0"/>
              <a:t>The communicated data can be low level (simple / raw bytes) or more specialised / high-level (e.g. Character Streams, Object Streams, etc)</a:t>
            </a:r>
          </a:p>
          <a:p>
            <a:endParaRPr lang="en-GB" dirty="0"/>
          </a:p>
          <a:p>
            <a:r>
              <a:rPr lang="en-GB" dirty="0"/>
              <a:t>Part of the java.io package</a:t>
            </a:r>
          </a:p>
          <a:p>
            <a:pPr lvl="1"/>
            <a:r>
              <a:rPr lang="en-GB" dirty="0"/>
              <a:t>Not to be confused with </a:t>
            </a:r>
            <a:r>
              <a:rPr lang="en-GB" dirty="0" err="1"/>
              <a:t>java.util.streams.Stream</a:t>
            </a:r>
            <a:r>
              <a:rPr lang="en-GB" dirty="0"/>
              <a:t>, which is used for efficient processing of Collections</a:t>
            </a:r>
          </a:p>
          <a:p>
            <a:pPr lvl="2"/>
            <a:r>
              <a:rPr lang="en-GB" dirty="0"/>
              <a:t>We will deal with these in a future lecture!</a:t>
            </a:r>
          </a:p>
          <a:p>
            <a:pPr lvl="1"/>
            <a:r>
              <a:rPr lang="en-GB" dirty="0"/>
              <a:t>Also see “networked streams / io” (java.net / </a:t>
            </a:r>
            <a:r>
              <a:rPr lang="en-GB" dirty="0" err="1"/>
              <a:t>java.nio</a:t>
            </a:r>
            <a:r>
              <a:rPr lang="en-GB" dirty="0"/>
              <a:t>), zip-streams (java.util.zip) etc.</a:t>
            </a:r>
          </a:p>
          <a:p>
            <a:pPr marL="6350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InputStream</a:t>
            </a:r>
            <a:r>
              <a:rPr lang="en-GB" dirty="0"/>
              <a:t> / </a:t>
            </a:r>
            <a:r>
              <a:rPr lang="en-GB" dirty="0" err="1"/>
              <a:t>OutputStream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Java provides </a:t>
            </a:r>
            <a:r>
              <a:rPr lang="en-GB" b="1" dirty="0" err="1"/>
              <a:t>InputStream</a:t>
            </a:r>
            <a:r>
              <a:rPr lang="en-GB" dirty="0"/>
              <a:t> and </a:t>
            </a:r>
            <a:r>
              <a:rPr lang="en-GB" b="1" dirty="0" err="1"/>
              <a:t>OutputStream</a:t>
            </a:r>
            <a:r>
              <a:rPr lang="en-GB" dirty="0"/>
              <a:t> as the base classes for reading and writing from / to binary systems.</a:t>
            </a:r>
          </a:p>
          <a:p>
            <a:pPr lvl="2"/>
            <a:endParaRPr lang="en-GB" dirty="0"/>
          </a:p>
          <a:p>
            <a:r>
              <a:rPr lang="en-GB" dirty="0"/>
              <a:t>Examples of streams:</a:t>
            </a:r>
          </a:p>
          <a:p>
            <a:pPr lvl="1"/>
            <a:r>
              <a:rPr lang="en-GB" b="1" dirty="0"/>
              <a:t>System.in</a:t>
            </a:r>
            <a:r>
              <a:rPr lang="en-GB" dirty="0"/>
              <a:t>, </a:t>
            </a:r>
            <a:r>
              <a:rPr lang="en-GB" b="1" dirty="0" err="1"/>
              <a:t>System.out</a:t>
            </a:r>
            <a:r>
              <a:rPr lang="en-GB" dirty="0"/>
              <a:t>, </a:t>
            </a:r>
            <a:r>
              <a:rPr lang="en-GB" b="1" dirty="0" err="1"/>
              <a:t>System.err</a:t>
            </a:r>
            <a:endParaRPr lang="en-GB" b="1" dirty="0"/>
          </a:p>
          <a:p>
            <a:pPr lvl="1"/>
            <a:r>
              <a:rPr lang="en-GB" b="1" dirty="0" err="1"/>
              <a:t>FileReader</a:t>
            </a:r>
            <a:r>
              <a:rPr lang="en-GB" dirty="0"/>
              <a:t>, </a:t>
            </a:r>
            <a:r>
              <a:rPr lang="en-GB" b="1" dirty="0" err="1"/>
              <a:t>FileWriter</a:t>
            </a:r>
            <a:endParaRPr lang="en-GB" b="1" dirty="0"/>
          </a:p>
          <a:p>
            <a:pPr lvl="2"/>
            <a:endParaRPr lang="en-GB" b="1" dirty="0"/>
          </a:p>
          <a:p>
            <a:r>
              <a:rPr lang="en-GB" dirty="0"/>
              <a:t>For text data, Java provides specialised wrappers:</a:t>
            </a:r>
          </a:p>
          <a:p>
            <a:pPr lvl="1"/>
            <a:r>
              <a:rPr lang="en-GB" b="1" dirty="0" err="1"/>
              <a:t>InputStreamReader</a:t>
            </a:r>
            <a:r>
              <a:rPr lang="en-GB" dirty="0"/>
              <a:t> -&gt; text wrapper for </a:t>
            </a:r>
            <a:r>
              <a:rPr lang="en-GB" b="1" dirty="0" err="1"/>
              <a:t>InputStream</a:t>
            </a:r>
            <a:endParaRPr lang="en-GB" b="1" dirty="0"/>
          </a:p>
          <a:p>
            <a:pPr lvl="1"/>
            <a:r>
              <a:rPr lang="en-GB" b="1" dirty="0" err="1"/>
              <a:t>OutputStreamWriter</a:t>
            </a:r>
            <a:r>
              <a:rPr lang="en-GB" dirty="0"/>
              <a:t> -&gt; text wrapper for </a:t>
            </a:r>
            <a:r>
              <a:rPr lang="en-GB" b="1" dirty="0" err="1"/>
              <a:t>OutputStream</a:t>
            </a:r>
            <a:endParaRPr lang="en-GB" b="1" dirty="0"/>
          </a:p>
          <a:p>
            <a:pPr lvl="3"/>
            <a:endParaRPr lang="en-GB" b="1" dirty="0"/>
          </a:p>
          <a:p>
            <a:r>
              <a:rPr lang="en-GB" dirty="0"/>
              <a:t>Commonly used with </a:t>
            </a:r>
            <a:r>
              <a:rPr lang="en-GB" b="1" dirty="0" err="1"/>
              <a:t>BufferedReader</a:t>
            </a:r>
            <a:r>
              <a:rPr lang="en-GB" dirty="0"/>
              <a:t> / </a:t>
            </a:r>
            <a:r>
              <a:rPr lang="en-GB" b="1" dirty="0" err="1"/>
              <a:t>BufferedWriter</a:t>
            </a:r>
            <a:r>
              <a:rPr lang="en-GB" dirty="0"/>
              <a:t>, for buffering the data / improving robustness and efficiency of reading / writing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43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E7B0D-F390-48D6-BA91-F2C9B3032176}"/>
              </a:ext>
            </a:extLst>
          </p:cNvPr>
          <p:cNvSpPr txBox="1"/>
          <p:nvPr/>
        </p:nvSpPr>
        <p:spPr>
          <a:xfrm>
            <a:off x="2358190" y="335845"/>
            <a:ext cx="113818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java.io.BufferedReader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java.io.InputStreamReader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java.io.IOException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args.length</a:t>
            </a:r>
            <a:r>
              <a:rPr lang="en-GB" dirty="0">
                <a:latin typeface="Berlin Sans FB" panose="020E0602020502020306" pitchFamily="34" charset="0"/>
              </a:rPr>
              <a:t> == 0) { </a:t>
            </a:r>
            <a:r>
              <a:rPr lang="en-GB" dirty="0" err="1">
                <a:latin typeface="Berlin Sans FB" panose="020E0602020502020306" pitchFamily="34" charset="0"/>
              </a:rPr>
              <a:t>System.err.println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"Please provide input"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args.length</a:t>
            </a:r>
            <a:r>
              <a:rPr lang="en-GB" dirty="0">
                <a:latin typeface="Berlin Sans FB" panose="020E0602020502020306" pitchFamily="34" charset="0"/>
              </a:rPr>
              <a:t> == 1 &amp;&amp;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[0].equals(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"up"</a:t>
            </a:r>
            <a:r>
              <a:rPr lang="en-GB" dirty="0">
                <a:latin typeface="Berlin Sans FB" panose="020E0602020502020306" pitchFamily="34" charset="0"/>
              </a:rPr>
              <a:t>) ||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[0].equals(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"down"</a:t>
            </a:r>
            <a:r>
              <a:rPr lang="en-GB" dirty="0">
                <a:latin typeface="Berlin Sans FB" panose="020E0602020502020306" pitchFamily="34" charset="0"/>
              </a:rPr>
              <a:t>)) {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 err="1">
                <a:latin typeface="Berlin Sans FB" panose="020E0602020502020306" pitchFamily="34" charset="0"/>
              </a:rPr>
              <a:t>System.err.println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"Please use one of 'up' or 'down'"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BufferedReader</a:t>
            </a:r>
            <a:r>
              <a:rPr lang="en-GB" dirty="0">
                <a:latin typeface="Berlin Sans FB" panose="020E0602020502020306" pitchFamily="34" charset="0"/>
              </a:rPr>
              <a:t>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BufferedReader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InputStreamReader</a:t>
            </a:r>
            <a:r>
              <a:rPr lang="en-GB" dirty="0">
                <a:latin typeface="Berlin Sans FB" panose="020E0602020502020306" pitchFamily="34" charset="0"/>
              </a:rPr>
              <a:t>( System.in 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s;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while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s = </a:t>
            </a:r>
            <a:r>
              <a:rPr lang="en-GB" dirty="0" err="1">
                <a:latin typeface="Berlin Sans FB" panose="020E0602020502020306" pitchFamily="34" charset="0"/>
              </a:rPr>
              <a:t>b.readLine</a:t>
            </a:r>
            <a:r>
              <a:rPr lang="en-GB" dirty="0">
                <a:latin typeface="Berlin Sans FB" panose="020E0602020502020306" pitchFamily="34" charset="0"/>
              </a:rPr>
              <a:t>();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(s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break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[0].equals(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"up"</a:t>
            </a:r>
            <a:r>
              <a:rPr lang="en-GB" dirty="0">
                <a:latin typeface="Berlin Sans FB" panose="020E0602020502020306" pitchFamily="34" charset="0"/>
              </a:rPr>
              <a:t>))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s.toUpperCase</a:t>
            </a:r>
            <a:r>
              <a:rPr lang="en-GB" dirty="0">
                <a:latin typeface="Berlin Sans FB" panose="020E0602020502020306" pitchFamily="34" charset="0"/>
              </a:rPr>
              <a:t>()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s.toLowerCase</a:t>
            </a:r>
            <a:r>
              <a:rPr lang="en-GB" dirty="0">
                <a:latin typeface="Berlin Sans FB" panose="020E0602020502020306" pitchFamily="34" charset="0"/>
              </a:rPr>
              <a:t>()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e) { s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17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44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FF6F2-2331-4D2D-93BD-E99DCCEF0B80}"/>
              </a:ext>
            </a:extLst>
          </p:cNvPr>
          <p:cNvSpPr txBox="1"/>
          <p:nvPr/>
        </p:nvSpPr>
        <p:spPr>
          <a:xfrm>
            <a:off x="2774155" y="288758"/>
            <a:ext cx="890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Say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"I'm not shouting!"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 swear!"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"I'm actually being very quiet here!"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E08107-A16E-4DFD-BD9C-96D466A5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97" y="2531896"/>
            <a:ext cx="7362529" cy="343584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048FE35-23D7-44FB-BD51-F9617E8AA57E}"/>
              </a:ext>
            </a:extLst>
          </p:cNvPr>
          <p:cNvSpPr txBox="1">
            <a:spLocks/>
          </p:cNvSpPr>
          <p:nvPr/>
        </p:nvSpPr>
        <p:spPr>
          <a:xfrm>
            <a:off x="356261" y="6037545"/>
            <a:ext cx="11581738" cy="531696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349250" indent="-3429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888" lvl="3" indent="0">
              <a:buNone/>
            </a:pPr>
            <a:r>
              <a:rPr lang="en-GB" dirty="0"/>
              <a:t>        Note: If you try this on Windows, remember that you may have to specify the </a:t>
            </a:r>
            <a:r>
              <a:rPr lang="en-GB" dirty="0" err="1"/>
              <a:t>classpath</a:t>
            </a:r>
            <a:r>
              <a:rPr lang="en-GB" dirty="0"/>
              <a:t> explicitly, i.e. </a:t>
            </a:r>
            <a:r>
              <a:rPr lang="en-GB" b="1" dirty="0"/>
              <a:t>java -cp . Say | java -cp . Main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09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A740-9084-4DE8-85B6-86C3085B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72026-6681-4989-91E3-94BA9A97B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Serialisation and </a:t>
            </a:r>
            <a:r>
              <a:rPr lang="en-GB" dirty="0" err="1"/>
              <a:t>deserialisation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66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Serialisation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Serialisation is the process of saving Java objects into a stream</a:t>
            </a:r>
          </a:p>
          <a:p>
            <a:pPr lvl="1"/>
            <a:r>
              <a:rPr lang="en-GB" dirty="0"/>
              <a:t>For objects to be eligible for serialisation, they need to implement the </a:t>
            </a:r>
            <a:r>
              <a:rPr lang="en-GB" b="1" dirty="0"/>
              <a:t>Serializable</a:t>
            </a:r>
            <a:r>
              <a:rPr lang="en-GB" dirty="0"/>
              <a:t> interface.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Serializable</a:t>
            </a:r>
            <a:r>
              <a:rPr lang="en-GB" dirty="0"/>
              <a:t> interface does not actually provide any methods that need to be implemented.</a:t>
            </a:r>
          </a:p>
          <a:p>
            <a:pPr lvl="2"/>
            <a:endParaRPr lang="en-GB" dirty="0"/>
          </a:p>
          <a:p>
            <a:r>
              <a:rPr lang="en-GB" dirty="0"/>
              <a:t>Java provides a special kind of stream for doing this: </a:t>
            </a:r>
            <a:r>
              <a:rPr lang="en-GB" b="1" dirty="0" err="1"/>
              <a:t>ObjectOutputStream</a:t>
            </a:r>
            <a:r>
              <a:rPr lang="en-GB" b="1" dirty="0"/>
              <a:t>. </a:t>
            </a:r>
            <a:r>
              <a:rPr lang="en-GB" dirty="0"/>
              <a:t>e.g.:</a:t>
            </a:r>
          </a:p>
          <a:p>
            <a:pPr marL="269875" lvl="1" indent="0">
              <a:buNone/>
            </a:pPr>
            <a:r>
              <a:rPr lang="en-GB" dirty="0"/>
              <a:t>             </a:t>
            </a:r>
            <a:r>
              <a:rPr lang="en-GB" dirty="0" err="1">
                <a:latin typeface="Berlin Sans FB" panose="020E0602020502020306" pitchFamily="34" charset="0"/>
              </a:rPr>
              <a:t>ObjectOutputStream</a:t>
            </a:r>
            <a:r>
              <a:rPr lang="en-GB" dirty="0">
                <a:latin typeface="Berlin Sans FB" panose="020E0602020502020306" pitchFamily="34" charset="0"/>
              </a:rPr>
              <a:t> out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ObjectOutputStream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FileOutputStream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"bank.dat“ </a:t>
            </a:r>
            <a:r>
              <a:rPr lang="en-GB" dirty="0">
                <a:latin typeface="Berlin Sans FB" panose="020E0602020502020306" pitchFamily="34" charset="0"/>
              </a:rPr>
              <a:t>) );</a:t>
            </a:r>
          </a:p>
          <a:p>
            <a:pPr marL="269875" lvl="1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            </a:t>
            </a:r>
            <a:r>
              <a:rPr lang="en-GB" dirty="0" err="1">
                <a:latin typeface="Berlin Sans FB" panose="020E0602020502020306" pitchFamily="34" charset="0"/>
              </a:rPr>
              <a:t>out.writeObject</a:t>
            </a:r>
            <a:r>
              <a:rPr lang="en-GB" dirty="0">
                <a:latin typeface="Berlin Sans FB" panose="020E0602020502020306" pitchFamily="34" charset="0"/>
              </a:rPr>
              <a:t>( “A String” );    </a:t>
            </a:r>
            <a:r>
              <a:rPr lang="en-GB" dirty="0" err="1">
                <a:latin typeface="Berlin Sans FB" panose="020E0602020502020306" pitchFamily="34" charset="0"/>
              </a:rPr>
              <a:t>out.writeObject</a:t>
            </a:r>
            <a:r>
              <a:rPr lang="en-GB" dirty="0">
                <a:latin typeface="Berlin Sans FB" panose="020E0602020502020306" pitchFamily="34" charset="0"/>
              </a:rPr>
              <a:t>( new Book() );   </a:t>
            </a:r>
            <a:r>
              <a:rPr lang="en-GB" dirty="0" err="1">
                <a:latin typeface="Berlin Sans FB" panose="020E0602020502020306" pitchFamily="34" charset="0"/>
              </a:rPr>
              <a:t>out.writeInt</a:t>
            </a:r>
            <a:r>
              <a:rPr lang="en-GB" dirty="0">
                <a:latin typeface="Berlin Sans FB" panose="020E0602020502020306" pitchFamily="34" charset="0"/>
              </a:rPr>
              <a:t>( 123 );    </a:t>
            </a:r>
            <a:r>
              <a:rPr lang="en-GB" dirty="0" err="1">
                <a:latin typeface="Berlin Sans FB" panose="020E0602020502020306" pitchFamily="34" charset="0"/>
              </a:rPr>
              <a:t>out.flush</a:t>
            </a:r>
            <a:r>
              <a:rPr lang="en-GB" dirty="0">
                <a:latin typeface="Berlin Sans FB" panose="020E0602020502020306" pitchFamily="34" charset="0"/>
              </a:rPr>
              <a:t>();   </a:t>
            </a:r>
            <a:r>
              <a:rPr lang="en-GB" dirty="0" err="1">
                <a:latin typeface="Berlin Sans FB" panose="020E0602020502020306" pitchFamily="34" charset="0"/>
              </a:rPr>
              <a:t>out.close</a:t>
            </a:r>
            <a:r>
              <a:rPr lang="en-GB" dirty="0">
                <a:latin typeface="Berlin Sans FB" panose="020E0602020502020306" pitchFamily="34" charset="0"/>
              </a:rPr>
              <a:t>()</a:t>
            </a:r>
          </a:p>
          <a:p>
            <a:pPr lvl="2"/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/>
              <a:t>Objects can be composed from other objects</a:t>
            </a:r>
          </a:p>
          <a:p>
            <a:pPr lvl="1"/>
            <a:r>
              <a:rPr lang="en-GB" dirty="0"/>
              <a:t>includes reading/writing of all instance fields, </a:t>
            </a:r>
          </a:p>
          <a:p>
            <a:pPr lvl="1"/>
            <a:r>
              <a:rPr lang="en-GB" dirty="0"/>
              <a:t>and all instance fields of those fields, etc. </a:t>
            </a:r>
          </a:p>
          <a:p>
            <a:pPr lvl="2"/>
            <a:endParaRPr lang="en-GB" dirty="0"/>
          </a:p>
          <a:p>
            <a:r>
              <a:rPr lang="en-GB" dirty="0"/>
              <a:t>Objects can be written using </a:t>
            </a:r>
            <a:r>
              <a:rPr lang="en-GB" b="1" dirty="0" err="1"/>
              <a:t>writeObject</a:t>
            </a:r>
            <a:r>
              <a:rPr lang="en-GB" b="1" dirty="0"/>
              <a:t>()</a:t>
            </a:r>
            <a:endParaRPr lang="en-GB" dirty="0"/>
          </a:p>
          <a:p>
            <a:pPr lvl="1"/>
            <a:r>
              <a:rPr lang="en-GB" dirty="0"/>
              <a:t>Primitives have their own methods, (e.g. </a:t>
            </a:r>
            <a:r>
              <a:rPr lang="en-GB" b="1" dirty="0" err="1"/>
              <a:t>writeInt</a:t>
            </a:r>
            <a:r>
              <a:rPr lang="en-GB" b="1" dirty="0"/>
              <a:t>)</a:t>
            </a:r>
            <a:r>
              <a:rPr lang="en-GB" dirty="0"/>
              <a:t>, as per the </a:t>
            </a:r>
            <a:r>
              <a:rPr lang="en-GB" b="1" dirty="0" err="1"/>
              <a:t>DataOutput</a:t>
            </a:r>
            <a:r>
              <a:rPr lang="en-GB" dirty="0"/>
              <a:t> interface (implemented).</a:t>
            </a:r>
          </a:p>
          <a:p>
            <a:pPr lvl="1"/>
            <a:r>
              <a:rPr lang="en-GB" dirty="0"/>
              <a:t>A single </a:t>
            </a:r>
            <a:r>
              <a:rPr lang="en-GB" b="1" dirty="0" err="1"/>
              <a:t>writeObject</a:t>
            </a:r>
            <a:r>
              <a:rPr lang="en-GB" b="1" dirty="0"/>
              <a:t>()</a:t>
            </a:r>
            <a:r>
              <a:rPr lang="en-GB" dirty="0"/>
              <a:t> invocation can lead to a large number of objects being written!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De-serialisation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To read objects created via an </a:t>
            </a:r>
            <a:r>
              <a:rPr lang="en-GB" b="1" dirty="0" err="1"/>
              <a:t>ObjectOutputStream</a:t>
            </a:r>
            <a:r>
              <a:rPr lang="en-GB" dirty="0"/>
              <a:t>, use </a:t>
            </a:r>
            <a:r>
              <a:rPr lang="en-GB" b="1" dirty="0" err="1"/>
              <a:t>ObjectInputStream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relevant method to read the object is </a:t>
            </a:r>
            <a:r>
              <a:rPr lang="en-GB" b="1" dirty="0" err="1"/>
              <a:t>readObject</a:t>
            </a:r>
            <a:r>
              <a:rPr lang="en-GB" b="1" dirty="0"/>
              <a:t>()</a:t>
            </a:r>
          </a:p>
          <a:p>
            <a:pPr lvl="1"/>
            <a:r>
              <a:rPr lang="en-GB" dirty="0"/>
              <a:t>For primitives, special methods exist (e.g. </a:t>
            </a:r>
            <a:r>
              <a:rPr lang="en-GB" b="1" dirty="0" err="1"/>
              <a:t>readInt</a:t>
            </a:r>
            <a:r>
              <a:rPr lang="en-GB" dirty="0"/>
              <a:t>) as per </a:t>
            </a:r>
            <a:r>
              <a:rPr lang="en-GB" b="1" dirty="0" err="1"/>
              <a:t>DataInput</a:t>
            </a:r>
            <a:r>
              <a:rPr lang="en-GB" dirty="0"/>
              <a:t> interface (implemented)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deserialised</a:t>
            </a:r>
            <a:r>
              <a:rPr lang="en-GB" dirty="0"/>
              <a:t> object returned by </a:t>
            </a:r>
            <a:r>
              <a:rPr lang="en-GB" dirty="0" err="1"/>
              <a:t>readObject</a:t>
            </a:r>
            <a:r>
              <a:rPr lang="en-GB" b="1" dirty="0"/>
              <a:t>()</a:t>
            </a:r>
            <a:r>
              <a:rPr lang="en-GB" dirty="0"/>
              <a:t> is always returned as an instance of </a:t>
            </a:r>
            <a:r>
              <a:rPr lang="en-GB" b="1" dirty="0"/>
              <a:t>Object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You need to know the type of object you are reading in, and cast appropriately. E.g.</a:t>
            </a:r>
          </a:p>
          <a:p>
            <a:pPr lvl="3"/>
            <a:endParaRPr lang="en-GB" dirty="0"/>
          </a:p>
          <a:p>
            <a:pPr marL="6350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                </a:t>
            </a:r>
            <a:r>
              <a:rPr lang="en-GB" sz="2000" dirty="0" err="1">
                <a:latin typeface="Berlin Sans FB" panose="020E0602020502020306" pitchFamily="34" charset="0"/>
              </a:rPr>
              <a:t>ObjectInputStream</a:t>
            </a:r>
            <a:r>
              <a:rPr lang="en-GB" sz="2000" dirty="0">
                <a:latin typeface="Berlin Sans FB" panose="020E0602020502020306" pitchFamily="34" charset="0"/>
              </a:rPr>
              <a:t> in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 err="1">
                <a:latin typeface="Berlin Sans FB" panose="020E0602020502020306" pitchFamily="34" charset="0"/>
              </a:rPr>
              <a:t>ObjectInputStream</a:t>
            </a:r>
            <a:r>
              <a:rPr lang="en-GB" sz="2000" dirty="0">
                <a:latin typeface="Berlin Sans FB" panose="020E0602020502020306" pitchFamily="34" charset="0"/>
              </a:rPr>
              <a:t>(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 err="1">
                <a:latin typeface="Berlin Sans FB" panose="020E0602020502020306" pitchFamily="34" charset="0"/>
              </a:rPr>
              <a:t>FileInputStream</a:t>
            </a:r>
            <a:r>
              <a:rPr lang="en-GB" sz="2000" dirty="0">
                <a:latin typeface="Berlin Sans FB" panose="020E0602020502020306" pitchFamily="34" charset="0"/>
              </a:rPr>
              <a:t>( </a:t>
            </a:r>
            <a:r>
              <a:rPr lang="en-GB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"bank.dat“</a:t>
            </a:r>
            <a:r>
              <a:rPr lang="en-GB" sz="2000" dirty="0">
                <a:latin typeface="Berlin Sans FB" panose="020E0602020502020306" pitchFamily="34" charset="0"/>
              </a:rPr>
              <a:t> ) ); </a:t>
            </a:r>
          </a:p>
          <a:p>
            <a:pPr marL="6350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                </a:t>
            </a:r>
            <a:r>
              <a:rPr lang="en-GB" sz="2000" dirty="0" err="1">
                <a:latin typeface="Berlin Sans FB" panose="020E0602020502020306" pitchFamily="34" charset="0"/>
              </a:rPr>
              <a:t>BankAccount</a:t>
            </a:r>
            <a:r>
              <a:rPr lang="en-GB" sz="2000" dirty="0">
                <a:latin typeface="Berlin Sans FB" panose="020E0602020502020306" pitchFamily="34" charset="0"/>
              </a:rPr>
              <a:t> b = (</a:t>
            </a:r>
            <a:r>
              <a:rPr lang="en-GB" sz="2000" dirty="0" err="1">
                <a:latin typeface="Berlin Sans FB" panose="020E0602020502020306" pitchFamily="34" charset="0"/>
              </a:rPr>
              <a:t>BankAccount</a:t>
            </a:r>
            <a:r>
              <a:rPr lang="en-GB" sz="2000" dirty="0">
                <a:latin typeface="Berlin Sans FB" panose="020E0602020502020306" pitchFamily="34" charset="0"/>
              </a:rPr>
              <a:t>) </a:t>
            </a:r>
            <a:r>
              <a:rPr lang="en-GB" sz="2000" dirty="0" err="1">
                <a:latin typeface="Berlin Sans FB" panose="020E0602020502020306" pitchFamily="34" charset="0"/>
              </a:rPr>
              <a:t>in.readObject</a:t>
            </a:r>
            <a:r>
              <a:rPr lang="en-GB" sz="2000" dirty="0">
                <a:latin typeface="Berlin Sans FB" panose="020E0602020502020306" pitchFamily="34" charset="0"/>
              </a:rPr>
              <a:t>(); </a:t>
            </a:r>
          </a:p>
          <a:p>
            <a:endParaRPr lang="en-GB" dirty="0"/>
          </a:p>
          <a:p>
            <a:r>
              <a:rPr lang="en-GB" b="1" dirty="0" err="1"/>
              <a:t>readObject</a:t>
            </a:r>
            <a:r>
              <a:rPr lang="en-GB" b="1" dirty="0"/>
              <a:t>()</a:t>
            </a:r>
            <a:r>
              <a:rPr lang="en-GB" dirty="0"/>
              <a:t> can throw a </a:t>
            </a:r>
            <a:r>
              <a:rPr lang="en-GB" b="1" dirty="0" err="1"/>
              <a:t>ClassNotFoundException</a:t>
            </a:r>
            <a:r>
              <a:rPr lang="en-GB" dirty="0"/>
              <a:t> and </a:t>
            </a:r>
            <a:r>
              <a:rPr lang="en-GB" b="1" dirty="0" err="1"/>
              <a:t>IOException</a:t>
            </a:r>
            <a:endParaRPr lang="en-GB" b="1" dirty="0"/>
          </a:p>
          <a:p>
            <a:pPr lvl="1"/>
            <a:r>
              <a:rPr lang="en-GB" dirty="0"/>
              <a:t>These are “checked” exceptions: you must either catch or declare them</a:t>
            </a:r>
          </a:p>
          <a:p>
            <a:pPr lvl="2"/>
            <a:endParaRPr lang="en-GB" dirty="0"/>
          </a:p>
          <a:p>
            <a:r>
              <a:rPr lang="en-GB" dirty="0"/>
              <a:t>If reading in more than one objects / variables from a stream you must do so in the right order (i.e. in which they were written), and casting as appropriate.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47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5CE0F-7CC9-4CED-9098-3DB49F8BF5CA}"/>
              </a:ext>
            </a:extLst>
          </p:cNvPr>
          <p:cNvSpPr txBox="1"/>
          <p:nvPr/>
        </p:nvSpPr>
        <p:spPr>
          <a:xfrm>
            <a:off x="0" y="17470"/>
            <a:ext cx="12192000" cy="7294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java.io.Serializable</a:t>
            </a:r>
            <a:r>
              <a:rPr lang="en-GB" dirty="0">
                <a:latin typeface="Berlin Sans FB" panose="020E0602020502020306" pitchFamily="34" charset="0"/>
              </a:rPr>
              <a:t>;    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java.io.IOException</a:t>
            </a:r>
            <a:r>
              <a:rPr lang="en-GB" dirty="0">
                <a:latin typeface="Berlin Sans FB" panose="020E0602020502020306" pitchFamily="34" charset="0"/>
              </a:rPr>
              <a:t>;  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java.io.ObjectOutputStream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java.io.ObjectInputStream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java.io.FileOutputStream</a:t>
            </a:r>
            <a:r>
              <a:rPr lang="en-GB" dirty="0">
                <a:latin typeface="Berlin Sans FB" panose="020E0602020502020306" pitchFamily="34" charset="0"/>
              </a:rPr>
              <a:t>;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java.io.FileInputStream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Book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Serializable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String title;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price; String author;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Book( String title, String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double</a:t>
            </a:r>
            <a:r>
              <a:rPr lang="en-GB" dirty="0">
                <a:latin typeface="Berlin Sans FB" panose="020E0602020502020306" pitchFamily="34" charset="0"/>
              </a:rPr>
              <a:t> price, String author ) 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</a:t>
            </a:r>
            <a:r>
              <a:rPr lang="en-GB" dirty="0">
                <a:latin typeface="Berlin Sans FB" panose="020E0602020502020306" pitchFamily="34" charset="0"/>
              </a:rPr>
              <a:t> = title;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isbn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 price;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</a:t>
            </a:r>
            <a:r>
              <a:rPr lang="en-GB" dirty="0">
                <a:latin typeface="Berlin Sans FB" panose="020E0602020502020306" pitchFamily="34" charset="0"/>
              </a:rPr>
              <a:t> = author;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</a:t>
            </a:r>
            <a:r>
              <a:rPr lang="en-GB" dirty="0" err="1">
                <a:solidFill>
                  <a:srgbClr val="0070C0"/>
                </a:solidFill>
                <a:latin typeface="Berlin Sans FB" panose="020E0602020502020306" pitchFamily="34" charset="0"/>
              </a:rPr>
              <a:t>boolean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 </a:t>
            </a:r>
            <a:r>
              <a:rPr lang="en-GB" dirty="0">
                <a:latin typeface="Berlin Sans FB" panose="020E0602020502020306" pitchFamily="34" charset="0"/>
              </a:rPr>
              <a:t>equals( Book b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.title.equals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b.title</a:t>
            </a:r>
            <a:r>
              <a:rPr lang="en-GB" dirty="0">
                <a:latin typeface="Berlin Sans FB" panose="020E0602020502020306" pitchFamily="34" charset="0"/>
              </a:rPr>
              <a:t>) &amp;&amp;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.isbn.equals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b.isbn</a:t>
            </a:r>
            <a:r>
              <a:rPr lang="en-GB" dirty="0">
                <a:latin typeface="Berlin Sans FB" panose="020E0602020502020306" pitchFamily="34" charset="0"/>
              </a:rPr>
              <a:t>) &amp;&amp;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.price</a:t>
            </a:r>
            <a:r>
              <a:rPr lang="en-GB" dirty="0">
                <a:latin typeface="Berlin Sans FB" panose="020E0602020502020306" pitchFamily="34" charset="0"/>
              </a:rPr>
              <a:t> == </a:t>
            </a:r>
            <a:r>
              <a:rPr lang="en-GB" dirty="0" err="1">
                <a:latin typeface="Berlin Sans FB" panose="020E0602020502020306" pitchFamily="34" charset="0"/>
              </a:rPr>
              <a:t>b.price</a:t>
            </a:r>
            <a:r>
              <a:rPr lang="en-GB" dirty="0">
                <a:latin typeface="Berlin Sans FB" panose="020E0602020502020306" pitchFamily="34" charset="0"/>
              </a:rPr>
              <a:t> &amp;&amp;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.author.equals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b.author</a:t>
            </a:r>
            <a:r>
              <a:rPr lang="en-GB" dirty="0">
                <a:latin typeface="Berlin Sans FB" panose="020E0602020502020306" pitchFamily="34" charset="0"/>
              </a:rPr>
              <a:t>);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ClassNotFoundException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{   Book willows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Book(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"The Wind in the Willows"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"0140621229"</a:t>
            </a:r>
            <a:r>
              <a:rPr lang="en-GB" dirty="0">
                <a:latin typeface="Berlin Sans FB" panose="020E0602020502020306" pitchFamily="34" charset="0"/>
              </a:rPr>
              <a:t>, 1406,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"Ken Grahame“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ObjectOutputStream</a:t>
            </a:r>
            <a:r>
              <a:rPr lang="en-GB" dirty="0">
                <a:latin typeface="Berlin Sans FB" panose="020E0602020502020306" pitchFamily="34" charset="0"/>
              </a:rPr>
              <a:t> out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ObjectOutputStream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FileOutputStream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"book.dat"</a:t>
            </a:r>
            <a:r>
              <a:rPr lang="en-GB" dirty="0">
                <a:latin typeface="Berlin Sans FB" panose="020E0602020502020306" pitchFamily="34" charset="0"/>
              </a:rPr>
              <a:t> ) )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{   </a:t>
            </a:r>
            <a:r>
              <a:rPr lang="en-GB" dirty="0" err="1">
                <a:latin typeface="Berlin Sans FB" panose="020E0602020502020306" pitchFamily="34" charset="0"/>
              </a:rPr>
              <a:t>out.writeObject</a:t>
            </a:r>
            <a:r>
              <a:rPr lang="en-GB" dirty="0">
                <a:latin typeface="Berlin Sans FB" panose="020E0602020502020306" pitchFamily="34" charset="0"/>
              </a:rPr>
              <a:t>(willows);   }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(Exception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latin typeface="Berlin Sans FB" panose="020E0602020502020306" pitchFamily="34" charset="0"/>
              </a:rPr>
              <a:t>i.printStackTrace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ObjectInputStream</a:t>
            </a:r>
            <a:r>
              <a:rPr lang="en-GB" dirty="0">
                <a:latin typeface="Berlin Sans FB" panose="020E0602020502020306" pitchFamily="34" charset="0"/>
              </a:rPr>
              <a:t> in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ObjectInputStream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FileInputStream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"book.dat"</a:t>
            </a:r>
            <a:r>
              <a:rPr lang="en-GB" dirty="0">
                <a:latin typeface="Berlin Sans FB" panose="020E0602020502020306" pitchFamily="34" charset="0"/>
              </a:rPr>
              <a:t> ) )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{   Book </a:t>
            </a:r>
            <a:r>
              <a:rPr lang="en-GB" dirty="0" err="1">
                <a:latin typeface="Berlin Sans FB" panose="020E0602020502020306" pitchFamily="34" charset="0"/>
              </a:rPr>
              <a:t>willowsLoaded</a:t>
            </a:r>
            <a:r>
              <a:rPr lang="en-GB" dirty="0">
                <a:latin typeface="Berlin Sans FB" panose="020E0602020502020306" pitchFamily="34" charset="0"/>
              </a:rPr>
              <a:t> = (Book) </a:t>
            </a:r>
            <a:r>
              <a:rPr lang="en-GB" dirty="0" err="1">
                <a:latin typeface="Berlin Sans FB" panose="020E0602020502020306" pitchFamily="34" charset="0"/>
              </a:rPr>
              <a:t>in.readObject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willowsLoaded.equals</a:t>
            </a:r>
            <a:r>
              <a:rPr lang="en-GB" dirty="0">
                <a:latin typeface="Berlin Sans FB" panose="020E0602020502020306" pitchFamily="34" charset="0"/>
              </a:rPr>
              <a:t>(willows))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"(De)Serialization successful“</a:t>
            </a:r>
            <a:r>
              <a:rPr lang="en-GB" dirty="0">
                <a:latin typeface="Berlin Sans FB" panose="020E0602020502020306" pitchFamily="34" charset="0"/>
              </a:rPr>
              <a:t>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"If you reached this point, deserialization failed."</a:t>
            </a:r>
            <a:r>
              <a:rPr lang="en-GB" dirty="0">
                <a:latin typeface="Berlin Sans FB" panose="020E0602020502020306" pitchFamily="34" charset="0"/>
              </a:rPr>
              <a:t>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}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(Exception e) {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48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Serialisation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Enabled by implementing interface </a:t>
            </a:r>
            <a:r>
              <a:rPr lang="en-GB" b="1" dirty="0"/>
              <a:t>Serializable</a:t>
            </a:r>
          </a:p>
          <a:p>
            <a:pPr lvl="1"/>
            <a:r>
              <a:rPr lang="en-GB" dirty="0"/>
              <a:t>Many standard classes implement this interface</a:t>
            </a:r>
          </a:p>
          <a:p>
            <a:pPr lvl="1"/>
            <a:r>
              <a:rPr lang="en-GB" dirty="0"/>
              <a:t>Optionally, create (and initialise) a </a:t>
            </a:r>
            <a:r>
              <a:rPr lang="en-GB" b="1" dirty="0"/>
              <a:t>public static final long</a:t>
            </a:r>
            <a:r>
              <a:rPr lang="en-GB" dirty="0"/>
              <a:t> variable called </a:t>
            </a:r>
            <a:r>
              <a:rPr lang="en-GB" b="1" dirty="0" err="1"/>
              <a:t>serialVersionUID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This is used as a 'version number' for the class, such that when java deserializes a Class type, it can check whether this is the same version as expected. (i.e. since the class might change between versions).</a:t>
            </a:r>
          </a:p>
          <a:p>
            <a:pPr lvl="2"/>
            <a:endParaRPr lang="en-GB" dirty="0"/>
          </a:p>
          <a:p>
            <a:r>
              <a:rPr lang="en-GB" dirty="0"/>
              <a:t>You can declare fields as </a:t>
            </a:r>
            <a:r>
              <a:rPr lang="en-GB" b="1" dirty="0"/>
              <a:t>transient, </a:t>
            </a:r>
            <a:r>
              <a:rPr lang="en-GB" dirty="0"/>
              <a:t>to mark them as “not for serialisation”.</a:t>
            </a:r>
          </a:p>
          <a:p>
            <a:pPr lvl="1"/>
            <a:r>
              <a:rPr lang="en-GB" dirty="0"/>
              <a:t>Alternatively, populate a </a:t>
            </a:r>
            <a:r>
              <a:rPr lang="en-GB" b="1" dirty="0"/>
              <a:t>private static final </a:t>
            </a:r>
            <a:r>
              <a:rPr lang="en-GB" b="1" dirty="0" err="1"/>
              <a:t>ObjectStreamField</a:t>
            </a:r>
            <a:r>
              <a:rPr lang="en-GB" b="1" dirty="0"/>
              <a:t>[] </a:t>
            </a:r>
            <a:r>
              <a:rPr lang="en-GB" b="1" dirty="0" err="1"/>
              <a:t>serialPersistentFields</a:t>
            </a:r>
            <a:r>
              <a:rPr lang="en-GB" b="1" dirty="0"/>
              <a:t> </a:t>
            </a:r>
            <a:r>
              <a:rPr lang="en-GB" dirty="0"/>
              <a:t>variable with </a:t>
            </a:r>
            <a:r>
              <a:rPr lang="en-GB" dirty="0" err="1"/>
              <a:t>ObjectStreamField</a:t>
            </a:r>
            <a:r>
              <a:rPr lang="en-GB" dirty="0"/>
              <a:t> objects corresponding to the names and types of the fields you want to be serialized</a:t>
            </a:r>
          </a:p>
          <a:p>
            <a:pPr lvl="2"/>
            <a:r>
              <a:rPr lang="en-GB" dirty="0"/>
              <a:t>See: https://docs.oracle.com/en/java/javase/17/docs/specs/serialization/serial-arch.html#defining-serializable-fields-for-a-class</a:t>
            </a:r>
          </a:p>
          <a:p>
            <a:pPr lvl="2"/>
            <a:endParaRPr lang="en-GB" dirty="0"/>
          </a:p>
          <a:p>
            <a:r>
              <a:rPr lang="en-GB" dirty="0"/>
              <a:t>Prerequisites for using </a:t>
            </a:r>
            <a:r>
              <a:rPr lang="en-GB" b="1" dirty="0"/>
              <a:t>Serializable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all non-transient fields must be </a:t>
            </a:r>
            <a:r>
              <a:rPr lang="en-GB" dirty="0" err="1"/>
              <a:t>serialisable</a:t>
            </a:r>
            <a:endParaRPr lang="en-GB" dirty="0"/>
          </a:p>
          <a:p>
            <a:pPr lvl="1"/>
            <a:r>
              <a:rPr lang="en-GB" dirty="0"/>
              <a:t>if the parent class is not </a:t>
            </a:r>
            <a:r>
              <a:rPr lang="en-GB" dirty="0" err="1"/>
              <a:t>serialisable</a:t>
            </a:r>
            <a:r>
              <a:rPr lang="en-GB" dirty="0"/>
              <a:t>, then it must have an accessible “default” constructor (i.e. a constructor that takes no arguments), to initialise the state with “default” values.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8150" y="639693"/>
            <a:ext cx="398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0262" y="736374"/>
            <a:ext cx="11581738" cy="550440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How to copy objects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Deep vs Shallow copying (or cloning)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Input / Output streams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Serialisation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What is JSON?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And libraries that make use of it (GSON)</a:t>
            </a:r>
          </a:p>
        </p:txBody>
      </p:sp>
    </p:spTree>
    <p:extLst>
      <p:ext uri="{BB962C8B-B14F-4D97-AF65-F5344CB8AC3E}">
        <p14:creationId xmlns:p14="http://schemas.microsoft.com/office/powerpoint/2010/main" val="4141792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84866" y="13270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Inner workings of Serialisation / </a:t>
            </a:r>
            <a:r>
              <a:rPr lang="en-GB" dirty="0" err="1"/>
              <a:t>Deserialisation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28448" y="622674"/>
            <a:ext cx="11581738" cy="5504407"/>
          </a:xfrm>
        </p:spPr>
        <p:txBody>
          <a:bodyPr/>
          <a:lstStyle/>
          <a:p>
            <a:r>
              <a:rPr lang="en-GB" dirty="0"/>
              <a:t>When writing objects to an </a:t>
            </a:r>
            <a:r>
              <a:rPr lang="en-GB" b="1" dirty="0" err="1"/>
              <a:t>ObjectOutputStream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each object is assigned a serial number / handle in the stream, to be used as a ‘backreference’ if necessary</a:t>
            </a:r>
          </a:p>
          <a:p>
            <a:pPr lvl="1"/>
            <a:r>
              <a:rPr lang="en-GB" dirty="0"/>
              <a:t>if the same object is saved twice in the same stream, only the serial number is written out the second time</a:t>
            </a:r>
          </a:p>
          <a:p>
            <a:pPr lvl="1"/>
            <a:r>
              <a:rPr lang="en-GB" dirty="0"/>
              <a:t>writes whole object</a:t>
            </a:r>
          </a:p>
          <a:p>
            <a:pPr lvl="1"/>
            <a:r>
              <a:rPr lang="en-GB" b="1" dirty="0"/>
              <a:t>transient</a:t>
            </a:r>
            <a:r>
              <a:rPr lang="en-GB" dirty="0"/>
              <a:t> and </a:t>
            </a:r>
            <a:r>
              <a:rPr lang="en-GB" b="1" dirty="0"/>
              <a:t>static</a:t>
            </a:r>
            <a:r>
              <a:rPr lang="en-GB" dirty="0"/>
              <a:t> (i.e. “class”) fields are ignored (with the exception of </a:t>
            </a:r>
            <a:r>
              <a:rPr lang="en-GB" dirty="0" err="1"/>
              <a:t>serialVersionUID</a:t>
            </a:r>
            <a:r>
              <a:rPr lang="en-GB" dirty="0"/>
              <a:t>, of course)</a:t>
            </a:r>
          </a:p>
          <a:p>
            <a:pPr lvl="1"/>
            <a:r>
              <a:rPr lang="en-GB" dirty="0"/>
              <a:t>if a non-transient instance field cannot be serialised (e.g. Sockets cannot be serialised), the process will fail with a </a:t>
            </a:r>
            <a:r>
              <a:rPr lang="en-GB" b="1" dirty="0" err="1"/>
              <a:t>NotSerializableException</a:t>
            </a:r>
            <a:r>
              <a:rPr lang="en-GB" dirty="0"/>
              <a:t> </a:t>
            </a:r>
          </a:p>
          <a:p>
            <a:pPr lvl="2"/>
            <a:endParaRPr lang="en-GB" dirty="0"/>
          </a:p>
          <a:p>
            <a:r>
              <a:rPr lang="en-GB" dirty="0"/>
              <a:t>Objects are saved in a binary format</a:t>
            </a:r>
          </a:p>
          <a:p>
            <a:pPr lvl="1"/>
            <a:r>
              <a:rPr lang="en-GB" dirty="0"/>
              <a:t>apart from the data, this also includes certain class properties, field names and types, the </a:t>
            </a:r>
            <a:r>
              <a:rPr lang="en-GB" dirty="0" err="1"/>
              <a:t>serialVersionUID</a:t>
            </a:r>
            <a:r>
              <a:rPr lang="en-GB" dirty="0"/>
              <a:t>…</a:t>
            </a:r>
          </a:p>
          <a:p>
            <a:pPr lvl="2"/>
            <a:endParaRPr lang="en-GB" dirty="0"/>
          </a:p>
          <a:p>
            <a:r>
              <a:rPr lang="en-GB" dirty="0"/>
              <a:t>On deserialization, the JVM reads the object, determines the class, loads it, and creates a new object</a:t>
            </a:r>
          </a:p>
          <a:p>
            <a:pPr lvl="1"/>
            <a:r>
              <a:rPr lang="en-GB" dirty="0"/>
              <a:t>object instance variables are given values; static fields will refer to the class’s static fields as normal</a:t>
            </a:r>
          </a:p>
          <a:p>
            <a:pPr lvl="1"/>
            <a:r>
              <a:rPr lang="en-GB" dirty="0"/>
              <a:t>transient fields get a null value for reference (non-primitive) types and defaults (0, false, …) for primitive types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180833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Serialisation: The Version Problem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755020"/>
            <a:ext cx="11581738" cy="5504407"/>
          </a:xfrm>
        </p:spPr>
        <p:txBody>
          <a:bodyPr/>
          <a:lstStyle/>
          <a:p>
            <a:r>
              <a:rPr lang="en-GB" dirty="0"/>
              <a:t>Problem with different versions of a class </a:t>
            </a:r>
          </a:p>
          <a:p>
            <a:pPr lvl="1"/>
            <a:r>
              <a:rPr lang="en-GB" dirty="0"/>
              <a:t>suppose attributes are added, deleted, or modified?  </a:t>
            </a:r>
          </a:p>
          <a:p>
            <a:pPr lvl="1"/>
            <a:r>
              <a:rPr lang="en-GB" dirty="0"/>
              <a:t>how to read in previously saved objects in this case?</a:t>
            </a:r>
          </a:p>
          <a:p>
            <a:pPr lvl="2"/>
            <a:endParaRPr lang="en-GB" dirty="0"/>
          </a:p>
          <a:p>
            <a:r>
              <a:rPr lang="en-GB" dirty="0"/>
              <a:t>Serious problem for long-term persistence! </a:t>
            </a:r>
          </a:p>
          <a:p>
            <a:pPr lvl="2"/>
            <a:endParaRPr lang="en-GB" dirty="0"/>
          </a:p>
          <a:p>
            <a:r>
              <a:rPr lang="en-GB" dirty="0"/>
              <a:t>De-serialisation algorithm can deal with some changes:</a:t>
            </a:r>
          </a:p>
          <a:p>
            <a:pPr lvl="1"/>
            <a:r>
              <a:rPr lang="en-GB" dirty="0"/>
              <a:t>adding new instance variables, changing instance variable access level, change of inheritance tree  </a:t>
            </a:r>
          </a:p>
          <a:p>
            <a:pPr lvl="1"/>
            <a:r>
              <a:rPr lang="en-GB" dirty="0"/>
              <a:t>typically get null/default values for new fields</a:t>
            </a:r>
          </a:p>
          <a:p>
            <a:pPr lvl="2"/>
            <a:endParaRPr lang="en-GB" dirty="0"/>
          </a:p>
          <a:p>
            <a:r>
              <a:rPr lang="en-GB" dirty="0"/>
              <a:t>If you want the JVM to de-serialise objects belonging to an older version of a class, set </a:t>
            </a:r>
            <a:r>
              <a:rPr lang="en-GB" dirty="0" err="1"/>
              <a:t>serialVersionUID</a:t>
            </a:r>
            <a:r>
              <a:rPr lang="en-GB" dirty="0"/>
              <a:t> for the class</a:t>
            </a:r>
          </a:p>
          <a:p>
            <a:pPr lvl="1"/>
            <a:r>
              <a:rPr lang="en-GB" dirty="0"/>
              <a:t>Otherwise this identifier will be computed automatically, so it will change whenever the class is changed</a:t>
            </a:r>
          </a:p>
          <a:p>
            <a:pPr lvl="1"/>
            <a:r>
              <a:rPr lang="en-GB" dirty="0"/>
              <a:t>The JVM will attempt de-serialisation of an object if the UID of the serialised and current class are the same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12067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Further considerations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540041" y="718927"/>
            <a:ext cx="9829801" cy="5504407"/>
          </a:xfrm>
        </p:spPr>
        <p:txBody>
          <a:bodyPr/>
          <a:lstStyle/>
          <a:p>
            <a:r>
              <a:rPr lang="en-GB" dirty="0"/>
              <a:t>Very easy to store / load objects</a:t>
            </a:r>
          </a:p>
          <a:p>
            <a:pPr lvl="3"/>
            <a:endParaRPr lang="en-GB" dirty="0"/>
          </a:p>
          <a:p>
            <a:r>
              <a:rPr lang="en-GB" dirty="0"/>
              <a:t>Can be used for deep cloning, although that tends to be slower than field-by-field cloning</a:t>
            </a:r>
          </a:p>
          <a:p>
            <a:pPr lvl="2"/>
            <a:endParaRPr lang="en-GB" dirty="0"/>
          </a:p>
          <a:p>
            <a:r>
              <a:rPr lang="en-GB" dirty="0"/>
              <a:t>Major scalability problems, as it reads / writes large objects in one go</a:t>
            </a:r>
          </a:p>
          <a:p>
            <a:pPr lvl="1"/>
            <a:r>
              <a:rPr lang="en-GB" dirty="0"/>
              <a:t>difficult to pick out particular parts</a:t>
            </a:r>
          </a:p>
          <a:p>
            <a:pPr lvl="1"/>
            <a:r>
              <a:rPr lang="en-GB" dirty="0"/>
              <a:t>infeasible for very large objects  </a:t>
            </a:r>
          </a:p>
          <a:p>
            <a:pPr lvl="2"/>
            <a:endParaRPr lang="en-GB" dirty="0"/>
          </a:p>
          <a:p>
            <a:r>
              <a:rPr lang="en-GB" dirty="0"/>
              <a:t>Potential version problems if the Java class has changed since the object was stored</a:t>
            </a:r>
          </a:p>
          <a:p>
            <a:pPr lvl="2"/>
            <a:endParaRPr lang="en-GB" dirty="0"/>
          </a:p>
          <a:p>
            <a:r>
              <a:rPr lang="en-GB" dirty="0"/>
              <a:t>Potential problems with serialising objects from third-party libraries if they were not tagged as serializable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4CE-139D-42D0-AA0B-A016603B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IV: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1C76C-C124-46E3-A413-D7752C5D9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JSON and GSON</a:t>
            </a:r>
          </a:p>
        </p:txBody>
      </p:sp>
    </p:spTree>
    <p:extLst>
      <p:ext uri="{BB962C8B-B14F-4D97-AF65-F5344CB8AC3E}">
        <p14:creationId xmlns:p14="http://schemas.microsoft.com/office/powerpoint/2010/main" val="3650268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JSON Data-Interchange Format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007302" y="1052442"/>
            <a:ext cx="10279655" cy="5504407"/>
          </a:xfrm>
        </p:spPr>
        <p:txBody>
          <a:bodyPr/>
          <a:lstStyle/>
          <a:p>
            <a:r>
              <a:rPr lang="en-GB" dirty="0"/>
              <a:t>Java serialisation only works between Java programs </a:t>
            </a:r>
          </a:p>
          <a:p>
            <a:pPr lvl="1"/>
            <a:r>
              <a:rPr lang="en-GB" dirty="0"/>
              <a:t>How to exchange data more generally? </a:t>
            </a:r>
          </a:p>
          <a:p>
            <a:pPr lvl="2"/>
            <a:endParaRPr lang="en-GB" dirty="0"/>
          </a:p>
          <a:p>
            <a:r>
              <a:rPr lang="en-GB" dirty="0"/>
              <a:t>JSON is a text format that can represent objects</a:t>
            </a:r>
          </a:p>
          <a:p>
            <a:pPr lvl="1"/>
            <a:r>
              <a:rPr lang="en-GB" dirty="0"/>
              <a:t>Human-readable and editable (within limits)</a:t>
            </a:r>
          </a:p>
          <a:p>
            <a:pPr lvl="1"/>
            <a:endParaRPr lang="en-GB" dirty="0"/>
          </a:p>
          <a:p>
            <a:r>
              <a:rPr lang="en-GB" dirty="0"/>
              <a:t>Derived from “JavaScript Object Notation”</a:t>
            </a:r>
          </a:p>
          <a:p>
            <a:pPr lvl="1"/>
            <a:endParaRPr lang="en-GB" dirty="0"/>
          </a:p>
          <a:p>
            <a:r>
              <a:rPr lang="en-GB" dirty="0"/>
              <a:t>Supported in many different programming languages with libraries for</a:t>
            </a:r>
            <a:br>
              <a:rPr lang="en-GB" dirty="0"/>
            </a:br>
            <a:r>
              <a:rPr lang="en-GB" dirty="0"/>
              <a:t>(de-)serialisation, parsers, etc. </a:t>
            </a:r>
          </a:p>
          <a:p>
            <a:pPr lvl="1"/>
            <a:endParaRPr lang="en-GB" dirty="0"/>
          </a:p>
          <a:p>
            <a:r>
              <a:rPr lang="en-GB" dirty="0"/>
              <a:t>Popular for web applications and for web-services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JSON Format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Primitive values: strings, numbers, </a:t>
            </a:r>
            <a:r>
              <a:rPr lang="en-GB" dirty="0" err="1"/>
              <a:t>booleans</a:t>
            </a:r>
            <a:r>
              <a:rPr lang="en-GB" dirty="0"/>
              <a:t>, or null: </a:t>
            </a:r>
          </a:p>
          <a:p>
            <a:pPr marL="6350" indent="0">
              <a:buNone/>
            </a:pPr>
            <a:r>
              <a:rPr lang="en-GB" dirty="0"/>
              <a:t>	 	</a:t>
            </a:r>
            <a:r>
              <a:rPr lang="en-GB" b="1" dirty="0"/>
              <a:t>"</a:t>
            </a:r>
            <a:r>
              <a:rPr lang="en-GB" b="1" dirty="0" err="1"/>
              <a:t>abc</a:t>
            </a:r>
            <a:r>
              <a:rPr lang="en-GB" b="1" dirty="0"/>
              <a:t>"</a:t>
            </a:r>
            <a:r>
              <a:rPr lang="en-GB" dirty="0"/>
              <a:t>, </a:t>
            </a:r>
            <a:r>
              <a:rPr lang="en-GB" b="1" dirty="0"/>
              <a:t>123</a:t>
            </a:r>
            <a:r>
              <a:rPr lang="en-GB" dirty="0"/>
              <a:t>, </a:t>
            </a:r>
            <a:r>
              <a:rPr lang="en-GB" b="1" dirty="0"/>
              <a:t>true</a:t>
            </a:r>
            <a:r>
              <a:rPr lang="en-GB" dirty="0"/>
              <a:t>, </a:t>
            </a:r>
            <a:r>
              <a:rPr lang="en-GB" b="1" dirty="0"/>
              <a:t>false</a:t>
            </a:r>
            <a:r>
              <a:rPr lang="en-GB" dirty="0"/>
              <a:t>, </a:t>
            </a:r>
            <a:r>
              <a:rPr lang="en-GB" b="1" dirty="0"/>
              <a:t>null</a:t>
            </a:r>
          </a:p>
          <a:p>
            <a:pPr lvl="2"/>
            <a:endParaRPr lang="en-GB" dirty="0"/>
          </a:p>
          <a:p>
            <a:r>
              <a:rPr lang="en-GB" dirty="0"/>
              <a:t>Two data structures: </a:t>
            </a:r>
            <a:r>
              <a:rPr lang="en-GB" i="1" dirty="0"/>
              <a:t>objects</a:t>
            </a:r>
            <a:r>
              <a:rPr lang="en-GB" dirty="0"/>
              <a:t> and </a:t>
            </a:r>
            <a:r>
              <a:rPr lang="en-GB" i="1" dirty="0"/>
              <a:t>arrays</a:t>
            </a:r>
          </a:p>
          <a:p>
            <a:pPr lvl="2"/>
            <a:endParaRPr lang="en-GB" dirty="0"/>
          </a:p>
          <a:p>
            <a:r>
              <a:rPr lang="en-GB" dirty="0"/>
              <a:t>An object (“record”, “dictionary”…) is an unordered collection of name/value pairs</a:t>
            </a:r>
          </a:p>
          <a:p>
            <a:pPr marL="6350" indent="0">
              <a:buNone/>
            </a:pPr>
            <a:r>
              <a:rPr lang="en-GB" b="1" dirty="0"/>
              <a:t>		{"field1": value1, "field2": value2, …} </a:t>
            </a:r>
          </a:p>
          <a:p>
            <a:pPr lvl="1"/>
            <a:r>
              <a:rPr lang="en-GB" dirty="0"/>
              <a:t>Do not forget the quotes around the field names!</a:t>
            </a:r>
          </a:p>
          <a:p>
            <a:pPr lvl="2"/>
            <a:endParaRPr lang="en-GB" dirty="0"/>
          </a:p>
          <a:p>
            <a:r>
              <a:rPr lang="en-GB" dirty="0"/>
              <a:t>An array is an ordered collection of values: </a:t>
            </a:r>
          </a:p>
          <a:p>
            <a:pPr marL="6350" indent="0">
              <a:buNone/>
            </a:pPr>
            <a:r>
              <a:rPr lang="en-GB" b="1" dirty="0"/>
              <a:t>		[value1, value2, …]</a:t>
            </a:r>
          </a:p>
          <a:p>
            <a:pPr lvl="2"/>
            <a:endParaRPr lang="en-GB" dirty="0"/>
          </a:p>
          <a:p>
            <a:r>
              <a:rPr lang="en-GB" dirty="0"/>
              <a:t>JSON objects are just “data”</a:t>
            </a:r>
          </a:p>
          <a:p>
            <a:pPr lvl="1"/>
            <a:r>
              <a:rPr lang="en-GB" dirty="0"/>
              <a:t>No inbuilt “unique identifier” such as the JVM address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0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Support of JSON in 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Limited support by standard Java libraries</a:t>
            </a:r>
          </a:p>
          <a:p>
            <a:endParaRPr lang="en-GB" dirty="0"/>
          </a:p>
          <a:p>
            <a:r>
              <a:rPr lang="en-GB" dirty="0"/>
              <a:t>One of the best libraries is </a:t>
            </a:r>
            <a:r>
              <a:rPr lang="en-GB" dirty="0" err="1"/>
              <a:t>Gson</a:t>
            </a:r>
            <a:r>
              <a:rPr lang="en-GB" dirty="0"/>
              <a:t> ( </a:t>
            </a:r>
            <a:r>
              <a:rPr lang="en-GB" dirty="0">
                <a:hlinkClick r:id="rId2"/>
              </a:rPr>
              <a:t>https://github.com/google/gson</a:t>
            </a:r>
            <a:r>
              <a:rPr lang="en-GB" dirty="0"/>
              <a:t> )</a:t>
            </a:r>
          </a:p>
          <a:p>
            <a:endParaRPr lang="en-GB" dirty="0"/>
          </a:p>
          <a:p>
            <a:r>
              <a:rPr lang="en-GB" dirty="0"/>
              <a:t>Other notable libraries:</a:t>
            </a:r>
          </a:p>
          <a:p>
            <a:pPr lvl="1"/>
            <a:r>
              <a:rPr lang="en-GB" dirty="0"/>
              <a:t>Jackson (</a:t>
            </a:r>
            <a:r>
              <a:rPr lang="en-GB" dirty="0">
                <a:hlinkClick r:id="rId3"/>
              </a:rPr>
              <a:t>https://github.com/FasterXML/jackson</a:t>
            </a:r>
            <a:r>
              <a:rPr lang="en-GB" dirty="0"/>
              <a:t> )</a:t>
            </a:r>
          </a:p>
          <a:p>
            <a:pPr lvl="1"/>
            <a:r>
              <a:rPr lang="en-GB" dirty="0"/>
              <a:t>JSON-P ( </a:t>
            </a:r>
            <a:r>
              <a:rPr lang="en-GB" dirty="0">
                <a:hlinkClick r:id="rId4"/>
              </a:rPr>
              <a:t>https://www.oracle.com/technical-resources/articles/java/json.html</a:t>
            </a:r>
            <a:r>
              <a:rPr lang="en-GB" dirty="0"/>
              <a:t>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Gson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75347" y="839244"/>
            <a:ext cx="10662652" cy="5504407"/>
          </a:xfrm>
        </p:spPr>
        <p:txBody>
          <a:bodyPr/>
          <a:lstStyle/>
          <a:p>
            <a:r>
              <a:rPr lang="en-GB" dirty="0"/>
              <a:t>Open source library to convert Java objects to JSON and back</a:t>
            </a:r>
          </a:p>
          <a:p>
            <a:endParaRPr lang="en-GB" dirty="0"/>
          </a:p>
          <a:p>
            <a:r>
              <a:rPr lang="en-GB" dirty="0"/>
              <a:t>Created by Google developers, distributed as a jar-file</a:t>
            </a:r>
          </a:p>
          <a:p>
            <a:endParaRPr lang="en-GB" dirty="0"/>
          </a:p>
          <a:p>
            <a:r>
              <a:rPr lang="en-GB" dirty="0"/>
              <a:t>Does not require annotation of classes </a:t>
            </a:r>
          </a:p>
          <a:p>
            <a:endParaRPr lang="en-GB" dirty="0"/>
          </a:p>
          <a:p>
            <a:r>
              <a:rPr lang="en-GB" dirty="0"/>
              <a:t>Supports generics and nested classes  </a:t>
            </a:r>
          </a:p>
          <a:p>
            <a:endParaRPr lang="en-GB" dirty="0"/>
          </a:p>
          <a:p>
            <a:r>
              <a:rPr lang="en-GB" dirty="0"/>
              <a:t>Ignores static and transient fields by default</a:t>
            </a:r>
          </a:p>
          <a:p>
            <a:pPr lvl="1"/>
            <a:r>
              <a:rPr lang="en-GB" dirty="0"/>
              <a:t> i.e. these will not be written to the JSON object (i.e. similar to Java serialisation).</a:t>
            </a:r>
          </a:p>
          <a:p>
            <a:pPr lvl="1"/>
            <a:r>
              <a:rPr lang="en-GB" dirty="0"/>
              <a:t>However, can be configured to also include these values too in </a:t>
            </a:r>
            <a:r>
              <a:rPr lang="en-GB" dirty="0" err="1"/>
              <a:t>GsonBuilder</a:t>
            </a:r>
            <a:endParaRPr lang="en-GB" dirty="0"/>
          </a:p>
          <a:p>
            <a:pPr lvl="2"/>
            <a:r>
              <a:rPr lang="en-GB" dirty="0"/>
              <a:t>(</a:t>
            </a:r>
            <a:r>
              <a:rPr lang="en-GB"/>
              <a:t>e.g. see </a:t>
            </a:r>
            <a:r>
              <a:rPr lang="en-GB" dirty="0">
                <a:hlinkClick r:id="rId2"/>
              </a:rPr>
              <a:t>https://github.com/google/gson/blob/master/UserGuide.md#TOC-Excluding-Fields-From-Serialization-and-Deserialization</a:t>
            </a:r>
            <a:r>
              <a:rPr lang="en-GB" dirty="0"/>
              <a:t> 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57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Gson</a:t>
            </a:r>
            <a:r>
              <a:rPr lang="en-GB" dirty="0"/>
              <a:t>: Basic Usage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3E0EC-4A03-4E3A-B8CC-A2F2CC2EFE2B}"/>
              </a:ext>
            </a:extLst>
          </p:cNvPr>
          <p:cNvSpPr txBox="1"/>
          <p:nvPr/>
        </p:nvSpPr>
        <p:spPr>
          <a:xfrm>
            <a:off x="1058779" y="1167063"/>
            <a:ext cx="10046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com.google.gson.Gson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java.io.IOException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 err="1">
                <a:latin typeface="Berlin Sans FB" panose="020E0602020502020306" pitchFamily="34" charset="0"/>
              </a:rPr>
              <a:t>GsonExample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 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();     Author </a:t>
            </a:r>
            <a:r>
              <a:rPr lang="en-GB" dirty="0" err="1">
                <a:latin typeface="Berlin Sans FB" panose="020E0602020502020306" pitchFamily="34" charset="0"/>
              </a:rPr>
              <a:t>author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"01"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"Joyce, James“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     // serialisation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</a:t>
            </a:r>
            <a:r>
              <a:rPr lang="en-GB" dirty="0" err="1">
                <a:latin typeface="Berlin Sans FB" panose="020E0602020502020306" pitchFamily="34" charset="0"/>
              </a:rPr>
              <a:t>authorJson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gson.toJson</a:t>
            </a:r>
            <a:r>
              <a:rPr lang="en-GB" dirty="0">
                <a:latin typeface="Berlin Sans FB" panose="020E0602020502020306" pitchFamily="34" charset="0"/>
              </a:rPr>
              <a:t>( author );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Json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: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authorJson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     // round trip: de-serialisation of serialised object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Author </a:t>
            </a:r>
            <a:r>
              <a:rPr lang="en-GB" dirty="0" err="1">
                <a:latin typeface="Berlin Sans FB" panose="020E0602020502020306" pitchFamily="34" charset="0"/>
              </a:rPr>
              <a:t>authorCopy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gson.fromJson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authorJson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Author.class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"Round trip: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authorCopy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239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Gson</a:t>
            </a:r>
            <a:r>
              <a:rPr lang="en-GB" dirty="0"/>
              <a:t>: Basic Usage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59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3E0EC-4A03-4E3A-B8CC-A2F2CC2EFE2B}"/>
              </a:ext>
            </a:extLst>
          </p:cNvPr>
          <p:cNvSpPr txBox="1"/>
          <p:nvPr/>
        </p:nvSpPr>
        <p:spPr>
          <a:xfrm>
            <a:off x="1058779" y="1167063"/>
            <a:ext cx="10046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com.google.gson.Gson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java.io.IOException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 err="1">
                <a:latin typeface="Berlin Sans FB" panose="020E0602020502020306" pitchFamily="34" charset="0"/>
              </a:rPr>
              <a:t>GsonExample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 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();     Author </a:t>
            </a:r>
            <a:r>
              <a:rPr lang="en-GB" dirty="0" err="1">
                <a:latin typeface="Berlin Sans FB" panose="020E0602020502020306" pitchFamily="34" charset="0"/>
              </a:rPr>
              <a:t>author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Author(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"01"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"Joyce, James“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     // serialisation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</a:t>
            </a:r>
            <a:r>
              <a:rPr lang="en-GB" dirty="0" err="1">
                <a:latin typeface="Berlin Sans FB" panose="020E0602020502020306" pitchFamily="34" charset="0"/>
              </a:rPr>
              <a:t>authorJson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gson.toJson</a:t>
            </a:r>
            <a:r>
              <a:rPr lang="en-GB" dirty="0">
                <a:latin typeface="Berlin Sans FB" panose="020E0602020502020306" pitchFamily="34" charset="0"/>
              </a:rPr>
              <a:t>( author );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Json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: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authorJson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     // round trip: de-serialisation of serialised object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Author </a:t>
            </a:r>
            <a:r>
              <a:rPr lang="en-GB" dirty="0" err="1">
                <a:latin typeface="Berlin Sans FB" panose="020E0602020502020306" pitchFamily="34" charset="0"/>
              </a:rPr>
              <a:t>authorCopy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gson.fromJson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authorJson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Author.class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"Round trip: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authorCopy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3C760C-9020-4EB0-9AB1-B6C49117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20" y="5199318"/>
            <a:ext cx="8253968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1413843"/>
            <a:ext cx="11766550" cy="1491139"/>
          </a:xfrm>
        </p:spPr>
        <p:txBody>
          <a:bodyPr/>
          <a:lstStyle/>
          <a:p>
            <a:pPr algn="ctr"/>
            <a:r>
              <a:rPr lang="en-GB" dirty="0"/>
              <a:t>BUT, FIRST,</a:t>
            </a:r>
          </a:p>
        </p:txBody>
      </p:sp>
    </p:spTree>
    <p:extLst>
      <p:ext uri="{BB962C8B-B14F-4D97-AF65-F5344CB8AC3E}">
        <p14:creationId xmlns:p14="http://schemas.microsoft.com/office/powerpoint/2010/main" val="17579509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Example: A List of Books serialised to 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[ { "</a:t>
            </a:r>
            <a:r>
              <a:rPr lang="en-GB" sz="1800" dirty="0" err="1">
                <a:latin typeface="Berlin Sans FB" panose="020E0602020502020306" pitchFamily="34" charset="0"/>
              </a:rPr>
              <a:t>isbn</a:t>
            </a:r>
            <a:r>
              <a:rPr lang="en-GB" sz="1800" dirty="0">
                <a:latin typeface="Berlin Sans FB" panose="020E0602020502020306" pitchFamily="34" charset="0"/>
              </a:rPr>
              <a:t>": "0-13-110362-8", 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"price": 42.0,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"title": "The C Programming Language",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"authors": [ 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   { "id": "KERN", "name": "Kernighan, Brian" },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   { "id": "RITC", "name": "Ritchie, Dennis" } ]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},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{ "</a:t>
            </a:r>
            <a:r>
              <a:rPr lang="en-GB" sz="1800" dirty="0" err="1">
                <a:latin typeface="Berlin Sans FB" panose="020E0602020502020306" pitchFamily="34" charset="0"/>
              </a:rPr>
              <a:t>isbn</a:t>
            </a:r>
            <a:r>
              <a:rPr lang="en-GB" sz="1800" dirty="0">
                <a:latin typeface="Berlin Sans FB" panose="020E0602020502020306" pitchFamily="34" charset="0"/>
              </a:rPr>
              <a:t>": "0-201-83595-9", 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"price": 29.95,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"title": "The Mythical Man-Month",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   "authors": [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{ "id": "BROO", "name": "Brooks, Frederick P." } ]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  }, …</a:t>
            </a:r>
          </a:p>
          <a:p>
            <a:pPr marL="6350" indent="0">
              <a:buNone/>
            </a:pPr>
            <a:r>
              <a:rPr lang="en-GB" sz="1800" dirty="0">
                <a:latin typeface="Berlin Sans FB" panose="020E0602020502020306" pitchFamily="34" charset="0"/>
              </a:rPr>
              <a:t>]</a:t>
            </a:r>
          </a:p>
          <a:p>
            <a:pPr marL="6350" indent="0">
              <a:buNone/>
            </a:pPr>
            <a:endParaRPr lang="en-GB" sz="1800" dirty="0">
              <a:latin typeface="Berlin Sans FB" panose="020E0602020502020306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47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61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B407C-9E42-4FD0-B01B-6CB83F4CED6A}"/>
              </a:ext>
            </a:extLst>
          </p:cNvPr>
          <p:cNvSpPr txBox="1"/>
          <p:nvPr/>
        </p:nvSpPr>
        <p:spPr>
          <a:xfrm>
            <a:off x="96253" y="0"/>
            <a:ext cx="11851105" cy="6370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com.google.gson</a:t>
            </a:r>
            <a:r>
              <a:rPr lang="en-GB" dirty="0">
                <a:latin typeface="Berlin Sans FB" panose="020E0602020502020306" pitchFamily="34" charset="0"/>
              </a:rPr>
              <a:t>.*;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com.google.gson.reflect.TypeToken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java.io.*;</a:t>
            </a:r>
            <a:br>
              <a:rPr lang="en-GB" dirty="0">
                <a:latin typeface="Berlin Sans FB" panose="020E0602020502020306" pitchFamily="34" charset="0"/>
              </a:rPr>
            </a:b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java.lang.reflect.Type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java.nio.file</a:t>
            </a:r>
            <a:r>
              <a:rPr lang="en-GB" dirty="0">
                <a:latin typeface="Berlin Sans FB" panose="020E0602020502020306" pitchFamily="34" charset="0"/>
              </a:rPr>
              <a:t>.*;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sz="1000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 err="1">
                <a:latin typeface="Berlin Sans FB" panose="020E0602020502020306" pitchFamily="34" charset="0"/>
              </a:rPr>
              <a:t>BooksJson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final </a:t>
            </a:r>
            <a:r>
              <a:rPr lang="en-GB" dirty="0">
                <a:latin typeface="Berlin Sans FB" panose="020E0602020502020306" pitchFamily="34" charset="0"/>
              </a:rPr>
              <a:t>String BOOKS_JSON_FILE =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Books.json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final </a:t>
            </a:r>
            <a:r>
              <a:rPr lang="en-GB" dirty="0">
                <a:latin typeface="Berlin Sans FB" panose="020E0602020502020306" pitchFamily="34" charset="0"/>
              </a:rPr>
              <a:t>String BOOKS_JSON_COPY_FILE =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Books_copy.json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final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 GSON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GsonBuilder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setPrettyPrinting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disableHtmlEscaping</a:t>
            </a:r>
            <a:r>
              <a:rPr lang="en-GB" dirty="0">
                <a:latin typeface="Berlin Sans FB" panose="020E0602020502020306" pitchFamily="34" charset="0"/>
              </a:rPr>
              <a:t>().create();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writeBooks</a:t>
            </a:r>
            <a:r>
              <a:rPr lang="en-GB" dirty="0">
                <a:latin typeface="Berlin Sans FB" panose="020E0602020502020306" pitchFamily="34" charset="0"/>
              </a:rPr>
              <a:t>( List&lt;Book&gt; books, String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Path path = </a:t>
            </a:r>
            <a:r>
              <a:rPr lang="en-GB" dirty="0" err="1">
                <a:latin typeface="Berlin Sans FB" panose="020E0602020502020306" pitchFamily="34" charset="0"/>
              </a:rPr>
              <a:t>Paths.get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BufferedWriter</a:t>
            </a:r>
            <a:r>
              <a:rPr lang="en-GB" dirty="0">
                <a:latin typeface="Berlin Sans FB" panose="020E0602020502020306" pitchFamily="34" charset="0"/>
              </a:rPr>
              <a:t> writer = </a:t>
            </a:r>
            <a:r>
              <a:rPr lang="en-GB" dirty="0" err="1">
                <a:latin typeface="Berlin Sans FB" panose="020E0602020502020306" pitchFamily="34" charset="0"/>
              </a:rPr>
              <a:t>Files.newBufferedWriter</a:t>
            </a:r>
            <a:r>
              <a:rPr lang="en-GB" dirty="0">
                <a:latin typeface="Berlin Sans FB" panose="020E0602020502020306" pitchFamily="34" charset="0"/>
              </a:rPr>
              <a:t>( path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GSON.toJson</a:t>
            </a:r>
            <a:r>
              <a:rPr lang="en-GB" dirty="0">
                <a:latin typeface="Berlin Sans FB" panose="020E0602020502020306" pitchFamily="34" charset="0"/>
              </a:rPr>
              <a:t>( books, writer ); </a:t>
            </a:r>
            <a:r>
              <a:rPr lang="en-GB" dirty="0" err="1">
                <a:latin typeface="Berlin Sans FB" panose="020E0602020502020306" pitchFamily="34" charset="0"/>
              </a:rPr>
              <a:t>writer.close</a:t>
            </a:r>
            <a:r>
              <a:rPr lang="en-GB" dirty="0">
                <a:latin typeface="Berlin Sans FB" panose="020E0602020502020306" pitchFamily="34" charset="0"/>
              </a:rPr>
              <a:t>();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sz="1000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latin typeface="Berlin Sans FB" panose="020E0602020502020306" pitchFamily="34" charset="0"/>
              </a:rPr>
              <a:t>List&lt;Book&gt; </a:t>
            </a:r>
            <a:r>
              <a:rPr lang="en-GB" dirty="0" err="1">
                <a:latin typeface="Berlin Sans FB" panose="020E0602020502020306" pitchFamily="34" charset="0"/>
              </a:rPr>
              <a:t>readBooks</a:t>
            </a:r>
            <a:r>
              <a:rPr lang="en-GB" dirty="0">
                <a:latin typeface="Berlin Sans FB" panose="020E0602020502020306" pitchFamily="34" charset="0"/>
              </a:rPr>
              <a:t>( String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Path </a:t>
            </a:r>
            <a:r>
              <a:rPr lang="en-GB" dirty="0" err="1">
                <a:latin typeface="Berlin Sans FB" panose="020E0602020502020306" pitchFamily="34" charset="0"/>
              </a:rPr>
              <a:t>path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Paths.get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BufferedReader</a:t>
            </a:r>
            <a:r>
              <a:rPr lang="en-GB" dirty="0">
                <a:latin typeface="Berlin Sans FB" panose="020E0602020502020306" pitchFamily="34" charset="0"/>
              </a:rPr>
              <a:t> reader = </a:t>
            </a:r>
            <a:r>
              <a:rPr lang="en-GB" dirty="0" err="1">
                <a:latin typeface="Berlin Sans FB" panose="020E0602020502020306" pitchFamily="34" charset="0"/>
              </a:rPr>
              <a:t>Files.newBufferedReader</a:t>
            </a:r>
            <a:r>
              <a:rPr lang="en-GB" dirty="0">
                <a:latin typeface="Berlin Sans FB" panose="020E0602020502020306" pitchFamily="34" charset="0"/>
              </a:rPr>
              <a:t>( path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Type t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TypeToken</a:t>
            </a:r>
            <a:r>
              <a:rPr lang="en-GB" dirty="0">
                <a:latin typeface="Berlin Sans FB" panose="020E0602020502020306" pitchFamily="34" charset="0"/>
              </a:rPr>
              <a:t>&lt;List&lt;Book&gt;&gt;(){}.</a:t>
            </a:r>
            <a:r>
              <a:rPr lang="en-GB" dirty="0" err="1">
                <a:latin typeface="Berlin Sans FB" panose="020E0602020502020306" pitchFamily="34" charset="0"/>
              </a:rPr>
              <a:t>getType</a:t>
            </a:r>
            <a:r>
              <a:rPr lang="en-GB" dirty="0">
                <a:latin typeface="Berlin Sans FB" panose="020E0602020502020306" pitchFamily="34" charset="0"/>
              </a:rPr>
              <a:t>(); List&lt;Book&gt;result = </a:t>
            </a:r>
            <a:r>
              <a:rPr lang="en-GB" dirty="0" err="1">
                <a:latin typeface="Berlin Sans FB" panose="020E0602020502020306" pitchFamily="34" charset="0"/>
              </a:rPr>
              <a:t>GSON.fromJson</a:t>
            </a:r>
            <a:r>
              <a:rPr lang="en-GB" dirty="0">
                <a:latin typeface="Berlin Sans FB" panose="020E0602020502020306" pitchFamily="34" charset="0"/>
              </a:rPr>
              <a:t>( reader, 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reader.close</a:t>
            </a:r>
            <a:r>
              <a:rPr lang="en-GB" dirty="0">
                <a:latin typeface="Berlin Sans FB" panose="020E0602020502020306" pitchFamily="34" charset="0"/>
              </a:rPr>
              <a:t>();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result;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sz="1000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List&lt;Book&gt; books = </a:t>
            </a:r>
            <a:r>
              <a:rPr lang="en-GB" dirty="0" err="1">
                <a:latin typeface="Berlin Sans FB" panose="020E0602020502020306" pitchFamily="34" charset="0"/>
              </a:rPr>
              <a:t>BooksJson.readBooks</a:t>
            </a:r>
            <a:r>
              <a:rPr lang="en-GB" dirty="0">
                <a:latin typeface="Berlin Sans FB" panose="020E0602020502020306" pitchFamily="34" charset="0"/>
              </a:rPr>
              <a:t>( BOOKS_JSON_FILE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(Book </a:t>
            </a:r>
            <a:r>
              <a:rPr lang="en-GB" dirty="0" err="1">
                <a:latin typeface="Berlin Sans FB" panose="020E0602020502020306" pitchFamily="34" charset="0"/>
              </a:rPr>
              <a:t>book</a:t>
            </a:r>
            <a:r>
              <a:rPr lang="en-GB" dirty="0">
                <a:latin typeface="Berlin Sans FB" panose="020E0602020502020306" pitchFamily="34" charset="0"/>
              </a:rPr>
              <a:t> : books)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book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BooksJson.writeBooks</a:t>
            </a:r>
            <a:r>
              <a:rPr lang="en-GB" dirty="0">
                <a:latin typeface="Berlin Sans FB" panose="020E0602020502020306" pitchFamily="34" charset="0"/>
              </a:rPr>
              <a:t>( books, BOOKS_JSON_COPY_FILE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210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E1580-76B0-4A97-BC0F-CF458CF86288}"/>
              </a:ext>
            </a:extLst>
          </p:cNvPr>
          <p:cNvSpPr txBox="1"/>
          <p:nvPr/>
        </p:nvSpPr>
        <p:spPr>
          <a:xfrm>
            <a:off x="96253" y="0"/>
            <a:ext cx="11851105" cy="6370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com.google.gson</a:t>
            </a:r>
            <a:r>
              <a:rPr lang="en-GB" dirty="0">
                <a:latin typeface="Berlin Sans FB" panose="020E0602020502020306" pitchFamily="34" charset="0"/>
              </a:rPr>
              <a:t>.*;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com.google.gson.reflect.TypeToken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java.io.*;</a:t>
            </a:r>
            <a:br>
              <a:rPr lang="en-GB" dirty="0">
                <a:latin typeface="Berlin Sans FB" panose="020E0602020502020306" pitchFamily="34" charset="0"/>
              </a:rPr>
            </a:b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java.lang.reflect.Type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java.nio.file</a:t>
            </a:r>
            <a:r>
              <a:rPr lang="en-GB" dirty="0">
                <a:latin typeface="Berlin Sans FB" panose="020E0602020502020306" pitchFamily="34" charset="0"/>
              </a:rPr>
              <a:t>.*;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sz="1000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 err="1">
                <a:latin typeface="Berlin Sans FB" panose="020E0602020502020306" pitchFamily="34" charset="0"/>
              </a:rPr>
              <a:t>BooksJson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final </a:t>
            </a:r>
            <a:r>
              <a:rPr lang="en-GB" dirty="0">
                <a:latin typeface="Berlin Sans FB" panose="020E0602020502020306" pitchFamily="34" charset="0"/>
              </a:rPr>
              <a:t>String BOOKS_JSON_FILE =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Books.json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final </a:t>
            </a:r>
            <a:r>
              <a:rPr lang="en-GB" dirty="0">
                <a:latin typeface="Berlin Sans FB" panose="020E0602020502020306" pitchFamily="34" charset="0"/>
              </a:rPr>
              <a:t>String BOOKS_JSON_COPY_FILE =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Books_copy.json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final </a:t>
            </a:r>
            <a:r>
              <a:rPr lang="en-GB" dirty="0" err="1">
                <a:latin typeface="Berlin Sans FB" panose="020E0602020502020306" pitchFamily="34" charset="0"/>
              </a:rPr>
              <a:t>Gson</a:t>
            </a:r>
            <a:r>
              <a:rPr lang="en-GB" dirty="0">
                <a:latin typeface="Berlin Sans FB" panose="020E0602020502020306" pitchFamily="34" charset="0"/>
              </a:rPr>
              <a:t> GSON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GsonBuilder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setPrettyPrinting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disableHtmlEscaping</a:t>
            </a:r>
            <a:r>
              <a:rPr lang="en-GB" dirty="0">
                <a:latin typeface="Berlin Sans FB" panose="020E0602020502020306" pitchFamily="34" charset="0"/>
              </a:rPr>
              <a:t>().create();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writeBooks</a:t>
            </a:r>
            <a:r>
              <a:rPr lang="en-GB" dirty="0">
                <a:latin typeface="Berlin Sans FB" panose="020E0602020502020306" pitchFamily="34" charset="0"/>
              </a:rPr>
              <a:t>( List&lt;Book&gt; books, String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{   Path path = </a:t>
            </a:r>
            <a:r>
              <a:rPr lang="en-GB" dirty="0" err="1">
                <a:latin typeface="Berlin Sans FB" panose="020E0602020502020306" pitchFamily="34" charset="0"/>
              </a:rPr>
              <a:t>Paths.get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BufferedWriter</a:t>
            </a:r>
            <a:r>
              <a:rPr lang="en-GB" dirty="0">
                <a:latin typeface="Berlin Sans FB" panose="020E0602020502020306" pitchFamily="34" charset="0"/>
              </a:rPr>
              <a:t> writer = </a:t>
            </a:r>
            <a:r>
              <a:rPr lang="en-GB" dirty="0" err="1">
                <a:latin typeface="Berlin Sans FB" panose="020E0602020502020306" pitchFamily="34" charset="0"/>
              </a:rPr>
              <a:t>Files.newBufferedWriter</a:t>
            </a:r>
            <a:r>
              <a:rPr lang="en-GB" dirty="0">
                <a:latin typeface="Berlin Sans FB" panose="020E0602020502020306" pitchFamily="34" charset="0"/>
              </a:rPr>
              <a:t>( path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GSON.toJson</a:t>
            </a:r>
            <a:r>
              <a:rPr lang="en-GB" dirty="0">
                <a:latin typeface="Berlin Sans FB" panose="020E0602020502020306" pitchFamily="34" charset="0"/>
              </a:rPr>
              <a:t>( books, writer ); </a:t>
            </a:r>
            <a:r>
              <a:rPr lang="en-GB" dirty="0" err="1">
                <a:latin typeface="Berlin Sans FB" panose="020E0602020502020306" pitchFamily="34" charset="0"/>
              </a:rPr>
              <a:t>writer.close</a:t>
            </a:r>
            <a:r>
              <a:rPr lang="en-GB" dirty="0">
                <a:latin typeface="Berlin Sans FB" panose="020E0602020502020306" pitchFamily="34" charset="0"/>
              </a:rPr>
              <a:t>();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sz="1000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latin typeface="Berlin Sans FB" panose="020E0602020502020306" pitchFamily="34" charset="0"/>
              </a:rPr>
              <a:t>List&lt;Book&gt; </a:t>
            </a:r>
            <a:r>
              <a:rPr lang="en-GB" dirty="0" err="1">
                <a:latin typeface="Berlin Sans FB" panose="020E0602020502020306" pitchFamily="34" charset="0"/>
              </a:rPr>
              <a:t>readBooks</a:t>
            </a:r>
            <a:r>
              <a:rPr lang="en-GB" dirty="0">
                <a:latin typeface="Berlin Sans FB" panose="020E0602020502020306" pitchFamily="34" charset="0"/>
              </a:rPr>
              <a:t>( String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Path </a:t>
            </a:r>
            <a:r>
              <a:rPr lang="en-GB" dirty="0" err="1">
                <a:latin typeface="Berlin Sans FB" panose="020E0602020502020306" pitchFamily="34" charset="0"/>
              </a:rPr>
              <a:t>path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Paths.get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fileName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BufferedReader</a:t>
            </a:r>
            <a:r>
              <a:rPr lang="en-GB" dirty="0">
                <a:latin typeface="Berlin Sans FB" panose="020E0602020502020306" pitchFamily="34" charset="0"/>
              </a:rPr>
              <a:t> reader = </a:t>
            </a:r>
            <a:r>
              <a:rPr lang="en-GB" dirty="0" err="1">
                <a:latin typeface="Berlin Sans FB" panose="020E0602020502020306" pitchFamily="34" charset="0"/>
              </a:rPr>
              <a:t>Files.newBufferedReader</a:t>
            </a:r>
            <a:r>
              <a:rPr lang="en-GB" dirty="0">
                <a:latin typeface="Berlin Sans FB" panose="020E0602020502020306" pitchFamily="34" charset="0"/>
              </a:rPr>
              <a:t>( path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Type t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TypeToken</a:t>
            </a:r>
            <a:r>
              <a:rPr lang="en-GB" dirty="0">
                <a:latin typeface="Berlin Sans FB" panose="020E0602020502020306" pitchFamily="34" charset="0"/>
              </a:rPr>
              <a:t>&lt;List&lt;Book&gt;&gt;(){}.</a:t>
            </a:r>
            <a:r>
              <a:rPr lang="en-GB" dirty="0" err="1">
                <a:latin typeface="Berlin Sans FB" panose="020E0602020502020306" pitchFamily="34" charset="0"/>
              </a:rPr>
              <a:t>getType</a:t>
            </a:r>
            <a:r>
              <a:rPr lang="en-GB" dirty="0">
                <a:latin typeface="Berlin Sans FB" panose="020E0602020502020306" pitchFamily="34" charset="0"/>
              </a:rPr>
              <a:t>(); List&lt;Book&gt;result = </a:t>
            </a:r>
            <a:r>
              <a:rPr lang="en-GB" dirty="0" err="1">
                <a:latin typeface="Berlin Sans FB" panose="020E0602020502020306" pitchFamily="34" charset="0"/>
              </a:rPr>
              <a:t>GSON.fromJson</a:t>
            </a:r>
            <a:r>
              <a:rPr lang="en-GB" dirty="0">
                <a:latin typeface="Berlin Sans FB" panose="020E0602020502020306" pitchFamily="34" charset="0"/>
              </a:rPr>
              <a:t>( reader, 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reader.close</a:t>
            </a:r>
            <a:r>
              <a:rPr lang="en-GB" dirty="0">
                <a:latin typeface="Berlin Sans FB" panose="020E0602020502020306" pitchFamily="34" charset="0"/>
              </a:rPr>
              <a:t>();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result;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sz="1000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List&lt;Book&gt; books = </a:t>
            </a:r>
            <a:r>
              <a:rPr lang="en-GB" dirty="0" err="1">
                <a:latin typeface="Berlin Sans FB" panose="020E0602020502020306" pitchFamily="34" charset="0"/>
              </a:rPr>
              <a:t>BooksJson.readBooks</a:t>
            </a:r>
            <a:r>
              <a:rPr lang="en-GB" dirty="0">
                <a:latin typeface="Berlin Sans FB" panose="020E0602020502020306" pitchFamily="34" charset="0"/>
              </a:rPr>
              <a:t>( BOOKS_JSON_FILE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(Book </a:t>
            </a:r>
            <a:r>
              <a:rPr lang="en-GB" dirty="0" err="1">
                <a:latin typeface="Berlin Sans FB" panose="020E0602020502020306" pitchFamily="34" charset="0"/>
              </a:rPr>
              <a:t>book</a:t>
            </a:r>
            <a:r>
              <a:rPr lang="en-GB" dirty="0">
                <a:latin typeface="Berlin Sans FB" panose="020E0602020502020306" pitchFamily="34" charset="0"/>
              </a:rPr>
              <a:t> : books)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book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BooksJson.writeBooks</a:t>
            </a:r>
            <a:r>
              <a:rPr lang="en-GB" dirty="0">
                <a:latin typeface="Berlin Sans FB" panose="020E0602020502020306" pitchFamily="34" charset="0"/>
              </a:rPr>
              <a:t>( books, BOOKS_JSON_COPY_FILE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62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4EDD593-8EBA-4699-9B99-A3C60066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38" y="4908909"/>
            <a:ext cx="8469841" cy="1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Comments about Book List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b="1" dirty="0" err="1"/>
              <a:t>GsonBuilder</a:t>
            </a:r>
            <a:r>
              <a:rPr lang="en-GB" dirty="0"/>
              <a:t> for creating a configured </a:t>
            </a:r>
            <a:r>
              <a:rPr lang="en-GB" b="1" dirty="0" err="1"/>
              <a:t>Gson</a:t>
            </a:r>
            <a:r>
              <a:rPr lang="en-GB" dirty="0"/>
              <a:t> instance  </a:t>
            </a:r>
          </a:p>
          <a:p>
            <a:pPr lvl="2"/>
            <a:endParaRPr lang="en-GB" dirty="0"/>
          </a:p>
          <a:p>
            <a:r>
              <a:rPr lang="en-GB" dirty="0" err="1"/>
              <a:t>Gson</a:t>
            </a:r>
            <a:r>
              <a:rPr lang="en-GB" dirty="0"/>
              <a:t> can read / write from files via readers / writers </a:t>
            </a:r>
          </a:p>
          <a:p>
            <a:pPr lvl="1"/>
            <a:r>
              <a:rPr lang="en-GB" dirty="0"/>
              <a:t>Don’t forget to close these when you are done with them!</a:t>
            </a:r>
          </a:p>
          <a:p>
            <a:pPr lvl="2"/>
            <a:endParaRPr lang="en-GB" dirty="0"/>
          </a:p>
          <a:p>
            <a:r>
              <a:rPr lang="en-GB" b="1" dirty="0" err="1"/>
              <a:t>setPrettyPrinting</a:t>
            </a:r>
            <a:r>
              <a:rPr lang="en-GB" dirty="0"/>
              <a:t>() configures </a:t>
            </a:r>
            <a:r>
              <a:rPr lang="en-GB" dirty="0" err="1"/>
              <a:t>Gson</a:t>
            </a:r>
            <a:r>
              <a:rPr lang="en-GB" dirty="0"/>
              <a:t> to output </a:t>
            </a:r>
            <a:r>
              <a:rPr lang="en-GB" dirty="0" err="1"/>
              <a:t>Json</a:t>
            </a:r>
            <a:r>
              <a:rPr lang="en-GB" dirty="0"/>
              <a:t> that fits in a page for pretty printing. </a:t>
            </a:r>
          </a:p>
          <a:p>
            <a:pPr lvl="2"/>
            <a:endParaRPr lang="en-GB" dirty="0"/>
          </a:p>
          <a:p>
            <a:r>
              <a:rPr lang="en-GB" b="1" dirty="0" err="1"/>
              <a:t>disableHtmlEscaping</a:t>
            </a:r>
            <a:r>
              <a:rPr lang="en-GB" dirty="0"/>
              <a:t>. By default, </a:t>
            </a:r>
            <a:r>
              <a:rPr lang="en-GB" dirty="0" err="1"/>
              <a:t>Gson</a:t>
            </a:r>
            <a:r>
              <a:rPr lang="en-GB" dirty="0"/>
              <a:t> escapes HTML characters such as &lt;&gt;. Use this option to configure </a:t>
            </a:r>
            <a:r>
              <a:rPr lang="en-GB" dirty="0" err="1"/>
              <a:t>Gson</a:t>
            </a:r>
            <a:r>
              <a:rPr lang="en-GB" dirty="0"/>
              <a:t> to pass-through HTML characters as is</a:t>
            </a:r>
          </a:p>
          <a:p>
            <a:pPr lvl="2"/>
            <a:endParaRPr lang="en-GB" dirty="0"/>
          </a:p>
          <a:p>
            <a:r>
              <a:rPr lang="en-GB" dirty="0"/>
              <a:t>Use of </a:t>
            </a:r>
            <a:r>
              <a:rPr lang="en-GB" b="1" dirty="0"/>
              <a:t>Type</a:t>
            </a:r>
            <a:r>
              <a:rPr lang="en-GB" dirty="0"/>
              <a:t> and </a:t>
            </a:r>
            <a:r>
              <a:rPr lang="en-GB" b="1" dirty="0" err="1"/>
              <a:t>TypeToken</a:t>
            </a:r>
            <a:r>
              <a:rPr lang="en-GB" dirty="0"/>
              <a:t> for </a:t>
            </a:r>
            <a:r>
              <a:rPr lang="en-GB" dirty="0" err="1"/>
              <a:t>deserialisation</a:t>
            </a:r>
            <a:r>
              <a:rPr lang="en-GB" dirty="0"/>
              <a:t> of generics  </a:t>
            </a:r>
          </a:p>
          <a:p>
            <a:pPr lvl="1"/>
            <a:r>
              <a:rPr lang="en-GB" dirty="0"/>
              <a:t>This is necessary because the Java compiler erases information about type parameters in generics – we will discuss this further later on in this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Concluding Remarks about </a:t>
            </a:r>
            <a:r>
              <a:rPr lang="en-GB" dirty="0" err="1"/>
              <a:t>Gson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pPr lvl="2"/>
            <a:endParaRPr lang="en-GB" dirty="0"/>
          </a:p>
          <a:p>
            <a:r>
              <a:rPr lang="en-GB" dirty="0" err="1"/>
              <a:t>Gson</a:t>
            </a:r>
            <a:r>
              <a:rPr lang="en-GB" dirty="0"/>
              <a:t> serialises whole “object trees” similar to Java's serialisation, but it does not include JVM addresses nor types</a:t>
            </a:r>
          </a:p>
          <a:p>
            <a:pPr lvl="2"/>
            <a:endParaRPr lang="en-GB" dirty="0"/>
          </a:p>
          <a:p>
            <a:r>
              <a:rPr lang="en-GB" dirty="0"/>
              <a:t>It parses numbers by default as Double values; this can occasionally cause problems when you try to de-serialise generic types instantiated with integer type parameters</a:t>
            </a:r>
          </a:p>
          <a:p>
            <a:pPr lvl="2"/>
            <a:endParaRPr lang="en-GB" dirty="0"/>
          </a:p>
          <a:p>
            <a:r>
              <a:rPr lang="en-GB" dirty="0"/>
              <a:t>Both serialisation and de-serialisation can be customised</a:t>
            </a:r>
          </a:p>
          <a:p>
            <a:pPr lvl="1"/>
            <a:r>
              <a:rPr lang="en-GB" dirty="0"/>
              <a:t>In particular you can exclude certain fields</a:t>
            </a:r>
          </a:p>
          <a:p>
            <a:pPr lvl="1"/>
            <a:r>
              <a:rPr lang="en-GB" dirty="0"/>
              <a:t>You can even code custom (de)serialisation for a class </a:t>
            </a:r>
          </a:p>
          <a:p>
            <a:pPr lvl="2"/>
            <a:endParaRPr lang="en-GB" dirty="0"/>
          </a:p>
          <a:p>
            <a:r>
              <a:rPr lang="en-GB" dirty="0"/>
              <a:t>Please see the online user guide for more details:</a:t>
            </a:r>
          </a:p>
          <a:p>
            <a:pPr lvl="2"/>
            <a:r>
              <a:rPr lang="en-GB" dirty="0"/>
              <a:t>https://github.com/google/gson/blob/master/UserGuide.md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8150" y="639693"/>
            <a:ext cx="398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0262" y="736374"/>
            <a:ext cx="11581738" cy="55044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How to copy objects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Deep vs Shallow copying (or cloning)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Input / Output streams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Serialisation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JSON?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And libraries that make use of it (GSON)</a:t>
            </a:r>
          </a:p>
        </p:txBody>
      </p:sp>
    </p:spTree>
    <p:extLst>
      <p:ext uri="{BB962C8B-B14F-4D97-AF65-F5344CB8AC3E}">
        <p14:creationId xmlns:p14="http://schemas.microsoft.com/office/powerpoint/2010/main" val="548094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2555775"/>
            <a:ext cx="4622800" cy="1920526"/>
          </a:xfrm>
        </p:spPr>
        <p:txBody>
          <a:bodyPr/>
          <a:lstStyle/>
          <a:p>
            <a:r>
              <a:rPr lang="en-GB" dirty="0"/>
              <a:t>Academic hours:</a:t>
            </a:r>
            <a:br>
              <a:rPr lang="en-GB" dirty="0"/>
            </a:br>
            <a:r>
              <a:rPr lang="en-GB" dirty="0"/>
              <a:t>Wednesdays 09:00-11:00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(please email if you can)</a:t>
            </a:r>
          </a:p>
        </p:txBody>
      </p:sp>
    </p:spTree>
    <p:extLst>
      <p:ext uri="{BB962C8B-B14F-4D97-AF65-F5344CB8AC3E}">
        <p14:creationId xmlns:p14="http://schemas.microsoft.com/office/powerpoint/2010/main" val="54395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451" y="141384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BUT, FIRST,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851" y="360078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POP QUIZ, HOTSHOTS!</a:t>
            </a:r>
          </a:p>
        </p:txBody>
      </p:sp>
    </p:spTree>
    <p:extLst>
      <p:ext uri="{BB962C8B-B14F-4D97-AF65-F5344CB8AC3E}">
        <p14:creationId xmlns:p14="http://schemas.microsoft.com/office/powerpoint/2010/main" val="105708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451" y="141384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BUT, FIRST,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52DD6A-F7F7-481F-ADB4-CE163F0D4895}"/>
              </a:ext>
            </a:extLst>
          </p:cNvPr>
          <p:cNvSpPr txBox="1">
            <a:spLocks/>
          </p:cNvSpPr>
          <p:nvPr/>
        </p:nvSpPr>
        <p:spPr>
          <a:xfrm>
            <a:off x="323851" y="360078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POP QUIZ, HOTSHOTS!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3243DF-3389-431F-BAEA-C0B847DFBF90}"/>
              </a:ext>
            </a:extLst>
          </p:cNvPr>
          <p:cNvSpPr txBox="1">
            <a:spLocks/>
          </p:cNvSpPr>
          <p:nvPr/>
        </p:nvSpPr>
        <p:spPr>
          <a:xfrm>
            <a:off x="323851" y="419159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( A.K.A quick recap on last week’s stuff! )</a:t>
            </a:r>
          </a:p>
        </p:txBody>
      </p:sp>
    </p:spTree>
    <p:extLst>
      <p:ext uri="{BB962C8B-B14F-4D97-AF65-F5344CB8AC3E}">
        <p14:creationId xmlns:p14="http://schemas.microsoft.com/office/powerpoint/2010/main" val="88633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1117453" y="5966460"/>
            <a:ext cx="550427" cy="45719"/>
          </a:xfrm>
        </p:spPr>
        <p:txBody>
          <a:bodyPr/>
          <a:lstStyle/>
          <a:p>
            <a:fld id="{D7E85FC7-13DC-D24B-89C2-5E16CAE8A885}" type="slidenum">
              <a:rPr lang="en-US" smtClean="0">
                <a:latin typeface="Berlin Sans FB" panose="020E0602020502020306" pitchFamily="34" charset="0"/>
                <a:cs typeface="Calibri" panose="020F0502020204030204" pitchFamily="34" charset="0"/>
              </a:rPr>
              <a:pPr/>
              <a:t>9</a:t>
            </a:fld>
            <a:r>
              <a:rPr lang="en-US">
                <a:latin typeface="Berlin Sans FB" panose="020E0602020502020306" pitchFamily="34" charset="0"/>
                <a:cs typeface="Calibri" panose="020F0502020204030204" pitchFamily="34" charset="0"/>
              </a:rPr>
              <a:t>/N</a:t>
            </a:r>
            <a:endParaRPr lang="en-US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82252"/>
            <a:ext cx="12192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TODO</a:t>
            </a:r>
            <a:endParaRPr lang="en-GB" sz="9600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Poster for the movie GATTACA">
            <a:extLst>
              <a:ext uri="{FF2B5EF4-FFF2-40B4-BE49-F238E27FC236}">
                <a16:creationId xmlns:a16="http://schemas.microsoft.com/office/drawing/2014/main" id="{ADBA8027-A012-4A0A-9C83-73FD04CB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693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/Divider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0C121402-B6D9-9744-973B-81A6B776DF11}"/>
    </a:ext>
  </a:extLst>
</a:theme>
</file>

<file path=ppt/theme/theme2.xml><?xml version="1.0" encoding="utf-8"?>
<a:theme xmlns:a="http://schemas.openxmlformats.org/drawingml/2006/main" name="Text/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24E1FE93-DBF4-6E41-BD12-7199829D8CB3}"/>
    </a:ext>
  </a:extLst>
</a:theme>
</file>

<file path=ppt/theme/theme3.xml><?xml version="1.0" encoding="utf-8"?>
<a:theme xmlns:a="http://schemas.openxmlformats.org/drawingml/2006/main" name="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E1A0A4E8-9C8B-244F-A8BB-F43D8A27A71A}"/>
    </a:ext>
  </a:extLst>
</a:theme>
</file>

<file path=ppt/theme/theme4.xml><?xml version="1.0" encoding="utf-8"?>
<a:theme xmlns:a="http://schemas.openxmlformats.org/drawingml/2006/main" name="End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BBE50698-18A2-4941-A9C0-C386D61FA33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A757DD001D6429A804770F209C358" ma:contentTypeVersion="9" ma:contentTypeDescription="Create a new document." ma:contentTypeScope="" ma:versionID="a2af8620d8052c4570ee10b90bc2e287">
  <xsd:schema xmlns:xsd="http://www.w3.org/2001/XMLSchema" xmlns:xs="http://www.w3.org/2001/XMLSchema" xmlns:p="http://schemas.microsoft.com/office/2006/metadata/properties" xmlns:ns2="864fa2f1-e7a3-49ef-aac9-27da4f2d2640" targetNamespace="http://schemas.microsoft.com/office/2006/metadata/properties" ma:root="true" ma:fieldsID="bdde676d73dc32e80c046e4d27a4df6c" ns2:_="">
    <xsd:import namespace="864fa2f1-e7a3-49ef-aac9-27da4f2d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fa2f1-e7a3-49ef-aac9-27da4f2d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7D91BB-6FD8-4800-B5D5-2773EA19D436}">
  <ds:schemaRefs>
    <ds:schemaRef ds:uri="864fa2f1-e7a3-49ef-aac9-27da4f2d2640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E849799-830B-4E55-9666-63F48AF16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fa2f1-e7a3-49ef-aac9-27da4f2d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74A378-A40D-4D10-9A36-F1DBB1C7D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2298</TotalTime>
  <Words>10837</Words>
  <Application>Microsoft Office PowerPoint</Application>
  <PresentationFormat>Widescreen</PresentationFormat>
  <Paragraphs>1027</Paragraphs>
  <Slides>66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Arial Black</vt:lpstr>
      <vt:lpstr>Berlin Sans FB</vt:lpstr>
      <vt:lpstr>Bodoni MT Condensed</vt:lpstr>
      <vt:lpstr>Calibri</vt:lpstr>
      <vt:lpstr>System Font Regular</vt:lpstr>
      <vt:lpstr>Wingdings</vt:lpstr>
      <vt:lpstr>Title/Divider Slides</vt:lpstr>
      <vt:lpstr>Text/Media Slides</vt:lpstr>
      <vt:lpstr>Media Slides</vt:lpstr>
      <vt:lpstr>End Slides</vt:lpstr>
      <vt:lpstr>CE303</vt:lpstr>
      <vt:lpstr>Today:</vt:lpstr>
      <vt:lpstr>PowerPoint Presentation</vt:lpstr>
      <vt:lpstr>PowerPoint Presentation</vt:lpstr>
      <vt:lpstr>PowerPoint Presentation</vt:lpstr>
      <vt:lpstr>BUT, FIRST,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II:</vt:lpstr>
      <vt:lpstr>PowerPoint Presentation</vt:lpstr>
      <vt:lpstr>PowerPoint Presentation</vt:lpstr>
      <vt:lpstr>PowerPoint Presentation</vt:lpstr>
      <vt:lpstr>PowerPoint Presentation</vt:lpstr>
      <vt:lpstr>Part III: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hours: Wednesdays 09:00-11:00  (please email if you can)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Papastylianou, Tasos</dc:creator>
  <cp:lastModifiedBy>Papastylianou, Tasos</cp:lastModifiedBy>
  <cp:revision>427</cp:revision>
  <dcterms:created xsi:type="dcterms:W3CDTF">2022-10-17T05:20:58Z</dcterms:created>
  <dcterms:modified xsi:type="dcterms:W3CDTF">2022-11-06T15:32:38Z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0x0101002BBA757DD001D6429A804770F209C358</vt:lpwstr>
  </property>
</Properties>
</file>