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 id="2147483890" r:id="rId5"/>
    <p:sldMasterId id="2147483927" r:id="rId6"/>
    <p:sldMasterId id="2147483964" r:id="rId7"/>
  </p:sldMasterIdLst>
  <p:notesMasterIdLst>
    <p:notesMasterId r:id="rId65"/>
  </p:notesMasterIdLst>
  <p:handoutMasterIdLst>
    <p:handoutMasterId r:id="rId66"/>
  </p:handoutMasterIdLst>
  <p:sldIdLst>
    <p:sldId id="256" r:id="rId8"/>
    <p:sldId id="325" r:id="rId9"/>
    <p:sldId id="402" r:id="rId10"/>
    <p:sldId id="401" r:id="rId11"/>
    <p:sldId id="400" r:id="rId12"/>
    <p:sldId id="997" r:id="rId13"/>
    <p:sldId id="1011" r:id="rId14"/>
    <p:sldId id="1012" r:id="rId15"/>
    <p:sldId id="1013" r:id="rId16"/>
    <p:sldId id="1014" r:id="rId17"/>
    <p:sldId id="1015" r:id="rId18"/>
    <p:sldId id="1016" r:id="rId19"/>
    <p:sldId id="1017" r:id="rId20"/>
    <p:sldId id="1018" r:id="rId21"/>
    <p:sldId id="1039" r:id="rId22"/>
    <p:sldId id="1019" r:id="rId23"/>
    <p:sldId id="1020" r:id="rId24"/>
    <p:sldId id="1021" r:id="rId25"/>
    <p:sldId id="1040" r:id="rId26"/>
    <p:sldId id="1022" r:id="rId27"/>
    <p:sldId id="1024" r:id="rId28"/>
    <p:sldId id="1025" r:id="rId29"/>
    <p:sldId id="1026" r:id="rId30"/>
    <p:sldId id="1041" r:id="rId31"/>
    <p:sldId id="1027" r:id="rId32"/>
    <p:sldId id="1028" r:id="rId33"/>
    <p:sldId id="1029" r:id="rId34"/>
    <p:sldId id="1030" r:id="rId35"/>
    <p:sldId id="1031" r:id="rId36"/>
    <p:sldId id="1042" r:id="rId37"/>
    <p:sldId id="1032" r:id="rId38"/>
    <p:sldId id="1043" r:id="rId39"/>
    <p:sldId id="1044" r:id="rId40"/>
    <p:sldId id="1045" r:id="rId41"/>
    <p:sldId id="1046" r:id="rId42"/>
    <p:sldId id="1056" r:id="rId43"/>
    <p:sldId id="1047" r:id="rId44"/>
    <p:sldId id="1048" r:id="rId45"/>
    <p:sldId id="1049" r:id="rId46"/>
    <p:sldId id="1050" r:id="rId47"/>
    <p:sldId id="1051" r:id="rId48"/>
    <p:sldId id="1052" r:id="rId49"/>
    <p:sldId id="1053" r:id="rId50"/>
    <p:sldId id="1054" r:id="rId51"/>
    <p:sldId id="1057" r:id="rId52"/>
    <p:sldId id="1055" r:id="rId53"/>
    <p:sldId id="1033" r:id="rId54"/>
    <p:sldId id="1034" r:id="rId55"/>
    <p:sldId id="1058" r:id="rId56"/>
    <p:sldId id="1035" r:id="rId57"/>
    <p:sldId id="1037" r:id="rId58"/>
    <p:sldId id="1059" r:id="rId59"/>
    <p:sldId id="1060" r:id="rId60"/>
    <p:sldId id="1061" r:id="rId61"/>
    <p:sldId id="1062" r:id="rId62"/>
    <p:sldId id="961" r:id="rId63"/>
    <p:sldId id="32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008000"/>
    <a:srgbClr val="6225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9906" autoAdjust="0"/>
  </p:normalViewPr>
  <p:slideViewPr>
    <p:cSldViewPr snapToGrid="0" snapToObjects="1">
      <p:cViewPr varScale="1">
        <p:scale>
          <a:sx n="80" d="100"/>
          <a:sy n="80" d="100"/>
        </p:scale>
        <p:origin x="1710" y="96"/>
      </p:cViewPr>
      <p:guideLst/>
    </p:cSldViewPr>
  </p:slideViewPr>
  <p:outlineViewPr>
    <p:cViewPr>
      <p:scale>
        <a:sx n="33" d="100"/>
        <a:sy n="33" d="100"/>
      </p:scale>
      <p:origin x="0" y="-14208"/>
    </p:cViewPr>
  </p:outlineViewPr>
  <p:notesTextViewPr>
    <p:cViewPr>
      <p:scale>
        <a:sx n="1" d="1"/>
        <a:sy n="1" d="1"/>
      </p:scale>
      <p:origin x="0" y="0"/>
    </p:cViewPr>
  </p:notesTextViewPr>
  <p:sorterViewPr>
    <p:cViewPr>
      <p:scale>
        <a:sx n="80" d="100"/>
        <a:sy n="80" d="100"/>
      </p:scale>
      <p:origin x="0" y="-324"/>
    </p:cViewPr>
  </p:sorterViewPr>
  <p:notesViewPr>
    <p:cSldViewPr snapToGrid="0" snapToObjects="1" showGuides="1">
      <p:cViewPr varScale="1">
        <p:scale>
          <a:sx n="160" d="100"/>
          <a:sy n="160" d="100"/>
        </p:scale>
        <p:origin x="531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handoutMaster" Target="handoutMasters/handoutMaster1.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F9495-C47E-F74D-989E-66C515E250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22A2327-043B-0C4B-9D3B-03D0073D6B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6BA747-B8FF-874B-AED5-DE9F3E5B409A}" type="datetimeFigureOut">
              <a:rPr lang="en-US" smtClean="0"/>
              <a:t>11/29/2022</a:t>
            </a:fld>
            <a:endParaRPr lang="en-US"/>
          </a:p>
        </p:txBody>
      </p:sp>
      <p:sp>
        <p:nvSpPr>
          <p:cNvPr id="4" name="Footer Placeholder 3">
            <a:extLst>
              <a:ext uri="{FF2B5EF4-FFF2-40B4-BE49-F238E27FC236}">
                <a16:creationId xmlns:a16="http://schemas.microsoft.com/office/drawing/2014/main" id="{69BF2A69-9A3F-C84F-889B-609CAFD70C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8799EC-65F5-104B-A92F-F8D684594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D71E54-08B8-294F-898B-644954DA2C47}" type="slidenum">
              <a:rPr lang="en-US" smtClean="0"/>
              <a:t>‹#›</a:t>
            </a:fld>
            <a:endParaRPr lang="en-US"/>
          </a:p>
        </p:txBody>
      </p:sp>
    </p:spTree>
    <p:extLst>
      <p:ext uri="{BB962C8B-B14F-4D97-AF65-F5344CB8AC3E}">
        <p14:creationId xmlns:p14="http://schemas.microsoft.com/office/powerpoint/2010/main" val="138908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6F6A5-7605-DF41-945B-909649E00EC8}"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11D0F-7CCC-3448-8011-367F0D0A6ED2}" type="slidenum">
              <a:rPr lang="en-US" smtClean="0"/>
              <a:t>‹#›</a:t>
            </a:fld>
            <a:endParaRPr lang="en-US"/>
          </a:p>
        </p:txBody>
      </p:sp>
    </p:spTree>
    <p:extLst>
      <p:ext uri="{BB962C8B-B14F-4D97-AF65-F5344CB8AC3E}">
        <p14:creationId xmlns:p14="http://schemas.microsoft.com/office/powerpoint/2010/main" val="40804513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just a poor boy, I need no sympathy”</a:t>
            </a:r>
          </a:p>
        </p:txBody>
      </p:sp>
      <p:sp>
        <p:nvSpPr>
          <p:cNvPr id="4" name="Slide Number Placeholder 3"/>
          <p:cNvSpPr>
            <a:spLocks noGrp="1"/>
          </p:cNvSpPr>
          <p:nvPr>
            <p:ph type="sldNum" sz="quarter" idx="10"/>
          </p:nvPr>
        </p:nvSpPr>
        <p:spPr/>
        <p:txBody>
          <a:bodyPr/>
          <a:lstStyle/>
          <a:p>
            <a:fld id="{8E111D0F-7CCC-3448-8011-367F0D0A6ED2}" type="slidenum">
              <a:rPr lang="en-US" smtClean="0"/>
              <a:t>1</a:t>
            </a:fld>
            <a:endParaRPr lang="en-US"/>
          </a:p>
        </p:txBody>
      </p:sp>
    </p:spTree>
    <p:extLst>
      <p:ext uri="{BB962C8B-B14F-4D97-AF65-F5344CB8AC3E}">
        <p14:creationId xmlns:p14="http://schemas.microsoft.com/office/powerpoint/2010/main" val="1173012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Optional Example – List Generation, and processing lists of </a:t>
            </a:r>
            <a:r>
              <a:rPr lang="en-GB" dirty="0" err="1"/>
              <a:t>optionals</a:t>
            </a:r>
            <a:r>
              <a:rPr lang="en-GB" dirty="0"/>
              <a:t>.</a:t>
            </a:r>
          </a:p>
        </p:txBody>
      </p:sp>
      <p:sp>
        <p:nvSpPr>
          <p:cNvPr id="4" name="Slide Number Placeholder 3"/>
          <p:cNvSpPr>
            <a:spLocks noGrp="1"/>
          </p:cNvSpPr>
          <p:nvPr>
            <p:ph type="sldNum" sz="quarter" idx="5"/>
          </p:nvPr>
        </p:nvSpPr>
        <p:spPr/>
        <p:txBody>
          <a:bodyPr/>
          <a:lstStyle/>
          <a:p>
            <a:fld id="{8E111D0F-7CCC-3448-8011-367F0D0A6ED2}" type="slidenum">
              <a:rPr lang="en-US" smtClean="0"/>
              <a:t>11</a:t>
            </a:fld>
            <a:endParaRPr lang="en-US"/>
          </a:p>
        </p:txBody>
      </p:sp>
    </p:spTree>
    <p:extLst>
      <p:ext uri="{BB962C8B-B14F-4D97-AF65-F5344CB8AC3E}">
        <p14:creationId xmlns:p14="http://schemas.microsoft.com/office/powerpoint/2010/main" val="227295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12</a:t>
            </a:fld>
            <a:endParaRPr lang="en-US"/>
          </a:p>
        </p:txBody>
      </p:sp>
    </p:spTree>
    <p:extLst>
      <p:ext uri="{BB962C8B-B14F-4D97-AF65-F5344CB8AC3E}">
        <p14:creationId xmlns:p14="http://schemas.microsoft.com/office/powerpoint/2010/main" val="3662427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13</a:t>
            </a:fld>
            <a:endParaRPr lang="en-US"/>
          </a:p>
        </p:txBody>
      </p:sp>
    </p:spTree>
    <p:extLst>
      <p:ext uri="{BB962C8B-B14F-4D97-AF65-F5344CB8AC3E}">
        <p14:creationId xmlns:p14="http://schemas.microsoft.com/office/powerpoint/2010/main" val="307868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14</a:t>
            </a:fld>
            <a:endParaRPr lang="en-US"/>
          </a:p>
        </p:txBody>
      </p:sp>
    </p:spTree>
    <p:extLst>
      <p:ext uri="{BB962C8B-B14F-4D97-AF65-F5344CB8AC3E}">
        <p14:creationId xmlns:p14="http://schemas.microsoft.com/office/powerpoint/2010/main" val="3078916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16</a:t>
            </a:fld>
            <a:endParaRPr lang="en-US"/>
          </a:p>
        </p:txBody>
      </p:sp>
    </p:spTree>
    <p:extLst>
      <p:ext uri="{BB962C8B-B14F-4D97-AF65-F5344CB8AC3E}">
        <p14:creationId xmlns:p14="http://schemas.microsoft.com/office/powerpoint/2010/main" val="759711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17</a:t>
            </a:fld>
            <a:endParaRPr lang="en-US"/>
          </a:p>
        </p:txBody>
      </p:sp>
    </p:spTree>
    <p:extLst>
      <p:ext uri="{BB962C8B-B14F-4D97-AF65-F5344CB8AC3E}">
        <p14:creationId xmlns:p14="http://schemas.microsoft.com/office/powerpoint/2010/main" val="258761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18</a:t>
            </a:fld>
            <a:endParaRPr lang="en-US"/>
          </a:p>
        </p:txBody>
      </p:sp>
    </p:spTree>
    <p:extLst>
      <p:ext uri="{BB962C8B-B14F-4D97-AF65-F5344CB8AC3E}">
        <p14:creationId xmlns:p14="http://schemas.microsoft.com/office/powerpoint/2010/main" val="2488978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19</a:t>
            </a:fld>
            <a:endParaRPr lang="en-US"/>
          </a:p>
        </p:txBody>
      </p:sp>
    </p:spTree>
    <p:extLst>
      <p:ext uri="{BB962C8B-B14F-4D97-AF65-F5344CB8AC3E}">
        <p14:creationId xmlns:p14="http://schemas.microsoft.com/office/powerpoint/2010/main" val="3043518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20</a:t>
            </a:fld>
            <a:endParaRPr lang="en-US"/>
          </a:p>
        </p:txBody>
      </p:sp>
    </p:spTree>
    <p:extLst>
      <p:ext uri="{BB962C8B-B14F-4D97-AF65-F5344CB8AC3E}">
        <p14:creationId xmlns:p14="http://schemas.microsoft.com/office/powerpoint/2010/main" val="2619919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21</a:t>
            </a:fld>
            <a:endParaRPr lang="en-US"/>
          </a:p>
        </p:txBody>
      </p:sp>
    </p:spTree>
    <p:extLst>
      <p:ext uri="{BB962C8B-B14F-4D97-AF65-F5344CB8AC3E}">
        <p14:creationId xmlns:p14="http://schemas.microsoft.com/office/powerpoint/2010/main" val="364069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should we care?” / “What will this unit enable us to do?”</a:t>
            </a:r>
          </a:p>
        </p:txBody>
      </p:sp>
      <p:sp>
        <p:nvSpPr>
          <p:cNvPr id="4" name="Slide Number Placeholder 3"/>
          <p:cNvSpPr>
            <a:spLocks noGrp="1"/>
          </p:cNvSpPr>
          <p:nvPr>
            <p:ph type="sldNum" sz="quarter" idx="5"/>
          </p:nvPr>
        </p:nvSpPr>
        <p:spPr/>
        <p:txBody>
          <a:bodyPr/>
          <a:lstStyle/>
          <a:p>
            <a:fld id="{8E111D0F-7CCC-3448-8011-367F0D0A6ED2}" type="slidenum">
              <a:rPr lang="en-US" smtClean="0"/>
              <a:t>2</a:t>
            </a:fld>
            <a:endParaRPr lang="en-US"/>
          </a:p>
        </p:txBody>
      </p:sp>
    </p:spTree>
    <p:extLst>
      <p:ext uri="{BB962C8B-B14F-4D97-AF65-F5344CB8AC3E}">
        <p14:creationId xmlns:p14="http://schemas.microsoft.com/office/powerpoint/2010/main" val="75579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22</a:t>
            </a:fld>
            <a:endParaRPr lang="en-US"/>
          </a:p>
        </p:txBody>
      </p:sp>
    </p:spTree>
    <p:extLst>
      <p:ext uri="{BB962C8B-B14F-4D97-AF65-F5344CB8AC3E}">
        <p14:creationId xmlns:p14="http://schemas.microsoft.com/office/powerpoint/2010/main" val="1805030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all handled by the Stream class internally.</a:t>
            </a:r>
          </a:p>
        </p:txBody>
      </p:sp>
      <p:sp>
        <p:nvSpPr>
          <p:cNvPr id="4" name="Slide Number Placeholder 3"/>
          <p:cNvSpPr>
            <a:spLocks noGrp="1"/>
          </p:cNvSpPr>
          <p:nvPr>
            <p:ph type="sldNum" sz="quarter" idx="5"/>
          </p:nvPr>
        </p:nvSpPr>
        <p:spPr/>
        <p:txBody>
          <a:bodyPr/>
          <a:lstStyle/>
          <a:p>
            <a:fld id="{8E111D0F-7CCC-3448-8011-367F0D0A6ED2}" type="slidenum">
              <a:rPr lang="en-US" smtClean="0"/>
              <a:t>23</a:t>
            </a:fld>
            <a:endParaRPr lang="en-US"/>
          </a:p>
        </p:txBody>
      </p:sp>
    </p:spTree>
    <p:extLst>
      <p:ext uri="{BB962C8B-B14F-4D97-AF65-F5344CB8AC3E}">
        <p14:creationId xmlns:p14="http://schemas.microsoft.com/office/powerpoint/2010/main" val="426150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Compare to </a:t>
            </a:r>
            <a:r>
              <a:rPr lang="en-GB" dirty="0" err="1"/>
              <a:t>readAllLines</a:t>
            </a:r>
            <a:r>
              <a:rPr lang="en-GB" dirty="0"/>
              <a:t> from the Files class, which reads all lines into a List of Strings</a:t>
            </a:r>
          </a:p>
        </p:txBody>
      </p:sp>
      <p:sp>
        <p:nvSpPr>
          <p:cNvPr id="4" name="Slide Number Placeholder 3"/>
          <p:cNvSpPr>
            <a:spLocks noGrp="1"/>
          </p:cNvSpPr>
          <p:nvPr>
            <p:ph type="sldNum" sz="quarter" idx="5"/>
          </p:nvPr>
        </p:nvSpPr>
        <p:spPr/>
        <p:txBody>
          <a:bodyPr/>
          <a:lstStyle/>
          <a:p>
            <a:fld id="{8E111D0F-7CCC-3448-8011-367F0D0A6ED2}" type="slidenum">
              <a:rPr lang="en-US" smtClean="0"/>
              <a:t>25</a:t>
            </a:fld>
            <a:endParaRPr lang="en-US"/>
          </a:p>
        </p:txBody>
      </p:sp>
    </p:spTree>
    <p:extLst>
      <p:ext uri="{BB962C8B-B14F-4D97-AF65-F5344CB8AC3E}">
        <p14:creationId xmlns:p14="http://schemas.microsoft.com/office/powerpoint/2010/main" val="751255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26</a:t>
            </a:fld>
            <a:endParaRPr lang="en-US"/>
          </a:p>
        </p:txBody>
      </p:sp>
    </p:spTree>
    <p:extLst>
      <p:ext uri="{BB962C8B-B14F-4D97-AF65-F5344CB8AC3E}">
        <p14:creationId xmlns:p14="http://schemas.microsoft.com/office/powerpoint/2010/main" val="1390465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27</a:t>
            </a:fld>
            <a:endParaRPr lang="en-US"/>
          </a:p>
        </p:txBody>
      </p:sp>
    </p:spTree>
    <p:extLst>
      <p:ext uri="{BB962C8B-B14F-4D97-AF65-F5344CB8AC3E}">
        <p14:creationId xmlns:p14="http://schemas.microsoft.com/office/powerpoint/2010/main" val="4284788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28</a:t>
            </a:fld>
            <a:endParaRPr lang="en-US"/>
          </a:p>
        </p:txBody>
      </p:sp>
    </p:spTree>
    <p:extLst>
      <p:ext uri="{BB962C8B-B14F-4D97-AF65-F5344CB8AC3E}">
        <p14:creationId xmlns:p14="http://schemas.microsoft.com/office/powerpoint/2010/main" val="2045009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on top example. Which is the terminal operation in that chain?</a:t>
            </a:r>
          </a:p>
        </p:txBody>
      </p:sp>
      <p:sp>
        <p:nvSpPr>
          <p:cNvPr id="4" name="Slide Number Placeholder 3"/>
          <p:cNvSpPr>
            <a:spLocks noGrp="1"/>
          </p:cNvSpPr>
          <p:nvPr>
            <p:ph type="sldNum" sz="quarter" idx="5"/>
          </p:nvPr>
        </p:nvSpPr>
        <p:spPr/>
        <p:txBody>
          <a:bodyPr/>
          <a:lstStyle/>
          <a:p>
            <a:fld id="{8E111D0F-7CCC-3448-8011-367F0D0A6ED2}" type="slidenum">
              <a:rPr lang="en-US" smtClean="0"/>
              <a:t>29</a:t>
            </a:fld>
            <a:endParaRPr lang="en-US"/>
          </a:p>
        </p:txBody>
      </p:sp>
    </p:spTree>
    <p:extLst>
      <p:ext uri="{BB962C8B-B14F-4D97-AF65-F5344CB8AC3E}">
        <p14:creationId xmlns:p14="http://schemas.microsoft.com/office/powerpoint/2010/main" val="1608951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31</a:t>
            </a:fld>
            <a:endParaRPr lang="en-US"/>
          </a:p>
        </p:txBody>
      </p:sp>
    </p:spTree>
    <p:extLst>
      <p:ext uri="{BB962C8B-B14F-4D97-AF65-F5344CB8AC3E}">
        <p14:creationId xmlns:p14="http://schemas.microsoft.com/office/powerpoint/2010/main" val="24925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Arrays.toString</a:t>
            </a:r>
            <a:r>
              <a:rPr lang="en-GB" dirty="0"/>
              <a:t> will take an array of any kind, and create a string with square brackets at the beginning and end, and comma-separated elements created by calling the </a:t>
            </a:r>
            <a:r>
              <a:rPr lang="en-GB" dirty="0" err="1"/>
              <a:t>toString</a:t>
            </a:r>
            <a:r>
              <a:rPr lang="en-GB" dirty="0"/>
              <a:t> method of each element.</a:t>
            </a:r>
          </a:p>
        </p:txBody>
      </p:sp>
      <p:sp>
        <p:nvSpPr>
          <p:cNvPr id="4" name="Slide Number Placeholder 3"/>
          <p:cNvSpPr>
            <a:spLocks noGrp="1"/>
          </p:cNvSpPr>
          <p:nvPr>
            <p:ph type="sldNum" sz="quarter" idx="5"/>
          </p:nvPr>
        </p:nvSpPr>
        <p:spPr/>
        <p:txBody>
          <a:bodyPr/>
          <a:lstStyle/>
          <a:p>
            <a:fld id="{8E111D0F-7CCC-3448-8011-367F0D0A6ED2}" type="slidenum">
              <a:rPr lang="en-US" smtClean="0"/>
              <a:t>32</a:t>
            </a:fld>
            <a:endParaRPr lang="en-US"/>
          </a:p>
        </p:txBody>
      </p:sp>
    </p:spTree>
    <p:extLst>
      <p:ext uri="{BB962C8B-B14F-4D97-AF65-F5344CB8AC3E}">
        <p14:creationId xmlns:p14="http://schemas.microsoft.com/office/powerpoint/2010/main" val="386213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33</a:t>
            </a:fld>
            <a:endParaRPr lang="en-US"/>
          </a:p>
        </p:txBody>
      </p:sp>
    </p:spTree>
    <p:extLst>
      <p:ext uri="{BB962C8B-B14F-4D97-AF65-F5344CB8AC3E}">
        <p14:creationId xmlns:p14="http://schemas.microsoft.com/office/powerpoint/2010/main" val="250879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Streams, including in combination with </a:t>
            </a:r>
            <a:r>
              <a:rPr lang="en-GB" dirty="0" err="1"/>
              <a:t>Optionals</a:t>
            </a:r>
            <a:r>
              <a:rPr lang="en-GB" dirty="0"/>
              <a:t>, allow us to write very elegant code for manipulating data, inspired from functional programming paradigms.</a:t>
            </a:r>
          </a:p>
          <a:p>
            <a:r>
              <a:rPr lang="en-GB" dirty="0"/>
              <a:t>Streams provide mechanisms to operate on data, that allow one to effectively ‘pipe’ the output of one operation into the next, which enables one to build sequences of operations, and manipulate data in a streamlined and intuitive manner.</a:t>
            </a:r>
          </a:p>
          <a:p>
            <a:r>
              <a:rPr lang="en-GB" dirty="0"/>
              <a:t>But, they do this in a very memory efficient manner, which effectively applies the whole pipeline in an element-by-element manner, rather than collecting intermediate results in memory first, before applying the next operation in the sequence.</a:t>
            </a:r>
          </a:p>
          <a:p>
            <a:r>
              <a:rPr lang="en-GB" dirty="0"/>
              <a:t>Furthermore, they also provide an extremely simple mechanism for parallelising these operations, with very little extra overhead for the developer.</a:t>
            </a:r>
          </a:p>
          <a:p>
            <a:r>
              <a:rPr lang="en-GB" dirty="0"/>
              <a:t>So it’s a very important mechanism to know, especially if you aspire to be, e.g., a data scientist. More generally, if you ever need to create data manipulation workflows in java, it is highly likely that you will end up using Streams extensively!</a:t>
            </a:r>
          </a:p>
        </p:txBody>
      </p:sp>
      <p:sp>
        <p:nvSpPr>
          <p:cNvPr id="4" name="Slide Number Placeholder 3"/>
          <p:cNvSpPr>
            <a:spLocks noGrp="1"/>
          </p:cNvSpPr>
          <p:nvPr>
            <p:ph type="sldNum" sz="quarter" idx="5"/>
          </p:nvPr>
        </p:nvSpPr>
        <p:spPr/>
        <p:txBody>
          <a:bodyPr/>
          <a:lstStyle/>
          <a:p>
            <a:fld id="{8E111D0F-7CCC-3448-8011-367F0D0A6ED2}" type="slidenum">
              <a:rPr lang="en-US" smtClean="0"/>
              <a:t>3</a:t>
            </a:fld>
            <a:endParaRPr lang="en-US"/>
          </a:p>
        </p:txBody>
      </p:sp>
    </p:spTree>
    <p:extLst>
      <p:ext uri="{BB962C8B-B14F-4D97-AF65-F5344CB8AC3E}">
        <p14:creationId xmlns:p14="http://schemas.microsoft.com/office/powerpoint/2010/main" val="2648045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34</a:t>
            </a:fld>
            <a:endParaRPr lang="en-US"/>
          </a:p>
        </p:txBody>
      </p:sp>
    </p:spTree>
    <p:extLst>
      <p:ext uri="{BB962C8B-B14F-4D97-AF65-F5344CB8AC3E}">
        <p14:creationId xmlns:p14="http://schemas.microsoft.com/office/powerpoint/2010/main" val="4016474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35</a:t>
            </a:fld>
            <a:endParaRPr lang="en-US"/>
          </a:p>
        </p:txBody>
      </p:sp>
    </p:spTree>
    <p:extLst>
      <p:ext uri="{BB962C8B-B14F-4D97-AF65-F5344CB8AC3E}">
        <p14:creationId xmlns:p14="http://schemas.microsoft.com/office/powerpoint/2010/main" val="25661117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37</a:t>
            </a:fld>
            <a:endParaRPr lang="en-US"/>
          </a:p>
        </p:txBody>
      </p:sp>
    </p:spTree>
    <p:extLst>
      <p:ext uri="{BB962C8B-B14F-4D97-AF65-F5344CB8AC3E}">
        <p14:creationId xmlns:p14="http://schemas.microsoft.com/office/powerpoint/2010/main" val="3176091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38</a:t>
            </a:fld>
            <a:endParaRPr lang="en-US"/>
          </a:p>
        </p:txBody>
      </p:sp>
    </p:spTree>
    <p:extLst>
      <p:ext uri="{BB962C8B-B14F-4D97-AF65-F5344CB8AC3E}">
        <p14:creationId xmlns:p14="http://schemas.microsoft.com/office/powerpoint/2010/main" val="145099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39</a:t>
            </a:fld>
            <a:endParaRPr lang="en-US"/>
          </a:p>
        </p:txBody>
      </p:sp>
    </p:spTree>
    <p:extLst>
      <p:ext uri="{BB962C8B-B14F-4D97-AF65-F5344CB8AC3E}">
        <p14:creationId xmlns:p14="http://schemas.microsoft.com/office/powerpoint/2010/main" val="17561058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40</a:t>
            </a:fld>
            <a:endParaRPr lang="en-US"/>
          </a:p>
        </p:txBody>
      </p:sp>
    </p:spTree>
    <p:extLst>
      <p:ext uri="{BB962C8B-B14F-4D97-AF65-F5344CB8AC3E}">
        <p14:creationId xmlns:p14="http://schemas.microsoft.com/office/powerpoint/2010/main" val="425972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41</a:t>
            </a:fld>
            <a:endParaRPr lang="en-US"/>
          </a:p>
        </p:txBody>
      </p:sp>
    </p:spTree>
    <p:extLst>
      <p:ext uri="{BB962C8B-B14F-4D97-AF65-F5344CB8AC3E}">
        <p14:creationId xmlns:p14="http://schemas.microsoft.com/office/powerpoint/2010/main" val="18125956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42</a:t>
            </a:fld>
            <a:endParaRPr lang="en-US"/>
          </a:p>
        </p:txBody>
      </p:sp>
    </p:spTree>
    <p:extLst>
      <p:ext uri="{BB962C8B-B14F-4D97-AF65-F5344CB8AC3E}">
        <p14:creationId xmlns:p14="http://schemas.microsoft.com/office/powerpoint/2010/main" val="317415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43</a:t>
            </a:fld>
            <a:endParaRPr lang="en-US"/>
          </a:p>
        </p:txBody>
      </p:sp>
    </p:spTree>
    <p:extLst>
      <p:ext uri="{BB962C8B-B14F-4D97-AF65-F5344CB8AC3E}">
        <p14:creationId xmlns:p14="http://schemas.microsoft.com/office/powerpoint/2010/main" val="1734505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44</a:t>
            </a:fld>
            <a:endParaRPr lang="en-US"/>
          </a:p>
        </p:txBody>
      </p:sp>
    </p:spTree>
    <p:extLst>
      <p:ext uri="{BB962C8B-B14F-4D97-AF65-F5344CB8AC3E}">
        <p14:creationId xmlns:p14="http://schemas.microsoft.com/office/powerpoint/2010/main" val="859627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a:t>
            </a:fld>
            <a:endParaRPr lang="en-US"/>
          </a:p>
        </p:txBody>
      </p:sp>
    </p:spTree>
    <p:extLst>
      <p:ext uri="{BB962C8B-B14F-4D97-AF65-F5344CB8AC3E}">
        <p14:creationId xmlns:p14="http://schemas.microsoft.com/office/powerpoint/2010/main" val="6075489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Parallelisation with 1000 cores does not necessary always imply there will be a 1000x speed up.</a:t>
            </a:r>
          </a:p>
          <a:p>
            <a:r>
              <a:rPr lang="en-GB" dirty="0"/>
              <a:t>E.g. consider a program where 90% of the program needs to happen in one thread, and only the last 10% can be parallelised. Say each percent takes one minute. What is the fastest that this program would finish in theory?</a:t>
            </a:r>
          </a:p>
          <a:p>
            <a:endParaRPr lang="en-GB" dirty="0"/>
          </a:p>
          <a:p>
            <a:r>
              <a:rPr lang="en-GB" dirty="0"/>
              <a:t>Amdahl’s Law. We’ll talk about this in a bit more detail in the next lecture.</a:t>
            </a:r>
          </a:p>
        </p:txBody>
      </p:sp>
      <p:sp>
        <p:nvSpPr>
          <p:cNvPr id="4" name="Slide Number Placeholder 3"/>
          <p:cNvSpPr>
            <a:spLocks noGrp="1"/>
          </p:cNvSpPr>
          <p:nvPr>
            <p:ph type="sldNum" sz="quarter" idx="5"/>
          </p:nvPr>
        </p:nvSpPr>
        <p:spPr/>
        <p:txBody>
          <a:bodyPr/>
          <a:lstStyle/>
          <a:p>
            <a:fld id="{8E111D0F-7CCC-3448-8011-367F0D0A6ED2}" type="slidenum">
              <a:rPr lang="en-US" smtClean="0"/>
              <a:t>46</a:t>
            </a:fld>
            <a:endParaRPr lang="en-US"/>
          </a:p>
        </p:txBody>
      </p:sp>
    </p:spTree>
    <p:extLst>
      <p:ext uri="{BB962C8B-B14F-4D97-AF65-F5344CB8AC3E}">
        <p14:creationId xmlns:p14="http://schemas.microsoft.com/office/powerpoint/2010/main" val="3213117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47</a:t>
            </a:fld>
            <a:endParaRPr lang="en-US"/>
          </a:p>
        </p:txBody>
      </p:sp>
    </p:spTree>
    <p:extLst>
      <p:ext uri="{BB962C8B-B14F-4D97-AF65-F5344CB8AC3E}">
        <p14:creationId xmlns:p14="http://schemas.microsoft.com/office/powerpoint/2010/main" val="621672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a:t>
            </a:r>
            <a:r>
              <a:rPr lang="en-GB" dirty="0" err="1"/>
              <a:t>mapToObj</a:t>
            </a:r>
            <a:r>
              <a:rPr lang="en-GB" dirty="0"/>
              <a:t> is </a:t>
            </a:r>
            <a:r>
              <a:rPr lang="en-GB" dirty="0" err="1"/>
              <a:t>IntStream</a:t>
            </a:r>
            <a:r>
              <a:rPr lang="en-GB" dirty="0"/>
              <a:t> specific; the map returns an Object Stream.</a:t>
            </a:r>
          </a:p>
          <a:p>
            <a:r>
              <a:rPr lang="en-GB" dirty="0"/>
              <a:t>Similarly, for normal Streams there exists a </a:t>
            </a:r>
            <a:r>
              <a:rPr lang="en-GB" dirty="0" err="1"/>
              <a:t>mapToInt</a:t>
            </a:r>
            <a:r>
              <a:rPr lang="en-GB" dirty="0"/>
              <a:t> method, to return an </a:t>
            </a:r>
            <a:r>
              <a:rPr lang="en-GB" dirty="0" err="1"/>
              <a:t>IntStream</a:t>
            </a:r>
            <a:r>
              <a:rPr lang="en-GB" dirty="0"/>
              <a:t>.</a:t>
            </a:r>
          </a:p>
        </p:txBody>
      </p:sp>
      <p:sp>
        <p:nvSpPr>
          <p:cNvPr id="4" name="Slide Number Placeholder 3"/>
          <p:cNvSpPr>
            <a:spLocks noGrp="1"/>
          </p:cNvSpPr>
          <p:nvPr>
            <p:ph type="sldNum" sz="quarter" idx="5"/>
          </p:nvPr>
        </p:nvSpPr>
        <p:spPr/>
        <p:txBody>
          <a:bodyPr/>
          <a:lstStyle/>
          <a:p>
            <a:fld id="{8E111D0F-7CCC-3448-8011-367F0D0A6ED2}" type="slidenum">
              <a:rPr lang="en-US" smtClean="0"/>
              <a:t>48</a:t>
            </a:fld>
            <a:endParaRPr lang="en-US"/>
          </a:p>
        </p:txBody>
      </p:sp>
    </p:spTree>
    <p:extLst>
      <p:ext uri="{BB962C8B-B14F-4D97-AF65-F5344CB8AC3E}">
        <p14:creationId xmlns:p14="http://schemas.microsoft.com/office/powerpoint/2010/main" val="42263904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 is no longer guaranteed to be deterministic, due to the order of operations of the </a:t>
            </a:r>
            <a:r>
              <a:rPr lang="en-GB" dirty="0" err="1"/>
              <a:t>substreams</a:t>
            </a:r>
            <a:r>
              <a:rPr lang="en-GB" dirty="0"/>
              <a:t> being non-deterministic</a:t>
            </a:r>
          </a:p>
        </p:txBody>
      </p:sp>
      <p:sp>
        <p:nvSpPr>
          <p:cNvPr id="4" name="Slide Number Placeholder 3"/>
          <p:cNvSpPr>
            <a:spLocks noGrp="1"/>
          </p:cNvSpPr>
          <p:nvPr>
            <p:ph type="sldNum" sz="quarter" idx="5"/>
          </p:nvPr>
        </p:nvSpPr>
        <p:spPr/>
        <p:txBody>
          <a:bodyPr/>
          <a:lstStyle/>
          <a:p>
            <a:fld id="{8E111D0F-7CCC-3448-8011-367F0D0A6ED2}" type="slidenum">
              <a:rPr lang="en-US" smtClean="0"/>
              <a:t>49</a:t>
            </a:fld>
            <a:endParaRPr lang="en-US"/>
          </a:p>
        </p:txBody>
      </p:sp>
    </p:spTree>
    <p:extLst>
      <p:ext uri="{BB962C8B-B14F-4D97-AF65-F5344CB8AC3E}">
        <p14:creationId xmlns:p14="http://schemas.microsoft.com/office/powerpoint/2010/main" val="12630234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50</a:t>
            </a:fld>
            <a:endParaRPr lang="en-US"/>
          </a:p>
        </p:txBody>
      </p:sp>
    </p:spTree>
    <p:extLst>
      <p:ext uri="{BB962C8B-B14F-4D97-AF65-F5344CB8AC3E}">
        <p14:creationId xmlns:p14="http://schemas.microsoft.com/office/powerpoint/2010/main" val="4131949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51</a:t>
            </a:fld>
            <a:endParaRPr lang="en-US"/>
          </a:p>
        </p:txBody>
      </p:sp>
    </p:spTree>
    <p:extLst>
      <p:ext uri="{BB962C8B-B14F-4D97-AF65-F5344CB8AC3E}">
        <p14:creationId xmlns:p14="http://schemas.microsoft.com/office/powerpoint/2010/main" val="22309191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52</a:t>
            </a:fld>
            <a:endParaRPr lang="en-US"/>
          </a:p>
        </p:txBody>
      </p:sp>
    </p:spTree>
    <p:extLst>
      <p:ext uri="{BB962C8B-B14F-4D97-AF65-F5344CB8AC3E}">
        <p14:creationId xmlns:p14="http://schemas.microsoft.com/office/powerpoint/2010/main" val="439428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Explain Reduce method (also known as ‘fold’)</a:t>
            </a:r>
          </a:p>
          <a:p>
            <a:r>
              <a:rPr lang="en-GB" dirty="0"/>
              <a:t>Also why this works in parallel with the folding operation</a:t>
            </a:r>
          </a:p>
        </p:txBody>
      </p:sp>
      <p:sp>
        <p:nvSpPr>
          <p:cNvPr id="4" name="Slide Number Placeholder 3"/>
          <p:cNvSpPr>
            <a:spLocks noGrp="1"/>
          </p:cNvSpPr>
          <p:nvPr>
            <p:ph type="sldNum" sz="quarter" idx="5"/>
          </p:nvPr>
        </p:nvSpPr>
        <p:spPr/>
        <p:txBody>
          <a:bodyPr/>
          <a:lstStyle/>
          <a:p>
            <a:fld id="{8E111D0F-7CCC-3448-8011-367F0D0A6ED2}" type="slidenum">
              <a:rPr lang="en-US" smtClean="0"/>
              <a:t>53</a:t>
            </a:fld>
            <a:endParaRPr lang="en-US"/>
          </a:p>
        </p:txBody>
      </p:sp>
    </p:spTree>
    <p:extLst>
      <p:ext uri="{BB962C8B-B14F-4D97-AF65-F5344CB8AC3E}">
        <p14:creationId xmlns:p14="http://schemas.microsoft.com/office/powerpoint/2010/main" val="39591021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Why do you think the first result is so different in the top case?</a:t>
            </a:r>
          </a:p>
          <a:p>
            <a:r>
              <a:rPr lang="en-GB" dirty="0"/>
              <a:t>(overhead from setting up pools of parallel workers)</a:t>
            </a:r>
          </a:p>
          <a:p>
            <a:endParaRPr lang="en-GB" dirty="0"/>
          </a:p>
          <a:p>
            <a:r>
              <a:rPr lang="en-GB" dirty="0"/>
              <a:t>Draw a graph with the pen here</a:t>
            </a:r>
          </a:p>
        </p:txBody>
      </p:sp>
      <p:sp>
        <p:nvSpPr>
          <p:cNvPr id="4" name="Slide Number Placeholder 3"/>
          <p:cNvSpPr>
            <a:spLocks noGrp="1"/>
          </p:cNvSpPr>
          <p:nvPr>
            <p:ph type="sldNum" sz="quarter" idx="5"/>
          </p:nvPr>
        </p:nvSpPr>
        <p:spPr/>
        <p:txBody>
          <a:bodyPr/>
          <a:lstStyle/>
          <a:p>
            <a:fld id="{8E111D0F-7CCC-3448-8011-367F0D0A6ED2}" type="slidenum">
              <a:rPr lang="en-US" smtClean="0"/>
              <a:t>54</a:t>
            </a:fld>
            <a:endParaRPr lang="en-US"/>
          </a:p>
        </p:txBody>
      </p:sp>
    </p:spTree>
    <p:extLst>
      <p:ext uri="{BB962C8B-B14F-4D97-AF65-F5344CB8AC3E}">
        <p14:creationId xmlns:p14="http://schemas.microsoft.com/office/powerpoint/2010/main" val="37001528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55</a:t>
            </a:fld>
            <a:endParaRPr lang="en-US"/>
          </a:p>
        </p:txBody>
      </p:sp>
    </p:spTree>
    <p:extLst>
      <p:ext uri="{BB962C8B-B14F-4D97-AF65-F5344CB8AC3E}">
        <p14:creationId xmlns:p14="http://schemas.microsoft.com/office/powerpoint/2010/main" val="4271270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6</a:t>
            </a:fld>
            <a:endParaRPr lang="en-US"/>
          </a:p>
        </p:txBody>
      </p:sp>
    </p:spTree>
    <p:extLst>
      <p:ext uri="{BB962C8B-B14F-4D97-AF65-F5344CB8AC3E}">
        <p14:creationId xmlns:p14="http://schemas.microsoft.com/office/powerpoint/2010/main" val="2996871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56</a:t>
            </a:fld>
            <a:endParaRPr lang="en-US"/>
          </a:p>
        </p:txBody>
      </p:sp>
    </p:spTree>
    <p:extLst>
      <p:ext uri="{BB962C8B-B14F-4D97-AF65-F5344CB8AC3E}">
        <p14:creationId xmlns:p14="http://schemas.microsoft.com/office/powerpoint/2010/main" val="26409202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Reminder that deadline for assignment is this Friday AT NOON (not midnight)</a:t>
            </a:r>
          </a:p>
        </p:txBody>
      </p:sp>
      <p:sp>
        <p:nvSpPr>
          <p:cNvPr id="4" name="Slide Number Placeholder 3"/>
          <p:cNvSpPr>
            <a:spLocks noGrp="1"/>
          </p:cNvSpPr>
          <p:nvPr>
            <p:ph type="sldNum" sz="quarter" idx="10"/>
          </p:nvPr>
        </p:nvSpPr>
        <p:spPr/>
        <p:txBody>
          <a:bodyPr/>
          <a:lstStyle/>
          <a:p>
            <a:fld id="{8E111D0F-7CCC-3448-8011-367F0D0A6ED2}" type="slidenum">
              <a:rPr lang="en-US" smtClean="0"/>
              <a:t>57</a:t>
            </a:fld>
            <a:endParaRPr lang="en-US"/>
          </a:p>
        </p:txBody>
      </p:sp>
    </p:spTree>
    <p:extLst>
      <p:ext uri="{BB962C8B-B14F-4D97-AF65-F5344CB8AC3E}">
        <p14:creationId xmlns:p14="http://schemas.microsoft.com/office/powerpoint/2010/main" val="1732119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7</a:t>
            </a:fld>
            <a:endParaRPr lang="en-US"/>
          </a:p>
        </p:txBody>
      </p:sp>
    </p:spTree>
    <p:extLst>
      <p:ext uri="{BB962C8B-B14F-4D97-AF65-F5344CB8AC3E}">
        <p14:creationId xmlns:p14="http://schemas.microsoft.com/office/powerpoint/2010/main" val="2178437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might say, big deal, we exchanged one exception for another. Why is this even useful?</a:t>
            </a:r>
          </a:p>
        </p:txBody>
      </p:sp>
      <p:sp>
        <p:nvSpPr>
          <p:cNvPr id="4" name="Slide Number Placeholder 3"/>
          <p:cNvSpPr>
            <a:spLocks noGrp="1"/>
          </p:cNvSpPr>
          <p:nvPr>
            <p:ph type="sldNum" sz="quarter" idx="5"/>
          </p:nvPr>
        </p:nvSpPr>
        <p:spPr/>
        <p:txBody>
          <a:bodyPr/>
          <a:lstStyle/>
          <a:p>
            <a:fld id="{8E111D0F-7CCC-3448-8011-367F0D0A6ED2}" type="slidenum">
              <a:rPr lang="en-US" smtClean="0"/>
              <a:t>8</a:t>
            </a:fld>
            <a:endParaRPr lang="en-US"/>
          </a:p>
        </p:txBody>
      </p:sp>
    </p:spTree>
    <p:extLst>
      <p:ext uri="{BB962C8B-B14F-4D97-AF65-F5344CB8AC3E}">
        <p14:creationId xmlns:p14="http://schemas.microsoft.com/office/powerpoint/2010/main" val="67604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(i.e. there may be situations where a null is in fact more appropriate).</a:t>
            </a:r>
          </a:p>
          <a:p>
            <a:r>
              <a:rPr lang="en-GB" dirty="0"/>
              <a:t>Class Optional serves a </a:t>
            </a:r>
            <a:r>
              <a:rPr lang="en-GB"/>
              <a:t>different purpose.</a:t>
            </a:r>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9</a:t>
            </a:fld>
            <a:endParaRPr lang="en-US"/>
          </a:p>
        </p:txBody>
      </p:sp>
    </p:spTree>
    <p:extLst>
      <p:ext uri="{BB962C8B-B14F-4D97-AF65-F5344CB8AC3E}">
        <p14:creationId xmlns:p14="http://schemas.microsoft.com/office/powerpoint/2010/main" val="649985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E111D0F-7CCC-3448-8011-367F0D0A6ED2}" type="slidenum">
              <a:rPr lang="en-US" smtClean="0"/>
              <a:t>10</a:t>
            </a:fld>
            <a:endParaRPr lang="en-US"/>
          </a:p>
        </p:txBody>
      </p:sp>
    </p:spTree>
    <p:extLst>
      <p:ext uri="{BB962C8B-B14F-4D97-AF65-F5344CB8AC3E}">
        <p14:creationId xmlns:p14="http://schemas.microsoft.com/office/powerpoint/2010/main" val="1263039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 Black Logo">
    <p:bg>
      <p:bgPr>
        <a:solidFill>
          <a:schemeClr val="bg1"/>
        </a:solidFill>
        <a:effectLst/>
      </p:bgPr>
    </p:bg>
    <p:spTree>
      <p:nvGrpSpPr>
        <p:cNvPr id="1" name=""/>
        <p:cNvGrpSpPr/>
        <p:nvPr/>
      </p:nvGrpSpPr>
      <p:grpSpPr>
        <a:xfrm>
          <a:off x="0" y="0"/>
          <a:ext cx="0" cy="0"/>
          <a:chOff x="0" y="0"/>
          <a:chExt cx="0" cy="0"/>
        </a:xfrm>
      </p:grpSpPr>
      <p:pic>
        <p:nvPicPr>
          <p:cNvPr id="9" name="UoE_Logo_Black" descr="Logo - University of Essex">
            <a:extLst>
              <a:ext uri="{FF2B5EF4-FFF2-40B4-BE49-F238E27FC236}">
                <a16:creationId xmlns:a16="http://schemas.microsoft.com/office/drawing/2014/main" id="{91F64F71-DD94-BE43-A1BF-90989C0C691C}"/>
              </a:ext>
            </a:extLst>
          </p:cNvPr>
          <p:cNvPicPr>
            <a:picLocks noChangeAspect="1"/>
          </p:cNvPicPr>
          <p:nvPr userDrawn="1"/>
        </p:nvPicPr>
        <p:blipFill>
          <a:blip r:embed="rId2"/>
          <a:stretch>
            <a:fillRect/>
          </a:stretch>
        </p:blipFill>
        <p:spPr>
          <a:xfrm>
            <a:off x="0" y="0"/>
            <a:ext cx="2006641" cy="890588"/>
          </a:xfrm>
          <a:prstGeom prst="rect">
            <a:avLst/>
          </a:prstGeom>
        </p:spPr>
      </p:pic>
      <p:sp>
        <p:nvSpPr>
          <p:cNvPr id="8" name="Coloured_Boarder">
            <a:extLst>
              <a:ext uri="{FF2B5EF4-FFF2-40B4-BE49-F238E27FC236}">
                <a16:creationId xmlns:a16="http://schemas.microsoft.com/office/drawing/2014/main" id="{C6F89C8B-0CBB-8642-991D-39E97AB68587}"/>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_BG">
            <a:extLst>
              <a:ext uri="{FF2B5EF4-FFF2-40B4-BE49-F238E27FC236}">
                <a16:creationId xmlns:a16="http://schemas.microsoft.com/office/drawing/2014/main" id="{5D4998F0-DC3A-364F-ACFE-A254B6B42731}"/>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7" name="Divider_Line">
            <a:extLst>
              <a:ext uri="{FF2B5EF4-FFF2-40B4-BE49-F238E27FC236}">
                <a16:creationId xmlns:a16="http://schemas.microsoft.com/office/drawing/2014/main" id="{822F4922-0983-EE45-B259-9B610490541E}"/>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345288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6350" indent="0">
              <a:buFontTx/>
              <a:buNone/>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06749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Text Slide, and Continuation Slide">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6350" indent="0">
              <a:buNone/>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a:xfrm>
            <a:off x="11677523" y="6604000"/>
            <a:ext cx="514477" cy="254000"/>
          </a:xfrm>
        </p:spPr>
        <p:txBody>
          <a:bodyPr/>
          <a:lstStyle/>
          <a:p>
            <a:fld id="{D7E85FC7-13DC-D24B-89C2-5E16CAE8A885}" type="slidenum">
              <a:rPr lang="en-US" smtClean="0"/>
              <a:pPr/>
              <a:t>‹#›</a:t>
            </a:fld>
            <a:r>
              <a:rPr lang="en-US" dirty="0"/>
              <a:t>/N</a:t>
            </a:r>
          </a:p>
        </p:txBody>
      </p:sp>
    </p:spTree>
    <p:extLst>
      <p:ext uri="{BB962C8B-B14F-4D97-AF65-F5344CB8AC3E}">
        <p14:creationId xmlns:p14="http://schemas.microsoft.com/office/powerpoint/2010/main" val="384191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Bullet Point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349250" indent="-342900">
              <a:buFont typeface="Wingdings" pitchFamily="2" charset="2"/>
              <a:buChar char="§"/>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5285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Bullet Point Text Slide, and Continuation">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349250" indent="-342900">
              <a:buFont typeface="Wingdings" pitchFamily="2" charset="2"/>
              <a:buChar char="§"/>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a:xfrm>
            <a:off x="11677523" y="6604000"/>
            <a:ext cx="514477" cy="254000"/>
          </a:xfrm>
        </p:spPr>
        <p:txBody>
          <a:bodyPr/>
          <a:lstStyle/>
          <a:p>
            <a:fld id="{D7E85FC7-13DC-D24B-89C2-5E16CAE8A885}" type="slidenum">
              <a:rPr lang="en-US" smtClean="0"/>
              <a:pPr/>
              <a:t>‹#›</a:t>
            </a:fld>
            <a:r>
              <a:rPr lang="en-US" dirty="0"/>
              <a:t>/N</a:t>
            </a:r>
          </a:p>
        </p:txBody>
      </p:sp>
    </p:spTree>
    <p:extLst>
      <p:ext uri="{BB962C8B-B14F-4D97-AF65-F5344CB8AC3E}">
        <p14:creationId xmlns:p14="http://schemas.microsoft.com/office/powerpoint/2010/main" val="262220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134660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Bullet Point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9765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34655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Bullet Point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881279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6350" indent="0">
              <a:buFontTx/>
              <a:buNone/>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60761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and Bullet Point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4169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_White Logo">
    <p:bg>
      <p:bgPr>
        <a:solidFill>
          <a:schemeClr val="bg1"/>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8" name="Coloured_Boarder">
            <a:extLst>
              <a:ext uri="{FF2B5EF4-FFF2-40B4-BE49-F238E27FC236}">
                <a16:creationId xmlns:a16="http://schemas.microsoft.com/office/drawing/2014/main" id="{B314EC19-20AC-8D4D-9C1B-2543B45C4D14}"/>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_BG">
            <a:extLst>
              <a:ext uri="{FF2B5EF4-FFF2-40B4-BE49-F238E27FC236}">
                <a16:creationId xmlns:a16="http://schemas.microsoft.com/office/drawing/2014/main" id="{AC8BCD2D-A1D4-B941-B5ED-4FC7122E588A}"/>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4" name="Divider_Line">
            <a:extLst>
              <a:ext uri="{FF2B5EF4-FFF2-40B4-BE49-F238E27FC236}">
                <a16:creationId xmlns:a16="http://schemas.microsoft.com/office/drawing/2014/main" id="{AC99BCA3-B941-824C-9684-BAA8B857BA77}"/>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1325132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Image and Text Box">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541F36E1-1553-7845-B3E2-0ECD95ED7DDE}"/>
              </a:ext>
            </a:extLst>
          </p:cNvPr>
          <p:cNvSpPr>
            <a:spLocks noGrp="1"/>
          </p:cNvSpPr>
          <p:nvPr>
            <p:ph type="body" sz="quarter" idx="26" hasCustomPrompt="1"/>
          </p:nvPr>
        </p:nvSpPr>
        <p:spPr>
          <a:xfrm>
            <a:off x="9321164" y="1036800"/>
            <a:ext cx="2876550" cy="324178"/>
          </a:xfrm>
          <a:solidFill>
            <a:schemeClr val="bg1"/>
          </a:solidFill>
        </p:spPr>
        <p:txBody>
          <a:bodyPr tIns="36000" rIns="251999" bIns="72000" anchor="t" anchorCtr="0">
            <a:spAutoFit/>
          </a:bodyPr>
          <a:lstStyle>
            <a:lvl1pPr marL="6350" indent="0" algn="r">
              <a:buFontTx/>
              <a:buNone/>
              <a:defRPr sz="1200"/>
            </a:lvl1pPr>
            <a:lvl2pPr marL="269875" indent="0" algn="r">
              <a:buFontTx/>
              <a:buNone/>
              <a:defRPr sz="1200"/>
            </a:lvl2pPr>
            <a:lvl3pPr marL="450850" indent="0" algn="r">
              <a:buFontTx/>
              <a:buNone/>
              <a:defRPr sz="1200"/>
            </a:lvl3pPr>
            <a:lvl4pPr marL="623888" indent="0" algn="r">
              <a:buFontTx/>
              <a:buNone/>
              <a:defRPr sz="1200"/>
            </a:lvl4pPr>
            <a:lvl5pPr marL="804862" indent="0" algn="r">
              <a:buFontTx/>
              <a:buNone/>
              <a:defRPr sz="1200"/>
            </a:lvl5pPr>
          </a:lstStyle>
          <a:p>
            <a:pPr lvl="0"/>
            <a:r>
              <a:rPr lang="en-GB"/>
              <a:t>Insert image caption here</a:t>
            </a:r>
            <a:endParaRPr lang="en-GB" dirty="0"/>
          </a:p>
        </p:txBody>
      </p:sp>
      <p:sp>
        <p:nvSpPr>
          <p:cNvPr id="7" name="Body_Copy">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3998" y="5730249"/>
            <a:ext cx="11684000" cy="613401"/>
          </a:xfrm>
          <a:solidFill>
            <a:schemeClr val="accent3"/>
          </a:solidFill>
          <a:ln w="76200">
            <a:solidFill>
              <a:schemeClr val="bg1"/>
            </a:solidFill>
            <a:miter lim="800000"/>
          </a:ln>
        </p:spPr>
        <p:txBody>
          <a:bodyPr lIns="144000" tIns="144000" rIns="144000" bIns="144000" anchor="b"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270757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Image with 4 Text Boxes">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6" name="Image_Caption 1">
            <a:extLst>
              <a:ext uri="{FF2B5EF4-FFF2-40B4-BE49-F238E27FC236}">
                <a16:creationId xmlns:a16="http://schemas.microsoft.com/office/drawing/2014/main" id="{B0F2228A-6C92-7348-B3AB-4D805D8894D0}"/>
              </a:ext>
            </a:extLst>
          </p:cNvPr>
          <p:cNvSpPr>
            <a:spLocks noGrp="1"/>
          </p:cNvSpPr>
          <p:nvPr>
            <p:ph type="body" sz="quarter" idx="30" hasCustomPrompt="1"/>
          </p:nvPr>
        </p:nvSpPr>
        <p:spPr>
          <a:xfrm>
            <a:off x="9321800" y="6149647"/>
            <a:ext cx="2870200" cy="324178"/>
          </a:xfrm>
          <a:solidFill>
            <a:schemeClr val="bg1"/>
          </a:solidFill>
        </p:spPr>
        <p:txBody>
          <a:bodyPr tIns="36000" rIns="251999" bIns="72000" anchor="b" anchorCtr="0">
            <a:spAutoFit/>
          </a:bodyPr>
          <a:lstStyle>
            <a:lvl1pPr marL="6350" indent="0" algn="r">
              <a:buFontTx/>
              <a:buNone/>
              <a:defRPr sz="1200">
                <a:solidFill>
                  <a:schemeClr val="tx1"/>
                </a:solidFill>
              </a:defRPr>
            </a:lvl1pPr>
          </a:lstStyle>
          <a:p>
            <a:pPr lvl="0"/>
            <a:r>
              <a:rPr lang="en-GB" dirty="0"/>
              <a:t>Insert image caption here</a:t>
            </a:r>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5544"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2" name="Feature_Box_2">
            <a:extLst>
              <a:ext uri="{FF2B5EF4-FFF2-40B4-BE49-F238E27FC236}">
                <a16:creationId xmlns:a16="http://schemas.microsoft.com/office/drawing/2014/main" id="{2836903F-A228-694C-B678-379D95CBF641}"/>
              </a:ext>
            </a:extLst>
          </p:cNvPr>
          <p:cNvSpPr>
            <a:spLocks noGrp="1"/>
          </p:cNvSpPr>
          <p:nvPr>
            <p:ph type="body" sz="quarter" idx="27" hasCustomPrompt="1"/>
          </p:nvPr>
        </p:nvSpPr>
        <p:spPr>
          <a:xfrm>
            <a:off x="3304896"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3" name="Feature_Box_3">
            <a:extLst>
              <a:ext uri="{FF2B5EF4-FFF2-40B4-BE49-F238E27FC236}">
                <a16:creationId xmlns:a16="http://schemas.microsoft.com/office/drawing/2014/main" id="{A099B133-6CA1-6343-985F-1A751F73B33F}"/>
              </a:ext>
            </a:extLst>
          </p:cNvPr>
          <p:cNvSpPr>
            <a:spLocks noGrp="1"/>
          </p:cNvSpPr>
          <p:nvPr>
            <p:ph type="body" sz="quarter" idx="28" hasCustomPrompt="1"/>
          </p:nvPr>
        </p:nvSpPr>
        <p:spPr>
          <a:xfrm>
            <a:off x="6354248"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4" name="Feature_Box_4">
            <a:extLst>
              <a:ext uri="{FF2B5EF4-FFF2-40B4-BE49-F238E27FC236}">
                <a16:creationId xmlns:a16="http://schemas.microsoft.com/office/drawing/2014/main" id="{AC109010-13F9-D44E-AE30-6C9CDA42B8D0}"/>
              </a:ext>
            </a:extLst>
          </p:cNvPr>
          <p:cNvSpPr>
            <a:spLocks noGrp="1"/>
          </p:cNvSpPr>
          <p:nvPr>
            <p:ph type="body" sz="quarter" idx="29" hasCustomPrompt="1"/>
          </p:nvPr>
        </p:nvSpPr>
        <p:spPr>
          <a:xfrm>
            <a:off x="9403600"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578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with Text Box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92859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with Bullet Point Text">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3152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6" name="Title">
            <a:extLst>
              <a:ext uri="{FF2B5EF4-FFF2-40B4-BE49-F238E27FC236}">
                <a16:creationId xmlns:a16="http://schemas.microsoft.com/office/drawing/2014/main" id="{AD742024-086A-5F48-9393-FF97C14B9F3C}"/>
              </a:ext>
            </a:extLst>
          </p:cNvPr>
          <p:cNvSpPr>
            <a:spLocks noGrp="1"/>
          </p:cNvSpPr>
          <p:nvPr>
            <p:ph type="body" sz="quarter" idx="30" hasCustomPrompt="1"/>
          </p:nvPr>
        </p:nvSpPr>
        <p:spPr>
          <a:xfrm>
            <a:off x="501651" y="1185863"/>
            <a:ext cx="5468937"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7" name="Body_Copy">
            <a:extLst>
              <a:ext uri="{FF2B5EF4-FFF2-40B4-BE49-F238E27FC236}">
                <a16:creationId xmlns:a16="http://schemas.microsoft.com/office/drawing/2014/main" id="{A65568DF-0675-7847-A98F-1D87DDC4AD29}"/>
              </a:ext>
            </a:extLst>
          </p:cNvPr>
          <p:cNvSpPr>
            <a:spLocks noGrp="1"/>
          </p:cNvSpPr>
          <p:nvPr>
            <p:ph type="body" sz="quarter" idx="31" hasCustomPrompt="1"/>
          </p:nvPr>
        </p:nvSpPr>
        <p:spPr>
          <a:xfrm>
            <a:off x="501650" y="1857375"/>
            <a:ext cx="5468938"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6221413" y="890587"/>
            <a:ext cx="5716587"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316280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254001" y="890587"/>
            <a:ext cx="11684000"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66032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073376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solidFill>
            <a:schemeClr val="bg1"/>
          </a:solidFill>
        </p:spPr>
        <p:txBody>
          <a:bodyPr/>
          <a:lstStyle>
            <a:lvl1pPr marL="6350" indent="0" algn="ctr">
              <a:buNone/>
              <a:defRPr/>
            </a:lvl1pPr>
          </a:lstStyle>
          <a:p>
            <a:endParaRPr lang="en-US" dirty="0"/>
          </a:p>
        </p:txBody>
      </p:sp>
      <p:sp>
        <p:nvSpPr>
          <p:cNvPr id="9" name="Image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384998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Video">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4" name="Video Placeholder 1">
            <a:extLst>
              <a:ext uri="{FF2B5EF4-FFF2-40B4-BE49-F238E27FC236}">
                <a16:creationId xmlns:a16="http://schemas.microsoft.com/office/drawing/2014/main" id="{638D1704-B2CA-5C47-B959-28C1FC6055CF}"/>
              </a:ext>
            </a:extLst>
          </p:cNvPr>
          <p:cNvSpPr>
            <a:spLocks noGrp="1"/>
          </p:cNvSpPr>
          <p:nvPr>
            <p:ph type="media" sz="quarter" idx="29"/>
          </p:nvPr>
        </p:nvSpPr>
        <p:spPr>
          <a:xfrm>
            <a:off x="0" y="890588"/>
            <a:ext cx="12192000" cy="5713412"/>
          </a:xfrm>
        </p:spPr>
        <p:txBody>
          <a:bodyPr/>
          <a:lstStyle>
            <a:lvl1pPr marL="6350" indent="0" algn="ctr">
              <a:buFontTx/>
              <a:buNone/>
              <a:defRPr/>
            </a:lvl1pPr>
          </a:lstStyle>
          <a:p>
            <a:endParaRPr lang="en-US" dirty="0"/>
          </a:p>
        </p:txBody>
      </p:sp>
      <p:sp>
        <p:nvSpPr>
          <p:cNvPr id="9" name="Video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835916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Comparis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597CB458-ECAA-F543-B762-CE0492775E89}"/>
              </a:ext>
            </a:extLst>
          </p:cNvPr>
          <p:cNvSpPr>
            <a:spLocks noGrp="1"/>
          </p:cNvSpPr>
          <p:nvPr>
            <p:ph type="title" hasCustomPrompt="1"/>
          </p:nvPr>
        </p:nvSpPr>
        <p:spPr/>
        <p:txBody>
          <a:bodyPr/>
          <a:lstStyle/>
          <a:p>
            <a:r>
              <a:rPr lang="en-GB" dirty="0"/>
              <a:t>PowerPoint slide description here</a:t>
            </a:r>
            <a:endParaRPr lang="en-US" dirty="0"/>
          </a:p>
        </p:txBody>
      </p:sp>
      <p:sp>
        <p:nvSpPr>
          <p:cNvPr id="8" name="Title">
            <a:extLst>
              <a:ext uri="{FF2B5EF4-FFF2-40B4-BE49-F238E27FC236}">
                <a16:creationId xmlns:a16="http://schemas.microsoft.com/office/drawing/2014/main" id="{040512F9-FB20-344E-BC56-8DDE6C17721A}"/>
              </a:ext>
            </a:extLst>
          </p:cNvPr>
          <p:cNvSpPr>
            <a:spLocks noGrp="1"/>
          </p:cNvSpPr>
          <p:nvPr>
            <p:ph type="body" sz="quarter" idx="38" hasCustomPrompt="1"/>
          </p:nvPr>
        </p:nvSpPr>
        <p:spPr>
          <a:xfrm>
            <a:off x="501648" y="1306094"/>
            <a:ext cx="11436350" cy="736600"/>
          </a:xfrm>
        </p:spPr>
        <p:txBody>
          <a:bodyPr tIns="0" bIns="0">
            <a:noAutofit/>
          </a:bodyPr>
          <a:lstStyle>
            <a:lvl1pPr marL="6350" indent="0">
              <a:buNone/>
              <a:defRPr sz="3200">
                <a:latin typeface="+mj-lt"/>
              </a:defRPr>
            </a:lvl1pPr>
          </a:lstStyle>
          <a:p>
            <a:pPr lvl="0"/>
            <a:r>
              <a:rPr lang="en-GB" dirty="0"/>
              <a:t>Your title here</a:t>
            </a:r>
            <a:endParaRPr lang="en-US" dirty="0"/>
          </a:p>
        </p:txBody>
      </p:sp>
      <p:sp>
        <p:nvSpPr>
          <p:cNvPr id="10" name="Subtitle">
            <a:extLst>
              <a:ext uri="{FF2B5EF4-FFF2-40B4-BE49-F238E27FC236}">
                <a16:creationId xmlns:a16="http://schemas.microsoft.com/office/drawing/2014/main" id="{3A0A8366-F419-7E4A-8F7C-C6F8447A8956}"/>
              </a:ext>
            </a:extLst>
          </p:cNvPr>
          <p:cNvSpPr>
            <a:spLocks noGrp="1"/>
          </p:cNvSpPr>
          <p:nvPr>
            <p:ph type="body" sz="quarter" idx="39" hasCustomPrompt="1"/>
          </p:nvPr>
        </p:nvSpPr>
        <p:spPr>
          <a:xfrm>
            <a:off x="501648" y="2042694"/>
            <a:ext cx="11436350" cy="403225"/>
          </a:xfrm>
        </p:spPr>
        <p:txBody>
          <a:bodyPr tIns="0" bIns="0">
            <a:noAutofit/>
          </a:bodyPr>
          <a:lstStyle>
            <a:lvl1pPr marL="6350" indent="0">
              <a:buNone/>
              <a:defRPr>
                <a:latin typeface="+mj-lt"/>
              </a:defRPr>
            </a:lvl1pPr>
          </a:lstStyle>
          <a:p>
            <a:r>
              <a:rPr lang="en-GB" dirty="0"/>
              <a:t>Your subtitle here</a:t>
            </a:r>
            <a:endParaRPr lang="en-US" dirty="0"/>
          </a:p>
        </p:txBody>
      </p:sp>
      <p:sp>
        <p:nvSpPr>
          <p:cNvPr id="19" name="Picture Placeholder 1">
            <a:extLst>
              <a:ext uri="{FF2B5EF4-FFF2-40B4-BE49-F238E27FC236}">
                <a16:creationId xmlns:a16="http://schemas.microsoft.com/office/drawing/2014/main" id="{4F48015D-A6A6-BD4D-AB39-19CCFCB8B881}"/>
              </a:ext>
            </a:extLst>
          </p:cNvPr>
          <p:cNvSpPr>
            <a:spLocks noGrp="1"/>
          </p:cNvSpPr>
          <p:nvPr>
            <p:ph type="pic" sz="quarter" idx="29"/>
          </p:nvPr>
        </p:nvSpPr>
        <p:spPr>
          <a:xfrm>
            <a:off x="0" y="2814220"/>
            <a:ext cx="6062400" cy="3789779"/>
          </a:xfrm>
        </p:spPr>
        <p:txBody>
          <a:bodyPr/>
          <a:lstStyle>
            <a:lvl1pPr marL="6350" indent="0" algn="ctr">
              <a:buNone/>
              <a:defRPr/>
            </a:lvl1pPr>
          </a:lstStyle>
          <a:p>
            <a:endParaRPr lang="en-US" dirty="0"/>
          </a:p>
        </p:txBody>
      </p:sp>
      <p:sp>
        <p:nvSpPr>
          <p:cNvPr id="23" name="Image_Caption 1">
            <a:extLst>
              <a:ext uri="{FF2B5EF4-FFF2-40B4-BE49-F238E27FC236}">
                <a16:creationId xmlns:a16="http://schemas.microsoft.com/office/drawing/2014/main" id="{928181AC-A9B4-0F4A-B806-85756E8DF344}"/>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1" name="Picture Placeholder 2">
            <a:extLst>
              <a:ext uri="{FF2B5EF4-FFF2-40B4-BE49-F238E27FC236}">
                <a16:creationId xmlns:a16="http://schemas.microsoft.com/office/drawing/2014/main" id="{CABAA707-1D0F-904D-A6EF-485EE257C126}"/>
              </a:ext>
            </a:extLst>
          </p:cNvPr>
          <p:cNvSpPr>
            <a:spLocks noGrp="1"/>
          </p:cNvSpPr>
          <p:nvPr>
            <p:ph type="pic" sz="quarter" idx="36"/>
          </p:nvPr>
        </p:nvSpPr>
        <p:spPr>
          <a:xfrm>
            <a:off x="6129602" y="2814220"/>
            <a:ext cx="6062400" cy="3789779"/>
          </a:xfrm>
        </p:spPr>
        <p:txBody>
          <a:bodyPr/>
          <a:lstStyle>
            <a:lvl1pPr marL="6350" indent="0" algn="ctr">
              <a:buNone/>
              <a:defRPr/>
            </a:lvl1pPr>
          </a:lstStyle>
          <a:p>
            <a:endParaRPr lang="en-US" dirty="0"/>
          </a:p>
        </p:txBody>
      </p:sp>
      <p:sp>
        <p:nvSpPr>
          <p:cNvPr id="27" name="Image_Caption 2">
            <a:extLst>
              <a:ext uri="{FF2B5EF4-FFF2-40B4-BE49-F238E27FC236}">
                <a16:creationId xmlns:a16="http://schemas.microsoft.com/office/drawing/2014/main" id="{AEE3084D-262B-D444-BB09-122F86A0D545}"/>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Placeholder">
            <a:extLst>
              <a:ext uri="{FF2B5EF4-FFF2-40B4-BE49-F238E27FC236}">
                <a16:creationId xmlns:a16="http://schemas.microsoft.com/office/drawing/2014/main" id="{C9180CA7-D6AD-3B4F-9CC8-C9E5358B72E1}"/>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54541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297807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Images with Descript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BA1041B3-EEDD-B747-8B78-82F6A16D7E2D}"/>
              </a:ext>
            </a:extLst>
          </p:cNvPr>
          <p:cNvSpPr>
            <a:spLocks noGrp="1"/>
          </p:cNvSpPr>
          <p:nvPr>
            <p:ph type="title" hasCustomPrompt="1"/>
          </p:nvPr>
        </p:nvSpPr>
        <p:spPr/>
        <p:txBody>
          <a:bodyPr/>
          <a:lstStyle/>
          <a:p>
            <a:r>
              <a:rPr lang="en-GB" dirty="0"/>
              <a:t>PowerPoint slide description here</a:t>
            </a:r>
            <a:endParaRPr lang="en-US" dirty="0"/>
          </a:p>
        </p:txBody>
      </p:sp>
      <p:sp>
        <p:nvSpPr>
          <p:cNvPr id="5" name="Body_Copy">
            <a:extLst>
              <a:ext uri="{FF2B5EF4-FFF2-40B4-BE49-F238E27FC236}">
                <a16:creationId xmlns:a16="http://schemas.microsoft.com/office/drawing/2014/main" id="{15E97B45-0FBC-0444-A384-1396982CD50B}"/>
              </a:ext>
            </a:extLst>
          </p:cNvPr>
          <p:cNvSpPr>
            <a:spLocks noGrp="1"/>
          </p:cNvSpPr>
          <p:nvPr>
            <p:ph type="body" sz="quarter" idx="34" hasCustomPrompt="1"/>
          </p:nvPr>
        </p:nvSpPr>
        <p:spPr>
          <a:xfrm>
            <a:off x="6131563" y="890588"/>
            <a:ext cx="5808662" cy="3787775"/>
          </a:xfrm>
        </p:spPr>
        <p:txBody>
          <a:bodyPr lIns="144000" tIns="144000" rIns="144000" bIns="144000">
            <a:noAutofit/>
          </a:bodyPr>
          <a:lstStyle>
            <a:lvl1pPr marL="6350" indent="0">
              <a:buFontTx/>
              <a:buNone/>
              <a:defRPr sz="1800"/>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6062400" cy="5713412"/>
          </a:xfrm>
        </p:spPr>
        <p:txBody>
          <a:bodyPr/>
          <a:lstStyle>
            <a:lvl1pPr marL="6350" indent="0" algn="ctr">
              <a:buNone/>
              <a:defRPr/>
            </a:lvl1pPr>
          </a:lstStyle>
          <a:p>
            <a:endParaRPr lang="en-US" dirty="0"/>
          </a:p>
        </p:txBody>
      </p:sp>
      <p:sp>
        <p:nvSpPr>
          <p:cNvPr id="12" name="Image_Caption 1">
            <a:extLst>
              <a:ext uri="{FF2B5EF4-FFF2-40B4-BE49-F238E27FC236}">
                <a16:creationId xmlns:a16="http://schemas.microsoft.com/office/drawing/2014/main" id="{AF323BD3-548A-354D-ADA9-DA0462ADCE6F}"/>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5" name="Picture Placeholder 2">
            <a:extLst>
              <a:ext uri="{FF2B5EF4-FFF2-40B4-BE49-F238E27FC236}">
                <a16:creationId xmlns:a16="http://schemas.microsoft.com/office/drawing/2014/main" id="{7A681C19-525C-EB46-8C22-C426D373D10E}"/>
              </a:ext>
            </a:extLst>
          </p:cNvPr>
          <p:cNvSpPr>
            <a:spLocks noGrp="1"/>
          </p:cNvSpPr>
          <p:nvPr>
            <p:ph type="pic" sz="quarter" idx="31"/>
          </p:nvPr>
        </p:nvSpPr>
        <p:spPr>
          <a:xfrm>
            <a:off x="6129600" y="4746400"/>
            <a:ext cx="6062400" cy="1857600"/>
          </a:xfrm>
        </p:spPr>
        <p:txBody>
          <a:bodyPr/>
          <a:lstStyle>
            <a:lvl1pPr marL="6350" indent="0" algn="ctr">
              <a:buNone/>
              <a:defRPr/>
            </a:lvl1pPr>
          </a:lstStyle>
          <a:p>
            <a:endParaRPr lang="en-US" dirty="0"/>
          </a:p>
        </p:txBody>
      </p:sp>
      <p:sp>
        <p:nvSpPr>
          <p:cNvPr id="17" name="Image_Caption 2">
            <a:extLst>
              <a:ext uri="{FF2B5EF4-FFF2-40B4-BE49-F238E27FC236}">
                <a16:creationId xmlns:a16="http://schemas.microsoft.com/office/drawing/2014/main" id="{41C24D1E-9E96-1844-B2A6-13CA1411EAFA}"/>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Placehold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803383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Imag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701839F2-0501-2042-AA1A-339190F1FA20}"/>
              </a:ext>
            </a:extLst>
          </p:cNvPr>
          <p:cNvSpPr>
            <a:spLocks noGrp="1"/>
          </p:cNvSpPr>
          <p:nvPr>
            <p:ph type="title" hasCustomPrompt="1"/>
          </p:nvPr>
        </p:nvSpPr>
        <p:spPr/>
        <p:txBody>
          <a:bodyPr/>
          <a:lstStyle/>
          <a:p>
            <a:r>
              <a:rPr lang="en-GB" dirty="0"/>
              <a:t>PowerPoint slide description here</a:t>
            </a:r>
            <a:endParaRPr lang="en-US" dirty="0"/>
          </a:p>
        </p:txBody>
      </p:sp>
      <p:sp>
        <p:nvSpPr>
          <p:cNvPr id="14" name="Picture Placeholder 1">
            <a:extLst>
              <a:ext uri="{FF2B5EF4-FFF2-40B4-BE49-F238E27FC236}">
                <a16:creationId xmlns:a16="http://schemas.microsoft.com/office/drawing/2014/main" id="{B0246F9D-BBB4-F845-903B-9BCB6A3799FA}"/>
              </a:ext>
            </a:extLst>
          </p:cNvPr>
          <p:cNvSpPr>
            <a:spLocks noGrp="1"/>
          </p:cNvSpPr>
          <p:nvPr>
            <p:ph type="pic" sz="quarter" idx="29"/>
          </p:nvPr>
        </p:nvSpPr>
        <p:spPr>
          <a:xfrm>
            <a:off x="0" y="890587"/>
            <a:ext cx="6062400" cy="2822400"/>
          </a:xfrm>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CB251433-45EA-0548-85FC-44C898DE7847}"/>
              </a:ext>
            </a:extLst>
          </p:cNvPr>
          <p:cNvSpPr>
            <a:spLocks noGrp="1"/>
          </p:cNvSpPr>
          <p:nvPr>
            <p:ph type="body" sz="quarter" idx="40" hasCustomPrompt="1"/>
          </p:nvPr>
        </p:nvSpPr>
        <p:spPr>
          <a:xfrm>
            <a:off x="3196961"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2">
            <a:extLst>
              <a:ext uri="{FF2B5EF4-FFF2-40B4-BE49-F238E27FC236}">
                <a16:creationId xmlns:a16="http://schemas.microsoft.com/office/drawing/2014/main" id="{CEBC5486-0CC4-8447-8762-C88A95428B24}"/>
              </a:ext>
            </a:extLst>
          </p:cNvPr>
          <p:cNvSpPr>
            <a:spLocks noGrp="1"/>
          </p:cNvSpPr>
          <p:nvPr>
            <p:ph type="pic" sz="quarter" idx="36"/>
          </p:nvPr>
        </p:nvSpPr>
        <p:spPr>
          <a:xfrm>
            <a:off x="6129602" y="890587"/>
            <a:ext cx="6062400" cy="2822400"/>
          </a:xfrm>
        </p:spPr>
        <p:txBody>
          <a:bodyPr/>
          <a:lstStyle>
            <a:lvl1pPr marL="6350" indent="0" algn="ctr">
              <a:buNone/>
              <a:defRPr/>
            </a:lvl1pPr>
          </a:lstStyle>
          <a:p>
            <a:endParaRPr lang="en-US" dirty="0"/>
          </a:p>
        </p:txBody>
      </p:sp>
      <p:sp>
        <p:nvSpPr>
          <p:cNvPr id="23" name="Image_Caption 2">
            <a:extLst>
              <a:ext uri="{FF2B5EF4-FFF2-40B4-BE49-F238E27FC236}">
                <a16:creationId xmlns:a16="http://schemas.microsoft.com/office/drawing/2014/main" id="{E6A7B5DF-8207-3443-B760-8C2272B9CE01}"/>
              </a:ext>
            </a:extLst>
          </p:cNvPr>
          <p:cNvSpPr>
            <a:spLocks noGrp="1"/>
          </p:cNvSpPr>
          <p:nvPr>
            <p:ph type="body" sz="quarter" idx="41" hasCustomPrompt="1"/>
          </p:nvPr>
        </p:nvSpPr>
        <p:spPr>
          <a:xfrm>
            <a:off x="9327600"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4" name="Picture Placeholder 3">
            <a:extLst>
              <a:ext uri="{FF2B5EF4-FFF2-40B4-BE49-F238E27FC236}">
                <a16:creationId xmlns:a16="http://schemas.microsoft.com/office/drawing/2014/main" id="{F4F3CBD4-C3C4-CD4F-9BA5-B115DCEF02B6}"/>
              </a:ext>
            </a:extLst>
          </p:cNvPr>
          <p:cNvSpPr>
            <a:spLocks noGrp="1"/>
          </p:cNvSpPr>
          <p:nvPr>
            <p:ph type="pic" sz="quarter" idx="42"/>
          </p:nvPr>
        </p:nvSpPr>
        <p:spPr>
          <a:xfrm>
            <a:off x="-1038" y="3781600"/>
            <a:ext cx="6062400" cy="2822400"/>
          </a:xfrm>
        </p:spPr>
        <p:txBody>
          <a:bodyPr/>
          <a:lstStyle>
            <a:lvl1pPr marL="6350" indent="0" algn="ctr">
              <a:buNone/>
              <a:defRPr/>
            </a:lvl1pPr>
          </a:lstStyle>
          <a:p>
            <a:endParaRPr lang="en-US" dirty="0"/>
          </a:p>
        </p:txBody>
      </p:sp>
      <p:sp>
        <p:nvSpPr>
          <p:cNvPr id="25" name="Image_Caption 3">
            <a:extLst>
              <a:ext uri="{FF2B5EF4-FFF2-40B4-BE49-F238E27FC236}">
                <a16:creationId xmlns:a16="http://schemas.microsoft.com/office/drawing/2014/main" id="{8C0B1AC2-5C59-004A-BBD3-ED977709A5CA}"/>
              </a:ext>
            </a:extLst>
          </p:cNvPr>
          <p:cNvSpPr>
            <a:spLocks noGrp="1"/>
          </p:cNvSpPr>
          <p:nvPr>
            <p:ph type="body" sz="quarter" idx="43"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6" name="Picture Placeholder 4">
            <a:extLst>
              <a:ext uri="{FF2B5EF4-FFF2-40B4-BE49-F238E27FC236}">
                <a16:creationId xmlns:a16="http://schemas.microsoft.com/office/drawing/2014/main" id="{AAE1E5D5-CDA1-504E-888B-B884A6EA6725}"/>
              </a:ext>
            </a:extLst>
          </p:cNvPr>
          <p:cNvSpPr>
            <a:spLocks noGrp="1"/>
          </p:cNvSpPr>
          <p:nvPr>
            <p:ph type="pic" sz="quarter" idx="44"/>
          </p:nvPr>
        </p:nvSpPr>
        <p:spPr>
          <a:xfrm>
            <a:off x="6128564" y="3781600"/>
            <a:ext cx="6062400" cy="2822400"/>
          </a:xfrm>
        </p:spPr>
        <p:txBody>
          <a:bodyPr/>
          <a:lstStyle>
            <a:lvl1pPr marL="6350" indent="0" algn="ctr">
              <a:buNone/>
              <a:defRPr/>
            </a:lvl1pPr>
          </a:lstStyle>
          <a:p>
            <a:endParaRPr lang="en-US" dirty="0"/>
          </a:p>
        </p:txBody>
      </p:sp>
      <p:sp>
        <p:nvSpPr>
          <p:cNvPr id="27" name="Image_Caption 4">
            <a:extLst>
              <a:ext uri="{FF2B5EF4-FFF2-40B4-BE49-F238E27FC236}">
                <a16:creationId xmlns:a16="http://schemas.microsoft.com/office/drawing/2014/main" id="{3000F666-1F5D-C740-81BD-EA9E4B2DF792}"/>
              </a:ext>
            </a:extLst>
          </p:cNvPr>
          <p:cNvSpPr>
            <a:spLocks noGrp="1"/>
          </p:cNvSpPr>
          <p:nvPr>
            <p:ph type="body" sz="quarter" idx="45" hasCustomPrompt="1"/>
          </p:nvPr>
        </p:nvSpPr>
        <p:spPr>
          <a:xfrm>
            <a:off x="9327600"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D69AE64D-4D5D-1D44-9A53-63F44E948DC8}"/>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6964893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 Images">
    <p:bg>
      <p:bgPr>
        <a:solidFill>
          <a:schemeClr val="bg1"/>
        </a:solidFill>
        <a:effectLst/>
      </p:bgPr>
    </p:bg>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4F9D373C-5C73-8E4B-8382-B53ED6AA70BE}"/>
              </a:ext>
            </a:extLst>
          </p:cNvPr>
          <p:cNvSpPr>
            <a:spLocks noGrp="1"/>
          </p:cNvSpPr>
          <p:nvPr>
            <p:ph type="title" hasCustomPrompt="1"/>
          </p:nvPr>
        </p:nvSpPr>
        <p:spPr/>
        <p:txBody>
          <a:bodyPr/>
          <a:lstStyle/>
          <a:p>
            <a:r>
              <a:rPr lang="en-GB" dirty="0"/>
              <a:t>PowerPoint slide description here</a:t>
            </a:r>
            <a:endParaRPr lang="en-US" dirty="0"/>
          </a:p>
        </p:txBody>
      </p:sp>
      <p:sp>
        <p:nvSpPr>
          <p:cNvPr id="15" name="Picture Placeholder 1">
            <a:extLst>
              <a:ext uri="{FF2B5EF4-FFF2-40B4-BE49-F238E27FC236}">
                <a16:creationId xmlns:a16="http://schemas.microsoft.com/office/drawing/2014/main" id="{E39BCACC-73E2-1B41-BE3D-FFB203F3C903}"/>
              </a:ext>
            </a:extLst>
          </p:cNvPr>
          <p:cNvSpPr>
            <a:spLocks noGrp="1"/>
          </p:cNvSpPr>
          <p:nvPr>
            <p:ph type="pic" sz="quarter" idx="29"/>
          </p:nvPr>
        </p:nvSpPr>
        <p:spPr>
          <a:xfrm>
            <a:off x="0" y="890587"/>
            <a:ext cx="4017600" cy="5713200"/>
          </a:xfrm>
        </p:spPr>
        <p:txBody>
          <a:bodyPr/>
          <a:lstStyle>
            <a:lvl1pPr marL="6350" indent="0" algn="ctr">
              <a:buNone/>
              <a:defRPr/>
            </a:lvl1pPr>
          </a:lstStyle>
          <a:p>
            <a:endParaRPr lang="en-US" dirty="0"/>
          </a:p>
        </p:txBody>
      </p:sp>
      <p:sp>
        <p:nvSpPr>
          <p:cNvPr id="16" name="Image_Caption 1">
            <a:extLst>
              <a:ext uri="{FF2B5EF4-FFF2-40B4-BE49-F238E27FC236}">
                <a16:creationId xmlns:a16="http://schemas.microsoft.com/office/drawing/2014/main" id="{E9FF570A-BE24-9141-87FD-541A6610CCBE}"/>
              </a:ext>
            </a:extLst>
          </p:cNvPr>
          <p:cNvSpPr>
            <a:spLocks noGrp="1"/>
          </p:cNvSpPr>
          <p:nvPr>
            <p:ph type="body" sz="quarter" idx="40" hasCustomPrompt="1"/>
          </p:nvPr>
        </p:nvSpPr>
        <p:spPr>
          <a:xfrm>
            <a:off x="11521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3" name="Picture Placeholder 2">
            <a:extLst>
              <a:ext uri="{FF2B5EF4-FFF2-40B4-BE49-F238E27FC236}">
                <a16:creationId xmlns:a16="http://schemas.microsoft.com/office/drawing/2014/main" id="{CE8E0407-46FE-134C-A5EB-A1421349DA0B}"/>
              </a:ext>
            </a:extLst>
          </p:cNvPr>
          <p:cNvSpPr>
            <a:spLocks noGrp="1"/>
          </p:cNvSpPr>
          <p:nvPr>
            <p:ph type="pic" sz="quarter" idx="47"/>
          </p:nvPr>
        </p:nvSpPr>
        <p:spPr>
          <a:xfrm>
            <a:off x="4087018" y="890588"/>
            <a:ext cx="4017963" cy="2822575"/>
          </a:xfrm>
        </p:spPr>
        <p:txBody>
          <a:bodyPr/>
          <a:lstStyle>
            <a:lvl1pPr marL="6350" indent="0" algn="ctr">
              <a:buFontTx/>
              <a:buNone/>
              <a:defRPr/>
            </a:lvl1pPr>
          </a:lstStyle>
          <a:p>
            <a:endParaRPr lang="en-US" dirty="0"/>
          </a:p>
        </p:txBody>
      </p:sp>
      <p:sp>
        <p:nvSpPr>
          <p:cNvPr id="18" name="Image_Caption 2">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241762"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9" name="Picture Placeholder 3">
            <a:extLst>
              <a:ext uri="{FF2B5EF4-FFF2-40B4-BE49-F238E27FC236}">
                <a16:creationId xmlns:a16="http://schemas.microsoft.com/office/drawing/2014/main" id="{889F4D8E-583F-424A-AB00-EFE4131C9C2D}"/>
              </a:ext>
            </a:extLst>
          </p:cNvPr>
          <p:cNvSpPr>
            <a:spLocks noGrp="1"/>
          </p:cNvSpPr>
          <p:nvPr>
            <p:ph type="pic" sz="quarter" idx="49"/>
          </p:nvPr>
        </p:nvSpPr>
        <p:spPr>
          <a:xfrm>
            <a:off x="4087018" y="3781425"/>
            <a:ext cx="4017963" cy="2822575"/>
          </a:xfrm>
        </p:spPr>
        <p:txBody>
          <a:bodyPr/>
          <a:lstStyle>
            <a:lvl1pPr marL="6350" indent="0" algn="ctr">
              <a:buFontTx/>
              <a:buNone/>
              <a:defRPr/>
            </a:lvl1pPr>
          </a:lstStyle>
          <a:p>
            <a:endParaRPr lang="en-US"/>
          </a:p>
        </p:txBody>
      </p:sp>
      <p:sp>
        <p:nvSpPr>
          <p:cNvPr id="27" name="Image_Caption 3">
            <a:extLst>
              <a:ext uri="{FF2B5EF4-FFF2-40B4-BE49-F238E27FC236}">
                <a16:creationId xmlns:a16="http://schemas.microsoft.com/office/drawing/2014/main" id="{5873F71E-F244-B045-925D-7A21F05C7006}"/>
              </a:ext>
            </a:extLst>
          </p:cNvPr>
          <p:cNvSpPr>
            <a:spLocks noGrp="1"/>
          </p:cNvSpPr>
          <p:nvPr>
            <p:ph type="body" sz="quarter" idx="45" hasCustomPrompt="1"/>
          </p:nvPr>
        </p:nvSpPr>
        <p:spPr>
          <a:xfrm>
            <a:off x="52417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7" name="Picture Placeholder 4">
            <a:extLst>
              <a:ext uri="{FF2B5EF4-FFF2-40B4-BE49-F238E27FC236}">
                <a16:creationId xmlns:a16="http://schemas.microsoft.com/office/drawing/2014/main" id="{4C5C7401-B602-E348-9FA1-326B0C408A84}"/>
              </a:ext>
            </a:extLst>
          </p:cNvPr>
          <p:cNvSpPr>
            <a:spLocks noGrp="1"/>
          </p:cNvSpPr>
          <p:nvPr>
            <p:ph type="pic" sz="quarter" idx="48"/>
          </p:nvPr>
        </p:nvSpPr>
        <p:spPr>
          <a:xfrm>
            <a:off x="8171656" y="890588"/>
            <a:ext cx="4017962" cy="2822575"/>
          </a:xfrm>
          <a:solidFill>
            <a:schemeClr val="bg1"/>
          </a:solidFill>
        </p:spPr>
        <p:txBody>
          <a:bodyPr/>
          <a:lstStyle>
            <a:lvl1pPr marL="6350" indent="0" algn="ctr">
              <a:buFontTx/>
              <a:buNone/>
              <a:defRPr/>
            </a:lvl1pPr>
          </a:lstStyle>
          <a:p>
            <a:endParaRPr lang="en-US" dirty="0"/>
          </a:p>
        </p:txBody>
      </p:sp>
      <p:sp>
        <p:nvSpPr>
          <p:cNvPr id="21" name="Image_Caption 4">
            <a:extLst>
              <a:ext uri="{FF2B5EF4-FFF2-40B4-BE49-F238E27FC236}">
                <a16:creationId xmlns:a16="http://schemas.microsoft.com/office/drawing/2014/main" id="{5AB450AD-F789-564D-8046-E2973620FD92}"/>
              </a:ext>
            </a:extLst>
          </p:cNvPr>
          <p:cNvSpPr>
            <a:spLocks noGrp="1"/>
          </p:cNvSpPr>
          <p:nvPr>
            <p:ph type="body" sz="quarter" idx="51" hasCustomPrompt="1"/>
          </p:nvPr>
        </p:nvSpPr>
        <p:spPr>
          <a:xfrm>
            <a:off x="9326563" y="3243184"/>
            <a:ext cx="2862262" cy="324178"/>
          </a:xfrm>
          <a:solidFill>
            <a:schemeClr val="bg1"/>
          </a:solidFill>
        </p:spPr>
        <p:txBody>
          <a:bodyPr lIns="0" tIns="36000" rIns="251999" bIns="72000" anchor="b" anchorCtr="0">
            <a:spAutoFit/>
          </a:bodyPr>
          <a:lstStyle>
            <a:lvl1pPr marL="6350" indent="0" algn="r">
              <a:buFontTx/>
              <a:buNone/>
              <a:defRPr sz="1200"/>
            </a:lvl1pPr>
          </a:lstStyle>
          <a:p>
            <a:pPr lvl="0"/>
            <a:r>
              <a:rPr lang="en-GB" dirty="0"/>
              <a:t>Insert image caption here</a:t>
            </a:r>
          </a:p>
        </p:txBody>
      </p:sp>
      <p:sp>
        <p:nvSpPr>
          <p:cNvPr id="11" name="Picture Placeholder 5">
            <a:extLst>
              <a:ext uri="{FF2B5EF4-FFF2-40B4-BE49-F238E27FC236}">
                <a16:creationId xmlns:a16="http://schemas.microsoft.com/office/drawing/2014/main" id="{98B438B0-923A-D344-BB96-1E1293FEE953}"/>
              </a:ext>
            </a:extLst>
          </p:cNvPr>
          <p:cNvSpPr>
            <a:spLocks noGrp="1"/>
          </p:cNvSpPr>
          <p:nvPr>
            <p:ph type="pic" sz="quarter" idx="50"/>
          </p:nvPr>
        </p:nvSpPr>
        <p:spPr>
          <a:xfrm>
            <a:off x="8171656" y="3781425"/>
            <a:ext cx="4017962" cy="2822575"/>
          </a:xfrm>
        </p:spPr>
        <p:txBody>
          <a:bodyPr/>
          <a:lstStyle>
            <a:lvl1pPr marL="6350" indent="0" algn="ctr">
              <a:buFontTx/>
              <a:buNone/>
              <a:defRPr/>
            </a:lvl1pPr>
          </a:lstStyle>
          <a:p>
            <a:endParaRPr lang="en-US" dirty="0"/>
          </a:p>
        </p:txBody>
      </p:sp>
      <p:sp>
        <p:nvSpPr>
          <p:cNvPr id="23" name="Image_Caption 5">
            <a:extLst>
              <a:ext uri="{FF2B5EF4-FFF2-40B4-BE49-F238E27FC236}">
                <a16:creationId xmlns:a16="http://schemas.microsoft.com/office/drawing/2014/main" id="{D3549A48-91FA-794D-A48D-ACF79A20F7DE}"/>
              </a:ext>
            </a:extLst>
          </p:cNvPr>
          <p:cNvSpPr>
            <a:spLocks noGrp="1"/>
          </p:cNvSpPr>
          <p:nvPr>
            <p:ph type="body" sz="quarter" idx="52" hasCustomPrompt="1"/>
          </p:nvPr>
        </p:nvSpPr>
        <p:spPr>
          <a:xfrm>
            <a:off x="9326563" y="6163353"/>
            <a:ext cx="2865437" cy="324178"/>
          </a:xfrm>
          <a:solidFill>
            <a:schemeClr val="bg1"/>
          </a:solidFill>
        </p:spPr>
        <p:txBody>
          <a:bodyPr wrap="square" lIns="0" tIns="36000" rIns="251999" bIns="72000" anchor="b" anchorCtr="0">
            <a:spAutoFit/>
          </a:bodyPr>
          <a:lstStyle>
            <a:lvl1pPr marL="6350" indent="0" algn="r">
              <a:buFontTx/>
              <a:buNone/>
              <a:defRPr sz="1200"/>
            </a:lvl1pPr>
          </a:lstStyle>
          <a:p>
            <a:pPr lvl="0"/>
            <a:r>
              <a:rPr lang="en-GB" dirty="0"/>
              <a:t>Insert image caption here</a:t>
            </a:r>
          </a:p>
        </p:txBody>
      </p:sp>
      <p:sp>
        <p:nvSpPr>
          <p:cNvPr id="6" name="Slide Number">
            <a:extLst>
              <a:ext uri="{FF2B5EF4-FFF2-40B4-BE49-F238E27FC236}">
                <a16:creationId xmlns:a16="http://schemas.microsoft.com/office/drawing/2014/main" id="{1DFD619F-E9C0-804F-8D75-3339F1C38F53}"/>
              </a:ext>
            </a:extLst>
          </p:cNvPr>
          <p:cNvSpPr>
            <a:spLocks noGrp="1"/>
          </p:cNvSpPr>
          <p:nvPr>
            <p:ph type="sldNum" sz="quarter" idx="46"/>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821835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 Images">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2FD2AB6B-38F4-0849-BB0F-26EBCB570BA8}"/>
              </a:ext>
            </a:extLst>
          </p:cNvPr>
          <p:cNvSpPr>
            <a:spLocks noGrp="1"/>
          </p:cNvSpPr>
          <p:nvPr>
            <p:ph type="title" hasCustomPrompt="1"/>
          </p:nvPr>
        </p:nvSpPr>
        <p:spPr/>
        <p:txBody>
          <a:bodyPr/>
          <a:lstStyle/>
          <a:p>
            <a:r>
              <a:rPr lang="en-GB" dirty="0"/>
              <a:t>PowerPoint slide description here</a:t>
            </a:r>
            <a:endParaRPr lang="en-US" dirty="0"/>
          </a:p>
        </p:txBody>
      </p:sp>
      <p:sp>
        <p:nvSpPr>
          <p:cNvPr id="3" name="Picture Placeholder 1">
            <a:extLst>
              <a:ext uri="{FF2B5EF4-FFF2-40B4-BE49-F238E27FC236}">
                <a16:creationId xmlns:a16="http://schemas.microsoft.com/office/drawing/2014/main" id="{CE8E0407-46FE-134C-A5EB-A1421349DA0B}"/>
              </a:ext>
            </a:extLst>
          </p:cNvPr>
          <p:cNvSpPr>
            <a:spLocks noGrp="1"/>
          </p:cNvSpPr>
          <p:nvPr>
            <p:ph type="pic" sz="quarter" idx="47"/>
          </p:nvPr>
        </p:nvSpPr>
        <p:spPr>
          <a:xfrm>
            <a:off x="0" y="890588"/>
            <a:ext cx="2995200" cy="2822575"/>
          </a:xfrm>
        </p:spPr>
        <p:txBody>
          <a:bodyPr/>
          <a:lstStyle>
            <a:lvl1pPr marL="6350" indent="0" algn="ctr">
              <a:buFontTx/>
              <a:buNone/>
              <a:defRPr/>
            </a:lvl1pPr>
          </a:lstStyle>
          <a:p>
            <a:endParaRPr lang="en-US"/>
          </a:p>
        </p:txBody>
      </p:sp>
      <p:sp>
        <p:nvSpPr>
          <p:cNvPr id="18" name="Image_Caption 1">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016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8E5628C3-E97E-0E42-8B96-49A48CA44E40}"/>
              </a:ext>
            </a:extLst>
          </p:cNvPr>
          <p:cNvSpPr>
            <a:spLocks noGrp="1"/>
          </p:cNvSpPr>
          <p:nvPr>
            <p:ph type="pic" sz="quarter" idx="48"/>
          </p:nvPr>
        </p:nvSpPr>
        <p:spPr>
          <a:xfrm>
            <a:off x="3067200" y="890588"/>
            <a:ext cx="2995200" cy="2822575"/>
          </a:xfrm>
        </p:spPr>
        <p:txBody>
          <a:bodyPr/>
          <a:lstStyle>
            <a:lvl1pPr marL="6350" indent="0" algn="ctr">
              <a:buFontTx/>
              <a:buNone/>
              <a:defRPr/>
            </a:lvl1pPr>
          </a:lstStyle>
          <a:p>
            <a:endParaRPr lang="en-US"/>
          </a:p>
        </p:txBody>
      </p:sp>
      <p:sp>
        <p:nvSpPr>
          <p:cNvPr id="17" name="Image_Caption 2">
            <a:extLst>
              <a:ext uri="{FF2B5EF4-FFF2-40B4-BE49-F238E27FC236}">
                <a16:creationId xmlns:a16="http://schemas.microsoft.com/office/drawing/2014/main" id="{650A4448-9254-4147-A204-9F1E2D247446}"/>
              </a:ext>
            </a:extLst>
          </p:cNvPr>
          <p:cNvSpPr>
            <a:spLocks noGrp="1"/>
          </p:cNvSpPr>
          <p:nvPr>
            <p:ph type="body" sz="quarter" idx="49" hasCustomPrompt="1"/>
          </p:nvPr>
        </p:nvSpPr>
        <p:spPr>
          <a:xfrm>
            <a:off x="35688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9" name="Picture Placeholder 3">
            <a:extLst>
              <a:ext uri="{FF2B5EF4-FFF2-40B4-BE49-F238E27FC236}">
                <a16:creationId xmlns:a16="http://schemas.microsoft.com/office/drawing/2014/main" id="{2C8A29F9-D47B-3845-867C-03229EC596F5}"/>
              </a:ext>
            </a:extLst>
          </p:cNvPr>
          <p:cNvSpPr>
            <a:spLocks noGrp="1"/>
          </p:cNvSpPr>
          <p:nvPr>
            <p:ph type="pic" sz="quarter" idx="50"/>
          </p:nvPr>
        </p:nvSpPr>
        <p:spPr>
          <a:xfrm>
            <a:off x="6134400" y="890588"/>
            <a:ext cx="2995200" cy="2822575"/>
          </a:xfrm>
        </p:spPr>
        <p:txBody>
          <a:bodyPr/>
          <a:lstStyle>
            <a:lvl1pPr marL="6350" indent="0" algn="ctr">
              <a:buFontTx/>
              <a:buNone/>
              <a:defRPr/>
            </a:lvl1pPr>
          </a:lstStyle>
          <a:p>
            <a:endParaRPr lang="en-US"/>
          </a:p>
        </p:txBody>
      </p:sp>
      <p:sp>
        <p:nvSpPr>
          <p:cNvPr id="20" name="Image_Caption 3">
            <a:extLst>
              <a:ext uri="{FF2B5EF4-FFF2-40B4-BE49-F238E27FC236}">
                <a16:creationId xmlns:a16="http://schemas.microsoft.com/office/drawing/2014/main" id="{2831C12D-5883-954D-976E-7988ED86C580}"/>
              </a:ext>
            </a:extLst>
          </p:cNvPr>
          <p:cNvSpPr>
            <a:spLocks noGrp="1"/>
          </p:cNvSpPr>
          <p:nvPr>
            <p:ph type="body" sz="quarter" idx="51" hasCustomPrompt="1"/>
          </p:nvPr>
        </p:nvSpPr>
        <p:spPr>
          <a:xfrm>
            <a:off x="66360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2" name="Picture Placeholder 4">
            <a:extLst>
              <a:ext uri="{FF2B5EF4-FFF2-40B4-BE49-F238E27FC236}">
                <a16:creationId xmlns:a16="http://schemas.microsoft.com/office/drawing/2014/main" id="{E0CE9459-AA13-694B-B56E-396874D19FA7}"/>
              </a:ext>
            </a:extLst>
          </p:cNvPr>
          <p:cNvSpPr>
            <a:spLocks noGrp="1"/>
          </p:cNvSpPr>
          <p:nvPr>
            <p:ph type="pic" sz="quarter" idx="52"/>
          </p:nvPr>
        </p:nvSpPr>
        <p:spPr>
          <a:xfrm>
            <a:off x="9196800" y="890587"/>
            <a:ext cx="2995200" cy="2822575"/>
          </a:xfrm>
        </p:spPr>
        <p:txBody>
          <a:bodyPr/>
          <a:lstStyle>
            <a:lvl1pPr marL="6350" indent="0" algn="ctr">
              <a:buFontTx/>
              <a:buNone/>
              <a:defRPr/>
            </a:lvl1pPr>
          </a:lstStyle>
          <a:p>
            <a:endParaRPr lang="en-US"/>
          </a:p>
        </p:txBody>
      </p:sp>
      <p:sp>
        <p:nvSpPr>
          <p:cNvPr id="24" name="Image_Caption 4">
            <a:extLst>
              <a:ext uri="{FF2B5EF4-FFF2-40B4-BE49-F238E27FC236}">
                <a16:creationId xmlns:a16="http://schemas.microsoft.com/office/drawing/2014/main" id="{E8CF8A0E-5D06-EB46-BEE5-DE0912DA990B}"/>
              </a:ext>
            </a:extLst>
          </p:cNvPr>
          <p:cNvSpPr>
            <a:spLocks noGrp="1"/>
          </p:cNvSpPr>
          <p:nvPr>
            <p:ph type="body" sz="quarter" idx="53" hasCustomPrompt="1"/>
          </p:nvPr>
        </p:nvSpPr>
        <p:spPr>
          <a:xfrm>
            <a:off x="9698450" y="3243183"/>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5" name="Picture Placeholder 5">
            <a:extLst>
              <a:ext uri="{FF2B5EF4-FFF2-40B4-BE49-F238E27FC236}">
                <a16:creationId xmlns:a16="http://schemas.microsoft.com/office/drawing/2014/main" id="{576BE624-AB30-D146-A519-002083E8BEA9}"/>
              </a:ext>
            </a:extLst>
          </p:cNvPr>
          <p:cNvSpPr>
            <a:spLocks noGrp="1"/>
          </p:cNvSpPr>
          <p:nvPr>
            <p:ph type="pic" sz="quarter" idx="54"/>
          </p:nvPr>
        </p:nvSpPr>
        <p:spPr>
          <a:xfrm>
            <a:off x="0" y="3781425"/>
            <a:ext cx="2995200" cy="2822575"/>
          </a:xfrm>
        </p:spPr>
        <p:txBody>
          <a:bodyPr/>
          <a:lstStyle>
            <a:lvl1pPr marL="6350" indent="0" algn="ctr">
              <a:buFontTx/>
              <a:buNone/>
              <a:defRPr/>
            </a:lvl1pPr>
          </a:lstStyle>
          <a:p>
            <a:endParaRPr lang="en-US"/>
          </a:p>
        </p:txBody>
      </p:sp>
      <p:sp>
        <p:nvSpPr>
          <p:cNvPr id="26" name="Image_Caption 5">
            <a:extLst>
              <a:ext uri="{FF2B5EF4-FFF2-40B4-BE49-F238E27FC236}">
                <a16:creationId xmlns:a16="http://schemas.microsoft.com/office/drawing/2014/main" id="{A48FE71E-44E3-CC41-979D-D74890C4AB2B}"/>
              </a:ext>
            </a:extLst>
          </p:cNvPr>
          <p:cNvSpPr>
            <a:spLocks noGrp="1"/>
          </p:cNvSpPr>
          <p:nvPr>
            <p:ph type="body" sz="quarter" idx="55" hasCustomPrompt="1"/>
          </p:nvPr>
        </p:nvSpPr>
        <p:spPr>
          <a:xfrm>
            <a:off x="5016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8" name="Picture Placeholder 6">
            <a:extLst>
              <a:ext uri="{FF2B5EF4-FFF2-40B4-BE49-F238E27FC236}">
                <a16:creationId xmlns:a16="http://schemas.microsoft.com/office/drawing/2014/main" id="{B30F3EEA-EE8E-E540-A490-292CACC88293}"/>
              </a:ext>
            </a:extLst>
          </p:cNvPr>
          <p:cNvSpPr>
            <a:spLocks noGrp="1"/>
          </p:cNvSpPr>
          <p:nvPr>
            <p:ph type="pic" sz="quarter" idx="56"/>
          </p:nvPr>
        </p:nvSpPr>
        <p:spPr>
          <a:xfrm>
            <a:off x="3067200" y="3781425"/>
            <a:ext cx="2995200" cy="2822575"/>
          </a:xfrm>
        </p:spPr>
        <p:txBody>
          <a:bodyPr/>
          <a:lstStyle>
            <a:lvl1pPr marL="6350" indent="0" algn="ctr">
              <a:buFontTx/>
              <a:buNone/>
              <a:defRPr/>
            </a:lvl1pPr>
          </a:lstStyle>
          <a:p>
            <a:endParaRPr lang="en-US"/>
          </a:p>
        </p:txBody>
      </p:sp>
      <p:sp>
        <p:nvSpPr>
          <p:cNvPr id="29" name="Image_Caption 6">
            <a:extLst>
              <a:ext uri="{FF2B5EF4-FFF2-40B4-BE49-F238E27FC236}">
                <a16:creationId xmlns:a16="http://schemas.microsoft.com/office/drawing/2014/main" id="{EC59CCA3-D9C7-7346-A272-F2028074C58F}"/>
              </a:ext>
            </a:extLst>
          </p:cNvPr>
          <p:cNvSpPr>
            <a:spLocks noGrp="1"/>
          </p:cNvSpPr>
          <p:nvPr>
            <p:ph type="body" sz="quarter" idx="57" hasCustomPrompt="1"/>
          </p:nvPr>
        </p:nvSpPr>
        <p:spPr>
          <a:xfrm>
            <a:off x="35688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0" name="Picture Placeholder 7">
            <a:extLst>
              <a:ext uri="{FF2B5EF4-FFF2-40B4-BE49-F238E27FC236}">
                <a16:creationId xmlns:a16="http://schemas.microsoft.com/office/drawing/2014/main" id="{84C7FCD2-B82E-FC4C-8160-F2D38232EF3D}"/>
              </a:ext>
            </a:extLst>
          </p:cNvPr>
          <p:cNvSpPr>
            <a:spLocks noGrp="1"/>
          </p:cNvSpPr>
          <p:nvPr>
            <p:ph type="pic" sz="quarter" idx="58"/>
          </p:nvPr>
        </p:nvSpPr>
        <p:spPr>
          <a:xfrm>
            <a:off x="6134400" y="3781425"/>
            <a:ext cx="2995200" cy="2822575"/>
          </a:xfrm>
        </p:spPr>
        <p:txBody>
          <a:bodyPr/>
          <a:lstStyle>
            <a:lvl1pPr marL="6350" indent="0" algn="ctr">
              <a:buFontTx/>
              <a:buNone/>
              <a:defRPr/>
            </a:lvl1pPr>
          </a:lstStyle>
          <a:p>
            <a:endParaRPr lang="en-US"/>
          </a:p>
        </p:txBody>
      </p:sp>
      <p:sp>
        <p:nvSpPr>
          <p:cNvPr id="31" name="Image_Caption 7">
            <a:extLst>
              <a:ext uri="{FF2B5EF4-FFF2-40B4-BE49-F238E27FC236}">
                <a16:creationId xmlns:a16="http://schemas.microsoft.com/office/drawing/2014/main" id="{7285050C-E073-0046-B167-BC52645539FB}"/>
              </a:ext>
            </a:extLst>
          </p:cNvPr>
          <p:cNvSpPr>
            <a:spLocks noGrp="1"/>
          </p:cNvSpPr>
          <p:nvPr>
            <p:ph type="body" sz="quarter" idx="59" hasCustomPrompt="1"/>
          </p:nvPr>
        </p:nvSpPr>
        <p:spPr>
          <a:xfrm>
            <a:off x="66360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2" name="Picture Placeholder 8">
            <a:extLst>
              <a:ext uri="{FF2B5EF4-FFF2-40B4-BE49-F238E27FC236}">
                <a16:creationId xmlns:a16="http://schemas.microsoft.com/office/drawing/2014/main" id="{1EF650E8-1577-0745-AFB0-DB5615DE9193}"/>
              </a:ext>
            </a:extLst>
          </p:cNvPr>
          <p:cNvSpPr>
            <a:spLocks noGrp="1"/>
          </p:cNvSpPr>
          <p:nvPr>
            <p:ph type="pic" sz="quarter" idx="60"/>
          </p:nvPr>
        </p:nvSpPr>
        <p:spPr>
          <a:xfrm>
            <a:off x="9196800" y="3781424"/>
            <a:ext cx="2995200" cy="2822575"/>
          </a:xfrm>
        </p:spPr>
        <p:txBody>
          <a:bodyPr/>
          <a:lstStyle>
            <a:lvl1pPr marL="6350" indent="0" algn="ctr">
              <a:buFontTx/>
              <a:buNone/>
              <a:defRPr/>
            </a:lvl1pPr>
          </a:lstStyle>
          <a:p>
            <a:endParaRPr lang="en-US"/>
          </a:p>
        </p:txBody>
      </p:sp>
      <p:sp>
        <p:nvSpPr>
          <p:cNvPr id="33" name="Image_Caption 8">
            <a:extLst>
              <a:ext uri="{FF2B5EF4-FFF2-40B4-BE49-F238E27FC236}">
                <a16:creationId xmlns:a16="http://schemas.microsoft.com/office/drawing/2014/main" id="{A4D2CE44-C98F-8F42-B770-4658491F5163}"/>
              </a:ext>
            </a:extLst>
          </p:cNvPr>
          <p:cNvSpPr>
            <a:spLocks noGrp="1"/>
          </p:cNvSpPr>
          <p:nvPr>
            <p:ph type="body" sz="quarter" idx="61" hasCustomPrompt="1"/>
          </p:nvPr>
        </p:nvSpPr>
        <p:spPr>
          <a:xfrm>
            <a:off x="9698450" y="6134020"/>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6BBEE3C4-4A6B-EF47-BF0F-7EB67A8CDA28}"/>
              </a:ext>
            </a:extLst>
          </p:cNvPr>
          <p:cNvSpPr>
            <a:spLocks noGrp="1"/>
          </p:cNvSpPr>
          <p:nvPr>
            <p:ph type="sldNum" sz="quarter" idx="62"/>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793909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dirty="0">
                <a:solidFill>
                  <a:schemeClr val="bg1"/>
                </a:solidFill>
                <a:latin typeface="+mj-lt"/>
              </a:rPr>
            </a:br>
            <a:r>
              <a:rPr lang="en-GB" sz="5000" dirty="0">
                <a:solidFill>
                  <a:schemeClr val="bg1"/>
                </a:solidFill>
                <a:latin typeface="+mj-lt"/>
              </a:rPr>
              <a:t>questions?</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69803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a:solidFill>
                  <a:schemeClr val="bg1"/>
                </a:solidFill>
                <a:latin typeface="+mj-lt"/>
              </a:rPr>
            </a:br>
            <a:r>
              <a:rPr lang="en-GB" sz="5000">
                <a:solidFill>
                  <a:schemeClr val="bg1"/>
                </a:solidFill>
                <a:latin typeface="+mj-lt"/>
              </a:rPr>
              <a:t>questions</a:t>
            </a:r>
            <a:r>
              <a:rPr lang="en-GB" sz="5000" dirty="0">
                <a:solidFill>
                  <a:schemeClr val="bg1"/>
                </a:solidFill>
                <a:latin typeface="+mj-lt"/>
              </a:rPr>
              <a:t>?</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5010152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41438110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17339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pic>
        <p:nvPicPr>
          <p:cNvPr id="7" name="UoE_Logo_ALT_Test" descr="Logo - University of Essex">
            <a:extLst>
              <a:ext uri="{FF2B5EF4-FFF2-40B4-BE49-F238E27FC236}">
                <a16:creationId xmlns:a16="http://schemas.microsoft.com/office/drawing/2014/main" id="{BFB3B428-603E-5D49-B512-7DD3E147B05B}"/>
              </a:ext>
            </a:extLst>
          </p:cNvPr>
          <p:cNvPicPr>
            <a:picLocks noChangeAspect="1"/>
          </p:cNvPicPr>
          <p:nvPr userDrawn="1"/>
        </p:nvPicPr>
        <p:blipFill>
          <a:blip r:embed="rId3">
            <a:alphaModFix/>
          </a:blip>
          <a:stretch>
            <a:fillRect/>
          </a:stretch>
        </p:blipFill>
        <p:spPr>
          <a:xfrm>
            <a:off x="126550" y="-1755099"/>
            <a:ext cx="2006641" cy="890588"/>
          </a:xfrm>
          <a:prstGeom prst="rect">
            <a:avLst/>
          </a:prstGeom>
        </p:spPr>
      </p:pic>
    </p:spTree>
    <p:extLst>
      <p:ext uri="{BB962C8B-B14F-4D97-AF65-F5344CB8AC3E}">
        <p14:creationId xmlns:p14="http://schemas.microsoft.com/office/powerpoint/2010/main" val="165357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 Gradient Colour">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900"/>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33645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899"/>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123620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Introduction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407293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35675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158455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1.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9"/>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272336639"/>
      </p:ext>
    </p:extLst>
  </p:cSld>
  <p:clrMap bg1="lt1" tx1="dk1" bg2="lt2" tx2="dk2" accent1="accent1" accent2="accent2" accent3="accent3" accent4="accent4" accent5="accent5" accent6="accent6" hlink="hlink" folHlink="folHlink"/>
  <p:sldLayoutIdLst>
    <p:sldLayoutId id="2147483873" r:id="rId1"/>
    <p:sldLayoutId id="2147483828" r:id="rId2"/>
    <p:sldLayoutId id="2147483817" r:id="rId3"/>
    <p:sldLayoutId id="2147483872" r:id="rId4"/>
    <p:sldLayoutId id="2147483847" r:id="rId5"/>
    <p:sldLayoutId id="2147483875" r:id="rId6"/>
    <p:sldLayoutId id="2147484001" r:id="rId7"/>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21"/>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129257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5" r:id="rId7"/>
    <p:sldLayoutId id="2147483906" r:id="rId8"/>
    <p:sldLayoutId id="2147483907" r:id="rId9"/>
    <p:sldLayoutId id="2147483908" r:id="rId10"/>
    <p:sldLayoutId id="2147483912" r:id="rId11"/>
    <p:sldLayoutId id="2147483913" r:id="rId12"/>
    <p:sldLayoutId id="2147483916" r:id="rId13"/>
    <p:sldLayoutId id="2147483917" r:id="rId14"/>
    <p:sldLayoutId id="2147483918" r:id="rId15"/>
    <p:sldLayoutId id="2147483919" r:id="rId16"/>
    <p:sldLayoutId id="2147483920" r:id="rId17"/>
    <p:sldLayoutId id="2147483921" r:id="rId18"/>
    <p:sldLayoutId id="2147483922" r:id="rId19"/>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9"/>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74907914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6" r:id="rId3"/>
    <p:sldLayoutId id="2147483947" r:id="rId4"/>
    <p:sldLayoutId id="2147483948" r:id="rId5"/>
    <p:sldLayoutId id="2147483951" r:id="rId6"/>
    <p:sldLayoutId id="2147483952" r:id="rId7"/>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6"/>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17328404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mail.openjdk.java.net/pipermail/jdk8-dev/2013-September/003275.html"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oracle.com/technical-resources/articles/java/java8-optional.html"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CE303</a:t>
            </a:r>
          </a:p>
        </p:txBody>
      </p:sp>
      <p:sp>
        <p:nvSpPr>
          <p:cNvPr id="3" name="Subtitle 2"/>
          <p:cNvSpPr>
            <a:spLocks noGrp="1"/>
          </p:cNvSpPr>
          <p:nvPr>
            <p:ph type="subTitle" idx="1"/>
          </p:nvPr>
        </p:nvSpPr>
        <p:spPr/>
        <p:txBody>
          <a:bodyPr/>
          <a:lstStyle/>
          <a:p>
            <a:r>
              <a:rPr lang="en-GB" dirty="0"/>
              <a:t>Advanced Programming</a:t>
            </a:r>
          </a:p>
        </p:txBody>
      </p:sp>
      <p:sp>
        <p:nvSpPr>
          <p:cNvPr id="4" name="Text Placeholder 3"/>
          <p:cNvSpPr>
            <a:spLocks noGrp="1"/>
          </p:cNvSpPr>
          <p:nvPr>
            <p:ph type="body" sz="quarter" idx="13"/>
          </p:nvPr>
        </p:nvSpPr>
        <p:spPr>
          <a:xfrm>
            <a:off x="1290003" y="4854795"/>
            <a:ext cx="2849205" cy="649309"/>
          </a:xfrm>
        </p:spPr>
        <p:txBody>
          <a:bodyPr/>
          <a:lstStyle/>
          <a:p>
            <a:r>
              <a:rPr lang="en-GB" dirty="0"/>
              <a:t>Unit 7. Nov 29</a:t>
            </a:r>
            <a:r>
              <a:rPr lang="en-GB" baseline="30000" dirty="0"/>
              <a:t>th</a:t>
            </a:r>
            <a:r>
              <a:rPr lang="en-GB" dirty="0"/>
              <a:t>, 2022.</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7642" y="91126"/>
            <a:ext cx="1036948" cy="1036948"/>
          </a:xfrm>
          <a:prstGeom prst="rect">
            <a:avLst/>
          </a:prstGeom>
        </p:spPr>
      </p:pic>
    </p:spTree>
    <p:extLst>
      <p:ext uri="{BB962C8B-B14F-4D97-AF65-F5344CB8AC3E}">
        <p14:creationId xmlns:p14="http://schemas.microsoft.com/office/powerpoint/2010/main" val="19194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Class ‘Optional’ syntax</a:t>
            </a:r>
          </a:p>
        </p:txBody>
      </p:sp>
      <p:sp>
        <p:nvSpPr>
          <p:cNvPr id="5" name="Text Placeholder 4"/>
          <p:cNvSpPr>
            <a:spLocks noGrp="1"/>
          </p:cNvSpPr>
          <p:nvPr>
            <p:ph type="body" sz="quarter" idx="21"/>
          </p:nvPr>
        </p:nvSpPr>
        <p:spPr>
          <a:xfrm>
            <a:off x="356261" y="839244"/>
            <a:ext cx="11581738" cy="5504407"/>
          </a:xfrm>
        </p:spPr>
        <p:txBody>
          <a:bodyPr/>
          <a:lstStyle/>
          <a:p>
            <a:r>
              <a:rPr lang="en-GB" dirty="0"/>
              <a:t>Class Optional has no constructors</a:t>
            </a:r>
          </a:p>
          <a:p>
            <a:pPr lvl="1"/>
            <a:r>
              <a:rPr lang="en-GB" dirty="0"/>
              <a:t>The constructor is ‘private’, and only used internally by its methods.</a:t>
            </a:r>
          </a:p>
          <a:p>
            <a:pPr marL="6350" indent="0">
              <a:buNone/>
            </a:pPr>
            <a:endParaRPr lang="en-GB" dirty="0"/>
          </a:p>
          <a:p>
            <a:r>
              <a:rPr lang="en-GB" dirty="0"/>
              <a:t>Instead, it relies on the following three static methods for creating </a:t>
            </a:r>
            <a:r>
              <a:rPr lang="en-GB" b="1" dirty="0"/>
              <a:t>Optional</a:t>
            </a:r>
            <a:r>
              <a:rPr lang="en-GB" dirty="0"/>
              <a:t> objects:</a:t>
            </a:r>
          </a:p>
          <a:p>
            <a:pPr marL="6350" indent="0">
              <a:buNone/>
            </a:pPr>
            <a:r>
              <a:rPr lang="en-GB" dirty="0"/>
              <a:t>	</a:t>
            </a:r>
            <a:r>
              <a:rPr lang="en-GB" dirty="0">
                <a:latin typeface="Bahnschrift" panose="020B0502040204020203" pitchFamily="34" charset="0"/>
              </a:rPr>
              <a:t>static &lt;T&gt; Optional&lt;T&gt; empty()</a:t>
            </a:r>
          </a:p>
          <a:p>
            <a:pPr marL="6350" indent="0">
              <a:buNone/>
            </a:pPr>
            <a:r>
              <a:rPr lang="en-GB" dirty="0">
                <a:latin typeface="Bahnschrift" panose="020B0502040204020203" pitchFamily="34" charset="0"/>
              </a:rPr>
              <a:t>	static &lt;T&gt; Optional&lt;T&gt; of( T value )  </a:t>
            </a:r>
          </a:p>
          <a:p>
            <a:pPr marL="6350" indent="0">
              <a:buNone/>
            </a:pPr>
            <a:r>
              <a:rPr lang="en-GB" dirty="0">
                <a:latin typeface="Bahnschrift" panose="020B0502040204020203" pitchFamily="34" charset="0"/>
              </a:rPr>
              <a:t>	static &lt;T&gt; Optional&lt;T&gt; </a:t>
            </a:r>
            <a:r>
              <a:rPr lang="en-GB" dirty="0" err="1">
                <a:latin typeface="Bahnschrift" panose="020B0502040204020203" pitchFamily="34" charset="0"/>
              </a:rPr>
              <a:t>ofNullable</a:t>
            </a:r>
            <a:r>
              <a:rPr lang="en-GB" dirty="0">
                <a:latin typeface="Bahnschrift" panose="020B0502040204020203" pitchFamily="34" charset="0"/>
              </a:rPr>
              <a:t>( T value )</a:t>
            </a:r>
          </a:p>
          <a:p>
            <a:pPr marL="6350" indent="0">
              <a:buNone/>
            </a:pPr>
            <a:endParaRPr lang="en-GB" dirty="0"/>
          </a:p>
          <a:p>
            <a:r>
              <a:rPr lang="en-GB" dirty="0"/>
              <a:t>The last two differ only in their treatment of a null argument:</a:t>
            </a:r>
          </a:p>
          <a:p>
            <a:pPr lvl="1"/>
            <a:r>
              <a:rPr lang="en-GB" dirty="0"/>
              <a:t>Method ‘</a:t>
            </a:r>
            <a:r>
              <a:rPr lang="en-GB" b="1" dirty="0"/>
              <a:t>of</a:t>
            </a:r>
            <a:r>
              <a:rPr lang="en-GB" dirty="0"/>
              <a:t>’ will throw a </a:t>
            </a:r>
            <a:r>
              <a:rPr lang="en-GB" b="1" dirty="0" err="1"/>
              <a:t>NullPointerException</a:t>
            </a:r>
            <a:r>
              <a:rPr lang="en-GB" dirty="0"/>
              <a:t> if passed a </a:t>
            </a:r>
            <a:r>
              <a:rPr lang="en-GB" b="1" dirty="0"/>
              <a:t>null</a:t>
            </a:r>
            <a:r>
              <a:rPr lang="en-GB" dirty="0"/>
              <a:t> value as input</a:t>
            </a:r>
          </a:p>
          <a:p>
            <a:pPr lvl="1"/>
            <a:r>
              <a:rPr lang="en-GB" dirty="0"/>
              <a:t>Method ‘</a:t>
            </a:r>
            <a:r>
              <a:rPr lang="en-GB" b="1" dirty="0" err="1"/>
              <a:t>ofNullable</a:t>
            </a:r>
            <a:r>
              <a:rPr lang="en-GB" dirty="0"/>
              <a:t>’ will return a valid </a:t>
            </a:r>
            <a:r>
              <a:rPr lang="en-GB" b="1" dirty="0"/>
              <a:t>Optional</a:t>
            </a:r>
            <a:r>
              <a:rPr lang="en-GB" dirty="0"/>
              <a:t> object of that type, initialised as ‘empty’.</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10</a:t>
            </a:fld>
            <a:r>
              <a:rPr lang="en-US"/>
              <a:t>/N</a:t>
            </a:r>
            <a:endParaRPr lang="en-US" dirty="0"/>
          </a:p>
        </p:txBody>
      </p:sp>
    </p:spTree>
    <p:extLst>
      <p:ext uri="{BB962C8B-B14F-4D97-AF65-F5344CB8AC3E}">
        <p14:creationId xmlns:p14="http://schemas.microsoft.com/office/powerpoint/2010/main" val="229669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8"/>
          </p:nvPr>
        </p:nvSpPr>
        <p:spPr/>
        <p:txBody>
          <a:bodyPr/>
          <a:lstStyle/>
          <a:p>
            <a:fld id="{D7E85FC7-13DC-D24B-89C2-5E16CAE8A885}" type="slidenum">
              <a:rPr lang="en-US" smtClean="0"/>
              <a:pPr/>
              <a:t>11</a:t>
            </a:fld>
            <a:r>
              <a:rPr lang="en-US"/>
              <a:t>/N</a:t>
            </a:r>
            <a:endParaRPr lang="en-US" dirty="0"/>
          </a:p>
        </p:txBody>
      </p:sp>
      <p:sp>
        <p:nvSpPr>
          <p:cNvPr id="2" name="TextBox 1">
            <a:extLst>
              <a:ext uri="{FF2B5EF4-FFF2-40B4-BE49-F238E27FC236}">
                <a16:creationId xmlns:a16="http://schemas.microsoft.com/office/drawing/2014/main" id="{28989B47-C3B9-4FAD-ABD2-3F063EAD9181}"/>
              </a:ext>
            </a:extLst>
          </p:cNvPr>
          <p:cNvSpPr txBox="1"/>
          <p:nvPr/>
        </p:nvSpPr>
        <p:spPr>
          <a:xfrm>
            <a:off x="0" y="0"/>
            <a:ext cx="12192000" cy="12280285"/>
          </a:xfrm>
          <a:prstGeom prst="rect">
            <a:avLst/>
          </a:prstGeom>
          <a:solidFill>
            <a:schemeClr val="bg1"/>
          </a:solidFill>
        </p:spPr>
        <p:txBody>
          <a:bodyPr wrap="square" rtlCol="0">
            <a:spAutoFit/>
          </a:bodyPr>
          <a:lstStyle/>
          <a:p>
            <a:r>
              <a:rPr lang="en-GB" dirty="0">
                <a:solidFill>
                  <a:srgbClr val="0070C0"/>
                </a:solidFill>
                <a:latin typeface="Bahnschrift" panose="020B0502040204020203" pitchFamily="34" charset="0"/>
              </a:rPr>
              <a:t>import</a:t>
            </a:r>
            <a:r>
              <a:rPr lang="en-GB" dirty="0">
                <a:latin typeface="Bahnschrift" panose="020B0502040204020203" pitchFamily="34" charset="0"/>
              </a:rPr>
              <a:t> </a:t>
            </a:r>
            <a:r>
              <a:rPr lang="en-GB" dirty="0" err="1">
                <a:latin typeface="Bahnschrift" panose="020B0502040204020203" pitchFamily="34" charset="0"/>
              </a:rPr>
              <a:t>java.util.Arrays</a:t>
            </a:r>
            <a:r>
              <a:rPr lang="en-GB" dirty="0">
                <a:latin typeface="Bahnschrift" panose="020B0502040204020203" pitchFamily="34" charset="0"/>
              </a:rPr>
              <a:t>;</a:t>
            </a:r>
          </a:p>
          <a:p>
            <a:r>
              <a:rPr lang="en-GB" dirty="0">
                <a:solidFill>
                  <a:srgbClr val="0070C0"/>
                </a:solidFill>
                <a:latin typeface="Bahnschrift" panose="020B0502040204020203" pitchFamily="34" charset="0"/>
              </a:rPr>
              <a:t>import</a:t>
            </a:r>
            <a:r>
              <a:rPr lang="en-GB" dirty="0">
                <a:latin typeface="Bahnschrift" panose="020B0502040204020203" pitchFamily="34" charset="0"/>
              </a:rPr>
              <a:t> </a:t>
            </a:r>
            <a:r>
              <a:rPr lang="en-GB" dirty="0" err="1">
                <a:latin typeface="Bahnschrift" panose="020B0502040204020203" pitchFamily="34" charset="0"/>
              </a:rPr>
              <a:t>java.util.ArrayList</a:t>
            </a:r>
            <a:r>
              <a:rPr lang="en-GB" dirty="0">
                <a:latin typeface="Bahnschrift" panose="020B0502040204020203" pitchFamily="34" charset="0"/>
              </a:rPr>
              <a:t>;</a:t>
            </a:r>
          </a:p>
          <a:p>
            <a:r>
              <a:rPr lang="en-GB" dirty="0">
                <a:solidFill>
                  <a:srgbClr val="0070C0"/>
                </a:solidFill>
                <a:latin typeface="Bahnschrift" panose="020B0502040204020203" pitchFamily="34" charset="0"/>
              </a:rPr>
              <a:t>import</a:t>
            </a:r>
            <a:r>
              <a:rPr lang="en-GB" dirty="0">
                <a:latin typeface="Bahnschrift" panose="020B0502040204020203" pitchFamily="34" charset="0"/>
              </a:rPr>
              <a:t> </a:t>
            </a:r>
            <a:r>
              <a:rPr lang="en-GB" dirty="0" err="1">
                <a:latin typeface="Bahnschrift" panose="020B0502040204020203" pitchFamily="34" charset="0"/>
              </a:rPr>
              <a:t>java.util.List</a:t>
            </a:r>
            <a:r>
              <a:rPr lang="en-GB" dirty="0">
                <a:latin typeface="Bahnschrift" panose="020B0502040204020203" pitchFamily="34" charset="0"/>
              </a:rPr>
              <a:t>;</a:t>
            </a:r>
          </a:p>
          <a:p>
            <a:r>
              <a:rPr lang="en-GB" dirty="0">
                <a:solidFill>
                  <a:srgbClr val="0070C0"/>
                </a:solidFill>
                <a:latin typeface="Bahnschrift" panose="020B0502040204020203" pitchFamily="34" charset="0"/>
              </a:rPr>
              <a:t>import</a:t>
            </a:r>
            <a:r>
              <a:rPr lang="en-GB" dirty="0">
                <a:latin typeface="Bahnschrift" panose="020B0502040204020203" pitchFamily="34" charset="0"/>
              </a:rPr>
              <a:t> </a:t>
            </a:r>
            <a:r>
              <a:rPr lang="en-GB" dirty="0" err="1">
                <a:latin typeface="Bahnschrift" panose="020B0502040204020203" pitchFamily="34" charset="0"/>
              </a:rPr>
              <a:t>java.util.Optional</a:t>
            </a:r>
            <a:r>
              <a:rPr lang="en-GB" dirty="0">
                <a:latin typeface="Bahnschrift" panose="020B0502040204020203" pitchFamily="34" charset="0"/>
              </a:rPr>
              <a:t>;</a:t>
            </a:r>
          </a:p>
          <a:p>
            <a:r>
              <a:rPr lang="en-GB" dirty="0">
                <a:solidFill>
                  <a:srgbClr val="0070C0"/>
                </a:solidFill>
                <a:latin typeface="Bahnschrift" panose="020B0502040204020203" pitchFamily="34" charset="0"/>
              </a:rPr>
              <a:t>import</a:t>
            </a:r>
            <a:r>
              <a:rPr lang="en-GB" dirty="0">
                <a:latin typeface="Bahnschrift" panose="020B0502040204020203" pitchFamily="34" charset="0"/>
              </a:rPr>
              <a:t> </a:t>
            </a:r>
            <a:r>
              <a:rPr lang="en-GB" dirty="0" err="1">
                <a:latin typeface="Bahnschrift" panose="020B0502040204020203" pitchFamily="34" charset="0"/>
              </a:rPr>
              <a:t>java.util.Random</a:t>
            </a:r>
            <a:r>
              <a:rPr lang="en-GB" dirty="0">
                <a:latin typeface="Bahnschrift" panose="020B0502040204020203" pitchFamily="34" charset="0"/>
              </a:rPr>
              <a:t>;</a:t>
            </a:r>
          </a:p>
          <a:p>
            <a:endParaRPr lang="en-GB" dirty="0">
              <a:latin typeface="Bahnschrift" panose="020B0502040204020203" pitchFamily="34" charset="0"/>
            </a:endParaRPr>
          </a:p>
          <a:p>
            <a:r>
              <a:rPr lang="en-GB" dirty="0">
                <a:solidFill>
                  <a:srgbClr val="0070C0"/>
                </a:solidFill>
                <a:latin typeface="Bahnschrift" panose="020B0502040204020203" pitchFamily="34" charset="0"/>
              </a:rPr>
              <a:t>public class </a:t>
            </a:r>
            <a:r>
              <a:rPr lang="en-GB" dirty="0" err="1">
                <a:latin typeface="Bahnschrift" panose="020B0502040204020203" pitchFamily="34" charset="0"/>
              </a:rPr>
              <a:t>OptionalExamples</a:t>
            </a:r>
            <a:r>
              <a:rPr lang="en-GB" dirty="0">
                <a:latin typeface="Bahnschrift" panose="020B0502040204020203" pitchFamily="34" charset="0"/>
              </a:rPr>
              <a:t> {</a:t>
            </a:r>
          </a:p>
          <a:p>
            <a:r>
              <a:rPr lang="en-GB" dirty="0">
                <a:latin typeface="Bahnschrift" panose="020B0502040204020203" pitchFamily="34" charset="0"/>
              </a:rPr>
              <a:t>    </a:t>
            </a:r>
            <a:r>
              <a:rPr lang="en-GB" dirty="0">
                <a:solidFill>
                  <a:srgbClr val="0070C0"/>
                </a:solidFill>
                <a:latin typeface="Bahnschrift" panose="020B0502040204020203" pitchFamily="34" charset="0"/>
              </a:rPr>
              <a:t>public static </a:t>
            </a:r>
            <a:r>
              <a:rPr lang="en-GB" dirty="0">
                <a:latin typeface="Bahnschrift" panose="020B0502040204020203" pitchFamily="34" charset="0"/>
              </a:rPr>
              <a:t>List&lt; Optional&lt;Integer&gt; &gt; </a:t>
            </a:r>
            <a:r>
              <a:rPr lang="en-GB" dirty="0" err="1">
                <a:latin typeface="Bahnschrift" panose="020B0502040204020203" pitchFamily="34" charset="0"/>
              </a:rPr>
              <a:t>randomIntOps</a:t>
            </a:r>
            <a:r>
              <a:rPr lang="en-GB" dirty="0">
                <a:latin typeface="Bahnschrift" panose="020B0502040204020203" pitchFamily="34" charset="0"/>
              </a:rPr>
              <a:t>( </a:t>
            </a:r>
            <a:r>
              <a:rPr lang="en-GB" dirty="0">
                <a:solidFill>
                  <a:srgbClr val="00B050"/>
                </a:solidFill>
                <a:latin typeface="Bahnschrift" panose="020B0502040204020203" pitchFamily="34" charset="0"/>
              </a:rPr>
              <a:t>int</a:t>
            </a:r>
            <a:r>
              <a:rPr lang="en-GB" dirty="0">
                <a:latin typeface="Bahnschrift" panose="020B0502040204020203" pitchFamily="34" charset="0"/>
              </a:rPr>
              <a:t> size )</a:t>
            </a:r>
          </a:p>
          <a:p>
            <a:r>
              <a:rPr lang="en-GB" dirty="0">
                <a:latin typeface="Bahnschrift" panose="020B0502040204020203" pitchFamily="34" charset="0"/>
              </a:rPr>
              <a:t>    {   List&lt; Optional&lt;Integer&gt; &gt; result = </a:t>
            </a:r>
            <a:r>
              <a:rPr lang="en-GB" dirty="0">
                <a:solidFill>
                  <a:srgbClr val="00B050"/>
                </a:solidFill>
                <a:latin typeface="Bahnschrift" panose="020B0502040204020203" pitchFamily="34" charset="0"/>
              </a:rPr>
              <a:t>new</a:t>
            </a:r>
            <a:r>
              <a:rPr lang="en-GB" dirty="0">
                <a:latin typeface="Bahnschrift" panose="020B0502040204020203" pitchFamily="34" charset="0"/>
              </a:rPr>
              <a:t> </a:t>
            </a:r>
            <a:r>
              <a:rPr lang="en-GB" dirty="0" err="1">
                <a:latin typeface="Bahnschrift" panose="020B0502040204020203" pitchFamily="34" charset="0"/>
              </a:rPr>
              <a:t>ArrayList</a:t>
            </a:r>
            <a:r>
              <a:rPr lang="en-GB" dirty="0">
                <a:latin typeface="Bahnschrift" panose="020B0502040204020203" pitchFamily="34" charset="0"/>
              </a:rPr>
              <a:t>&lt;&gt;();</a:t>
            </a:r>
          </a:p>
          <a:p>
            <a:r>
              <a:rPr lang="en-GB" dirty="0">
                <a:latin typeface="Bahnschrift" panose="020B0502040204020203" pitchFamily="34" charset="0"/>
              </a:rPr>
              <a:t>        Random rand = </a:t>
            </a:r>
            <a:r>
              <a:rPr lang="en-GB" dirty="0">
                <a:solidFill>
                  <a:srgbClr val="00B050"/>
                </a:solidFill>
                <a:latin typeface="Bahnschrift" panose="020B0502040204020203" pitchFamily="34" charset="0"/>
              </a:rPr>
              <a:t>new</a:t>
            </a:r>
            <a:r>
              <a:rPr lang="en-GB" dirty="0">
                <a:latin typeface="Bahnschrift" panose="020B0502040204020203" pitchFamily="34" charset="0"/>
              </a:rPr>
              <a:t> Random();</a:t>
            </a:r>
          </a:p>
          <a:p>
            <a:endParaRPr lang="en-GB" dirty="0">
              <a:latin typeface="Bahnschrift" panose="020B0502040204020203" pitchFamily="34" charset="0"/>
            </a:endParaRPr>
          </a:p>
          <a:p>
            <a:r>
              <a:rPr lang="en-GB" dirty="0">
                <a:latin typeface="Bahnschrift" panose="020B0502040204020203" pitchFamily="34" charset="0"/>
              </a:rPr>
              <a:t>        </a:t>
            </a:r>
            <a:r>
              <a:rPr lang="en-GB" dirty="0">
                <a:solidFill>
                  <a:srgbClr val="C00000"/>
                </a:solidFill>
                <a:latin typeface="Bahnschrift" panose="020B0502040204020203" pitchFamily="34" charset="0"/>
              </a:rPr>
              <a:t>for</a:t>
            </a:r>
            <a:r>
              <a:rPr lang="en-GB" dirty="0">
                <a:latin typeface="Bahnschrift" panose="020B0502040204020203" pitchFamily="34" charset="0"/>
              </a:rPr>
              <a:t> (</a:t>
            </a:r>
            <a:r>
              <a:rPr lang="en-GB" dirty="0">
                <a:solidFill>
                  <a:srgbClr val="00B050"/>
                </a:solidFill>
                <a:latin typeface="Bahnschrift" panose="020B0502040204020203" pitchFamily="34" charset="0"/>
              </a:rPr>
              <a:t>int</a:t>
            </a:r>
            <a:r>
              <a:rPr lang="en-GB" dirty="0">
                <a:latin typeface="Bahnschrift" panose="020B0502040204020203" pitchFamily="34" charset="0"/>
              </a:rPr>
              <a:t> </a:t>
            </a:r>
            <a:r>
              <a:rPr lang="en-GB" dirty="0" err="1">
                <a:latin typeface="Bahnschrift" panose="020B0502040204020203" pitchFamily="34" charset="0"/>
              </a:rPr>
              <a:t>i</a:t>
            </a:r>
            <a:r>
              <a:rPr lang="en-GB" dirty="0">
                <a:latin typeface="Bahnschrift" panose="020B0502040204020203" pitchFamily="34" charset="0"/>
              </a:rPr>
              <a:t> = 0; </a:t>
            </a:r>
            <a:r>
              <a:rPr lang="en-GB" dirty="0" err="1">
                <a:latin typeface="Bahnschrift" panose="020B0502040204020203" pitchFamily="34" charset="0"/>
              </a:rPr>
              <a:t>i</a:t>
            </a:r>
            <a:r>
              <a:rPr lang="en-GB" dirty="0">
                <a:latin typeface="Bahnschrift" panose="020B0502040204020203" pitchFamily="34" charset="0"/>
              </a:rPr>
              <a:t> &lt; size; </a:t>
            </a:r>
            <a:r>
              <a:rPr lang="en-GB" dirty="0" err="1">
                <a:latin typeface="Bahnschrift" panose="020B0502040204020203" pitchFamily="34" charset="0"/>
              </a:rPr>
              <a:t>i</a:t>
            </a:r>
            <a:r>
              <a:rPr lang="en-GB" dirty="0">
                <a:latin typeface="Bahnschrift" panose="020B0502040204020203" pitchFamily="34" charset="0"/>
              </a:rPr>
              <a:t>++)</a:t>
            </a:r>
          </a:p>
          <a:p>
            <a:r>
              <a:rPr lang="en-GB" dirty="0">
                <a:latin typeface="Bahnschrift" panose="020B0502040204020203" pitchFamily="34" charset="0"/>
              </a:rPr>
              <a:t>        {   </a:t>
            </a:r>
            <a:r>
              <a:rPr lang="en-GB" dirty="0">
                <a:solidFill>
                  <a:srgbClr val="00B050"/>
                </a:solidFill>
                <a:latin typeface="Bahnschrift" panose="020B0502040204020203" pitchFamily="34" charset="0"/>
              </a:rPr>
              <a:t>int</a:t>
            </a:r>
            <a:r>
              <a:rPr lang="en-GB" dirty="0">
                <a:latin typeface="Bahnschrift" panose="020B0502040204020203" pitchFamily="34" charset="0"/>
              </a:rPr>
              <a:t> r = </a:t>
            </a:r>
            <a:r>
              <a:rPr lang="en-GB" dirty="0" err="1">
                <a:latin typeface="Bahnschrift" panose="020B0502040204020203" pitchFamily="34" charset="0"/>
              </a:rPr>
              <a:t>rand.nextInt</a:t>
            </a:r>
            <a:r>
              <a:rPr lang="en-GB" dirty="0">
                <a:latin typeface="Bahnschrift" panose="020B0502040204020203" pitchFamily="34" charset="0"/>
              </a:rPr>
              <a:t>( size );</a:t>
            </a:r>
          </a:p>
          <a:p>
            <a:r>
              <a:rPr lang="en-GB" dirty="0">
                <a:latin typeface="Bahnschrift" panose="020B0502040204020203" pitchFamily="34" charset="0"/>
              </a:rPr>
              <a:t>            </a:t>
            </a:r>
            <a:r>
              <a:rPr lang="en-GB" dirty="0" err="1">
                <a:latin typeface="Bahnschrift" panose="020B0502040204020203" pitchFamily="34" charset="0"/>
              </a:rPr>
              <a:t>result.add</a:t>
            </a:r>
            <a:r>
              <a:rPr lang="en-GB" dirty="0">
                <a:latin typeface="Bahnschrift" panose="020B0502040204020203" pitchFamily="34" charset="0"/>
              </a:rPr>
              <a:t>( </a:t>
            </a:r>
            <a:r>
              <a:rPr lang="en-GB" dirty="0" err="1">
                <a:latin typeface="Bahnschrift" panose="020B0502040204020203" pitchFamily="34" charset="0"/>
              </a:rPr>
              <a:t>i</a:t>
            </a:r>
            <a:r>
              <a:rPr lang="en-GB" dirty="0">
                <a:latin typeface="Bahnschrift" panose="020B0502040204020203" pitchFamily="34" charset="0"/>
              </a:rPr>
              <a:t> % 3 != 0  ?  </a:t>
            </a:r>
            <a:r>
              <a:rPr lang="en-GB" dirty="0" err="1">
                <a:latin typeface="Bahnschrift" panose="020B0502040204020203" pitchFamily="34" charset="0"/>
              </a:rPr>
              <a:t>Optional.of</a:t>
            </a:r>
            <a:r>
              <a:rPr lang="en-GB" dirty="0">
                <a:latin typeface="Bahnschrift" panose="020B0502040204020203" pitchFamily="34" charset="0"/>
              </a:rPr>
              <a:t>( r )</a:t>
            </a:r>
          </a:p>
          <a:p>
            <a:r>
              <a:rPr lang="en-GB" dirty="0">
                <a:latin typeface="Bahnschrift" panose="020B0502040204020203" pitchFamily="34" charset="0"/>
              </a:rPr>
              <a:t>                                               :  </a:t>
            </a:r>
            <a:r>
              <a:rPr lang="en-GB" dirty="0" err="1">
                <a:latin typeface="Bahnschrift" panose="020B0502040204020203" pitchFamily="34" charset="0"/>
              </a:rPr>
              <a:t>Optional.empty</a:t>
            </a:r>
            <a:r>
              <a:rPr lang="en-GB" dirty="0">
                <a:latin typeface="Bahnschrift" panose="020B0502040204020203" pitchFamily="34" charset="0"/>
              </a:rPr>
              <a:t>()</a:t>
            </a:r>
          </a:p>
          <a:p>
            <a:r>
              <a:rPr lang="en-GB" dirty="0">
                <a:latin typeface="Bahnschrift" panose="020B0502040204020203" pitchFamily="34" charset="0"/>
              </a:rPr>
              <a:t>                      );</a:t>
            </a:r>
          </a:p>
          <a:p>
            <a:r>
              <a:rPr lang="en-GB" dirty="0">
                <a:latin typeface="Bahnschrift" panose="020B0502040204020203" pitchFamily="34" charset="0"/>
              </a:rPr>
              <a:t>        }</a:t>
            </a:r>
          </a:p>
          <a:p>
            <a:endParaRPr lang="en-GB" dirty="0">
              <a:latin typeface="Bahnschrift" panose="020B0502040204020203" pitchFamily="34" charset="0"/>
            </a:endParaRPr>
          </a:p>
          <a:p>
            <a:r>
              <a:rPr lang="en-GB" dirty="0">
                <a:latin typeface="Bahnschrift" panose="020B0502040204020203" pitchFamily="34" charset="0"/>
              </a:rPr>
              <a:t>        </a:t>
            </a:r>
            <a:r>
              <a:rPr lang="en-GB" dirty="0">
                <a:solidFill>
                  <a:srgbClr val="C00000"/>
                </a:solidFill>
                <a:latin typeface="Bahnschrift" panose="020B0502040204020203" pitchFamily="34" charset="0"/>
              </a:rPr>
              <a:t>return</a:t>
            </a:r>
            <a:r>
              <a:rPr lang="en-GB" dirty="0">
                <a:latin typeface="Bahnschrift" panose="020B0502040204020203" pitchFamily="34" charset="0"/>
              </a:rPr>
              <a:t> result;</a:t>
            </a:r>
          </a:p>
          <a:p>
            <a:r>
              <a:rPr lang="en-GB" dirty="0">
                <a:latin typeface="Bahnschrift" panose="020B0502040204020203" pitchFamily="34" charset="0"/>
              </a:rPr>
              <a:t>    }</a:t>
            </a:r>
          </a:p>
          <a:p>
            <a:endParaRPr lang="en-GB" dirty="0">
              <a:latin typeface="Bahnschrift" panose="020B0502040204020203" pitchFamily="34" charset="0"/>
            </a:endParaRPr>
          </a:p>
          <a:p>
            <a:r>
              <a:rPr lang="en-GB" dirty="0">
                <a:latin typeface="Bahnschrift" panose="020B0502040204020203" pitchFamily="34" charset="0"/>
              </a:rPr>
              <a:t>    </a:t>
            </a:r>
            <a:r>
              <a:rPr lang="en-GB" dirty="0">
                <a:solidFill>
                  <a:srgbClr val="0070C0"/>
                </a:solidFill>
                <a:latin typeface="Bahnschrift" panose="020B0502040204020203" pitchFamily="34" charset="0"/>
              </a:rPr>
              <a:t>public static </a:t>
            </a:r>
            <a:r>
              <a:rPr lang="en-GB" dirty="0">
                <a:solidFill>
                  <a:srgbClr val="00B050"/>
                </a:solidFill>
                <a:latin typeface="Bahnschrift" panose="020B0502040204020203" pitchFamily="34" charset="0"/>
              </a:rPr>
              <a:t>int</a:t>
            </a:r>
            <a:r>
              <a:rPr lang="en-GB" dirty="0">
                <a:latin typeface="Bahnschrift" panose="020B0502040204020203" pitchFamily="34" charset="0"/>
              </a:rPr>
              <a:t> sum( List&lt; Optional&lt;Integer&gt; &gt; opts )</a:t>
            </a:r>
          </a:p>
          <a:p>
            <a:r>
              <a:rPr lang="en-GB" dirty="0">
                <a:latin typeface="Bahnschrift" panose="020B0502040204020203" pitchFamily="34" charset="0"/>
              </a:rPr>
              <a:t>    {   </a:t>
            </a:r>
            <a:r>
              <a:rPr lang="en-GB" dirty="0">
                <a:solidFill>
                  <a:srgbClr val="00B050"/>
                </a:solidFill>
                <a:latin typeface="Bahnschrift" panose="020B0502040204020203" pitchFamily="34" charset="0"/>
              </a:rPr>
              <a:t>int</a:t>
            </a:r>
            <a:r>
              <a:rPr lang="en-GB" dirty="0">
                <a:latin typeface="Bahnschrift" panose="020B0502040204020203" pitchFamily="34" charset="0"/>
              </a:rPr>
              <a:t> result = 0;</a:t>
            </a:r>
          </a:p>
          <a:p>
            <a:endParaRPr lang="en-GB" dirty="0">
              <a:latin typeface="Bahnschrift" panose="020B0502040204020203" pitchFamily="34" charset="0"/>
            </a:endParaRPr>
          </a:p>
          <a:p>
            <a:r>
              <a:rPr lang="en-GB" dirty="0">
                <a:latin typeface="Bahnschrift" panose="020B0502040204020203" pitchFamily="34" charset="0"/>
              </a:rPr>
              <a:t>        </a:t>
            </a:r>
            <a:r>
              <a:rPr lang="en-GB" dirty="0">
                <a:solidFill>
                  <a:srgbClr val="C00000"/>
                </a:solidFill>
                <a:latin typeface="Bahnschrift" panose="020B0502040204020203" pitchFamily="34" charset="0"/>
              </a:rPr>
              <a:t>for</a:t>
            </a:r>
            <a:r>
              <a:rPr lang="en-GB" dirty="0">
                <a:latin typeface="Bahnschrift" panose="020B0502040204020203" pitchFamily="34" charset="0"/>
              </a:rPr>
              <a:t> (Optional&lt;Integer&gt; opt : opts)</a:t>
            </a:r>
          </a:p>
          <a:p>
            <a:r>
              <a:rPr lang="en-GB" dirty="0">
                <a:latin typeface="Bahnschrift" panose="020B0502040204020203" pitchFamily="34" charset="0"/>
              </a:rPr>
              <a:t>        {   </a:t>
            </a:r>
            <a:r>
              <a:rPr lang="en-GB" dirty="0">
                <a:solidFill>
                  <a:srgbClr val="C00000"/>
                </a:solidFill>
                <a:latin typeface="Bahnschrift" panose="020B0502040204020203" pitchFamily="34" charset="0"/>
              </a:rPr>
              <a:t>if</a:t>
            </a:r>
            <a:r>
              <a:rPr lang="en-GB" dirty="0">
                <a:latin typeface="Bahnschrift" panose="020B0502040204020203" pitchFamily="34" charset="0"/>
              </a:rPr>
              <a:t> ( </a:t>
            </a:r>
            <a:r>
              <a:rPr lang="en-GB" dirty="0" err="1">
                <a:latin typeface="Bahnschrift" panose="020B0502040204020203" pitchFamily="34" charset="0"/>
              </a:rPr>
              <a:t>opt.isPresent</a:t>
            </a:r>
            <a:r>
              <a:rPr lang="en-GB" dirty="0">
                <a:latin typeface="Bahnschrift" panose="020B0502040204020203" pitchFamily="34" charset="0"/>
              </a:rPr>
              <a:t>() ) { result += </a:t>
            </a:r>
            <a:r>
              <a:rPr lang="en-GB" dirty="0" err="1">
                <a:latin typeface="Bahnschrift" panose="020B0502040204020203" pitchFamily="34" charset="0"/>
              </a:rPr>
              <a:t>opt.get</a:t>
            </a:r>
            <a:r>
              <a:rPr lang="en-GB" dirty="0">
                <a:latin typeface="Bahnschrift" panose="020B0502040204020203" pitchFamily="34" charset="0"/>
              </a:rPr>
              <a:t>(); }</a:t>
            </a:r>
          </a:p>
          <a:p>
            <a:r>
              <a:rPr lang="en-GB" dirty="0">
                <a:latin typeface="Bahnschrift" panose="020B0502040204020203" pitchFamily="34" charset="0"/>
              </a:rPr>
              <a:t>        }</a:t>
            </a:r>
          </a:p>
          <a:p>
            <a:endParaRPr lang="en-GB" dirty="0">
              <a:latin typeface="Bahnschrift" panose="020B0502040204020203" pitchFamily="34" charset="0"/>
            </a:endParaRPr>
          </a:p>
          <a:p>
            <a:r>
              <a:rPr lang="en-GB" dirty="0">
                <a:latin typeface="Bahnschrift" panose="020B0502040204020203" pitchFamily="34" charset="0"/>
              </a:rPr>
              <a:t>        </a:t>
            </a:r>
            <a:r>
              <a:rPr lang="en-GB" dirty="0">
                <a:solidFill>
                  <a:srgbClr val="C00000"/>
                </a:solidFill>
                <a:latin typeface="Bahnschrift" panose="020B0502040204020203" pitchFamily="34" charset="0"/>
              </a:rPr>
              <a:t>return</a:t>
            </a:r>
            <a:r>
              <a:rPr lang="en-GB" dirty="0">
                <a:latin typeface="Bahnschrift" panose="020B0502040204020203" pitchFamily="34" charset="0"/>
              </a:rPr>
              <a:t> result;</a:t>
            </a:r>
          </a:p>
          <a:p>
            <a:r>
              <a:rPr lang="en-GB" dirty="0">
                <a:latin typeface="Bahnschrift" panose="020B0502040204020203" pitchFamily="34" charset="0"/>
              </a:rPr>
              <a:t>    }</a:t>
            </a:r>
          </a:p>
          <a:p>
            <a:endParaRPr lang="en-GB" dirty="0">
              <a:latin typeface="Bahnschrift" panose="020B0502040204020203" pitchFamily="34" charset="0"/>
            </a:endParaRPr>
          </a:p>
          <a:p>
            <a:r>
              <a:rPr lang="en-GB" dirty="0">
                <a:solidFill>
                  <a:srgbClr val="0070C0"/>
                </a:solidFill>
                <a:latin typeface="Bahnschrift" panose="020B0502040204020203" pitchFamily="34" charset="0"/>
              </a:rPr>
              <a:t>    public static </a:t>
            </a:r>
            <a:r>
              <a:rPr lang="en-GB" dirty="0">
                <a:solidFill>
                  <a:srgbClr val="00B050"/>
                </a:solidFill>
                <a:latin typeface="Bahnschrift" panose="020B0502040204020203" pitchFamily="34" charset="0"/>
              </a:rPr>
              <a:t>void</a:t>
            </a:r>
            <a:r>
              <a:rPr lang="en-GB" dirty="0">
                <a:latin typeface="Bahnschrift" panose="020B0502040204020203" pitchFamily="34" charset="0"/>
              </a:rPr>
              <a:t> main ( String[] </a:t>
            </a:r>
            <a:r>
              <a:rPr lang="en-GB" dirty="0" err="1">
                <a:latin typeface="Bahnschrift" panose="020B0502040204020203" pitchFamily="34" charset="0"/>
              </a:rPr>
              <a:t>args</a:t>
            </a:r>
            <a:r>
              <a:rPr lang="en-GB" dirty="0">
                <a:latin typeface="Bahnschrift" panose="020B0502040204020203" pitchFamily="34" charset="0"/>
              </a:rPr>
              <a:t> )</a:t>
            </a:r>
          </a:p>
          <a:p>
            <a:r>
              <a:rPr lang="en-GB" dirty="0">
                <a:latin typeface="Bahnschrift" panose="020B0502040204020203" pitchFamily="34" charset="0"/>
              </a:rPr>
              <a:t>    {   </a:t>
            </a:r>
            <a:r>
              <a:rPr lang="en-GB" dirty="0">
                <a:solidFill>
                  <a:srgbClr val="C00000"/>
                </a:solidFill>
                <a:latin typeface="Bahnschrift" panose="020B0502040204020203" pitchFamily="34" charset="0"/>
              </a:rPr>
              <a:t>var</a:t>
            </a:r>
            <a:r>
              <a:rPr lang="en-GB" dirty="0">
                <a:latin typeface="Bahnschrift" panose="020B0502040204020203" pitchFamily="34" charset="0"/>
              </a:rPr>
              <a:t> list = </a:t>
            </a:r>
            <a:r>
              <a:rPr lang="en-GB" dirty="0" err="1">
                <a:latin typeface="Bahnschrift" panose="020B0502040204020203" pitchFamily="34" charset="0"/>
              </a:rPr>
              <a:t>randomIntOps</a:t>
            </a:r>
            <a:r>
              <a:rPr lang="en-GB" dirty="0">
                <a:latin typeface="Bahnschrift" panose="020B0502040204020203" pitchFamily="34" charset="0"/>
              </a:rPr>
              <a:t>( 10 );</a:t>
            </a:r>
          </a:p>
          <a:p>
            <a:r>
              <a:rPr lang="en-GB" dirty="0">
                <a:latin typeface="Bahnschrift" panose="020B0502040204020203" pitchFamily="34" charset="0"/>
              </a:rPr>
              <a:t>        </a:t>
            </a:r>
            <a:r>
              <a:rPr lang="en-GB" dirty="0" err="1">
                <a:latin typeface="Bahnschrift" panose="020B0502040204020203" pitchFamily="34" charset="0"/>
              </a:rPr>
              <a:t>System.out.println</a:t>
            </a:r>
            <a:r>
              <a:rPr lang="en-GB" dirty="0">
                <a:latin typeface="Bahnschrift" panose="020B0502040204020203" pitchFamily="34" charset="0"/>
              </a:rPr>
              <a:t>( </a:t>
            </a:r>
            <a:r>
              <a:rPr lang="en-GB" dirty="0" err="1">
                <a:latin typeface="Bahnschrift" panose="020B0502040204020203" pitchFamily="34" charset="0"/>
              </a:rPr>
              <a:t>Arrays.toString</a:t>
            </a:r>
            <a:r>
              <a:rPr lang="en-GB" dirty="0">
                <a:latin typeface="Bahnschrift" panose="020B0502040204020203" pitchFamily="34" charset="0"/>
              </a:rPr>
              <a:t>( </a:t>
            </a:r>
            <a:r>
              <a:rPr lang="en-GB" dirty="0" err="1">
                <a:latin typeface="Bahnschrift" panose="020B0502040204020203" pitchFamily="34" charset="0"/>
              </a:rPr>
              <a:t>list.toArray</a:t>
            </a:r>
            <a:r>
              <a:rPr lang="en-GB" dirty="0">
                <a:latin typeface="Bahnschrift" panose="020B0502040204020203" pitchFamily="34" charset="0"/>
              </a:rPr>
              <a:t>() ) );</a:t>
            </a:r>
          </a:p>
          <a:p>
            <a:r>
              <a:rPr lang="en-GB" dirty="0">
                <a:latin typeface="Bahnschrift" panose="020B0502040204020203" pitchFamily="34" charset="0"/>
              </a:rPr>
              <a:t>        </a:t>
            </a:r>
            <a:r>
              <a:rPr lang="en-GB" dirty="0" err="1">
                <a:latin typeface="Bahnschrift" panose="020B0502040204020203" pitchFamily="34" charset="0"/>
              </a:rPr>
              <a:t>System.out.println</a:t>
            </a:r>
            <a:r>
              <a:rPr lang="en-GB" dirty="0">
                <a:latin typeface="Bahnschrift" panose="020B0502040204020203" pitchFamily="34" charset="0"/>
              </a:rPr>
              <a:t>( sum( list ) );</a:t>
            </a:r>
          </a:p>
          <a:p>
            <a:r>
              <a:rPr lang="en-GB" dirty="0">
                <a:latin typeface="Bahnschrift" panose="020B0502040204020203" pitchFamily="34" charset="0"/>
              </a:rPr>
              <a:t>    }</a:t>
            </a:r>
          </a:p>
          <a:p>
            <a:r>
              <a:rPr lang="en-GB" dirty="0">
                <a:latin typeface="Bahnschrift" panose="020B0502040204020203" pitchFamily="34" charset="0"/>
              </a:rPr>
              <a:t>}</a:t>
            </a:r>
          </a:p>
          <a:p>
            <a:endParaRPr lang="en-GB" dirty="0">
              <a:latin typeface="Bahnschrift" panose="020B0502040204020203" pitchFamily="34" charset="0"/>
            </a:endParaRPr>
          </a:p>
          <a:p>
            <a:r>
              <a:rPr lang="en-GB" dirty="0">
                <a:solidFill>
                  <a:schemeClr val="bg1">
                    <a:lumMod val="65000"/>
                  </a:schemeClr>
                </a:solidFill>
                <a:latin typeface="Bahnschrift" panose="020B0502040204020203" pitchFamily="34" charset="0"/>
              </a:rPr>
              <a:t>// Example output:</a:t>
            </a:r>
          </a:p>
          <a:p>
            <a:r>
              <a:rPr lang="en-GB" dirty="0">
                <a:solidFill>
                  <a:schemeClr val="bg1">
                    <a:lumMod val="65000"/>
                  </a:schemeClr>
                </a:solidFill>
                <a:latin typeface="Bahnschrift" panose="020B0502040204020203" pitchFamily="34" charset="0"/>
              </a:rPr>
              <a:t>// [ </a:t>
            </a:r>
            <a:r>
              <a:rPr lang="en-GB" dirty="0" err="1">
                <a:solidFill>
                  <a:schemeClr val="bg1">
                    <a:lumMod val="65000"/>
                  </a:schemeClr>
                </a:solidFill>
                <a:latin typeface="Bahnschrift" panose="020B0502040204020203" pitchFamily="34" charset="0"/>
              </a:rPr>
              <a:t>Optional.empty</a:t>
            </a:r>
            <a:r>
              <a:rPr lang="en-GB" dirty="0">
                <a:solidFill>
                  <a:schemeClr val="bg1">
                    <a:lumMod val="65000"/>
                  </a:schemeClr>
                </a:solidFill>
                <a:latin typeface="Bahnschrift" panose="020B0502040204020203" pitchFamily="34" charset="0"/>
              </a:rPr>
              <a:t>, Optional[6], Optional[3], </a:t>
            </a:r>
            <a:r>
              <a:rPr lang="en-GB" dirty="0" err="1">
                <a:solidFill>
                  <a:schemeClr val="bg1">
                    <a:lumMod val="65000"/>
                  </a:schemeClr>
                </a:solidFill>
                <a:latin typeface="Bahnschrift" panose="020B0502040204020203" pitchFamily="34" charset="0"/>
              </a:rPr>
              <a:t>Optional.empty</a:t>
            </a:r>
            <a:r>
              <a:rPr lang="en-GB" dirty="0">
                <a:solidFill>
                  <a:schemeClr val="bg1">
                    <a:lumMod val="65000"/>
                  </a:schemeClr>
                </a:solidFill>
                <a:latin typeface="Bahnschrift" panose="020B0502040204020203" pitchFamily="34" charset="0"/>
              </a:rPr>
              <a:t>, Optional[6], Optional[0], </a:t>
            </a:r>
            <a:r>
              <a:rPr lang="en-GB" dirty="0" err="1">
                <a:solidFill>
                  <a:schemeClr val="bg1">
                    <a:lumMod val="65000"/>
                  </a:schemeClr>
                </a:solidFill>
                <a:latin typeface="Bahnschrift" panose="020B0502040204020203" pitchFamily="34" charset="0"/>
              </a:rPr>
              <a:t>Optional.empty</a:t>
            </a:r>
            <a:r>
              <a:rPr lang="en-GB" dirty="0">
                <a:solidFill>
                  <a:schemeClr val="bg1">
                    <a:lumMod val="65000"/>
                  </a:schemeClr>
                </a:solidFill>
                <a:latin typeface="Bahnschrift" panose="020B0502040204020203" pitchFamily="34" charset="0"/>
              </a:rPr>
              <a:t>, Optional[5],</a:t>
            </a:r>
            <a:br>
              <a:rPr lang="en-GB" dirty="0">
                <a:solidFill>
                  <a:schemeClr val="bg1">
                    <a:lumMod val="65000"/>
                  </a:schemeClr>
                </a:solidFill>
                <a:latin typeface="Bahnschrift" panose="020B0502040204020203" pitchFamily="34" charset="0"/>
              </a:rPr>
            </a:br>
            <a:r>
              <a:rPr lang="en-GB" dirty="0">
                <a:solidFill>
                  <a:schemeClr val="bg1">
                    <a:lumMod val="65000"/>
                  </a:schemeClr>
                </a:solidFill>
                <a:latin typeface="Bahnschrift" panose="020B0502040204020203" pitchFamily="34" charset="0"/>
              </a:rPr>
              <a:t>//  Optional[2], </a:t>
            </a:r>
            <a:r>
              <a:rPr lang="en-GB" dirty="0" err="1">
                <a:solidFill>
                  <a:schemeClr val="bg1">
                    <a:lumMod val="65000"/>
                  </a:schemeClr>
                </a:solidFill>
                <a:latin typeface="Bahnschrift" panose="020B0502040204020203" pitchFamily="34" charset="0"/>
              </a:rPr>
              <a:t>Optional.empty</a:t>
            </a:r>
            <a:r>
              <a:rPr lang="en-GB" dirty="0">
                <a:solidFill>
                  <a:schemeClr val="bg1">
                    <a:lumMod val="65000"/>
                  </a:schemeClr>
                </a:solidFill>
                <a:latin typeface="Bahnschrift" panose="020B0502040204020203" pitchFamily="34" charset="0"/>
              </a:rPr>
              <a:t> ]</a:t>
            </a:r>
          </a:p>
          <a:p>
            <a:r>
              <a:rPr lang="en-GB" dirty="0">
                <a:solidFill>
                  <a:schemeClr val="bg1">
                    <a:lumMod val="65000"/>
                  </a:schemeClr>
                </a:solidFill>
                <a:latin typeface="Bahnschrift" panose="020B0502040204020203" pitchFamily="34" charset="0"/>
              </a:rPr>
              <a:t>//</a:t>
            </a:r>
            <a:br>
              <a:rPr lang="en-GB" dirty="0">
                <a:solidFill>
                  <a:schemeClr val="bg1">
                    <a:lumMod val="65000"/>
                  </a:schemeClr>
                </a:solidFill>
                <a:latin typeface="Bahnschrift" panose="020B0502040204020203" pitchFamily="34" charset="0"/>
              </a:rPr>
            </a:br>
            <a:r>
              <a:rPr lang="en-GB" dirty="0">
                <a:solidFill>
                  <a:schemeClr val="bg1">
                    <a:lumMod val="65000"/>
                  </a:schemeClr>
                </a:solidFill>
                <a:latin typeface="Bahnschrift" panose="020B0502040204020203" pitchFamily="34" charset="0"/>
              </a:rPr>
              <a:t>// 22</a:t>
            </a:r>
          </a:p>
        </p:txBody>
      </p:sp>
    </p:spTree>
    <p:extLst>
      <p:ext uri="{BB962C8B-B14F-4D97-AF65-F5344CB8AC3E}">
        <p14:creationId xmlns:p14="http://schemas.microsoft.com/office/powerpoint/2010/main" val="63815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3.7037E-7 L 0 -0.82338 " pathEditMode="relative" rAng="0" ptsTypes="AA">
                                      <p:cBhvr>
                                        <p:cTn id="6" dur="2000" fill="hold"/>
                                        <p:tgtEl>
                                          <p:spTgt spid="2"/>
                                        </p:tgtEl>
                                        <p:attrNameLst>
                                          <p:attrName>ppt_x</p:attrName>
                                          <p:attrName>ppt_y</p:attrName>
                                        </p:attrNameLst>
                                      </p:cBhvr>
                                      <p:rCtr x="0" y="-41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Convenience methods of the ‘Optional’ class</a:t>
            </a:r>
          </a:p>
        </p:txBody>
      </p:sp>
      <p:sp>
        <p:nvSpPr>
          <p:cNvPr id="5" name="Text Placeholder 4"/>
          <p:cNvSpPr>
            <a:spLocks noGrp="1"/>
          </p:cNvSpPr>
          <p:nvPr>
            <p:ph type="body" sz="quarter" idx="21"/>
          </p:nvPr>
        </p:nvSpPr>
        <p:spPr>
          <a:xfrm>
            <a:off x="356261" y="839244"/>
            <a:ext cx="11581738" cy="5504407"/>
          </a:xfrm>
        </p:spPr>
        <p:txBody>
          <a:bodyPr/>
          <a:lstStyle/>
          <a:p>
            <a:r>
              <a:rPr lang="en-GB" dirty="0"/>
              <a:t>If a value is present, invoke the specified consumer with the value,</a:t>
            </a:r>
            <a:br>
              <a:rPr lang="en-GB" dirty="0"/>
            </a:br>
            <a:r>
              <a:rPr lang="en-GB" dirty="0"/>
              <a:t>otherwise do nothing.</a:t>
            </a:r>
          </a:p>
          <a:p>
            <a:pPr lvl="2"/>
            <a:endParaRPr lang="en-GB" dirty="0"/>
          </a:p>
          <a:p>
            <a:pPr marL="6350" indent="0">
              <a:buNone/>
            </a:pPr>
            <a:r>
              <a:rPr lang="en-GB" dirty="0">
                <a:latin typeface="Bahnschrift" panose="020B0502040204020203" pitchFamily="34" charset="0"/>
              </a:rPr>
              <a:t>	void </a:t>
            </a:r>
            <a:r>
              <a:rPr lang="en-GB" dirty="0" err="1">
                <a:latin typeface="Bahnschrift" panose="020B0502040204020203" pitchFamily="34" charset="0"/>
              </a:rPr>
              <a:t>ifPresent</a:t>
            </a:r>
            <a:r>
              <a:rPr lang="en-GB" dirty="0">
                <a:latin typeface="Bahnschrift" panose="020B0502040204020203" pitchFamily="34" charset="0"/>
              </a:rPr>
              <a:t>(Consumer&lt;? super T&gt; consumer)</a:t>
            </a:r>
          </a:p>
          <a:p>
            <a:pPr marL="6350" indent="0">
              <a:buNone/>
            </a:pPr>
            <a:endParaRPr lang="en-GB" dirty="0"/>
          </a:p>
          <a:p>
            <a:r>
              <a:rPr lang="en-GB" dirty="0"/>
              <a:t>Return the value if present, otherwise return other</a:t>
            </a:r>
          </a:p>
          <a:p>
            <a:pPr lvl="2"/>
            <a:endParaRPr lang="en-GB" dirty="0"/>
          </a:p>
          <a:p>
            <a:pPr marL="6350" indent="0">
              <a:buNone/>
            </a:pPr>
            <a:r>
              <a:rPr lang="en-GB" dirty="0"/>
              <a:t>	</a:t>
            </a:r>
            <a:r>
              <a:rPr lang="en-GB" dirty="0">
                <a:latin typeface="Bahnschrift" panose="020B0502040204020203" pitchFamily="34" charset="0"/>
              </a:rPr>
              <a:t>T </a:t>
            </a:r>
            <a:r>
              <a:rPr lang="en-GB" dirty="0" err="1">
                <a:latin typeface="Bahnschrift" panose="020B0502040204020203" pitchFamily="34" charset="0"/>
              </a:rPr>
              <a:t>orElse</a:t>
            </a:r>
            <a:r>
              <a:rPr lang="en-GB" dirty="0">
                <a:latin typeface="Bahnschrift" panose="020B0502040204020203" pitchFamily="34" charset="0"/>
              </a:rPr>
              <a:t>(T other)</a:t>
            </a:r>
          </a:p>
          <a:p>
            <a:pPr marL="6350" indent="0">
              <a:buNone/>
            </a:pPr>
            <a:endParaRPr lang="en-GB" dirty="0"/>
          </a:p>
          <a:p>
            <a:r>
              <a:rPr lang="en-GB" dirty="0"/>
              <a:t>A combination of both the above </a:t>
            </a:r>
            <a:r>
              <a:rPr lang="en-GB" sz="1800" dirty="0"/>
              <a:t>(since Java 9)</a:t>
            </a:r>
          </a:p>
          <a:p>
            <a:pPr lvl="2"/>
            <a:endParaRPr lang="en-GB" sz="600" dirty="0"/>
          </a:p>
          <a:p>
            <a:pPr marL="6350" indent="0">
              <a:buNone/>
            </a:pPr>
            <a:r>
              <a:rPr lang="en-GB" dirty="0"/>
              <a:t>	</a:t>
            </a:r>
            <a:r>
              <a:rPr lang="en-GB" dirty="0">
                <a:latin typeface="Bahnschrift" panose="020B0502040204020203" pitchFamily="34" charset="0"/>
              </a:rPr>
              <a:t>void </a:t>
            </a:r>
            <a:r>
              <a:rPr lang="en-GB" dirty="0" err="1">
                <a:latin typeface="Bahnschrift" panose="020B0502040204020203" pitchFamily="34" charset="0"/>
              </a:rPr>
              <a:t>ifPresentOrElse</a:t>
            </a:r>
            <a:r>
              <a:rPr lang="en-GB" dirty="0">
                <a:latin typeface="Bahnschrift" panose="020B0502040204020203" pitchFamily="34" charset="0"/>
              </a:rPr>
              <a:t>(Consumer&lt;? super T&gt; action, Runnable </a:t>
            </a:r>
            <a:r>
              <a:rPr lang="en-GB" dirty="0" err="1">
                <a:latin typeface="Bahnschrift" panose="020B0502040204020203" pitchFamily="34" charset="0"/>
              </a:rPr>
              <a:t>emptyAction</a:t>
            </a:r>
            <a:r>
              <a:rPr lang="en-GB" dirty="0">
                <a:latin typeface="Bahnschrift" panose="020B0502040204020203" pitchFamily="34" charset="0"/>
              </a:rPr>
              <a:t>)</a:t>
            </a:r>
          </a:p>
          <a:p>
            <a:pPr lvl="2"/>
            <a:endParaRPr lang="en-GB" dirty="0"/>
          </a:p>
          <a:p>
            <a:pPr marL="6350" indent="0">
              <a:buNone/>
            </a:pPr>
            <a:r>
              <a:rPr lang="en-GB" sz="1800" dirty="0"/>
              <a:t>(Note: the consumer functional interface defines a void accept(T t) method)</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12</a:t>
            </a:fld>
            <a:r>
              <a:rPr lang="en-US"/>
              <a:t>/N</a:t>
            </a:r>
            <a:endParaRPr lang="en-US" dirty="0"/>
          </a:p>
        </p:txBody>
      </p:sp>
    </p:spTree>
    <p:extLst>
      <p:ext uri="{BB962C8B-B14F-4D97-AF65-F5344CB8AC3E}">
        <p14:creationId xmlns:p14="http://schemas.microsoft.com/office/powerpoint/2010/main" val="1627645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8"/>
          </p:nvPr>
        </p:nvSpPr>
        <p:spPr/>
        <p:txBody>
          <a:bodyPr/>
          <a:lstStyle/>
          <a:p>
            <a:fld id="{D7E85FC7-13DC-D24B-89C2-5E16CAE8A885}" type="slidenum">
              <a:rPr lang="en-US" smtClean="0"/>
              <a:pPr/>
              <a:t>13</a:t>
            </a:fld>
            <a:r>
              <a:rPr lang="en-US"/>
              <a:t>/N</a:t>
            </a:r>
            <a:endParaRPr lang="en-US" dirty="0"/>
          </a:p>
        </p:txBody>
      </p:sp>
      <p:sp>
        <p:nvSpPr>
          <p:cNvPr id="2" name="TextBox 1">
            <a:extLst>
              <a:ext uri="{FF2B5EF4-FFF2-40B4-BE49-F238E27FC236}">
                <a16:creationId xmlns:a16="http://schemas.microsoft.com/office/drawing/2014/main" id="{47DF40CB-5B5A-4035-81B1-E2E4A764A3E3}"/>
              </a:ext>
            </a:extLst>
          </p:cNvPr>
          <p:cNvSpPr txBox="1"/>
          <p:nvPr/>
        </p:nvSpPr>
        <p:spPr>
          <a:xfrm>
            <a:off x="0" y="0"/>
            <a:ext cx="12192000" cy="6463308"/>
          </a:xfrm>
          <a:prstGeom prst="rect">
            <a:avLst/>
          </a:prstGeom>
          <a:solidFill>
            <a:schemeClr val="bg1"/>
          </a:solidFill>
        </p:spPr>
        <p:txBody>
          <a:bodyPr wrap="square" rtlCol="0">
            <a:spAutoFit/>
          </a:bodyPr>
          <a:lstStyle/>
          <a:p>
            <a:r>
              <a:rPr lang="en-GB" dirty="0">
                <a:solidFill>
                  <a:srgbClr val="0070C0"/>
                </a:solidFill>
                <a:latin typeface="Bahnschrift" panose="020B0502040204020203" pitchFamily="34" charset="0"/>
              </a:rPr>
              <a:t>import</a:t>
            </a:r>
            <a:r>
              <a:rPr lang="en-GB" dirty="0">
                <a:latin typeface="Bahnschrift" panose="020B0502040204020203" pitchFamily="34" charset="0"/>
              </a:rPr>
              <a:t> </a:t>
            </a:r>
            <a:r>
              <a:rPr lang="en-GB" dirty="0" err="1">
                <a:latin typeface="Bahnschrift" panose="020B0502040204020203" pitchFamily="34" charset="0"/>
              </a:rPr>
              <a:t>java.util.Optional</a:t>
            </a:r>
            <a:r>
              <a:rPr lang="en-GB" dirty="0">
                <a:latin typeface="Bahnschrift" panose="020B0502040204020203" pitchFamily="34" charset="0"/>
              </a:rPr>
              <a:t>;</a:t>
            </a:r>
          </a:p>
          <a:p>
            <a:endParaRPr lang="en-GB" dirty="0">
              <a:latin typeface="Bahnschrift" panose="020B0502040204020203" pitchFamily="34" charset="0"/>
            </a:endParaRPr>
          </a:p>
          <a:p>
            <a:r>
              <a:rPr lang="en-GB" dirty="0">
                <a:solidFill>
                  <a:srgbClr val="0070C0"/>
                </a:solidFill>
                <a:latin typeface="Bahnschrift" panose="020B0502040204020203" pitchFamily="34" charset="0"/>
              </a:rPr>
              <a:t>public class </a:t>
            </a:r>
            <a:r>
              <a:rPr lang="en-GB" dirty="0" err="1">
                <a:latin typeface="Bahnschrift" panose="020B0502040204020203" pitchFamily="34" charset="0"/>
              </a:rPr>
              <a:t>OptionalExample</a:t>
            </a:r>
            <a:endParaRPr lang="en-GB" dirty="0">
              <a:latin typeface="Bahnschrift" panose="020B0502040204020203" pitchFamily="34" charset="0"/>
            </a:endParaRPr>
          </a:p>
          <a:p>
            <a:r>
              <a:rPr lang="en-GB" dirty="0">
                <a:latin typeface="Bahnschrift" panose="020B0502040204020203" pitchFamily="34" charset="0"/>
              </a:rPr>
              <a:t>{   </a:t>
            </a:r>
            <a:r>
              <a:rPr lang="en-GB" dirty="0">
                <a:solidFill>
                  <a:srgbClr val="0070C0"/>
                </a:solidFill>
                <a:latin typeface="Bahnschrift" panose="020B0502040204020203" pitchFamily="34" charset="0"/>
              </a:rPr>
              <a:t>public static </a:t>
            </a:r>
            <a:r>
              <a:rPr lang="en-GB" dirty="0">
                <a:solidFill>
                  <a:srgbClr val="00B050"/>
                </a:solidFill>
                <a:latin typeface="Bahnschrift" panose="020B0502040204020203" pitchFamily="34" charset="0"/>
              </a:rPr>
              <a:t>void</a:t>
            </a:r>
            <a:r>
              <a:rPr lang="en-GB" dirty="0">
                <a:latin typeface="Bahnschrift" panose="020B0502040204020203" pitchFamily="34" charset="0"/>
              </a:rPr>
              <a:t> </a:t>
            </a:r>
            <a:r>
              <a:rPr lang="en-GB" dirty="0" err="1">
                <a:latin typeface="Bahnschrift" panose="020B0502040204020203" pitchFamily="34" charset="0"/>
              </a:rPr>
              <a:t>ifPresentOrElse</a:t>
            </a:r>
            <a:r>
              <a:rPr lang="en-GB" dirty="0">
                <a:latin typeface="Bahnschrift" panose="020B0502040204020203" pitchFamily="34" charset="0"/>
              </a:rPr>
              <a:t>()</a:t>
            </a:r>
          </a:p>
          <a:p>
            <a:r>
              <a:rPr lang="en-GB" dirty="0">
                <a:latin typeface="Bahnschrift" panose="020B0502040204020203" pitchFamily="34" charset="0"/>
              </a:rPr>
              <a:t>    {   Optional&lt;Integer&gt; optional = </a:t>
            </a:r>
            <a:r>
              <a:rPr lang="en-GB" dirty="0" err="1">
                <a:latin typeface="Bahnschrift" panose="020B0502040204020203" pitchFamily="34" charset="0"/>
              </a:rPr>
              <a:t>Optional.of</a:t>
            </a:r>
            <a:r>
              <a:rPr lang="en-GB" dirty="0">
                <a:latin typeface="Bahnschrift" panose="020B0502040204020203" pitchFamily="34" charset="0"/>
              </a:rPr>
              <a:t>( 1 );</a:t>
            </a:r>
          </a:p>
          <a:p>
            <a:r>
              <a:rPr lang="en-GB" dirty="0">
                <a:latin typeface="Bahnschrift" panose="020B0502040204020203" pitchFamily="34" charset="0"/>
              </a:rPr>
              <a:t>        </a:t>
            </a:r>
            <a:r>
              <a:rPr lang="en-GB" dirty="0" err="1">
                <a:latin typeface="Bahnschrift" panose="020B0502040204020203" pitchFamily="34" charset="0"/>
              </a:rPr>
              <a:t>optional.ifPresentOrElse</a:t>
            </a:r>
            <a:r>
              <a:rPr lang="en-GB" dirty="0">
                <a:latin typeface="Bahnschrift" panose="020B0502040204020203" pitchFamily="34" charset="0"/>
              </a:rPr>
              <a:t>(   x -&gt; </a:t>
            </a:r>
            <a:r>
              <a:rPr lang="en-GB" dirty="0" err="1">
                <a:latin typeface="Bahnschrift" panose="020B0502040204020203" pitchFamily="34" charset="0"/>
              </a:rPr>
              <a:t>System.out.println</a:t>
            </a:r>
            <a:r>
              <a:rPr lang="en-GB" dirty="0">
                <a:latin typeface="Bahnschrift" panose="020B0502040204020203" pitchFamily="34" charset="0"/>
              </a:rPr>
              <a:t>(</a:t>
            </a:r>
            <a:r>
              <a:rPr lang="en-GB" dirty="0">
                <a:solidFill>
                  <a:srgbClr val="FF0000"/>
                </a:solidFill>
                <a:latin typeface="Bahnschrift" panose="020B0502040204020203" pitchFamily="34" charset="0"/>
              </a:rPr>
              <a:t>"Value: "</a:t>
            </a:r>
            <a:r>
              <a:rPr lang="en-GB" dirty="0">
                <a:latin typeface="Bahnschrift" panose="020B0502040204020203" pitchFamily="34" charset="0"/>
              </a:rPr>
              <a:t> + x),</a:t>
            </a:r>
          </a:p>
          <a:p>
            <a:r>
              <a:rPr lang="en-GB" dirty="0">
                <a:latin typeface="Bahnschrift" panose="020B0502040204020203" pitchFamily="34" charset="0"/>
              </a:rPr>
              <a:t>                                                    () -&gt; </a:t>
            </a:r>
            <a:r>
              <a:rPr lang="en-GB" dirty="0" err="1">
                <a:latin typeface="Bahnschrift" panose="020B0502040204020203" pitchFamily="34" charset="0"/>
              </a:rPr>
              <a:t>System.out.println</a:t>
            </a:r>
            <a:r>
              <a:rPr lang="en-GB" dirty="0">
                <a:latin typeface="Bahnschrift" panose="020B0502040204020203" pitchFamily="34" charset="0"/>
              </a:rPr>
              <a:t>(</a:t>
            </a:r>
            <a:r>
              <a:rPr lang="en-GB" dirty="0">
                <a:solidFill>
                  <a:srgbClr val="FF0000"/>
                </a:solidFill>
                <a:latin typeface="Bahnschrift" panose="020B0502040204020203" pitchFamily="34" charset="0"/>
              </a:rPr>
              <a:t>"Not present"</a:t>
            </a:r>
            <a:r>
              <a:rPr lang="en-GB" dirty="0">
                <a:latin typeface="Bahnschrift" panose="020B0502040204020203" pitchFamily="34" charset="0"/>
              </a:rPr>
              <a:t>)</a:t>
            </a:r>
          </a:p>
          <a:p>
            <a:r>
              <a:rPr lang="en-GB" dirty="0">
                <a:latin typeface="Bahnschrift" panose="020B0502040204020203" pitchFamily="34" charset="0"/>
              </a:rPr>
              <a:t>                                                 );</a:t>
            </a:r>
          </a:p>
          <a:p>
            <a:r>
              <a:rPr lang="en-GB" dirty="0">
                <a:latin typeface="Bahnschrift" panose="020B0502040204020203" pitchFamily="34" charset="0"/>
              </a:rPr>
              <a:t>        optional = </a:t>
            </a:r>
            <a:r>
              <a:rPr lang="en-GB" dirty="0" err="1">
                <a:latin typeface="Bahnschrift" panose="020B0502040204020203" pitchFamily="34" charset="0"/>
              </a:rPr>
              <a:t>Optional.empty</a:t>
            </a:r>
            <a:r>
              <a:rPr lang="en-GB" dirty="0">
                <a:latin typeface="Bahnschrift" panose="020B0502040204020203" pitchFamily="34" charset="0"/>
              </a:rPr>
              <a:t>();</a:t>
            </a:r>
          </a:p>
          <a:p>
            <a:r>
              <a:rPr lang="en-GB" dirty="0">
                <a:latin typeface="Bahnschrift" panose="020B0502040204020203" pitchFamily="34" charset="0"/>
              </a:rPr>
              <a:t>        </a:t>
            </a:r>
            <a:r>
              <a:rPr lang="en-GB" dirty="0" err="1">
                <a:latin typeface="Bahnschrift" panose="020B0502040204020203" pitchFamily="34" charset="0"/>
              </a:rPr>
              <a:t>optional.ifPresentOrElse</a:t>
            </a:r>
            <a:r>
              <a:rPr lang="en-GB" dirty="0">
                <a:latin typeface="Bahnschrift" panose="020B0502040204020203" pitchFamily="34" charset="0"/>
              </a:rPr>
              <a:t>(   x -&gt; </a:t>
            </a:r>
            <a:r>
              <a:rPr lang="en-GB" dirty="0" err="1">
                <a:latin typeface="Bahnschrift" panose="020B0502040204020203" pitchFamily="34" charset="0"/>
              </a:rPr>
              <a:t>System.out.println</a:t>
            </a:r>
            <a:r>
              <a:rPr lang="en-GB" dirty="0">
                <a:latin typeface="Bahnschrift" panose="020B0502040204020203" pitchFamily="34" charset="0"/>
              </a:rPr>
              <a:t>(</a:t>
            </a:r>
            <a:r>
              <a:rPr lang="en-GB" dirty="0">
                <a:solidFill>
                  <a:srgbClr val="FF0000"/>
                </a:solidFill>
                <a:latin typeface="Bahnschrift" panose="020B0502040204020203" pitchFamily="34" charset="0"/>
              </a:rPr>
              <a:t>"Value: "</a:t>
            </a:r>
            <a:r>
              <a:rPr lang="en-GB" dirty="0">
                <a:latin typeface="Bahnschrift" panose="020B0502040204020203" pitchFamily="34" charset="0"/>
              </a:rPr>
              <a:t> + x),</a:t>
            </a:r>
          </a:p>
          <a:p>
            <a:r>
              <a:rPr lang="en-GB" dirty="0">
                <a:latin typeface="Bahnschrift" panose="020B0502040204020203" pitchFamily="34" charset="0"/>
              </a:rPr>
              <a:t>                                                    () -&gt; </a:t>
            </a:r>
            <a:r>
              <a:rPr lang="en-GB" dirty="0" err="1">
                <a:latin typeface="Bahnschrift" panose="020B0502040204020203" pitchFamily="34" charset="0"/>
              </a:rPr>
              <a:t>System.out.println</a:t>
            </a:r>
            <a:r>
              <a:rPr lang="en-GB" dirty="0">
                <a:latin typeface="Bahnschrift" panose="020B0502040204020203" pitchFamily="34" charset="0"/>
              </a:rPr>
              <a:t>(</a:t>
            </a:r>
            <a:r>
              <a:rPr lang="en-GB" dirty="0">
                <a:solidFill>
                  <a:srgbClr val="FF0000"/>
                </a:solidFill>
                <a:latin typeface="Bahnschrift" panose="020B0502040204020203" pitchFamily="34" charset="0"/>
              </a:rPr>
              <a:t>"Not present"</a:t>
            </a:r>
            <a:r>
              <a:rPr lang="en-GB" dirty="0">
                <a:latin typeface="Bahnschrift" panose="020B0502040204020203" pitchFamily="34" charset="0"/>
              </a:rPr>
              <a:t>)</a:t>
            </a:r>
          </a:p>
          <a:p>
            <a:r>
              <a:rPr lang="en-GB" dirty="0">
                <a:latin typeface="Bahnschrift" panose="020B0502040204020203" pitchFamily="34" charset="0"/>
              </a:rPr>
              <a:t>                                                 );</a:t>
            </a:r>
          </a:p>
          <a:p>
            <a:r>
              <a:rPr lang="en-GB" dirty="0">
                <a:latin typeface="Bahnschrift" panose="020B0502040204020203" pitchFamily="34" charset="0"/>
              </a:rPr>
              <a:t>    }</a:t>
            </a:r>
          </a:p>
          <a:p>
            <a:endParaRPr lang="en-GB" dirty="0">
              <a:latin typeface="Bahnschrift" panose="020B0502040204020203" pitchFamily="34" charset="0"/>
            </a:endParaRPr>
          </a:p>
          <a:p>
            <a:r>
              <a:rPr lang="en-GB" dirty="0">
                <a:latin typeface="Bahnschrift" panose="020B0502040204020203" pitchFamily="34" charset="0"/>
              </a:rPr>
              <a:t>    </a:t>
            </a:r>
            <a:r>
              <a:rPr lang="en-GB" dirty="0">
                <a:solidFill>
                  <a:srgbClr val="0070C0"/>
                </a:solidFill>
                <a:latin typeface="Bahnschrift" panose="020B0502040204020203" pitchFamily="34" charset="0"/>
              </a:rPr>
              <a:t>public static </a:t>
            </a:r>
            <a:r>
              <a:rPr lang="en-GB" dirty="0">
                <a:solidFill>
                  <a:srgbClr val="00B050"/>
                </a:solidFill>
                <a:latin typeface="Bahnschrift" panose="020B0502040204020203" pitchFamily="34" charset="0"/>
              </a:rPr>
              <a:t>void</a:t>
            </a:r>
            <a:r>
              <a:rPr lang="en-GB" dirty="0">
                <a:latin typeface="Bahnschrift" panose="020B0502040204020203" pitchFamily="34" charset="0"/>
              </a:rPr>
              <a:t> main (String[] </a:t>
            </a:r>
            <a:r>
              <a:rPr lang="en-GB" dirty="0" err="1">
                <a:latin typeface="Bahnschrift" panose="020B0502040204020203" pitchFamily="34" charset="0"/>
              </a:rPr>
              <a:t>args</a:t>
            </a:r>
            <a:r>
              <a:rPr lang="en-GB" dirty="0">
                <a:latin typeface="Bahnschrift" panose="020B0502040204020203" pitchFamily="34" charset="0"/>
              </a:rPr>
              <a:t>)</a:t>
            </a:r>
          </a:p>
          <a:p>
            <a:r>
              <a:rPr lang="en-GB" dirty="0">
                <a:latin typeface="Bahnschrift" panose="020B0502040204020203" pitchFamily="34" charset="0"/>
              </a:rPr>
              <a:t>    {   </a:t>
            </a:r>
            <a:r>
              <a:rPr lang="en-GB" dirty="0" err="1">
                <a:latin typeface="Bahnschrift" panose="020B0502040204020203" pitchFamily="34" charset="0"/>
              </a:rPr>
              <a:t>ifPresentOrElse</a:t>
            </a:r>
            <a:r>
              <a:rPr lang="en-GB" dirty="0">
                <a:latin typeface="Bahnschrift" panose="020B0502040204020203" pitchFamily="34" charset="0"/>
              </a:rPr>
              <a:t>();</a:t>
            </a:r>
          </a:p>
          <a:p>
            <a:r>
              <a:rPr lang="en-GB" dirty="0">
                <a:latin typeface="Bahnschrift" panose="020B0502040204020203" pitchFamily="34" charset="0"/>
              </a:rPr>
              <a:t>    }</a:t>
            </a:r>
          </a:p>
          <a:p>
            <a:r>
              <a:rPr lang="en-GB" dirty="0">
                <a:latin typeface="Bahnschrift" panose="020B0502040204020203" pitchFamily="34" charset="0"/>
              </a:rPr>
              <a:t>}</a:t>
            </a:r>
          </a:p>
          <a:p>
            <a:endParaRPr lang="en-GB" dirty="0">
              <a:latin typeface="Bahnschrift" panose="020B0502040204020203" pitchFamily="34" charset="0"/>
            </a:endParaRPr>
          </a:p>
          <a:p>
            <a:r>
              <a:rPr lang="en-GB" dirty="0">
                <a:solidFill>
                  <a:schemeClr val="bg1">
                    <a:lumMod val="65000"/>
                  </a:schemeClr>
                </a:solidFill>
                <a:latin typeface="Bahnschrift" panose="020B0502040204020203" pitchFamily="34" charset="0"/>
              </a:rPr>
              <a:t>// Output:</a:t>
            </a:r>
          </a:p>
          <a:p>
            <a:r>
              <a:rPr lang="en-GB" dirty="0">
                <a:solidFill>
                  <a:schemeClr val="bg1">
                    <a:lumMod val="65000"/>
                  </a:schemeClr>
                </a:solidFill>
                <a:latin typeface="Bahnschrift" panose="020B0502040204020203" pitchFamily="34" charset="0"/>
              </a:rPr>
              <a:t>//</a:t>
            </a:r>
          </a:p>
          <a:p>
            <a:r>
              <a:rPr lang="en-GB" dirty="0">
                <a:solidFill>
                  <a:schemeClr val="bg1">
                    <a:lumMod val="65000"/>
                  </a:schemeClr>
                </a:solidFill>
                <a:latin typeface="Bahnschrift" panose="020B0502040204020203" pitchFamily="34" charset="0"/>
              </a:rPr>
              <a:t>// Value: 1</a:t>
            </a:r>
          </a:p>
          <a:p>
            <a:r>
              <a:rPr lang="en-GB" dirty="0">
                <a:solidFill>
                  <a:schemeClr val="bg1">
                    <a:lumMod val="65000"/>
                  </a:schemeClr>
                </a:solidFill>
                <a:latin typeface="Bahnschrift" panose="020B0502040204020203" pitchFamily="34" charset="0"/>
              </a:rPr>
              <a:t>// Not present</a:t>
            </a:r>
          </a:p>
        </p:txBody>
      </p:sp>
    </p:spTree>
    <p:extLst>
      <p:ext uri="{BB962C8B-B14F-4D97-AF65-F5344CB8AC3E}">
        <p14:creationId xmlns:p14="http://schemas.microsoft.com/office/powerpoint/2010/main" val="157038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marL="349250" indent="-342900" algn="ctr">
              <a:buFont typeface="Arial" panose="020B0604020202020204" pitchFamily="34" charset="0"/>
              <a:buChar char="•"/>
            </a:pPr>
            <a:r>
              <a:rPr lang="en-GB" dirty="0"/>
              <a:t>‘Optional’ class: miscellaneous final thoughts</a:t>
            </a:r>
          </a:p>
        </p:txBody>
      </p:sp>
      <p:sp>
        <p:nvSpPr>
          <p:cNvPr id="5" name="Text Placeholder 4"/>
          <p:cNvSpPr>
            <a:spLocks noGrp="1"/>
          </p:cNvSpPr>
          <p:nvPr>
            <p:ph type="body" sz="quarter" idx="21"/>
          </p:nvPr>
        </p:nvSpPr>
        <p:spPr>
          <a:xfrm>
            <a:off x="356261" y="839244"/>
            <a:ext cx="11581738" cy="5504407"/>
          </a:xfrm>
        </p:spPr>
        <p:txBody>
          <a:bodyPr/>
          <a:lstStyle/>
          <a:p>
            <a:r>
              <a:rPr lang="en-GB" dirty="0"/>
              <a:t>Type-safe and "more visible" alternative to</a:t>
            </a:r>
            <a:r>
              <a:rPr lang="en-GB" b="1" dirty="0"/>
              <a:t> null</a:t>
            </a:r>
          </a:p>
          <a:p>
            <a:r>
              <a:rPr lang="en-GB" dirty="0"/>
              <a:t>An </a:t>
            </a:r>
            <a:r>
              <a:rPr lang="en-GB" b="1" dirty="0"/>
              <a:t>Optional</a:t>
            </a:r>
            <a:r>
              <a:rPr lang="en-GB" dirty="0"/>
              <a:t> value itself can be </a:t>
            </a:r>
            <a:r>
              <a:rPr lang="en-GB" b="1" dirty="0"/>
              <a:t>null</a:t>
            </a:r>
            <a:r>
              <a:rPr lang="en-GB" dirty="0"/>
              <a:t> in principle</a:t>
            </a:r>
          </a:p>
          <a:p>
            <a:pPr lvl="1"/>
            <a:r>
              <a:rPr lang="en-GB" dirty="0"/>
              <a:t>But allowing this would usually be bad coding practice</a:t>
            </a:r>
          </a:p>
          <a:p>
            <a:pPr lvl="1"/>
            <a:endParaRPr lang="en-GB" dirty="0"/>
          </a:p>
          <a:p>
            <a:r>
              <a:rPr lang="en-GB" dirty="0"/>
              <a:t>The </a:t>
            </a:r>
            <a:r>
              <a:rPr lang="en-GB" b="1" dirty="0"/>
              <a:t>Stream</a:t>
            </a:r>
            <a:r>
              <a:rPr lang="en-GB" dirty="0"/>
              <a:t> API makes use of </a:t>
            </a:r>
            <a:r>
              <a:rPr lang="en-GB" b="1" dirty="0"/>
              <a:t>Optional </a:t>
            </a:r>
          </a:p>
          <a:p>
            <a:r>
              <a:rPr lang="en-GB" dirty="0"/>
              <a:t>Existing APIs are unlikely to be retrofitted with </a:t>
            </a:r>
            <a:r>
              <a:rPr lang="en-GB" b="1" dirty="0"/>
              <a:t>Optional</a:t>
            </a:r>
            <a:r>
              <a:rPr lang="en-GB" dirty="0"/>
              <a:t>  </a:t>
            </a:r>
          </a:p>
          <a:p>
            <a:endParaRPr lang="en-GB" dirty="0"/>
          </a:p>
          <a:p>
            <a:r>
              <a:rPr lang="en-GB" dirty="0"/>
              <a:t>Working with null can be made a bit safer with the help of non null annotations</a:t>
            </a:r>
          </a:p>
          <a:p>
            <a:pPr lvl="1"/>
            <a:r>
              <a:rPr lang="en-GB" dirty="0"/>
              <a:t>Third-party, supported by certain IDEs or frameworks</a:t>
            </a:r>
          </a:p>
          <a:p>
            <a:pPr lvl="1"/>
            <a:r>
              <a:rPr lang="en-GB" dirty="0"/>
              <a:t>But not standard java</a:t>
            </a:r>
            <a:br>
              <a:rPr lang="en-GB" dirty="0"/>
            </a:br>
            <a:endParaRPr lang="en-GB" dirty="0"/>
          </a:p>
          <a:p>
            <a:r>
              <a:rPr lang="en-GB" b="1" dirty="0"/>
              <a:t>Optional</a:t>
            </a:r>
            <a:r>
              <a:rPr lang="en-GB" dirty="0"/>
              <a:t> is not serializable</a:t>
            </a:r>
          </a:p>
          <a:p>
            <a:pPr lvl="1"/>
            <a:r>
              <a:rPr lang="en-GB" dirty="0"/>
              <a:t>See: </a:t>
            </a:r>
            <a:r>
              <a:rPr lang="en-GB" dirty="0">
                <a:hlinkClick r:id="rId3"/>
              </a:rPr>
              <a:t>http://mail.openjdk.java.net/pipermail/jdk8-dev/2013-September/003275.html</a:t>
            </a:r>
            <a:r>
              <a:rPr lang="en-GB" dirty="0"/>
              <a:t> </a:t>
            </a:r>
          </a:p>
          <a:p>
            <a:pPr marL="6350" indent="0">
              <a:buNone/>
            </a:pPr>
            <a:endParaRPr lang="en-GB" dirty="0"/>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14</a:t>
            </a:fld>
            <a:r>
              <a:rPr lang="en-US"/>
              <a:t>/N</a:t>
            </a:r>
            <a:endParaRPr lang="en-US" dirty="0"/>
          </a:p>
        </p:txBody>
      </p:sp>
    </p:spTree>
    <p:extLst>
      <p:ext uri="{BB962C8B-B14F-4D97-AF65-F5344CB8AC3E}">
        <p14:creationId xmlns:p14="http://schemas.microsoft.com/office/powerpoint/2010/main" val="359242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0EB7-30A5-47BB-BC3B-1229D8247317}"/>
              </a:ext>
            </a:extLst>
          </p:cNvPr>
          <p:cNvSpPr>
            <a:spLocks noGrp="1"/>
          </p:cNvSpPr>
          <p:nvPr>
            <p:ph type="title"/>
          </p:nvPr>
        </p:nvSpPr>
        <p:spPr/>
        <p:txBody>
          <a:bodyPr/>
          <a:lstStyle/>
          <a:p>
            <a:r>
              <a:rPr lang="en-GB" dirty="0"/>
              <a:t>Part II</a:t>
            </a:r>
          </a:p>
        </p:txBody>
      </p:sp>
      <p:sp>
        <p:nvSpPr>
          <p:cNvPr id="3" name="Subtitle 2">
            <a:extLst>
              <a:ext uri="{FF2B5EF4-FFF2-40B4-BE49-F238E27FC236}">
                <a16:creationId xmlns:a16="http://schemas.microsoft.com/office/drawing/2014/main" id="{E8345356-00F9-4EAF-A9F0-C9A6F8D73AC1}"/>
              </a:ext>
            </a:extLst>
          </p:cNvPr>
          <p:cNvSpPr>
            <a:spLocks noGrp="1"/>
          </p:cNvSpPr>
          <p:nvPr>
            <p:ph type="subTitle" idx="1"/>
          </p:nvPr>
        </p:nvSpPr>
        <p:spPr/>
        <p:txBody>
          <a:bodyPr/>
          <a:lstStyle/>
          <a:p>
            <a:r>
              <a:rPr lang="en-GB" dirty="0"/>
              <a:t>Streams</a:t>
            </a:r>
          </a:p>
        </p:txBody>
      </p:sp>
    </p:spTree>
    <p:extLst>
      <p:ext uri="{BB962C8B-B14F-4D97-AF65-F5344CB8AC3E}">
        <p14:creationId xmlns:p14="http://schemas.microsoft.com/office/powerpoint/2010/main" val="177979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Streams: Motivation</a:t>
            </a:r>
          </a:p>
        </p:txBody>
      </p:sp>
      <p:sp>
        <p:nvSpPr>
          <p:cNvPr id="5" name="Text Placeholder 4"/>
          <p:cNvSpPr>
            <a:spLocks noGrp="1"/>
          </p:cNvSpPr>
          <p:nvPr>
            <p:ph type="body" sz="quarter" idx="21"/>
          </p:nvPr>
        </p:nvSpPr>
        <p:spPr>
          <a:xfrm>
            <a:off x="356261" y="839244"/>
            <a:ext cx="11581738" cy="5504407"/>
          </a:xfrm>
        </p:spPr>
        <p:txBody>
          <a:bodyPr/>
          <a:lstStyle/>
          <a:p>
            <a:r>
              <a:rPr lang="en-GB" dirty="0"/>
              <a:t>It is very common to require “database-like” aggregate operations on data:  </a:t>
            </a:r>
          </a:p>
          <a:p>
            <a:pPr lvl="1"/>
            <a:r>
              <a:rPr lang="en-GB" dirty="0"/>
              <a:t>E.g. “Find:</a:t>
            </a:r>
          </a:p>
          <a:p>
            <a:pPr marL="269875" lvl="1" indent="0">
              <a:buNone/>
            </a:pPr>
            <a:r>
              <a:rPr lang="en-GB" dirty="0"/>
              <a:t>	“all patients who”                                             : source / starting condition</a:t>
            </a:r>
          </a:p>
          <a:p>
            <a:pPr marL="269875" lvl="1" indent="0">
              <a:buNone/>
            </a:pPr>
            <a:r>
              <a:rPr lang="en-GB" dirty="0"/>
              <a:t>	“were admitted with suspected Stroke”           : filtering operation</a:t>
            </a:r>
          </a:p>
          <a:p>
            <a:pPr marL="269875" lvl="1" indent="0">
              <a:buNone/>
            </a:pPr>
            <a:r>
              <a:rPr lang="en-GB" dirty="0"/>
              <a:t>	“and had a positive CT scan within 3 hours”   : further filtering operation</a:t>
            </a:r>
          </a:p>
          <a:p>
            <a:pPr marL="269875" lvl="1" indent="0">
              <a:buNone/>
            </a:pPr>
            <a:r>
              <a:rPr lang="en-GB" dirty="0"/>
              <a:t>	“then match the referring department”            : map inputs to outputs</a:t>
            </a:r>
          </a:p>
          <a:p>
            <a:pPr marL="269875" lvl="1" indent="0">
              <a:buNone/>
            </a:pPr>
            <a:r>
              <a:rPr lang="en-GB" dirty="0"/>
              <a:t>          “count how many departments refer on time” : final aggregate operation (count unique elements)</a:t>
            </a:r>
          </a:p>
          <a:p>
            <a:pPr marL="269875" lvl="1" indent="0">
              <a:buNone/>
            </a:pPr>
            <a:endParaRPr lang="en-GB" dirty="0"/>
          </a:p>
          <a:p>
            <a:r>
              <a:rPr lang="en-GB" dirty="0"/>
              <a:t>These operations can be coded using arrays and loops</a:t>
            </a:r>
          </a:p>
          <a:p>
            <a:pPr lvl="1"/>
            <a:r>
              <a:rPr lang="en-GB" dirty="0"/>
              <a:t>But that is a bit low-level, can be prone to indexing errors </a:t>
            </a:r>
          </a:p>
          <a:p>
            <a:pPr lvl="1"/>
            <a:endParaRPr lang="en-GB" dirty="0"/>
          </a:p>
          <a:p>
            <a:r>
              <a:rPr lang="en-GB" dirty="0"/>
              <a:t>In Java you can use collections and iterators, but the latter are fundamentally sequential</a:t>
            </a:r>
          </a:p>
          <a:p>
            <a:pPr lvl="1"/>
            <a:r>
              <a:rPr lang="en-GB" dirty="0"/>
              <a:t>Note that for-each loops are just syntactic sugar for iterators </a:t>
            </a:r>
          </a:p>
          <a:p>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16</a:t>
            </a:fld>
            <a:r>
              <a:rPr lang="en-US"/>
              <a:t>/N</a:t>
            </a:r>
            <a:endParaRPr lang="en-US" dirty="0"/>
          </a:p>
        </p:txBody>
      </p:sp>
    </p:spTree>
    <p:extLst>
      <p:ext uri="{BB962C8B-B14F-4D97-AF65-F5344CB8AC3E}">
        <p14:creationId xmlns:p14="http://schemas.microsoft.com/office/powerpoint/2010/main" val="73698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356261" y="839244"/>
            <a:ext cx="11581738" cy="5504407"/>
          </a:xfrm>
        </p:spPr>
        <p:txBody>
          <a:bodyPr/>
          <a:lstStyle/>
          <a:p>
            <a:endParaRPr lang="en-GB" dirty="0"/>
          </a:p>
          <a:p>
            <a:r>
              <a:rPr lang="en-GB" dirty="0"/>
              <a:t>In SQL, you can specify the logic more declaratively </a:t>
            </a:r>
          </a:p>
          <a:p>
            <a:pPr lvl="1"/>
            <a:r>
              <a:rPr lang="en-GB" dirty="0"/>
              <a:t>Focus on “what” you want from the data, not “how” you will get it.</a:t>
            </a:r>
          </a:p>
          <a:p>
            <a:pPr lvl="1"/>
            <a:endParaRPr lang="en-GB" dirty="0"/>
          </a:p>
          <a:p>
            <a:r>
              <a:rPr lang="en-GB" dirty="0"/>
              <a:t>Java SE8 introduced the Stream API with standard aggregate operations including “map”, “filter” and “reduce”</a:t>
            </a:r>
          </a:p>
          <a:p>
            <a:endParaRPr lang="en-GB" dirty="0"/>
          </a:p>
          <a:p>
            <a:r>
              <a:rPr lang="en-GB" dirty="0"/>
              <a:t>Aims: </a:t>
            </a:r>
          </a:p>
          <a:p>
            <a:pPr lvl="1"/>
            <a:r>
              <a:rPr lang="en-GB" dirty="0"/>
              <a:t>Declarative language</a:t>
            </a:r>
          </a:p>
          <a:p>
            <a:pPr lvl="1"/>
            <a:r>
              <a:rPr lang="en-GB" dirty="0"/>
              <a:t>Ability to ‘chain’ sequences of basic operations as intuitive pipelines</a:t>
            </a:r>
          </a:p>
          <a:p>
            <a:pPr lvl="1"/>
            <a:r>
              <a:rPr lang="en-GB" dirty="0"/>
              <a:t>Efficient multicore execution</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17</a:t>
            </a:fld>
            <a:r>
              <a:rPr lang="en-US"/>
              <a:t>/N</a:t>
            </a:r>
            <a:endParaRPr lang="en-US" dirty="0"/>
          </a:p>
        </p:txBody>
      </p:sp>
      <p:sp>
        <p:nvSpPr>
          <p:cNvPr id="7" name="Text Placeholder 3">
            <a:extLst>
              <a:ext uri="{FF2B5EF4-FFF2-40B4-BE49-F238E27FC236}">
                <a16:creationId xmlns:a16="http://schemas.microsoft.com/office/drawing/2014/main" id="{43AF80C0-5DA0-412B-BF6D-58FDAB8179A9}"/>
              </a:ext>
            </a:extLst>
          </p:cNvPr>
          <p:cNvSpPr txBox="1">
            <a:spLocks/>
          </p:cNvSpPr>
          <p:nvPr/>
        </p:nvSpPr>
        <p:spPr>
          <a:xfrm>
            <a:off x="356261" y="301151"/>
            <a:ext cx="11581738" cy="403225"/>
          </a:xfrm>
          <a:prstGeom prst="rect">
            <a:avLst/>
          </a:prstGeom>
        </p:spPr>
        <p:txBody>
          <a:bodyPr vert="horz" lIns="0" tIns="45720" rIns="0" bIns="45720" rtlCol="0">
            <a:noAutofit/>
          </a:bodyPr>
          <a:lstStyle>
            <a:lvl1pPr marL="6350" indent="0" algn="l" defTabSz="914400" rtl="0" eaLnBrk="1" latinLnBrk="0" hangingPunct="1">
              <a:lnSpc>
                <a:spcPct val="130000"/>
              </a:lnSpc>
              <a:spcBef>
                <a:spcPts val="0"/>
              </a:spcBef>
              <a:buSzPct val="100000"/>
              <a:buFont typeface="Wingdings" pitchFamily="2" charset="2"/>
              <a:buNone/>
              <a:tabLst/>
              <a:defRPr sz="2400" kern="1200">
                <a:solidFill>
                  <a:schemeClr val="tx1"/>
                </a:solidFill>
                <a:latin typeface="+mj-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a:t>Streams: Motivation</a:t>
            </a:r>
            <a:endParaRPr lang="en-GB" dirty="0"/>
          </a:p>
        </p:txBody>
      </p:sp>
    </p:spTree>
    <p:extLst>
      <p:ext uri="{BB962C8B-B14F-4D97-AF65-F5344CB8AC3E}">
        <p14:creationId xmlns:p14="http://schemas.microsoft.com/office/powerpoint/2010/main" val="4097638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Example – comparison with iterators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18</a:t>
            </a:fld>
            <a:r>
              <a:rPr lang="en-US"/>
              <a:t>/N</a:t>
            </a:r>
            <a:endParaRPr lang="en-US" dirty="0"/>
          </a:p>
        </p:txBody>
      </p:sp>
      <p:sp>
        <p:nvSpPr>
          <p:cNvPr id="2" name="TextBox 1">
            <a:extLst>
              <a:ext uri="{FF2B5EF4-FFF2-40B4-BE49-F238E27FC236}">
                <a16:creationId xmlns:a16="http://schemas.microsoft.com/office/drawing/2014/main" id="{54359BE3-6626-4794-92EC-8514D247A9B7}"/>
              </a:ext>
            </a:extLst>
          </p:cNvPr>
          <p:cNvSpPr txBox="1"/>
          <p:nvPr/>
        </p:nvSpPr>
        <p:spPr>
          <a:xfrm>
            <a:off x="356261" y="1287379"/>
            <a:ext cx="5972350" cy="4524315"/>
          </a:xfrm>
          <a:prstGeom prst="rect">
            <a:avLst/>
          </a:prstGeom>
          <a:noFill/>
        </p:spPr>
        <p:txBody>
          <a:bodyPr wrap="square" rtlCol="0">
            <a:spAutoFit/>
          </a:bodyPr>
          <a:lstStyle/>
          <a:p>
            <a:r>
              <a:rPr lang="en-GB" dirty="0">
                <a:solidFill>
                  <a:schemeClr val="bg1">
                    <a:lumMod val="65000"/>
                  </a:schemeClr>
                </a:solidFill>
                <a:latin typeface="Bahnschrift" panose="020B0502040204020203" pitchFamily="34" charset="0"/>
              </a:rPr>
              <a:t>// As a typical iterator</a:t>
            </a:r>
          </a:p>
          <a:p>
            <a:r>
              <a:rPr lang="en-GB" dirty="0">
                <a:latin typeface="Bahnschrift" panose="020B0502040204020203" pitchFamily="34" charset="0"/>
              </a:rPr>
              <a:t>List&lt;String&gt; result = </a:t>
            </a:r>
            <a:r>
              <a:rPr lang="en-GB" dirty="0">
                <a:solidFill>
                  <a:srgbClr val="00B050"/>
                </a:solidFill>
                <a:latin typeface="Bahnschrift" panose="020B0502040204020203" pitchFamily="34" charset="0"/>
              </a:rPr>
              <a:t>new</a:t>
            </a:r>
            <a:r>
              <a:rPr lang="en-GB" dirty="0">
                <a:latin typeface="Bahnschrift" panose="020B0502040204020203" pitchFamily="34" charset="0"/>
              </a:rPr>
              <a:t> </a:t>
            </a:r>
            <a:r>
              <a:rPr lang="en-GB" dirty="0" err="1">
                <a:latin typeface="Bahnschrift" panose="020B0502040204020203" pitchFamily="34" charset="0"/>
              </a:rPr>
              <a:t>ArrayList</a:t>
            </a:r>
            <a:r>
              <a:rPr lang="en-GB" dirty="0">
                <a:latin typeface="Bahnschrift" panose="020B0502040204020203" pitchFamily="34" charset="0"/>
              </a:rPr>
              <a:t>&lt;&gt;();</a:t>
            </a:r>
          </a:p>
          <a:p>
            <a:r>
              <a:rPr lang="en-GB" dirty="0">
                <a:latin typeface="Bahnschrift" panose="020B0502040204020203" pitchFamily="34" charset="0"/>
              </a:rPr>
              <a:t>for (Book b : books)</a:t>
            </a:r>
          </a:p>
          <a:p>
            <a:r>
              <a:rPr lang="en-GB" dirty="0">
                <a:latin typeface="Bahnschrift" panose="020B0502040204020203" pitchFamily="34" charset="0"/>
              </a:rPr>
              <a:t>{   if (</a:t>
            </a:r>
            <a:r>
              <a:rPr lang="en-GB" dirty="0" err="1">
                <a:latin typeface="Bahnschrift" panose="020B0502040204020203" pitchFamily="34" charset="0"/>
              </a:rPr>
              <a:t>b.getAuthors</a:t>
            </a:r>
            <a:r>
              <a:rPr lang="en-GB" dirty="0">
                <a:latin typeface="Bahnschrift" panose="020B0502040204020203" pitchFamily="34" charset="0"/>
              </a:rPr>
              <a:t>().size() == 1)</a:t>
            </a:r>
          </a:p>
          <a:p>
            <a:r>
              <a:rPr lang="en-GB" dirty="0">
                <a:latin typeface="Bahnschrift" panose="020B0502040204020203" pitchFamily="34" charset="0"/>
              </a:rPr>
              <a:t>    {   </a:t>
            </a:r>
            <a:r>
              <a:rPr lang="en-GB" dirty="0" err="1">
                <a:latin typeface="Bahnschrift" panose="020B0502040204020203" pitchFamily="34" charset="0"/>
              </a:rPr>
              <a:t>result.add</a:t>
            </a:r>
            <a:r>
              <a:rPr lang="en-GB" dirty="0">
                <a:latin typeface="Bahnschrift" panose="020B0502040204020203" pitchFamily="34" charset="0"/>
              </a:rPr>
              <a:t>( </a:t>
            </a:r>
            <a:r>
              <a:rPr lang="en-GB" dirty="0" err="1">
                <a:latin typeface="Bahnschrift" panose="020B0502040204020203" pitchFamily="34" charset="0"/>
              </a:rPr>
              <a:t>b.getTitle</a:t>
            </a:r>
            <a:r>
              <a:rPr lang="en-GB" dirty="0">
                <a:latin typeface="Bahnschrift" panose="020B0502040204020203" pitchFamily="34" charset="0"/>
              </a:rPr>
              <a:t>() );</a:t>
            </a:r>
          </a:p>
          <a:p>
            <a:r>
              <a:rPr lang="en-GB" dirty="0">
                <a:latin typeface="Bahnschrift" panose="020B0502040204020203" pitchFamily="34" charset="0"/>
              </a:rPr>
              <a:t>    }</a:t>
            </a:r>
          </a:p>
          <a:p>
            <a:r>
              <a:rPr lang="en-GB" dirty="0">
                <a:latin typeface="Bahnschrift" panose="020B0502040204020203" pitchFamily="34" charset="0"/>
              </a:rPr>
              <a:t>}</a:t>
            </a:r>
          </a:p>
          <a:p>
            <a:r>
              <a:rPr lang="en-GB" dirty="0" err="1">
                <a:latin typeface="Bahnschrift" panose="020B0502040204020203" pitchFamily="34" charset="0"/>
              </a:rPr>
              <a:t>Collections.sort</a:t>
            </a:r>
            <a:r>
              <a:rPr lang="en-GB" dirty="0">
                <a:latin typeface="Bahnschrift" panose="020B0502040204020203" pitchFamily="34" charset="0"/>
              </a:rPr>
              <a:t>( result );</a:t>
            </a:r>
          </a:p>
          <a:p>
            <a:endParaRPr lang="en-GB" dirty="0">
              <a:latin typeface="Bahnschrift" panose="020B0502040204020203" pitchFamily="34" charset="0"/>
            </a:endParaRPr>
          </a:p>
          <a:p>
            <a:r>
              <a:rPr lang="en-GB" dirty="0">
                <a:solidFill>
                  <a:schemeClr val="bg1">
                    <a:lumMod val="65000"/>
                  </a:schemeClr>
                </a:solidFill>
                <a:latin typeface="Bahnschrift" panose="020B0502040204020203" pitchFamily="34" charset="0"/>
              </a:rPr>
              <a:t>// As a stream</a:t>
            </a:r>
          </a:p>
          <a:p>
            <a:r>
              <a:rPr lang="en-GB" dirty="0">
                <a:latin typeface="Bahnschrift" panose="020B0502040204020203" pitchFamily="34" charset="0"/>
              </a:rPr>
              <a:t>List&lt;String&gt; result = </a:t>
            </a:r>
            <a:r>
              <a:rPr lang="en-GB" dirty="0" err="1">
                <a:latin typeface="Bahnschrift" panose="020B0502040204020203" pitchFamily="34" charset="0"/>
              </a:rPr>
              <a:t>books.stream</a:t>
            </a:r>
            <a:r>
              <a:rPr lang="en-GB" dirty="0">
                <a:latin typeface="Bahnschrift" panose="020B0502040204020203" pitchFamily="34" charset="0"/>
              </a:rPr>
              <a:t>()</a:t>
            </a:r>
          </a:p>
          <a:p>
            <a:r>
              <a:rPr lang="en-GB" dirty="0">
                <a:latin typeface="Bahnschrift" panose="020B0502040204020203" pitchFamily="34" charset="0"/>
              </a:rPr>
              <a:t>                           .filter( b -&gt; </a:t>
            </a:r>
            <a:r>
              <a:rPr lang="en-GB" dirty="0" err="1">
                <a:latin typeface="Bahnschrift" panose="020B0502040204020203" pitchFamily="34" charset="0"/>
              </a:rPr>
              <a:t>b.getAuthors</a:t>
            </a:r>
            <a:r>
              <a:rPr lang="en-GB" dirty="0">
                <a:latin typeface="Bahnschrift" panose="020B0502040204020203" pitchFamily="34" charset="0"/>
              </a:rPr>
              <a:t>().size() == 1 )</a:t>
            </a:r>
          </a:p>
          <a:p>
            <a:r>
              <a:rPr lang="en-GB" dirty="0">
                <a:latin typeface="Bahnschrift" panose="020B0502040204020203" pitchFamily="34" charset="0"/>
              </a:rPr>
              <a:t>                           .map( Book::</a:t>
            </a:r>
            <a:r>
              <a:rPr lang="en-GB" dirty="0" err="1">
                <a:latin typeface="Bahnschrift" panose="020B0502040204020203" pitchFamily="34" charset="0"/>
              </a:rPr>
              <a:t>getTitle</a:t>
            </a:r>
            <a:r>
              <a:rPr lang="en-GB" dirty="0">
                <a:latin typeface="Bahnschrift" panose="020B0502040204020203" pitchFamily="34" charset="0"/>
              </a:rPr>
              <a:t> )</a:t>
            </a:r>
          </a:p>
          <a:p>
            <a:r>
              <a:rPr lang="en-GB" dirty="0">
                <a:latin typeface="Bahnschrift" panose="020B0502040204020203" pitchFamily="34" charset="0"/>
              </a:rPr>
              <a:t>                           .sorted()</a:t>
            </a:r>
          </a:p>
          <a:p>
            <a:r>
              <a:rPr lang="en-GB" dirty="0">
                <a:latin typeface="Bahnschrift" panose="020B0502040204020203" pitchFamily="34" charset="0"/>
              </a:rPr>
              <a:t>                           .collect( </a:t>
            </a:r>
            <a:r>
              <a:rPr lang="en-GB" dirty="0" err="1">
                <a:latin typeface="Bahnschrift" panose="020B0502040204020203" pitchFamily="34" charset="0"/>
              </a:rPr>
              <a:t>Collectors.toList</a:t>
            </a:r>
            <a:r>
              <a:rPr lang="en-GB" dirty="0">
                <a:latin typeface="Bahnschrift" panose="020B0502040204020203" pitchFamily="34" charset="0"/>
              </a:rPr>
              <a:t>() );</a:t>
            </a:r>
          </a:p>
          <a:p>
            <a:endParaRPr lang="en-GB" dirty="0">
              <a:latin typeface="Bahnschrift" panose="020B0502040204020203" pitchFamily="34" charset="0"/>
            </a:endParaRPr>
          </a:p>
        </p:txBody>
      </p:sp>
      <p:sp>
        <p:nvSpPr>
          <p:cNvPr id="8" name="TextBox 7">
            <a:extLst>
              <a:ext uri="{FF2B5EF4-FFF2-40B4-BE49-F238E27FC236}">
                <a16:creationId xmlns:a16="http://schemas.microsoft.com/office/drawing/2014/main" id="{4E4A9764-6468-4637-AA23-30110EA3044C}"/>
              </a:ext>
            </a:extLst>
          </p:cNvPr>
          <p:cNvSpPr txBox="1"/>
          <p:nvPr/>
        </p:nvSpPr>
        <p:spPr>
          <a:xfrm>
            <a:off x="6797842" y="1142999"/>
            <a:ext cx="4138863" cy="4801314"/>
          </a:xfrm>
          <a:prstGeom prst="rect">
            <a:avLst/>
          </a:prstGeom>
          <a:noFill/>
        </p:spPr>
        <p:txBody>
          <a:bodyPr wrap="square" rtlCol="0">
            <a:spAutoFit/>
          </a:bodyPr>
          <a:lstStyle/>
          <a:p>
            <a:pPr marL="285750" indent="-285750">
              <a:buFont typeface="Arial" panose="020B0604020202020204" pitchFamily="34" charset="0"/>
              <a:buChar char="•"/>
            </a:pPr>
            <a:r>
              <a:rPr lang="en-GB" dirty="0"/>
              <a:t>The iterator-based version will produce the same result as the stream variant below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stream variant is not necessarily </a:t>
            </a:r>
            <a:r>
              <a:rPr lang="en-GB" i="1" dirty="0"/>
              <a:t>faster</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But it can be more memory efficient by avoiding intermediate storage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And, arguably clearer to read.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Also: the iterator version is hard to parallelise. Stream version is as simple as adding an extra call to the chain of operations.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08956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Example – comparison with iterators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19</a:t>
            </a:fld>
            <a:r>
              <a:rPr lang="en-US"/>
              <a:t>/N</a:t>
            </a:r>
            <a:endParaRPr lang="en-US" dirty="0"/>
          </a:p>
        </p:txBody>
      </p:sp>
      <p:sp>
        <p:nvSpPr>
          <p:cNvPr id="2" name="TextBox 1">
            <a:extLst>
              <a:ext uri="{FF2B5EF4-FFF2-40B4-BE49-F238E27FC236}">
                <a16:creationId xmlns:a16="http://schemas.microsoft.com/office/drawing/2014/main" id="{54359BE3-6626-4794-92EC-8514D247A9B7}"/>
              </a:ext>
            </a:extLst>
          </p:cNvPr>
          <p:cNvSpPr txBox="1"/>
          <p:nvPr/>
        </p:nvSpPr>
        <p:spPr>
          <a:xfrm>
            <a:off x="356261" y="1287379"/>
            <a:ext cx="5972350" cy="4801314"/>
          </a:xfrm>
          <a:prstGeom prst="rect">
            <a:avLst/>
          </a:prstGeom>
          <a:noFill/>
        </p:spPr>
        <p:txBody>
          <a:bodyPr wrap="square" rtlCol="0">
            <a:spAutoFit/>
          </a:bodyPr>
          <a:lstStyle/>
          <a:p>
            <a:r>
              <a:rPr lang="en-GB" dirty="0">
                <a:solidFill>
                  <a:schemeClr val="bg1">
                    <a:lumMod val="65000"/>
                  </a:schemeClr>
                </a:solidFill>
                <a:latin typeface="Bahnschrift" panose="020B0502040204020203" pitchFamily="34" charset="0"/>
              </a:rPr>
              <a:t>// As a typical iterator</a:t>
            </a:r>
          </a:p>
          <a:p>
            <a:r>
              <a:rPr lang="en-GB" dirty="0">
                <a:latin typeface="Bahnschrift" panose="020B0502040204020203" pitchFamily="34" charset="0"/>
              </a:rPr>
              <a:t>List&lt;String&gt; result = </a:t>
            </a:r>
            <a:r>
              <a:rPr lang="en-GB" dirty="0">
                <a:solidFill>
                  <a:srgbClr val="00B050"/>
                </a:solidFill>
                <a:latin typeface="Bahnschrift" panose="020B0502040204020203" pitchFamily="34" charset="0"/>
              </a:rPr>
              <a:t>new</a:t>
            </a:r>
            <a:r>
              <a:rPr lang="en-GB" dirty="0">
                <a:latin typeface="Bahnschrift" panose="020B0502040204020203" pitchFamily="34" charset="0"/>
              </a:rPr>
              <a:t> </a:t>
            </a:r>
            <a:r>
              <a:rPr lang="en-GB" dirty="0" err="1">
                <a:latin typeface="Bahnschrift" panose="020B0502040204020203" pitchFamily="34" charset="0"/>
              </a:rPr>
              <a:t>ArrayList</a:t>
            </a:r>
            <a:r>
              <a:rPr lang="en-GB" dirty="0">
                <a:latin typeface="Bahnschrift" panose="020B0502040204020203" pitchFamily="34" charset="0"/>
              </a:rPr>
              <a:t>&lt;&gt;();</a:t>
            </a:r>
          </a:p>
          <a:p>
            <a:r>
              <a:rPr lang="en-GB" dirty="0">
                <a:solidFill>
                  <a:srgbClr val="C00000"/>
                </a:solidFill>
                <a:latin typeface="Bahnschrift" panose="020B0502040204020203" pitchFamily="34" charset="0"/>
              </a:rPr>
              <a:t>for</a:t>
            </a:r>
            <a:r>
              <a:rPr lang="en-GB" dirty="0">
                <a:latin typeface="Bahnschrift" panose="020B0502040204020203" pitchFamily="34" charset="0"/>
              </a:rPr>
              <a:t> (Book b : books)</a:t>
            </a:r>
          </a:p>
          <a:p>
            <a:r>
              <a:rPr lang="en-GB" dirty="0">
                <a:latin typeface="Bahnschrift" panose="020B0502040204020203" pitchFamily="34" charset="0"/>
              </a:rPr>
              <a:t>{   </a:t>
            </a:r>
            <a:r>
              <a:rPr lang="en-GB" dirty="0">
                <a:solidFill>
                  <a:srgbClr val="C00000"/>
                </a:solidFill>
                <a:latin typeface="Bahnschrift" panose="020B0502040204020203" pitchFamily="34" charset="0"/>
              </a:rPr>
              <a:t>if</a:t>
            </a:r>
            <a:r>
              <a:rPr lang="en-GB" dirty="0">
                <a:latin typeface="Bahnschrift" panose="020B0502040204020203" pitchFamily="34" charset="0"/>
              </a:rPr>
              <a:t> (</a:t>
            </a:r>
            <a:r>
              <a:rPr lang="en-GB" dirty="0" err="1">
                <a:latin typeface="Bahnschrift" panose="020B0502040204020203" pitchFamily="34" charset="0"/>
              </a:rPr>
              <a:t>b.getAuthors</a:t>
            </a:r>
            <a:r>
              <a:rPr lang="en-GB" dirty="0">
                <a:latin typeface="Bahnschrift" panose="020B0502040204020203" pitchFamily="34" charset="0"/>
              </a:rPr>
              <a:t>().size() == 1)</a:t>
            </a:r>
          </a:p>
          <a:p>
            <a:r>
              <a:rPr lang="en-GB" dirty="0">
                <a:latin typeface="Bahnschrift" panose="020B0502040204020203" pitchFamily="34" charset="0"/>
              </a:rPr>
              <a:t>    {   </a:t>
            </a:r>
            <a:r>
              <a:rPr lang="en-GB" dirty="0" err="1">
                <a:latin typeface="Bahnschrift" panose="020B0502040204020203" pitchFamily="34" charset="0"/>
              </a:rPr>
              <a:t>result.add</a:t>
            </a:r>
            <a:r>
              <a:rPr lang="en-GB" dirty="0">
                <a:latin typeface="Bahnschrift" panose="020B0502040204020203" pitchFamily="34" charset="0"/>
              </a:rPr>
              <a:t>( </a:t>
            </a:r>
            <a:r>
              <a:rPr lang="en-GB" dirty="0" err="1">
                <a:latin typeface="Bahnschrift" panose="020B0502040204020203" pitchFamily="34" charset="0"/>
              </a:rPr>
              <a:t>b.getTitle</a:t>
            </a:r>
            <a:r>
              <a:rPr lang="en-GB" dirty="0">
                <a:latin typeface="Bahnschrift" panose="020B0502040204020203" pitchFamily="34" charset="0"/>
              </a:rPr>
              <a:t>() );</a:t>
            </a:r>
          </a:p>
          <a:p>
            <a:r>
              <a:rPr lang="en-GB" dirty="0">
                <a:latin typeface="Bahnschrift" panose="020B0502040204020203" pitchFamily="34" charset="0"/>
              </a:rPr>
              <a:t>    }</a:t>
            </a:r>
          </a:p>
          <a:p>
            <a:r>
              <a:rPr lang="en-GB" dirty="0">
                <a:latin typeface="Bahnschrift" panose="020B0502040204020203" pitchFamily="34" charset="0"/>
              </a:rPr>
              <a:t>}</a:t>
            </a:r>
          </a:p>
          <a:p>
            <a:r>
              <a:rPr lang="en-GB" dirty="0" err="1">
                <a:latin typeface="Bahnschrift" panose="020B0502040204020203" pitchFamily="34" charset="0"/>
              </a:rPr>
              <a:t>Collections.sort</a:t>
            </a:r>
            <a:r>
              <a:rPr lang="en-GB" dirty="0">
                <a:latin typeface="Bahnschrift" panose="020B0502040204020203" pitchFamily="34" charset="0"/>
              </a:rPr>
              <a:t>( result );</a:t>
            </a:r>
          </a:p>
          <a:p>
            <a:endParaRPr lang="en-GB" dirty="0">
              <a:latin typeface="Bahnschrift" panose="020B0502040204020203" pitchFamily="34" charset="0"/>
            </a:endParaRPr>
          </a:p>
          <a:p>
            <a:r>
              <a:rPr lang="en-GB" dirty="0">
                <a:solidFill>
                  <a:schemeClr val="bg1">
                    <a:lumMod val="65000"/>
                  </a:schemeClr>
                </a:solidFill>
                <a:latin typeface="Bahnschrift" panose="020B0502040204020203" pitchFamily="34" charset="0"/>
              </a:rPr>
              <a:t>// As a stream</a:t>
            </a:r>
          </a:p>
          <a:p>
            <a:r>
              <a:rPr lang="en-GB" dirty="0">
                <a:latin typeface="Bahnschrift" panose="020B0502040204020203" pitchFamily="34" charset="0"/>
              </a:rPr>
              <a:t>List&lt;String&gt; result = </a:t>
            </a:r>
            <a:r>
              <a:rPr lang="en-GB" dirty="0" err="1">
                <a:latin typeface="Bahnschrift" panose="020B0502040204020203" pitchFamily="34" charset="0"/>
              </a:rPr>
              <a:t>books.stream</a:t>
            </a:r>
            <a:r>
              <a:rPr lang="en-GB" dirty="0">
                <a:latin typeface="Bahnschrift" panose="020B0502040204020203" pitchFamily="34" charset="0"/>
              </a:rPr>
              <a:t>()</a:t>
            </a:r>
          </a:p>
          <a:p>
            <a:r>
              <a:rPr lang="en-GB" b="1" dirty="0">
                <a:latin typeface="Bahnschrift" panose="020B0502040204020203" pitchFamily="34" charset="0"/>
              </a:rPr>
              <a:t>                           .parallel()</a:t>
            </a:r>
          </a:p>
          <a:p>
            <a:r>
              <a:rPr lang="en-GB" dirty="0">
                <a:latin typeface="Bahnschrift" panose="020B0502040204020203" pitchFamily="34" charset="0"/>
              </a:rPr>
              <a:t>                           .filter( b -&gt; </a:t>
            </a:r>
            <a:r>
              <a:rPr lang="en-GB" dirty="0" err="1">
                <a:latin typeface="Bahnschrift" panose="020B0502040204020203" pitchFamily="34" charset="0"/>
              </a:rPr>
              <a:t>b.getAuthors</a:t>
            </a:r>
            <a:r>
              <a:rPr lang="en-GB" dirty="0">
                <a:latin typeface="Bahnschrift" panose="020B0502040204020203" pitchFamily="34" charset="0"/>
              </a:rPr>
              <a:t>().size() == 1 )</a:t>
            </a:r>
          </a:p>
          <a:p>
            <a:r>
              <a:rPr lang="en-GB" dirty="0">
                <a:latin typeface="Bahnschrift" panose="020B0502040204020203" pitchFamily="34" charset="0"/>
              </a:rPr>
              <a:t>                           .map( Book::</a:t>
            </a:r>
            <a:r>
              <a:rPr lang="en-GB" dirty="0" err="1">
                <a:latin typeface="Bahnschrift" panose="020B0502040204020203" pitchFamily="34" charset="0"/>
              </a:rPr>
              <a:t>getTitle</a:t>
            </a:r>
            <a:r>
              <a:rPr lang="en-GB" dirty="0">
                <a:latin typeface="Bahnschrift" panose="020B0502040204020203" pitchFamily="34" charset="0"/>
              </a:rPr>
              <a:t> )</a:t>
            </a:r>
          </a:p>
          <a:p>
            <a:r>
              <a:rPr lang="en-GB" dirty="0">
                <a:latin typeface="Bahnschrift" panose="020B0502040204020203" pitchFamily="34" charset="0"/>
              </a:rPr>
              <a:t>                           .sorted()</a:t>
            </a:r>
          </a:p>
          <a:p>
            <a:r>
              <a:rPr lang="en-GB" dirty="0">
                <a:latin typeface="Bahnschrift" panose="020B0502040204020203" pitchFamily="34" charset="0"/>
              </a:rPr>
              <a:t>                           .collect( </a:t>
            </a:r>
            <a:r>
              <a:rPr lang="en-GB" dirty="0" err="1">
                <a:latin typeface="Bahnschrift" panose="020B0502040204020203" pitchFamily="34" charset="0"/>
              </a:rPr>
              <a:t>Collectors.toList</a:t>
            </a:r>
            <a:r>
              <a:rPr lang="en-GB" dirty="0">
                <a:latin typeface="Bahnschrift" panose="020B0502040204020203" pitchFamily="34" charset="0"/>
              </a:rPr>
              <a:t>() );</a:t>
            </a:r>
          </a:p>
          <a:p>
            <a:endParaRPr lang="en-GB" dirty="0">
              <a:latin typeface="Bahnschrift" panose="020B0502040204020203" pitchFamily="34" charset="0"/>
            </a:endParaRPr>
          </a:p>
        </p:txBody>
      </p:sp>
      <p:sp>
        <p:nvSpPr>
          <p:cNvPr id="7" name="TextBox 6">
            <a:extLst>
              <a:ext uri="{FF2B5EF4-FFF2-40B4-BE49-F238E27FC236}">
                <a16:creationId xmlns:a16="http://schemas.microsoft.com/office/drawing/2014/main" id="{B466BADA-98A0-4CC5-858F-DA684AF20309}"/>
              </a:ext>
            </a:extLst>
          </p:cNvPr>
          <p:cNvSpPr txBox="1"/>
          <p:nvPr/>
        </p:nvSpPr>
        <p:spPr>
          <a:xfrm>
            <a:off x="6797842" y="1142999"/>
            <a:ext cx="4138863" cy="4801314"/>
          </a:xfrm>
          <a:prstGeom prst="rect">
            <a:avLst/>
          </a:prstGeom>
          <a:noFill/>
        </p:spPr>
        <p:txBody>
          <a:bodyPr wrap="square" rtlCol="0">
            <a:spAutoFit/>
          </a:bodyPr>
          <a:lstStyle/>
          <a:p>
            <a:pPr marL="285750" indent="-285750">
              <a:buFont typeface="Arial" panose="020B0604020202020204" pitchFamily="34" charset="0"/>
              <a:buChar char="•"/>
            </a:pPr>
            <a:r>
              <a:rPr lang="en-GB" dirty="0"/>
              <a:t>The iterator-based version will produce the same result as the stream variant below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stream variant is not necessarily </a:t>
            </a:r>
            <a:r>
              <a:rPr lang="en-GB" i="1" dirty="0"/>
              <a:t>faster</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But it can be more memory efficient by avoiding intermediate storage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And, arguably clearer to read.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Also: the iterator version is hard to parallelise. Stream version is as simple as adding an extra call to the chain of operations.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103125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a:t>
            </a:r>
          </a:p>
        </p:txBody>
      </p:sp>
      <p:sp>
        <p:nvSpPr>
          <p:cNvPr id="3" name="Subtitle 2"/>
          <p:cNvSpPr>
            <a:spLocks noGrp="1"/>
          </p:cNvSpPr>
          <p:nvPr>
            <p:ph type="subTitle" idx="1"/>
          </p:nvPr>
        </p:nvSpPr>
        <p:spPr/>
        <p:txBody>
          <a:bodyPr/>
          <a:lstStyle/>
          <a:p>
            <a:r>
              <a:rPr lang="en-GB" sz="2800" dirty="0" err="1"/>
              <a:t>Optionals</a:t>
            </a:r>
            <a:r>
              <a:rPr lang="en-GB" sz="2800" dirty="0"/>
              <a:t> and Streams</a:t>
            </a:r>
          </a:p>
        </p:txBody>
      </p:sp>
    </p:spTree>
    <p:extLst>
      <p:ext uri="{BB962C8B-B14F-4D97-AF65-F5344CB8AC3E}">
        <p14:creationId xmlns:p14="http://schemas.microsoft.com/office/powerpoint/2010/main" val="900995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Stream Pipelines</a:t>
            </a:r>
          </a:p>
        </p:txBody>
      </p:sp>
      <p:sp>
        <p:nvSpPr>
          <p:cNvPr id="5" name="Text Placeholder 4"/>
          <p:cNvSpPr>
            <a:spLocks noGrp="1"/>
          </p:cNvSpPr>
          <p:nvPr>
            <p:ph type="body" sz="quarter" idx="21"/>
          </p:nvPr>
        </p:nvSpPr>
        <p:spPr>
          <a:xfrm>
            <a:off x="356261" y="839244"/>
            <a:ext cx="11581738" cy="5504407"/>
          </a:xfrm>
        </p:spPr>
        <p:txBody>
          <a:bodyPr/>
          <a:lstStyle/>
          <a:p>
            <a:pPr marL="6350" indent="0">
              <a:buNone/>
            </a:pPr>
            <a:r>
              <a:rPr lang="en-GB" dirty="0"/>
              <a:t>A stream pipeline consists of:</a:t>
            </a:r>
          </a:p>
          <a:p>
            <a:pPr lvl="2"/>
            <a:endParaRPr lang="en-GB" dirty="0"/>
          </a:p>
          <a:p>
            <a:r>
              <a:rPr lang="en-GB" dirty="0"/>
              <a:t>A ‘Source’</a:t>
            </a:r>
          </a:p>
          <a:p>
            <a:pPr lvl="1"/>
            <a:r>
              <a:rPr lang="en-GB" dirty="0"/>
              <a:t>Where the data elements comprising the stream come from.</a:t>
            </a:r>
            <a:br>
              <a:rPr lang="en-GB" dirty="0"/>
            </a:br>
            <a:r>
              <a:rPr lang="en-GB" dirty="0"/>
              <a:t>This may be an array, a collection, a generator function, an I/O channel, etc.</a:t>
            </a:r>
          </a:p>
          <a:p>
            <a:pPr lvl="2"/>
            <a:endParaRPr lang="en-GB" dirty="0"/>
          </a:p>
          <a:p>
            <a:r>
              <a:rPr lang="en-GB" dirty="0"/>
              <a:t>Zero or more ‘Intermediate Operations’ </a:t>
            </a:r>
          </a:p>
          <a:p>
            <a:pPr lvl="1"/>
            <a:r>
              <a:rPr lang="en-GB" dirty="0"/>
              <a:t>These return another Stream object (i.e. they transform one stream into another).</a:t>
            </a:r>
          </a:p>
          <a:p>
            <a:pPr lvl="1"/>
            <a:r>
              <a:rPr lang="en-GB" dirty="0"/>
              <a:t>This allows effortless ‘chaining’ of intermediate operations via stream operations</a:t>
            </a:r>
          </a:p>
          <a:p>
            <a:pPr lvl="1"/>
            <a:r>
              <a:rPr lang="en-GB" dirty="0"/>
              <a:t>Examples: </a:t>
            </a:r>
            <a:r>
              <a:rPr lang="en-GB" b="1" dirty="0"/>
              <a:t>filter(Predicate)</a:t>
            </a:r>
            <a:r>
              <a:rPr lang="en-GB" dirty="0"/>
              <a:t>, </a:t>
            </a:r>
            <a:r>
              <a:rPr lang="en-GB" b="1" dirty="0"/>
              <a:t>map(Function)</a:t>
            </a:r>
          </a:p>
          <a:p>
            <a:pPr lvl="2"/>
            <a:endParaRPr lang="en-GB" dirty="0"/>
          </a:p>
          <a:p>
            <a:r>
              <a:rPr lang="en-GB" dirty="0"/>
              <a:t>And a ‘Terminal Operation’</a:t>
            </a:r>
          </a:p>
          <a:p>
            <a:pPr lvl="1"/>
            <a:r>
              <a:rPr lang="en-GB" dirty="0"/>
              <a:t>This produces a result or has some side-effect, e.g. </a:t>
            </a:r>
            <a:r>
              <a:rPr lang="en-GB" b="1" dirty="0"/>
              <a:t>count()</a:t>
            </a:r>
            <a:r>
              <a:rPr lang="en-GB" dirty="0"/>
              <a:t>, </a:t>
            </a:r>
            <a:r>
              <a:rPr lang="en-GB" b="1" dirty="0"/>
              <a:t>collect(Collector)</a:t>
            </a:r>
            <a:r>
              <a:rPr lang="en-GB" dirty="0"/>
              <a:t> or </a:t>
            </a:r>
            <a:r>
              <a:rPr lang="en-GB" b="1" dirty="0" err="1"/>
              <a:t>forEach</a:t>
            </a:r>
            <a:r>
              <a:rPr lang="en-GB" b="1" dirty="0"/>
              <a:t>(Consumer)</a:t>
            </a:r>
          </a:p>
          <a:p>
            <a:pPr lvl="1"/>
            <a:r>
              <a:rPr lang="en-GB" dirty="0"/>
              <a:t>Determines how or how much of the stream is consumed, the output type, etc.</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20</a:t>
            </a:fld>
            <a:r>
              <a:rPr lang="en-US"/>
              <a:t>/N</a:t>
            </a:r>
            <a:endParaRPr lang="en-US" dirty="0"/>
          </a:p>
        </p:txBody>
      </p:sp>
    </p:spTree>
    <p:extLst>
      <p:ext uri="{BB962C8B-B14F-4D97-AF65-F5344CB8AC3E}">
        <p14:creationId xmlns:p14="http://schemas.microsoft.com/office/powerpoint/2010/main" val="310408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Stream characteristics</a:t>
            </a:r>
          </a:p>
        </p:txBody>
      </p:sp>
      <p:sp>
        <p:nvSpPr>
          <p:cNvPr id="5" name="Text Placeholder 4"/>
          <p:cNvSpPr>
            <a:spLocks noGrp="1"/>
          </p:cNvSpPr>
          <p:nvPr>
            <p:ph type="body" sz="quarter" idx="21"/>
          </p:nvPr>
        </p:nvSpPr>
        <p:spPr>
          <a:xfrm>
            <a:off x="356261" y="839244"/>
            <a:ext cx="11581738" cy="5504407"/>
          </a:xfrm>
        </p:spPr>
        <p:txBody>
          <a:bodyPr/>
          <a:lstStyle/>
          <a:p>
            <a:r>
              <a:rPr lang="en-GB" dirty="0"/>
              <a:t>Unlike a collection, a stream does not store its elements</a:t>
            </a:r>
          </a:p>
          <a:p>
            <a:pPr lvl="1"/>
            <a:r>
              <a:rPr lang="en-GB" dirty="0"/>
              <a:t>It is commonly ‘initialised’ from a collection or an array</a:t>
            </a:r>
          </a:p>
          <a:p>
            <a:pPr lvl="1"/>
            <a:r>
              <a:rPr lang="en-GB" dirty="0"/>
              <a:t>But it does not store its own copy of the data - it is simply a mechanism for transferring elements, via intermediate operations, through to a terminal operation.</a:t>
            </a:r>
          </a:p>
          <a:p>
            <a:pPr lvl="2"/>
            <a:endParaRPr lang="en-GB" dirty="0"/>
          </a:p>
          <a:p>
            <a:r>
              <a:rPr lang="en-GB" dirty="0"/>
              <a:t>A stream should be operated on only once</a:t>
            </a:r>
          </a:p>
          <a:p>
            <a:pPr lvl="1"/>
            <a:r>
              <a:rPr lang="en-GB" dirty="0"/>
              <a:t>Similar to iterators which can only be traversed once or threads that cannot be “restarted”</a:t>
            </a:r>
          </a:p>
          <a:p>
            <a:pPr lvl="2"/>
            <a:endParaRPr lang="en-GB" dirty="0"/>
          </a:p>
          <a:p>
            <a:r>
              <a:rPr lang="en-GB" dirty="0"/>
              <a:t>Stream operations normally do not modify their source</a:t>
            </a:r>
          </a:p>
          <a:p>
            <a:pPr lvl="1"/>
            <a:r>
              <a:rPr lang="en-GB" dirty="0"/>
              <a:t>Instead they produce new streams or other values </a:t>
            </a:r>
          </a:p>
          <a:p>
            <a:pPr lvl="2"/>
            <a:endParaRPr lang="en-GB" dirty="0"/>
          </a:p>
          <a:p>
            <a:r>
              <a:rPr lang="en-GB" dirty="0"/>
              <a:t>Operations should be non-interfering</a:t>
            </a:r>
          </a:p>
          <a:p>
            <a:pPr lvl="1"/>
            <a:r>
              <a:rPr lang="en-GB" dirty="0"/>
              <a:t>I.e. the ‘source’ should not be modified while a stream pipeline executes on it</a:t>
            </a:r>
          </a:p>
          <a:p>
            <a:pPr lvl="1"/>
            <a:r>
              <a:rPr lang="en-GB" dirty="0"/>
              <a:t>Exception: special "concurrent" stream sources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21</a:t>
            </a:fld>
            <a:r>
              <a:rPr lang="en-US"/>
              <a:t>/N</a:t>
            </a:r>
            <a:endParaRPr lang="en-US" dirty="0"/>
          </a:p>
        </p:txBody>
      </p:sp>
    </p:spTree>
    <p:extLst>
      <p:ext uri="{BB962C8B-B14F-4D97-AF65-F5344CB8AC3E}">
        <p14:creationId xmlns:p14="http://schemas.microsoft.com/office/powerpoint/2010/main" val="1286024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356261" y="839244"/>
            <a:ext cx="11581738" cy="5504407"/>
          </a:xfrm>
        </p:spPr>
        <p:txBody>
          <a:bodyPr/>
          <a:lstStyle/>
          <a:p>
            <a:pPr lvl="2"/>
            <a:endParaRPr lang="en-GB" dirty="0"/>
          </a:p>
          <a:p>
            <a:r>
              <a:rPr lang="en-GB" dirty="0"/>
              <a:t>Intermediate stream operations are ‘lazy’</a:t>
            </a:r>
          </a:p>
          <a:p>
            <a:pPr lvl="1"/>
            <a:r>
              <a:rPr lang="en-GB" dirty="0"/>
              <a:t>Imagine a “lazy” employee at McDonalds handing you French fries</a:t>
            </a:r>
            <a:br>
              <a:rPr lang="en-GB" dirty="0"/>
            </a:br>
            <a:r>
              <a:rPr lang="en-GB" dirty="0"/>
              <a:t>one by one, only when you need the next!</a:t>
            </a:r>
          </a:p>
          <a:p>
            <a:pPr lvl="1"/>
            <a:r>
              <a:rPr lang="en-GB" dirty="0"/>
              <a:t>Operations are </a:t>
            </a:r>
            <a:r>
              <a:rPr lang="en-GB" i="1" dirty="0"/>
              <a:t>only</a:t>
            </a:r>
            <a:r>
              <a:rPr lang="en-GB" dirty="0"/>
              <a:t> carried out as required by the “terminal operations”.</a:t>
            </a:r>
            <a:br>
              <a:rPr lang="en-GB" dirty="0"/>
            </a:br>
            <a:r>
              <a:rPr lang="en-GB" dirty="0"/>
              <a:t>I.e. evaluation is delayed until the expression is needed.</a:t>
            </a:r>
          </a:p>
          <a:p>
            <a:pPr lvl="1"/>
            <a:endParaRPr lang="en-GB" dirty="0"/>
          </a:p>
          <a:p>
            <a:r>
              <a:rPr lang="en-GB" dirty="0"/>
              <a:t>Streams may be unbounded (“infinite”)</a:t>
            </a:r>
          </a:p>
          <a:p>
            <a:pPr lvl="1"/>
            <a:r>
              <a:rPr lang="en-GB" dirty="0"/>
              <a:t>Example: the source is a ‘generator’ function, that can produce an output every time it is called</a:t>
            </a:r>
          </a:p>
          <a:p>
            <a:pPr lvl="1"/>
            <a:r>
              <a:rPr lang="en-GB" dirty="0"/>
              <a:t>French fry analogy: It’s as if the serving staff can “keep handing you French fries” forever if needed.</a:t>
            </a:r>
          </a:p>
          <a:p>
            <a:pPr lvl="1"/>
            <a:endParaRPr lang="en-GB" dirty="0"/>
          </a:p>
          <a:p>
            <a:r>
              <a:rPr lang="en-GB" dirty="0"/>
              <a:t>But, of course, only a finite number of elements will be accessed in a program</a:t>
            </a:r>
          </a:p>
          <a:p>
            <a:pPr lvl="1"/>
            <a:r>
              <a:rPr lang="en-GB" dirty="0"/>
              <a:t>As determined by the number of elements requested by the terminating operation.</a:t>
            </a:r>
          </a:p>
          <a:p>
            <a:pPr lvl="1"/>
            <a:r>
              <a:rPr lang="en-GB" dirty="0"/>
              <a:t>French fry analogy: The server will only put the required number of fries in the pack, and then stop.</a:t>
            </a:r>
          </a:p>
          <a:p>
            <a:endParaRPr lang="en-GB" dirty="0"/>
          </a:p>
          <a:p>
            <a:endParaRPr lang="en-GB" dirty="0"/>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22</a:t>
            </a:fld>
            <a:r>
              <a:rPr lang="en-US"/>
              <a:t>/N</a:t>
            </a:r>
            <a:endParaRPr lang="en-US" dirty="0"/>
          </a:p>
        </p:txBody>
      </p:sp>
      <p:sp>
        <p:nvSpPr>
          <p:cNvPr id="7" name="Text Placeholder 3">
            <a:extLst>
              <a:ext uri="{FF2B5EF4-FFF2-40B4-BE49-F238E27FC236}">
                <a16:creationId xmlns:a16="http://schemas.microsoft.com/office/drawing/2014/main" id="{8CF19869-3476-4A25-A9A9-0783EEF197F6}"/>
              </a:ext>
            </a:extLst>
          </p:cNvPr>
          <p:cNvSpPr txBox="1">
            <a:spLocks/>
          </p:cNvSpPr>
          <p:nvPr/>
        </p:nvSpPr>
        <p:spPr>
          <a:xfrm>
            <a:off x="356261" y="301151"/>
            <a:ext cx="11581738" cy="403225"/>
          </a:xfrm>
          <a:prstGeom prst="rect">
            <a:avLst/>
          </a:prstGeom>
        </p:spPr>
        <p:txBody>
          <a:bodyPr vert="horz" lIns="0" tIns="45720" rIns="0" bIns="45720" rtlCol="0">
            <a:noAutofit/>
          </a:bodyPr>
          <a:lstStyle>
            <a:lvl1pPr marL="6350" indent="0" algn="l" defTabSz="914400" rtl="0" eaLnBrk="1" latinLnBrk="0" hangingPunct="1">
              <a:lnSpc>
                <a:spcPct val="130000"/>
              </a:lnSpc>
              <a:spcBef>
                <a:spcPts val="0"/>
              </a:spcBef>
              <a:buSzPct val="100000"/>
              <a:buFont typeface="Wingdings" pitchFamily="2" charset="2"/>
              <a:buNone/>
              <a:tabLst/>
              <a:defRPr sz="2400" kern="1200">
                <a:solidFill>
                  <a:schemeClr val="tx1"/>
                </a:solidFill>
                <a:latin typeface="+mj-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a:t>Stream characteristics</a:t>
            </a:r>
            <a:endParaRPr lang="en-GB" dirty="0"/>
          </a:p>
        </p:txBody>
      </p:sp>
      <p:pic>
        <p:nvPicPr>
          <p:cNvPr id="3" name="Picture 2">
            <a:extLst>
              <a:ext uri="{FF2B5EF4-FFF2-40B4-BE49-F238E27FC236}">
                <a16:creationId xmlns:a16="http://schemas.microsoft.com/office/drawing/2014/main" id="{86A7ED15-B946-4495-BD8C-C5EE4549D806}"/>
              </a:ext>
            </a:extLst>
          </p:cNvPr>
          <p:cNvPicPr>
            <a:picLocks noChangeAspect="1"/>
          </p:cNvPicPr>
          <p:nvPr/>
        </p:nvPicPr>
        <p:blipFill>
          <a:blip r:embed="rId3"/>
          <a:stretch>
            <a:fillRect/>
          </a:stretch>
        </p:blipFill>
        <p:spPr>
          <a:xfrm>
            <a:off x="8253255" y="1141919"/>
            <a:ext cx="3424268" cy="2287081"/>
          </a:xfrm>
          <a:prstGeom prst="rect">
            <a:avLst/>
          </a:prstGeom>
        </p:spPr>
      </p:pic>
    </p:spTree>
    <p:extLst>
      <p:ext uri="{BB962C8B-B14F-4D97-AF65-F5344CB8AC3E}">
        <p14:creationId xmlns:p14="http://schemas.microsoft.com/office/powerpoint/2010/main" val="1648770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Parallelisation using streams</a:t>
            </a:r>
          </a:p>
        </p:txBody>
      </p:sp>
      <p:sp>
        <p:nvSpPr>
          <p:cNvPr id="5" name="Text Placeholder 4"/>
          <p:cNvSpPr>
            <a:spLocks noGrp="1"/>
          </p:cNvSpPr>
          <p:nvPr>
            <p:ph type="body" sz="quarter" idx="21"/>
          </p:nvPr>
        </p:nvSpPr>
        <p:spPr>
          <a:xfrm>
            <a:off x="356261" y="839244"/>
            <a:ext cx="11581738" cy="5504407"/>
          </a:xfrm>
        </p:spPr>
        <p:txBody>
          <a:bodyPr/>
          <a:lstStyle/>
          <a:p>
            <a:r>
              <a:rPr lang="en-GB" dirty="0"/>
              <a:t>A stream pipeline can be either sequential or parallel </a:t>
            </a:r>
          </a:p>
          <a:p>
            <a:pPr lvl="1"/>
            <a:r>
              <a:rPr lang="en-GB" dirty="0"/>
              <a:t>Determined by an internal flag in the Stream class</a:t>
            </a:r>
          </a:p>
          <a:p>
            <a:pPr lvl="1"/>
            <a:r>
              <a:rPr lang="en-GB" dirty="0"/>
              <a:t>This causes stream operations to be interpreted accordingly</a:t>
            </a:r>
          </a:p>
          <a:p>
            <a:pPr lvl="1"/>
            <a:r>
              <a:rPr lang="en-GB" dirty="0"/>
              <a:t>Flag can be set by methods parallel() and sequential()</a:t>
            </a:r>
          </a:p>
          <a:p>
            <a:pPr lvl="3"/>
            <a:endParaRPr lang="en-GB" dirty="0"/>
          </a:p>
          <a:p>
            <a:r>
              <a:rPr lang="en-GB" dirty="0"/>
              <a:t>Streams are created as sequential by default</a:t>
            </a:r>
          </a:p>
          <a:p>
            <a:pPr lvl="1"/>
            <a:r>
              <a:rPr lang="en-GB" dirty="0"/>
              <a:t>But collections also provide a method </a:t>
            </a:r>
            <a:r>
              <a:rPr lang="en-GB" dirty="0" err="1"/>
              <a:t>parallelStream</a:t>
            </a:r>
            <a:r>
              <a:rPr lang="en-GB" dirty="0"/>
              <a:t>()</a:t>
            </a:r>
          </a:p>
          <a:p>
            <a:pPr lvl="3"/>
            <a:endParaRPr lang="en-GB" dirty="0"/>
          </a:p>
          <a:p>
            <a:r>
              <a:rPr lang="en-GB" dirty="0"/>
              <a:t>Underlying workflow of parallel streams:</a:t>
            </a:r>
          </a:p>
          <a:p>
            <a:pPr lvl="1"/>
            <a:r>
              <a:rPr lang="en-GB" dirty="0"/>
              <a:t>Streams are split into “sub-streams”</a:t>
            </a:r>
          </a:p>
          <a:p>
            <a:pPr lvl="1"/>
            <a:r>
              <a:rPr lang="en-GB" dirty="0"/>
              <a:t>Sub-streams are processed in parallel, as per the intermediate and terminating operations involved</a:t>
            </a:r>
          </a:p>
          <a:p>
            <a:pPr lvl="1"/>
            <a:r>
              <a:rPr lang="en-GB" dirty="0"/>
              <a:t>Results are combined at the end</a:t>
            </a:r>
          </a:p>
          <a:p>
            <a:pPr lvl="3"/>
            <a:endParaRPr lang="en-GB" dirty="0"/>
          </a:p>
          <a:p>
            <a:r>
              <a:rPr lang="en-GB" dirty="0"/>
              <a:t>This is a high-level approach to parallelisation</a:t>
            </a:r>
          </a:p>
          <a:p>
            <a:pPr lvl="1"/>
            <a:r>
              <a:rPr lang="en-GB" dirty="0"/>
              <a:t>No explicit creation of concurrent threads, etc.</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23</a:t>
            </a:fld>
            <a:r>
              <a:rPr lang="en-US"/>
              <a:t>/N</a:t>
            </a:r>
            <a:endParaRPr lang="en-US" dirty="0"/>
          </a:p>
        </p:txBody>
      </p:sp>
    </p:spTree>
    <p:extLst>
      <p:ext uri="{BB962C8B-B14F-4D97-AF65-F5344CB8AC3E}">
        <p14:creationId xmlns:p14="http://schemas.microsoft.com/office/powerpoint/2010/main" val="301658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875C-E1EA-4E26-AA96-14F50F89CB2A}"/>
              </a:ext>
            </a:extLst>
          </p:cNvPr>
          <p:cNvSpPr>
            <a:spLocks noGrp="1"/>
          </p:cNvSpPr>
          <p:nvPr>
            <p:ph type="title"/>
          </p:nvPr>
        </p:nvSpPr>
        <p:spPr/>
        <p:txBody>
          <a:bodyPr/>
          <a:lstStyle/>
          <a:p>
            <a:r>
              <a:rPr lang="en-GB" dirty="0"/>
              <a:t>Part </a:t>
            </a:r>
            <a:r>
              <a:rPr lang="en-GB" dirty="0" err="1"/>
              <a:t>IIa</a:t>
            </a:r>
            <a:endParaRPr lang="en-GB" dirty="0"/>
          </a:p>
        </p:txBody>
      </p:sp>
      <p:sp>
        <p:nvSpPr>
          <p:cNvPr id="3" name="Subtitle 2">
            <a:extLst>
              <a:ext uri="{FF2B5EF4-FFF2-40B4-BE49-F238E27FC236}">
                <a16:creationId xmlns:a16="http://schemas.microsoft.com/office/drawing/2014/main" id="{2E9321F5-D96C-4086-9471-D9D5B438F635}"/>
              </a:ext>
            </a:extLst>
          </p:cNvPr>
          <p:cNvSpPr>
            <a:spLocks noGrp="1"/>
          </p:cNvSpPr>
          <p:nvPr>
            <p:ph type="subTitle" idx="1"/>
          </p:nvPr>
        </p:nvSpPr>
        <p:spPr/>
        <p:txBody>
          <a:bodyPr/>
          <a:lstStyle/>
          <a:p>
            <a:r>
              <a:rPr lang="en-GB" dirty="0"/>
              <a:t>Stream: Creating Streams</a:t>
            </a:r>
          </a:p>
        </p:txBody>
      </p:sp>
    </p:spTree>
    <p:extLst>
      <p:ext uri="{BB962C8B-B14F-4D97-AF65-F5344CB8AC3E}">
        <p14:creationId xmlns:p14="http://schemas.microsoft.com/office/powerpoint/2010/main" val="147917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Streams: Syntax for creating streams</a:t>
            </a:r>
          </a:p>
        </p:txBody>
      </p:sp>
      <p:sp>
        <p:nvSpPr>
          <p:cNvPr id="5" name="Text Placeholder 4"/>
          <p:cNvSpPr>
            <a:spLocks noGrp="1"/>
          </p:cNvSpPr>
          <p:nvPr>
            <p:ph type="body" sz="quarter" idx="21"/>
          </p:nvPr>
        </p:nvSpPr>
        <p:spPr>
          <a:xfrm>
            <a:off x="356261" y="839244"/>
            <a:ext cx="11581738" cy="5504407"/>
          </a:xfrm>
        </p:spPr>
        <p:txBody>
          <a:bodyPr/>
          <a:lstStyle/>
          <a:p>
            <a:r>
              <a:rPr lang="en-GB" dirty="0"/>
              <a:t>Explicit listing of elements: 	</a:t>
            </a:r>
            <a:r>
              <a:rPr lang="en-GB" b="1" dirty="0" err="1"/>
              <a:t>Stream.of</a:t>
            </a:r>
            <a:r>
              <a:rPr lang="en-GB" b="1" dirty="0"/>
              <a:t>(elem1, elem2, …)</a:t>
            </a:r>
            <a:r>
              <a:rPr lang="en-GB" dirty="0"/>
              <a:t> </a:t>
            </a:r>
          </a:p>
          <a:p>
            <a:pPr lvl="2"/>
            <a:endParaRPr lang="en-GB" dirty="0"/>
          </a:p>
          <a:p>
            <a:r>
              <a:rPr lang="en-GB" dirty="0"/>
              <a:t>From a collection:          		</a:t>
            </a:r>
            <a:r>
              <a:rPr lang="en-GB" b="1" dirty="0"/>
              <a:t>stream()</a:t>
            </a:r>
            <a:r>
              <a:rPr lang="en-GB" dirty="0"/>
              <a:t>, </a:t>
            </a:r>
            <a:r>
              <a:rPr lang="en-GB" b="1" dirty="0" err="1"/>
              <a:t>parallelStream</a:t>
            </a:r>
            <a:r>
              <a:rPr lang="en-GB" b="1" dirty="0"/>
              <a:t>()</a:t>
            </a:r>
            <a:r>
              <a:rPr lang="en-GB" dirty="0"/>
              <a:t> methods.</a:t>
            </a:r>
          </a:p>
          <a:p>
            <a:pPr lvl="2"/>
            <a:endParaRPr lang="en-GB" dirty="0"/>
          </a:p>
          <a:p>
            <a:r>
              <a:rPr lang="en-GB" dirty="0"/>
              <a:t>From an array:			</a:t>
            </a:r>
            <a:r>
              <a:rPr lang="en-GB" b="1" dirty="0" err="1"/>
              <a:t>Arrays.stream</a:t>
            </a:r>
            <a:r>
              <a:rPr lang="en-GB" b="1" dirty="0"/>
              <a:t>(</a:t>
            </a:r>
            <a:r>
              <a:rPr lang="en-GB" b="1" dirty="0" err="1"/>
              <a:t>myArray</a:t>
            </a:r>
            <a:r>
              <a:rPr lang="en-GB" b="1" dirty="0"/>
              <a:t>)</a:t>
            </a:r>
          </a:p>
          <a:p>
            <a:pPr marL="6350" indent="0">
              <a:buNone/>
            </a:pPr>
            <a:r>
              <a:rPr lang="en-GB" dirty="0"/>
              <a:t>					</a:t>
            </a:r>
            <a:r>
              <a:rPr lang="en-GB" b="1" dirty="0" err="1"/>
              <a:t>Arrays.stream</a:t>
            </a:r>
            <a:r>
              <a:rPr lang="en-GB" b="1" dirty="0"/>
              <a:t>(</a:t>
            </a:r>
            <a:r>
              <a:rPr lang="en-GB" b="1" dirty="0" err="1"/>
              <a:t>myArray,from,to</a:t>
            </a:r>
            <a:r>
              <a:rPr lang="en-GB" b="1" dirty="0"/>
              <a:t>)</a:t>
            </a:r>
          </a:p>
          <a:p>
            <a:pPr lvl="2"/>
            <a:endParaRPr lang="en-GB" b="1" dirty="0"/>
          </a:p>
          <a:p>
            <a:r>
              <a:rPr lang="en-GB" dirty="0"/>
              <a:t>Other</a:t>
            </a:r>
          </a:p>
          <a:p>
            <a:pPr marL="6350" indent="0">
              <a:buNone/>
            </a:pPr>
            <a:r>
              <a:rPr lang="en-GB" dirty="0"/>
              <a:t>	</a:t>
            </a:r>
            <a:r>
              <a:rPr lang="en-GB" b="1" dirty="0" err="1"/>
              <a:t>BufferedReader.lines</a:t>
            </a:r>
            <a:r>
              <a:rPr lang="en-GB" b="1" dirty="0"/>
              <a:t>()</a:t>
            </a:r>
            <a:r>
              <a:rPr lang="en-GB" dirty="0"/>
              <a:t>, </a:t>
            </a:r>
            <a:r>
              <a:rPr lang="en-GB" b="1" dirty="0" err="1"/>
              <a:t>Files.lines</a:t>
            </a:r>
            <a:r>
              <a:rPr lang="en-GB" b="1" dirty="0"/>
              <a:t>(</a:t>
            </a:r>
            <a:r>
              <a:rPr lang="en-GB" b="1" dirty="0" err="1"/>
              <a:t>myPath</a:t>
            </a:r>
            <a:r>
              <a:rPr lang="en-GB" b="1" dirty="0"/>
              <a:t>)   </a:t>
            </a:r>
            <a:r>
              <a:rPr lang="en-GB" dirty="0">
                <a:solidFill>
                  <a:schemeClr val="bg1">
                    <a:lumMod val="50000"/>
                  </a:schemeClr>
                </a:solidFill>
              </a:rPr>
              <a:t>(treat files as streams of ‘lines’)  </a:t>
            </a:r>
          </a:p>
          <a:p>
            <a:pPr marL="6350" indent="0">
              <a:buNone/>
            </a:pPr>
            <a:r>
              <a:rPr lang="en-GB" b="1" dirty="0"/>
              <a:t>	</a:t>
            </a:r>
            <a:r>
              <a:rPr lang="en-GB" b="1" dirty="0" err="1"/>
              <a:t>Pattern.splitAsStream</a:t>
            </a:r>
            <a:r>
              <a:rPr lang="en-GB" b="1" dirty="0"/>
              <a:t>(</a:t>
            </a:r>
            <a:r>
              <a:rPr lang="en-GB" b="1" dirty="0" err="1"/>
              <a:t>myCharSequence</a:t>
            </a:r>
            <a:r>
              <a:rPr lang="en-GB" b="1" dirty="0"/>
              <a:t>)            </a:t>
            </a:r>
            <a:r>
              <a:rPr lang="en-GB" dirty="0">
                <a:solidFill>
                  <a:schemeClr val="bg1">
                    <a:lumMod val="50000"/>
                  </a:schemeClr>
                </a:solidFill>
              </a:rPr>
              <a:t>(stream of ‘regex’ matches)</a:t>
            </a:r>
          </a:p>
          <a:p>
            <a:pPr marL="6350" indent="0">
              <a:buNone/>
            </a:pPr>
            <a:r>
              <a:rPr lang="en-GB" b="1" dirty="0"/>
              <a:t>	</a:t>
            </a:r>
            <a:r>
              <a:rPr lang="en-GB" b="1" dirty="0" err="1"/>
              <a:t>IntStream.range</a:t>
            </a:r>
            <a:r>
              <a:rPr lang="en-GB" b="1" dirty="0"/>
              <a:t>(</a:t>
            </a:r>
            <a:r>
              <a:rPr lang="en-GB" b="1" dirty="0" err="1"/>
              <a:t>from,to</a:t>
            </a:r>
            <a:r>
              <a:rPr lang="en-GB" b="1" dirty="0"/>
              <a:t>)           </a:t>
            </a:r>
            <a:r>
              <a:rPr lang="en-GB" dirty="0">
                <a:solidFill>
                  <a:schemeClr val="bg1">
                    <a:lumMod val="50000"/>
                  </a:schemeClr>
                </a:solidFill>
              </a:rPr>
              <a:t>(</a:t>
            </a:r>
            <a:r>
              <a:rPr lang="en-GB" b="1" dirty="0" err="1">
                <a:solidFill>
                  <a:schemeClr val="bg1">
                    <a:lumMod val="50000"/>
                  </a:schemeClr>
                </a:solidFill>
              </a:rPr>
              <a:t>IntStream</a:t>
            </a:r>
            <a:r>
              <a:rPr lang="en-GB" dirty="0">
                <a:solidFill>
                  <a:schemeClr val="bg1">
                    <a:lumMod val="50000"/>
                  </a:schemeClr>
                </a:solidFill>
              </a:rPr>
              <a:t> is a stream specialisation for </a:t>
            </a:r>
            <a:r>
              <a:rPr lang="en-GB" b="1" dirty="0" err="1">
                <a:solidFill>
                  <a:schemeClr val="bg1">
                    <a:lumMod val="50000"/>
                  </a:schemeClr>
                </a:solidFill>
              </a:rPr>
              <a:t>int</a:t>
            </a:r>
            <a:r>
              <a:rPr lang="en-GB" dirty="0" err="1">
                <a:solidFill>
                  <a:schemeClr val="bg1">
                    <a:lumMod val="50000"/>
                  </a:schemeClr>
                </a:solidFill>
              </a:rPr>
              <a:t>s</a:t>
            </a:r>
            <a:r>
              <a:rPr lang="en-GB" dirty="0">
                <a:solidFill>
                  <a:schemeClr val="bg1">
                    <a:lumMod val="50000"/>
                  </a:schemeClr>
                </a:solidFill>
              </a:rPr>
              <a:t>)</a:t>
            </a:r>
            <a:endParaRPr lang="en-GB" b="1" dirty="0">
              <a:solidFill>
                <a:schemeClr val="bg1">
                  <a:lumMod val="50000"/>
                </a:schemeClr>
              </a:solidFill>
            </a:endParaRPr>
          </a:p>
          <a:p>
            <a:pPr marL="6350" indent="0">
              <a:buNone/>
            </a:pPr>
            <a:r>
              <a:rPr lang="en-GB" b="1" dirty="0"/>
              <a:t>	</a:t>
            </a:r>
            <a:r>
              <a:rPr lang="en-GB" b="1" dirty="0" err="1"/>
              <a:t>Random.ints</a:t>
            </a:r>
            <a:r>
              <a:rPr lang="en-GB" b="1" dirty="0"/>
              <a:t>(</a:t>
            </a:r>
            <a:r>
              <a:rPr lang="en-GB" b="1" dirty="0" err="1"/>
              <a:t>from,to</a:t>
            </a:r>
            <a:r>
              <a:rPr lang="en-GB" b="1" dirty="0"/>
              <a:t>)</a:t>
            </a:r>
            <a:r>
              <a:rPr lang="en-GB" dirty="0"/>
              <a:t>                                              </a:t>
            </a:r>
            <a:r>
              <a:rPr lang="en-GB" dirty="0">
                <a:solidFill>
                  <a:schemeClr val="bg1">
                    <a:lumMod val="50000"/>
                  </a:schemeClr>
                </a:solidFill>
              </a:rPr>
              <a:t>(</a:t>
            </a:r>
            <a:r>
              <a:rPr lang="en-GB" b="1" dirty="0" err="1">
                <a:solidFill>
                  <a:schemeClr val="bg1">
                    <a:lumMod val="50000"/>
                  </a:schemeClr>
                </a:solidFill>
              </a:rPr>
              <a:t>IntStream</a:t>
            </a:r>
            <a:r>
              <a:rPr lang="en-GB" dirty="0">
                <a:solidFill>
                  <a:schemeClr val="bg1">
                    <a:lumMod val="50000"/>
                  </a:schemeClr>
                </a:solidFill>
              </a:rPr>
              <a:t> of random </a:t>
            </a:r>
            <a:r>
              <a:rPr lang="en-GB" b="1" dirty="0" err="1">
                <a:solidFill>
                  <a:schemeClr val="bg1">
                    <a:lumMod val="50000"/>
                  </a:schemeClr>
                </a:solidFill>
              </a:rPr>
              <a:t>int</a:t>
            </a:r>
            <a:r>
              <a:rPr lang="en-GB" dirty="0" err="1">
                <a:solidFill>
                  <a:schemeClr val="bg1">
                    <a:lumMod val="50000"/>
                  </a:schemeClr>
                </a:solidFill>
              </a:rPr>
              <a:t>s</a:t>
            </a:r>
            <a:r>
              <a:rPr lang="en-GB" dirty="0">
                <a:solidFill>
                  <a:schemeClr val="bg1">
                    <a:lumMod val="50000"/>
                  </a:schemeClr>
                </a:solidFill>
              </a:rPr>
              <a:t>)</a:t>
            </a: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25</a:t>
            </a:fld>
            <a:r>
              <a:rPr lang="en-US"/>
              <a:t>/N</a:t>
            </a:r>
            <a:endParaRPr lang="en-US" dirty="0"/>
          </a:p>
        </p:txBody>
      </p:sp>
    </p:spTree>
    <p:extLst>
      <p:ext uri="{BB962C8B-B14F-4D97-AF65-F5344CB8AC3E}">
        <p14:creationId xmlns:p14="http://schemas.microsoft.com/office/powerpoint/2010/main" val="2207963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Stream creation examples</a:t>
            </a:r>
          </a:p>
        </p:txBody>
      </p:sp>
      <p:sp>
        <p:nvSpPr>
          <p:cNvPr id="5" name="Text Placeholder 4"/>
          <p:cNvSpPr>
            <a:spLocks noGrp="1"/>
          </p:cNvSpPr>
          <p:nvPr>
            <p:ph type="body" sz="quarter" idx="21"/>
          </p:nvPr>
        </p:nvSpPr>
        <p:spPr>
          <a:xfrm>
            <a:off x="356261" y="839244"/>
            <a:ext cx="11581738" cy="5504407"/>
          </a:xfrm>
        </p:spPr>
        <p:txBody>
          <a:bodyPr/>
          <a:lstStyle/>
          <a:p>
            <a:pPr marL="6350" indent="0">
              <a:buNone/>
            </a:pPr>
            <a:r>
              <a:rPr lang="en-GB" dirty="0">
                <a:latin typeface="Bahnschrift" panose="020B0502040204020203" pitchFamily="34" charset="0"/>
              </a:rPr>
              <a:t>Stream&lt;String&gt; stringStream1 = </a:t>
            </a:r>
            <a:r>
              <a:rPr lang="en-GB" dirty="0" err="1">
                <a:latin typeface="Bahnschrift" panose="020B0502040204020203" pitchFamily="34" charset="0"/>
              </a:rPr>
              <a:t>Stream.of</a:t>
            </a:r>
            <a:r>
              <a:rPr lang="en-GB" dirty="0">
                <a:latin typeface="Bahnschrift" panose="020B0502040204020203" pitchFamily="34" charset="0"/>
              </a:rPr>
              <a:t>(</a:t>
            </a:r>
            <a:r>
              <a:rPr lang="en-GB" dirty="0">
                <a:solidFill>
                  <a:srgbClr val="FF0000"/>
                </a:solidFill>
                <a:latin typeface="Bahnschrift" panose="020B0502040204020203" pitchFamily="34" charset="0"/>
              </a:rPr>
              <a:t>"a"</a:t>
            </a:r>
            <a:r>
              <a:rPr lang="en-GB" dirty="0">
                <a:latin typeface="Bahnschrift" panose="020B0502040204020203" pitchFamily="34" charset="0"/>
              </a:rPr>
              <a:t>, </a:t>
            </a:r>
            <a:r>
              <a:rPr lang="en-GB" dirty="0">
                <a:solidFill>
                  <a:srgbClr val="FF0000"/>
                </a:solidFill>
                <a:latin typeface="Bahnschrift" panose="020B0502040204020203" pitchFamily="34" charset="0"/>
              </a:rPr>
              <a:t>"b"</a:t>
            </a:r>
            <a:r>
              <a:rPr lang="en-GB" dirty="0">
                <a:latin typeface="Bahnschrift" panose="020B0502040204020203" pitchFamily="34" charset="0"/>
              </a:rPr>
              <a:t>, </a:t>
            </a:r>
            <a:r>
              <a:rPr lang="en-GB" dirty="0">
                <a:solidFill>
                  <a:srgbClr val="FF0000"/>
                </a:solidFill>
                <a:latin typeface="Bahnschrift" panose="020B0502040204020203" pitchFamily="34" charset="0"/>
              </a:rPr>
              <a:t>"c"</a:t>
            </a:r>
            <a:r>
              <a:rPr lang="en-GB" dirty="0">
                <a:latin typeface="Bahnschrift" panose="020B0502040204020203" pitchFamily="34" charset="0"/>
              </a:rPr>
              <a:t>);</a:t>
            </a:r>
          </a:p>
          <a:p>
            <a:pPr marL="6350" indent="0">
              <a:buNone/>
            </a:pPr>
            <a:r>
              <a:rPr lang="en-GB" dirty="0">
                <a:latin typeface="Bahnschrift" panose="020B0502040204020203" pitchFamily="34" charset="0"/>
              </a:rPr>
              <a:t>Stream&lt;String&gt; stringStream2 = </a:t>
            </a:r>
            <a:r>
              <a:rPr lang="en-GB" dirty="0" err="1">
                <a:latin typeface="Bahnschrift" panose="020B0502040204020203" pitchFamily="34" charset="0"/>
              </a:rPr>
              <a:t>Arrays.stream</a:t>
            </a:r>
            <a:r>
              <a:rPr lang="en-GB" dirty="0">
                <a:latin typeface="Bahnschrift" panose="020B0502040204020203" pitchFamily="34" charset="0"/>
              </a:rPr>
              <a:t>(</a:t>
            </a:r>
            <a:r>
              <a:rPr lang="en-GB" dirty="0">
                <a:solidFill>
                  <a:srgbClr val="FF0000"/>
                </a:solidFill>
                <a:latin typeface="Bahnschrift" panose="020B0502040204020203" pitchFamily="34" charset="0"/>
              </a:rPr>
              <a:t>"</a:t>
            </a:r>
            <a:r>
              <a:rPr lang="en-GB" dirty="0" err="1">
                <a:solidFill>
                  <a:srgbClr val="FF0000"/>
                </a:solidFill>
                <a:latin typeface="Bahnschrift" panose="020B0502040204020203" pitchFamily="34" charset="0"/>
              </a:rPr>
              <a:t>a,b,c"</a:t>
            </a:r>
            <a:r>
              <a:rPr lang="en-GB" dirty="0" err="1">
                <a:latin typeface="Bahnschrift" panose="020B0502040204020203" pitchFamily="34" charset="0"/>
              </a:rPr>
              <a:t>.split</a:t>
            </a:r>
            <a:r>
              <a:rPr lang="en-GB" dirty="0">
                <a:latin typeface="Bahnschrift" panose="020B0502040204020203" pitchFamily="34" charset="0"/>
              </a:rPr>
              <a:t>(</a:t>
            </a:r>
            <a:r>
              <a:rPr lang="en-GB" dirty="0">
                <a:solidFill>
                  <a:srgbClr val="FF0000"/>
                </a:solidFill>
                <a:latin typeface="Bahnschrift" panose="020B0502040204020203" pitchFamily="34" charset="0"/>
              </a:rPr>
              <a:t>","</a:t>
            </a:r>
            <a:r>
              <a:rPr lang="en-GB" dirty="0">
                <a:latin typeface="Bahnschrift" panose="020B0502040204020203" pitchFamily="34" charset="0"/>
              </a:rPr>
              <a:t>));</a:t>
            </a:r>
          </a:p>
          <a:p>
            <a:pPr marL="6350" indent="0">
              <a:buNone/>
            </a:pPr>
            <a:endParaRPr lang="en-GB" dirty="0">
              <a:latin typeface="Bahnschrift" panose="020B0502040204020203" pitchFamily="34" charset="0"/>
            </a:endParaRPr>
          </a:p>
          <a:p>
            <a:pPr marL="6350" indent="0">
              <a:buNone/>
            </a:pPr>
            <a:r>
              <a:rPr lang="en-GB" dirty="0">
                <a:solidFill>
                  <a:schemeClr val="bg1">
                    <a:lumMod val="65000"/>
                  </a:schemeClr>
                </a:solidFill>
                <a:latin typeface="Bahnschrift" panose="020B0502040204020203" pitchFamily="34" charset="0"/>
              </a:rPr>
              <a:t>// Create and process lines from a file as a stream.</a:t>
            </a:r>
          </a:p>
          <a:p>
            <a:pPr marL="6350" indent="0">
              <a:buNone/>
            </a:pPr>
            <a:r>
              <a:rPr lang="en-GB" dirty="0">
                <a:solidFill>
                  <a:schemeClr val="bg1">
                    <a:lumMod val="65000"/>
                  </a:schemeClr>
                </a:solidFill>
                <a:latin typeface="Bahnschrift" panose="020B0502040204020203" pitchFamily="34" charset="0"/>
              </a:rPr>
              <a:t>// Uses the </a:t>
            </a:r>
            <a:r>
              <a:rPr lang="en-GB" dirty="0" err="1">
                <a:solidFill>
                  <a:schemeClr val="bg1">
                    <a:lumMod val="65000"/>
                  </a:schemeClr>
                </a:solidFill>
                <a:latin typeface="Bahnschrift" panose="020B0502040204020203" pitchFamily="34" charset="0"/>
              </a:rPr>
              <a:t>AutoCloseable</a:t>
            </a:r>
            <a:r>
              <a:rPr lang="en-GB" dirty="0">
                <a:solidFill>
                  <a:schemeClr val="bg1">
                    <a:lumMod val="65000"/>
                  </a:schemeClr>
                </a:solidFill>
                <a:latin typeface="Bahnschrift" panose="020B0502040204020203" pitchFamily="34" charset="0"/>
              </a:rPr>
              <a:t> feature of streams.</a:t>
            </a:r>
          </a:p>
          <a:p>
            <a:pPr marL="6350" indent="0">
              <a:buNone/>
            </a:pPr>
            <a:r>
              <a:rPr lang="en-GB" dirty="0">
                <a:solidFill>
                  <a:srgbClr val="C00000"/>
                </a:solidFill>
                <a:latin typeface="Bahnschrift" panose="020B0502040204020203" pitchFamily="34" charset="0"/>
              </a:rPr>
              <a:t>try</a:t>
            </a:r>
            <a:r>
              <a:rPr lang="en-GB" dirty="0">
                <a:latin typeface="Bahnschrift" panose="020B0502040204020203" pitchFamily="34" charset="0"/>
              </a:rPr>
              <a:t> (Stream&lt;String&gt; lines = </a:t>
            </a:r>
            <a:r>
              <a:rPr lang="en-GB" dirty="0" err="1">
                <a:latin typeface="Bahnschrift" panose="020B0502040204020203" pitchFamily="34" charset="0"/>
              </a:rPr>
              <a:t>Files.lines</a:t>
            </a:r>
            <a:r>
              <a:rPr lang="en-GB" dirty="0">
                <a:latin typeface="Bahnschrift" panose="020B0502040204020203" pitchFamily="34" charset="0"/>
              </a:rPr>
              <a:t>(</a:t>
            </a:r>
            <a:r>
              <a:rPr lang="en-GB" dirty="0" err="1">
                <a:latin typeface="Bahnschrift" panose="020B0502040204020203" pitchFamily="34" charset="0"/>
              </a:rPr>
              <a:t>Paths.get</a:t>
            </a:r>
            <a:r>
              <a:rPr lang="en-GB" dirty="0">
                <a:latin typeface="Bahnschrift" panose="020B0502040204020203" pitchFamily="34" charset="0"/>
              </a:rPr>
              <a:t>(</a:t>
            </a:r>
            <a:r>
              <a:rPr lang="en-GB" dirty="0">
                <a:solidFill>
                  <a:srgbClr val="FF0000"/>
                </a:solidFill>
                <a:latin typeface="Bahnschrift" panose="020B0502040204020203" pitchFamily="34" charset="0"/>
              </a:rPr>
              <a:t>"</a:t>
            </a:r>
            <a:r>
              <a:rPr lang="en-GB" dirty="0" err="1">
                <a:solidFill>
                  <a:srgbClr val="FF0000"/>
                </a:solidFill>
                <a:latin typeface="Bahnschrift" panose="020B0502040204020203" pitchFamily="34" charset="0"/>
              </a:rPr>
              <a:t>test.Properties</a:t>
            </a:r>
            <a:r>
              <a:rPr lang="en-GB" dirty="0">
                <a:solidFill>
                  <a:srgbClr val="FF0000"/>
                </a:solidFill>
                <a:latin typeface="Bahnschrift" panose="020B0502040204020203" pitchFamily="34" charset="0"/>
              </a:rPr>
              <a:t>"</a:t>
            </a:r>
            <a:r>
              <a:rPr lang="en-GB" dirty="0">
                <a:latin typeface="Bahnschrift" panose="020B0502040204020203" pitchFamily="34" charset="0"/>
              </a:rPr>
              <a:t>) ) ) </a:t>
            </a:r>
          </a:p>
          <a:p>
            <a:pPr marL="6350" indent="0">
              <a:buNone/>
            </a:pPr>
            <a:r>
              <a:rPr lang="en-GB" dirty="0">
                <a:latin typeface="Bahnschrift" panose="020B0502040204020203" pitchFamily="34" charset="0"/>
              </a:rPr>
              <a:t>{   </a:t>
            </a:r>
            <a:r>
              <a:rPr lang="en-GB" dirty="0" err="1">
                <a:latin typeface="Bahnschrift" panose="020B0502040204020203" pitchFamily="34" charset="0"/>
              </a:rPr>
              <a:t>lines.forEach</a:t>
            </a:r>
            <a:r>
              <a:rPr lang="en-GB" dirty="0">
                <a:latin typeface="Bahnschrift" panose="020B0502040204020203" pitchFamily="34" charset="0"/>
              </a:rPr>
              <a:t>( s -&gt; { </a:t>
            </a:r>
            <a:r>
              <a:rPr lang="en-GB" dirty="0">
                <a:solidFill>
                  <a:srgbClr val="C00000"/>
                </a:solidFill>
                <a:latin typeface="Bahnschrift" panose="020B0502040204020203" pitchFamily="34" charset="0"/>
              </a:rPr>
              <a:t>if</a:t>
            </a:r>
            <a:r>
              <a:rPr lang="en-GB" dirty="0">
                <a:latin typeface="Bahnschrift" panose="020B0502040204020203" pitchFamily="34" charset="0"/>
              </a:rPr>
              <a:t> (</a:t>
            </a:r>
            <a:r>
              <a:rPr lang="en-GB" dirty="0" err="1">
                <a:latin typeface="Bahnschrift" panose="020B0502040204020203" pitchFamily="34" charset="0"/>
              </a:rPr>
              <a:t>s.startsWith</a:t>
            </a:r>
            <a:r>
              <a:rPr lang="en-GB" dirty="0">
                <a:latin typeface="Bahnschrift" panose="020B0502040204020203" pitchFamily="34" charset="0"/>
              </a:rPr>
              <a:t>(</a:t>
            </a:r>
            <a:r>
              <a:rPr lang="en-GB" dirty="0">
                <a:solidFill>
                  <a:srgbClr val="FF0000"/>
                </a:solidFill>
                <a:latin typeface="Bahnschrift" panose="020B0502040204020203" pitchFamily="34" charset="0"/>
              </a:rPr>
              <a:t>"#"</a:t>
            </a:r>
            <a:r>
              <a:rPr lang="en-GB" dirty="0">
                <a:latin typeface="Bahnschrift" panose="020B0502040204020203" pitchFamily="34" charset="0"/>
              </a:rPr>
              <a:t>)) </a:t>
            </a:r>
            <a:r>
              <a:rPr lang="en-GB" dirty="0" err="1">
                <a:latin typeface="Bahnschrift" panose="020B0502040204020203" pitchFamily="34" charset="0"/>
              </a:rPr>
              <a:t>System.out.println</a:t>
            </a:r>
            <a:r>
              <a:rPr lang="en-GB" dirty="0">
                <a:latin typeface="Bahnschrift" panose="020B0502040204020203" pitchFamily="34" charset="0"/>
              </a:rPr>
              <a:t>(s); } );</a:t>
            </a:r>
          </a:p>
          <a:p>
            <a:pPr marL="6350" indent="0">
              <a:buNone/>
            </a:pPr>
            <a:r>
              <a:rPr lang="en-GB" dirty="0">
                <a:latin typeface="Bahnschrift" panose="020B0502040204020203" pitchFamily="34" charset="0"/>
              </a:rPr>
              <a:t>} </a:t>
            </a:r>
          </a:p>
          <a:p>
            <a:pPr marL="6350" indent="0">
              <a:buNone/>
            </a:pPr>
            <a:r>
              <a:rPr lang="en-GB" dirty="0">
                <a:solidFill>
                  <a:srgbClr val="C00000"/>
                </a:solidFill>
                <a:latin typeface="Bahnschrift" panose="020B0502040204020203" pitchFamily="34" charset="0"/>
              </a:rPr>
              <a:t>catch</a:t>
            </a:r>
            <a:r>
              <a:rPr lang="en-GB" dirty="0">
                <a:latin typeface="Bahnschrift" panose="020B0502040204020203" pitchFamily="34" charset="0"/>
              </a:rPr>
              <a:t> (</a:t>
            </a:r>
            <a:r>
              <a:rPr lang="en-GB" dirty="0" err="1">
                <a:latin typeface="Bahnschrift" panose="020B0502040204020203" pitchFamily="34" charset="0"/>
              </a:rPr>
              <a:t>IOException</a:t>
            </a:r>
            <a:r>
              <a:rPr lang="en-GB" dirty="0">
                <a:latin typeface="Bahnschrift" panose="020B0502040204020203" pitchFamily="34" charset="0"/>
              </a:rPr>
              <a:t> e)</a:t>
            </a:r>
          </a:p>
          <a:p>
            <a:pPr marL="6350" indent="0">
              <a:buNone/>
            </a:pPr>
            <a:r>
              <a:rPr lang="en-GB" dirty="0">
                <a:latin typeface="Bahnschrift" panose="020B0502040204020203" pitchFamily="34" charset="0"/>
              </a:rPr>
              <a:t>{   </a:t>
            </a:r>
            <a:r>
              <a:rPr lang="en-GB" dirty="0" err="1">
                <a:latin typeface="Bahnschrift" panose="020B0502040204020203" pitchFamily="34" charset="0"/>
              </a:rPr>
              <a:t>e.printStackTrace</a:t>
            </a:r>
            <a:r>
              <a:rPr lang="en-GB" dirty="0">
                <a:latin typeface="Bahnschrift" panose="020B0502040204020203" pitchFamily="34" charset="0"/>
              </a:rPr>
              <a:t>(); </a:t>
            </a:r>
          </a:p>
          <a:p>
            <a:pPr marL="6350" indent="0">
              <a:buNone/>
            </a:pPr>
            <a:r>
              <a:rPr lang="en-GB" dirty="0">
                <a:latin typeface="Bahnschrift" panose="020B0502040204020203" pitchFamily="34" charset="0"/>
              </a:rPr>
              <a:t>}</a:t>
            </a:r>
          </a:p>
          <a:p>
            <a:pPr marL="6350" indent="0">
              <a:buNone/>
            </a:pPr>
            <a:endParaRPr lang="en-GB" dirty="0">
              <a:latin typeface="Bahnschrift" panose="020B0502040204020203" pitchFamily="34" charset="0"/>
            </a:endParaRPr>
          </a:p>
        </p:txBody>
      </p:sp>
      <p:sp>
        <p:nvSpPr>
          <p:cNvPr id="6" name="Slide Number Placeholder 5"/>
          <p:cNvSpPr>
            <a:spLocks noGrp="1"/>
          </p:cNvSpPr>
          <p:nvPr>
            <p:ph type="sldNum" sz="quarter" idx="18"/>
          </p:nvPr>
        </p:nvSpPr>
        <p:spPr/>
        <p:txBody>
          <a:bodyPr/>
          <a:lstStyle/>
          <a:p>
            <a:fld id="{D7E85FC7-13DC-D24B-89C2-5E16CAE8A885}" type="slidenum">
              <a:rPr lang="en-US" smtClean="0"/>
              <a:pPr/>
              <a:t>26</a:t>
            </a:fld>
            <a:r>
              <a:rPr lang="en-US"/>
              <a:t>/N</a:t>
            </a:r>
            <a:endParaRPr lang="en-US" dirty="0"/>
          </a:p>
        </p:txBody>
      </p:sp>
    </p:spTree>
    <p:extLst>
      <p:ext uri="{BB962C8B-B14F-4D97-AF65-F5344CB8AC3E}">
        <p14:creationId xmlns:p14="http://schemas.microsoft.com/office/powerpoint/2010/main" val="3018244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Working with unbounded (“Infinite”) Streams</a:t>
            </a:r>
          </a:p>
        </p:txBody>
      </p:sp>
      <p:sp>
        <p:nvSpPr>
          <p:cNvPr id="5" name="Text Placeholder 4"/>
          <p:cNvSpPr>
            <a:spLocks noGrp="1"/>
          </p:cNvSpPr>
          <p:nvPr>
            <p:ph type="body" sz="quarter" idx="21"/>
          </p:nvPr>
        </p:nvSpPr>
        <p:spPr>
          <a:xfrm>
            <a:off x="356261" y="839244"/>
            <a:ext cx="11581738" cy="5504407"/>
          </a:xfrm>
        </p:spPr>
        <p:txBody>
          <a:bodyPr/>
          <a:lstStyle/>
          <a:p>
            <a:r>
              <a:rPr lang="en-GB" dirty="0"/>
              <a:t>Possible because intermediate operations are ‘lazy’</a:t>
            </a:r>
          </a:p>
          <a:p>
            <a:pPr lvl="1"/>
            <a:r>
              <a:rPr lang="en-GB" dirty="0"/>
              <a:t>They are not executed until the result is requested</a:t>
            </a:r>
          </a:p>
          <a:p>
            <a:pPr lvl="1"/>
            <a:r>
              <a:rPr lang="en-GB" dirty="0"/>
              <a:t>Requests originate from terminal operators</a:t>
            </a:r>
          </a:p>
          <a:p>
            <a:pPr lvl="2"/>
            <a:endParaRPr lang="en-GB" dirty="0"/>
          </a:p>
          <a:p>
            <a:r>
              <a:rPr lang="en-GB" dirty="0"/>
              <a:t>Suitable operators in the chain will inevitably be used to prevent ‘infinite’ traversal:</a:t>
            </a:r>
          </a:p>
          <a:p>
            <a:pPr lvl="1"/>
            <a:endParaRPr lang="en-GB" b="1" dirty="0"/>
          </a:p>
          <a:p>
            <a:pPr lvl="1"/>
            <a:r>
              <a:rPr lang="en-GB" b="1" dirty="0"/>
              <a:t>limit(</a:t>
            </a:r>
            <a:r>
              <a:rPr lang="en-GB" b="1" dirty="0" err="1"/>
              <a:t>maxSize</a:t>
            </a:r>
            <a:r>
              <a:rPr lang="en-GB" b="1" dirty="0"/>
              <a:t>) </a:t>
            </a:r>
            <a:r>
              <a:rPr lang="en-GB" dirty="0"/>
              <a:t>– an intermediate operation: returns a truncated stream such that length is at most </a:t>
            </a:r>
            <a:r>
              <a:rPr lang="en-GB" b="1" dirty="0" err="1"/>
              <a:t>maxSize</a:t>
            </a:r>
            <a:endParaRPr lang="en-GB" b="1" dirty="0"/>
          </a:p>
          <a:p>
            <a:pPr lvl="1"/>
            <a:endParaRPr lang="en-GB" b="1" dirty="0"/>
          </a:p>
          <a:p>
            <a:pPr lvl="1"/>
            <a:r>
              <a:rPr lang="en-GB" b="1" dirty="0" err="1"/>
              <a:t>findFirst</a:t>
            </a:r>
            <a:r>
              <a:rPr lang="en-GB" b="1" dirty="0"/>
              <a:t>() </a:t>
            </a:r>
            <a:r>
              <a:rPr lang="en-GB" dirty="0"/>
              <a:t>– a terminal operation: returns Optional, with the first element resulting from the final stream in the chain, or an empty Optional if the stream was empty.</a:t>
            </a:r>
          </a:p>
          <a:p>
            <a:pPr lvl="1"/>
            <a:endParaRPr lang="en-GB" b="1" dirty="0"/>
          </a:p>
          <a:p>
            <a:pPr lvl="1"/>
            <a:r>
              <a:rPr lang="en-GB" b="1" dirty="0" err="1"/>
              <a:t>findAny</a:t>
            </a:r>
            <a:r>
              <a:rPr lang="en-GB" b="1" dirty="0"/>
              <a:t>() </a:t>
            </a:r>
            <a:r>
              <a:rPr lang="en-GB" dirty="0"/>
              <a:t>–</a:t>
            </a:r>
            <a:r>
              <a:rPr lang="en-GB" b="1" dirty="0"/>
              <a:t> </a:t>
            </a:r>
            <a:r>
              <a:rPr lang="en-GB" dirty="0"/>
              <a:t>a terminal operation: returns </a:t>
            </a:r>
            <a:r>
              <a:rPr lang="en-GB" b="1" dirty="0"/>
              <a:t>Optional, </a:t>
            </a:r>
            <a:r>
              <a:rPr lang="en-GB" dirty="0"/>
              <a:t>containing some element of the stream, or an empty Optional if the stream was empty. More efficient to use in parallel operations if you don’t require the first element specifically, but ‘any’ (i.e. from any of the sub-streams) will do.</a:t>
            </a:r>
          </a:p>
          <a:p>
            <a:pPr lvl="3"/>
            <a:endParaRPr lang="en-GB" dirty="0"/>
          </a:p>
          <a:p>
            <a:endParaRPr lang="en-GB" dirty="0"/>
          </a:p>
          <a:p>
            <a:endParaRPr lang="en-GB" dirty="0"/>
          </a:p>
          <a:p>
            <a:endParaRPr lang="en-GB" dirty="0"/>
          </a:p>
          <a:p>
            <a:endParaRPr lang="en-GB" dirty="0"/>
          </a:p>
          <a:p>
            <a:endParaRPr lang="en-GB" dirty="0"/>
          </a:p>
          <a:p>
            <a:r>
              <a:rPr lang="en-GB" dirty="0"/>
              <a:t>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27</a:t>
            </a:fld>
            <a:r>
              <a:rPr lang="en-US"/>
              <a:t>/N</a:t>
            </a:r>
            <a:endParaRPr lang="en-US" dirty="0"/>
          </a:p>
        </p:txBody>
      </p:sp>
    </p:spTree>
    <p:extLst>
      <p:ext uri="{BB962C8B-B14F-4D97-AF65-F5344CB8AC3E}">
        <p14:creationId xmlns:p14="http://schemas.microsoft.com/office/powerpoint/2010/main" val="928111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Producing unbounded streams</a:t>
            </a:r>
          </a:p>
        </p:txBody>
      </p:sp>
      <p:sp>
        <p:nvSpPr>
          <p:cNvPr id="5" name="Text Placeholder 4"/>
          <p:cNvSpPr>
            <a:spLocks noGrp="1"/>
          </p:cNvSpPr>
          <p:nvPr>
            <p:ph type="body" sz="quarter" idx="21"/>
          </p:nvPr>
        </p:nvSpPr>
        <p:spPr>
          <a:xfrm>
            <a:off x="356261" y="839244"/>
            <a:ext cx="11581738" cy="5504407"/>
          </a:xfrm>
        </p:spPr>
        <p:txBody>
          <a:bodyPr/>
          <a:lstStyle/>
          <a:p>
            <a:r>
              <a:rPr lang="en-GB" b="1" dirty="0"/>
              <a:t>Stream</a:t>
            </a:r>
            <a:r>
              <a:rPr lang="en-GB" dirty="0"/>
              <a:t> provides static methods for producing unbounded streams</a:t>
            </a:r>
          </a:p>
          <a:p>
            <a:pPr lvl="1"/>
            <a:r>
              <a:rPr lang="en-GB" b="1" dirty="0"/>
              <a:t>generate</a:t>
            </a:r>
            <a:r>
              <a:rPr lang="en-GB" dirty="0"/>
              <a:t> takes a </a:t>
            </a:r>
            <a:r>
              <a:rPr lang="en-GB" b="1" dirty="0"/>
              <a:t>Supplier</a:t>
            </a:r>
            <a:r>
              <a:rPr lang="en-GB" dirty="0"/>
              <a:t>:</a:t>
            </a:r>
            <a:r>
              <a:rPr lang="en-GB" b="1" dirty="0"/>
              <a:t> </a:t>
            </a:r>
            <a:r>
              <a:rPr lang="en-GB" dirty="0"/>
              <a:t>functional interface corresponding to a function taking no arguments</a:t>
            </a:r>
            <a:br>
              <a:rPr lang="en-GB" dirty="0"/>
            </a:br>
            <a:r>
              <a:rPr lang="en-GB" dirty="0"/>
              <a:t>                                             (a.k.a. an 0-ary function)</a:t>
            </a:r>
          </a:p>
          <a:p>
            <a:pPr lvl="1"/>
            <a:r>
              <a:rPr lang="en-GB" b="1" dirty="0"/>
              <a:t>iterate</a:t>
            </a:r>
            <a:r>
              <a:rPr lang="en-GB" dirty="0"/>
              <a:t> takes a start value (“seed”) and an iterator </a:t>
            </a:r>
            <a:r>
              <a:rPr lang="en-GB" dirty="0" err="1"/>
              <a:t>functionwith</a:t>
            </a:r>
            <a:r>
              <a:rPr lang="en-GB" dirty="0"/>
              <a:t> values of i+2; “</a:t>
            </a:r>
            <a:r>
              <a:rPr lang="en-GB" dirty="0" err="1"/>
              <a:t>i</a:t>
            </a:r>
            <a:r>
              <a:rPr lang="en-GB" dirty="0"/>
              <a:t>” is an iterator.</a:t>
            </a:r>
          </a:p>
          <a:p>
            <a:pPr marL="6350" indent="0">
              <a:buNone/>
            </a:pPr>
            <a:endParaRPr lang="en-GB" dirty="0"/>
          </a:p>
          <a:p>
            <a:pPr marL="6350" indent="0">
              <a:buNone/>
            </a:pPr>
            <a:r>
              <a:rPr lang="en-GB" dirty="0"/>
              <a:t>Examples:</a:t>
            </a:r>
          </a:p>
          <a:p>
            <a:pPr marL="6350" indent="0">
              <a:buNone/>
            </a:pPr>
            <a:endParaRPr lang="en-GB" dirty="0"/>
          </a:p>
          <a:p>
            <a:pPr marL="6350" indent="0">
              <a:buNone/>
            </a:pPr>
            <a:r>
              <a:rPr lang="en-GB" dirty="0">
                <a:latin typeface="Bahnschrift" panose="020B0502040204020203" pitchFamily="34" charset="0"/>
              </a:rPr>
              <a:t>	Stream&lt;Double&gt; randoms =  </a:t>
            </a:r>
            <a:r>
              <a:rPr lang="en-GB" dirty="0" err="1">
                <a:latin typeface="Bahnschrift" panose="020B0502040204020203" pitchFamily="34" charset="0"/>
              </a:rPr>
              <a:t>Stream.generate</a:t>
            </a:r>
            <a:r>
              <a:rPr lang="en-GB" dirty="0">
                <a:latin typeface="Bahnschrift" panose="020B0502040204020203" pitchFamily="34" charset="0"/>
              </a:rPr>
              <a:t>(Math::random);</a:t>
            </a:r>
          </a:p>
          <a:p>
            <a:pPr marL="6350" indent="0">
              <a:buNone/>
            </a:pPr>
            <a:r>
              <a:rPr lang="en-GB" dirty="0">
                <a:latin typeface="Bahnschrift" panose="020B0502040204020203" pitchFamily="34" charset="0"/>
              </a:rPr>
              <a:t>	</a:t>
            </a:r>
            <a:r>
              <a:rPr lang="en-GB" dirty="0" err="1">
                <a:latin typeface="Bahnschrift" panose="020B0502040204020203" pitchFamily="34" charset="0"/>
              </a:rPr>
              <a:t>IntStream</a:t>
            </a:r>
            <a:r>
              <a:rPr lang="en-GB" dirty="0">
                <a:latin typeface="Bahnschrift" panose="020B0502040204020203" pitchFamily="34" charset="0"/>
              </a:rPr>
              <a:t> </a:t>
            </a:r>
            <a:r>
              <a:rPr lang="en-GB" dirty="0" err="1">
                <a:latin typeface="Bahnschrift" panose="020B0502040204020203" pitchFamily="34" charset="0"/>
              </a:rPr>
              <a:t>oddNumbers</a:t>
            </a:r>
            <a:r>
              <a:rPr lang="en-GB" dirty="0">
                <a:latin typeface="Bahnschrift" panose="020B0502040204020203" pitchFamily="34" charset="0"/>
              </a:rPr>
              <a:t> = </a:t>
            </a:r>
            <a:r>
              <a:rPr lang="en-GB" dirty="0" err="1">
                <a:latin typeface="Bahnschrift" panose="020B0502040204020203" pitchFamily="34" charset="0"/>
              </a:rPr>
              <a:t>IntStream.iterate</a:t>
            </a:r>
            <a:r>
              <a:rPr lang="en-GB" dirty="0">
                <a:latin typeface="Bahnschrift" panose="020B0502040204020203" pitchFamily="34" charset="0"/>
              </a:rPr>
              <a:t>( 1, </a:t>
            </a:r>
            <a:r>
              <a:rPr lang="en-GB" dirty="0" err="1">
                <a:latin typeface="Bahnschrift" panose="020B0502040204020203" pitchFamily="34" charset="0"/>
              </a:rPr>
              <a:t>i</a:t>
            </a:r>
            <a:r>
              <a:rPr lang="en-GB" dirty="0">
                <a:latin typeface="Bahnschrift" panose="020B0502040204020203" pitchFamily="34" charset="0"/>
              </a:rPr>
              <a:t> -&gt; </a:t>
            </a:r>
            <a:r>
              <a:rPr lang="en-GB" dirty="0" err="1">
                <a:latin typeface="Bahnschrift" panose="020B0502040204020203" pitchFamily="34" charset="0"/>
              </a:rPr>
              <a:t>i</a:t>
            </a:r>
            <a:r>
              <a:rPr lang="en-GB" dirty="0">
                <a:latin typeface="Bahnschrift" panose="020B0502040204020203" pitchFamily="34" charset="0"/>
              </a:rPr>
              <a:t> + 2 );</a:t>
            </a:r>
          </a:p>
          <a:p>
            <a:pPr marL="6350" indent="0">
              <a:buNone/>
            </a:pPr>
            <a:endParaRPr lang="en-GB" dirty="0"/>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28</a:t>
            </a:fld>
            <a:r>
              <a:rPr lang="en-US"/>
              <a:t>/N</a:t>
            </a:r>
            <a:endParaRPr lang="en-US" dirty="0"/>
          </a:p>
        </p:txBody>
      </p:sp>
    </p:spTree>
    <p:extLst>
      <p:ext uri="{BB962C8B-B14F-4D97-AF65-F5344CB8AC3E}">
        <p14:creationId xmlns:p14="http://schemas.microsoft.com/office/powerpoint/2010/main" val="3941745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Unbounded Stream examples</a:t>
            </a:r>
          </a:p>
        </p:txBody>
      </p:sp>
      <p:sp>
        <p:nvSpPr>
          <p:cNvPr id="5" name="Text Placeholder 4"/>
          <p:cNvSpPr>
            <a:spLocks noGrp="1"/>
          </p:cNvSpPr>
          <p:nvPr>
            <p:ph type="body" sz="quarter" idx="21"/>
          </p:nvPr>
        </p:nvSpPr>
        <p:spPr>
          <a:xfrm>
            <a:off x="950495" y="839244"/>
            <a:ext cx="10987504" cy="5504407"/>
          </a:xfrm>
        </p:spPr>
        <p:txBody>
          <a:bodyPr/>
          <a:lstStyle/>
          <a:p>
            <a:pPr marL="6350" indent="0">
              <a:buNone/>
            </a:pPr>
            <a:r>
              <a:rPr lang="en-GB" dirty="0">
                <a:latin typeface="Bahnschrift" panose="020B0502040204020203" pitchFamily="34" charset="0"/>
              </a:rPr>
              <a:t>Stream&lt;Double&gt; randoms = </a:t>
            </a:r>
            <a:r>
              <a:rPr lang="en-GB" dirty="0" err="1">
                <a:latin typeface="Bahnschrift" panose="020B0502040204020203" pitchFamily="34" charset="0"/>
              </a:rPr>
              <a:t>Stream.generate</a:t>
            </a:r>
            <a:r>
              <a:rPr lang="en-GB" dirty="0">
                <a:latin typeface="Bahnschrift" panose="020B0502040204020203" pitchFamily="34" charset="0"/>
              </a:rPr>
              <a:t>(Math::random);</a:t>
            </a:r>
          </a:p>
          <a:p>
            <a:pPr marL="6350" indent="0">
              <a:buNone/>
            </a:pPr>
            <a:r>
              <a:rPr lang="en-GB" dirty="0">
                <a:latin typeface="Bahnschrift" panose="020B0502040204020203" pitchFamily="34" charset="0"/>
              </a:rPr>
              <a:t>Double </a:t>
            </a:r>
            <a:r>
              <a:rPr lang="en-GB" dirty="0" err="1">
                <a:latin typeface="Bahnschrift" panose="020B0502040204020203" pitchFamily="34" charset="0"/>
              </a:rPr>
              <a:t>randomNumber</a:t>
            </a:r>
            <a:r>
              <a:rPr lang="en-GB" dirty="0">
                <a:latin typeface="Bahnschrift" panose="020B0502040204020203" pitchFamily="34" charset="0"/>
              </a:rPr>
              <a:t> = randoms</a:t>
            </a:r>
          </a:p>
          <a:p>
            <a:pPr marL="6350" indent="0">
              <a:buNone/>
            </a:pPr>
            <a:r>
              <a:rPr lang="en-GB" dirty="0">
                <a:latin typeface="Bahnschrift" panose="020B0502040204020203" pitchFamily="34" charset="0"/>
              </a:rPr>
              <a:t>				.filter(s -&gt; s &gt; 0.5)</a:t>
            </a:r>
          </a:p>
          <a:p>
            <a:pPr marL="6350" indent="0">
              <a:buNone/>
            </a:pPr>
            <a:r>
              <a:rPr lang="en-GB" dirty="0">
                <a:latin typeface="Bahnschrift" panose="020B0502040204020203" pitchFamily="34" charset="0"/>
              </a:rPr>
              <a:t>				.</a:t>
            </a:r>
            <a:r>
              <a:rPr lang="en-GB" dirty="0" err="1">
                <a:latin typeface="Bahnschrift" panose="020B0502040204020203" pitchFamily="34" charset="0"/>
              </a:rPr>
              <a:t>findAny</a:t>
            </a:r>
            <a:r>
              <a:rPr lang="en-GB" dirty="0">
                <a:latin typeface="Bahnschrift" panose="020B0502040204020203" pitchFamily="34" charset="0"/>
              </a:rPr>
              <a:t>()</a:t>
            </a:r>
          </a:p>
          <a:p>
            <a:pPr marL="6350" indent="0">
              <a:buNone/>
            </a:pPr>
            <a:r>
              <a:rPr lang="en-GB" dirty="0">
                <a:latin typeface="Bahnschrift" panose="020B0502040204020203" pitchFamily="34" charset="0"/>
              </a:rPr>
              <a:t>				.get(); </a:t>
            </a:r>
            <a:r>
              <a:rPr lang="en-GB" dirty="0">
                <a:solidFill>
                  <a:schemeClr val="bg1">
                    <a:lumMod val="50000"/>
                  </a:schemeClr>
                </a:solidFill>
                <a:latin typeface="Bahnschrift" panose="020B0502040204020203" pitchFamily="34" charset="0"/>
              </a:rPr>
              <a:t>// returns a random number &gt; 0.5</a:t>
            </a:r>
          </a:p>
          <a:p>
            <a:pPr marL="6350" indent="0">
              <a:buNone/>
            </a:pPr>
            <a:endParaRPr lang="en-GB" dirty="0">
              <a:latin typeface="Bahnschrift" panose="020B0502040204020203" pitchFamily="34" charset="0"/>
            </a:endParaRPr>
          </a:p>
          <a:p>
            <a:pPr marL="6350" indent="0">
              <a:buNone/>
            </a:pPr>
            <a:r>
              <a:rPr lang="en-GB" dirty="0">
                <a:latin typeface="Bahnschrift" panose="020B0502040204020203" pitchFamily="34" charset="0"/>
              </a:rPr>
              <a:t>int[] </a:t>
            </a:r>
            <a:r>
              <a:rPr lang="en-GB" dirty="0" err="1">
                <a:latin typeface="Bahnschrift" panose="020B0502040204020203" pitchFamily="34" charset="0"/>
              </a:rPr>
              <a:t>multThrees</a:t>
            </a:r>
            <a:r>
              <a:rPr lang="en-GB" dirty="0">
                <a:latin typeface="Bahnschrift" panose="020B0502040204020203" pitchFamily="34" charset="0"/>
              </a:rPr>
              <a:t> = </a:t>
            </a:r>
            <a:r>
              <a:rPr lang="en-GB" dirty="0" err="1">
                <a:latin typeface="Bahnschrift" panose="020B0502040204020203" pitchFamily="34" charset="0"/>
              </a:rPr>
              <a:t>IntStream</a:t>
            </a:r>
            <a:endParaRPr lang="en-GB" dirty="0">
              <a:latin typeface="Bahnschrift" panose="020B0502040204020203" pitchFamily="34" charset="0"/>
            </a:endParaRPr>
          </a:p>
          <a:p>
            <a:pPr marL="6350" indent="0">
              <a:buNone/>
            </a:pPr>
            <a:r>
              <a:rPr lang="en-GB" dirty="0">
                <a:latin typeface="Bahnschrift" panose="020B0502040204020203" pitchFamily="34" charset="0"/>
              </a:rPr>
              <a:t>	.iterate(0, </a:t>
            </a:r>
            <a:r>
              <a:rPr lang="en-GB" dirty="0" err="1">
                <a:latin typeface="Bahnschrift" panose="020B0502040204020203" pitchFamily="34" charset="0"/>
              </a:rPr>
              <a:t>i</a:t>
            </a:r>
            <a:r>
              <a:rPr lang="en-GB" dirty="0">
                <a:latin typeface="Bahnschrift" panose="020B0502040204020203" pitchFamily="34" charset="0"/>
              </a:rPr>
              <a:t> -&gt; </a:t>
            </a:r>
            <a:r>
              <a:rPr lang="en-GB" dirty="0" err="1">
                <a:latin typeface="Bahnschrift" panose="020B0502040204020203" pitchFamily="34" charset="0"/>
              </a:rPr>
              <a:t>i</a:t>
            </a:r>
            <a:r>
              <a:rPr lang="en-GB" dirty="0">
                <a:latin typeface="Bahnschrift" panose="020B0502040204020203" pitchFamily="34" charset="0"/>
              </a:rPr>
              <a:t> + 3)</a:t>
            </a:r>
          </a:p>
          <a:p>
            <a:pPr marL="6350" indent="0">
              <a:buNone/>
            </a:pPr>
            <a:r>
              <a:rPr lang="en-GB" dirty="0">
                <a:latin typeface="Bahnschrift" panose="020B0502040204020203" pitchFamily="34" charset="0"/>
              </a:rPr>
              <a:t>	.limit(10)</a:t>
            </a:r>
          </a:p>
          <a:p>
            <a:pPr marL="6350" indent="0">
              <a:buNone/>
            </a:pPr>
            <a:r>
              <a:rPr lang="en-GB" dirty="0">
                <a:latin typeface="Bahnschrift" panose="020B0502040204020203" pitchFamily="34" charset="0"/>
              </a:rPr>
              <a:t>	.</a:t>
            </a:r>
            <a:r>
              <a:rPr lang="en-GB" dirty="0" err="1">
                <a:latin typeface="Bahnschrift" panose="020B0502040204020203" pitchFamily="34" charset="0"/>
              </a:rPr>
              <a:t>toArray</a:t>
            </a:r>
            <a:r>
              <a:rPr lang="en-GB" dirty="0">
                <a:latin typeface="Bahnschrift" panose="020B0502040204020203" pitchFamily="34" charset="0"/>
              </a:rPr>
              <a:t>(); </a:t>
            </a:r>
            <a:r>
              <a:rPr lang="en-GB" dirty="0">
                <a:solidFill>
                  <a:schemeClr val="bg1">
                    <a:lumMod val="50000"/>
                  </a:schemeClr>
                </a:solidFill>
                <a:latin typeface="Bahnschrift" panose="020B0502040204020203" pitchFamily="34" charset="0"/>
              </a:rPr>
              <a:t>// returns 0, 3, 6, 9, … 27 [10 items]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29</a:t>
            </a:fld>
            <a:r>
              <a:rPr lang="en-US"/>
              <a:t>/N</a:t>
            </a:r>
            <a:endParaRPr lang="en-US" dirty="0"/>
          </a:p>
        </p:txBody>
      </p:sp>
    </p:spTree>
    <p:extLst>
      <p:ext uri="{BB962C8B-B14F-4D97-AF65-F5344CB8AC3E}">
        <p14:creationId xmlns:p14="http://schemas.microsoft.com/office/powerpoint/2010/main" val="139283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oup of people on a roller coaster&#10;&#10;Description automatically generated with low confidence">
            <a:extLst>
              <a:ext uri="{FF2B5EF4-FFF2-40B4-BE49-F238E27FC236}">
                <a16:creationId xmlns:a16="http://schemas.microsoft.com/office/drawing/2014/main" id="{7D52C8DE-7082-4E87-BAF2-DCB7DCD8AD03}"/>
              </a:ext>
            </a:extLst>
          </p:cNvPr>
          <p:cNvPicPr>
            <a:picLocks noChangeAspect="1"/>
          </p:cNvPicPr>
          <p:nvPr/>
        </p:nvPicPr>
        <p:blipFill>
          <a:blip r:embed="rId3"/>
          <a:stretch>
            <a:fillRect/>
          </a:stretch>
        </p:blipFill>
        <p:spPr>
          <a:xfrm>
            <a:off x="642634" y="1405890"/>
            <a:ext cx="6981176" cy="4652981"/>
          </a:xfrm>
          <a:prstGeom prst="rect">
            <a:avLst/>
          </a:prstGeom>
        </p:spPr>
      </p:pic>
    </p:spTree>
    <p:extLst>
      <p:ext uri="{BB962C8B-B14F-4D97-AF65-F5344CB8AC3E}">
        <p14:creationId xmlns:p14="http://schemas.microsoft.com/office/powerpoint/2010/main" val="252495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C6A4-6DF4-4F1F-9DB3-2CA741EF7FDE}"/>
              </a:ext>
            </a:extLst>
          </p:cNvPr>
          <p:cNvSpPr>
            <a:spLocks noGrp="1"/>
          </p:cNvSpPr>
          <p:nvPr>
            <p:ph type="title"/>
          </p:nvPr>
        </p:nvSpPr>
        <p:spPr/>
        <p:txBody>
          <a:bodyPr/>
          <a:lstStyle/>
          <a:p>
            <a:r>
              <a:rPr lang="en-GB" dirty="0"/>
              <a:t>Part IIb</a:t>
            </a:r>
          </a:p>
        </p:txBody>
      </p:sp>
      <p:sp>
        <p:nvSpPr>
          <p:cNvPr id="3" name="Subtitle 2">
            <a:extLst>
              <a:ext uri="{FF2B5EF4-FFF2-40B4-BE49-F238E27FC236}">
                <a16:creationId xmlns:a16="http://schemas.microsoft.com/office/drawing/2014/main" id="{02003467-5B4E-4DC5-ADC6-7BCBAF99950D}"/>
              </a:ext>
            </a:extLst>
          </p:cNvPr>
          <p:cNvSpPr>
            <a:spLocks noGrp="1"/>
          </p:cNvSpPr>
          <p:nvPr>
            <p:ph type="subTitle" idx="1"/>
          </p:nvPr>
        </p:nvSpPr>
        <p:spPr/>
        <p:txBody>
          <a:bodyPr/>
          <a:lstStyle/>
          <a:p>
            <a:r>
              <a:rPr lang="en-GB" dirty="0"/>
              <a:t>Streams: Intermediate Operations</a:t>
            </a:r>
          </a:p>
        </p:txBody>
      </p:sp>
    </p:spTree>
    <p:extLst>
      <p:ext uri="{BB962C8B-B14F-4D97-AF65-F5344CB8AC3E}">
        <p14:creationId xmlns:p14="http://schemas.microsoft.com/office/powerpoint/2010/main" val="4290838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Stream Transformations</a:t>
            </a:r>
          </a:p>
        </p:txBody>
      </p:sp>
      <p:sp>
        <p:nvSpPr>
          <p:cNvPr id="5" name="Text Placeholder 4"/>
          <p:cNvSpPr>
            <a:spLocks noGrp="1"/>
          </p:cNvSpPr>
          <p:nvPr>
            <p:ph type="body" sz="quarter" idx="21"/>
          </p:nvPr>
        </p:nvSpPr>
        <p:spPr>
          <a:xfrm>
            <a:off x="356261" y="839244"/>
            <a:ext cx="11581738" cy="5504407"/>
          </a:xfrm>
        </p:spPr>
        <p:txBody>
          <a:bodyPr/>
          <a:lstStyle/>
          <a:p>
            <a:r>
              <a:rPr lang="en-GB" dirty="0"/>
              <a:t>Intermediate operations produce new streams of ‘transformed’ data </a:t>
            </a:r>
          </a:p>
          <a:p>
            <a:pPr lvl="2"/>
            <a:endParaRPr lang="en-GB" dirty="0"/>
          </a:p>
          <a:p>
            <a:pPr marL="6350" indent="0">
              <a:buNone/>
            </a:pPr>
            <a:r>
              <a:rPr lang="en-GB" b="1" dirty="0"/>
              <a:t>	filter(predicate)</a:t>
            </a:r>
            <a:r>
              <a:rPr lang="en-GB" dirty="0"/>
              <a:t> – returns a stream consisting of those elements</a:t>
            </a:r>
            <a:br>
              <a:rPr lang="en-GB" dirty="0"/>
            </a:br>
            <a:r>
              <a:rPr lang="en-GB" dirty="0"/>
              <a:t>                                         for which the predicate returns true</a:t>
            </a:r>
          </a:p>
          <a:p>
            <a:pPr lvl="2"/>
            <a:endParaRPr lang="en-GB" dirty="0"/>
          </a:p>
          <a:p>
            <a:pPr marL="6350" indent="0">
              <a:buNone/>
            </a:pPr>
            <a:r>
              <a:rPr lang="en-GB" dirty="0"/>
              <a:t>	</a:t>
            </a:r>
            <a:r>
              <a:rPr lang="en-GB" b="1" dirty="0"/>
              <a:t>map(function)</a:t>
            </a:r>
            <a:r>
              <a:rPr lang="en-GB" dirty="0"/>
              <a:t> – returns a stream consisting of the results of applying</a:t>
            </a:r>
            <a:br>
              <a:rPr lang="en-GB" dirty="0"/>
            </a:br>
            <a:r>
              <a:rPr lang="en-GB" dirty="0"/>
              <a:t>                                       the given function to all stream elements</a:t>
            </a:r>
          </a:p>
          <a:p>
            <a:pPr lvl="2"/>
            <a:endParaRPr lang="en-GB" dirty="0"/>
          </a:p>
          <a:p>
            <a:pPr marL="6350" indent="0">
              <a:buNone/>
            </a:pPr>
            <a:r>
              <a:rPr lang="en-GB" dirty="0"/>
              <a:t>	</a:t>
            </a:r>
            <a:r>
              <a:rPr lang="en-GB" b="1" dirty="0"/>
              <a:t>sorted()</a:t>
            </a:r>
            <a:r>
              <a:rPr lang="en-GB" dirty="0"/>
              <a:t> – returns a stream sorted according to natural order or a comparator </a:t>
            </a:r>
          </a:p>
          <a:p>
            <a:pPr lvl="2"/>
            <a:endParaRPr lang="en-GB" dirty="0"/>
          </a:p>
          <a:p>
            <a:pPr marL="6350" indent="0">
              <a:buNone/>
            </a:pPr>
            <a:r>
              <a:rPr lang="en-GB" dirty="0"/>
              <a:t>	</a:t>
            </a:r>
            <a:r>
              <a:rPr lang="en-GB" b="1" dirty="0"/>
              <a:t>distinct()</a:t>
            </a:r>
            <a:r>
              <a:rPr lang="en-GB" dirty="0"/>
              <a:t> – returns a stream where duplicate elements have been removed </a:t>
            </a:r>
          </a:p>
          <a:p>
            <a:pPr lvl="2"/>
            <a:endParaRPr lang="en-GB" dirty="0"/>
          </a:p>
          <a:p>
            <a:r>
              <a:rPr lang="en-GB" dirty="0"/>
              <a:t>More transformations: </a:t>
            </a:r>
            <a:r>
              <a:rPr lang="en-GB" b="1" dirty="0" err="1"/>
              <a:t>flatMap</a:t>
            </a:r>
            <a:r>
              <a:rPr lang="en-GB" dirty="0"/>
              <a:t>, </a:t>
            </a:r>
            <a:r>
              <a:rPr lang="en-GB" b="1" dirty="0" err="1"/>
              <a:t>concat</a:t>
            </a:r>
            <a:r>
              <a:rPr lang="en-GB" dirty="0"/>
              <a:t>, </a:t>
            </a:r>
            <a:r>
              <a:rPr lang="en-GB" b="1" dirty="0"/>
              <a:t>limit</a:t>
            </a:r>
            <a:r>
              <a:rPr lang="en-GB" dirty="0"/>
              <a:t>, </a:t>
            </a:r>
            <a:r>
              <a:rPr lang="en-GB" b="1" dirty="0"/>
              <a:t>skip</a:t>
            </a:r>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31</a:t>
            </a:fld>
            <a:r>
              <a:rPr lang="en-US"/>
              <a:t>/N</a:t>
            </a:r>
            <a:endParaRPr lang="en-US" dirty="0"/>
          </a:p>
        </p:txBody>
      </p:sp>
    </p:spTree>
    <p:extLst>
      <p:ext uri="{BB962C8B-B14F-4D97-AF65-F5344CB8AC3E}">
        <p14:creationId xmlns:p14="http://schemas.microsoft.com/office/powerpoint/2010/main" val="402342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Transformation Examples</a:t>
            </a:r>
          </a:p>
        </p:txBody>
      </p:sp>
      <p:sp>
        <p:nvSpPr>
          <p:cNvPr id="5" name="Text Placeholder 4"/>
          <p:cNvSpPr>
            <a:spLocks noGrp="1"/>
          </p:cNvSpPr>
          <p:nvPr>
            <p:ph type="body" sz="quarter" idx="21"/>
          </p:nvPr>
        </p:nvSpPr>
        <p:spPr>
          <a:xfrm>
            <a:off x="1648325" y="1467853"/>
            <a:ext cx="10289673" cy="4875798"/>
          </a:xfrm>
        </p:spPr>
        <p:txBody>
          <a:bodyPr/>
          <a:lstStyle/>
          <a:p>
            <a:pPr marL="6350" indent="0">
              <a:buNone/>
            </a:pPr>
            <a:r>
              <a:rPr lang="en-GB" dirty="0">
                <a:latin typeface="Bahnschrift" panose="020B0502040204020203" pitchFamily="34" charset="0"/>
              </a:rPr>
              <a:t>int[] array = </a:t>
            </a:r>
            <a:r>
              <a:rPr lang="en-GB" dirty="0" err="1">
                <a:latin typeface="Bahnschrift" panose="020B0502040204020203" pitchFamily="34" charset="0"/>
              </a:rPr>
              <a:t>IntStream.range</a:t>
            </a:r>
            <a:r>
              <a:rPr lang="en-GB" dirty="0">
                <a:latin typeface="Bahnschrift" panose="020B0502040204020203" pitchFamily="34" charset="0"/>
              </a:rPr>
              <a:t>(0, 5)</a:t>
            </a:r>
          </a:p>
          <a:p>
            <a:pPr marL="6350" indent="0">
              <a:buNone/>
            </a:pPr>
            <a:r>
              <a:rPr lang="en-GB" dirty="0">
                <a:latin typeface="Bahnschrift" panose="020B0502040204020203" pitchFamily="34" charset="0"/>
              </a:rPr>
              <a:t>	.filter(</a:t>
            </a:r>
            <a:r>
              <a:rPr lang="en-GB" dirty="0" err="1">
                <a:latin typeface="Bahnschrift" panose="020B0502040204020203" pitchFamily="34" charset="0"/>
              </a:rPr>
              <a:t>i</a:t>
            </a:r>
            <a:r>
              <a:rPr lang="en-GB" dirty="0">
                <a:latin typeface="Bahnschrift" panose="020B0502040204020203" pitchFamily="34" charset="0"/>
              </a:rPr>
              <a:t> -&gt; </a:t>
            </a:r>
            <a:r>
              <a:rPr lang="en-GB" dirty="0" err="1">
                <a:latin typeface="Bahnschrift" panose="020B0502040204020203" pitchFamily="34" charset="0"/>
              </a:rPr>
              <a:t>i</a:t>
            </a:r>
            <a:r>
              <a:rPr lang="en-GB" dirty="0">
                <a:latin typeface="Bahnschrift" panose="020B0502040204020203" pitchFamily="34" charset="0"/>
              </a:rPr>
              <a:t> % 2 == 0)</a:t>
            </a:r>
          </a:p>
          <a:p>
            <a:pPr marL="6350" indent="0">
              <a:buNone/>
            </a:pPr>
            <a:r>
              <a:rPr lang="en-GB" dirty="0">
                <a:latin typeface="Bahnschrift" panose="020B0502040204020203" pitchFamily="34" charset="0"/>
              </a:rPr>
              <a:t>	.</a:t>
            </a:r>
            <a:r>
              <a:rPr lang="en-GB" dirty="0" err="1">
                <a:latin typeface="Bahnschrift" panose="020B0502040204020203" pitchFamily="34" charset="0"/>
              </a:rPr>
              <a:t>toArray</a:t>
            </a:r>
            <a:r>
              <a:rPr lang="en-GB" dirty="0">
                <a:latin typeface="Bahnschrift" panose="020B0502040204020203" pitchFamily="34" charset="0"/>
              </a:rPr>
              <a:t>();                         </a:t>
            </a:r>
            <a:r>
              <a:rPr lang="en-GB" dirty="0">
                <a:solidFill>
                  <a:schemeClr val="bg1">
                    <a:lumMod val="50000"/>
                  </a:schemeClr>
                </a:solidFill>
                <a:latin typeface="Bahnschrift" panose="020B0502040204020203" pitchFamily="34" charset="0"/>
              </a:rPr>
              <a:t>// [0, 2, 4]</a:t>
            </a:r>
          </a:p>
          <a:p>
            <a:pPr marL="6350" indent="0">
              <a:buNone/>
            </a:pPr>
            <a:endParaRPr lang="en-GB" dirty="0">
              <a:latin typeface="Bahnschrift" panose="020B0502040204020203" pitchFamily="34" charset="0"/>
            </a:endParaRPr>
          </a:p>
          <a:p>
            <a:pPr marL="6350" indent="0">
              <a:buNone/>
            </a:pPr>
            <a:r>
              <a:rPr lang="en-GB" dirty="0" err="1">
                <a:latin typeface="Bahnschrift" panose="020B0502040204020203" pitchFamily="34" charset="0"/>
              </a:rPr>
              <a:t>DoubleStream</a:t>
            </a:r>
            <a:r>
              <a:rPr lang="en-GB" dirty="0">
                <a:latin typeface="Bahnschrift" panose="020B0502040204020203" pitchFamily="34" charset="0"/>
              </a:rPr>
              <a:t> ds = </a:t>
            </a:r>
            <a:r>
              <a:rPr lang="en-GB" dirty="0" err="1">
                <a:latin typeface="Bahnschrift" panose="020B0502040204020203" pitchFamily="34" charset="0"/>
              </a:rPr>
              <a:t>DoubleStream</a:t>
            </a:r>
            <a:endParaRPr lang="en-GB" dirty="0">
              <a:latin typeface="Bahnschrift" panose="020B0502040204020203" pitchFamily="34" charset="0"/>
            </a:endParaRPr>
          </a:p>
          <a:p>
            <a:pPr marL="6350" indent="0">
              <a:buNone/>
            </a:pPr>
            <a:r>
              <a:rPr lang="en-GB" dirty="0">
                <a:latin typeface="Bahnschrift" panose="020B0502040204020203" pitchFamily="34" charset="0"/>
              </a:rPr>
              <a:t>        .iterate(0, </a:t>
            </a:r>
            <a:r>
              <a:rPr lang="en-GB" dirty="0" err="1">
                <a:latin typeface="Bahnschrift" panose="020B0502040204020203" pitchFamily="34" charset="0"/>
              </a:rPr>
              <a:t>i</a:t>
            </a:r>
            <a:r>
              <a:rPr lang="en-GB" dirty="0">
                <a:latin typeface="Bahnschrift" panose="020B0502040204020203" pitchFamily="34" charset="0"/>
              </a:rPr>
              <a:t> -&gt; </a:t>
            </a:r>
            <a:r>
              <a:rPr lang="en-GB" dirty="0" err="1">
                <a:latin typeface="Bahnschrift" panose="020B0502040204020203" pitchFamily="34" charset="0"/>
              </a:rPr>
              <a:t>i</a:t>
            </a:r>
            <a:r>
              <a:rPr lang="en-GB" dirty="0">
                <a:latin typeface="Bahnschrift" panose="020B0502040204020203" pitchFamily="34" charset="0"/>
              </a:rPr>
              <a:t> + 3)</a:t>
            </a:r>
          </a:p>
          <a:p>
            <a:pPr marL="6350" indent="0">
              <a:buNone/>
            </a:pPr>
            <a:r>
              <a:rPr lang="en-GB" dirty="0">
                <a:latin typeface="Bahnschrift" panose="020B0502040204020203" pitchFamily="34" charset="0"/>
              </a:rPr>
              <a:t>        .map(</a:t>
            </a:r>
            <a:r>
              <a:rPr lang="en-GB" dirty="0" err="1">
                <a:latin typeface="Bahnschrift" panose="020B0502040204020203" pitchFamily="34" charset="0"/>
              </a:rPr>
              <a:t>elem</a:t>
            </a:r>
            <a:r>
              <a:rPr lang="en-GB" dirty="0">
                <a:latin typeface="Bahnschrift" panose="020B0502040204020203" pitchFamily="34" charset="0"/>
              </a:rPr>
              <a:t> -&gt; </a:t>
            </a:r>
            <a:r>
              <a:rPr lang="en-GB" dirty="0" err="1">
                <a:latin typeface="Bahnschrift" panose="020B0502040204020203" pitchFamily="34" charset="0"/>
              </a:rPr>
              <a:t>elem</a:t>
            </a:r>
            <a:r>
              <a:rPr lang="en-GB" dirty="0">
                <a:latin typeface="Bahnschrift" panose="020B0502040204020203" pitchFamily="34" charset="0"/>
              </a:rPr>
              <a:t>/2.0)</a:t>
            </a:r>
          </a:p>
          <a:p>
            <a:pPr marL="6350" indent="0">
              <a:buNone/>
            </a:pPr>
            <a:r>
              <a:rPr lang="en-GB" dirty="0">
                <a:latin typeface="Bahnschrift" panose="020B0502040204020203" pitchFamily="34" charset="0"/>
              </a:rPr>
              <a:t>        .limit(10); </a:t>
            </a:r>
          </a:p>
          <a:p>
            <a:pPr marL="6350" indent="0">
              <a:buNone/>
            </a:pPr>
            <a:r>
              <a:rPr lang="en-GB" dirty="0" err="1">
                <a:latin typeface="Bahnschrift" panose="020B0502040204020203" pitchFamily="34" charset="0"/>
              </a:rPr>
              <a:t>System.out.println</a:t>
            </a:r>
            <a:r>
              <a:rPr lang="en-GB" dirty="0">
                <a:latin typeface="Bahnschrift" panose="020B0502040204020203" pitchFamily="34" charset="0"/>
              </a:rPr>
              <a:t>( </a:t>
            </a:r>
            <a:r>
              <a:rPr lang="en-GB" dirty="0" err="1">
                <a:latin typeface="Bahnschrift" panose="020B0502040204020203" pitchFamily="34" charset="0"/>
              </a:rPr>
              <a:t>Arrays.toString</a:t>
            </a:r>
            <a:r>
              <a:rPr lang="en-GB" dirty="0">
                <a:latin typeface="Bahnschrift" panose="020B0502040204020203" pitchFamily="34" charset="0"/>
              </a:rPr>
              <a:t>( </a:t>
            </a:r>
            <a:r>
              <a:rPr lang="en-GB" dirty="0" err="1">
                <a:latin typeface="Bahnschrift" panose="020B0502040204020203" pitchFamily="34" charset="0"/>
              </a:rPr>
              <a:t>ds.toArray</a:t>
            </a:r>
            <a:r>
              <a:rPr lang="en-GB" dirty="0">
                <a:latin typeface="Bahnschrift" panose="020B0502040204020203" pitchFamily="34" charset="0"/>
              </a:rPr>
              <a:t>() ) );</a:t>
            </a:r>
          </a:p>
          <a:p>
            <a:pPr marL="6350" indent="0">
              <a:buNone/>
            </a:pPr>
            <a:r>
              <a:rPr lang="en-GB" dirty="0">
                <a:solidFill>
                  <a:schemeClr val="bg1">
                    <a:lumMod val="50000"/>
                  </a:schemeClr>
                </a:solidFill>
                <a:latin typeface="Bahnschrift" panose="020B0502040204020203" pitchFamily="34" charset="0"/>
              </a:rPr>
              <a:t>// Outputs: [0.0, 1.5, 3.0, 4.5, 6.0, 7.5, 9.0, 10.5, 12.0, 13.5]</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32</a:t>
            </a:fld>
            <a:r>
              <a:rPr lang="en-US"/>
              <a:t>/N</a:t>
            </a:r>
            <a:endParaRPr lang="en-US" dirty="0"/>
          </a:p>
        </p:txBody>
      </p:sp>
    </p:spTree>
    <p:extLst>
      <p:ext uri="{BB962C8B-B14F-4D97-AF65-F5344CB8AC3E}">
        <p14:creationId xmlns:p14="http://schemas.microsoft.com/office/powerpoint/2010/main" val="137790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map vs </a:t>
            </a:r>
            <a:r>
              <a:rPr lang="en-GB" dirty="0" err="1"/>
              <a:t>flatMap</a:t>
            </a:r>
            <a:r>
              <a:rPr lang="en-GB" dirty="0"/>
              <a:t> transformations</a:t>
            </a:r>
          </a:p>
        </p:txBody>
      </p:sp>
      <p:sp>
        <p:nvSpPr>
          <p:cNvPr id="5" name="Text Placeholder 4"/>
          <p:cNvSpPr>
            <a:spLocks noGrp="1"/>
          </p:cNvSpPr>
          <p:nvPr>
            <p:ph type="body" sz="quarter" idx="21"/>
          </p:nvPr>
        </p:nvSpPr>
        <p:spPr>
          <a:xfrm>
            <a:off x="356261" y="839244"/>
            <a:ext cx="11581738" cy="5504407"/>
          </a:xfrm>
        </p:spPr>
        <p:txBody>
          <a:bodyPr/>
          <a:lstStyle/>
          <a:p>
            <a:r>
              <a:rPr lang="en-GB" dirty="0"/>
              <a:t>Let’s do some super basic category theory:</a:t>
            </a:r>
          </a:p>
          <a:p>
            <a:pPr lvl="1"/>
            <a:r>
              <a:rPr lang="en-GB" dirty="0"/>
              <a:t>Consider a “Functor” (a construct denoting a mapping / wrapping one type onto another),</a:t>
            </a:r>
          </a:p>
          <a:p>
            <a:pPr lvl="1"/>
            <a:r>
              <a:rPr lang="en-GB" dirty="0"/>
              <a:t>If a Functor were multiply applied to a type, then “flattening” is the act of reducing this to a single application of the Functor.</a:t>
            </a:r>
          </a:p>
          <a:p>
            <a:pPr lvl="1"/>
            <a:r>
              <a:rPr lang="en-GB" dirty="0"/>
              <a:t>E.g. If we were to flatten </a:t>
            </a:r>
            <a:r>
              <a:rPr lang="en-GB" b="1" dirty="0"/>
              <a:t>List&lt;List&lt;List&lt;List&lt;Integer&gt;&gt;&gt;&gt;</a:t>
            </a:r>
            <a:r>
              <a:rPr lang="en-GB" dirty="0"/>
              <a:t>, we’d produce </a:t>
            </a:r>
            <a:r>
              <a:rPr lang="en-GB" b="1" dirty="0"/>
              <a:t>List&lt;Integer&gt;</a:t>
            </a:r>
            <a:r>
              <a:rPr lang="en-GB" dirty="0"/>
              <a:t>.</a:t>
            </a:r>
          </a:p>
          <a:p>
            <a:endParaRPr lang="en-GB" b="1" dirty="0"/>
          </a:p>
          <a:p>
            <a:r>
              <a:rPr lang="en-GB" b="1" dirty="0"/>
              <a:t>map</a:t>
            </a:r>
            <a:r>
              <a:rPr lang="en-GB" dirty="0"/>
              <a:t> returns a new stream by applying a function to all elements</a:t>
            </a:r>
          </a:p>
          <a:p>
            <a:pPr lvl="1"/>
            <a:r>
              <a:rPr lang="en-GB" dirty="0"/>
              <a:t>If the function itself returns a stream, then we end up with a “stream of streams”</a:t>
            </a:r>
          </a:p>
          <a:p>
            <a:pPr lvl="1"/>
            <a:endParaRPr lang="en-GB" b="1" dirty="0"/>
          </a:p>
          <a:p>
            <a:r>
              <a:rPr lang="en-GB" b="1" dirty="0" err="1"/>
              <a:t>flatMap</a:t>
            </a:r>
            <a:r>
              <a:rPr lang="en-GB" b="1" dirty="0"/>
              <a:t>(</a:t>
            </a:r>
            <a:r>
              <a:rPr lang="en-GB" b="1" dirty="0" err="1"/>
              <a:t>streamFun</a:t>
            </a:r>
            <a:r>
              <a:rPr lang="en-GB" b="1" dirty="0"/>
              <a:t>):</a:t>
            </a:r>
          </a:p>
          <a:p>
            <a:pPr lvl="1"/>
            <a:r>
              <a:rPr lang="en-GB" dirty="0"/>
              <a:t>Takes as its argument a stream-producing function.</a:t>
            </a:r>
          </a:p>
          <a:p>
            <a:pPr lvl="1"/>
            <a:r>
              <a:rPr lang="en-GB" dirty="0"/>
              <a:t>It applies this function to all elements of a stream and combines the results into a new stream</a:t>
            </a:r>
          </a:p>
          <a:p>
            <a:pPr lvl="1"/>
            <a:r>
              <a:rPr lang="en-GB" dirty="0"/>
              <a:t>The effect is as if it first applied a </a:t>
            </a:r>
            <a:r>
              <a:rPr lang="en-GB" b="1" dirty="0"/>
              <a:t>map</a:t>
            </a:r>
            <a:r>
              <a:rPr lang="en-GB" dirty="0"/>
              <a:t>, and then flattened the resulting "stream of streams" to a single stream</a:t>
            </a:r>
          </a:p>
          <a:p>
            <a:endParaRPr lang="en-GB" dirty="0"/>
          </a:p>
          <a:p>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33</a:t>
            </a:fld>
            <a:r>
              <a:rPr lang="en-US"/>
              <a:t>/N</a:t>
            </a:r>
            <a:endParaRPr lang="en-US" dirty="0"/>
          </a:p>
        </p:txBody>
      </p:sp>
    </p:spTree>
    <p:extLst>
      <p:ext uri="{BB962C8B-B14F-4D97-AF65-F5344CB8AC3E}">
        <p14:creationId xmlns:p14="http://schemas.microsoft.com/office/powerpoint/2010/main" val="530061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err="1"/>
              <a:t>flatMap</a:t>
            </a:r>
            <a:r>
              <a:rPr lang="en-GB" dirty="0"/>
              <a:t> Example</a:t>
            </a:r>
          </a:p>
        </p:txBody>
      </p:sp>
      <p:sp>
        <p:nvSpPr>
          <p:cNvPr id="5" name="Text Placeholder 4"/>
          <p:cNvSpPr>
            <a:spLocks noGrp="1"/>
          </p:cNvSpPr>
          <p:nvPr>
            <p:ph type="body" sz="quarter" idx="21"/>
          </p:nvPr>
        </p:nvSpPr>
        <p:spPr>
          <a:xfrm>
            <a:off x="356261" y="839244"/>
            <a:ext cx="11581738" cy="5504407"/>
          </a:xfrm>
        </p:spPr>
        <p:txBody>
          <a:bodyPr/>
          <a:lstStyle/>
          <a:p>
            <a:pPr marL="6350" indent="0">
              <a:buNone/>
            </a:pPr>
            <a:r>
              <a:rPr lang="en-GB" sz="1800" dirty="0">
                <a:latin typeface="Bahnschrift" panose="020B0502040204020203" pitchFamily="34" charset="0"/>
              </a:rPr>
              <a:t>List&lt;Integer&gt; </a:t>
            </a:r>
            <a:r>
              <a:rPr lang="en-GB" sz="1800" dirty="0" err="1">
                <a:latin typeface="Bahnschrift" panose="020B0502040204020203" pitchFamily="34" charset="0"/>
              </a:rPr>
              <a:t>PrimeNumbers</a:t>
            </a:r>
            <a:r>
              <a:rPr lang="en-GB" sz="1800" dirty="0">
                <a:latin typeface="Bahnschrift" panose="020B0502040204020203" pitchFamily="34" charset="0"/>
              </a:rPr>
              <a:t> = </a:t>
            </a:r>
            <a:r>
              <a:rPr lang="en-GB" sz="1800" dirty="0" err="1">
                <a:latin typeface="Bahnschrift" panose="020B0502040204020203" pitchFamily="34" charset="0"/>
              </a:rPr>
              <a:t>Arrays.asList</a:t>
            </a:r>
            <a:r>
              <a:rPr lang="en-GB" sz="1800" dirty="0">
                <a:latin typeface="Bahnschrift" panose="020B0502040204020203" pitchFamily="34" charset="0"/>
              </a:rPr>
              <a:t>(5, 7, 11, 13);</a:t>
            </a:r>
          </a:p>
          <a:p>
            <a:pPr marL="6350" indent="0">
              <a:buNone/>
            </a:pPr>
            <a:r>
              <a:rPr lang="en-GB" sz="1800" dirty="0">
                <a:latin typeface="Bahnschrift" panose="020B0502040204020203" pitchFamily="34" charset="0"/>
              </a:rPr>
              <a:t>List&lt;Integer&gt; </a:t>
            </a:r>
            <a:r>
              <a:rPr lang="en-GB" sz="1800" dirty="0" err="1">
                <a:latin typeface="Bahnschrift" panose="020B0502040204020203" pitchFamily="34" charset="0"/>
              </a:rPr>
              <a:t>OddNumbers</a:t>
            </a:r>
            <a:r>
              <a:rPr lang="en-GB" sz="1800" dirty="0">
                <a:latin typeface="Bahnschrift" panose="020B0502040204020203" pitchFamily="34" charset="0"/>
              </a:rPr>
              <a:t> = </a:t>
            </a:r>
            <a:r>
              <a:rPr lang="en-GB" sz="1800" dirty="0" err="1">
                <a:latin typeface="Bahnschrift" panose="020B0502040204020203" pitchFamily="34" charset="0"/>
              </a:rPr>
              <a:t>Arrays.asList</a:t>
            </a:r>
            <a:r>
              <a:rPr lang="en-GB" sz="1800" dirty="0">
                <a:latin typeface="Bahnschrift" panose="020B0502040204020203" pitchFamily="34" charset="0"/>
              </a:rPr>
              <a:t>(1, 3, 5);</a:t>
            </a:r>
          </a:p>
          <a:p>
            <a:pPr marL="6350" indent="0">
              <a:buNone/>
            </a:pPr>
            <a:r>
              <a:rPr lang="en-GB" sz="1800" dirty="0">
                <a:latin typeface="Bahnschrift" panose="020B0502040204020203" pitchFamily="34" charset="0"/>
              </a:rPr>
              <a:t>List&lt;Integer&gt; </a:t>
            </a:r>
            <a:r>
              <a:rPr lang="en-GB" sz="1800" dirty="0" err="1">
                <a:latin typeface="Bahnschrift" panose="020B0502040204020203" pitchFamily="34" charset="0"/>
              </a:rPr>
              <a:t>EvenNumbers</a:t>
            </a:r>
            <a:r>
              <a:rPr lang="en-GB" sz="1800" dirty="0">
                <a:latin typeface="Bahnschrift" panose="020B0502040204020203" pitchFamily="34" charset="0"/>
              </a:rPr>
              <a:t> = </a:t>
            </a:r>
            <a:r>
              <a:rPr lang="en-GB" sz="1800" dirty="0" err="1">
                <a:latin typeface="Bahnschrift" panose="020B0502040204020203" pitchFamily="34" charset="0"/>
              </a:rPr>
              <a:t>Arrays.asList</a:t>
            </a:r>
            <a:r>
              <a:rPr lang="en-GB" sz="1800" dirty="0">
                <a:latin typeface="Bahnschrift" panose="020B0502040204020203" pitchFamily="34" charset="0"/>
              </a:rPr>
              <a:t>(2, 4, 6, 8);</a:t>
            </a:r>
          </a:p>
          <a:p>
            <a:pPr marL="6350" indent="0">
              <a:buNone/>
            </a:pPr>
            <a:endParaRPr lang="en-GB" sz="1800" dirty="0">
              <a:latin typeface="Bahnschrift" panose="020B0502040204020203" pitchFamily="34" charset="0"/>
            </a:endParaRPr>
          </a:p>
          <a:p>
            <a:pPr marL="6350" indent="0">
              <a:buNone/>
            </a:pPr>
            <a:r>
              <a:rPr lang="en-GB" sz="1800" dirty="0">
                <a:latin typeface="Bahnschrift" panose="020B0502040204020203" pitchFamily="34" charset="0"/>
              </a:rPr>
              <a:t>List&lt;List&lt;Integer&gt;&gt; </a:t>
            </a:r>
            <a:r>
              <a:rPr lang="en-GB" sz="1800" dirty="0" err="1">
                <a:latin typeface="Bahnschrift" panose="020B0502040204020203" pitchFamily="34" charset="0"/>
              </a:rPr>
              <a:t>listOfListofInts</a:t>
            </a:r>
            <a:r>
              <a:rPr lang="en-GB" sz="1800" dirty="0">
                <a:latin typeface="Bahnschrift" panose="020B0502040204020203" pitchFamily="34" charset="0"/>
              </a:rPr>
              <a:t> = </a:t>
            </a:r>
            <a:r>
              <a:rPr lang="en-GB" sz="1800" dirty="0" err="1">
                <a:latin typeface="Bahnschrift" panose="020B0502040204020203" pitchFamily="34" charset="0"/>
              </a:rPr>
              <a:t>Arrays.asList</a:t>
            </a:r>
            <a:r>
              <a:rPr lang="en-GB" sz="1800" dirty="0">
                <a:latin typeface="Bahnschrift" panose="020B0502040204020203" pitchFamily="34" charset="0"/>
              </a:rPr>
              <a:t>( </a:t>
            </a:r>
            <a:r>
              <a:rPr lang="en-GB" sz="1800" dirty="0" err="1">
                <a:latin typeface="Bahnschrift" panose="020B0502040204020203" pitchFamily="34" charset="0"/>
              </a:rPr>
              <a:t>PrimeNumbers</a:t>
            </a:r>
            <a:r>
              <a:rPr lang="en-GB" sz="1800" dirty="0">
                <a:latin typeface="Bahnschrift" panose="020B0502040204020203" pitchFamily="34" charset="0"/>
              </a:rPr>
              <a:t>, </a:t>
            </a:r>
            <a:r>
              <a:rPr lang="en-GB" sz="1800" dirty="0" err="1">
                <a:latin typeface="Bahnschrift" panose="020B0502040204020203" pitchFamily="34" charset="0"/>
              </a:rPr>
              <a:t>OddNumbers</a:t>
            </a:r>
            <a:r>
              <a:rPr lang="en-GB" sz="1800" dirty="0">
                <a:latin typeface="Bahnschrift" panose="020B0502040204020203" pitchFamily="34" charset="0"/>
              </a:rPr>
              <a:t>, </a:t>
            </a:r>
            <a:r>
              <a:rPr lang="en-GB" sz="1800" dirty="0" err="1">
                <a:latin typeface="Bahnschrift" panose="020B0502040204020203" pitchFamily="34" charset="0"/>
              </a:rPr>
              <a:t>EvenNumbers</a:t>
            </a:r>
            <a:r>
              <a:rPr lang="en-GB" sz="1800" dirty="0">
                <a:latin typeface="Bahnschrift" panose="020B0502040204020203" pitchFamily="34" charset="0"/>
              </a:rPr>
              <a:t> );</a:t>
            </a:r>
          </a:p>
          <a:p>
            <a:pPr marL="6350" indent="0">
              <a:buNone/>
            </a:pPr>
            <a:endParaRPr lang="en-GB" sz="1800" dirty="0">
              <a:latin typeface="Bahnschrift" panose="020B0502040204020203" pitchFamily="34" charset="0"/>
            </a:endParaRPr>
          </a:p>
          <a:p>
            <a:pPr marL="6350" indent="0">
              <a:buNone/>
            </a:pPr>
            <a:r>
              <a:rPr lang="en-GB" sz="1800" dirty="0" err="1">
                <a:latin typeface="Bahnschrift" panose="020B0502040204020203" pitchFamily="34" charset="0"/>
              </a:rPr>
              <a:t>System.out.println</a:t>
            </a:r>
            <a:r>
              <a:rPr lang="en-GB" sz="1800" dirty="0">
                <a:latin typeface="Bahnschrift" panose="020B0502040204020203" pitchFamily="34" charset="0"/>
              </a:rPr>
              <a:t>( </a:t>
            </a:r>
            <a:r>
              <a:rPr lang="en-GB" sz="1800" dirty="0">
                <a:solidFill>
                  <a:srgbClr val="FF0000"/>
                </a:solidFill>
                <a:latin typeface="Bahnschrift" panose="020B0502040204020203" pitchFamily="34" charset="0"/>
              </a:rPr>
              <a:t>"The Structure before flattening is : "</a:t>
            </a:r>
            <a:r>
              <a:rPr lang="en-GB" sz="1800" dirty="0">
                <a:latin typeface="Bahnschrift" panose="020B0502040204020203" pitchFamily="34" charset="0"/>
              </a:rPr>
              <a:t>+ </a:t>
            </a:r>
            <a:r>
              <a:rPr lang="en-GB" sz="1800" dirty="0" err="1">
                <a:latin typeface="Bahnschrift" panose="020B0502040204020203" pitchFamily="34" charset="0"/>
              </a:rPr>
              <a:t>listOfListofInts</a:t>
            </a:r>
            <a:r>
              <a:rPr lang="en-GB" sz="1800" dirty="0">
                <a:latin typeface="Bahnschrift" panose="020B0502040204020203" pitchFamily="34" charset="0"/>
              </a:rPr>
              <a:t>);  </a:t>
            </a:r>
            <a:r>
              <a:rPr lang="en-GB" sz="1800" dirty="0">
                <a:solidFill>
                  <a:schemeClr val="bg1">
                    <a:lumMod val="50000"/>
                  </a:schemeClr>
                </a:solidFill>
                <a:latin typeface="Bahnschrift" panose="020B0502040204020203" pitchFamily="34" charset="0"/>
              </a:rPr>
              <a:t>// [ [5, 7, 11, 13], [1, 3, 5], [2, 4, 6, 8] ]</a:t>
            </a:r>
          </a:p>
          <a:p>
            <a:pPr marL="6350" indent="0">
              <a:buNone/>
            </a:pPr>
            <a:endParaRPr lang="en-GB" sz="1800" dirty="0">
              <a:solidFill>
                <a:schemeClr val="bg1">
                  <a:lumMod val="50000"/>
                </a:schemeClr>
              </a:solidFill>
              <a:latin typeface="Bahnschrift" panose="020B0502040204020203" pitchFamily="34" charset="0"/>
            </a:endParaRPr>
          </a:p>
          <a:p>
            <a:pPr marL="6350" indent="0">
              <a:buNone/>
            </a:pPr>
            <a:r>
              <a:rPr lang="en-GB" sz="1800" dirty="0">
                <a:solidFill>
                  <a:schemeClr val="bg1">
                    <a:lumMod val="50000"/>
                  </a:schemeClr>
                </a:solidFill>
                <a:latin typeface="Bahnschrift" panose="020B0502040204020203" pitchFamily="34" charset="0"/>
              </a:rPr>
              <a:t>// Using </a:t>
            </a:r>
            <a:r>
              <a:rPr lang="en-GB" sz="1800" dirty="0" err="1">
                <a:solidFill>
                  <a:schemeClr val="bg1">
                    <a:lumMod val="50000"/>
                  </a:schemeClr>
                </a:solidFill>
                <a:latin typeface="Bahnschrift" panose="020B0502040204020203" pitchFamily="34" charset="0"/>
              </a:rPr>
              <a:t>flatMap</a:t>
            </a:r>
            <a:r>
              <a:rPr lang="en-GB" sz="1800" dirty="0">
                <a:solidFill>
                  <a:schemeClr val="bg1">
                    <a:lumMod val="50000"/>
                  </a:schemeClr>
                </a:solidFill>
                <a:latin typeface="Bahnschrift" panose="020B0502040204020203" pitchFamily="34" charset="0"/>
              </a:rPr>
              <a:t> for </a:t>
            </a:r>
            <a:r>
              <a:rPr lang="en-GB" sz="1800" dirty="0" err="1">
                <a:solidFill>
                  <a:schemeClr val="bg1">
                    <a:lumMod val="50000"/>
                  </a:schemeClr>
                </a:solidFill>
                <a:latin typeface="Bahnschrift" panose="020B0502040204020203" pitchFamily="34" charset="0"/>
              </a:rPr>
              <a:t>transformating</a:t>
            </a:r>
            <a:r>
              <a:rPr lang="en-GB" sz="1800" dirty="0">
                <a:solidFill>
                  <a:schemeClr val="bg1">
                    <a:lumMod val="50000"/>
                  </a:schemeClr>
                </a:solidFill>
                <a:latin typeface="Bahnschrift" panose="020B0502040204020203" pitchFamily="34" charset="0"/>
              </a:rPr>
              <a:t> and flattening.</a:t>
            </a:r>
          </a:p>
          <a:p>
            <a:pPr marL="6350" indent="0">
              <a:buNone/>
            </a:pPr>
            <a:r>
              <a:rPr lang="en-GB" sz="1800" dirty="0">
                <a:latin typeface="Bahnschrift" panose="020B0502040204020203" pitchFamily="34" charset="0"/>
              </a:rPr>
              <a:t>List&lt;Integer&gt; </a:t>
            </a:r>
            <a:r>
              <a:rPr lang="en-GB" sz="1800" dirty="0" err="1">
                <a:latin typeface="Bahnschrift" panose="020B0502040204020203" pitchFamily="34" charset="0"/>
              </a:rPr>
              <a:t>listofInts</a:t>
            </a:r>
            <a:r>
              <a:rPr lang="en-GB" sz="1800" dirty="0">
                <a:latin typeface="Bahnschrift" panose="020B0502040204020203" pitchFamily="34" charset="0"/>
              </a:rPr>
              <a:t>  = </a:t>
            </a:r>
            <a:r>
              <a:rPr lang="en-GB" sz="1800" dirty="0" err="1">
                <a:latin typeface="Bahnschrift" panose="020B0502040204020203" pitchFamily="34" charset="0"/>
              </a:rPr>
              <a:t>listOfListofInts.stream</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a:t>
            </a:r>
            <a:r>
              <a:rPr lang="en-GB" sz="1800" dirty="0" err="1">
                <a:latin typeface="Bahnschrift" panose="020B0502040204020203" pitchFamily="34" charset="0"/>
              </a:rPr>
              <a:t>flatMap</a:t>
            </a:r>
            <a:r>
              <a:rPr lang="en-GB" sz="1800" dirty="0">
                <a:latin typeface="Bahnschrift" panose="020B0502040204020203" pitchFamily="34" charset="0"/>
              </a:rPr>
              <a:t>(list -&gt; </a:t>
            </a:r>
            <a:r>
              <a:rPr lang="en-GB" sz="1800" dirty="0" err="1">
                <a:latin typeface="Bahnschrift" panose="020B0502040204020203" pitchFamily="34" charset="0"/>
              </a:rPr>
              <a:t>list.stream</a:t>
            </a:r>
            <a:r>
              <a:rPr lang="en-GB" sz="1800" dirty="0">
                <a:latin typeface="Bahnschrift" panose="020B0502040204020203" pitchFamily="34" charset="0"/>
              </a:rPr>
              <a:t>())</a:t>
            </a:r>
          </a:p>
          <a:p>
            <a:pPr marL="6350" indent="0">
              <a:buNone/>
            </a:pPr>
            <a:r>
              <a:rPr lang="en-GB" sz="1800" dirty="0">
                <a:latin typeface="Bahnschrift" panose="020B0502040204020203" pitchFamily="34" charset="0"/>
              </a:rPr>
              <a:t>			.collect(</a:t>
            </a:r>
            <a:r>
              <a:rPr lang="en-GB" sz="1800" dirty="0" err="1">
                <a:latin typeface="Bahnschrift" panose="020B0502040204020203" pitchFamily="34" charset="0"/>
              </a:rPr>
              <a:t>Collectors.toList</a:t>
            </a:r>
            <a:r>
              <a:rPr lang="en-GB" sz="1800" dirty="0">
                <a:latin typeface="Bahnschrift" panose="020B0502040204020203" pitchFamily="34" charset="0"/>
              </a:rPr>
              <a:t>());    </a:t>
            </a:r>
            <a:r>
              <a:rPr lang="en-GB" sz="1800" dirty="0">
                <a:solidFill>
                  <a:schemeClr val="bg1">
                    <a:lumMod val="50000"/>
                  </a:schemeClr>
                </a:solidFill>
                <a:latin typeface="Bahnschrift" panose="020B0502040204020203" pitchFamily="34" charset="0"/>
              </a:rPr>
              <a:t>// [5, 7, 11, 13, 1, 3, 5, 2, 4, 6, 8]</a:t>
            </a:r>
          </a:p>
          <a:p>
            <a:pPr marL="6350" indent="0">
              <a:buNone/>
            </a:pPr>
            <a:endParaRPr lang="en-GB" sz="1800" dirty="0">
              <a:latin typeface="Bahnschrift" panose="020B0502040204020203" pitchFamily="34" charset="0"/>
            </a:endParaRPr>
          </a:p>
        </p:txBody>
      </p:sp>
      <p:sp>
        <p:nvSpPr>
          <p:cNvPr id="6" name="Slide Number Placeholder 5"/>
          <p:cNvSpPr>
            <a:spLocks noGrp="1"/>
          </p:cNvSpPr>
          <p:nvPr>
            <p:ph type="sldNum" sz="quarter" idx="18"/>
          </p:nvPr>
        </p:nvSpPr>
        <p:spPr/>
        <p:txBody>
          <a:bodyPr/>
          <a:lstStyle/>
          <a:p>
            <a:fld id="{D7E85FC7-13DC-D24B-89C2-5E16CAE8A885}" type="slidenum">
              <a:rPr lang="en-US" smtClean="0"/>
              <a:pPr/>
              <a:t>34</a:t>
            </a:fld>
            <a:r>
              <a:rPr lang="en-US"/>
              <a:t>/N</a:t>
            </a:r>
            <a:endParaRPr lang="en-US" dirty="0"/>
          </a:p>
        </p:txBody>
      </p:sp>
    </p:spTree>
    <p:extLst>
      <p:ext uri="{BB962C8B-B14F-4D97-AF65-F5344CB8AC3E}">
        <p14:creationId xmlns:p14="http://schemas.microsoft.com/office/powerpoint/2010/main" val="464972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Shortening and Concatenating Streams</a:t>
            </a:r>
          </a:p>
        </p:txBody>
      </p:sp>
      <p:sp>
        <p:nvSpPr>
          <p:cNvPr id="5" name="Text Placeholder 4"/>
          <p:cNvSpPr>
            <a:spLocks noGrp="1"/>
          </p:cNvSpPr>
          <p:nvPr>
            <p:ph type="body" sz="quarter" idx="21"/>
          </p:nvPr>
        </p:nvSpPr>
        <p:spPr>
          <a:xfrm>
            <a:off x="356261" y="839244"/>
            <a:ext cx="11581738" cy="5504407"/>
          </a:xfrm>
        </p:spPr>
        <p:txBody>
          <a:bodyPr/>
          <a:lstStyle/>
          <a:p>
            <a:r>
              <a:rPr lang="en-GB" b="1" dirty="0"/>
              <a:t>limit(n)</a:t>
            </a:r>
            <a:r>
              <a:rPr lang="en-GB" dirty="0"/>
              <a:t> produces a copy of the stream that ends after n elements</a:t>
            </a:r>
          </a:p>
          <a:p>
            <a:pPr lvl="1"/>
            <a:r>
              <a:rPr lang="en-GB" dirty="0"/>
              <a:t>(or whenever the original stream ends if it is shorter)</a:t>
            </a:r>
          </a:p>
          <a:p>
            <a:pPr lvl="1"/>
            <a:r>
              <a:rPr lang="en-GB" dirty="0"/>
              <a:t>We have already encountered this method as a way to cut down infinite streams to a finite length. </a:t>
            </a:r>
          </a:p>
          <a:p>
            <a:endParaRPr lang="en-GB" dirty="0"/>
          </a:p>
          <a:p>
            <a:r>
              <a:rPr lang="en-GB" b="1" dirty="0"/>
              <a:t>skip(n)</a:t>
            </a:r>
            <a:r>
              <a:rPr lang="en-GB" dirty="0"/>
              <a:t> returns a new stream where the first n elements have been dropped </a:t>
            </a:r>
          </a:p>
          <a:p>
            <a:endParaRPr lang="en-GB" dirty="0"/>
          </a:p>
          <a:p>
            <a:r>
              <a:rPr lang="en-GB" b="1" dirty="0" err="1"/>
              <a:t>Stream.concat</a:t>
            </a:r>
            <a:r>
              <a:rPr lang="en-GB" dirty="0"/>
              <a:t> is a static method for concatenating two streams into one</a:t>
            </a:r>
          </a:p>
          <a:p>
            <a:pPr lvl="1"/>
            <a:r>
              <a:rPr lang="en-GB" dirty="0"/>
              <a:t>In the result, all elements of the first stream will be followed by all elements of the second stream</a:t>
            </a:r>
          </a:p>
          <a:p>
            <a:pPr lvl="1"/>
            <a:r>
              <a:rPr lang="en-GB" dirty="0"/>
              <a:t>Obviously when concatenating two streams the first stream should not be infinite.</a:t>
            </a:r>
          </a:p>
          <a:p>
            <a:pPr lvl="1"/>
            <a:r>
              <a:rPr lang="en-GB" dirty="0"/>
              <a:t>However, the second stream can be infinite.</a:t>
            </a:r>
          </a:p>
          <a:p>
            <a:endParaRPr lang="en-GB" dirty="0"/>
          </a:p>
          <a:p>
            <a:endParaRPr lang="en-GB" dirty="0"/>
          </a:p>
          <a:p>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35</a:t>
            </a:fld>
            <a:r>
              <a:rPr lang="en-US"/>
              <a:t>/N</a:t>
            </a:r>
            <a:endParaRPr lang="en-US" dirty="0"/>
          </a:p>
        </p:txBody>
      </p:sp>
    </p:spTree>
    <p:extLst>
      <p:ext uri="{BB962C8B-B14F-4D97-AF65-F5344CB8AC3E}">
        <p14:creationId xmlns:p14="http://schemas.microsoft.com/office/powerpoint/2010/main" val="2320096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58A7-C0E7-4DC9-B3B1-BAE56DDE4ED6}"/>
              </a:ext>
            </a:extLst>
          </p:cNvPr>
          <p:cNvSpPr>
            <a:spLocks noGrp="1"/>
          </p:cNvSpPr>
          <p:nvPr>
            <p:ph type="title"/>
          </p:nvPr>
        </p:nvSpPr>
        <p:spPr/>
        <p:txBody>
          <a:bodyPr/>
          <a:lstStyle/>
          <a:p>
            <a:r>
              <a:rPr lang="en-GB" dirty="0"/>
              <a:t>Part </a:t>
            </a:r>
            <a:r>
              <a:rPr lang="en-GB" dirty="0" err="1"/>
              <a:t>IIc</a:t>
            </a:r>
            <a:endParaRPr lang="en-GB" dirty="0"/>
          </a:p>
        </p:txBody>
      </p:sp>
      <p:sp>
        <p:nvSpPr>
          <p:cNvPr id="3" name="Subtitle 2">
            <a:extLst>
              <a:ext uri="{FF2B5EF4-FFF2-40B4-BE49-F238E27FC236}">
                <a16:creationId xmlns:a16="http://schemas.microsoft.com/office/drawing/2014/main" id="{67CB92F9-CABB-475A-AB29-59ACFC5A896C}"/>
              </a:ext>
            </a:extLst>
          </p:cNvPr>
          <p:cNvSpPr>
            <a:spLocks noGrp="1"/>
          </p:cNvSpPr>
          <p:nvPr>
            <p:ph type="subTitle" idx="1"/>
          </p:nvPr>
        </p:nvSpPr>
        <p:spPr/>
        <p:txBody>
          <a:bodyPr/>
          <a:lstStyle/>
          <a:p>
            <a:r>
              <a:rPr lang="en-GB" dirty="0"/>
              <a:t>Streams: Terminal operations</a:t>
            </a:r>
          </a:p>
        </p:txBody>
      </p:sp>
    </p:spTree>
    <p:extLst>
      <p:ext uri="{BB962C8B-B14F-4D97-AF65-F5344CB8AC3E}">
        <p14:creationId xmlns:p14="http://schemas.microsoft.com/office/powerpoint/2010/main" val="688110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Terminal Stream Operations</a:t>
            </a:r>
          </a:p>
        </p:txBody>
      </p:sp>
      <p:sp>
        <p:nvSpPr>
          <p:cNvPr id="5" name="Text Placeholder 4"/>
          <p:cNvSpPr>
            <a:spLocks noGrp="1"/>
          </p:cNvSpPr>
          <p:nvPr>
            <p:ph type="body" sz="quarter" idx="21"/>
          </p:nvPr>
        </p:nvSpPr>
        <p:spPr>
          <a:xfrm>
            <a:off x="356261" y="839244"/>
            <a:ext cx="11581738" cy="5504407"/>
          </a:xfrm>
        </p:spPr>
        <p:txBody>
          <a:bodyPr/>
          <a:lstStyle/>
          <a:p>
            <a:r>
              <a:rPr lang="en-GB" dirty="0"/>
              <a:t>Stream pipelines end with a terminal operation</a:t>
            </a:r>
          </a:p>
          <a:p>
            <a:pPr lvl="1"/>
            <a:r>
              <a:rPr lang="en-GB" dirty="0"/>
              <a:t>These close the stream, making it inaccessible thereafter</a:t>
            </a:r>
          </a:p>
          <a:p>
            <a:pPr lvl="1"/>
            <a:endParaRPr lang="en-GB" dirty="0"/>
          </a:p>
          <a:p>
            <a:r>
              <a:rPr lang="en-GB" dirty="0"/>
              <a:t>Method </a:t>
            </a:r>
            <a:r>
              <a:rPr lang="en-GB" b="1" dirty="0" err="1"/>
              <a:t>forEach</a:t>
            </a:r>
            <a:r>
              <a:rPr lang="en-GB" b="1" dirty="0"/>
              <a:t>(action)</a:t>
            </a:r>
            <a:r>
              <a:rPr lang="en-GB" dirty="0"/>
              <a:t> performs an action for each element of the stream</a:t>
            </a:r>
          </a:p>
          <a:p>
            <a:pPr lvl="1"/>
            <a:endParaRPr lang="en-GB" dirty="0"/>
          </a:p>
          <a:p>
            <a:r>
              <a:rPr lang="en-GB" dirty="0"/>
              <a:t>Reduction operators compute some result</a:t>
            </a:r>
          </a:p>
          <a:p>
            <a:pPr lvl="1"/>
            <a:r>
              <a:rPr lang="en-GB" b="1" dirty="0"/>
              <a:t>count</a:t>
            </a:r>
            <a:r>
              <a:rPr lang="en-GB" dirty="0"/>
              <a:t>, </a:t>
            </a:r>
            <a:r>
              <a:rPr lang="en-GB" b="1" dirty="0"/>
              <a:t>max</a:t>
            </a:r>
            <a:r>
              <a:rPr lang="en-GB" dirty="0"/>
              <a:t>, </a:t>
            </a:r>
            <a:r>
              <a:rPr lang="en-GB" b="1" dirty="0"/>
              <a:t>min</a:t>
            </a:r>
            <a:r>
              <a:rPr lang="en-GB" dirty="0"/>
              <a:t>, </a:t>
            </a:r>
            <a:r>
              <a:rPr lang="en-GB" b="1" dirty="0" err="1"/>
              <a:t>findFirst</a:t>
            </a:r>
            <a:r>
              <a:rPr lang="en-GB" dirty="0"/>
              <a:t>, </a:t>
            </a:r>
            <a:r>
              <a:rPr lang="en-GB" b="1" dirty="0" err="1"/>
              <a:t>findAny</a:t>
            </a:r>
            <a:r>
              <a:rPr lang="en-GB" dirty="0"/>
              <a:t> </a:t>
            </a:r>
          </a:p>
          <a:p>
            <a:pPr lvl="1"/>
            <a:r>
              <a:rPr lang="en-GB" dirty="0"/>
              <a:t>Or we can use the </a:t>
            </a:r>
            <a:r>
              <a:rPr lang="en-GB" b="1" dirty="0"/>
              <a:t>reduce</a:t>
            </a:r>
            <a:r>
              <a:rPr lang="en-GB" dirty="0"/>
              <a:t> method to code a custom reduction on the elements of the stream </a:t>
            </a:r>
          </a:p>
          <a:p>
            <a:pPr lvl="1"/>
            <a:endParaRPr lang="en-GB" dirty="0"/>
          </a:p>
          <a:p>
            <a:r>
              <a:rPr lang="en-GB" dirty="0"/>
              <a:t>The API also supports “collecting” streams into data structures such as collections, arrays, strings and maps  </a:t>
            </a:r>
          </a:p>
          <a:p>
            <a:pPr lvl="1"/>
            <a:r>
              <a:rPr lang="en-GB" dirty="0"/>
              <a:t>Possibly involving some grouping or partitioning</a:t>
            </a:r>
          </a:p>
          <a:p>
            <a:pPr lvl="1"/>
            <a:r>
              <a:rPr lang="en-GB" dirty="0"/>
              <a:t>By combining pre-defined or custom collectors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37</a:t>
            </a:fld>
            <a:r>
              <a:rPr lang="en-US"/>
              <a:t>/N</a:t>
            </a:r>
            <a:endParaRPr lang="en-US" dirty="0"/>
          </a:p>
        </p:txBody>
      </p:sp>
    </p:spTree>
    <p:extLst>
      <p:ext uri="{BB962C8B-B14F-4D97-AF65-F5344CB8AC3E}">
        <p14:creationId xmlns:p14="http://schemas.microsoft.com/office/powerpoint/2010/main" val="2458033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Collecting results: Collectors</a:t>
            </a:r>
          </a:p>
        </p:txBody>
      </p:sp>
      <p:sp>
        <p:nvSpPr>
          <p:cNvPr id="5" name="Text Placeholder 4"/>
          <p:cNvSpPr>
            <a:spLocks noGrp="1"/>
          </p:cNvSpPr>
          <p:nvPr>
            <p:ph type="body" sz="quarter" idx="21"/>
          </p:nvPr>
        </p:nvSpPr>
        <p:spPr>
          <a:xfrm>
            <a:off x="356261" y="839244"/>
            <a:ext cx="11581738" cy="5504407"/>
          </a:xfrm>
        </p:spPr>
        <p:txBody>
          <a:bodyPr/>
          <a:lstStyle/>
          <a:p>
            <a:r>
              <a:rPr lang="en-GB" dirty="0"/>
              <a:t>The </a:t>
            </a:r>
            <a:r>
              <a:rPr lang="en-GB" b="1" dirty="0"/>
              <a:t>Collectors</a:t>
            </a:r>
            <a:r>
              <a:rPr lang="en-GB" dirty="0"/>
              <a:t> class provides methods for constructing collectors that perform some standard collection operations</a:t>
            </a:r>
          </a:p>
          <a:p>
            <a:endParaRPr lang="en-GB" dirty="0"/>
          </a:p>
          <a:p>
            <a:r>
              <a:rPr lang="en-GB" dirty="0"/>
              <a:t>For example, </a:t>
            </a:r>
            <a:r>
              <a:rPr lang="en-GB" b="1" dirty="0" err="1"/>
              <a:t>Collectors.toCollection</a:t>
            </a:r>
            <a:r>
              <a:rPr lang="en-GB" b="1" dirty="0"/>
              <a:t>()</a:t>
            </a:r>
            <a:r>
              <a:rPr lang="en-GB" dirty="0"/>
              <a:t> will populate a Collection with elements taken from a stream.</a:t>
            </a:r>
          </a:p>
          <a:p>
            <a:pPr lvl="1"/>
            <a:r>
              <a:rPr lang="en-GB" dirty="0"/>
              <a:t>E.g. </a:t>
            </a:r>
            <a:r>
              <a:rPr lang="en-GB" b="1" dirty="0"/>
              <a:t>List&lt;Integer&gt; l = </a:t>
            </a:r>
            <a:r>
              <a:rPr lang="en-GB" b="1" dirty="0" err="1"/>
              <a:t>myStream.collect</a:t>
            </a:r>
            <a:r>
              <a:rPr lang="en-GB" b="1" dirty="0"/>
              <a:t>( </a:t>
            </a:r>
            <a:r>
              <a:rPr lang="en-GB" b="1" dirty="0" err="1"/>
              <a:t>Collectors.toList</a:t>
            </a:r>
            <a:r>
              <a:rPr lang="en-GB" b="1" dirty="0"/>
              <a:t>() )</a:t>
            </a:r>
          </a:p>
          <a:p>
            <a:endParaRPr lang="en-GB" dirty="0"/>
          </a:p>
          <a:p>
            <a:r>
              <a:rPr lang="en-GB" dirty="0"/>
              <a:t>For number streams, there are collectors that perform basic operations like sum, max, min, average</a:t>
            </a:r>
          </a:p>
          <a:p>
            <a:pPr lvl="1"/>
            <a:r>
              <a:rPr lang="en-GB" dirty="0"/>
              <a:t>See also classes like </a:t>
            </a:r>
            <a:r>
              <a:rPr lang="en-GB" b="1" dirty="0" err="1"/>
              <a:t>DoubleSummaryStatistics</a:t>
            </a:r>
            <a:r>
              <a:rPr lang="en-GB" dirty="0"/>
              <a:t> and methods like </a:t>
            </a:r>
            <a:r>
              <a:rPr lang="en-GB" b="1" dirty="0" err="1"/>
              <a:t>summarizingDouble</a:t>
            </a:r>
            <a:endParaRPr lang="en-GB" b="1"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38</a:t>
            </a:fld>
            <a:r>
              <a:rPr lang="en-US"/>
              <a:t>/N</a:t>
            </a:r>
            <a:endParaRPr lang="en-US" dirty="0"/>
          </a:p>
        </p:txBody>
      </p:sp>
    </p:spTree>
    <p:extLst>
      <p:ext uri="{BB962C8B-B14F-4D97-AF65-F5344CB8AC3E}">
        <p14:creationId xmlns:p14="http://schemas.microsoft.com/office/powerpoint/2010/main" val="415615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Combining Strings: </a:t>
            </a:r>
            <a:r>
              <a:rPr lang="en-GB" dirty="0" err="1"/>
              <a:t>Collectors.joining</a:t>
            </a:r>
            <a:endParaRPr lang="en-GB" dirty="0"/>
          </a:p>
        </p:txBody>
      </p:sp>
      <p:sp>
        <p:nvSpPr>
          <p:cNvPr id="5" name="Text Placeholder 4"/>
          <p:cNvSpPr>
            <a:spLocks noGrp="1"/>
          </p:cNvSpPr>
          <p:nvPr>
            <p:ph type="body" sz="quarter" idx="21"/>
          </p:nvPr>
        </p:nvSpPr>
        <p:spPr>
          <a:xfrm>
            <a:off x="356261" y="839244"/>
            <a:ext cx="11581738" cy="5504407"/>
          </a:xfrm>
        </p:spPr>
        <p:txBody>
          <a:bodyPr/>
          <a:lstStyle/>
          <a:p>
            <a:r>
              <a:rPr lang="en-GB" dirty="0"/>
              <a:t>Java 8 introduced a class </a:t>
            </a:r>
            <a:r>
              <a:rPr lang="en-GB" dirty="0" err="1"/>
              <a:t>StringJoiner</a:t>
            </a:r>
            <a:r>
              <a:rPr lang="en-GB" dirty="0"/>
              <a:t> and a static method </a:t>
            </a:r>
            <a:r>
              <a:rPr lang="en-GB" dirty="0" err="1"/>
              <a:t>String.join</a:t>
            </a:r>
            <a:r>
              <a:rPr lang="en-GB" dirty="0"/>
              <a:t>() that help with joining string values</a:t>
            </a:r>
          </a:p>
          <a:p>
            <a:pPr lvl="2"/>
            <a:endParaRPr lang="en-GB" dirty="0"/>
          </a:p>
          <a:p>
            <a:r>
              <a:rPr lang="en-GB" b="1" dirty="0" err="1"/>
              <a:t>Collectors.joining</a:t>
            </a:r>
            <a:r>
              <a:rPr lang="en-GB" b="1" dirty="0"/>
              <a:t>(delimiter)</a:t>
            </a:r>
            <a:r>
              <a:rPr lang="en-GB" dirty="0"/>
              <a:t> provides similar support but for streams of strings</a:t>
            </a:r>
          </a:p>
          <a:p>
            <a:pPr lvl="2"/>
            <a:endParaRPr lang="en-GB" dirty="0"/>
          </a:p>
          <a:p>
            <a:pPr marL="6350" indent="0">
              <a:buNone/>
            </a:pPr>
            <a:r>
              <a:rPr lang="en-GB" dirty="0"/>
              <a:t>	Stream&lt;Integer&gt; </a:t>
            </a:r>
            <a:r>
              <a:rPr lang="en-GB" dirty="0" err="1"/>
              <a:t>myStream</a:t>
            </a:r>
            <a:r>
              <a:rPr lang="en-GB" dirty="0"/>
              <a:t> = </a:t>
            </a:r>
            <a:r>
              <a:rPr lang="en-GB" dirty="0" err="1"/>
              <a:t>Stream.of</a:t>
            </a:r>
            <a:r>
              <a:rPr lang="en-GB" dirty="0"/>
              <a:t>(3,1,4,1,5);</a:t>
            </a:r>
          </a:p>
          <a:p>
            <a:pPr marL="6350" indent="0">
              <a:buNone/>
            </a:pPr>
            <a:r>
              <a:rPr lang="en-GB" dirty="0"/>
              <a:t>	</a:t>
            </a:r>
            <a:r>
              <a:rPr lang="en-GB" dirty="0" err="1"/>
              <a:t>System.out.print</a:t>
            </a:r>
            <a:r>
              <a:rPr lang="en-GB" dirty="0"/>
              <a:t>( 	</a:t>
            </a:r>
            <a:r>
              <a:rPr lang="en-GB" dirty="0" err="1"/>
              <a:t>myStream</a:t>
            </a:r>
            <a:endParaRPr lang="en-GB" dirty="0"/>
          </a:p>
          <a:p>
            <a:pPr marL="6350" indent="0">
              <a:buNone/>
            </a:pPr>
            <a:r>
              <a:rPr lang="en-GB" dirty="0"/>
              <a:t>				.map(Object::</a:t>
            </a:r>
            <a:r>
              <a:rPr lang="en-GB" dirty="0" err="1"/>
              <a:t>toString</a:t>
            </a:r>
            <a:r>
              <a:rPr lang="en-GB" dirty="0"/>
              <a:t>)</a:t>
            </a:r>
          </a:p>
          <a:p>
            <a:pPr marL="6350" indent="0">
              <a:buNone/>
            </a:pPr>
            <a:r>
              <a:rPr lang="en-GB" dirty="0"/>
              <a:t>				.collect(joining(",") )</a:t>
            </a:r>
          </a:p>
          <a:p>
            <a:pPr marL="6350" indent="0">
              <a:buNone/>
            </a:pPr>
            <a:r>
              <a:rPr lang="en-GB" dirty="0"/>
              <a:t>	); </a:t>
            </a:r>
            <a:r>
              <a:rPr lang="en-GB" dirty="0">
                <a:solidFill>
                  <a:schemeClr val="bg1">
                    <a:lumMod val="50000"/>
                  </a:schemeClr>
                </a:solidFill>
              </a:rPr>
              <a:t>// 3, 1, 4, 1, 5</a:t>
            </a:r>
          </a:p>
          <a:p>
            <a:pPr lvl="2"/>
            <a:endParaRPr lang="en-GB" dirty="0">
              <a:solidFill>
                <a:schemeClr val="bg1">
                  <a:lumMod val="50000"/>
                </a:schemeClr>
              </a:solidFill>
            </a:endParaRPr>
          </a:p>
          <a:p>
            <a:endParaRPr lang="en-GB" dirty="0"/>
          </a:p>
          <a:p>
            <a:pPr lvl="1"/>
            <a:r>
              <a:rPr lang="en-GB" dirty="0"/>
              <a:t>Overloaded variants of </a:t>
            </a:r>
            <a:r>
              <a:rPr lang="en-GB" b="1" dirty="0"/>
              <a:t>joining</a:t>
            </a:r>
            <a:r>
              <a:rPr lang="en-GB" dirty="0"/>
              <a:t> can take additional parameters for adding a prefix and/or suffix to the result</a:t>
            </a:r>
          </a:p>
        </p:txBody>
      </p:sp>
      <p:sp>
        <p:nvSpPr>
          <p:cNvPr id="6" name="Slide Number Placeholder 5"/>
          <p:cNvSpPr>
            <a:spLocks noGrp="1"/>
          </p:cNvSpPr>
          <p:nvPr>
            <p:ph type="sldNum" sz="quarter" idx="18"/>
          </p:nvPr>
        </p:nvSpPr>
        <p:spPr/>
        <p:txBody>
          <a:bodyPr/>
          <a:lstStyle/>
          <a:p>
            <a:fld id="{D7E85FC7-13DC-D24B-89C2-5E16CAE8A885}" type="slidenum">
              <a:rPr lang="en-US" smtClean="0"/>
              <a:pPr/>
              <a:t>39</a:t>
            </a:fld>
            <a:r>
              <a:rPr lang="en-US"/>
              <a:t>/N</a:t>
            </a:r>
            <a:endParaRPr lang="en-US" dirty="0"/>
          </a:p>
        </p:txBody>
      </p:sp>
    </p:spTree>
    <p:extLst>
      <p:ext uri="{BB962C8B-B14F-4D97-AF65-F5344CB8AC3E}">
        <p14:creationId xmlns:p14="http://schemas.microsoft.com/office/powerpoint/2010/main" val="258599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8150" y="639693"/>
            <a:ext cx="3989070" cy="707886"/>
          </a:xfrm>
          <a:prstGeom prst="rect">
            <a:avLst/>
          </a:prstGeom>
          <a:noFill/>
        </p:spPr>
        <p:txBody>
          <a:bodyPr wrap="square" rtlCol="0">
            <a:spAutoFit/>
          </a:bodyPr>
          <a:lstStyle/>
          <a:p>
            <a:pPr algn="ctr"/>
            <a:r>
              <a:rPr lang="en-GB" sz="4000" b="1" dirty="0">
                <a:solidFill>
                  <a:schemeClr val="bg1"/>
                </a:solidFill>
              </a:rPr>
              <a:t>Overview</a:t>
            </a:r>
          </a:p>
        </p:txBody>
      </p:sp>
      <p:sp>
        <p:nvSpPr>
          <p:cNvPr id="5" name="Text Placeholder 4"/>
          <p:cNvSpPr>
            <a:spLocks noGrp="1"/>
          </p:cNvSpPr>
          <p:nvPr>
            <p:ph type="body" sz="quarter" idx="4294967295"/>
          </p:nvPr>
        </p:nvSpPr>
        <p:spPr>
          <a:xfrm>
            <a:off x="610262" y="736374"/>
            <a:ext cx="11581738" cy="5504407"/>
          </a:xfrm>
          <a:prstGeom prst="rect">
            <a:avLst/>
          </a:prstGeom>
        </p:spPr>
        <p:txBody>
          <a:bodyPr>
            <a:normAutofit/>
          </a:bodyPr>
          <a:lstStyle/>
          <a:p>
            <a:endParaRPr lang="en-GB" dirty="0">
              <a:solidFill>
                <a:schemeClr val="bg1"/>
              </a:solidFill>
            </a:endParaRPr>
          </a:p>
          <a:p>
            <a:endParaRPr lang="en-GB" dirty="0">
              <a:solidFill>
                <a:schemeClr val="bg1"/>
              </a:solidFill>
            </a:endParaRPr>
          </a:p>
          <a:p>
            <a:r>
              <a:rPr lang="en-GB" dirty="0">
                <a:solidFill>
                  <a:schemeClr val="bg1"/>
                </a:solidFill>
              </a:rPr>
              <a:t>Class Optional</a:t>
            </a:r>
          </a:p>
          <a:p>
            <a:endParaRPr lang="en-GB" dirty="0">
              <a:solidFill>
                <a:schemeClr val="bg1"/>
              </a:solidFill>
            </a:endParaRPr>
          </a:p>
          <a:p>
            <a:r>
              <a:rPr lang="en-GB" dirty="0">
                <a:solidFill>
                  <a:schemeClr val="bg1"/>
                </a:solidFill>
              </a:rPr>
              <a:t>Streams</a:t>
            </a:r>
          </a:p>
          <a:p>
            <a:endParaRPr lang="en-GB" dirty="0">
              <a:solidFill>
                <a:schemeClr val="bg1"/>
              </a:solidFill>
            </a:endParaRPr>
          </a:p>
          <a:p>
            <a:r>
              <a:rPr lang="en-GB" dirty="0">
                <a:solidFill>
                  <a:schemeClr val="bg1"/>
                </a:solidFill>
              </a:rPr>
              <a:t>Straightforward parallelisation using Streams</a:t>
            </a:r>
          </a:p>
        </p:txBody>
      </p:sp>
    </p:spTree>
    <p:extLst>
      <p:ext uri="{BB962C8B-B14F-4D97-AF65-F5344CB8AC3E}">
        <p14:creationId xmlns:p14="http://schemas.microsoft.com/office/powerpoint/2010/main" val="4141792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Collecting Stream Elements in a Map</a:t>
            </a:r>
          </a:p>
        </p:txBody>
      </p:sp>
      <p:sp>
        <p:nvSpPr>
          <p:cNvPr id="5" name="Text Placeholder 4"/>
          <p:cNvSpPr>
            <a:spLocks noGrp="1"/>
          </p:cNvSpPr>
          <p:nvPr>
            <p:ph type="body" sz="quarter" idx="21"/>
          </p:nvPr>
        </p:nvSpPr>
        <p:spPr>
          <a:xfrm>
            <a:off x="356261" y="839244"/>
            <a:ext cx="11581738" cy="5504407"/>
          </a:xfrm>
        </p:spPr>
        <p:txBody>
          <a:bodyPr/>
          <a:lstStyle/>
          <a:p>
            <a:r>
              <a:rPr lang="en-GB" dirty="0"/>
              <a:t>Motivation: </a:t>
            </a:r>
          </a:p>
          <a:p>
            <a:pPr lvl="1"/>
            <a:r>
              <a:rPr lang="en-GB" dirty="0"/>
              <a:t>Many domain classes have a unique key, such as a customer ID or a book ISBN number</a:t>
            </a:r>
          </a:p>
          <a:p>
            <a:pPr lvl="1"/>
            <a:r>
              <a:rPr lang="en-GB" dirty="0"/>
              <a:t>Applications may require efficient lookup by that key </a:t>
            </a:r>
          </a:p>
          <a:p>
            <a:pPr lvl="1"/>
            <a:r>
              <a:rPr lang="en-GB" dirty="0"/>
              <a:t>In Java, this typically means constructing a map </a:t>
            </a:r>
          </a:p>
          <a:p>
            <a:pPr lvl="2"/>
            <a:endParaRPr lang="en-GB" dirty="0"/>
          </a:p>
          <a:p>
            <a:r>
              <a:rPr lang="en-GB" dirty="0"/>
              <a:t>The Stream API has a method that can help with this task:  </a:t>
            </a:r>
          </a:p>
          <a:p>
            <a:pPr lvl="1"/>
            <a:r>
              <a:rPr lang="en-GB" b="1" dirty="0" err="1"/>
              <a:t>Collectors.toMap</a:t>
            </a:r>
            <a:r>
              <a:rPr lang="en-GB" b="1" dirty="0"/>
              <a:t>( </a:t>
            </a:r>
            <a:r>
              <a:rPr lang="en-GB" b="1" dirty="0" err="1"/>
              <a:t>keyMapper</a:t>
            </a:r>
            <a:r>
              <a:rPr lang="en-GB" b="1" dirty="0"/>
              <a:t>, </a:t>
            </a:r>
            <a:r>
              <a:rPr lang="en-GB" b="1" dirty="0" err="1"/>
              <a:t>valueMapper</a:t>
            </a:r>
            <a:r>
              <a:rPr lang="en-GB" b="1" dirty="0"/>
              <a:t> )</a:t>
            </a:r>
          </a:p>
          <a:p>
            <a:pPr lvl="1"/>
            <a:r>
              <a:rPr lang="en-GB" dirty="0"/>
              <a:t>Function </a:t>
            </a:r>
            <a:r>
              <a:rPr lang="en-GB" b="1" dirty="0" err="1"/>
              <a:t>keyMapper</a:t>
            </a:r>
            <a:r>
              <a:rPr lang="en-GB" dirty="0"/>
              <a:t> computes the “key” of an element </a:t>
            </a:r>
          </a:p>
          <a:p>
            <a:pPr lvl="1"/>
            <a:r>
              <a:rPr lang="en-GB" dirty="0"/>
              <a:t>Function </a:t>
            </a:r>
            <a:r>
              <a:rPr lang="en-GB" b="1" dirty="0" err="1"/>
              <a:t>valueMapper</a:t>
            </a:r>
            <a:r>
              <a:rPr lang="en-GB" dirty="0"/>
              <a:t> computes the “value” of an element</a:t>
            </a:r>
          </a:p>
          <a:p>
            <a:pPr lvl="1"/>
            <a:r>
              <a:rPr lang="en-GB" dirty="0"/>
              <a:t>Use function </a:t>
            </a:r>
            <a:r>
              <a:rPr lang="en-GB" b="1" dirty="0"/>
              <a:t>x -&gt; x</a:t>
            </a:r>
            <a:r>
              <a:rPr lang="en-GB" dirty="0"/>
              <a:t> if this is the element itself</a:t>
            </a:r>
          </a:p>
          <a:p>
            <a:pPr lvl="2"/>
            <a:endParaRPr lang="en-GB" dirty="0"/>
          </a:p>
          <a:p>
            <a:r>
              <a:rPr lang="en-GB" b="1" dirty="0" err="1"/>
              <a:t>toMap</a:t>
            </a:r>
            <a:r>
              <a:rPr lang="en-GB" dirty="0"/>
              <a:t> throws an exception if it encounters two stream objects with the same key</a:t>
            </a:r>
          </a:p>
          <a:p>
            <a:pPr lvl="1"/>
            <a:r>
              <a:rPr lang="en-GB" dirty="0"/>
              <a:t>but see the API for a </a:t>
            </a:r>
            <a:r>
              <a:rPr lang="en-GB" b="1" dirty="0" err="1"/>
              <a:t>toMap</a:t>
            </a:r>
            <a:r>
              <a:rPr lang="en-GB" dirty="0"/>
              <a:t> variation with takes an extra function parameter for resolving such conflicts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40</a:t>
            </a:fld>
            <a:r>
              <a:rPr lang="en-US"/>
              <a:t>/N</a:t>
            </a:r>
            <a:endParaRPr lang="en-US" dirty="0"/>
          </a:p>
        </p:txBody>
      </p:sp>
    </p:spTree>
    <p:extLst>
      <p:ext uri="{BB962C8B-B14F-4D97-AF65-F5344CB8AC3E}">
        <p14:creationId xmlns:p14="http://schemas.microsoft.com/office/powerpoint/2010/main" val="4229918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Examples of </a:t>
            </a:r>
            <a:r>
              <a:rPr lang="en-GB" dirty="0" err="1"/>
              <a:t>Collectors.toMap</a:t>
            </a:r>
            <a:endParaRPr lang="en-GB" dirty="0"/>
          </a:p>
        </p:txBody>
      </p:sp>
      <p:sp>
        <p:nvSpPr>
          <p:cNvPr id="5" name="Text Placeholder 4"/>
          <p:cNvSpPr>
            <a:spLocks noGrp="1"/>
          </p:cNvSpPr>
          <p:nvPr>
            <p:ph type="body" sz="quarter" idx="21"/>
          </p:nvPr>
        </p:nvSpPr>
        <p:spPr>
          <a:xfrm>
            <a:off x="1395663" y="1275347"/>
            <a:ext cx="10542336" cy="5068304"/>
          </a:xfrm>
        </p:spPr>
        <p:txBody>
          <a:bodyPr/>
          <a:lstStyle/>
          <a:p>
            <a:pPr marL="6350" indent="0">
              <a:buNone/>
            </a:pPr>
            <a:r>
              <a:rPr lang="en-GB" dirty="0">
                <a:latin typeface="Bahnschrift" panose="020B0502040204020203" pitchFamily="34" charset="0"/>
              </a:rPr>
              <a:t>Map&lt;String, String&gt; </a:t>
            </a:r>
            <a:r>
              <a:rPr lang="en-GB" dirty="0" err="1">
                <a:latin typeface="Bahnschrift" panose="020B0502040204020203" pitchFamily="34" charset="0"/>
              </a:rPr>
              <a:t>authorMap</a:t>
            </a:r>
            <a:r>
              <a:rPr lang="en-GB" dirty="0">
                <a:latin typeface="Bahnschrift" panose="020B0502040204020203" pitchFamily="34" charset="0"/>
              </a:rPr>
              <a:t> = </a:t>
            </a:r>
            <a:r>
              <a:rPr lang="en-GB" dirty="0" err="1">
                <a:latin typeface="Bahnschrift" panose="020B0502040204020203" pitchFamily="34" charset="0"/>
              </a:rPr>
              <a:t>authors.stream</a:t>
            </a:r>
            <a:r>
              <a:rPr lang="en-GB" dirty="0">
                <a:latin typeface="Bahnschrift" panose="020B0502040204020203" pitchFamily="34" charset="0"/>
              </a:rPr>
              <a:t>()</a:t>
            </a:r>
          </a:p>
          <a:p>
            <a:pPr marL="6350" indent="0">
              <a:buNone/>
            </a:pPr>
            <a:r>
              <a:rPr lang="en-GB" dirty="0">
                <a:latin typeface="Bahnschrift" panose="020B0502040204020203" pitchFamily="34" charset="0"/>
              </a:rPr>
              <a:t>	.limit(10)</a:t>
            </a:r>
          </a:p>
          <a:p>
            <a:pPr marL="6350" indent="0">
              <a:buNone/>
            </a:pPr>
            <a:r>
              <a:rPr lang="en-GB" dirty="0">
                <a:latin typeface="Bahnschrift" panose="020B0502040204020203" pitchFamily="34" charset="0"/>
              </a:rPr>
              <a:t>	.collect(   </a:t>
            </a:r>
            <a:r>
              <a:rPr lang="en-GB" dirty="0" err="1">
                <a:latin typeface="Bahnschrift" panose="020B0502040204020203" pitchFamily="34" charset="0"/>
              </a:rPr>
              <a:t>Collectors.toMap</a:t>
            </a:r>
            <a:r>
              <a:rPr lang="en-GB" dirty="0">
                <a:latin typeface="Bahnschrift" panose="020B0502040204020203" pitchFamily="34" charset="0"/>
              </a:rPr>
              <a:t>( Author::</a:t>
            </a:r>
            <a:r>
              <a:rPr lang="en-GB" dirty="0" err="1">
                <a:latin typeface="Bahnschrift" panose="020B0502040204020203" pitchFamily="34" charset="0"/>
              </a:rPr>
              <a:t>getId</a:t>
            </a:r>
            <a:r>
              <a:rPr lang="en-GB" dirty="0">
                <a:latin typeface="Bahnschrift" panose="020B0502040204020203" pitchFamily="34" charset="0"/>
              </a:rPr>
              <a:t>, Author::</a:t>
            </a:r>
            <a:r>
              <a:rPr lang="en-GB" dirty="0" err="1">
                <a:latin typeface="Bahnschrift" panose="020B0502040204020203" pitchFamily="34" charset="0"/>
              </a:rPr>
              <a:t>getName</a:t>
            </a:r>
            <a:r>
              <a:rPr lang="en-GB" dirty="0">
                <a:latin typeface="Bahnschrift" panose="020B0502040204020203" pitchFamily="34" charset="0"/>
              </a:rPr>
              <a:t> )   );</a:t>
            </a:r>
          </a:p>
          <a:p>
            <a:pPr marL="6350" indent="0">
              <a:buNone/>
            </a:pPr>
            <a:endParaRPr lang="en-GB" dirty="0">
              <a:latin typeface="Bahnschrift" panose="020B0502040204020203" pitchFamily="34" charset="0"/>
            </a:endParaRPr>
          </a:p>
          <a:p>
            <a:pPr marL="6350" indent="0">
              <a:buNone/>
            </a:pPr>
            <a:endParaRPr lang="en-GB" dirty="0">
              <a:latin typeface="Bahnschrift" panose="020B0502040204020203" pitchFamily="34" charset="0"/>
            </a:endParaRPr>
          </a:p>
          <a:p>
            <a:pPr marL="6350" indent="0">
              <a:buNone/>
            </a:pPr>
            <a:r>
              <a:rPr lang="en-GB" dirty="0">
                <a:latin typeface="Bahnschrift" panose="020B0502040204020203" pitchFamily="34" charset="0"/>
              </a:rPr>
              <a:t>Map&lt;String, Book&gt; </a:t>
            </a:r>
            <a:r>
              <a:rPr lang="en-GB" dirty="0" err="1">
                <a:latin typeface="Bahnschrift" panose="020B0502040204020203" pitchFamily="34" charset="0"/>
              </a:rPr>
              <a:t>booksMap</a:t>
            </a:r>
            <a:r>
              <a:rPr lang="en-GB" dirty="0">
                <a:latin typeface="Bahnschrift" panose="020B0502040204020203" pitchFamily="34" charset="0"/>
              </a:rPr>
              <a:t> = </a:t>
            </a:r>
            <a:r>
              <a:rPr lang="en-GB" dirty="0" err="1">
                <a:latin typeface="Bahnschrift" panose="020B0502040204020203" pitchFamily="34" charset="0"/>
              </a:rPr>
              <a:t>books.stream</a:t>
            </a:r>
            <a:r>
              <a:rPr lang="en-GB" dirty="0">
                <a:latin typeface="Bahnschrift" panose="020B0502040204020203" pitchFamily="34" charset="0"/>
              </a:rPr>
              <a:t>()</a:t>
            </a:r>
          </a:p>
          <a:p>
            <a:pPr marL="6350" indent="0">
              <a:buNone/>
            </a:pPr>
            <a:r>
              <a:rPr lang="en-GB" dirty="0">
                <a:latin typeface="Bahnschrift" panose="020B0502040204020203" pitchFamily="34" charset="0"/>
              </a:rPr>
              <a:t>	.limit(10)</a:t>
            </a:r>
          </a:p>
          <a:p>
            <a:pPr marL="6350" indent="0">
              <a:buNone/>
            </a:pPr>
            <a:r>
              <a:rPr lang="en-GB" dirty="0">
                <a:latin typeface="Bahnschrift" panose="020B0502040204020203" pitchFamily="34" charset="0"/>
              </a:rPr>
              <a:t>	.collect(   </a:t>
            </a:r>
            <a:r>
              <a:rPr lang="en-GB" dirty="0" err="1">
                <a:latin typeface="Bahnschrift" panose="020B0502040204020203" pitchFamily="34" charset="0"/>
              </a:rPr>
              <a:t>Collectors.toMap</a:t>
            </a:r>
            <a:r>
              <a:rPr lang="en-GB" dirty="0">
                <a:latin typeface="Bahnschrift" panose="020B0502040204020203" pitchFamily="34" charset="0"/>
              </a:rPr>
              <a:t>( Book::</a:t>
            </a:r>
            <a:r>
              <a:rPr lang="en-GB" dirty="0" err="1">
                <a:latin typeface="Bahnschrift" panose="020B0502040204020203" pitchFamily="34" charset="0"/>
              </a:rPr>
              <a:t>getIsbn</a:t>
            </a:r>
            <a:r>
              <a:rPr lang="en-GB" dirty="0">
                <a:latin typeface="Bahnschrift" panose="020B0502040204020203" pitchFamily="34" charset="0"/>
              </a:rPr>
              <a:t>,  x -&gt; x)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41</a:t>
            </a:fld>
            <a:r>
              <a:rPr lang="en-US"/>
              <a:t>/N</a:t>
            </a:r>
            <a:endParaRPr lang="en-US" dirty="0"/>
          </a:p>
        </p:txBody>
      </p:sp>
    </p:spTree>
    <p:extLst>
      <p:ext uri="{BB962C8B-B14F-4D97-AF65-F5344CB8AC3E}">
        <p14:creationId xmlns:p14="http://schemas.microsoft.com/office/powerpoint/2010/main" val="1330645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Grouping and Partitioning of Stream Elements</a:t>
            </a:r>
          </a:p>
        </p:txBody>
      </p:sp>
      <p:sp>
        <p:nvSpPr>
          <p:cNvPr id="5" name="Text Placeholder 4"/>
          <p:cNvSpPr>
            <a:spLocks noGrp="1"/>
          </p:cNvSpPr>
          <p:nvPr>
            <p:ph type="body" sz="quarter" idx="21"/>
          </p:nvPr>
        </p:nvSpPr>
        <p:spPr>
          <a:xfrm>
            <a:off x="356261" y="839244"/>
            <a:ext cx="11581738" cy="5504407"/>
          </a:xfrm>
        </p:spPr>
        <p:txBody>
          <a:bodyPr/>
          <a:lstStyle/>
          <a:p>
            <a:r>
              <a:rPr lang="en-GB" dirty="0"/>
              <a:t>Motivation:</a:t>
            </a:r>
          </a:p>
          <a:p>
            <a:pPr lvl="1"/>
            <a:r>
              <a:rPr lang="en-GB" dirty="0"/>
              <a:t>Frequent programming task: group collection elements according to certain characteristics (“classification”)</a:t>
            </a:r>
          </a:p>
          <a:p>
            <a:pPr lvl="1"/>
            <a:r>
              <a:rPr lang="en-GB" dirty="0"/>
              <a:t>In Java, such a grouping can be represented as a map where the key is the “classifier”</a:t>
            </a:r>
          </a:p>
          <a:p>
            <a:endParaRPr lang="en-GB" dirty="0"/>
          </a:p>
          <a:p>
            <a:r>
              <a:rPr lang="en-GB" dirty="0"/>
              <a:t>The Stream API has two collectors which construct such maps:</a:t>
            </a:r>
          </a:p>
          <a:p>
            <a:pPr marL="6350" indent="0">
              <a:buNone/>
            </a:pPr>
            <a:r>
              <a:rPr lang="en-GB" b="1" dirty="0"/>
              <a:t>	</a:t>
            </a:r>
            <a:r>
              <a:rPr lang="en-GB" b="1" dirty="0" err="1"/>
              <a:t>Collectors.groupingBy</a:t>
            </a:r>
            <a:r>
              <a:rPr lang="en-GB" b="1" dirty="0"/>
              <a:t>( classifier )</a:t>
            </a:r>
          </a:p>
          <a:p>
            <a:pPr marL="6350" indent="0">
              <a:buNone/>
            </a:pPr>
            <a:r>
              <a:rPr lang="en-GB" b="1" dirty="0"/>
              <a:t>	</a:t>
            </a:r>
            <a:r>
              <a:rPr lang="en-GB" b="1" dirty="0" err="1"/>
              <a:t>Collectors.partitioningBy</a:t>
            </a:r>
            <a:r>
              <a:rPr lang="en-GB" b="1" dirty="0"/>
              <a:t>( predicate )   </a:t>
            </a:r>
          </a:p>
          <a:p>
            <a:endParaRPr lang="en-GB" dirty="0"/>
          </a:p>
          <a:p>
            <a:pPr lvl="1"/>
            <a:r>
              <a:rPr lang="en-GB" b="1" dirty="0"/>
              <a:t>classifier</a:t>
            </a:r>
            <a:r>
              <a:rPr lang="en-GB" dirty="0"/>
              <a:t> is the classification function      (groups into a number of distinct groups)</a:t>
            </a:r>
          </a:p>
          <a:p>
            <a:pPr lvl="1"/>
            <a:r>
              <a:rPr lang="en-GB" b="1" dirty="0"/>
              <a:t>predicate</a:t>
            </a:r>
            <a:r>
              <a:rPr lang="en-GB" dirty="0"/>
              <a:t> is the classification predicate   (groups into True and False groups)</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42</a:t>
            </a:fld>
            <a:r>
              <a:rPr lang="en-US"/>
              <a:t>/N</a:t>
            </a:r>
            <a:endParaRPr lang="en-US" dirty="0"/>
          </a:p>
        </p:txBody>
      </p:sp>
    </p:spTree>
    <p:extLst>
      <p:ext uri="{BB962C8B-B14F-4D97-AF65-F5344CB8AC3E}">
        <p14:creationId xmlns:p14="http://schemas.microsoft.com/office/powerpoint/2010/main" val="3060898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Grouping Example</a:t>
            </a:r>
          </a:p>
        </p:txBody>
      </p:sp>
      <p:sp>
        <p:nvSpPr>
          <p:cNvPr id="5" name="Text Placeholder 4"/>
          <p:cNvSpPr>
            <a:spLocks noGrp="1"/>
          </p:cNvSpPr>
          <p:nvPr>
            <p:ph type="body" sz="quarter" idx="21"/>
          </p:nvPr>
        </p:nvSpPr>
        <p:spPr>
          <a:xfrm>
            <a:off x="356261" y="839244"/>
            <a:ext cx="11581738" cy="5504407"/>
          </a:xfrm>
        </p:spPr>
        <p:txBody>
          <a:bodyPr/>
          <a:lstStyle/>
          <a:p>
            <a:pPr marL="6350" indent="0">
              <a:buNone/>
            </a:pPr>
            <a:r>
              <a:rPr lang="en-GB" dirty="0">
                <a:latin typeface="Bahnschrift" panose="020B0502040204020203" pitchFamily="34" charset="0"/>
              </a:rPr>
              <a:t>Map&lt;Character, List&lt;Author&gt;&gt; </a:t>
            </a:r>
            <a:r>
              <a:rPr lang="en-GB" dirty="0" err="1">
                <a:latin typeface="Bahnschrift" panose="020B0502040204020203" pitchFamily="34" charset="0"/>
              </a:rPr>
              <a:t>myMap</a:t>
            </a:r>
            <a:r>
              <a:rPr lang="en-GB" dirty="0">
                <a:latin typeface="Bahnschrift" panose="020B0502040204020203" pitchFamily="34" charset="0"/>
              </a:rPr>
              <a:t> = 	</a:t>
            </a:r>
            <a:r>
              <a:rPr lang="en-GB" dirty="0" err="1">
                <a:latin typeface="Bahnschrift" panose="020B0502040204020203" pitchFamily="34" charset="0"/>
              </a:rPr>
              <a:t>authors.stream</a:t>
            </a:r>
            <a:r>
              <a:rPr lang="en-GB" dirty="0">
                <a:latin typeface="Bahnschrift" panose="020B0502040204020203" pitchFamily="34" charset="0"/>
              </a:rPr>
              <a:t>()</a:t>
            </a:r>
          </a:p>
          <a:p>
            <a:pPr marL="6350" indent="0">
              <a:buNone/>
            </a:pPr>
            <a:r>
              <a:rPr lang="en-GB" dirty="0">
                <a:latin typeface="Bahnschrift" panose="020B0502040204020203" pitchFamily="34" charset="0"/>
              </a:rPr>
              <a:t>	.limit(10)</a:t>
            </a:r>
          </a:p>
          <a:p>
            <a:pPr marL="6350" indent="0">
              <a:buNone/>
            </a:pPr>
            <a:r>
              <a:rPr lang="en-GB" dirty="0">
                <a:latin typeface="Bahnschrift" panose="020B0502040204020203" pitchFamily="34" charset="0"/>
              </a:rPr>
              <a:t>	.collect(   </a:t>
            </a:r>
            <a:r>
              <a:rPr lang="en-GB" dirty="0" err="1">
                <a:latin typeface="Bahnschrift" panose="020B0502040204020203" pitchFamily="34" charset="0"/>
              </a:rPr>
              <a:t>Collectors.groupingBy</a:t>
            </a:r>
            <a:r>
              <a:rPr lang="en-GB" dirty="0">
                <a:latin typeface="Bahnschrift" panose="020B0502040204020203" pitchFamily="34" charset="0"/>
              </a:rPr>
              <a:t>( a -&gt; </a:t>
            </a:r>
            <a:r>
              <a:rPr lang="en-GB" dirty="0" err="1">
                <a:latin typeface="Bahnschrift" panose="020B0502040204020203" pitchFamily="34" charset="0"/>
              </a:rPr>
              <a:t>a.getName</a:t>
            </a:r>
            <a:r>
              <a:rPr lang="en-GB" dirty="0">
                <a:latin typeface="Bahnschrift" panose="020B0502040204020203" pitchFamily="34" charset="0"/>
              </a:rPr>
              <a:t>().</a:t>
            </a:r>
            <a:r>
              <a:rPr lang="en-GB" dirty="0" err="1">
                <a:latin typeface="Bahnschrift" panose="020B0502040204020203" pitchFamily="34" charset="0"/>
              </a:rPr>
              <a:t>charAt</a:t>
            </a:r>
            <a:r>
              <a:rPr lang="en-GB" dirty="0">
                <a:latin typeface="Bahnschrift" panose="020B0502040204020203" pitchFamily="34" charset="0"/>
              </a:rPr>
              <a:t>(0) )   );</a:t>
            </a:r>
          </a:p>
          <a:p>
            <a:pPr marL="6350" indent="0">
              <a:buNone/>
            </a:pPr>
            <a:endParaRPr lang="en-GB" dirty="0"/>
          </a:p>
          <a:p>
            <a:endParaRPr lang="en-GB" dirty="0"/>
          </a:p>
          <a:p>
            <a:r>
              <a:rPr lang="en-GB" dirty="0"/>
              <a:t>Groups by the first letter of the author name.</a:t>
            </a:r>
          </a:p>
          <a:p>
            <a:pPr lvl="1"/>
            <a:r>
              <a:rPr lang="en-GB" dirty="0"/>
              <a:t>Returns a map where they key is the first character of each Author object, and the value is a list of Author </a:t>
            </a:r>
          </a:p>
          <a:p>
            <a:pPr lvl="1"/>
            <a:r>
              <a:rPr lang="en-GB" dirty="0"/>
              <a:t>objects whose name starts with the same first character.</a:t>
            </a:r>
          </a:p>
          <a:p>
            <a:pPr lvl="3"/>
            <a:endParaRPr lang="en-GB" dirty="0"/>
          </a:p>
          <a:p>
            <a:r>
              <a:rPr lang="en-GB" dirty="0"/>
              <a:t>E.g.: if we have a stream of authors with the following entries:</a:t>
            </a:r>
          </a:p>
          <a:p>
            <a:pPr marL="269875" lvl="1" indent="0">
              <a:buNone/>
            </a:pPr>
            <a:r>
              <a:rPr lang="en-GB" b="1" dirty="0"/>
              <a:t>	(1, John), (2, Josh), (3, Mike),</a:t>
            </a:r>
          </a:p>
          <a:p>
            <a:pPr marL="6350" indent="0">
              <a:buNone/>
            </a:pPr>
            <a:r>
              <a:rPr lang="en-GB" dirty="0"/>
              <a:t>    then the map would have the following entries:</a:t>
            </a:r>
          </a:p>
          <a:p>
            <a:pPr marL="269875" lvl="1" indent="0">
              <a:buNone/>
            </a:pPr>
            <a:r>
              <a:rPr lang="en-GB" b="1" dirty="0"/>
              <a:t>{ J :  [(1, John), (2, Josh)] , M : [(3, Mike)] } </a:t>
            </a:r>
            <a:r>
              <a:rPr lang="en-GB" dirty="0"/>
              <a:t>     // pseudocode representing a map</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43</a:t>
            </a:fld>
            <a:r>
              <a:rPr lang="en-US"/>
              <a:t>/N</a:t>
            </a:r>
            <a:endParaRPr lang="en-US" dirty="0"/>
          </a:p>
        </p:txBody>
      </p:sp>
    </p:spTree>
    <p:extLst>
      <p:ext uri="{BB962C8B-B14F-4D97-AF65-F5344CB8AC3E}">
        <p14:creationId xmlns:p14="http://schemas.microsoft.com/office/powerpoint/2010/main" val="4039525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Partition Example</a:t>
            </a:r>
          </a:p>
        </p:txBody>
      </p:sp>
      <p:sp>
        <p:nvSpPr>
          <p:cNvPr id="5" name="Text Placeholder 4"/>
          <p:cNvSpPr>
            <a:spLocks noGrp="1"/>
          </p:cNvSpPr>
          <p:nvPr>
            <p:ph type="body" sz="quarter" idx="21"/>
          </p:nvPr>
        </p:nvSpPr>
        <p:spPr>
          <a:xfrm>
            <a:off x="356261" y="839244"/>
            <a:ext cx="11581738" cy="5504407"/>
          </a:xfrm>
        </p:spPr>
        <p:txBody>
          <a:bodyPr/>
          <a:lstStyle/>
          <a:p>
            <a:pPr marL="6350" indent="0">
              <a:buNone/>
            </a:pPr>
            <a:r>
              <a:rPr lang="en-GB" dirty="0">
                <a:latin typeface="Bahnschrift" panose="020B0502040204020203" pitchFamily="34" charset="0"/>
              </a:rPr>
              <a:t>Stream&lt;Integer&gt; </a:t>
            </a:r>
            <a:r>
              <a:rPr lang="en-GB" dirty="0" err="1">
                <a:latin typeface="Bahnschrift" panose="020B0502040204020203" pitchFamily="34" charset="0"/>
              </a:rPr>
              <a:t>myStream</a:t>
            </a:r>
            <a:r>
              <a:rPr lang="en-GB" dirty="0">
                <a:latin typeface="Bahnschrift" panose="020B0502040204020203" pitchFamily="34" charset="0"/>
              </a:rPr>
              <a:t> = </a:t>
            </a:r>
            <a:r>
              <a:rPr lang="en-GB" dirty="0" err="1">
                <a:latin typeface="Bahnschrift" panose="020B0502040204020203" pitchFamily="34" charset="0"/>
              </a:rPr>
              <a:t>Stream.of</a:t>
            </a:r>
            <a:r>
              <a:rPr lang="en-GB" dirty="0">
                <a:latin typeface="Bahnschrift" panose="020B0502040204020203" pitchFamily="34" charset="0"/>
              </a:rPr>
              <a:t>(3,1,4,1,5);</a:t>
            </a:r>
          </a:p>
          <a:p>
            <a:pPr marL="6350" indent="0">
              <a:buNone/>
            </a:pPr>
            <a:r>
              <a:rPr lang="en-GB" dirty="0">
                <a:latin typeface="Bahnschrift" panose="020B0502040204020203" pitchFamily="34" charset="0"/>
              </a:rPr>
              <a:t>Map&lt;Boolean, List&lt;Integer&gt;&gt; partition = </a:t>
            </a:r>
            <a:r>
              <a:rPr lang="en-GB" dirty="0" err="1">
                <a:latin typeface="Bahnschrift" panose="020B0502040204020203" pitchFamily="34" charset="0"/>
              </a:rPr>
              <a:t>myStream.collect</a:t>
            </a:r>
            <a:r>
              <a:rPr lang="en-GB" dirty="0">
                <a:latin typeface="Bahnschrift" panose="020B0502040204020203" pitchFamily="34" charset="0"/>
              </a:rPr>
              <a:t>(</a:t>
            </a:r>
          </a:p>
          <a:p>
            <a:pPr marL="6350" indent="0">
              <a:buNone/>
            </a:pPr>
            <a:r>
              <a:rPr lang="en-GB" dirty="0">
                <a:latin typeface="Bahnschrift" panose="020B0502040204020203" pitchFamily="34" charset="0"/>
              </a:rPr>
              <a:t>         </a:t>
            </a:r>
            <a:r>
              <a:rPr lang="en-GB" dirty="0" err="1">
                <a:latin typeface="Bahnschrift" panose="020B0502040204020203" pitchFamily="34" charset="0"/>
              </a:rPr>
              <a:t>Collectors.partitioningBy</a:t>
            </a:r>
            <a:r>
              <a:rPr lang="en-GB" dirty="0">
                <a:latin typeface="Bahnschrift" panose="020B0502040204020203" pitchFamily="34" charset="0"/>
              </a:rPr>
              <a:t>( </a:t>
            </a:r>
            <a:r>
              <a:rPr lang="en-GB" dirty="0" err="1">
                <a:latin typeface="Bahnschrift" panose="020B0502040204020203" pitchFamily="34" charset="0"/>
              </a:rPr>
              <a:t>i</a:t>
            </a:r>
            <a:r>
              <a:rPr lang="en-GB" dirty="0">
                <a:latin typeface="Bahnschrift" panose="020B0502040204020203" pitchFamily="34" charset="0"/>
              </a:rPr>
              <a:t> -&gt; </a:t>
            </a:r>
            <a:r>
              <a:rPr lang="en-GB" dirty="0" err="1">
                <a:latin typeface="Bahnschrift" panose="020B0502040204020203" pitchFamily="34" charset="0"/>
              </a:rPr>
              <a:t>i</a:t>
            </a:r>
            <a:r>
              <a:rPr lang="en-GB" dirty="0">
                <a:latin typeface="Bahnschrift" panose="020B0502040204020203" pitchFamily="34" charset="0"/>
              </a:rPr>
              <a:t> % 2 == 0 )</a:t>
            </a:r>
          </a:p>
          <a:p>
            <a:pPr marL="6350" indent="0">
              <a:buNone/>
            </a:pPr>
            <a:r>
              <a:rPr lang="en-GB" dirty="0">
                <a:latin typeface="Bahnschrift" panose="020B0502040204020203" pitchFamily="34" charset="0"/>
              </a:rPr>
              <a:t>);</a:t>
            </a:r>
          </a:p>
          <a:p>
            <a:pPr marL="6350" indent="0">
              <a:buNone/>
            </a:pPr>
            <a:endParaRPr lang="en-GB" dirty="0"/>
          </a:p>
          <a:p>
            <a:pPr marL="6350" indent="0">
              <a:buNone/>
            </a:pPr>
            <a:endParaRPr lang="en-GB" dirty="0"/>
          </a:p>
          <a:p>
            <a:r>
              <a:rPr lang="en-GB" dirty="0"/>
              <a:t>Returns map with two keys, True and False. The values for each key is a List&lt;Integer&gt;:</a:t>
            </a:r>
          </a:p>
          <a:p>
            <a:pPr lvl="1"/>
            <a:r>
              <a:rPr lang="en-GB" b="1" dirty="0"/>
              <a:t>False</a:t>
            </a:r>
            <a:r>
              <a:rPr lang="en-GB" dirty="0"/>
              <a:t>: list of odd integer numbers (3, 1, 1, 5)</a:t>
            </a:r>
          </a:p>
          <a:p>
            <a:pPr lvl="1"/>
            <a:r>
              <a:rPr lang="en-GB" b="1" dirty="0"/>
              <a:t>True</a:t>
            </a:r>
            <a:r>
              <a:rPr lang="en-GB" dirty="0"/>
              <a:t>: list of even integer numbers (4)</a:t>
            </a:r>
          </a:p>
          <a:p>
            <a:pPr marL="6350" indent="0">
              <a:buNone/>
            </a:pPr>
            <a:endParaRPr lang="en-GB" dirty="0"/>
          </a:p>
          <a:p>
            <a:pPr marL="6350" indent="0">
              <a:buNone/>
            </a:pPr>
            <a:endParaRPr lang="en-GB" dirty="0"/>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44</a:t>
            </a:fld>
            <a:r>
              <a:rPr lang="en-US"/>
              <a:t>/N</a:t>
            </a:r>
            <a:endParaRPr lang="en-US" dirty="0"/>
          </a:p>
        </p:txBody>
      </p:sp>
    </p:spTree>
    <p:extLst>
      <p:ext uri="{BB962C8B-B14F-4D97-AF65-F5344CB8AC3E}">
        <p14:creationId xmlns:p14="http://schemas.microsoft.com/office/powerpoint/2010/main" val="475824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7490-DD27-49E9-98B0-5E8DF3D493B3}"/>
              </a:ext>
            </a:extLst>
          </p:cNvPr>
          <p:cNvSpPr>
            <a:spLocks noGrp="1"/>
          </p:cNvSpPr>
          <p:nvPr>
            <p:ph type="title"/>
          </p:nvPr>
        </p:nvSpPr>
        <p:spPr/>
        <p:txBody>
          <a:bodyPr/>
          <a:lstStyle/>
          <a:p>
            <a:r>
              <a:rPr lang="en-GB" dirty="0"/>
              <a:t>Part III</a:t>
            </a:r>
          </a:p>
        </p:txBody>
      </p:sp>
      <p:sp>
        <p:nvSpPr>
          <p:cNvPr id="3" name="Subtitle 2">
            <a:extLst>
              <a:ext uri="{FF2B5EF4-FFF2-40B4-BE49-F238E27FC236}">
                <a16:creationId xmlns:a16="http://schemas.microsoft.com/office/drawing/2014/main" id="{734BE6D0-8A55-40DF-9EA6-AFE153526CA3}"/>
              </a:ext>
            </a:extLst>
          </p:cNvPr>
          <p:cNvSpPr>
            <a:spLocks noGrp="1"/>
          </p:cNvSpPr>
          <p:nvPr>
            <p:ph type="subTitle" idx="1"/>
          </p:nvPr>
        </p:nvSpPr>
        <p:spPr/>
        <p:txBody>
          <a:bodyPr/>
          <a:lstStyle/>
          <a:p>
            <a:r>
              <a:rPr lang="en-GB" dirty="0"/>
              <a:t>Parallelisation using Streams</a:t>
            </a:r>
          </a:p>
        </p:txBody>
      </p:sp>
    </p:spTree>
    <p:extLst>
      <p:ext uri="{BB962C8B-B14F-4D97-AF65-F5344CB8AC3E}">
        <p14:creationId xmlns:p14="http://schemas.microsoft.com/office/powerpoint/2010/main" val="18284450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168800"/>
            <a:ext cx="11581738" cy="403225"/>
          </a:xfrm>
        </p:spPr>
        <p:txBody>
          <a:bodyPr/>
          <a:lstStyle/>
          <a:p>
            <a:pPr algn="ctr"/>
            <a:r>
              <a:rPr lang="en-GB" dirty="0"/>
              <a:t>Parallel Streams</a:t>
            </a:r>
          </a:p>
        </p:txBody>
      </p:sp>
      <p:sp>
        <p:nvSpPr>
          <p:cNvPr id="5" name="Text Placeholder 4"/>
          <p:cNvSpPr>
            <a:spLocks noGrp="1"/>
          </p:cNvSpPr>
          <p:nvPr>
            <p:ph type="body" sz="quarter" idx="21"/>
          </p:nvPr>
        </p:nvSpPr>
        <p:spPr>
          <a:xfrm>
            <a:off x="356261" y="646733"/>
            <a:ext cx="11581738" cy="5504407"/>
          </a:xfrm>
        </p:spPr>
        <p:txBody>
          <a:bodyPr/>
          <a:lstStyle/>
          <a:p>
            <a:r>
              <a:rPr lang="en-GB" dirty="0"/>
              <a:t>It is trivial to enable parallel stream processing</a:t>
            </a:r>
          </a:p>
          <a:p>
            <a:pPr lvl="1"/>
            <a:r>
              <a:rPr lang="en-GB" dirty="0"/>
              <a:t>Simply start off with </a:t>
            </a:r>
            <a:r>
              <a:rPr lang="en-GB" b="1" dirty="0" err="1"/>
              <a:t>parallelStream</a:t>
            </a:r>
            <a:r>
              <a:rPr lang="en-GB" b="1" dirty="0"/>
              <a:t>()</a:t>
            </a:r>
            <a:r>
              <a:rPr lang="en-GB" dirty="0"/>
              <a:t> or </a:t>
            </a:r>
          </a:p>
          <a:p>
            <a:pPr lvl="1"/>
            <a:r>
              <a:rPr lang="en-GB" dirty="0"/>
              <a:t>Apply method </a:t>
            </a:r>
            <a:r>
              <a:rPr lang="en-GB" b="1" dirty="0"/>
              <a:t>parallel()</a:t>
            </a:r>
            <a:r>
              <a:rPr lang="en-GB" dirty="0"/>
              <a:t> to a sequential stream </a:t>
            </a:r>
          </a:p>
          <a:p>
            <a:pPr lvl="3"/>
            <a:endParaRPr lang="en-GB" dirty="0"/>
          </a:p>
          <a:p>
            <a:pPr marL="6350" indent="0">
              <a:buNone/>
            </a:pPr>
            <a:r>
              <a:rPr lang="en-GB" sz="1800" dirty="0">
                <a:latin typeface="Bahnschrift" panose="020B0502040204020203" pitchFamily="34" charset="0"/>
              </a:rPr>
              <a:t>	List&lt;Integer&gt; list2 = </a:t>
            </a:r>
            <a:r>
              <a:rPr lang="en-GB" sz="1800" dirty="0" err="1">
                <a:latin typeface="Bahnschrift" panose="020B0502040204020203" pitchFamily="34" charset="0"/>
              </a:rPr>
              <a:t>Arrays.asList</a:t>
            </a:r>
            <a:r>
              <a:rPr lang="en-GB" sz="1800" dirty="0">
                <a:latin typeface="Bahnschrift" panose="020B0502040204020203" pitchFamily="34" charset="0"/>
              </a:rPr>
              <a:t>(1, 2, 3, 4, 5);</a:t>
            </a:r>
          </a:p>
          <a:p>
            <a:pPr marL="6350" indent="0">
              <a:buNone/>
            </a:pPr>
            <a:r>
              <a:rPr lang="en-GB" sz="1800" dirty="0">
                <a:latin typeface="Bahnschrift" panose="020B0502040204020203" pitchFamily="34" charset="0"/>
              </a:rPr>
              <a:t>	Optional&lt;Integer&gt; answer = list2</a:t>
            </a:r>
          </a:p>
          <a:p>
            <a:pPr marL="6350" indent="0">
              <a:buNone/>
            </a:pPr>
            <a:r>
              <a:rPr lang="en-GB" sz="1800" dirty="0">
                <a:latin typeface="Bahnschrift" panose="020B0502040204020203" pitchFamily="34" charset="0"/>
              </a:rPr>
              <a:t>	        .stream().parallel()</a:t>
            </a:r>
          </a:p>
          <a:p>
            <a:pPr marL="6350" indent="0">
              <a:buNone/>
            </a:pPr>
            <a:r>
              <a:rPr lang="en-GB" sz="1800" dirty="0">
                <a:latin typeface="Bahnschrift" panose="020B0502040204020203" pitchFamily="34" charset="0"/>
              </a:rPr>
              <a:t>	        .filter(</a:t>
            </a:r>
            <a:r>
              <a:rPr lang="en-GB" sz="1800" dirty="0" err="1">
                <a:latin typeface="Bahnschrift" panose="020B0502040204020203" pitchFamily="34" charset="0"/>
              </a:rPr>
              <a:t>i</a:t>
            </a:r>
            <a:r>
              <a:rPr lang="en-GB" sz="1800" dirty="0">
                <a:latin typeface="Bahnschrift" panose="020B0502040204020203" pitchFamily="34" charset="0"/>
              </a:rPr>
              <a:t> -&gt; </a:t>
            </a:r>
            <a:r>
              <a:rPr lang="en-GB" sz="1800" dirty="0" err="1">
                <a:latin typeface="Bahnschrift" panose="020B0502040204020203" pitchFamily="34" charset="0"/>
              </a:rPr>
              <a:t>i</a:t>
            </a:r>
            <a:r>
              <a:rPr lang="en-GB" sz="1800" dirty="0">
                <a:latin typeface="Bahnschrift" panose="020B0502040204020203" pitchFamily="34" charset="0"/>
              </a:rPr>
              <a:t> % 2 == 0).</a:t>
            </a:r>
            <a:r>
              <a:rPr lang="en-GB" sz="1800" dirty="0" err="1">
                <a:latin typeface="Bahnschrift" panose="020B0502040204020203" pitchFamily="34" charset="0"/>
              </a:rPr>
              <a:t>findAny</a:t>
            </a:r>
            <a:r>
              <a:rPr lang="en-GB" sz="1800" dirty="0">
                <a:latin typeface="Bahnschrift" panose="020B0502040204020203" pitchFamily="34" charset="0"/>
              </a:rPr>
              <a:t>();</a:t>
            </a:r>
          </a:p>
          <a:p>
            <a:pPr lvl="2"/>
            <a:endParaRPr lang="en-GB" dirty="0"/>
          </a:p>
          <a:p>
            <a:r>
              <a:rPr lang="en-GB" dirty="0"/>
              <a:t>But this does not mean it is always a wise thing to do!</a:t>
            </a:r>
          </a:p>
          <a:p>
            <a:pPr lvl="1"/>
            <a:r>
              <a:rPr lang="en-GB" dirty="0"/>
              <a:t>Performance benefit from parallelization may be small, depending on the nature of the algorithm</a:t>
            </a:r>
          </a:p>
          <a:p>
            <a:pPr lvl="1"/>
            <a:r>
              <a:rPr lang="en-GB" dirty="0"/>
              <a:t>Equally, in practice there are also overheads involved that need to be considered. </a:t>
            </a:r>
          </a:p>
          <a:p>
            <a:pPr lvl="2"/>
            <a:endParaRPr lang="en-GB" dirty="0"/>
          </a:p>
          <a:p>
            <a:r>
              <a:rPr lang="en-GB" dirty="0"/>
              <a:t>Two important issues to consider:</a:t>
            </a:r>
          </a:p>
          <a:p>
            <a:pPr lvl="1"/>
            <a:r>
              <a:rPr lang="en-GB" dirty="0"/>
              <a:t>Performance may go up or down! Choose according to your problem!</a:t>
            </a:r>
          </a:p>
          <a:p>
            <a:pPr lvl="1"/>
            <a:r>
              <a:rPr lang="en-GB" dirty="0"/>
              <a:t>Potential non-determinism introduced by parallelisation </a:t>
            </a:r>
          </a:p>
        </p:txBody>
      </p:sp>
      <p:sp>
        <p:nvSpPr>
          <p:cNvPr id="6" name="Slide Number Placeholder 5"/>
          <p:cNvSpPr>
            <a:spLocks noGrp="1"/>
          </p:cNvSpPr>
          <p:nvPr>
            <p:ph type="sldNum" sz="quarter" idx="18"/>
          </p:nvPr>
        </p:nvSpPr>
        <p:spPr/>
        <p:txBody>
          <a:bodyPr/>
          <a:lstStyle/>
          <a:p>
            <a:fld id="{D7E85FC7-13DC-D24B-89C2-5E16CAE8A885}" type="slidenum">
              <a:rPr lang="en-US" smtClean="0"/>
              <a:pPr/>
              <a:t>46</a:t>
            </a:fld>
            <a:r>
              <a:rPr lang="en-US"/>
              <a:t>/N</a:t>
            </a:r>
            <a:endParaRPr lang="en-US" dirty="0"/>
          </a:p>
        </p:txBody>
      </p:sp>
    </p:spTree>
    <p:extLst>
      <p:ext uri="{BB962C8B-B14F-4D97-AF65-F5344CB8AC3E}">
        <p14:creationId xmlns:p14="http://schemas.microsoft.com/office/powerpoint/2010/main" val="4289465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Non-determinism and Parallelisation</a:t>
            </a:r>
          </a:p>
        </p:txBody>
      </p:sp>
      <p:sp>
        <p:nvSpPr>
          <p:cNvPr id="5" name="Text Placeholder 4"/>
          <p:cNvSpPr>
            <a:spLocks noGrp="1"/>
          </p:cNvSpPr>
          <p:nvPr>
            <p:ph type="body" sz="quarter" idx="21"/>
          </p:nvPr>
        </p:nvSpPr>
        <p:spPr>
          <a:xfrm>
            <a:off x="356261" y="839244"/>
            <a:ext cx="11581738" cy="5504407"/>
          </a:xfrm>
        </p:spPr>
        <p:txBody>
          <a:bodyPr/>
          <a:lstStyle/>
          <a:p>
            <a:r>
              <a:rPr lang="en-GB" dirty="0"/>
              <a:t>Running the code from the previous slide multiple times could give us a different result each time</a:t>
            </a:r>
          </a:p>
          <a:p>
            <a:pPr lvl="1"/>
            <a:r>
              <a:rPr lang="en-GB" dirty="0"/>
              <a:t>This is a case of non-determinism</a:t>
            </a:r>
          </a:p>
          <a:p>
            <a:pPr lvl="2"/>
            <a:endParaRPr lang="en-GB" dirty="0"/>
          </a:p>
          <a:p>
            <a:r>
              <a:rPr lang="en-GB" dirty="0"/>
              <a:t>Non-determinism is acceptable for some programs</a:t>
            </a:r>
          </a:p>
          <a:p>
            <a:pPr lvl="1"/>
            <a:r>
              <a:rPr lang="en-GB" dirty="0"/>
              <a:t>For example, we may want to process some element which satisfies a certain criterion, and we do not care which one is actually picked (as in the previous example)</a:t>
            </a:r>
          </a:p>
          <a:p>
            <a:pPr lvl="2"/>
            <a:endParaRPr lang="en-GB" dirty="0"/>
          </a:p>
          <a:p>
            <a:r>
              <a:rPr lang="en-GB" dirty="0"/>
              <a:t>But often we expect our programs to be deterministic </a:t>
            </a:r>
          </a:p>
          <a:p>
            <a:pPr lvl="2"/>
            <a:endParaRPr lang="en-GB" dirty="0"/>
          </a:p>
          <a:p>
            <a:r>
              <a:rPr lang="en-GB" dirty="0"/>
              <a:t>In the context of parallel streams, this means that the result should not depend on implementation details such as </a:t>
            </a:r>
          </a:p>
          <a:p>
            <a:pPr lvl="1"/>
            <a:r>
              <a:rPr lang="en-GB" dirty="0"/>
              <a:t>The breakdown of a stream into chunks for parallel execution</a:t>
            </a:r>
          </a:p>
          <a:p>
            <a:pPr lvl="1"/>
            <a:r>
              <a:rPr lang="en-GB" dirty="0"/>
              <a:t>The order in which parallel execution on chunks takes place and results are combined </a:t>
            </a:r>
          </a:p>
          <a:p>
            <a:endParaRPr lang="en-GB" dirty="0"/>
          </a:p>
          <a:p>
            <a:endParaRPr lang="en-GB" dirty="0"/>
          </a:p>
          <a:p>
            <a:endParaRPr lang="en-GB" dirty="0"/>
          </a:p>
          <a:p>
            <a:endParaRPr lang="en-GB" dirty="0"/>
          </a:p>
          <a:p>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47</a:t>
            </a:fld>
            <a:r>
              <a:rPr lang="en-US"/>
              <a:t>/N</a:t>
            </a:r>
            <a:endParaRPr lang="en-US" dirty="0"/>
          </a:p>
        </p:txBody>
      </p:sp>
    </p:spTree>
    <p:extLst>
      <p:ext uri="{BB962C8B-B14F-4D97-AF65-F5344CB8AC3E}">
        <p14:creationId xmlns:p14="http://schemas.microsoft.com/office/powerpoint/2010/main" val="1809009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Statelessness and Side-Effects in Function Parameters</a:t>
            </a:r>
          </a:p>
        </p:txBody>
      </p:sp>
      <p:sp>
        <p:nvSpPr>
          <p:cNvPr id="5" name="Text Placeholder 4"/>
          <p:cNvSpPr>
            <a:spLocks noGrp="1"/>
          </p:cNvSpPr>
          <p:nvPr>
            <p:ph type="body" sz="quarter" idx="21"/>
          </p:nvPr>
        </p:nvSpPr>
        <p:spPr>
          <a:xfrm>
            <a:off x="356261" y="839244"/>
            <a:ext cx="11581738" cy="5504407"/>
          </a:xfrm>
        </p:spPr>
        <p:txBody>
          <a:bodyPr/>
          <a:lstStyle/>
          <a:p>
            <a:r>
              <a:rPr lang="en-GB" dirty="0"/>
              <a:t>Some stream operations, like </a:t>
            </a:r>
            <a:r>
              <a:rPr lang="en-GB" b="1" dirty="0"/>
              <a:t>map</a:t>
            </a:r>
            <a:r>
              <a:rPr lang="en-GB" dirty="0"/>
              <a:t> and </a:t>
            </a:r>
            <a:r>
              <a:rPr lang="en-GB" b="1" dirty="0"/>
              <a:t>filter</a:t>
            </a:r>
            <a:r>
              <a:rPr lang="en-GB" dirty="0"/>
              <a:t> take functions as parameters</a:t>
            </a:r>
          </a:p>
          <a:p>
            <a:pPr lvl="1"/>
            <a:r>
              <a:rPr lang="en-GB" dirty="0"/>
              <a:t>These functions should normally be stateless – their result should not depend on any state which might change during the execution of the stream pipeline</a:t>
            </a:r>
          </a:p>
          <a:p>
            <a:pPr lvl="1"/>
            <a:r>
              <a:rPr lang="en-GB" dirty="0"/>
              <a:t>The Stream API guarantees determinism (except </a:t>
            </a:r>
            <a:r>
              <a:rPr lang="en-GB" dirty="0" err="1"/>
              <a:t>findAny</a:t>
            </a:r>
            <a:r>
              <a:rPr lang="en-GB" dirty="0"/>
              <a:t>) if functions are stateless, and have no side-effects</a:t>
            </a:r>
          </a:p>
          <a:p>
            <a:pPr marL="450850" lvl="2" indent="0">
              <a:buNone/>
            </a:pPr>
            <a:endParaRPr lang="en-GB" dirty="0"/>
          </a:p>
          <a:p>
            <a:r>
              <a:rPr lang="en-GB" dirty="0"/>
              <a:t>Non-determinism or incorrect results may arise if these conditions are not met</a:t>
            </a:r>
          </a:p>
          <a:p>
            <a:pPr marL="6350" indent="0">
              <a:buNone/>
            </a:pPr>
            <a:endParaRPr lang="en-GB" dirty="0"/>
          </a:p>
          <a:p>
            <a:pPr marL="6350" indent="0">
              <a:buNone/>
            </a:pPr>
            <a:r>
              <a:rPr lang="en-GB" dirty="0" err="1">
                <a:latin typeface="Bahnschrift" panose="020B0502040204020203" pitchFamily="34" charset="0"/>
              </a:rPr>
              <a:t>AtomicInteger</a:t>
            </a:r>
            <a:r>
              <a:rPr lang="en-GB" dirty="0">
                <a:latin typeface="Bahnschrift" panose="020B0502040204020203" pitchFamily="34" charset="0"/>
              </a:rPr>
              <a:t> counter = new </a:t>
            </a:r>
            <a:r>
              <a:rPr lang="en-GB" dirty="0" err="1">
                <a:latin typeface="Bahnschrift" panose="020B0502040204020203" pitchFamily="34" charset="0"/>
              </a:rPr>
              <a:t>AtomicInteger</a:t>
            </a:r>
            <a:r>
              <a:rPr lang="en-GB" dirty="0">
                <a:latin typeface="Bahnschrift" panose="020B0502040204020203" pitchFamily="34" charset="0"/>
              </a:rPr>
              <a:t>();</a:t>
            </a:r>
          </a:p>
          <a:p>
            <a:pPr marL="6350" indent="0">
              <a:buNone/>
            </a:pPr>
            <a:r>
              <a:rPr lang="en-GB" dirty="0">
                <a:latin typeface="Bahnschrift" panose="020B0502040204020203" pitchFamily="34" charset="0"/>
              </a:rPr>
              <a:t>Stream result = </a:t>
            </a:r>
            <a:r>
              <a:rPr lang="en-GB" dirty="0" err="1">
                <a:latin typeface="Bahnschrift" panose="020B0502040204020203" pitchFamily="34" charset="0"/>
              </a:rPr>
              <a:t>IntStream.range</a:t>
            </a:r>
            <a:r>
              <a:rPr lang="en-GB" dirty="0">
                <a:latin typeface="Bahnschrift" panose="020B0502040204020203" pitchFamily="34" charset="0"/>
              </a:rPr>
              <a:t>(0, 5)</a:t>
            </a:r>
          </a:p>
          <a:p>
            <a:pPr marL="6350" indent="0">
              <a:buNone/>
            </a:pPr>
            <a:r>
              <a:rPr lang="en-GB" dirty="0">
                <a:latin typeface="Bahnschrift" panose="020B0502040204020203" pitchFamily="34" charset="0"/>
              </a:rPr>
              <a:t>	.</a:t>
            </a:r>
            <a:r>
              <a:rPr lang="en-GB" dirty="0" err="1">
                <a:latin typeface="Bahnschrift" panose="020B0502040204020203" pitchFamily="34" charset="0"/>
              </a:rPr>
              <a:t>mapToObj</a:t>
            </a:r>
            <a:r>
              <a:rPr lang="en-GB" dirty="0">
                <a:latin typeface="Bahnschrift" panose="020B0502040204020203" pitchFamily="34" charset="0"/>
              </a:rPr>
              <a:t>( e -&gt; e + ": " + </a:t>
            </a:r>
            <a:r>
              <a:rPr lang="en-GB" dirty="0" err="1">
                <a:latin typeface="Bahnschrift" panose="020B0502040204020203" pitchFamily="34" charset="0"/>
              </a:rPr>
              <a:t>counter.incrementAndGet</a:t>
            </a:r>
            <a:r>
              <a:rPr lang="en-GB" dirty="0">
                <a:latin typeface="Bahnschrift" panose="020B0502040204020203" pitchFamily="34" charset="0"/>
              </a:rPr>
              <a:t>() );</a:t>
            </a:r>
          </a:p>
          <a:p>
            <a:pPr marL="6350" indent="0">
              <a:buNone/>
            </a:pPr>
            <a:r>
              <a:rPr lang="en-GB" dirty="0" err="1">
                <a:latin typeface="Bahnschrift" panose="020B0502040204020203" pitchFamily="34" charset="0"/>
              </a:rPr>
              <a:t>System.out.println</a:t>
            </a:r>
            <a:r>
              <a:rPr lang="en-GB" dirty="0">
                <a:latin typeface="Bahnschrift" panose="020B0502040204020203" pitchFamily="34" charset="0"/>
              </a:rPr>
              <a:t>( </a:t>
            </a:r>
            <a:r>
              <a:rPr lang="en-GB" dirty="0" err="1">
                <a:latin typeface="Bahnschrift" panose="020B0502040204020203" pitchFamily="34" charset="0"/>
              </a:rPr>
              <a:t>Arrays.toString</a:t>
            </a:r>
            <a:r>
              <a:rPr lang="en-GB" dirty="0">
                <a:latin typeface="Bahnschrift" panose="020B0502040204020203" pitchFamily="34" charset="0"/>
              </a:rPr>
              <a:t>( </a:t>
            </a:r>
            <a:r>
              <a:rPr lang="en-GB" dirty="0" err="1">
                <a:latin typeface="Bahnschrift" panose="020B0502040204020203" pitchFamily="34" charset="0"/>
              </a:rPr>
              <a:t>result.toArray</a:t>
            </a:r>
            <a:r>
              <a:rPr lang="en-GB" dirty="0">
                <a:latin typeface="Bahnschrift" panose="020B0502040204020203" pitchFamily="34" charset="0"/>
              </a:rPr>
              <a:t>() ) );</a:t>
            </a:r>
          </a:p>
          <a:p>
            <a:pPr marL="6350" indent="0">
              <a:buNone/>
            </a:pPr>
            <a:r>
              <a:rPr lang="en-GB" dirty="0">
                <a:solidFill>
                  <a:schemeClr val="bg1">
                    <a:lumMod val="50000"/>
                  </a:schemeClr>
                </a:solidFill>
                <a:latin typeface="Bahnschrift" panose="020B0502040204020203" pitchFamily="34" charset="0"/>
              </a:rPr>
              <a:t>// First run:		[0: 1, 1: 2, 2: 3, 3: 4, 4: 5] </a:t>
            </a:r>
          </a:p>
          <a:p>
            <a:pPr marL="6350" indent="0">
              <a:buNone/>
            </a:pPr>
            <a:r>
              <a:rPr lang="en-GB" dirty="0">
                <a:solidFill>
                  <a:schemeClr val="bg1">
                    <a:lumMod val="50000"/>
                  </a:schemeClr>
                </a:solidFill>
                <a:latin typeface="Bahnschrift" panose="020B0502040204020203" pitchFamily="34" charset="0"/>
              </a:rPr>
              <a:t>// Second run:	[0: 1, 1: 2, 2: 3, 3: 4, 4: 5] </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48</a:t>
            </a:fld>
            <a:r>
              <a:rPr lang="en-US"/>
              <a:t>/N</a:t>
            </a:r>
            <a:endParaRPr lang="en-US" dirty="0"/>
          </a:p>
        </p:txBody>
      </p:sp>
    </p:spTree>
    <p:extLst>
      <p:ext uri="{BB962C8B-B14F-4D97-AF65-F5344CB8AC3E}">
        <p14:creationId xmlns:p14="http://schemas.microsoft.com/office/powerpoint/2010/main" val="611575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Statelessness and Side-Effects in Function Parameters</a:t>
            </a:r>
          </a:p>
        </p:txBody>
      </p:sp>
      <p:sp>
        <p:nvSpPr>
          <p:cNvPr id="5" name="Text Placeholder 4"/>
          <p:cNvSpPr>
            <a:spLocks noGrp="1"/>
          </p:cNvSpPr>
          <p:nvPr>
            <p:ph type="body" sz="quarter" idx="21"/>
          </p:nvPr>
        </p:nvSpPr>
        <p:spPr>
          <a:xfrm>
            <a:off x="356261" y="839244"/>
            <a:ext cx="11581738" cy="5504407"/>
          </a:xfrm>
        </p:spPr>
        <p:txBody>
          <a:bodyPr/>
          <a:lstStyle/>
          <a:p>
            <a:r>
              <a:rPr lang="en-GB" dirty="0"/>
              <a:t>Some stream operations, like </a:t>
            </a:r>
            <a:r>
              <a:rPr lang="en-GB" b="1" dirty="0"/>
              <a:t>map</a:t>
            </a:r>
            <a:r>
              <a:rPr lang="en-GB" dirty="0"/>
              <a:t> and </a:t>
            </a:r>
            <a:r>
              <a:rPr lang="en-GB" b="1" dirty="0"/>
              <a:t>filter</a:t>
            </a:r>
            <a:r>
              <a:rPr lang="en-GB" dirty="0"/>
              <a:t> take functions as parameters</a:t>
            </a:r>
          </a:p>
          <a:p>
            <a:pPr lvl="1"/>
            <a:r>
              <a:rPr lang="en-GB" dirty="0"/>
              <a:t>These functions should normally be stateless – their result should not depend on any state which might change during the execution of the stream pipeline</a:t>
            </a:r>
          </a:p>
          <a:p>
            <a:pPr lvl="1"/>
            <a:r>
              <a:rPr lang="en-GB" dirty="0"/>
              <a:t>The Stream API guarantees determinism (except </a:t>
            </a:r>
            <a:r>
              <a:rPr lang="en-GB" dirty="0" err="1"/>
              <a:t>findAny</a:t>
            </a:r>
            <a:r>
              <a:rPr lang="en-GB" dirty="0"/>
              <a:t>) if functions are stateless, and have no side-effects</a:t>
            </a:r>
          </a:p>
          <a:p>
            <a:pPr marL="450850" lvl="2" indent="0">
              <a:buNone/>
            </a:pPr>
            <a:endParaRPr lang="en-GB" dirty="0"/>
          </a:p>
          <a:p>
            <a:r>
              <a:rPr lang="en-GB" dirty="0"/>
              <a:t>Non-determinism or incorrect results may arise if these conditions are not met</a:t>
            </a:r>
          </a:p>
          <a:p>
            <a:pPr marL="6350" indent="0">
              <a:buNone/>
            </a:pPr>
            <a:endParaRPr lang="en-GB" dirty="0"/>
          </a:p>
          <a:p>
            <a:pPr marL="6350" indent="0">
              <a:buNone/>
            </a:pPr>
            <a:r>
              <a:rPr lang="en-GB" dirty="0" err="1">
                <a:latin typeface="Bahnschrift" panose="020B0502040204020203" pitchFamily="34" charset="0"/>
              </a:rPr>
              <a:t>AtomicInteger</a:t>
            </a:r>
            <a:r>
              <a:rPr lang="en-GB" dirty="0">
                <a:latin typeface="Bahnschrift" panose="020B0502040204020203" pitchFamily="34" charset="0"/>
              </a:rPr>
              <a:t> counter = new </a:t>
            </a:r>
            <a:r>
              <a:rPr lang="en-GB" dirty="0" err="1">
                <a:latin typeface="Bahnschrift" panose="020B0502040204020203" pitchFamily="34" charset="0"/>
              </a:rPr>
              <a:t>AtomicInteger</a:t>
            </a:r>
            <a:r>
              <a:rPr lang="en-GB" dirty="0">
                <a:latin typeface="Bahnschrift" panose="020B0502040204020203" pitchFamily="34" charset="0"/>
              </a:rPr>
              <a:t>();</a:t>
            </a:r>
          </a:p>
          <a:p>
            <a:pPr marL="6350" indent="0">
              <a:buNone/>
            </a:pPr>
            <a:r>
              <a:rPr lang="en-GB" dirty="0">
                <a:latin typeface="Bahnschrift" panose="020B0502040204020203" pitchFamily="34" charset="0"/>
              </a:rPr>
              <a:t>Stream result = </a:t>
            </a:r>
            <a:r>
              <a:rPr lang="en-GB" dirty="0" err="1">
                <a:latin typeface="Bahnschrift" panose="020B0502040204020203" pitchFamily="34" charset="0"/>
              </a:rPr>
              <a:t>IntStream.range</a:t>
            </a:r>
            <a:r>
              <a:rPr lang="en-GB" dirty="0">
                <a:latin typeface="Bahnschrift" panose="020B0502040204020203" pitchFamily="34" charset="0"/>
              </a:rPr>
              <a:t>(0, 5)</a:t>
            </a:r>
            <a:r>
              <a:rPr lang="en-GB" b="1" dirty="0">
                <a:latin typeface="Bahnschrift" panose="020B0502040204020203" pitchFamily="34" charset="0"/>
              </a:rPr>
              <a:t>.parallel()</a:t>
            </a:r>
          </a:p>
          <a:p>
            <a:pPr marL="6350" indent="0">
              <a:buNone/>
            </a:pPr>
            <a:r>
              <a:rPr lang="en-GB" dirty="0">
                <a:latin typeface="Bahnschrift" panose="020B0502040204020203" pitchFamily="34" charset="0"/>
              </a:rPr>
              <a:t>	.</a:t>
            </a:r>
            <a:r>
              <a:rPr lang="en-GB" dirty="0" err="1">
                <a:latin typeface="Bahnschrift" panose="020B0502040204020203" pitchFamily="34" charset="0"/>
              </a:rPr>
              <a:t>mapToObj</a:t>
            </a:r>
            <a:r>
              <a:rPr lang="en-GB" dirty="0">
                <a:latin typeface="Bahnschrift" panose="020B0502040204020203" pitchFamily="34" charset="0"/>
              </a:rPr>
              <a:t>( e -&gt; e + ": " + </a:t>
            </a:r>
            <a:r>
              <a:rPr lang="en-GB" dirty="0" err="1">
                <a:latin typeface="Bahnschrift" panose="020B0502040204020203" pitchFamily="34" charset="0"/>
              </a:rPr>
              <a:t>counter.incrementAndGet</a:t>
            </a:r>
            <a:r>
              <a:rPr lang="en-GB" dirty="0">
                <a:latin typeface="Bahnschrift" panose="020B0502040204020203" pitchFamily="34" charset="0"/>
              </a:rPr>
              <a:t>() );</a:t>
            </a:r>
          </a:p>
          <a:p>
            <a:pPr marL="6350" indent="0">
              <a:buNone/>
            </a:pPr>
            <a:r>
              <a:rPr lang="en-GB" dirty="0" err="1">
                <a:latin typeface="Bahnschrift" panose="020B0502040204020203" pitchFamily="34" charset="0"/>
              </a:rPr>
              <a:t>System.out.println</a:t>
            </a:r>
            <a:r>
              <a:rPr lang="en-GB" dirty="0">
                <a:latin typeface="Bahnschrift" panose="020B0502040204020203" pitchFamily="34" charset="0"/>
              </a:rPr>
              <a:t>( </a:t>
            </a:r>
            <a:r>
              <a:rPr lang="en-GB" dirty="0" err="1">
                <a:latin typeface="Bahnschrift" panose="020B0502040204020203" pitchFamily="34" charset="0"/>
              </a:rPr>
              <a:t>Arrays.toString</a:t>
            </a:r>
            <a:r>
              <a:rPr lang="en-GB" dirty="0">
                <a:latin typeface="Bahnschrift" panose="020B0502040204020203" pitchFamily="34" charset="0"/>
              </a:rPr>
              <a:t>( </a:t>
            </a:r>
            <a:r>
              <a:rPr lang="en-GB" dirty="0" err="1">
                <a:latin typeface="Bahnschrift" panose="020B0502040204020203" pitchFamily="34" charset="0"/>
              </a:rPr>
              <a:t>result.toArray</a:t>
            </a:r>
            <a:r>
              <a:rPr lang="en-GB" dirty="0">
                <a:latin typeface="Bahnschrift" panose="020B0502040204020203" pitchFamily="34" charset="0"/>
              </a:rPr>
              <a:t>() ) );</a:t>
            </a:r>
          </a:p>
          <a:p>
            <a:pPr marL="6350" indent="0">
              <a:buNone/>
            </a:pPr>
            <a:r>
              <a:rPr lang="en-GB" dirty="0">
                <a:solidFill>
                  <a:schemeClr val="bg1">
                    <a:lumMod val="50000"/>
                  </a:schemeClr>
                </a:solidFill>
                <a:latin typeface="Bahnschrift" panose="020B0502040204020203" pitchFamily="34" charset="0"/>
              </a:rPr>
              <a:t>// First run:		[0: 3, 1: 4, 2: 2, 3: 5, 4: 1] </a:t>
            </a:r>
          </a:p>
          <a:p>
            <a:pPr marL="6350" indent="0">
              <a:buNone/>
            </a:pPr>
            <a:r>
              <a:rPr lang="en-GB" dirty="0">
                <a:solidFill>
                  <a:schemeClr val="bg1">
                    <a:lumMod val="50000"/>
                  </a:schemeClr>
                </a:solidFill>
                <a:latin typeface="Bahnschrift" panose="020B0502040204020203" pitchFamily="34" charset="0"/>
              </a:rPr>
              <a:t>// Second run:	[0: 4, 1: 5, 2: 2, 3: 3, 4: 1] </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49</a:t>
            </a:fld>
            <a:r>
              <a:rPr lang="en-US"/>
              <a:t>/N</a:t>
            </a:r>
            <a:endParaRPr lang="en-US" dirty="0"/>
          </a:p>
        </p:txBody>
      </p:sp>
    </p:spTree>
    <p:extLst>
      <p:ext uri="{BB962C8B-B14F-4D97-AF65-F5344CB8AC3E}">
        <p14:creationId xmlns:p14="http://schemas.microsoft.com/office/powerpoint/2010/main" val="2115936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F9AF-F88E-4273-8E1F-CC9E65D1BC32}"/>
              </a:ext>
            </a:extLst>
          </p:cNvPr>
          <p:cNvSpPr>
            <a:spLocks noGrp="1"/>
          </p:cNvSpPr>
          <p:nvPr>
            <p:ph type="title"/>
          </p:nvPr>
        </p:nvSpPr>
        <p:spPr/>
        <p:txBody>
          <a:bodyPr/>
          <a:lstStyle/>
          <a:p>
            <a:r>
              <a:rPr lang="en-GB" dirty="0"/>
              <a:t>Part I</a:t>
            </a:r>
          </a:p>
        </p:txBody>
      </p:sp>
      <p:sp>
        <p:nvSpPr>
          <p:cNvPr id="3" name="Subtitle 2">
            <a:extLst>
              <a:ext uri="{FF2B5EF4-FFF2-40B4-BE49-F238E27FC236}">
                <a16:creationId xmlns:a16="http://schemas.microsoft.com/office/drawing/2014/main" id="{E04B0930-D834-467F-BD53-8BAAF93F650B}"/>
              </a:ext>
            </a:extLst>
          </p:cNvPr>
          <p:cNvSpPr>
            <a:spLocks noGrp="1"/>
          </p:cNvSpPr>
          <p:nvPr>
            <p:ph type="subTitle" idx="1"/>
          </p:nvPr>
        </p:nvSpPr>
        <p:spPr/>
        <p:txBody>
          <a:bodyPr/>
          <a:lstStyle/>
          <a:p>
            <a:r>
              <a:rPr lang="en-GB" dirty="0"/>
              <a:t>The ‘</a:t>
            </a:r>
            <a:r>
              <a:rPr lang="en-GB" b="1" dirty="0"/>
              <a:t>Optional’</a:t>
            </a:r>
            <a:r>
              <a:rPr lang="en-GB" dirty="0"/>
              <a:t> class</a:t>
            </a:r>
          </a:p>
        </p:txBody>
      </p:sp>
    </p:spTree>
    <p:extLst>
      <p:ext uri="{BB962C8B-B14F-4D97-AF65-F5344CB8AC3E}">
        <p14:creationId xmlns:p14="http://schemas.microsoft.com/office/powerpoint/2010/main" val="3580873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Streams: Encounter Order</a:t>
            </a:r>
          </a:p>
        </p:txBody>
      </p:sp>
      <p:sp>
        <p:nvSpPr>
          <p:cNvPr id="5" name="Text Placeholder 4"/>
          <p:cNvSpPr>
            <a:spLocks noGrp="1"/>
          </p:cNvSpPr>
          <p:nvPr>
            <p:ph type="body" sz="quarter" idx="21"/>
          </p:nvPr>
        </p:nvSpPr>
        <p:spPr>
          <a:xfrm>
            <a:off x="356261" y="839244"/>
            <a:ext cx="11581738" cy="5504407"/>
          </a:xfrm>
        </p:spPr>
        <p:txBody>
          <a:bodyPr/>
          <a:lstStyle/>
          <a:p>
            <a:endParaRPr lang="en-GB" dirty="0"/>
          </a:p>
          <a:p>
            <a:r>
              <a:rPr lang="en-GB" dirty="0"/>
              <a:t>Encounter order refers to the order in which a Stream encounters data</a:t>
            </a:r>
          </a:p>
          <a:p>
            <a:endParaRPr lang="en-GB" dirty="0"/>
          </a:p>
          <a:p>
            <a:r>
              <a:rPr lang="en-GB" dirty="0"/>
              <a:t>Many stream sources (such as lists or arrays) give rise to </a:t>
            </a:r>
            <a:r>
              <a:rPr lang="en-GB" i="1" dirty="0"/>
              <a:t>ordered</a:t>
            </a:r>
            <a:r>
              <a:rPr lang="en-GB" dirty="0"/>
              <a:t> streams </a:t>
            </a:r>
          </a:p>
          <a:p>
            <a:pPr lvl="1"/>
            <a:r>
              <a:rPr lang="en-GB" dirty="0"/>
              <a:t>This means that the encounter order of elements is fixed</a:t>
            </a:r>
          </a:p>
          <a:p>
            <a:pPr lvl="1"/>
            <a:r>
              <a:rPr lang="en-GB" dirty="0"/>
              <a:t>Note: it does not mean that the elements are “sorted” </a:t>
            </a:r>
          </a:p>
          <a:p>
            <a:endParaRPr lang="en-GB" dirty="0"/>
          </a:p>
          <a:p>
            <a:r>
              <a:rPr lang="en-GB" dirty="0"/>
              <a:t>Stream operations such as </a:t>
            </a:r>
            <a:r>
              <a:rPr lang="en-GB" b="1" dirty="0"/>
              <a:t>map</a:t>
            </a:r>
            <a:r>
              <a:rPr lang="en-GB" dirty="0"/>
              <a:t> or </a:t>
            </a:r>
            <a:r>
              <a:rPr lang="en-GB" b="1" dirty="0"/>
              <a:t>filter</a:t>
            </a:r>
            <a:r>
              <a:rPr lang="en-GB" dirty="0"/>
              <a:t> respect the encounter order</a:t>
            </a:r>
          </a:p>
          <a:p>
            <a:pPr lvl="1"/>
            <a:r>
              <a:rPr lang="en-GB" dirty="0"/>
              <a:t>For example, if the source of a stream is a list </a:t>
            </a:r>
            <a:r>
              <a:rPr lang="en-GB" b="1" dirty="0"/>
              <a:t>[3,1,4]</a:t>
            </a:r>
            <a:r>
              <a:rPr lang="en-GB" dirty="0"/>
              <a:t>, then the </a:t>
            </a:r>
            <a:r>
              <a:rPr lang="en-GB" b="1" dirty="0"/>
              <a:t>map(x -&gt; 2*x)</a:t>
            </a:r>
            <a:r>
              <a:rPr lang="en-GB" dirty="0"/>
              <a:t> must be a stream with elements in the encounter order </a:t>
            </a:r>
            <a:r>
              <a:rPr lang="en-GB" b="1" dirty="0"/>
              <a:t>6, 2, 8</a:t>
            </a:r>
          </a:p>
          <a:p>
            <a:pPr lvl="1"/>
            <a:r>
              <a:rPr lang="en-GB" dirty="0"/>
              <a:t>Whether or not the stream is parallelised does not matter for ordered streams in terms of encounter order.</a:t>
            </a:r>
          </a:p>
          <a:p>
            <a:pPr lvl="2"/>
            <a:endParaRPr lang="en-GB" b="1"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50</a:t>
            </a:fld>
            <a:r>
              <a:rPr lang="en-US"/>
              <a:t>/N</a:t>
            </a:r>
            <a:endParaRPr lang="en-US" dirty="0"/>
          </a:p>
        </p:txBody>
      </p:sp>
    </p:spTree>
    <p:extLst>
      <p:ext uri="{BB962C8B-B14F-4D97-AF65-F5344CB8AC3E}">
        <p14:creationId xmlns:p14="http://schemas.microsoft.com/office/powerpoint/2010/main" val="1378287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Unordered Streams</a:t>
            </a:r>
          </a:p>
        </p:txBody>
      </p:sp>
      <p:sp>
        <p:nvSpPr>
          <p:cNvPr id="5" name="Text Placeholder 4"/>
          <p:cNvSpPr>
            <a:spLocks noGrp="1"/>
          </p:cNvSpPr>
          <p:nvPr>
            <p:ph type="body" sz="quarter" idx="21"/>
          </p:nvPr>
        </p:nvSpPr>
        <p:spPr>
          <a:xfrm>
            <a:off x="356261" y="839244"/>
            <a:ext cx="11581738" cy="5504407"/>
          </a:xfrm>
        </p:spPr>
        <p:txBody>
          <a:bodyPr/>
          <a:lstStyle/>
          <a:p>
            <a:endParaRPr lang="en-GB" dirty="0"/>
          </a:p>
          <a:p>
            <a:r>
              <a:rPr lang="en-GB" dirty="0"/>
              <a:t>Certain stream operations can be parallelised more efficiently for unordered streams</a:t>
            </a:r>
          </a:p>
          <a:p>
            <a:pPr lvl="1"/>
            <a:r>
              <a:rPr lang="en-GB" dirty="0"/>
              <a:t>Some sources are inherently unordered (such as </a:t>
            </a:r>
            <a:r>
              <a:rPr lang="en-GB" b="1" dirty="0"/>
              <a:t>HashSet&lt;T&gt;</a:t>
            </a:r>
            <a:r>
              <a:rPr lang="en-GB" dirty="0"/>
              <a:t>)</a:t>
            </a:r>
          </a:p>
          <a:p>
            <a:pPr lvl="1"/>
            <a:r>
              <a:rPr lang="en-GB" dirty="0"/>
              <a:t>If the stream is ordered, one can remove the encounter-order constraint explicitly via the </a:t>
            </a:r>
            <a:r>
              <a:rPr lang="en-GB" b="1" dirty="0"/>
              <a:t>unordered()</a:t>
            </a:r>
            <a:r>
              <a:rPr lang="en-GB" dirty="0"/>
              <a:t> method</a:t>
            </a:r>
          </a:p>
          <a:p>
            <a:pPr lvl="1"/>
            <a:r>
              <a:rPr lang="en-GB" dirty="0"/>
              <a:t>Then elements may be encountered in an arbitrary order; more relevant in the context of parallelisation.</a:t>
            </a:r>
          </a:p>
          <a:p>
            <a:pPr lvl="1"/>
            <a:r>
              <a:rPr lang="en-GB" dirty="0"/>
              <a:t>Consider making parallel streams unordered if you don't care about the encounter order of elements in the result (to avoid encounter order)</a:t>
            </a:r>
          </a:p>
          <a:p>
            <a:endParaRPr lang="en-GB" dirty="0"/>
          </a:p>
          <a:p>
            <a:r>
              <a:rPr lang="en-GB" dirty="0"/>
              <a:t>Method sorted() can impose a particular “encounter” order on an unordered stream</a:t>
            </a:r>
          </a:p>
          <a:p>
            <a:pPr lvl="1"/>
            <a:r>
              <a:rPr lang="en-GB" dirty="0"/>
              <a:t>E.g. natural order, or via a comparator</a:t>
            </a:r>
          </a:p>
          <a:p>
            <a:pPr lvl="1"/>
            <a:r>
              <a:rPr lang="en-GB" dirty="0"/>
              <a:t>However, note that this may not be ‘stable’ (e.g. </a:t>
            </a:r>
            <a:r>
              <a:rPr lang="en-GB" dirty="0" err="1"/>
              <a:t>w.r.t.</a:t>
            </a:r>
            <a:r>
              <a:rPr lang="en-GB" dirty="0"/>
              <a:t> “equal” items).</a:t>
            </a:r>
          </a:p>
          <a:p>
            <a:endParaRPr lang="en-GB" b="1" dirty="0"/>
          </a:p>
          <a:p>
            <a:endParaRPr lang="en-GB" dirty="0"/>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51</a:t>
            </a:fld>
            <a:r>
              <a:rPr lang="en-US"/>
              <a:t>/N</a:t>
            </a:r>
            <a:endParaRPr lang="en-US" dirty="0"/>
          </a:p>
        </p:txBody>
      </p:sp>
    </p:spTree>
    <p:extLst>
      <p:ext uri="{BB962C8B-B14F-4D97-AF65-F5344CB8AC3E}">
        <p14:creationId xmlns:p14="http://schemas.microsoft.com/office/powerpoint/2010/main" val="2809916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Parallelisation and Performance</a:t>
            </a:r>
          </a:p>
        </p:txBody>
      </p:sp>
      <p:sp>
        <p:nvSpPr>
          <p:cNvPr id="5" name="Text Placeholder 4"/>
          <p:cNvSpPr>
            <a:spLocks noGrp="1"/>
          </p:cNvSpPr>
          <p:nvPr>
            <p:ph type="body" sz="quarter" idx="21"/>
          </p:nvPr>
        </p:nvSpPr>
        <p:spPr>
          <a:xfrm>
            <a:off x="356261" y="839244"/>
            <a:ext cx="11581738" cy="5504407"/>
          </a:xfrm>
        </p:spPr>
        <p:txBody>
          <a:bodyPr/>
          <a:lstStyle/>
          <a:p>
            <a:r>
              <a:rPr lang="en-GB" dirty="0"/>
              <a:t>Parallelisation does NOT automatically make a program faster</a:t>
            </a:r>
          </a:p>
          <a:p>
            <a:r>
              <a:rPr lang="en-GB" dirty="0"/>
              <a:t>Instead, speedup depends on factors such as</a:t>
            </a:r>
          </a:p>
          <a:p>
            <a:pPr lvl="1"/>
            <a:r>
              <a:rPr lang="en-GB" dirty="0"/>
              <a:t>number of available processor cores</a:t>
            </a:r>
          </a:p>
          <a:p>
            <a:pPr lvl="1"/>
            <a:r>
              <a:rPr lang="en-GB" dirty="0"/>
              <a:t>size of the data</a:t>
            </a:r>
          </a:p>
          <a:p>
            <a:pPr lvl="1"/>
            <a:r>
              <a:rPr lang="en-GB" dirty="0"/>
              <a:t>parallelisation overhead such as splitting and combining of results </a:t>
            </a:r>
          </a:p>
          <a:p>
            <a:endParaRPr lang="en-GB" dirty="0"/>
          </a:p>
          <a:p>
            <a:r>
              <a:rPr lang="en-GB" dirty="0"/>
              <a:t>For “small” data sizes, the parallel version is likely to be slower!</a:t>
            </a:r>
          </a:p>
          <a:p>
            <a:pPr lvl="1"/>
            <a:r>
              <a:rPr lang="en-GB" dirty="0"/>
              <a:t>Unless your operations are expensive</a:t>
            </a:r>
          </a:p>
          <a:p>
            <a:endParaRPr lang="en-GB" dirty="0"/>
          </a:p>
          <a:p>
            <a:r>
              <a:rPr lang="en-GB" dirty="0"/>
              <a:t>Algorithms often have some parts which are inherently sequential</a:t>
            </a:r>
          </a:p>
          <a:p>
            <a:pPr lvl="1"/>
            <a:r>
              <a:rPr lang="en-GB" dirty="0"/>
              <a:t>This limits the achievable parallel speedup</a:t>
            </a:r>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52</a:t>
            </a:fld>
            <a:r>
              <a:rPr lang="en-US"/>
              <a:t>/N</a:t>
            </a:r>
            <a:endParaRPr lang="en-US" dirty="0"/>
          </a:p>
        </p:txBody>
      </p:sp>
    </p:spTree>
    <p:extLst>
      <p:ext uri="{BB962C8B-B14F-4D97-AF65-F5344CB8AC3E}">
        <p14:creationId xmlns:p14="http://schemas.microsoft.com/office/powerpoint/2010/main" val="843181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Parallelisation Example: </a:t>
            </a:r>
            <a:r>
              <a:rPr lang="en-GB" dirty="0" err="1"/>
              <a:t>BigDecimal</a:t>
            </a:r>
            <a:endParaRPr lang="en-GB" dirty="0"/>
          </a:p>
        </p:txBody>
      </p:sp>
      <p:sp>
        <p:nvSpPr>
          <p:cNvPr id="5" name="Text Placeholder 4"/>
          <p:cNvSpPr>
            <a:spLocks noGrp="1"/>
          </p:cNvSpPr>
          <p:nvPr>
            <p:ph type="body" sz="quarter" idx="21"/>
          </p:nvPr>
        </p:nvSpPr>
        <p:spPr>
          <a:xfrm>
            <a:off x="356261" y="839244"/>
            <a:ext cx="11581738" cy="5504407"/>
          </a:xfrm>
        </p:spPr>
        <p:txBody>
          <a:bodyPr/>
          <a:lstStyle/>
          <a:p>
            <a:pPr marL="6350" indent="0">
              <a:buNone/>
            </a:pPr>
            <a:r>
              <a:rPr lang="en-GB" dirty="0">
                <a:latin typeface="Bahnschrift" panose="020B0502040204020203" pitchFamily="34" charset="0"/>
              </a:rPr>
              <a:t>public static </a:t>
            </a:r>
            <a:r>
              <a:rPr lang="en-GB" dirty="0" err="1">
                <a:latin typeface="Bahnschrift" panose="020B0502040204020203" pitchFamily="34" charset="0"/>
              </a:rPr>
              <a:t>BigDecimal</a:t>
            </a:r>
            <a:r>
              <a:rPr lang="en-GB" dirty="0">
                <a:latin typeface="Bahnschrift" panose="020B0502040204020203" pitchFamily="34" charset="0"/>
              </a:rPr>
              <a:t> </a:t>
            </a:r>
            <a:r>
              <a:rPr lang="en-GB" dirty="0" err="1">
                <a:latin typeface="Bahnschrift" panose="020B0502040204020203" pitchFamily="34" charset="0"/>
              </a:rPr>
              <a:t>sumSequential</a:t>
            </a:r>
            <a:r>
              <a:rPr lang="en-GB" dirty="0">
                <a:latin typeface="Bahnschrift" panose="020B0502040204020203" pitchFamily="34" charset="0"/>
              </a:rPr>
              <a:t>(</a:t>
            </a:r>
            <a:r>
              <a:rPr lang="en-GB" dirty="0" err="1">
                <a:latin typeface="Bahnschrift" panose="020B0502040204020203" pitchFamily="34" charset="0"/>
              </a:rPr>
              <a:t>BigDecimal</a:t>
            </a:r>
            <a:r>
              <a:rPr lang="en-GB" dirty="0">
                <a:latin typeface="Bahnschrift" panose="020B0502040204020203" pitchFamily="34" charset="0"/>
              </a:rPr>
              <a:t>[] </a:t>
            </a:r>
            <a:r>
              <a:rPr lang="en-GB" dirty="0" err="1">
                <a:latin typeface="Bahnschrift" panose="020B0502040204020203" pitchFamily="34" charset="0"/>
              </a:rPr>
              <a:t>arg</a:t>
            </a:r>
            <a:r>
              <a:rPr lang="en-GB" dirty="0">
                <a:latin typeface="Bahnschrift" panose="020B0502040204020203" pitchFamily="34" charset="0"/>
              </a:rPr>
              <a:t>) {</a:t>
            </a:r>
          </a:p>
          <a:p>
            <a:pPr marL="6350" indent="0">
              <a:buNone/>
            </a:pPr>
            <a:r>
              <a:rPr lang="en-GB" dirty="0">
                <a:latin typeface="Bahnschrift" panose="020B0502040204020203" pitchFamily="34" charset="0"/>
              </a:rPr>
              <a:t>  </a:t>
            </a:r>
            <a:r>
              <a:rPr lang="en-GB" dirty="0" err="1">
                <a:latin typeface="Bahnschrift" panose="020B0502040204020203" pitchFamily="34" charset="0"/>
              </a:rPr>
              <a:t>BigDecimal</a:t>
            </a:r>
            <a:r>
              <a:rPr lang="en-GB" dirty="0">
                <a:latin typeface="Bahnschrift" panose="020B0502040204020203" pitchFamily="34" charset="0"/>
              </a:rPr>
              <a:t> result = </a:t>
            </a:r>
            <a:r>
              <a:rPr lang="en-GB" dirty="0" err="1">
                <a:latin typeface="Bahnschrift" panose="020B0502040204020203" pitchFamily="34" charset="0"/>
              </a:rPr>
              <a:t>BigDecimal.ZERO</a:t>
            </a:r>
            <a:r>
              <a:rPr lang="en-GB" dirty="0">
                <a:latin typeface="Bahnschrift" panose="020B0502040204020203" pitchFamily="34" charset="0"/>
              </a:rPr>
              <a:t>; </a:t>
            </a:r>
          </a:p>
          <a:p>
            <a:pPr marL="6350" indent="0">
              <a:buNone/>
            </a:pPr>
            <a:r>
              <a:rPr lang="en-GB" dirty="0">
                <a:latin typeface="Bahnschrift" panose="020B0502040204020203" pitchFamily="34" charset="0"/>
              </a:rPr>
              <a:t>  for (int </a:t>
            </a:r>
            <a:r>
              <a:rPr lang="en-GB" dirty="0" err="1">
                <a:latin typeface="Bahnschrift" panose="020B0502040204020203" pitchFamily="34" charset="0"/>
              </a:rPr>
              <a:t>i</a:t>
            </a:r>
            <a:r>
              <a:rPr lang="en-GB" dirty="0">
                <a:latin typeface="Bahnschrift" panose="020B0502040204020203" pitchFamily="34" charset="0"/>
              </a:rPr>
              <a:t> = 0; </a:t>
            </a:r>
            <a:r>
              <a:rPr lang="en-GB" dirty="0" err="1">
                <a:latin typeface="Bahnschrift" panose="020B0502040204020203" pitchFamily="34" charset="0"/>
              </a:rPr>
              <a:t>i</a:t>
            </a:r>
            <a:r>
              <a:rPr lang="en-GB" dirty="0">
                <a:latin typeface="Bahnschrift" panose="020B0502040204020203" pitchFamily="34" charset="0"/>
              </a:rPr>
              <a:t> &lt; </a:t>
            </a:r>
            <a:r>
              <a:rPr lang="en-GB" dirty="0" err="1">
                <a:latin typeface="Bahnschrift" panose="020B0502040204020203" pitchFamily="34" charset="0"/>
              </a:rPr>
              <a:t>arg.length</a:t>
            </a:r>
            <a:r>
              <a:rPr lang="en-GB" dirty="0">
                <a:latin typeface="Bahnschrift" panose="020B0502040204020203" pitchFamily="34" charset="0"/>
              </a:rPr>
              <a:t>; </a:t>
            </a:r>
            <a:r>
              <a:rPr lang="en-GB" dirty="0" err="1">
                <a:latin typeface="Bahnschrift" panose="020B0502040204020203" pitchFamily="34" charset="0"/>
              </a:rPr>
              <a:t>i</a:t>
            </a:r>
            <a:r>
              <a:rPr lang="en-GB" dirty="0">
                <a:latin typeface="Bahnschrift" panose="020B0502040204020203" pitchFamily="34" charset="0"/>
              </a:rPr>
              <a:t>++) {	result = </a:t>
            </a:r>
            <a:r>
              <a:rPr lang="en-GB" dirty="0" err="1">
                <a:latin typeface="Bahnschrift" panose="020B0502040204020203" pitchFamily="34" charset="0"/>
              </a:rPr>
              <a:t>result.add</a:t>
            </a:r>
            <a:r>
              <a:rPr lang="en-GB" dirty="0">
                <a:latin typeface="Bahnschrift" panose="020B0502040204020203" pitchFamily="34" charset="0"/>
              </a:rPr>
              <a:t>(</a:t>
            </a:r>
            <a:r>
              <a:rPr lang="en-GB" dirty="0" err="1">
                <a:latin typeface="Bahnschrift" panose="020B0502040204020203" pitchFamily="34" charset="0"/>
              </a:rPr>
              <a:t>arg</a:t>
            </a:r>
            <a:r>
              <a:rPr lang="en-GB" dirty="0">
                <a:latin typeface="Bahnschrift" panose="020B0502040204020203" pitchFamily="34" charset="0"/>
              </a:rPr>
              <a:t>[</a:t>
            </a:r>
            <a:r>
              <a:rPr lang="en-GB" dirty="0" err="1">
                <a:latin typeface="Bahnschrift" panose="020B0502040204020203" pitchFamily="34" charset="0"/>
              </a:rPr>
              <a:t>i</a:t>
            </a:r>
            <a:r>
              <a:rPr lang="en-GB" dirty="0">
                <a:latin typeface="Bahnschrift" panose="020B0502040204020203" pitchFamily="34" charset="0"/>
              </a:rPr>
              <a:t>]); }</a:t>
            </a:r>
          </a:p>
          <a:p>
            <a:pPr marL="6350" indent="0">
              <a:buNone/>
            </a:pPr>
            <a:r>
              <a:rPr lang="en-GB" dirty="0">
                <a:latin typeface="Bahnschrift" panose="020B0502040204020203" pitchFamily="34" charset="0"/>
              </a:rPr>
              <a:t>  return result;</a:t>
            </a:r>
          </a:p>
          <a:p>
            <a:pPr marL="6350" indent="0">
              <a:buNone/>
            </a:pPr>
            <a:r>
              <a:rPr lang="en-GB" dirty="0">
                <a:latin typeface="Bahnschrift" panose="020B0502040204020203" pitchFamily="34" charset="0"/>
              </a:rPr>
              <a:t>}</a:t>
            </a:r>
          </a:p>
          <a:p>
            <a:pPr marL="6350" indent="0">
              <a:buNone/>
            </a:pPr>
            <a:endParaRPr lang="en-GB" dirty="0">
              <a:latin typeface="Bahnschrift" panose="020B0502040204020203" pitchFamily="34" charset="0"/>
            </a:endParaRPr>
          </a:p>
          <a:p>
            <a:pPr marL="6350" indent="0">
              <a:buNone/>
            </a:pPr>
            <a:r>
              <a:rPr lang="en-GB" dirty="0">
                <a:latin typeface="Bahnschrift" panose="020B0502040204020203" pitchFamily="34" charset="0"/>
              </a:rPr>
              <a:t>public static </a:t>
            </a:r>
            <a:r>
              <a:rPr lang="en-GB" dirty="0" err="1">
                <a:latin typeface="Bahnschrift" panose="020B0502040204020203" pitchFamily="34" charset="0"/>
              </a:rPr>
              <a:t>BigDecimal</a:t>
            </a:r>
            <a:r>
              <a:rPr lang="en-GB" dirty="0">
                <a:latin typeface="Bahnschrift" panose="020B0502040204020203" pitchFamily="34" charset="0"/>
              </a:rPr>
              <a:t> </a:t>
            </a:r>
            <a:r>
              <a:rPr lang="en-GB" dirty="0" err="1">
                <a:latin typeface="Bahnschrift" panose="020B0502040204020203" pitchFamily="34" charset="0"/>
              </a:rPr>
              <a:t>sumWithStream</a:t>
            </a:r>
            <a:r>
              <a:rPr lang="en-GB" dirty="0">
                <a:latin typeface="Bahnschrift" panose="020B0502040204020203" pitchFamily="34" charset="0"/>
              </a:rPr>
              <a:t>(</a:t>
            </a:r>
            <a:r>
              <a:rPr lang="en-GB" dirty="0" err="1">
                <a:latin typeface="Bahnschrift" panose="020B0502040204020203" pitchFamily="34" charset="0"/>
              </a:rPr>
              <a:t>BigDecimal</a:t>
            </a:r>
            <a:r>
              <a:rPr lang="en-GB" dirty="0">
                <a:latin typeface="Bahnschrift" panose="020B0502040204020203" pitchFamily="34" charset="0"/>
              </a:rPr>
              <a:t>[] </a:t>
            </a:r>
            <a:r>
              <a:rPr lang="en-GB" dirty="0" err="1">
                <a:latin typeface="Bahnschrift" panose="020B0502040204020203" pitchFamily="34" charset="0"/>
              </a:rPr>
              <a:t>arg</a:t>
            </a:r>
            <a:r>
              <a:rPr lang="en-GB" dirty="0">
                <a:latin typeface="Bahnschrift" panose="020B0502040204020203" pitchFamily="34" charset="0"/>
              </a:rPr>
              <a:t>) {</a:t>
            </a:r>
          </a:p>
          <a:p>
            <a:pPr marL="6350" indent="0">
              <a:buNone/>
            </a:pPr>
            <a:r>
              <a:rPr lang="en-GB" dirty="0">
                <a:latin typeface="Bahnschrift" panose="020B0502040204020203" pitchFamily="34" charset="0"/>
              </a:rPr>
              <a:t>  Stream&lt;</a:t>
            </a:r>
            <a:r>
              <a:rPr lang="en-GB" dirty="0" err="1">
                <a:latin typeface="Bahnschrift" panose="020B0502040204020203" pitchFamily="34" charset="0"/>
              </a:rPr>
              <a:t>BigDecimal</a:t>
            </a:r>
            <a:r>
              <a:rPr lang="en-GB" dirty="0">
                <a:latin typeface="Bahnschrift" panose="020B0502040204020203" pitchFamily="34" charset="0"/>
              </a:rPr>
              <a:t>&gt; numbers = </a:t>
            </a:r>
            <a:r>
              <a:rPr lang="en-GB" dirty="0" err="1">
                <a:latin typeface="Bahnschrift" panose="020B0502040204020203" pitchFamily="34" charset="0"/>
              </a:rPr>
              <a:t>Arrays.stream</a:t>
            </a:r>
            <a:r>
              <a:rPr lang="en-GB" dirty="0">
                <a:latin typeface="Bahnschrift" panose="020B0502040204020203" pitchFamily="34" charset="0"/>
              </a:rPr>
              <a:t>(</a:t>
            </a:r>
            <a:r>
              <a:rPr lang="en-GB" dirty="0" err="1">
                <a:latin typeface="Bahnschrift" panose="020B0502040204020203" pitchFamily="34" charset="0"/>
              </a:rPr>
              <a:t>arg</a:t>
            </a:r>
            <a:r>
              <a:rPr lang="en-GB" dirty="0">
                <a:latin typeface="Bahnschrift" panose="020B0502040204020203" pitchFamily="34" charset="0"/>
              </a:rPr>
              <a:t>).parallel(); </a:t>
            </a:r>
          </a:p>
          <a:p>
            <a:pPr marL="6350" indent="0">
              <a:buNone/>
            </a:pPr>
            <a:r>
              <a:rPr lang="en-GB" dirty="0">
                <a:latin typeface="Bahnschrift" panose="020B0502040204020203" pitchFamily="34" charset="0"/>
              </a:rPr>
              <a:t>  </a:t>
            </a:r>
            <a:r>
              <a:rPr lang="en-GB" dirty="0" err="1">
                <a:latin typeface="Bahnschrift" panose="020B0502040204020203" pitchFamily="34" charset="0"/>
              </a:rPr>
              <a:t>BigDecimal</a:t>
            </a:r>
            <a:r>
              <a:rPr lang="en-GB" dirty="0">
                <a:latin typeface="Bahnschrift" panose="020B0502040204020203" pitchFamily="34" charset="0"/>
              </a:rPr>
              <a:t> result = </a:t>
            </a:r>
            <a:r>
              <a:rPr lang="en-GB" dirty="0" err="1">
                <a:latin typeface="Bahnschrift" panose="020B0502040204020203" pitchFamily="34" charset="0"/>
              </a:rPr>
              <a:t>numbers.reduce</a:t>
            </a:r>
            <a:r>
              <a:rPr lang="en-GB" dirty="0">
                <a:latin typeface="Bahnschrift" panose="020B0502040204020203" pitchFamily="34" charset="0"/>
              </a:rPr>
              <a:t>( </a:t>
            </a:r>
            <a:r>
              <a:rPr lang="en-GB" dirty="0" err="1">
                <a:latin typeface="Bahnschrift" panose="020B0502040204020203" pitchFamily="34" charset="0"/>
              </a:rPr>
              <a:t>BigDecimal.ZERO</a:t>
            </a:r>
            <a:r>
              <a:rPr lang="en-GB" dirty="0">
                <a:latin typeface="Bahnschrift" panose="020B0502040204020203" pitchFamily="34" charset="0"/>
              </a:rPr>
              <a:t>, </a:t>
            </a:r>
            <a:r>
              <a:rPr lang="en-GB" dirty="0" err="1">
                <a:latin typeface="Bahnschrift" panose="020B0502040204020203" pitchFamily="34" charset="0"/>
              </a:rPr>
              <a:t>BigDecimal</a:t>
            </a:r>
            <a:r>
              <a:rPr lang="en-GB" dirty="0">
                <a:latin typeface="Bahnschrift" panose="020B0502040204020203" pitchFamily="34" charset="0"/>
              </a:rPr>
              <a:t>::add ); </a:t>
            </a:r>
          </a:p>
          <a:p>
            <a:pPr marL="6350" indent="0">
              <a:buNone/>
            </a:pPr>
            <a:r>
              <a:rPr lang="en-GB" dirty="0">
                <a:latin typeface="Bahnschrift" panose="020B0502040204020203" pitchFamily="34" charset="0"/>
              </a:rPr>
              <a:t>  return result; </a:t>
            </a:r>
          </a:p>
          <a:p>
            <a:pPr marL="6350" indent="0">
              <a:buNone/>
            </a:pPr>
            <a:r>
              <a:rPr lang="en-GB" dirty="0">
                <a:latin typeface="Bahnschrift" panose="020B0502040204020203" pitchFamily="34" charset="0"/>
              </a:rPr>
              <a:t>}</a:t>
            </a:r>
          </a:p>
        </p:txBody>
      </p:sp>
      <p:sp>
        <p:nvSpPr>
          <p:cNvPr id="6" name="Slide Number Placeholder 5"/>
          <p:cNvSpPr>
            <a:spLocks noGrp="1"/>
          </p:cNvSpPr>
          <p:nvPr>
            <p:ph type="sldNum" sz="quarter" idx="18"/>
          </p:nvPr>
        </p:nvSpPr>
        <p:spPr/>
        <p:txBody>
          <a:bodyPr/>
          <a:lstStyle/>
          <a:p>
            <a:fld id="{D7E85FC7-13DC-D24B-89C2-5E16CAE8A885}" type="slidenum">
              <a:rPr lang="en-US" smtClean="0"/>
              <a:pPr/>
              <a:t>53</a:t>
            </a:fld>
            <a:r>
              <a:rPr lang="en-US"/>
              <a:t>/N</a:t>
            </a:r>
            <a:endParaRPr lang="en-US" dirty="0"/>
          </a:p>
        </p:txBody>
      </p:sp>
    </p:spTree>
    <p:extLst>
      <p:ext uri="{BB962C8B-B14F-4D97-AF65-F5344CB8AC3E}">
        <p14:creationId xmlns:p14="http://schemas.microsoft.com/office/powerpoint/2010/main" val="1424387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Parallelisation Example: </a:t>
            </a:r>
            <a:r>
              <a:rPr lang="en-GB" dirty="0" err="1"/>
              <a:t>BigDecimal</a:t>
            </a:r>
            <a:endParaRPr lang="en-GB" dirty="0"/>
          </a:p>
          <a:p>
            <a:pPr algn="ctr"/>
            <a:endParaRPr lang="en-GB" dirty="0"/>
          </a:p>
        </p:txBody>
      </p:sp>
      <p:sp>
        <p:nvSpPr>
          <p:cNvPr id="5" name="Text Placeholder 4"/>
          <p:cNvSpPr>
            <a:spLocks noGrp="1"/>
          </p:cNvSpPr>
          <p:nvPr>
            <p:ph type="body" sz="quarter" idx="21"/>
          </p:nvPr>
        </p:nvSpPr>
        <p:spPr>
          <a:xfrm>
            <a:off x="356261" y="839244"/>
            <a:ext cx="11581738" cy="5504407"/>
          </a:xfrm>
        </p:spPr>
        <p:txBody>
          <a:bodyPr/>
          <a:lstStyle/>
          <a:p>
            <a:r>
              <a:rPr lang="en-GB" dirty="0"/>
              <a:t>Sample data: array with </a:t>
            </a:r>
            <a:r>
              <a:rPr lang="en-GB" b="1" dirty="0"/>
              <a:t>N</a:t>
            </a:r>
            <a:r>
              <a:rPr lang="en-GB" dirty="0"/>
              <a:t> random </a:t>
            </a:r>
            <a:r>
              <a:rPr lang="en-GB" b="1" dirty="0" err="1"/>
              <a:t>BigDecimal</a:t>
            </a:r>
            <a:r>
              <a:rPr lang="en-GB" dirty="0"/>
              <a:t> numbers</a:t>
            </a:r>
          </a:p>
          <a:p>
            <a:r>
              <a:rPr lang="en-GB" dirty="0"/>
              <a:t>Measured: execution times in </a:t>
            </a:r>
            <a:r>
              <a:rPr lang="en-GB" b="1" dirty="0" err="1"/>
              <a:t>ms</a:t>
            </a:r>
            <a:r>
              <a:rPr lang="en-GB" dirty="0"/>
              <a:t> of </a:t>
            </a:r>
            <a:r>
              <a:rPr lang="en-GB" b="1" dirty="0" err="1"/>
              <a:t>sumSequential</a:t>
            </a:r>
            <a:r>
              <a:rPr lang="en-GB" dirty="0"/>
              <a:t> and </a:t>
            </a:r>
            <a:r>
              <a:rPr lang="en-GB" b="1" dirty="0" err="1"/>
              <a:t>sumWithStreams</a:t>
            </a:r>
            <a:r>
              <a:rPr lang="en-GB" dirty="0"/>
              <a:t> for six test runs each  </a:t>
            </a:r>
          </a:p>
          <a:p>
            <a:pPr marL="6350" indent="0">
              <a:buNone/>
            </a:pPr>
            <a:endParaRPr lang="en-GB" dirty="0"/>
          </a:p>
          <a:p>
            <a:pPr marL="6350" indent="0">
              <a:buNone/>
            </a:pPr>
            <a:r>
              <a:rPr lang="en-GB" dirty="0"/>
              <a:t>	</a:t>
            </a:r>
            <a:r>
              <a:rPr lang="en-GB" dirty="0">
                <a:latin typeface="Bahnschrift" panose="020B0502040204020203" pitchFamily="34" charset="0"/>
              </a:rPr>
              <a:t>N = 20000 </a:t>
            </a:r>
          </a:p>
          <a:p>
            <a:pPr marL="6350" indent="0">
              <a:buNone/>
            </a:pPr>
            <a:r>
              <a:rPr lang="en-GB" dirty="0">
                <a:latin typeface="Bahnschrift" panose="020B0502040204020203" pitchFamily="34" charset="0"/>
              </a:rPr>
              <a:t>	</a:t>
            </a:r>
            <a:r>
              <a:rPr lang="en-GB" dirty="0" err="1">
                <a:latin typeface="Bahnschrift" panose="020B0502040204020203" pitchFamily="34" charset="0"/>
              </a:rPr>
              <a:t>sumSequential</a:t>
            </a:r>
            <a:r>
              <a:rPr lang="en-GB" dirty="0">
                <a:latin typeface="Bahnschrift" panose="020B0502040204020203" pitchFamily="34" charset="0"/>
              </a:rPr>
              <a:t>: [10, 38, 7, 8, 6, 6]</a:t>
            </a:r>
          </a:p>
          <a:p>
            <a:pPr marL="6350" indent="0">
              <a:buNone/>
            </a:pPr>
            <a:r>
              <a:rPr lang="en-GB" dirty="0">
                <a:latin typeface="Bahnschrift" panose="020B0502040204020203" pitchFamily="34" charset="0"/>
              </a:rPr>
              <a:t>	</a:t>
            </a:r>
            <a:r>
              <a:rPr lang="en-GB" dirty="0" err="1">
                <a:latin typeface="Bahnschrift" panose="020B0502040204020203" pitchFamily="34" charset="0"/>
              </a:rPr>
              <a:t>sumWithStream</a:t>
            </a:r>
            <a:r>
              <a:rPr lang="en-GB" dirty="0">
                <a:latin typeface="Bahnschrift" panose="020B0502040204020203" pitchFamily="34" charset="0"/>
              </a:rPr>
              <a:t>: [187, 3, 3, 2, 5, 3] </a:t>
            </a:r>
          </a:p>
          <a:p>
            <a:pPr marL="6350" indent="0">
              <a:buNone/>
            </a:pPr>
            <a:endParaRPr lang="en-GB" dirty="0">
              <a:latin typeface="Bahnschrift" panose="020B0502040204020203" pitchFamily="34" charset="0"/>
            </a:endParaRPr>
          </a:p>
          <a:p>
            <a:pPr marL="6350" indent="0">
              <a:buNone/>
            </a:pPr>
            <a:r>
              <a:rPr lang="en-GB" dirty="0">
                <a:latin typeface="Bahnschrift" panose="020B0502040204020203" pitchFamily="34" charset="0"/>
              </a:rPr>
              <a:t>	N = 2000000</a:t>
            </a:r>
          </a:p>
          <a:p>
            <a:pPr marL="6350" indent="0">
              <a:buNone/>
            </a:pPr>
            <a:r>
              <a:rPr lang="en-GB" dirty="0">
                <a:latin typeface="Bahnschrift" panose="020B0502040204020203" pitchFamily="34" charset="0"/>
              </a:rPr>
              <a:t>	</a:t>
            </a:r>
            <a:r>
              <a:rPr lang="en-GB" dirty="0" err="1">
                <a:latin typeface="Bahnschrift" panose="020B0502040204020203" pitchFamily="34" charset="0"/>
              </a:rPr>
              <a:t>sumSequential</a:t>
            </a:r>
            <a:r>
              <a:rPr lang="en-GB" dirty="0">
                <a:latin typeface="Bahnschrift" panose="020B0502040204020203" pitchFamily="34" charset="0"/>
              </a:rPr>
              <a:t>: [344, 340, 340, 299, 303, 298]</a:t>
            </a:r>
          </a:p>
          <a:p>
            <a:pPr marL="6350" indent="0">
              <a:buNone/>
            </a:pPr>
            <a:r>
              <a:rPr lang="en-GB" dirty="0">
                <a:latin typeface="Bahnschrift" panose="020B0502040204020203" pitchFamily="34" charset="0"/>
              </a:rPr>
              <a:t>	</a:t>
            </a:r>
            <a:r>
              <a:rPr lang="en-GB" dirty="0" err="1">
                <a:latin typeface="Bahnschrift" panose="020B0502040204020203" pitchFamily="34" charset="0"/>
              </a:rPr>
              <a:t>sumWithStream</a:t>
            </a:r>
            <a:r>
              <a:rPr lang="en-GB" dirty="0">
                <a:latin typeface="Bahnschrift" panose="020B0502040204020203" pitchFamily="34" charset="0"/>
              </a:rPr>
              <a:t>: [275, 193, 220, 109, 114, 110]</a:t>
            </a:r>
          </a:p>
        </p:txBody>
      </p:sp>
      <p:sp>
        <p:nvSpPr>
          <p:cNvPr id="6" name="Slide Number Placeholder 5"/>
          <p:cNvSpPr>
            <a:spLocks noGrp="1"/>
          </p:cNvSpPr>
          <p:nvPr>
            <p:ph type="sldNum" sz="quarter" idx="18"/>
          </p:nvPr>
        </p:nvSpPr>
        <p:spPr/>
        <p:txBody>
          <a:bodyPr/>
          <a:lstStyle/>
          <a:p>
            <a:fld id="{D7E85FC7-13DC-D24B-89C2-5E16CAE8A885}" type="slidenum">
              <a:rPr lang="en-US" smtClean="0"/>
              <a:pPr/>
              <a:t>54</a:t>
            </a:fld>
            <a:r>
              <a:rPr lang="en-US"/>
              <a:t>/N</a:t>
            </a:r>
            <a:endParaRPr lang="en-US" dirty="0"/>
          </a:p>
        </p:txBody>
      </p:sp>
    </p:spTree>
    <p:extLst>
      <p:ext uri="{BB962C8B-B14F-4D97-AF65-F5344CB8AC3E}">
        <p14:creationId xmlns:p14="http://schemas.microsoft.com/office/powerpoint/2010/main" val="4074573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Stream API - Conclusion</a:t>
            </a:r>
          </a:p>
        </p:txBody>
      </p:sp>
      <p:sp>
        <p:nvSpPr>
          <p:cNvPr id="5" name="Text Placeholder 4"/>
          <p:cNvSpPr>
            <a:spLocks noGrp="1"/>
          </p:cNvSpPr>
          <p:nvPr>
            <p:ph type="body" sz="quarter" idx="21"/>
          </p:nvPr>
        </p:nvSpPr>
        <p:spPr>
          <a:xfrm>
            <a:off x="356261" y="839244"/>
            <a:ext cx="11581738" cy="5504407"/>
          </a:xfrm>
        </p:spPr>
        <p:txBody>
          <a:bodyPr/>
          <a:lstStyle/>
          <a:p>
            <a:r>
              <a:rPr lang="en-GB" dirty="0"/>
              <a:t>High-level API for aggregate operations on data sequences</a:t>
            </a:r>
          </a:p>
          <a:p>
            <a:pPr lvl="2"/>
            <a:endParaRPr lang="en-GB" dirty="0"/>
          </a:p>
          <a:p>
            <a:r>
              <a:rPr lang="en-GB" dirty="0"/>
              <a:t>Functional-programming feel </a:t>
            </a:r>
          </a:p>
          <a:p>
            <a:pPr lvl="1"/>
            <a:r>
              <a:rPr lang="en-GB" dirty="0"/>
              <a:t>Many stream methods take function arguments:  </a:t>
            </a:r>
          </a:p>
          <a:p>
            <a:pPr marL="269875" lvl="1" indent="0">
              <a:buNone/>
            </a:pPr>
            <a:r>
              <a:rPr lang="en-GB" dirty="0"/>
              <a:t>   </a:t>
            </a:r>
            <a:r>
              <a:rPr lang="en-GB" b="1" dirty="0"/>
              <a:t>map</a:t>
            </a:r>
            <a:r>
              <a:rPr lang="en-GB" dirty="0"/>
              <a:t>, </a:t>
            </a:r>
            <a:r>
              <a:rPr lang="en-GB" b="1" dirty="0"/>
              <a:t>reduce</a:t>
            </a:r>
            <a:r>
              <a:rPr lang="en-GB" dirty="0"/>
              <a:t>, </a:t>
            </a:r>
            <a:r>
              <a:rPr lang="en-GB" b="1" dirty="0"/>
              <a:t>filter</a:t>
            </a:r>
            <a:r>
              <a:rPr lang="en-GB" dirty="0"/>
              <a:t>, </a:t>
            </a:r>
            <a:r>
              <a:rPr lang="en-GB" b="1" dirty="0" err="1"/>
              <a:t>findFirst</a:t>
            </a:r>
            <a:r>
              <a:rPr lang="en-GB" dirty="0"/>
              <a:t>, </a:t>
            </a:r>
            <a:r>
              <a:rPr lang="en-GB" b="1" dirty="0"/>
              <a:t>collect</a:t>
            </a:r>
            <a:r>
              <a:rPr lang="en-GB" dirty="0"/>
              <a:t>, </a:t>
            </a:r>
            <a:r>
              <a:rPr lang="en-GB" b="1" dirty="0" err="1"/>
              <a:t>groupingBy</a:t>
            </a:r>
            <a:r>
              <a:rPr lang="en-GB" dirty="0"/>
              <a:t>,…</a:t>
            </a:r>
          </a:p>
          <a:p>
            <a:pPr lvl="1"/>
            <a:r>
              <a:rPr lang="en-GB" dirty="0"/>
              <a:t>Emphasis on statelessness and declarative approach</a:t>
            </a:r>
          </a:p>
          <a:p>
            <a:pPr lvl="2"/>
            <a:endParaRPr lang="en-GB" dirty="0"/>
          </a:p>
          <a:p>
            <a:r>
              <a:rPr lang="en-GB" dirty="0"/>
              <a:t>Enabling parallel execution is trivial for streams</a:t>
            </a:r>
          </a:p>
          <a:p>
            <a:pPr lvl="1"/>
            <a:r>
              <a:rPr lang="en-GB" dirty="0"/>
              <a:t>But watch out for non-determinism and side-effects</a:t>
            </a:r>
          </a:p>
          <a:p>
            <a:pPr lvl="1"/>
            <a:r>
              <a:rPr lang="en-GB" dirty="0"/>
              <a:t>And remember that performance may get better or worse  </a:t>
            </a:r>
          </a:p>
          <a:p>
            <a:pPr lvl="2"/>
            <a:endParaRPr lang="en-GB" dirty="0"/>
          </a:p>
          <a:p>
            <a:r>
              <a:rPr lang="en-GB" dirty="0"/>
              <a:t>Streams sources can be arrays, collections, generators, etc.</a:t>
            </a:r>
          </a:p>
          <a:p>
            <a:pPr lvl="1"/>
            <a:r>
              <a:rPr lang="en-GB" dirty="0"/>
              <a:t>Stream operations work as pipelines with lazy evaluation that is driven by the terminal operation</a:t>
            </a:r>
          </a:p>
          <a:p>
            <a:pPr lvl="2"/>
            <a:endParaRPr lang="en-GB" dirty="0"/>
          </a:p>
          <a:p>
            <a:r>
              <a:rPr lang="en-GB" dirty="0"/>
              <a:t>Worth exploring the API further, to see all supported operations.</a:t>
            </a:r>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55</a:t>
            </a:fld>
            <a:r>
              <a:rPr lang="en-US"/>
              <a:t>/N</a:t>
            </a:r>
            <a:endParaRPr lang="en-US" dirty="0"/>
          </a:p>
        </p:txBody>
      </p:sp>
    </p:spTree>
    <p:extLst>
      <p:ext uri="{BB962C8B-B14F-4D97-AF65-F5344CB8AC3E}">
        <p14:creationId xmlns:p14="http://schemas.microsoft.com/office/powerpoint/2010/main" val="1615984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58150" y="639693"/>
            <a:ext cx="3989070" cy="707886"/>
          </a:xfrm>
          <a:prstGeom prst="rect">
            <a:avLst/>
          </a:prstGeom>
          <a:noFill/>
        </p:spPr>
        <p:txBody>
          <a:bodyPr wrap="square" rtlCol="0">
            <a:spAutoFit/>
          </a:bodyPr>
          <a:lstStyle/>
          <a:p>
            <a:pPr algn="ctr"/>
            <a:r>
              <a:rPr lang="en-GB" sz="4000" b="1" dirty="0">
                <a:solidFill>
                  <a:schemeClr val="bg1"/>
                </a:solidFill>
              </a:rPr>
              <a:t>Summary</a:t>
            </a:r>
          </a:p>
        </p:txBody>
      </p:sp>
      <p:sp>
        <p:nvSpPr>
          <p:cNvPr id="5" name="Text Placeholder 4"/>
          <p:cNvSpPr>
            <a:spLocks noGrp="1"/>
          </p:cNvSpPr>
          <p:nvPr>
            <p:ph type="body" sz="quarter" idx="4294967295"/>
          </p:nvPr>
        </p:nvSpPr>
        <p:spPr>
          <a:xfrm>
            <a:off x="610262" y="736374"/>
            <a:ext cx="11581738" cy="5504407"/>
          </a:xfrm>
          <a:prstGeom prst="rect">
            <a:avLst/>
          </a:prstGeom>
        </p:spPr>
        <p:txBody>
          <a:bodyPr>
            <a:normAutofit/>
          </a:bodyPr>
          <a:lstStyle/>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6" name="Text Placeholder 4">
            <a:extLst>
              <a:ext uri="{FF2B5EF4-FFF2-40B4-BE49-F238E27FC236}">
                <a16:creationId xmlns:a16="http://schemas.microsoft.com/office/drawing/2014/main" id="{0FE70608-C2BB-4244-8FDC-83AA082E96CF}"/>
              </a:ext>
            </a:extLst>
          </p:cNvPr>
          <p:cNvSpPr txBox="1">
            <a:spLocks/>
          </p:cNvSpPr>
          <p:nvPr/>
        </p:nvSpPr>
        <p:spPr>
          <a:xfrm>
            <a:off x="762662" y="888774"/>
            <a:ext cx="11581738" cy="5504407"/>
          </a:xfrm>
          <a:prstGeom prst="rect">
            <a:avLst/>
          </a:prstGeom>
        </p:spPr>
        <p:txBody>
          <a:bodyPr vert="horz" lIns="0" tIns="45720" rIns="0" bIns="45720" rtlCol="0">
            <a:normAutofit/>
          </a:bodyPr>
          <a:lst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solidFill>
                <a:schemeClr val="bg1"/>
              </a:solidFill>
            </a:endParaRPr>
          </a:p>
          <a:p>
            <a:endParaRPr lang="en-GB" dirty="0">
              <a:solidFill>
                <a:schemeClr val="bg1"/>
              </a:solidFill>
            </a:endParaRPr>
          </a:p>
          <a:p>
            <a:r>
              <a:rPr lang="en-GB" dirty="0">
                <a:solidFill>
                  <a:schemeClr val="bg1"/>
                </a:solidFill>
              </a:rPr>
              <a:t>Class ‘Optional’</a:t>
            </a:r>
          </a:p>
          <a:p>
            <a:endParaRPr lang="en-GB" dirty="0">
              <a:solidFill>
                <a:schemeClr val="bg1"/>
              </a:solidFill>
            </a:endParaRPr>
          </a:p>
          <a:p>
            <a:r>
              <a:rPr lang="en-GB" dirty="0">
                <a:solidFill>
                  <a:schemeClr val="bg1"/>
                </a:solidFill>
              </a:rPr>
              <a:t>Streams</a:t>
            </a:r>
          </a:p>
          <a:p>
            <a:endParaRPr lang="en-GB" dirty="0">
              <a:solidFill>
                <a:schemeClr val="bg1"/>
              </a:solidFill>
            </a:endParaRPr>
          </a:p>
          <a:p>
            <a:r>
              <a:rPr lang="en-GB" dirty="0">
                <a:solidFill>
                  <a:schemeClr val="bg1"/>
                </a:solidFill>
              </a:rPr>
              <a:t>Straightforward parallelisation using Streams.</a:t>
            </a:r>
          </a:p>
        </p:txBody>
      </p:sp>
    </p:spTree>
    <p:extLst>
      <p:ext uri="{BB962C8B-B14F-4D97-AF65-F5344CB8AC3E}">
        <p14:creationId xmlns:p14="http://schemas.microsoft.com/office/powerpoint/2010/main" val="2223622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0" y="2555775"/>
            <a:ext cx="4622800" cy="1920526"/>
          </a:xfrm>
        </p:spPr>
        <p:txBody>
          <a:bodyPr/>
          <a:lstStyle/>
          <a:p>
            <a:r>
              <a:rPr lang="en-GB" dirty="0"/>
              <a:t>Academic hours:</a:t>
            </a:r>
            <a:br>
              <a:rPr lang="en-GB" dirty="0"/>
            </a:br>
            <a:r>
              <a:rPr lang="en-GB" dirty="0"/>
              <a:t>Wednesdays 09:00-11:00</a:t>
            </a:r>
            <a:br>
              <a:rPr lang="en-GB" dirty="0"/>
            </a:br>
            <a:br>
              <a:rPr lang="en-GB" dirty="0"/>
            </a:br>
            <a:r>
              <a:rPr lang="en-GB" dirty="0"/>
              <a:t>(please email if you can)</a:t>
            </a:r>
          </a:p>
        </p:txBody>
      </p:sp>
    </p:spTree>
    <p:extLst>
      <p:ext uri="{BB962C8B-B14F-4D97-AF65-F5344CB8AC3E}">
        <p14:creationId xmlns:p14="http://schemas.microsoft.com/office/powerpoint/2010/main" val="54395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221141"/>
            <a:ext cx="11581738" cy="403225"/>
          </a:xfrm>
        </p:spPr>
        <p:txBody>
          <a:bodyPr/>
          <a:lstStyle/>
          <a:p>
            <a:pPr algn="ctr"/>
            <a:r>
              <a:rPr lang="en-GB" dirty="0"/>
              <a:t>Motivation: The </a:t>
            </a:r>
            <a:r>
              <a:rPr lang="en-GB" b="1" dirty="0">
                <a:latin typeface="+mn-lt"/>
              </a:rPr>
              <a:t>null</a:t>
            </a:r>
            <a:r>
              <a:rPr lang="en-GB" dirty="0"/>
              <a:t> problem.</a:t>
            </a:r>
          </a:p>
        </p:txBody>
      </p:sp>
      <p:sp>
        <p:nvSpPr>
          <p:cNvPr id="5" name="Text Placeholder 4"/>
          <p:cNvSpPr>
            <a:spLocks noGrp="1"/>
          </p:cNvSpPr>
          <p:nvPr>
            <p:ph type="body" sz="quarter" idx="21"/>
          </p:nvPr>
        </p:nvSpPr>
        <p:spPr>
          <a:xfrm>
            <a:off x="356261" y="770664"/>
            <a:ext cx="11581738" cy="5504407"/>
          </a:xfrm>
        </p:spPr>
        <p:txBody>
          <a:bodyPr/>
          <a:lstStyle/>
          <a:p>
            <a:endParaRPr lang="en-GB" dirty="0"/>
          </a:p>
          <a:p>
            <a:r>
              <a:rPr lang="en-GB" dirty="0"/>
              <a:t>Typically used in the following scenarios:</a:t>
            </a:r>
          </a:p>
          <a:p>
            <a:pPr lvl="1"/>
            <a:r>
              <a:rPr lang="en-GB" dirty="0"/>
              <a:t>“Not-yet-initialised" variables</a:t>
            </a:r>
          </a:p>
          <a:p>
            <a:pPr lvl="1"/>
            <a:r>
              <a:rPr lang="en-GB" dirty="0"/>
              <a:t>As a method result when no proper value could be returned</a:t>
            </a:r>
          </a:p>
          <a:p>
            <a:pPr lvl="1"/>
            <a:r>
              <a:rPr lang="en-GB" dirty="0"/>
              <a:t>To denote absence of an input, or that the input was inappropriate</a:t>
            </a:r>
          </a:p>
          <a:p>
            <a:pPr lvl="1"/>
            <a:endParaRPr lang="en-GB" dirty="0"/>
          </a:p>
          <a:p>
            <a:pPr lvl="2"/>
            <a:endParaRPr lang="en-GB" dirty="0"/>
          </a:p>
          <a:p>
            <a:r>
              <a:rPr lang="en-GB" dirty="0"/>
              <a:t>However, its nature often makes it easy to neglect it as a potential value:</a:t>
            </a:r>
          </a:p>
          <a:p>
            <a:pPr lvl="1"/>
            <a:r>
              <a:rPr lang="en-GB" dirty="0"/>
              <a:t>This can cause unexpected, or dangerous bugs!</a:t>
            </a:r>
          </a:p>
          <a:p>
            <a:pPr lvl="1"/>
            <a:r>
              <a:rPr lang="en-GB" dirty="0"/>
              <a:t>For example, if a method treats all inputs without expecting nulls, this can result in runtime exceptions.</a:t>
            </a:r>
          </a:p>
          <a:p>
            <a:pPr lvl="1"/>
            <a:r>
              <a:rPr lang="en-GB" dirty="0"/>
              <a:t>You can make your code safer by repeatedly checking for null … but this is cumbersome</a:t>
            </a:r>
          </a:p>
          <a:p>
            <a:pPr lvl="1"/>
            <a:r>
              <a:rPr lang="en-GB" dirty="0"/>
              <a:t>Also, littering code with redundant checks will bloat the code, and slow the program down unnecessarily</a:t>
            </a:r>
          </a:p>
          <a:p>
            <a:pPr lvl="2"/>
            <a:endParaRPr lang="en-GB" dirty="0"/>
          </a:p>
          <a:p>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6</a:t>
            </a:fld>
            <a:r>
              <a:rPr lang="en-US"/>
              <a:t>/N</a:t>
            </a:r>
            <a:endParaRPr lang="en-US" dirty="0"/>
          </a:p>
        </p:txBody>
      </p:sp>
    </p:spTree>
    <p:extLst>
      <p:ext uri="{BB962C8B-B14F-4D97-AF65-F5344CB8AC3E}">
        <p14:creationId xmlns:p14="http://schemas.microsoft.com/office/powerpoint/2010/main" val="174572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356261" y="839244"/>
            <a:ext cx="11581738" cy="5504407"/>
          </a:xfrm>
        </p:spPr>
        <p:txBody>
          <a:bodyPr/>
          <a:lstStyle/>
          <a:p>
            <a:r>
              <a:rPr lang="en-GB" dirty="0"/>
              <a:t>It is a valid value for any reference type.</a:t>
            </a:r>
          </a:p>
          <a:p>
            <a:pPr lvl="1"/>
            <a:r>
              <a:rPr lang="en-GB" dirty="0"/>
              <a:t>This means that it breaks type semantics</a:t>
            </a:r>
          </a:p>
          <a:p>
            <a:pPr lvl="2"/>
            <a:endParaRPr lang="en-GB" dirty="0"/>
          </a:p>
          <a:p>
            <a:r>
              <a:rPr lang="en-GB" dirty="0"/>
              <a:t>Its use may also often suffer from ambiguities</a:t>
            </a:r>
          </a:p>
          <a:p>
            <a:pPr lvl="1"/>
            <a:r>
              <a:rPr lang="en-GB" dirty="0"/>
              <a:t>E.g. in </a:t>
            </a:r>
            <a:r>
              <a:rPr lang="en-GB" b="1" dirty="0" err="1"/>
              <a:t>myMap.get</a:t>
            </a:r>
            <a:r>
              <a:rPr lang="en-GB" b="1" dirty="0"/>
              <a:t>(k), </a:t>
            </a:r>
            <a:r>
              <a:rPr lang="en-GB" dirty="0"/>
              <a:t>what does a null result mean?</a:t>
            </a:r>
          </a:p>
          <a:p>
            <a:pPr marL="269875" lvl="1" indent="0">
              <a:buNone/>
            </a:pPr>
            <a:r>
              <a:rPr lang="en-GB" dirty="0"/>
              <a:t>   That </a:t>
            </a:r>
            <a:r>
              <a:rPr lang="en-GB" b="1" dirty="0"/>
              <a:t>k</a:t>
            </a:r>
            <a:r>
              <a:rPr lang="en-GB" dirty="0"/>
              <a:t> was not present in the Map? Or that its </a:t>
            </a:r>
            <a:r>
              <a:rPr lang="en-GB" i="1" dirty="0"/>
              <a:t>value</a:t>
            </a:r>
            <a:r>
              <a:rPr lang="en-GB" dirty="0"/>
              <a:t> was in fact </a:t>
            </a:r>
            <a:r>
              <a:rPr lang="en-GB" b="1" dirty="0"/>
              <a:t>null</a:t>
            </a:r>
            <a:r>
              <a:rPr lang="en-GB" dirty="0"/>
              <a:t>?</a:t>
            </a:r>
          </a:p>
          <a:p>
            <a:pPr marL="269875" lvl="1" indent="0">
              <a:buNone/>
            </a:pPr>
            <a:r>
              <a:rPr lang="en-GB" dirty="0"/>
              <a:t>	</a:t>
            </a:r>
          </a:p>
          <a:p>
            <a:r>
              <a:rPr lang="en-GB" dirty="0"/>
              <a:t>Some third-party annotations exist to guard against unwanted nulls</a:t>
            </a:r>
          </a:p>
          <a:p>
            <a:pPr lvl="1"/>
            <a:r>
              <a:rPr lang="en-GB" dirty="0"/>
              <a:t>But these are not standard java, there are many incompatible implementations</a:t>
            </a:r>
          </a:p>
          <a:p>
            <a:pPr lvl="2"/>
            <a:r>
              <a:rPr lang="en-GB" dirty="0"/>
              <a:t>E.g. @NotNull vs @NonNull, defined at the IDE level.</a:t>
            </a:r>
          </a:p>
          <a:p>
            <a:pPr lvl="2"/>
            <a:endParaRPr lang="en-GB" dirty="0"/>
          </a:p>
          <a:p>
            <a:r>
              <a:rPr lang="en-GB" dirty="0"/>
              <a:t>"I call it my billion-dollar mistake."  - Sir C. A. R. Hoare </a:t>
            </a:r>
          </a:p>
          <a:p>
            <a:pPr marL="450850" lvl="2" indent="0">
              <a:buNone/>
            </a:pPr>
            <a:r>
              <a:rPr lang="en-GB" dirty="0"/>
              <a:t>“My goal was to ensure that all use of references should be absolutely safe, with checking performed automatically by the compiler. But I couldn't resist the temptation to put in a null reference, simply because it was so easy to implement. This has led to innumerable errors, vulnerabilities, and system crashes, which have probably caused a billion dollars of pain and damage in the last forty years.”</a:t>
            </a:r>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7</a:t>
            </a:fld>
            <a:r>
              <a:rPr lang="en-US"/>
              <a:t>/N</a:t>
            </a:r>
            <a:endParaRPr lang="en-US" dirty="0"/>
          </a:p>
        </p:txBody>
      </p:sp>
      <p:sp>
        <p:nvSpPr>
          <p:cNvPr id="7" name="Text Placeholder 3">
            <a:extLst>
              <a:ext uri="{FF2B5EF4-FFF2-40B4-BE49-F238E27FC236}">
                <a16:creationId xmlns:a16="http://schemas.microsoft.com/office/drawing/2014/main" id="{92AE35AF-2EB5-4301-B387-B22FFAC893B4}"/>
              </a:ext>
            </a:extLst>
          </p:cNvPr>
          <p:cNvSpPr txBox="1">
            <a:spLocks/>
          </p:cNvSpPr>
          <p:nvPr/>
        </p:nvSpPr>
        <p:spPr>
          <a:xfrm>
            <a:off x="356261" y="221141"/>
            <a:ext cx="11581738" cy="403225"/>
          </a:xfrm>
          <a:prstGeom prst="rect">
            <a:avLst/>
          </a:prstGeom>
        </p:spPr>
        <p:txBody>
          <a:bodyPr vert="horz" lIns="0" tIns="45720" rIns="0" bIns="45720" rtlCol="0">
            <a:noAutofit/>
          </a:bodyPr>
          <a:lstStyle>
            <a:lvl1pPr marL="6350" indent="0" algn="l" defTabSz="914400" rtl="0" eaLnBrk="1" latinLnBrk="0" hangingPunct="1">
              <a:lnSpc>
                <a:spcPct val="130000"/>
              </a:lnSpc>
              <a:spcBef>
                <a:spcPts val="0"/>
              </a:spcBef>
              <a:buSzPct val="100000"/>
              <a:buFont typeface="Wingdings" pitchFamily="2" charset="2"/>
              <a:buNone/>
              <a:tabLst/>
              <a:defRPr sz="2400" kern="1200">
                <a:solidFill>
                  <a:schemeClr val="tx1"/>
                </a:solidFill>
                <a:latin typeface="+mj-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dirty="0"/>
              <a:t>Motivation: The </a:t>
            </a:r>
            <a:r>
              <a:rPr lang="en-GB" b="1" dirty="0">
                <a:latin typeface="+mn-lt"/>
              </a:rPr>
              <a:t>null</a:t>
            </a:r>
            <a:r>
              <a:rPr lang="en-GB" dirty="0"/>
              <a:t> problem.</a:t>
            </a:r>
          </a:p>
        </p:txBody>
      </p:sp>
    </p:spTree>
    <p:extLst>
      <p:ext uri="{BB962C8B-B14F-4D97-AF65-F5344CB8AC3E}">
        <p14:creationId xmlns:p14="http://schemas.microsoft.com/office/powerpoint/2010/main" val="64561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The ‘Optional’ class</a:t>
            </a:r>
          </a:p>
        </p:txBody>
      </p:sp>
      <p:sp>
        <p:nvSpPr>
          <p:cNvPr id="5" name="Text Placeholder 4"/>
          <p:cNvSpPr>
            <a:spLocks noGrp="1"/>
          </p:cNvSpPr>
          <p:nvPr>
            <p:ph type="body" sz="quarter" idx="21"/>
          </p:nvPr>
        </p:nvSpPr>
        <p:spPr>
          <a:xfrm>
            <a:off x="356261" y="839244"/>
            <a:ext cx="11581738" cy="5504407"/>
          </a:xfrm>
        </p:spPr>
        <p:txBody>
          <a:bodyPr/>
          <a:lstStyle/>
          <a:p>
            <a:r>
              <a:rPr lang="en-GB" dirty="0"/>
              <a:t>The basic concept:</a:t>
            </a:r>
          </a:p>
          <a:p>
            <a:pPr lvl="1"/>
            <a:r>
              <a:rPr lang="en-GB" dirty="0"/>
              <a:t>Class wrapper for detecting if an object contains a valid value, or is “empty”</a:t>
            </a:r>
          </a:p>
          <a:p>
            <a:pPr lvl="1"/>
            <a:endParaRPr lang="en-GB" dirty="0"/>
          </a:p>
          <a:p>
            <a:r>
              <a:rPr lang="en-GB" dirty="0"/>
              <a:t>Detecting nulls manually:</a:t>
            </a:r>
          </a:p>
          <a:p>
            <a:pPr lvl="1"/>
            <a:r>
              <a:rPr lang="en-GB" dirty="0"/>
              <a:t>One can detect the presence of nulls or null-related problems, by using appropriate exception-handling</a:t>
            </a:r>
          </a:p>
          <a:p>
            <a:pPr lvl="1"/>
            <a:r>
              <a:rPr lang="en-GB" dirty="0"/>
              <a:t>But, exception handling code can be awkward for the developer.</a:t>
            </a:r>
          </a:p>
          <a:p>
            <a:pPr lvl="1"/>
            <a:r>
              <a:rPr lang="en-GB" dirty="0"/>
              <a:t>Also for the user: no outward indication whether a null is valid input / is handled appropriately by the function.</a:t>
            </a:r>
          </a:p>
          <a:p>
            <a:pPr lvl="2"/>
            <a:r>
              <a:rPr lang="en-GB" dirty="0"/>
              <a:t>Unless you love reading documentation. Which you should regardless </a:t>
            </a:r>
            <a:r>
              <a:rPr lang="en-GB" dirty="0">
                <a:sym typeface="Wingdings" panose="05000000000000000000" pitchFamily="2" charset="2"/>
              </a:rPr>
              <a:t></a:t>
            </a:r>
            <a:endParaRPr lang="en-GB" dirty="0"/>
          </a:p>
          <a:p>
            <a:pPr lvl="1"/>
            <a:endParaRPr lang="en-GB" dirty="0"/>
          </a:p>
          <a:p>
            <a:r>
              <a:rPr lang="en-GB" b="1" dirty="0"/>
              <a:t>Optional&lt;T&gt;</a:t>
            </a:r>
            <a:r>
              <a:rPr lang="en-GB" dirty="0"/>
              <a:t> can be thought of as encapsulating an optional </a:t>
            </a:r>
            <a:r>
              <a:rPr lang="en-GB" b="1" dirty="0"/>
              <a:t>value</a:t>
            </a:r>
            <a:r>
              <a:rPr lang="en-GB" dirty="0"/>
              <a:t> of type T.</a:t>
            </a:r>
          </a:p>
          <a:p>
            <a:pPr lvl="1"/>
            <a:r>
              <a:rPr lang="en-GB" dirty="0"/>
              <a:t>Can be thought of as a container that may - or may not - contain a single value.</a:t>
            </a:r>
          </a:p>
          <a:p>
            <a:pPr lvl="1"/>
            <a:r>
              <a:rPr lang="en-GB" dirty="0"/>
              <a:t>If a value is present, then </a:t>
            </a:r>
            <a:r>
              <a:rPr lang="en-GB" b="1" dirty="0" err="1"/>
              <a:t>isPresent</a:t>
            </a:r>
            <a:r>
              <a:rPr lang="en-GB" b="1" dirty="0"/>
              <a:t>()</a:t>
            </a:r>
            <a:r>
              <a:rPr lang="en-GB" dirty="0"/>
              <a:t> will return </a:t>
            </a:r>
            <a:r>
              <a:rPr lang="en-GB" b="1" dirty="0"/>
              <a:t>true, </a:t>
            </a:r>
            <a:r>
              <a:rPr lang="en-GB" dirty="0"/>
              <a:t>and</a:t>
            </a:r>
            <a:r>
              <a:rPr lang="en-GB" b="1" dirty="0"/>
              <a:t> get()</a:t>
            </a:r>
            <a:r>
              <a:rPr lang="en-GB" dirty="0"/>
              <a:t> will return the value</a:t>
            </a:r>
          </a:p>
          <a:p>
            <a:pPr lvl="1"/>
            <a:r>
              <a:rPr lang="en-GB" dirty="0"/>
              <a:t>If “present”, then the value is guaranteed to be non-</a:t>
            </a:r>
            <a:r>
              <a:rPr lang="en-GB" b="1" dirty="0"/>
              <a:t>null</a:t>
            </a:r>
          </a:p>
          <a:p>
            <a:pPr lvl="1"/>
            <a:r>
              <a:rPr lang="en-GB" dirty="0"/>
              <a:t>Implemented via an internal private </a:t>
            </a:r>
            <a:r>
              <a:rPr lang="en-GB" b="1" dirty="0"/>
              <a:t>value</a:t>
            </a:r>
            <a:r>
              <a:rPr lang="en-GB" dirty="0"/>
              <a:t> field; if this is fact </a:t>
            </a:r>
            <a:r>
              <a:rPr lang="en-GB" b="1" dirty="0"/>
              <a:t>null</a:t>
            </a:r>
            <a:r>
              <a:rPr lang="en-GB" dirty="0"/>
              <a:t>,</a:t>
            </a:r>
            <a:r>
              <a:rPr lang="en-GB" b="1" dirty="0"/>
              <a:t> </a:t>
            </a:r>
            <a:r>
              <a:rPr lang="en-GB" dirty="0"/>
              <a:t>attempting to </a:t>
            </a:r>
            <a:r>
              <a:rPr lang="en-GB" b="1" dirty="0"/>
              <a:t>get() </a:t>
            </a:r>
            <a:r>
              <a:rPr lang="en-GB" dirty="0"/>
              <a:t>will throw a </a:t>
            </a:r>
            <a:r>
              <a:rPr lang="en-GB" b="1" dirty="0" err="1"/>
              <a:t>NoSuchElementException</a:t>
            </a:r>
            <a:endParaRPr lang="en-GB" dirty="0"/>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8</a:t>
            </a:fld>
            <a:r>
              <a:rPr lang="en-US"/>
              <a:t>/N</a:t>
            </a:r>
            <a:endParaRPr lang="en-US" dirty="0"/>
          </a:p>
        </p:txBody>
      </p:sp>
    </p:spTree>
    <p:extLst>
      <p:ext uri="{BB962C8B-B14F-4D97-AF65-F5344CB8AC3E}">
        <p14:creationId xmlns:p14="http://schemas.microsoft.com/office/powerpoint/2010/main" val="225334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a:off x="356261" y="301151"/>
            <a:ext cx="11581738" cy="403225"/>
          </a:xfrm>
        </p:spPr>
        <p:txBody>
          <a:bodyPr/>
          <a:lstStyle/>
          <a:p>
            <a:pPr algn="ctr"/>
            <a:r>
              <a:rPr lang="en-GB" dirty="0"/>
              <a:t>Advantages of class ‘Optional’</a:t>
            </a:r>
          </a:p>
        </p:txBody>
      </p:sp>
      <p:sp>
        <p:nvSpPr>
          <p:cNvPr id="5" name="Text Placeholder 4"/>
          <p:cNvSpPr>
            <a:spLocks noGrp="1"/>
          </p:cNvSpPr>
          <p:nvPr>
            <p:ph type="body" sz="quarter" idx="21"/>
          </p:nvPr>
        </p:nvSpPr>
        <p:spPr>
          <a:xfrm>
            <a:off x="356261" y="839244"/>
            <a:ext cx="11581738" cy="5504407"/>
          </a:xfrm>
        </p:spPr>
        <p:txBody>
          <a:bodyPr/>
          <a:lstStyle/>
          <a:p>
            <a:endParaRPr lang="en-GB" dirty="0"/>
          </a:p>
          <a:p>
            <a:r>
              <a:rPr lang="en-GB" dirty="0"/>
              <a:t>Signals intent for possibility of a null value at the type level.</a:t>
            </a:r>
          </a:p>
          <a:p>
            <a:pPr lvl="1"/>
            <a:r>
              <a:rPr lang="en-GB" dirty="0"/>
              <a:t>Compared to null references the Optional class forces you to think about the case when the value is not present, and handle it appropriately.</a:t>
            </a:r>
          </a:p>
          <a:p>
            <a:pPr lvl="1"/>
            <a:r>
              <a:rPr lang="en-GB" dirty="0"/>
              <a:t>Can help prevent unintended null pointer exceptions.</a:t>
            </a:r>
          </a:p>
          <a:p>
            <a:pPr lvl="1"/>
            <a:endParaRPr lang="en-GB" dirty="0"/>
          </a:p>
          <a:p>
            <a:endParaRPr lang="en-GB" dirty="0"/>
          </a:p>
          <a:p>
            <a:r>
              <a:rPr lang="en-GB" dirty="0"/>
              <a:t>The intent of the Optional class is not to replace every single </a:t>
            </a:r>
            <a:r>
              <a:rPr lang="en-GB" b="1" dirty="0"/>
              <a:t>null</a:t>
            </a:r>
            <a:r>
              <a:rPr lang="en-GB" dirty="0"/>
              <a:t> reference.</a:t>
            </a:r>
          </a:p>
          <a:p>
            <a:pPr lvl="1"/>
            <a:r>
              <a:rPr lang="en-GB" dirty="0"/>
              <a:t>The intent is to help design more-comprehensible APIs so that by just reading the signature of a method, you can tell whether you can expect an optional value.</a:t>
            </a:r>
          </a:p>
          <a:p>
            <a:pPr lvl="1"/>
            <a:r>
              <a:rPr lang="en-GB" dirty="0"/>
              <a:t>This forces you to actively unwrap an Optional to deal with the presence or absence of a value.</a:t>
            </a:r>
          </a:p>
          <a:p>
            <a:pPr lvl="1"/>
            <a:endParaRPr lang="en-GB" dirty="0"/>
          </a:p>
          <a:p>
            <a:pPr lvl="1"/>
            <a:endParaRPr lang="en-GB" dirty="0"/>
          </a:p>
          <a:p>
            <a:pPr lvl="2"/>
            <a:r>
              <a:rPr lang="en-GB" dirty="0"/>
              <a:t>More details on this: </a:t>
            </a:r>
            <a:r>
              <a:rPr lang="en-GB" dirty="0">
                <a:hlinkClick r:id="rId3"/>
              </a:rPr>
              <a:t>https://www.oracle.com/technical-resources/articles/java/java8-optional.html</a:t>
            </a:r>
            <a:r>
              <a:rPr lang="en-GB" dirty="0"/>
              <a:t> </a:t>
            </a:r>
          </a:p>
          <a:p>
            <a:pPr marL="6350" indent="0">
              <a:buNone/>
            </a:pPr>
            <a:endParaRPr lang="en-GB" dirty="0"/>
          </a:p>
          <a:p>
            <a:pPr marL="6350" indent="0">
              <a:buNone/>
            </a:pPr>
            <a:endParaRPr lang="en-GB" dirty="0"/>
          </a:p>
        </p:txBody>
      </p:sp>
      <p:sp>
        <p:nvSpPr>
          <p:cNvPr id="6" name="Slide Number Placeholder 5"/>
          <p:cNvSpPr>
            <a:spLocks noGrp="1"/>
          </p:cNvSpPr>
          <p:nvPr>
            <p:ph type="sldNum" sz="quarter" idx="18"/>
          </p:nvPr>
        </p:nvSpPr>
        <p:spPr/>
        <p:txBody>
          <a:bodyPr/>
          <a:lstStyle/>
          <a:p>
            <a:fld id="{D7E85FC7-13DC-D24B-89C2-5E16CAE8A885}" type="slidenum">
              <a:rPr lang="en-US" smtClean="0"/>
              <a:pPr/>
              <a:t>9</a:t>
            </a:fld>
            <a:r>
              <a:rPr lang="en-US"/>
              <a:t>/N</a:t>
            </a:r>
            <a:endParaRPr lang="en-US" dirty="0"/>
          </a:p>
        </p:txBody>
      </p:sp>
    </p:spTree>
    <p:extLst>
      <p:ext uri="{BB962C8B-B14F-4D97-AF65-F5344CB8AC3E}">
        <p14:creationId xmlns:p14="http://schemas.microsoft.com/office/powerpoint/2010/main" val="4250976062"/>
      </p:ext>
    </p:extLst>
  </p:cSld>
  <p:clrMapOvr>
    <a:masterClrMapping/>
  </p:clrMapOvr>
</p:sld>
</file>

<file path=ppt/theme/theme1.xml><?xml version="1.0" encoding="utf-8"?>
<a:theme xmlns:a="http://schemas.openxmlformats.org/drawingml/2006/main" name="Title/Divider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0C121402-B6D9-9744-973B-81A6B776DF11}"/>
    </a:ext>
  </a:extLst>
</a:theme>
</file>

<file path=ppt/theme/theme2.xml><?xml version="1.0" encoding="utf-8"?>
<a:theme xmlns:a="http://schemas.openxmlformats.org/drawingml/2006/main" name="Text/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24E1FE93-DBF4-6E41-BD12-7199829D8CB3}"/>
    </a:ext>
  </a:extLst>
</a:theme>
</file>

<file path=ppt/theme/theme3.xml><?xml version="1.0" encoding="utf-8"?>
<a:theme xmlns:a="http://schemas.openxmlformats.org/drawingml/2006/main" name="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E1A0A4E8-9C8B-244F-A8BB-F43D8A27A71A}"/>
    </a:ext>
  </a:extLst>
</a:theme>
</file>

<file path=ppt/theme/theme4.xml><?xml version="1.0" encoding="utf-8"?>
<a:theme xmlns:a="http://schemas.openxmlformats.org/drawingml/2006/main" name="End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BBE50698-18A2-4941-A9C0-C386D61FA33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BA757DD001D6429A804770F209C358" ma:contentTypeVersion="9" ma:contentTypeDescription="Create a new document." ma:contentTypeScope="" ma:versionID="a2af8620d8052c4570ee10b90bc2e287">
  <xsd:schema xmlns:xsd="http://www.w3.org/2001/XMLSchema" xmlns:xs="http://www.w3.org/2001/XMLSchema" xmlns:p="http://schemas.microsoft.com/office/2006/metadata/properties" xmlns:ns2="864fa2f1-e7a3-49ef-aac9-27da4f2d2640" targetNamespace="http://schemas.microsoft.com/office/2006/metadata/properties" ma:root="true" ma:fieldsID="bdde676d73dc32e80c046e4d27a4df6c" ns2:_="">
    <xsd:import namespace="864fa2f1-e7a3-49ef-aac9-27da4f2d264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4fa2f1-e7a3-49ef-aac9-27da4f2d26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7D91BB-6FD8-4800-B5D5-2773EA19D436}">
  <ds:schemaRefs>
    <ds:schemaRef ds:uri="864fa2f1-e7a3-49ef-aac9-27da4f2d2640"/>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8E849799-830B-4E55-9666-63F48AF16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4fa2f1-e7a3-49ef-aac9-27da4f2d26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74A378-A40D-4D10-9A36-F1DBB1C7DA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powerpoint-template</Template>
  <TotalTime>4124</TotalTime>
  <Words>6671</Words>
  <Application>Microsoft Office PowerPoint</Application>
  <PresentationFormat>Widescreen</PresentationFormat>
  <Paragraphs>807</Paragraphs>
  <Slides>57</Slides>
  <Notes>51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57</vt:i4>
      </vt:variant>
    </vt:vector>
  </HeadingPairs>
  <TitlesOfParts>
    <vt:vector size="67" baseType="lpstr">
      <vt:lpstr>Arial</vt:lpstr>
      <vt:lpstr>Arial Black</vt:lpstr>
      <vt:lpstr>Bahnschrift</vt:lpstr>
      <vt:lpstr>Calibri</vt:lpstr>
      <vt:lpstr>System Font Regular</vt:lpstr>
      <vt:lpstr>Wingdings</vt:lpstr>
      <vt:lpstr>Title/Divider Slides</vt:lpstr>
      <vt:lpstr>Text/Media Slides</vt:lpstr>
      <vt:lpstr>Media Slides</vt:lpstr>
      <vt:lpstr>End Slides</vt:lpstr>
      <vt:lpstr>CE303</vt:lpstr>
      <vt:lpstr>Today:</vt:lpstr>
      <vt:lpstr>PowerPoint Presentation</vt:lpstr>
      <vt:lpstr>PowerPoint Presentation</vt:lpstr>
      <vt:lpstr>Part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IIa</vt:lpstr>
      <vt:lpstr>PowerPoint Presentation</vt:lpstr>
      <vt:lpstr>PowerPoint Presentation</vt:lpstr>
      <vt:lpstr>PowerPoint Presentation</vt:lpstr>
      <vt:lpstr>PowerPoint Presentation</vt:lpstr>
      <vt:lpstr>PowerPoint Presentation</vt:lpstr>
      <vt:lpstr>Part IIb</vt:lpstr>
      <vt:lpstr>PowerPoint Presentation</vt:lpstr>
      <vt:lpstr>PowerPoint Presentation</vt:lpstr>
      <vt:lpstr>PowerPoint Presentation</vt:lpstr>
      <vt:lpstr>PowerPoint Presentation</vt:lpstr>
      <vt:lpstr>PowerPoint Presentation</vt:lpstr>
      <vt:lpstr>Part IIc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III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Academic hours: Wednesdays 09:00-11:00  (please email if you 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Papastylianou, Tasos</dc:creator>
  <cp:lastModifiedBy>Papastylianou, Tasos</cp:lastModifiedBy>
  <cp:revision>811</cp:revision>
  <dcterms:created xsi:type="dcterms:W3CDTF">2022-10-17T05:20:58Z</dcterms:created>
  <dcterms:modified xsi:type="dcterms:W3CDTF">2022-11-29T03:14:02Z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0x0101002BBA757DD001D6429A804770F209C358</vt:lpwstr>
  </property>
</Properties>
</file>