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5.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6.xml" ContentType="application/vnd.openxmlformats-officedocument.themeOverride+xml"/>
  <Override PartName="/ppt/notesSlides/notesSlide21.xml" ContentType="application/vnd.openxmlformats-officedocument.presentationml.notesSlide+xml"/>
  <Override PartName="/ppt/theme/themeOverride17.xml" ContentType="application/vnd.openxmlformats-officedocument.themeOverride+xml"/>
  <Override PartName="/ppt/notesSlides/notesSlide22.xml" ContentType="application/vnd.openxmlformats-officedocument.presentationml.notesSlide+xml"/>
  <Override PartName="/ppt/theme/themeOverride18.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9.xml" ContentType="application/vnd.openxmlformats-officedocument.themeOverride+xml"/>
  <Override PartName="/ppt/notesSlides/notesSlide25.xml" ContentType="application/vnd.openxmlformats-officedocument.presentationml.notesSlide+xml"/>
  <Override PartName="/ppt/theme/themeOverride20.xml" ContentType="application/vnd.openxmlformats-officedocument.themeOverride+xml"/>
  <Override PartName="/ppt/notesSlides/notesSlide26.xml" ContentType="application/vnd.openxmlformats-officedocument.presentationml.notesSlide+xml"/>
  <Override PartName="/ppt/theme/themeOverride21.xml" ContentType="application/vnd.openxmlformats-officedocument.themeOverride+xml"/>
  <Override PartName="/ppt/notesSlides/notesSlide27.xml" ContentType="application/vnd.openxmlformats-officedocument.presentationml.notesSlide+xml"/>
  <Override PartName="/ppt/theme/themeOverride22.xml" ContentType="application/vnd.openxmlformats-officedocument.themeOverride+xml"/>
  <Override PartName="/ppt/notesSlides/notesSlide28.xml" ContentType="application/vnd.openxmlformats-officedocument.presentationml.notesSlide+xml"/>
  <Override PartName="/ppt/theme/themeOverride23.xml" ContentType="application/vnd.openxmlformats-officedocument.themeOverride+xml"/>
  <Override PartName="/ppt/notesSlides/notesSlide29.xml" ContentType="application/vnd.openxmlformats-officedocument.presentationml.notesSlide+xml"/>
  <Override PartName="/ppt/theme/themeOverride24.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25.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2"/>
  </p:notesMasterIdLst>
  <p:handoutMasterIdLst>
    <p:handoutMasterId r:id="rId43"/>
  </p:handoutMasterIdLst>
  <p:sldIdLst>
    <p:sldId id="256" r:id="rId2"/>
    <p:sldId id="378" r:id="rId3"/>
    <p:sldId id="379" r:id="rId4"/>
    <p:sldId id="380" r:id="rId5"/>
    <p:sldId id="381" r:id="rId6"/>
    <p:sldId id="314" r:id="rId7"/>
    <p:sldId id="315" r:id="rId8"/>
    <p:sldId id="382" r:id="rId9"/>
    <p:sldId id="405" r:id="rId10"/>
    <p:sldId id="278" r:id="rId11"/>
    <p:sldId id="316" r:id="rId12"/>
    <p:sldId id="318" r:id="rId13"/>
    <p:sldId id="279" r:id="rId14"/>
    <p:sldId id="319" r:id="rId15"/>
    <p:sldId id="320" r:id="rId16"/>
    <p:sldId id="321" r:id="rId17"/>
    <p:sldId id="322" r:id="rId18"/>
    <p:sldId id="406" r:id="rId19"/>
    <p:sldId id="324" r:id="rId20"/>
    <p:sldId id="363" r:id="rId21"/>
    <p:sldId id="364" r:id="rId22"/>
    <p:sldId id="407" r:id="rId23"/>
    <p:sldId id="383" r:id="rId24"/>
    <p:sldId id="258" r:id="rId25"/>
    <p:sldId id="259" r:id="rId26"/>
    <p:sldId id="260" r:id="rId27"/>
    <p:sldId id="326" r:id="rId28"/>
    <p:sldId id="265" r:id="rId29"/>
    <p:sldId id="267" r:id="rId30"/>
    <p:sldId id="266" r:id="rId31"/>
    <p:sldId id="270" r:id="rId32"/>
    <p:sldId id="384" r:id="rId33"/>
    <p:sldId id="385" r:id="rId34"/>
    <p:sldId id="353" r:id="rId35"/>
    <p:sldId id="332" r:id="rId36"/>
    <p:sldId id="334" r:id="rId37"/>
    <p:sldId id="386" r:id="rId38"/>
    <p:sldId id="387" r:id="rId39"/>
    <p:sldId id="388" r:id="rId40"/>
    <p:sldId id="327" r:id="rId41"/>
  </p:sldIdLst>
  <p:sldSz cx="9144000" cy="6858000" type="screen4x3"/>
  <p:notesSz cx="7099300" cy="10234613"/>
  <p:custDataLst>
    <p:tags r:id="rId44"/>
  </p:custDataLst>
  <p:defaultTextStyle>
    <a:defPPr>
      <a:defRPr lang="en-GB"/>
    </a:defPPr>
    <a:lvl1pPr algn="ctr" rtl="0" fontAlgn="base">
      <a:spcBef>
        <a:spcPct val="0"/>
      </a:spcBef>
      <a:spcAft>
        <a:spcPct val="0"/>
      </a:spcAft>
      <a:defRPr kern="1200">
        <a:solidFill>
          <a:schemeClr val="tx1"/>
        </a:solidFill>
        <a:latin typeface="Times New Roman" pitchFamily="18" charset="0"/>
        <a:ea typeface="+mn-ea"/>
        <a:cs typeface="Arial" charset="0"/>
      </a:defRPr>
    </a:lvl1pPr>
    <a:lvl2pPr marL="457200" algn="ctr" rtl="0" fontAlgn="base">
      <a:spcBef>
        <a:spcPct val="0"/>
      </a:spcBef>
      <a:spcAft>
        <a:spcPct val="0"/>
      </a:spcAft>
      <a:defRPr kern="1200">
        <a:solidFill>
          <a:schemeClr val="tx1"/>
        </a:solidFill>
        <a:latin typeface="Times New Roman" pitchFamily="18" charset="0"/>
        <a:ea typeface="+mn-ea"/>
        <a:cs typeface="Arial" charset="0"/>
      </a:defRPr>
    </a:lvl2pPr>
    <a:lvl3pPr marL="914400" algn="ctr" rtl="0" fontAlgn="base">
      <a:spcBef>
        <a:spcPct val="0"/>
      </a:spcBef>
      <a:spcAft>
        <a:spcPct val="0"/>
      </a:spcAft>
      <a:defRPr kern="1200">
        <a:solidFill>
          <a:schemeClr val="tx1"/>
        </a:solidFill>
        <a:latin typeface="Times New Roman" pitchFamily="18" charset="0"/>
        <a:ea typeface="+mn-ea"/>
        <a:cs typeface="Arial" charset="0"/>
      </a:defRPr>
    </a:lvl3pPr>
    <a:lvl4pPr marL="1371600" algn="ctr" rtl="0" fontAlgn="base">
      <a:spcBef>
        <a:spcPct val="0"/>
      </a:spcBef>
      <a:spcAft>
        <a:spcPct val="0"/>
      </a:spcAft>
      <a:defRPr kern="1200">
        <a:solidFill>
          <a:schemeClr val="tx1"/>
        </a:solidFill>
        <a:latin typeface="Times New Roman" pitchFamily="18" charset="0"/>
        <a:ea typeface="+mn-ea"/>
        <a:cs typeface="Arial" charset="0"/>
      </a:defRPr>
    </a:lvl4pPr>
    <a:lvl5pPr marL="1828800" algn="ctr"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5F"/>
    <a:srgbClr val="0000CC"/>
    <a:srgbClr val="CCE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3673" autoAdjust="0"/>
  </p:normalViewPr>
  <p:slideViewPr>
    <p:cSldViewPr>
      <p:cViewPr varScale="1">
        <p:scale>
          <a:sx n="106" d="100"/>
          <a:sy n="106" d="100"/>
        </p:scale>
        <p:origin x="2344"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152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rt Voelker" userId="32892365-d98d-4ab1-b5a9-fc8eb75fd456" providerId="ADAL" clId="{23AE8E50-BE61-4E98-A61B-3EF8DEAEF0C2}"/>
    <pc:docChg chg="undo custSel modSld">
      <pc:chgData name="Norbert Voelker" userId="32892365-d98d-4ab1-b5a9-fc8eb75fd456" providerId="ADAL" clId="{23AE8E50-BE61-4E98-A61B-3EF8DEAEF0C2}" dt="2017-11-19T13:15:52.991" v="782" actId="20577"/>
      <pc:docMkLst>
        <pc:docMk/>
      </pc:docMkLst>
      <pc:sldChg chg="modSp">
        <pc:chgData name="Norbert Voelker" userId="32892365-d98d-4ab1-b5a9-fc8eb75fd456" providerId="ADAL" clId="{23AE8E50-BE61-4E98-A61B-3EF8DEAEF0C2}" dt="2017-11-17T16:08:51.929" v="74" actId="6549"/>
        <pc:sldMkLst>
          <pc:docMk/>
          <pc:sldMk cId="2419218545" sldId="272"/>
        </pc:sldMkLst>
        <pc:spChg chg="mod">
          <ac:chgData name="Norbert Voelker" userId="32892365-d98d-4ab1-b5a9-fc8eb75fd456" providerId="ADAL" clId="{23AE8E50-BE61-4E98-A61B-3EF8DEAEF0C2}" dt="2017-11-17T16:08:51.929" v="74" actId="6549"/>
          <ac:spMkLst>
            <pc:docMk/>
            <pc:sldMk cId="2419218545" sldId="272"/>
            <ac:spMk id="3" creationId="{00000000-0000-0000-0000-000000000000}"/>
          </ac:spMkLst>
        </pc:spChg>
      </pc:sldChg>
      <pc:sldChg chg="modSp">
        <pc:chgData name="Norbert Voelker" userId="32892365-d98d-4ab1-b5a9-fc8eb75fd456" providerId="ADAL" clId="{23AE8E50-BE61-4E98-A61B-3EF8DEAEF0C2}" dt="2017-11-17T16:09:10.880" v="94" actId="20577"/>
        <pc:sldMkLst>
          <pc:docMk/>
          <pc:sldMk cId="311989300" sldId="276"/>
        </pc:sldMkLst>
        <pc:spChg chg="mod">
          <ac:chgData name="Norbert Voelker" userId="32892365-d98d-4ab1-b5a9-fc8eb75fd456" providerId="ADAL" clId="{23AE8E50-BE61-4E98-A61B-3EF8DEAEF0C2}" dt="2017-11-17T16:09:10.880" v="94" actId="20577"/>
          <ac:spMkLst>
            <pc:docMk/>
            <pc:sldMk cId="311989300" sldId="276"/>
            <ac:spMk id="3" creationId="{00000000-0000-0000-0000-000000000000}"/>
          </ac:spMkLst>
        </pc:spChg>
      </pc:sldChg>
      <pc:sldChg chg="modSp">
        <pc:chgData name="Norbert Voelker" userId="32892365-d98d-4ab1-b5a9-fc8eb75fd456" providerId="ADAL" clId="{23AE8E50-BE61-4E98-A61B-3EF8DEAEF0C2}" dt="2017-11-17T16:15:07.643" v="276" actId="20577"/>
        <pc:sldMkLst>
          <pc:docMk/>
          <pc:sldMk cId="2474358048" sldId="279"/>
        </pc:sldMkLst>
        <pc:spChg chg="mod">
          <ac:chgData name="Norbert Voelker" userId="32892365-d98d-4ab1-b5a9-fc8eb75fd456" providerId="ADAL" clId="{23AE8E50-BE61-4E98-A61B-3EF8DEAEF0C2}" dt="2017-11-17T16:15:07.643" v="276" actId="20577"/>
          <ac:spMkLst>
            <pc:docMk/>
            <pc:sldMk cId="2474358048" sldId="279"/>
            <ac:spMk id="3" creationId="{00000000-0000-0000-0000-000000000000}"/>
          </ac:spMkLst>
        </pc:spChg>
      </pc:sldChg>
      <pc:sldChg chg="modSp">
        <pc:chgData name="Norbert Voelker" userId="32892365-d98d-4ab1-b5a9-fc8eb75fd456" providerId="ADAL" clId="{23AE8E50-BE61-4E98-A61B-3EF8DEAEF0C2}" dt="2017-11-17T16:12:50.963" v="215" actId="20577"/>
        <pc:sldMkLst>
          <pc:docMk/>
          <pc:sldMk cId="3776219247" sldId="316"/>
        </pc:sldMkLst>
        <pc:spChg chg="mod">
          <ac:chgData name="Norbert Voelker" userId="32892365-d98d-4ab1-b5a9-fc8eb75fd456" providerId="ADAL" clId="{23AE8E50-BE61-4E98-A61B-3EF8DEAEF0C2}" dt="2017-11-17T16:12:50.963" v="215" actId="20577"/>
          <ac:spMkLst>
            <pc:docMk/>
            <pc:sldMk cId="3776219247" sldId="316"/>
            <ac:spMk id="3" creationId="{00000000-0000-0000-0000-000000000000}"/>
          </ac:spMkLst>
        </pc:spChg>
      </pc:sldChg>
      <pc:sldChg chg="modSp">
        <pc:chgData name="Norbert Voelker" userId="32892365-d98d-4ab1-b5a9-fc8eb75fd456" providerId="ADAL" clId="{23AE8E50-BE61-4E98-A61B-3EF8DEAEF0C2}" dt="2017-11-19T13:15:52.991" v="782" actId="20577"/>
        <pc:sldMkLst>
          <pc:docMk/>
          <pc:sldMk cId="0" sldId="323"/>
        </pc:sldMkLst>
        <pc:spChg chg="mod">
          <ac:chgData name="Norbert Voelker" userId="32892365-d98d-4ab1-b5a9-fc8eb75fd456" providerId="ADAL" clId="{23AE8E50-BE61-4E98-A61B-3EF8DEAEF0C2}" dt="2017-11-19T13:15:52.991" v="782" actId="20577"/>
          <ac:spMkLst>
            <pc:docMk/>
            <pc:sldMk cId="0" sldId="323"/>
            <ac:spMk id="4" creationId="{00000000-0000-0000-0000-000000000000}"/>
          </ac:spMkLst>
        </pc:spChg>
      </pc:sldChg>
      <pc:sldChg chg="modSp">
        <pc:chgData name="Norbert Voelker" userId="32892365-d98d-4ab1-b5a9-fc8eb75fd456" providerId="ADAL" clId="{23AE8E50-BE61-4E98-A61B-3EF8DEAEF0C2}" dt="2017-11-17T16:48:05.955" v="766" actId="20577"/>
        <pc:sldMkLst>
          <pc:docMk/>
          <pc:sldMk cId="2237192547" sldId="342"/>
        </pc:sldMkLst>
        <pc:spChg chg="mod">
          <ac:chgData name="Norbert Voelker" userId="32892365-d98d-4ab1-b5a9-fc8eb75fd456" providerId="ADAL" clId="{23AE8E50-BE61-4E98-A61B-3EF8DEAEF0C2}" dt="2017-11-17T16:48:05.955" v="766" actId="20577"/>
          <ac:spMkLst>
            <pc:docMk/>
            <pc:sldMk cId="2237192547" sldId="342"/>
            <ac:spMk id="3" creationId="{00000000-0000-0000-0000-000000000000}"/>
          </ac:spMkLst>
        </pc:spChg>
      </pc:sldChg>
      <pc:sldChg chg="modSp">
        <pc:chgData name="Norbert Voelker" userId="32892365-d98d-4ab1-b5a9-fc8eb75fd456" providerId="ADAL" clId="{23AE8E50-BE61-4E98-A61B-3EF8DEAEF0C2}" dt="2017-11-17T16:22:22.294" v="436" actId="20577"/>
        <pc:sldMkLst>
          <pc:docMk/>
          <pc:sldMk cId="3725422407" sldId="344"/>
        </pc:sldMkLst>
        <pc:spChg chg="mod">
          <ac:chgData name="Norbert Voelker" userId="32892365-d98d-4ab1-b5a9-fc8eb75fd456" providerId="ADAL" clId="{23AE8E50-BE61-4E98-A61B-3EF8DEAEF0C2}" dt="2017-11-17T16:22:13.467" v="431" actId="20577"/>
          <ac:spMkLst>
            <pc:docMk/>
            <pc:sldMk cId="3725422407" sldId="344"/>
            <ac:spMk id="2" creationId="{00000000-0000-0000-0000-000000000000}"/>
          </ac:spMkLst>
        </pc:spChg>
        <pc:spChg chg="mod">
          <ac:chgData name="Norbert Voelker" userId="32892365-d98d-4ab1-b5a9-fc8eb75fd456" providerId="ADAL" clId="{23AE8E50-BE61-4E98-A61B-3EF8DEAEF0C2}" dt="2017-11-17T16:22:22.294" v="436" actId="20577"/>
          <ac:spMkLst>
            <pc:docMk/>
            <pc:sldMk cId="3725422407" sldId="344"/>
            <ac:spMk id="3" creationId="{00000000-0000-0000-0000-000000000000}"/>
          </ac:spMkLst>
        </pc:spChg>
      </pc:sldChg>
      <pc:sldChg chg="modSp">
        <pc:chgData name="Norbert Voelker" userId="32892365-d98d-4ab1-b5a9-fc8eb75fd456" providerId="ADAL" clId="{23AE8E50-BE61-4E98-A61B-3EF8DEAEF0C2}" dt="2017-11-17T16:41:07.851" v="716" actId="15"/>
        <pc:sldMkLst>
          <pc:docMk/>
          <pc:sldMk cId="2277199844" sldId="345"/>
        </pc:sldMkLst>
        <pc:spChg chg="mod">
          <ac:chgData name="Norbert Voelker" userId="32892365-d98d-4ab1-b5a9-fc8eb75fd456" providerId="ADAL" clId="{23AE8E50-BE61-4E98-A61B-3EF8DEAEF0C2}" dt="2017-11-17T16:41:07.851" v="716" actId="15"/>
          <ac:spMkLst>
            <pc:docMk/>
            <pc:sldMk cId="2277199844" sldId="345"/>
            <ac:spMk id="3" creationId="{00000000-0000-0000-0000-000000000000}"/>
          </ac:spMkLst>
        </pc:spChg>
      </pc:sldChg>
      <pc:sldChg chg="modSp">
        <pc:chgData name="Norbert Voelker" userId="32892365-d98d-4ab1-b5a9-fc8eb75fd456" providerId="ADAL" clId="{23AE8E50-BE61-4E98-A61B-3EF8DEAEF0C2}" dt="2017-11-17T16:33:56.112" v="591" actId="1035"/>
        <pc:sldMkLst>
          <pc:docMk/>
          <pc:sldMk cId="1938281703" sldId="346"/>
        </pc:sldMkLst>
        <pc:spChg chg="mod">
          <ac:chgData name="Norbert Voelker" userId="32892365-d98d-4ab1-b5a9-fc8eb75fd456" providerId="ADAL" clId="{23AE8E50-BE61-4E98-A61B-3EF8DEAEF0C2}" dt="2017-11-17T16:33:56.112" v="591" actId="1035"/>
          <ac:spMkLst>
            <pc:docMk/>
            <pc:sldMk cId="1938281703" sldId="346"/>
            <ac:spMk id="3" creationId="{00000000-0000-0000-0000-000000000000}"/>
          </ac:spMkLst>
        </pc:spChg>
      </pc:sldChg>
      <pc:sldChg chg="modSp">
        <pc:chgData name="Norbert Voelker" userId="32892365-d98d-4ab1-b5a9-fc8eb75fd456" providerId="ADAL" clId="{23AE8E50-BE61-4E98-A61B-3EF8DEAEF0C2}" dt="2017-11-17T16:39:45.388" v="715" actId="20577"/>
        <pc:sldMkLst>
          <pc:docMk/>
          <pc:sldMk cId="1420082139" sldId="350"/>
        </pc:sldMkLst>
        <pc:spChg chg="mod">
          <ac:chgData name="Norbert Voelker" userId="32892365-d98d-4ab1-b5a9-fc8eb75fd456" providerId="ADAL" clId="{23AE8E50-BE61-4E98-A61B-3EF8DEAEF0C2}" dt="2017-11-17T16:39:45.388" v="715" actId="20577"/>
          <ac:spMkLst>
            <pc:docMk/>
            <pc:sldMk cId="1420082139" sldId="350"/>
            <ac:spMk id="3" creationId="{00000000-0000-0000-0000-000000000000}"/>
          </ac:spMkLst>
        </pc:spChg>
      </pc:sldChg>
      <pc:sldChg chg="modSp">
        <pc:chgData name="Norbert Voelker" userId="32892365-d98d-4ab1-b5a9-fc8eb75fd456" providerId="ADAL" clId="{23AE8E50-BE61-4E98-A61B-3EF8DEAEF0C2}" dt="2017-11-17T16:39:23.112" v="710" actId="255"/>
        <pc:sldMkLst>
          <pc:docMk/>
          <pc:sldMk cId="2336630071" sldId="351"/>
        </pc:sldMkLst>
        <pc:spChg chg="mod">
          <ac:chgData name="Norbert Voelker" userId="32892365-d98d-4ab1-b5a9-fc8eb75fd456" providerId="ADAL" clId="{23AE8E50-BE61-4E98-A61B-3EF8DEAEF0C2}" dt="2017-11-17T16:39:23.112" v="710" actId="255"/>
          <ac:spMkLst>
            <pc:docMk/>
            <pc:sldMk cId="2336630071" sldId="351"/>
            <ac:spMk id="5" creationId="{00000000-0000-0000-0000-000000000000}"/>
          </ac:spMkLst>
        </pc:spChg>
      </pc:sldChg>
      <pc:sldChg chg="modSp">
        <pc:chgData name="Norbert Voelker" userId="32892365-d98d-4ab1-b5a9-fc8eb75fd456" providerId="ADAL" clId="{23AE8E50-BE61-4E98-A61B-3EF8DEAEF0C2}" dt="2017-11-17T16:44:29.225" v="725" actId="20577"/>
        <pc:sldMkLst>
          <pc:docMk/>
          <pc:sldMk cId="3263011748" sldId="359"/>
        </pc:sldMkLst>
        <pc:spChg chg="mod">
          <ac:chgData name="Norbert Voelker" userId="32892365-d98d-4ab1-b5a9-fc8eb75fd456" providerId="ADAL" clId="{23AE8E50-BE61-4E98-A61B-3EF8DEAEF0C2}" dt="2017-11-17T16:44:29.225" v="725" actId="20577"/>
          <ac:spMkLst>
            <pc:docMk/>
            <pc:sldMk cId="3263011748" sldId="359"/>
            <ac:spMk id="13315" creationId="{00000000-0000-0000-0000-000000000000}"/>
          </ac:spMkLst>
        </pc:spChg>
      </pc:sldChg>
      <pc:sldChg chg="modSp">
        <pc:chgData name="Norbert Voelker" userId="32892365-d98d-4ab1-b5a9-fc8eb75fd456" providerId="ADAL" clId="{23AE8E50-BE61-4E98-A61B-3EF8DEAEF0C2}" dt="2017-11-17T16:12:05.487" v="194" actId="20577"/>
        <pc:sldMkLst>
          <pc:docMk/>
          <pc:sldMk cId="1098322517" sldId="362"/>
        </pc:sldMkLst>
        <pc:spChg chg="mod">
          <ac:chgData name="Norbert Voelker" userId="32892365-d98d-4ab1-b5a9-fc8eb75fd456" providerId="ADAL" clId="{23AE8E50-BE61-4E98-A61B-3EF8DEAEF0C2}" dt="2017-11-17T16:12:05.487" v="194" actId="20577"/>
          <ac:spMkLst>
            <pc:docMk/>
            <pc:sldMk cId="1098322517" sldId="362"/>
            <ac:spMk id="16387" creationId="{00000000-0000-0000-0000-000000000000}"/>
          </ac:spMkLst>
        </pc:spChg>
      </pc:sldChg>
    </pc:docChg>
  </pc:docChgLst>
  <pc:docChgLst>
    <pc:chgData name="Voelker, Norbert" userId="32892365-d98d-4ab1-b5a9-fc8eb75fd456" providerId="ADAL" clId="{23AE8E50-BE61-4E98-A61B-3EF8DEAEF0C2}"/>
    <pc:docChg chg="modSld">
      <pc:chgData name="Voelker, Norbert" userId="32892365-d98d-4ab1-b5a9-fc8eb75fd456" providerId="ADAL" clId="{23AE8E50-BE61-4E98-A61B-3EF8DEAEF0C2}" dt="2017-11-04T11:10:02.141" v="97" actId="20577"/>
      <pc:docMkLst>
        <pc:docMk/>
      </pc:docMkLst>
      <pc:sldChg chg="modSp">
        <pc:chgData name="Voelker, Norbert" userId="32892365-d98d-4ab1-b5a9-fc8eb75fd456" providerId="ADAL" clId="{23AE8E50-BE61-4E98-A61B-3EF8DEAEF0C2}" dt="2017-11-04T11:10:02.141" v="97" actId="20577"/>
        <pc:sldMkLst>
          <pc:docMk/>
          <pc:sldMk cId="3269303322" sldId="325"/>
        </pc:sldMkLst>
        <pc:spChg chg="mod">
          <ac:chgData name="Voelker, Norbert" userId="32892365-d98d-4ab1-b5a9-fc8eb75fd456" providerId="ADAL" clId="{23AE8E50-BE61-4E98-A61B-3EF8DEAEF0C2}" dt="2017-11-04T11:10:02.141" v="97" actId="20577"/>
          <ac:spMkLst>
            <pc:docMk/>
            <pc:sldMk cId="3269303322" sldId="325"/>
            <ac:spMk id="3" creationId="{00000000-0000-0000-0000-000000000000}"/>
          </ac:spMkLst>
        </pc:spChg>
      </pc:sldChg>
      <pc:sldChg chg="modSp">
        <pc:chgData name="Voelker, Norbert" userId="32892365-d98d-4ab1-b5a9-fc8eb75fd456" providerId="ADAL" clId="{23AE8E50-BE61-4E98-A61B-3EF8DEAEF0C2}" dt="2017-11-04T11:07:38.214" v="28" actId="20577"/>
        <pc:sldMkLst>
          <pc:docMk/>
          <pc:sldMk cId="2397802221" sldId="365"/>
        </pc:sldMkLst>
        <pc:spChg chg="mod">
          <ac:chgData name="Voelker, Norbert" userId="32892365-d98d-4ab1-b5a9-fc8eb75fd456" providerId="ADAL" clId="{23AE8E50-BE61-4E98-A61B-3EF8DEAEF0C2}" dt="2017-11-04T11:05:59.298" v="15" actId="20577"/>
          <ac:spMkLst>
            <pc:docMk/>
            <pc:sldMk cId="2397802221" sldId="365"/>
            <ac:spMk id="2" creationId="{00000000-0000-0000-0000-000000000000}"/>
          </ac:spMkLst>
        </pc:spChg>
        <pc:spChg chg="mod">
          <ac:chgData name="Voelker, Norbert" userId="32892365-d98d-4ab1-b5a9-fc8eb75fd456" providerId="ADAL" clId="{23AE8E50-BE61-4E98-A61B-3EF8DEAEF0C2}" dt="2017-11-04T11:07:38.214" v="28" actId="20577"/>
          <ac:spMkLst>
            <pc:docMk/>
            <pc:sldMk cId="2397802221" sldId="36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1" y="0"/>
            <a:ext cx="3076575" cy="511176"/>
          </a:xfrm>
          <a:prstGeom prst="rect">
            <a:avLst/>
          </a:prstGeom>
          <a:noFill/>
          <a:ln w="9525">
            <a:noFill/>
            <a:miter lim="800000"/>
            <a:headEnd/>
            <a:tailEnd/>
          </a:ln>
          <a:effectLst/>
        </p:spPr>
        <p:txBody>
          <a:bodyPr vert="horz" wrap="square" lIns="96497" tIns="48248" rIns="96497" bIns="48248" numCol="1" anchor="t" anchorCtr="0" compatLnSpc="1">
            <a:prstTxWarp prst="textNoShape">
              <a:avLst/>
            </a:prstTxWarp>
          </a:bodyPr>
          <a:lstStyle>
            <a:lvl1pPr algn="l" defTabSz="965200">
              <a:defRPr sz="1300" smtClean="0"/>
            </a:lvl1pPr>
          </a:lstStyle>
          <a:p>
            <a:pPr>
              <a:defRPr/>
            </a:pPr>
            <a:endParaRPr lang="en-US" dirty="0">
              <a:latin typeface="Calibri" pitchFamily="34" charset="0"/>
            </a:endParaRPr>
          </a:p>
        </p:txBody>
      </p:sp>
      <p:sp>
        <p:nvSpPr>
          <p:cNvPr id="82947" name="Rectangle 3"/>
          <p:cNvSpPr>
            <a:spLocks noGrp="1" noChangeArrowheads="1"/>
          </p:cNvSpPr>
          <p:nvPr>
            <p:ph type="dt" sz="quarter" idx="1"/>
          </p:nvPr>
        </p:nvSpPr>
        <p:spPr bwMode="auto">
          <a:xfrm>
            <a:off x="4021139" y="0"/>
            <a:ext cx="3076575" cy="511176"/>
          </a:xfrm>
          <a:prstGeom prst="rect">
            <a:avLst/>
          </a:prstGeom>
          <a:noFill/>
          <a:ln w="9525">
            <a:noFill/>
            <a:miter lim="800000"/>
            <a:headEnd/>
            <a:tailEnd/>
          </a:ln>
          <a:effectLst/>
        </p:spPr>
        <p:txBody>
          <a:bodyPr vert="horz" wrap="square" lIns="96497" tIns="48248" rIns="96497" bIns="48248" numCol="1" anchor="t" anchorCtr="0" compatLnSpc="1">
            <a:prstTxWarp prst="textNoShape">
              <a:avLst/>
            </a:prstTxWarp>
          </a:bodyPr>
          <a:lstStyle>
            <a:lvl1pPr algn="r" defTabSz="965200">
              <a:defRPr sz="1300" smtClean="0"/>
            </a:lvl1pPr>
          </a:lstStyle>
          <a:p>
            <a:pPr>
              <a:defRPr/>
            </a:pPr>
            <a:endParaRPr lang="en-US" dirty="0">
              <a:latin typeface="Calibri" pitchFamily="34" charset="0"/>
            </a:endParaRPr>
          </a:p>
        </p:txBody>
      </p:sp>
      <p:sp>
        <p:nvSpPr>
          <p:cNvPr id="82948" name="Rectangle 4"/>
          <p:cNvSpPr>
            <a:spLocks noGrp="1" noChangeArrowheads="1"/>
          </p:cNvSpPr>
          <p:nvPr>
            <p:ph type="ftr" sz="quarter" idx="2"/>
          </p:nvPr>
        </p:nvSpPr>
        <p:spPr bwMode="auto">
          <a:xfrm>
            <a:off x="1" y="9721850"/>
            <a:ext cx="3076575" cy="511176"/>
          </a:xfrm>
          <a:prstGeom prst="rect">
            <a:avLst/>
          </a:prstGeom>
          <a:noFill/>
          <a:ln w="9525">
            <a:noFill/>
            <a:miter lim="800000"/>
            <a:headEnd/>
            <a:tailEnd/>
          </a:ln>
          <a:effectLst/>
        </p:spPr>
        <p:txBody>
          <a:bodyPr vert="horz" wrap="square" lIns="96497" tIns="48248" rIns="96497" bIns="48248" numCol="1" anchor="b" anchorCtr="0" compatLnSpc="1">
            <a:prstTxWarp prst="textNoShape">
              <a:avLst/>
            </a:prstTxWarp>
          </a:bodyPr>
          <a:lstStyle>
            <a:lvl1pPr algn="l" defTabSz="965200">
              <a:defRPr sz="1300" smtClean="0"/>
            </a:lvl1pPr>
          </a:lstStyle>
          <a:p>
            <a:pPr>
              <a:defRPr/>
            </a:pPr>
            <a:endParaRPr lang="en-US" dirty="0">
              <a:latin typeface="Calibri" pitchFamily="34" charset="0"/>
            </a:endParaRPr>
          </a:p>
        </p:txBody>
      </p:sp>
      <p:sp>
        <p:nvSpPr>
          <p:cNvPr id="82949" name="Rectangle 5"/>
          <p:cNvSpPr>
            <a:spLocks noGrp="1" noChangeArrowheads="1"/>
          </p:cNvSpPr>
          <p:nvPr>
            <p:ph type="sldNum" sz="quarter" idx="3"/>
          </p:nvPr>
        </p:nvSpPr>
        <p:spPr bwMode="auto">
          <a:xfrm>
            <a:off x="4021139" y="9721850"/>
            <a:ext cx="3076575" cy="511176"/>
          </a:xfrm>
          <a:prstGeom prst="rect">
            <a:avLst/>
          </a:prstGeom>
          <a:noFill/>
          <a:ln w="9525">
            <a:noFill/>
            <a:miter lim="800000"/>
            <a:headEnd/>
            <a:tailEnd/>
          </a:ln>
          <a:effectLst/>
        </p:spPr>
        <p:txBody>
          <a:bodyPr vert="horz" wrap="square" lIns="96497" tIns="48248" rIns="96497" bIns="48248" numCol="1" anchor="b" anchorCtr="0" compatLnSpc="1">
            <a:prstTxWarp prst="textNoShape">
              <a:avLst/>
            </a:prstTxWarp>
          </a:bodyPr>
          <a:lstStyle>
            <a:lvl1pPr algn="r" defTabSz="965200">
              <a:defRPr sz="1300" smtClean="0"/>
            </a:lvl1pPr>
          </a:lstStyle>
          <a:p>
            <a:pPr>
              <a:defRPr/>
            </a:pPr>
            <a:fld id="{075D72FD-FBC9-427F-AA22-270CC04B585C}" type="slidenum">
              <a:rPr lang="en-GB">
                <a:latin typeface="Calibri" pitchFamily="34" charset="0"/>
              </a:rPr>
              <a:pPr>
                <a:defRPr/>
              </a:pPr>
              <a:t>‹#›</a:t>
            </a:fld>
            <a:endParaRPr lang="en-GB" dirty="0">
              <a:latin typeface="Calibri" pitchFamily="34" charset="0"/>
            </a:endParaRPr>
          </a:p>
        </p:txBody>
      </p:sp>
    </p:spTree>
    <p:extLst>
      <p:ext uri="{BB962C8B-B14F-4D97-AF65-F5344CB8AC3E}">
        <p14:creationId xmlns:p14="http://schemas.microsoft.com/office/powerpoint/2010/main" val="1606191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1" y="0"/>
            <a:ext cx="3076575" cy="511176"/>
          </a:xfrm>
          <a:prstGeom prst="rect">
            <a:avLst/>
          </a:prstGeom>
          <a:noFill/>
          <a:ln w="9525">
            <a:noFill/>
            <a:miter lim="800000"/>
            <a:headEnd/>
            <a:tailEnd/>
          </a:ln>
          <a:effectLst/>
        </p:spPr>
        <p:txBody>
          <a:bodyPr vert="horz" wrap="square" lIns="96497" tIns="48248" rIns="96497" bIns="48248" numCol="1" anchor="t" anchorCtr="0" compatLnSpc="1">
            <a:prstTxWarp prst="textNoShape">
              <a:avLst/>
            </a:prstTxWarp>
          </a:bodyPr>
          <a:lstStyle>
            <a:lvl1pPr algn="l" defTabSz="965200">
              <a:defRPr sz="1300" smtClean="0">
                <a:latin typeface="Calibri" pitchFamily="34" charset="0"/>
              </a:defRPr>
            </a:lvl1pPr>
          </a:lstStyle>
          <a:p>
            <a:pPr>
              <a:defRPr/>
            </a:pPr>
            <a:endParaRPr lang="en-US" dirty="0"/>
          </a:p>
        </p:txBody>
      </p:sp>
      <p:sp>
        <p:nvSpPr>
          <p:cNvPr id="101379" name="Rectangle 3"/>
          <p:cNvSpPr>
            <a:spLocks noGrp="1" noChangeArrowheads="1"/>
          </p:cNvSpPr>
          <p:nvPr>
            <p:ph type="dt" idx="1"/>
          </p:nvPr>
        </p:nvSpPr>
        <p:spPr bwMode="auto">
          <a:xfrm>
            <a:off x="4021139" y="0"/>
            <a:ext cx="3076575" cy="511176"/>
          </a:xfrm>
          <a:prstGeom prst="rect">
            <a:avLst/>
          </a:prstGeom>
          <a:noFill/>
          <a:ln w="9525">
            <a:noFill/>
            <a:miter lim="800000"/>
            <a:headEnd/>
            <a:tailEnd/>
          </a:ln>
          <a:effectLst/>
        </p:spPr>
        <p:txBody>
          <a:bodyPr vert="horz" wrap="square" lIns="96497" tIns="48248" rIns="96497" bIns="48248" numCol="1" anchor="t" anchorCtr="0" compatLnSpc="1">
            <a:prstTxWarp prst="textNoShape">
              <a:avLst/>
            </a:prstTxWarp>
          </a:bodyPr>
          <a:lstStyle>
            <a:lvl1pPr algn="r" defTabSz="965200">
              <a:defRPr sz="1300" smtClean="0">
                <a:latin typeface="Calibri" pitchFamily="34" charset="0"/>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993775" y="768350"/>
            <a:ext cx="5116513"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p:cNvSpPr>
            <a:spLocks noGrp="1" noChangeArrowheads="1"/>
          </p:cNvSpPr>
          <p:nvPr>
            <p:ph type="body" sz="quarter" idx="3"/>
          </p:nvPr>
        </p:nvSpPr>
        <p:spPr bwMode="auto">
          <a:xfrm>
            <a:off x="709614" y="4862513"/>
            <a:ext cx="5680075" cy="4603749"/>
          </a:xfrm>
          <a:prstGeom prst="rect">
            <a:avLst/>
          </a:prstGeom>
          <a:noFill/>
          <a:ln w="9525">
            <a:noFill/>
            <a:miter lim="800000"/>
            <a:headEnd/>
            <a:tailEnd/>
          </a:ln>
          <a:effectLst/>
        </p:spPr>
        <p:txBody>
          <a:bodyPr vert="horz" wrap="square" lIns="96497" tIns="48248" rIns="96497" bIns="48248"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1382" name="Rectangle 6"/>
          <p:cNvSpPr>
            <a:spLocks noGrp="1" noChangeArrowheads="1"/>
          </p:cNvSpPr>
          <p:nvPr>
            <p:ph type="ftr" sz="quarter" idx="4"/>
          </p:nvPr>
        </p:nvSpPr>
        <p:spPr bwMode="auto">
          <a:xfrm>
            <a:off x="1" y="9721850"/>
            <a:ext cx="3076575" cy="511176"/>
          </a:xfrm>
          <a:prstGeom prst="rect">
            <a:avLst/>
          </a:prstGeom>
          <a:noFill/>
          <a:ln w="9525">
            <a:noFill/>
            <a:miter lim="800000"/>
            <a:headEnd/>
            <a:tailEnd/>
          </a:ln>
          <a:effectLst/>
        </p:spPr>
        <p:txBody>
          <a:bodyPr vert="horz" wrap="square" lIns="96497" tIns="48248" rIns="96497" bIns="48248" numCol="1" anchor="b" anchorCtr="0" compatLnSpc="1">
            <a:prstTxWarp prst="textNoShape">
              <a:avLst/>
            </a:prstTxWarp>
          </a:bodyPr>
          <a:lstStyle>
            <a:lvl1pPr algn="l" defTabSz="965200">
              <a:defRPr sz="1300" smtClean="0">
                <a:latin typeface="Calibri" pitchFamily="34" charset="0"/>
              </a:defRPr>
            </a:lvl1pPr>
          </a:lstStyle>
          <a:p>
            <a:pPr>
              <a:defRPr/>
            </a:pPr>
            <a:endParaRPr lang="en-US" dirty="0"/>
          </a:p>
        </p:txBody>
      </p:sp>
      <p:sp>
        <p:nvSpPr>
          <p:cNvPr id="101383" name="Rectangle 7"/>
          <p:cNvSpPr>
            <a:spLocks noGrp="1" noChangeArrowheads="1"/>
          </p:cNvSpPr>
          <p:nvPr>
            <p:ph type="sldNum" sz="quarter" idx="5"/>
          </p:nvPr>
        </p:nvSpPr>
        <p:spPr bwMode="auto">
          <a:xfrm>
            <a:off x="4021139" y="9721850"/>
            <a:ext cx="3076575" cy="511176"/>
          </a:xfrm>
          <a:prstGeom prst="rect">
            <a:avLst/>
          </a:prstGeom>
          <a:noFill/>
          <a:ln w="9525">
            <a:noFill/>
            <a:miter lim="800000"/>
            <a:headEnd/>
            <a:tailEnd/>
          </a:ln>
          <a:effectLst/>
        </p:spPr>
        <p:txBody>
          <a:bodyPr vert="horz" wrap="square" lIns="96497" tIns="48248" rIns="96497" bIns="48248" numCol="1" anchor="b" anchorCtr="0" compatLnSpc="1">
            <a:prstTxWarp prst="textNoShape">
              <a:avLst/>
            </a:prstTxWarp>
          </a:bodyPr>
          <a:lstStyle>
            <a:lvl1pPr algn="r" defTabSz="965200">
              <a:defRPr sz="1300" smtClean="0">
                <a:latin typeface="Calibri" pitchFamily="34" charset="0"/>
              </a:defRPr>
            </a:lvl1pPr>
          </a:lstStyle>
          <a:p>
            <a:pPr>
              <a:defRPr/>
            </a:pPr>
            <a:fld id="{FC276F81-32EA-439A-BAE9-90CB32476ADB}" type="slidenum">
              <a:rPr lang="en-GB" smtClean="0"/>
              <a:pPr>
                <a:defRPr/>
              </a:pPr>
              <a:t>‹#›</a:t>
            </a:fld>
            <a:endParaRPr lang="en-GB" dirty="0"/>
          </a:p>
        </p:txBody>
      </p:sp>
    </p:spTree>
    <p:extLst>
      <p:ext uri="{BB962C8B-B14F-4D97-AF65-F5344CB8AC3E}">
        <p14:creationId xmlns:p14="http://schemas.microsoft.com/office/powerpoint/2010/main" val="517016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System_softwar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Graphical_user_interface" TargetMode="External"/><Relationship Id="rId5" Type="http://schemas.openxmlformats.org/officeDocument/2006/relationships/hyperlink" Target="https://en.wikipedia.org/wiki/Windowing_system" TargetMode="External"/><Relationship Id="rId4" Type="http://schemas.openxmlformats.org/officeDocument/2006/relationships/hyperlink" Target="https://en.wikipedia.org/wiki/Window_(computing)"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3591CEB-0CA6-4EBF-A9C1-0E42F0202F8C}" type="slidenum">
              <a:rPr lang="en-GB" smtClean="0"/>
              <a:pPr/>
              <a:t>1</a:t>
            </a:fld>
            <a:endParaRPr lang="en-GB"/>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971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Fusion – avoid multiple traversals</a:t>
            </a:r>
          </a:p>
          <a:p>
            <a:pPr marL="171450" indent="-171450">
              <a:buFontTx/>
              <a:buChar char="-"/>
            </a:pPr>
            <a:r>
              <a:rPr lang="en-GB" dirty="0"/>
              <a:t>Potentially reduces the need in intermediate data structures</a:t>
            </a:r>
          </a:p>
          <a:p>
            <a:pPr marL="171450" indent="-171450">
              <a:buFontTx/>
              <a:buChar char="-"/>
            </a:pPr>
            <a:r>
              <a:rPr lang="en-GB" dirty="0"/>
              <a:t>Often more efficient to process each piece of the data once</a:t>
            </a:r>
          </a:p>
          <a:p>
            <a:pPr marL="628650" lvl="1" indent="-171450">
              <a:buFontTx/>
              <a:buChar char="-"/>
            </a:pPr>
            <a:r>
              <a:rPr lang="en-GB" dirty="0"/>
              <a:t>Could be because of caching</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14</a:t>
            </a:fld>
            <a:endParaRPr lang="en-GB" dirty="0"/>
          </a:p>
        </p:txBody>
      </p:sp>
    </p:spTree>
    <p:extLst>
      <p:ext uri="{BB962C8B-B14F-4D97-AF65-F5344CB8AC3E}">
        <p14:creationId xmlns:p14="http://schemas.microsoft.com/office/powerpoint/2010/main" val="181894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p>
          <a:p>
            <a:pPr marL="171450" indent="-171450">
              <a:buFontTx/>
              <a:buChar char="-"/>
            </a:pPr>
            <a:r>
              <a:rPr lang="en-GB" dirty="0"/>
              <a:t>Computing the mean value in a file</a:t>
            </a:r>
          </a:p>
          <a:p>
            <a:pPr marL="171450" indent="-171450">
              <a:buFontTx/>
              <a:buChar char="-"/>
            </a:pPr>
            <a:r>
              <a:rPr lang="en-GB" dirty="0"/>
              <a:t>Approach 1:</a:t>
            </a:r>
          </a:p>
          <a:p>
            <a:pPr marL="628650" lvl="1" indent="-171450">
              <a:buFontTx/>
              <a:buChar char="-"/>
            </a:pPr>
            <a:r>
              <a:rPr lang="en-GB" dirty="0"/>
              <a:t>Read in all the values</a:t>
            </a:r>
          </a:p>
          <a:p>
            <a:pPr marL="628650" lvl="1" indent="-171450">
              <a:buFontTx/>
              <a:buChar char="-"/>
            </a:pPr>
            <a:r>
              <a:rPr lang="en-GB" dirty="0"/>
              <a:t>Store them in a list</a:t>
            </a:r>
          </a:p>
          <a:p>
            <a:pPr marL="628650" lvl="1" indent="-171450">
              <a:buFontTx/>
              <a:buChar char="-"/>
            </a:pPr>
            <a:r>
              <a:rPr lang="en-GB" dirty="0"/>
              <a:t>Process the list</a:t>
            </a:r>
          </a:p>
          <a:p>
            <a:pPr marL="171450" lvl="0" indent="-171450">
              <a:buFontTx/>
              <a:buChar char="-"/>
            </a:pPr>
            <a:r>
              <a:rPr lang="en-GB" dirty="0"/>
              <a:t>Approach 2:</a:t>
            </a:r>
          </a:p>
          <a:p>
            <a:pPr marL="628650" lvl="1" indent="-171450">
              <a:buFontTx/>
              <a:buChar char="-"/>
            </a:pPr>
            <a:r>
              <a:rPr lang="en-GB" dirty="0"/>
              <a:t>Read in the values</a:t>
            </a:r>
          </a:p>
          <a:p>
            <a:pPr marL="628650" lvl="1" indent="-171450">
              <a:buFontTx/>
              <a:buChar char="-"/>
            </a:pPr>
            <a:r>
              <a:rPr lang="en-GB" dirty="0"/>
              <a:t>Maintain a counter and a sum</a:t>
            </a:r>
          </a:p>
          <a:p>
            <a:pPr marL="628650" lvl="1" indent="-171450">
              <a:buFontTx/>
              <a:buChar char="-"/>
            </a:pPr>
            <a:r>
              <a:rPr lang="en-GB" dirty="0"/>
              <a:t>Compute the mean</a:t>
            </a:r>
          </a:p>
          <a:p>
            <a:pPr marL="171450" lvl="0" indent="-171450">
              <a:buFontTx/>
              <a:buChar char="-"/>
            </a:pPr>
            <a:r>
              <a:rPr lang="en-GB" dirty="0"/>
              <a:t>No need in storing the data</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15</a:t>
            </a:fld>
            <a:endParaRPr lang="en-GB" dirty="0"/>
          </a:p>
        </p:txBody>
      </p:sp>
    </p:spTree>
    <p:extLst>
      <p:ext uri="{BB962C8B-B14F-4D97-AF65-F5344CB8AC3E}">
        <p14:creationId xmlns:p14="http://schemas.microsoft.com/office/powerpoint/2010/main" val="90010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earlier you filter out an option, the better</a:t>
            </a:r>
          </a:p>
          <a:p>
            <a:pPr marL="171450" indent="-171450">
              <a:buFontTx/>
              <a:buChar char="-"/>
            </a:pPr>
            <a:r>
              <a:rPr lang="en-GB" dirty="0"/>
              <a:t>Filtering data before processing</a:t>
            </a:r>
          </a:p>
          <a:p>
            <a:pPr marL="171450" indent="-171450">
              <a:buFontTx/>
              <a:buChar char="-"/>
            </a:pPr>
            <a:r>
              <a:rPr lang="en-GB" dirty="0"/>
              <a:t>Ruling out options when searching for a solution</a:t>
            </a:r>
          </a:p>
          <a:p>
            <a:pPr marL="628650" lvl="1" indent="-171450">
              <a:buFontTx/>
              <a:buChar char="-"/>
            </a:pPr>
            <a:r>
              <a:rPr lang="en-GB" dirty="0"/>
              <a:t>Backtracking: at improved version of brute force </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16</a:t>
            </a:fld>
            <a:endParaRPr lang="en-GB" dirty="0"/>
          </a:p>
        </p:txBody>
      </p:sp>
    </p:spTree>
    <p:extLst>
      <p:ext uri="{BB962C8B-B14F-4D97-AF65-F5344CB8AC3E}">
        <p14:creationId xmlns:p14="http://schemas.microsoft.com/office/powerpoint/2010/main" val="3193961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with queens</a:t>
            </a:r>
          </a:p>
          <a:p>
            <a:pPr marL="171450" indent="-171450">
              <a:buFontTx/>
              <a:buChar char="-"/>
            </a:pPr>
            <a:r>
              <a:rPr lang="en-GB" dirty="0"/>
              <a:t>One queen in a row</a:t>
            </a:r>
          </a:p>
          <a:p>
            <a:pPr marL="171450" indent="-171450">
              <a:buFontTx/>
              <a:buChar char="-"/>
            </a:pPr>
            <a:r>
              <a:rPr lang="en-GB" dirty="0"/>
              <a:t>If a new queen can be captured</a:t>
            </a:r>
          </a:p>
          <a:p>
            <a:pPr marL="628650" lvl="1" indent="-171450">
              <a:buFontTx/>
              <a:buChar char="-"/>
            </a:pPr>
            <a:r>
              <a:rPr lang="en-GB" dirty="0"/>
              <a:t>Backtrack</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17</a:t>
            </a:fld>
            <a:endParaRPr lang="en-GB" dirty="0"/>
          </a:p>
        </p:txBody>
      </p:sp>
    </p:spTree>
    <p:extLst>
      <p:ext uri="{BB962C8B-B14F-4D97-AF65-F5344CB8AC3E}">
        <p14:creationId xmlns:p14="http://schemas.microsoft.com/office/powerpoint/2010/main" val="107261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It’s not always necessary to produce the entire result</a:t>
            </a:r>
          </a:p>
          <a:p>
            <a:pPr marL="171450" indent="-171450">
              <a:buFontTx/>
              <a:buChar char="-"/>
            </a:pPr>
            <a:r>
              <a:rPr lang="en-GB" dirty="0"/>
              <a:t>Example: Google Search results</a:t>
            </a:r>
          </a:p>
          <a:p>
            <a:pPr marL="171450" indent="-171450">
              <a:buFontTx/>
              <a:buChar char="-"/>
            </a:pPr>
            <a:r>
              <a:rPr lang="en-GB" dirty="0"/>
              <a:t>Pagination</a:t>
            </a:r>
          </a:p>
          <a:p>
            <a:pPr marL="628650" lvl="1" indent="-171450">
              <a:buFontTx/>
              <a:buChar char="-"/>
            </a:pPr>
            <a:r>
              <a:rPr lang="en-GB" dirty="0"/>
              <a:t>Reduces latency</a:t>
            </a:r>
          </a:p>
          <a:p>
            <a:pPr marL="628650" lvl="1" indent="-171450">
              <a:buFontTx/>
              <a:buChar char="-"/>
            </a:pPr>
            <a:r>
              <a:rPr lang="en-GB" dirty="0"/>
              <a:t>Reduces resource consumption if not all results are later required</a:t>
            </a:r>
          </a:p>
          <a:p>
            <a:pPr marL="628650" lvl="1" indent="-171450">
              <a:buFontTx/>
              <a:buChar char="-"/>
            </a:pPr>
            <a:r>
              <a:rPr lang="en-GB" dirty="0"/>
              <a:t>Not always trivial to implement</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19</a:t>
            </a:fld>
            <a:endParaRPr lang="en-GB" dirty="0"/>
          </a:p>
        </p:txBody>
      </p:sp>
    </p:spTree>
    <p:extLst>
      <p:ext uri="{BB962C8B-B14F-4D97-AF65-F5344CB8AC3E}">
        <p14:creationId xmlns:p14="http://schemas.microsoft.com/office/powerpoint/2010/main" val="1731632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As seen from previous slide, parallelisation does not give the expected gain</a:t>
            </a:r>
          </a:p>
          <a:p>
            <a:pPr marL="171450" indent="-171450">
              <a:buFontTx/>
              <a:buChar char="-"/>
            </a:pPr>
            <a:r>
              <a:rPr lang="en-GB" dirty="0"/>
              <a:t>Amdahl’s law defines the maximum speed up</a:t>
            </a:r>
          </a:p>
          <a:p>
            <a:pPr marL="171450" indent="-171450">
              <a:buFontTx/>
              <a:buChar char="-"/>
            </a:pPr>
            <a:r>
              <a:rPr lang="en-GB" dirty="0"/>
              <a:t>T(n) – time taken by an ideal parallel implementation, n threads</a:t>
            </a:r>
          </a:p>
          <a:p>
            <a:pPr marL="171450" indent="-171450">
              <a:buFontTx/>
              <a:buChar char="-"/>
            </a:pPr>
            <a:r>
              <a:rPr lang="en-GB" dirty="0"/>
              <a:t>T(1) – sequential execution</a:t>
            </a:r>
          </a:p>
          <a:p>
            <a:pPr marL="171450" indent="-171450">
              <a:buFontTx/>
              <a:buChar char="-"/>
            </a:pPr>
            <a:r>
              <a:rPr lang="en-GB" dirty="0"/>
              <a:t>S – fraction of the time spent in sequential sections</a:t>
            </a:r>
          </a:p>
          <a:p>
            <a:pPr marL="171450" indent="-171450">
              <a:buFontTx/>
              <a:buChar char="-"/>
            </a:pPr>
            <a:r>
              <a:rPr lang="en-GB" dirty="0"/>
              <a:t>Then the speedup is worse than 1/n</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20</a:t>
            </a:fld>
            <a:endParaRPr lang="en-GB" dirty="0"/>
          </a:p>
        </p:txBody>
      </p:sp>
    </p:spTree>
    <p:extLst>
      <p:ext uri="{BB962C8B-B14F-4D97-AF65-F5344CB8AC3E}">
        <p14:creationId xmlns:p14="http://schemas.microsoft.com/office/powerpoint/2010/main" val="32637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Even if you have an infinite number of processors, the speedup is limited by 1/S</a:t>
            </a:r>
          </a:p>
          <a:p>
            <a:pPr marL="171450" indent="-171450">
              <a:buFontTx/>
              <a:buChar char="-"/>
            </a:pPr>
            <a:r>
              <a:rPr lang="en-GB" dirty="0"/>
              <a:t>Example</a:t>
            </a:r>
          </a:p>
          <a:p>
            <a:pPr marL="171450" indent="-171450">
              <a:buFontTx/>
              <a:buChar char="-"/>
            </a:pPr>
            <a:r>
              <a:rPr lang="en-GB" dirty="0"/>
              <a:t>This is still a very simple model</a:t>
            </a:r>
          </a:p>
          <a:p>
            <a:pPr marL="628650" lvl="1" indent="-171450">
              <a:buFontTx/>
              <a:buChar char="-"/>
            </a:pPr>
            <a:r>
              <a:rPr lang="en-GB" dirty="0"/>
              <a:t>Doesn’t take into account </a:t>
            </a:r>
          </a:p>
          <a:p>
            <a:pPr marL="1085850" lvl="2" indent="-171450">
              <a:buFontTx/>
              <a:buChar char="-"/>
            </a:pPr>
            <a:r>
              <a:rPr lang="en-GB" dirty="0"/>
              <a:t>Overheads</a:t>
            </a:r>
          </a:p>
          <a:p>
            <a:pPr marL="1085850" lvl="2" indent="-171450">
              <a:buFontTx/>
              <a:buChar char="-"/>
            </a:pPr>
            <a:r>
              <a:rPr lang="en-GB" dirty="0"/>
              <a:t>Communications</a:t>
            </a:r>
          </a:p>
          <a:p>
            <a:pPr marL="1085850" lvl="2" indent="-171450">
              <a:buFontTx/>
              <a:buChar char="-"/>
            </a:pPr>
            <a:r>
              <a:rPr lang="en-GB" dirty="0"/>
              <a:t>Synchronisation</a:t>
            </a:r>
          </a:p>
          <a:p>
            <a:pPr marL="1085850" lvl="2" indent="-171450">
              <a:buFontTx/>
              <a:buChar char="-"/>
            </a:pPr>
            <a:endParaRPr lang="en-GB" dirty="0"/>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21</a:t>
            </a:fld>
            <a:endParaRPr lang="en-GB" dirty="0"/>
          </a:p>
        </p:txBody>
      </p:sp>
    </p:spTree>
    <p:extLst>
      <p:ext uri="{BB962C8B-B14F-4D97-AF65-F5344CB8AC3E}">
        <p14:creationId xmlns:p14="http://schemas.microsoft.com/office/powerpoint/2010/main" val="1241670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3A32C50C-0DEA-4681-B33F-86067CE6FC5D}" type="slidenum">
              <a:rPr lang="en-GB">
                <a:latin typeface="Times New Roman" pitchFamily="18" charset="0"/>
              </a:rPr>
              <a:pPr eaLnBrk="1" hangingPunct="1"/>
              <a:t>24</a:t>
            </a:fld>
            <a:endParaRPr lang="en-GB">
              <a:latin typeface="Times New Roman" pitchFamily="18" charset="0"/>
            </a:endParaRPr>
          </a:p>
        </p:txBody>
      </p:sp>
      <p:sp>
        <p:nvSpPr>
          <p:cNvPr id="46083" name="Rectangle 2"/>
          <p:cNvSpPr>
            <a:spLocks noGrp="1" noRot="1" noChangeAspect="1" noChangeArrowheads="1" noTextEdit="1"/>
          </p:cNvSpPr>
          <p:nvPr>
            <p:ph type="sldImg"/>
          </p:nvPr>
        </p:nvSpPr>
        <p:spPr>
          <a:xfrm>
            <a:off x="3482975" y="684213"/>
            <a:ext cx="3271838" cy="2452687"/>
          </a:xfrm>
          <a:ln/>
        </p:spPr>
      </p:sp>
      <p:sp>
        <p:nvSpPr>
          <p:cNvPr id="46084" name="Rectangle 3"/>
          <p:cNvSpPr>
            <a:spLocks noGrp="1" noChangeArrowheads="1"/>
          </p:cNvSpPr>
          <p:nvPr>
            <p:ph type="body" idx="1"/>
          </p:nvPr>
        </p:nvSpPr>
        <p:spPr>
          <a:xfrm>
            <a:off x="1583710" y="3377316"/>
            <a:ext cx="7069482" cy="2724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OOP – allows modelling objects and processes</a:t>
            </a:r>
          </a:p>
          <a:p>
            <a:pPr eaLnBrk="1" hangingPunct="1"/>
            <a:r>
              <a:rPr lang="en-US" dirty="0"/>
              <a:t>Can model today’s world</a:t>
            </a:r>
          </a:p>
          <a:p>
            <a:pPr eaLnBrk="1" hangingPunct="1"/>
            <a:r>
              <a:rPr lang="en-US" dirty="0"/>
              <a:t>Problems with tomorrow</a:t>
            </a:r>
          </a:p>
          <a:p>
            <a:pPr eaLnBrk="1" hangingPunct="1"/>
            <a:r>
              <a:rPr lang="en-US" dirty="0"/>
              <a:t>Design patterns are guidelines for solving typical programming tasks</a:t>
            </a:r>
          </a:p>
          <a:p>
            <a:pPr eaLnBrk="1" hangingPunct="1"/>
            <a:r>
              <a:rPr lang="en-US" dirty="0"/>
              <a:t>Make your code more</a:t>
            </a:r>
          </a:p>
          <a:p>
            <a:pPr eaLnBrk="1" hangingPunct="1"/>
            <a:r>
              <a:rPr lang="en-US" dirty="0"/>
              <a:t>  flexible</a:t>
            </a:r>
          </a:p>
          <a:p>
            <a:pPr eaLnBrk="1" hangingPunct="1"/>
            <a:r>
              <a:rPr lang="en-US" dirty="0"/>
              <a:t>  hence, reusable</a:t>
            </a:r>
          </a:p>
        </p:txBody>
      </p:sp>
    </p:spTree>
    <p:extLst>
      <p:ext uri="{BB962C8B-B14F-4D97-AF65-F5344CB8AC3E}">
        <p14:creationId xmlns:p14="http://schemas.microsoft.com/office/powerpoint/2010/main" val="175425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3E56A745-5A7D-4F46-BA0A-A2D0BE0475A7}" type="slidenum">
              <a:rPr lang="en-GB">
                <a:latin typeface="Times New Roman" pitchFamily="18" charset="0"/>
              </a:rPr>
              <a:pPr eaLnBrk="1" hangingPunct="1"/>
              <a:t>25</a:t>
            </a:fld>
            <a:endParaRPr lang="en-GB">
              <a:latin typeface="Times New Roman" pitchFamily="18" charset="0"/>
            </a:endParaRPr>
          </a:p>
        </p:txBody>
      </p:sp>
      <p:sp>
        <p:nvSpPr>
          <p:cNvPr id="47107" name="Rectangle 2"/>
          <p:cNvSpPr>
            <a:spLocks noGrp="1" noRot="1" noChangeAspect="1" noChangeArrowheads="1" noTextEdit="1"/>
          </p:cNvSpPr>
          <p:nvPr>
            <p:ph type="sldImg"/>
          </p:nvPr>
        </p:nvSpPr>
        <p:spPr>
          <a:xfrm>
            <a:off x="3341688" y="533400"/>
            <a:ext cx="3551237" cy="2662238"/>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Adapter pattern</a:t>
            </a:r>
          </a:p>
          <a:p>
            <a:pPr eaLnBrk="1" hangingPunct="1"/>
            <a:r>
              <a:rPr lang="en-GB" dirty="0"/>
              <a:t>Given a class</a:t>
            </a:r>
          </a:p>
          <a:p>
            <a:pPr eaLnBrk="1" hangingPunct="1"/>
            <a:r>
              <a:rPr lang="en-GB" dirty="0"/>
              <a:t>Given an interface (Java interface or interface in wider meaning)</a:t>
            </a:r>
          </a:p>
          <a:p>
            <a:pPr eaLnBrk="1" hangingPunct="1"/>
            <a:r>
              <a:rPr lang="en-GB" dirty="0"/>
              <a:t>The class does not implement the interface</a:t>
            </a:r>
          </a:p>
          <a:p>
            <a:pPr eaLnBrk="1" hangingPunct="1"/>
            <a:r>
              <a:rPr lang="en-GB" dirty="0"/>
              <a:t>Cannot change anything</a:t>
            </a:r>
          </a:p>
          <a:p>
            <a:pPr eaLnBrk="1" hangingPunct="1"/>
            <a:r>
              <a:rPr lang="en-GB" dirty="0"/>
              <a:t>English Plug and German Socket</a:t>
            </a:r>
          </a:p>
        </p:txBody>
      </p:sp>
    </p:spTree>
    <p:extLst>
      <p:ext uri="{BB962C8B-B14F-4D97-AF65-F5344CB8AC3E}">
        <p14:creationId xmlns:p14="http://schemas.microsoft.com/office/powerpoint/2010/main" val="1234381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F9B44346-9F83-4032-A9C6-49B0ACB3EF2D}" type="slidenum">
              <a:rPr lang="en-GB">
                <a:latin typeface="Times New Roman" pitchFamily="18" charset="0"/>
              </a:rPr>
              <a:pPr eaLnBrk="1" hangingPunct="1"/>
              <a:t>26</a:t>
            </a:fld>
            <a:endParaRPr lang="en-GB">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Lookup generic interface</a:t>
            </a:r>
          </a:p>
          <a:p>
            <a:pPr eaLnBrk="1" hangingPunct="1"/>
            <a:r>
              <a:rPr lang="en-US" dirty="0" err="1"/>
              <a:t>PhoneBook</a:t>
            </a:r>
            <a:r>
              <a:rPr lang="en-US" dirty="0"/>
              <a:t> implements it</a:t>
            </a:r>
          </a:p>
          <a:p>
            <a:pPr eaLnBrk="1" hangingPunct="1"/>
            <a:r>
              <a:rPr lang="en-US" dirty="0"/>
              <a:t>The class is designed to have names in the “Name Surname” format</a:t>
            </a:r>
          </a:p>
          <a:p>
            <a:pPr eaLnBrk="1" hangingPunct="1"/>
            <a:r>
              <a:rPr lang="en-US" dirty="0"/>
              <a:t>Some other piece of code needs a </a:t>
            </a:r>
            <a:r>
              <a:rPr lang="en-US" dirty="0" err="1"/>
              <a:t>PhoneBook</a:t>
            </a:r>
            <a:r>
              <a:rPr lang="en-US" dirty="0"/>
              <a:t> that searches by “Surname, Name”</a:t>
            </a:r>
          </a:p>
          <a:p>
            <a:pPr eaLnBrk="1" hangingPunct="1"/>
            <a:r>
              <a:rPr lang="en-US" dirty="0"/>
              <a:t>Can’t change anything</a:t>
            </a:r>
          </a:p>
        </p:txBody>
      </p:sp>
    </p:spTree>
    <p:extLst>
      <p:ext uri="{BB962C8B-B14F-4D97-AF65-F5344CB8AC3E}">
        <p14:creationId xmlns:p14="http://schemas.microsoft.com/office/powerpoint/2010/main" val="130091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Compilers are very good at producing efficient machine code</a:t>
            </a:r>
          </a:p>
          <a:p>
            <a:pPr marL="171450" indent="-171450">
              <a:buFontTx/>
              <a:buChar char="-"/>
            </a:pPr>
            <a:r>
              <a:rPr lang="en-GB" dirty="0"/>
              <a:t>They also do some optimisation</a:t>
            </a:r>
          </a:p>
          <a:p>
            <a:pPr marL="171450" indent="-171450">
              <a:buFontTx/>
              <a:buChar char="-"/>
            </a:pPr>
            <a:r>
              <a:rPr lang="en-GB" dirty="0"/>
              <a:t>Can’t do certain things</a:t>
            </a:r>
          </a:p>
          <a:p>
            <a:pPr marL="628650" lvl="1" indent="-171450">
              <a:buFontTx/>
              <a:buChar char="-"/>
            </a:pPr>
            <a:r>
              <a:rPr lang="en-GB" dirty="0"/>
              <a:t>Don’t have enough information</a:t>
            </a:r>
          </a:p>
          <a:p>
            <a:pPr marL="628650" lvl="1" indent="-171450">
              <a:buFontTx/>
              <a:buChar char="-"/>
            </a:pPr>
            <a:r>
              <a:rPr lang="en-GB" dirty="0"/>
              <a:t>Aren’t clever enough</a:t>
            </a:r>
          </a:p>
          <a:p>
            <a:pPr marL="171450" lvl="0" indent="-171450">
              <a:buFontTx/>
              <a:buChar char="-"/>
            </a:pPr>
            <a:r>
              <a:rPr lang="en-GB" dirty="0"/>
              <a:t>Programmers have to think about efficiency</a:t>
            </a:r>
          </a:p>
          <a:p>
            <a:pPr marL="171450" lvl="0" indent="-171450">
              <a:buFontTx/>
              <a:buChar char="-"/>
            </a:pPr>
            <a:r>
              <a:rPr lang="en-GB" dirty="0"/>
              <a:t>We’ll cover a few generic approaches</a:t>
            </a:r>
          </a:p>
          <a:p>
            <a:pPr marL="171450" lvl="0" indent="-171450">
              <a:buFontTx/>
              <a:buChar char="-"/>
            </a:pPr>
            <a:r>
              <a:rPr lang="en-GB" dirty="0"/>
              <a:t>Also see data structures and algorithm literature</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6</a:t>
            </a:fld>
            <a:endParaRPr lang="en-GB" dirty="0"/>
          </a:p>
        </p:txBody>
      </p:sp>
    </p:spTree>
    <p:extLst>
      <p:ext uri="{BB962C8B-B14F-4D97-AF65-F5344CB8AC3E}">
        <p14:creationId xmlns:p14="http://schemas.microsoft.com/office/powerpoint/2010/main" val="1953951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629AE00D-D741-4420-A77E-9181391B640A}" type="slidenum">
              <a:rPr lang="en-GB">
                <a:latin typeface="Times New Roman" pitchFamily="18" charset="0"/>
              </a:rPr>
              <a:pPr eaLnBrk="1" hangingPunct="1"/>
              <a:t>27</a:t>
            </a:fld>
            <a:endParaRPr lang="en-GB">
              <a:latin typeface="Times New Roman" pitchFamily="18" charset="0"/>
            </a:endParaRPr>
          </a:p>
        </p:txBody>
      </p:sp>
      <p:sp>
        <p:nvSpPr>
          <p:cNvPr id="49155" name="Rectangle 2"/>
          <p:cNvSpPr>
            <a:spLocks noGrp="1" noRot="1" noChangeAspect="1" noChangeArrowheads="1" noTextEdit="1"/>
          </p:cNvSpPr>
          <p:nvPr>
            <p:ph type="sldImg"/>
          </p:nvPr>
        </p:nvSpPr>
        <p:spPr>
          <a:xfrm>
            <a:off x="3482975" y="684213"/>
            <a:ext cx="3271838" cy="2452687"/>
          </a:xfrm>
          <a:ln/>
        </p:spPr>
      </p:sp>
      <p:sp>
        <p:nvSpPr>
          <p:cNvPr id="49156" name="Rectangle 3"/>
          <p:cNvSpPr>
            <a:spLocks noGrp="1" noChangeArrowheads="1"/>
          </p:cNvSpPr>
          <p:nvPr>
            <p:ph type="body" idx="1"/>
          </p:nvPr>
        </p:nvSpPr>
        <p:spPr>
          <a:xfrm>
            <a:off x="1583710" y="3377316"/>
            <a:ext cx="7069482" cy="2724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Create a class Adapter</a:t>
            </a:r>
          </a:p>
          <a:p>
            <a:pPr eaLnBrk="1" hangingPunct="1"/>
            <a:r>
              <a:rPr lang="en-US" dirty="0"/>
              <a:t>Adapter implements the expected interface</a:t>
            </a:r>
          </a:p>
          <a:p>
            <a:pPr eaLnBrk="1" hangingPunct="1"/>
            <a:r>
              <a:rPr lang="en-US" dirty="0" err="1"/>
              <a:t>Adaptee</a:t>
            </a:r>
            <a:r>
              <a:rPr lang="en-US" dirty="0"/>
              <a:t> (the original implementation) does not have to implement the expected interface</a:t>
            </a:r>
          </a:p>
          <a:p>
            <a:pPr eaLnBrk="1" hangingPunct="1"/>
            <a:r>
              <a:rPr lang="en-US" dirty="0"/>
              <a:t>Adapter re-implements the functions</a:t>
            </a:r>
          </a:p>
          <a:p>
            <a:pPr eaLnBrk="1" hangingPunct="1"/>
            <a:r>
              <a:rPr lang="en-US" dirty="0"/>
              <a:t>  Possibly, reshuffles input parameters</a:t>
            </a:r>
          </a:p>
          <a:p>
            <a:pPr eaLnBrk="1" hangingPunct="1"/>
            <a:r>
              <a:rPr lang="en-US" dirty="0"/>
              <a:t>  Calls the original implementation in the </a:t>
            </a:r>
            <a:r>
              <a:rPr lang="en-US" dirty="0" err="1"/>
              <a:t>PhoneBook</a:t>
            </a:r>
            <a:r>
              <a:rPr lang="en-US" dirty="0"/>
              <a:t> class</a:t>
            </a:r>
          </a:p>
          <a:p>
            <a:pPr eaLnBrk="1" hangingPunct="1"/>
            <a:r>
              <a:rPr lang="en-US" dirty="0"/>
              <a:t>    Delegates the solution to the original implementation</a:t>
            </a:r>
          </a:p>
          <a:p>
            <a:pPr eaLnBrk="1" hangingPunct="1"/>
            <a:r>
              <a:rPr lang="en-US" dirty="0"/>
              <a:t>  Possibly, rearranges output values</a:t>
            </a:r>
          </a:p>
        </p:txBody>
      </p:sp>
    </p:spTree>
    <p:extLst>
      <p:ext uri="{BB962C8B-B14F-4D97-AF65-F5344CB8AC3E}">
        <p14:creationId xmlns:p14="http://schemas.microsoft.com/office/powerpoint/2010/main" val="3059873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C303242D-3CE9-43D7-8336-7E6CBA80DD1A}" type="slidenum">
              <a:rPr lang="en-GB">
                <a:latin typeface="Times New Roman" pitchFamily="18" charset="0"/>
              </a:rPr>
              <a:pPr eaLnBrk="1" hangingPunct="1"/>
              <a:t>28</a:t>
            </a:fld>
            <a:endParaRPr lang="en-GB">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our example:</a:t>
            </a:r>
          </a:p>
          <a:p>
            <a:pPr eaLnBrk="1" hangingPunct="1"/>
            <a:r>
              <a:rPr lang="en-US" dirty="0"/>
              <a:t>  </a:t>
            </a:r>
            <a:r>
              <a:rPr lang="en-US" dirty="0" err="1"/>
              <a:t>PhoneBook</a:t>
            </a:r>
            <a:r>
              <a:rPr lang="en-US" dirty="0"/>
              <a:t> – original class</a:t>
            </a:r>
          </a:p>
          <a:p>
            <a:pPr eaLnBrk="1" hangingPunct="1"/>
            <a:r>
              <a:rPr lang="en-US" dirty="0"/>
              <a:t>  </a:t>
            </a:r>
            <a:r>
              <a:rPr lang="en-US" dirty="0" err="1"/>
              <a:t>PhoneBookAdapter</a:t>
            </a:r>
            <a:r>
              <a:rPr lang="en-US" dirty="0"/>
              <a:t> implements the Lookup interface</a:t>
            </a:r>
          </a:p>
          <a:p>
            <a:pPr eaLnBrk="1" hangingPunct="1"/>
            <a:r>
              <a:rPr lang="en-US" dirty="0"/>
              <a:t>  It reshuffles parts of the input string</a:t>
            </a:r>
          </a:p>
          <a:p>
            <a:pPr eaLnBrk="1" hangingPunct="1"/>
            <a:r>
              <a:rPr lang="en-US" dirty="0"/>
              <a:t>  Delegates the rest to the </a:t>
            </a:r>
            <a:r>
              <a:rPr lang="en-US" dirty="0" err="1"/>
              <a:t>PhoneBook</a:t>
            </a:r>
            <a:r>
              <a:rPr lang="en-US" dirty="0"/>
              <a:t> class</a:t>
            </a:r>
          </a:p>
          <a:p>
            <a:pPr eaLnBrk="1" hangingPunct="1"/>
            <a:endParaRPr lang="en-US" dirty="0"/>
          </a:p>
        </p:txBody>
      </p:sp>
    </p:spTree>
    <p:extLst>
      <p:ext uri="{BB962C8B-B14F-4D97-AF65-F5344CB8AC3E}">
        <p14:creationId xmlns:p14="http://schemas.microsoft.com/office/powerpoint/2010/main" val="1479306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028E4522-C6B0-49C0-812E-999A12E6BF24}" type="slidenum">
              <a:rPr lang="en-GB">
                <a:latin typeface="Times New Roman" pitchFamily="18" charset="0"/>
              </a:rPr>
              <a:pPr eaLnBrk="1" hangingPunct="1"/>
              <a:t>29</a:t>
            </a:fld>
            <a:endParaRPr lang="en-GB">
              <a:latin typeface="Times New Roman" pitchFamily="18" charset="0"/>
            </a:endParaRPr>
          </a:p>
        </p:txBody>
      </p:sp>
      <p:sp>
        <p:nvSpPr>
          <p:cNvPr id="51203" name="Rectangle 2"/>
          <p:cNvSpPr>
            <a:spLocks noGrp="1" noRot="1" noChangeAspect="1" noChangeArrowheads="1" noTextEdit="1"/>
          </p:cNvSpPr>
          <p:nvPr>
            <p:ph type="sldImg"/>
          </p:nvPr>
        </p:nvSpPr>
        <p:spPr>
          <a:xfrm>
            <a:off x="3482975" y="684213"/>
            <a:ext cx="3271838" cy="2452687"/>
          </a:xfrm>
          <a:ln/>
        </p:spPr>
      </p:sp>
      <p:sp>
        <p:nvSpPr>
          <p:cNvPr id="51204" name="Rectangle 3"/>
          <p:cNvSpPr>
            <a:spLocks noGrp="1" noChangeArrowheads="1"/>
          </p:cNvSpPr>
          <p:nvPr>
            <p:ph type="body" idx="1"/>
          </p:nvPr>
        </p:nvSpPr>
        <p:spPr>
          <a:xfrm>
            <a:off x="1583710" y="3377316"/>
            <a:ext cx="7069482" cy="2724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result</a:t>
            </a:r>
          </a:p>
        </p:txBody>
      </p:sp>
    </p:spTree>
    <p:extLst>
      <p:ext uri="{BB962C8B-B14F-4D97-AF65-F5344CB8AC3E}">
        <p14:creationId xmlns:p14="http://schemas.microsoft.com/office/powerpoint/2010/main" val="17156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DBFFD0C8-AA86-4062-ABF7-5303D94A3F4C}" type="slidenum">
              <a:rPr lang="en-GB">
                <a:latin typeface="Times New Roman" pitchFamily="18" charset="0"/>
              </a:rPr>
              <a:pPr eaLnBrk="1" hangingPunct="1"/>
              <a:t>30</a:t>
            </a:fld>
            <a:endParaRPr lang="en-GB">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Java code of this Adapter example</a:t>
            </a:r>
          </a:p>
          <a:p>
            <a:pPr eaLnBrk="1" hangingPunct="1"/>
            <a:endParaRPr lang="en-US" dirty="0"/>
          </a:p>
        </p:txBody>
      </p:sp>
    </p:spTree>
    <p:extLst>
      <p:ext uri="{BB962C8B-B14F-4D97-AF65-F5344CB8AC3E}">
        <p14:creationId xmlns:p14="http://schemas.microsoft.com/office/powerpoint/2010/main" val="1396527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C67D5429-34E4-4C1A-8832-0F931EE38F3D}" type="slidenum">
              <a:rPr lang="en-GB">
                <a:latin typeface="Times New Roman" pitchFamily="18" charset="0"/>
              </a:rPr>
              <a:pPr eaLnBrk="1" hangingPunct="1"/>
              <a:t>31</a:t>
            </a:fld>
            <a:endParaRPr lang="en-GB">
              <a:latin typeface="Times New Roman" pitchFamily="18" charset="0"/>
            </a:endParaRPr>
          </a:p>
        </p:txBody>
      </p:sp>
      <p:sp>
        <p:nvSpPr>
          <p:cNvPr id="53251" name="Rectangle 2"/>
          <p:cNvSpPr>
            <a:spLocks noGrp="1" noRot="1" noChangeAspect="1" noChangeArrowheads="1" noTextEdit="1"/>
          </p:cNvSpPr>
          <p:nvPr>
            <p:ph type="sldImg"/>
          </p:nvPr>
        </p:nvSpPr>
        <p:spPr>
          <a:xfrm>
            <a:off x="3482975" y="684213"/>
            <a:ext cx="3271838" cy="2452687"/>
          </a:xfrm>
          <a:ln/>
        </p:spPr>
      </p:sp>
      <p:sp>
        <p:nvSpPr>
          <p:cNvPr id="53252" name="Rectangle 3"/>
          <p:cNvSpPr>
            <a:spLocks noGrp="1" noChangeArrowheads="1"/>
          </p:cNvSpPr>
          <p:nvPr>
            <p:ph type="body" idx="1"/>
          </p:nvPr>
        </p:nvSpPr>
        <p:spPr>
          <a:xfrm>
            <a:off x="1583710" y="3377316"/>
            <a:ext cx="7069482" cy="2724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Singleton Pattern</a:t>
            </a:r>
          </a:p>
          <a:p>
            <a:pPr eaLnBrk="1" hangingPunct="1"/>
            <a:r>
              <a:rPr lang="en-US" dirty="0"/>
              <a:t>One of the most widely used</a:t>
            </a:r>
          </a:p>
          <a:p>
            <a:pPr eaLnBrk="1" hangingPunct="1"/>
            <a:r>
              <a:rPr lang="en-US" dirty="0"/>
              <a:t>Exactly one instance</a:t>
            </a:r>
          </a:p>
          <a:p>
            <a:pPr eaLnBrk="1" hangingPunct="1"/>
            <a:r>
              <a:rPr lang="en-US" dirty="0"/>
              <a:t>Singleton ensures that there’s only a single </a:t>
            </a:r>
            <a:r>
              <a:rPr lang="en-US" dirty="0" err="1"/>
              <a:t>instatiation</a:t>
            </a:r>
            <a:r>
              <a:rPr lang="en-US" dirty="0"/>
              <a:t> of the class. Common use-cases include factories, builders and objects that hold program state</a:t>
            </a:r>
          </a:p>
          <a:p>
            <a:pPr eaLnBrk="1" hangingPunct="1"/>
            <a:r>
              <a:rPr lang="en-GB" sz="1200" b="0" i="0" u="none" strike="noStrike" kern="1200" dirty="0">
                <a:solidFill>
                  <a:schemeClr val="tx1"/>
                </a:solidFill>
                <a:effectLst/>
                <a:latin typeface="Calibri" pitchFamily="34" charset="0"/>
                <a:ea typeface="+mn-ea"/>
                <a:cs typeface="Arial" charset="0"/>
              </a:rPr>
              <a:t>A </a:t>
            </a:r>
            <a:r>
              <a:rPr lang="en-GB" sz="1200" b="1" i="0" u="none" strike="noStrike" kern="1200" dirty="0">
                <a:solidFill>
                  <a:schemeClr val="tx1"/>
                </a:solidFill>
                <a:effectLst/>
                <a:latin typeface="Calibri" pitchFamily="34" charset="0"/>
                <a:ea typeface="+mn-ea"/>
                <a:cs typeface="Arial" charset="0"/>
              </a:rPr>
              <a:t>window manager</a:t>
            </a:r>
            <a:r>
              <a:rPr lang="en-GB" sz="1200" b="0" i="0" u="none" strike="noStrike" kern="1200" dirty="0">
                <a:solidFill>
                  <a:schemeClr val="tx1"/>
                </a:solidFill>
                <a:effectLst/>
                <a:latin typeface="Calibri" pitchFamily="34" charset="0"/>
                <a:ea typeface="+mn-ea"/>
                <a:cs typeface="Arial" charset="0"/>
              </a:rPr>
              <a:t> is </a:t>
            </a:r>
            <a:r>
              <a:rPr lang="en-GB" sz="1200" b="0" i="0" u="none" strike="noStrike" kern="1200" dirty="0">
                <a:solidFill>
                  <a:schemeClr val="tx1"/>
                </a:solidFill>
                <a:effectLst/>
                <a:latin typeface="Calibri" pitchFamily="34" charset="0"/>
                <a:ea typeface="+mn-ea"/>
                <a:cs typeface="Arial" charset="0"/>
                <a:hlinkClick r:id="rId3" tooltip="System software"/>
              </a:rPr>
              <a:t>system software</a:t>
            </a:r>
            <a:r>
              <a:rPr lang="en-GB" sz="1200" b="0" i="0" u="none" strike="noStrike" kern="1200" dirty="0">
                <a:solidFill>
                  <a:schemeClr val="tx1"/>
                </a:solidFill>
                <a:effectLst/>
                <a:latin typeface="Calibri" pitchFamily="34" charset="0"/>
                <a:ea typeface="+mn-ea"/>
                <a:cs typeface="Arial" charset="0"/>
              </a:rPr>
              <a:t> that controls the placement and appearance of </a:t>
            </a:r>
            <a:r>
              <a:rPr lang="en-GB" sz="1200" b="0" i="0" u="none" strike="noStrike" kern="1200" dirty="0">
                <a:solidFill>
                  <a:schemeClr val="tx1"/>
                </a:solidFill>
                <a:effectLst/>
                <a:latin typeface="Calibri" pitchFamily="34" charset="0"/>
                <a:ea typeface="+mn-ea"/>
                <a:cs typeface="Arial" charset="0"/>
                <a:hlinkClick r:id="rId4" tooltip="Window (computing)"/>
              </a:rPr>
              <a:t>windows</a:t>
            </a:r>
            <a:r>
              <a:rPr lang="en-GB" sz="1200" b="0" i="0" u="none" strike="noStrike" kern="1200" dirty="0">
                <a:solidFill>
                  <a:schemeClr val="tx1"/>
                </a:solidFill>
                <a:effectLst/>
                <a:latin typeface="Calibri" pitchFamily="34" charset="0"/>
                <a:ea typeface="+mn-ea"/>
                <a:cs typeface="Arial" charset="0"/>
              </a:rPr>
              <a:t> within a </a:t>
            </a:r>
            <a:r>
              <a:rPr lang="en-GB" sz="1200" b="0" i="0" u="none" strike="noStrike" kern="1200" dirty="0">
                <a:solidFill>
                  <a:schemeClr val="tx1"/>
                </a:solidFill>
                <a:effectLst/>
                <a:latin typeface="Calibri" pitchFamily="34" charset="0"/>
                <a:ea typeface="+mn-ea"/>
                <a:cs typeface="Arial" charset="0"/>
                <a:hlinkClick r:id="rId5" tooltip="Windowing system"/>
              </a:rPr>
              <a:t>windowing system</a:t>
            </a:r>
            <a:r>
              <a:rPr lang="en-GB" sz="1200" b="0" i="0" u="none" strike="noStrike" kern="1200" dirty="0">
                <a:solidFill>
                  <a:schemeClr val="tx1"/>
                </a:solidFill>
                <a:effectLst/>
                <a:latin typeface="Calibri" pitchFamily="34" charset="0"/>
                <a:ea typeface="+mn-ea"/>
                <a:cs typeface="Arial" charset="0"/>
              </a:rPr>
              <a:t> in a </a:t>
            </a:r>
            <a:r>
              <a:rPr lang="en-GB" sz="1200" b="0" i="0" u="none" strike="noStrike" kern="1200" dirty="0">
                <a:solidFill>
                  <a:schemeClr val="tx1"/>
                </a:solidFill>
                <a:effectLst/>
                <a:latin typeface="Calibri" pitchFamily="34" charset="0"/>
                <a:ea typeface="+mn-ea"/>
                <a:cs typeface="Arial" charset="0"/>
                <a:hlinkClick r:id="rId6" tooltip="Graphical user interface"/>
              </a:rPr>
              <a:t>graphical user interface</a:t>
            </a:r>
            <a:r>
              <a:rPr lang="en-GB" sz="1200" b="0" i="0" u="none" strike="noStrike" kern="1200" dirty="0">
                <a:solidFill>
                  <a:schemeClr val="tx1"/>
                </a:solidFill>
                <a:effectLst/>
                <a:latin typeface="Calibri" pitchFamily="34" charset="0"/>
                <a:ea typeface="+mn-ea"/>
                <a:cs typeface="Arial" charset="0"/>
              </a:rPr>
              <a:t>.</a:t>
            </a:r>
            <a:endParaRPr lang="en-GB" sz="1200" b="0" i="0" u="none" strike="noStrike" kern="1200" baseline="30000" dirty="0">
              <a:solidFill>
                <a:schemeClr val="tx1"/>
              </a:solidFill>
              <a:effectLst/>
              <a:latin typeface="Calibri" pitchFamily="34" charset="0"/>
              <a:ea typeface="+mn-ea"/>
              <a:cs typeface="Arial" charset="0"/>
            </a:endParaRPr>
          </a:p>
          <a:p>
            <a:r>
              <a:rPr lang="en-GB" sz="1200" b="0" i="0" u="none" strike="noStrike" kern="1200" dirty="0">
                <a:solidFill>
                  <a:schemeClr val="tx1"/>
                </a:solidFill>
                <a:effectLst/>
                <a:latin typeface="Calibri" pitchFamily="34" charset="0"/>
                <a:ea typeface="+mn-ea"/>
                <a:cs typeface="Arial" charset="0"/>
              </a:rPr>
              <a:t>What is Print Spooler? It is a small application that manages paper print jobs sent from the computer to the printer or print server. It can store multiple print jobs in the print queue or buffer retrieved by the printer or print server. </a:t>
            </a:r>
            <a:r>
              <a:rPr lang="en-GB" sz="1200" b="0" i="0" u="none" strike="noStrike" kern="1200" dirty="0" err="1">
                <a:solidFill>
                  <a:schemeClr val="tx1"/>
                </a:solidFill>
                <a:effectLst/>
                <a:latin typeface="Calibri" pitchFamily="34" charset="0"/>
                <a:ea typeface="+mn-ea"/>
                <a:cs typeface="Arial" charset="0"/>
              </a:rPr>
              <a:t>ometimes</a:t>
            </a:r>
            <a:r>
              <a:rPr lang="en-GB" sz="1200" b="0" i="0" u="none" strike="noStrike" kern="1200" dirty="0">
                <a:solidFill>
                  <a:schemeClr val="tx1"/>
                </a:solidFill>
                <a:effectLst/>
                <a:latin typeface="Calibri" pitchFamily="34" charset="0"/>
                <a:ea typeface="+mn-ea"/>
                <a:cs typeface="Arial" charset="0"/>
              </a:rPr>
              <a:t>, the printer cannot immediately process all the information about what you are printing because it is not fast enough and has low storage space.</a:t>
            </a:r>
          </a:p>
          <a:p>
            <a:r>
              <a:rPr lang="en-GB" sz="1200" b="0" i="0" u="none" strike="noStrike" kern="1200" dirty="0">
                <a:solidFill>
                  <a:schemeClr val="tx1"/>
                </a:solidFill>
                <a:effectLst/>
                <a:latin typeface="Calibri" pitchFamily="34" charset="0"/>
                <a:ea typeface="+mn-ea"/>
                <a:cs typeface="Arial" charset="0"/>
              </a:rPr>
              <a:t>Therefore, the printer needs a program to decide in which order the documents should be printed (depending on who clicked print first), and then slowly pass the list of documents to be printed instead of sending all the documents at once.</a:t>
            </a:r>
          </a:p>
          <a:p>
            <a:pPr eaLnBrk="1" hangingPunct="1"/>
            <a:endParaRPr lang="en-US" dirty="0"/>
          </a:p>
        </p:txBody>
      </p:sp>
    </p:spTree>
    <p:extLst>
      <p:ext uri="{BB962C8B-B14F-4D97-AF65-F5344CB8AC3E}">
        <p14:creationId xmlns:p14="http://schemas.microsoft.com/office/powerpoint/2010/main" val="2827289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542BC597-9437-42E3-AADA-26594B04C906}" type="slidenum">
              <a:rPr lang="en-GB">
                <a:latin typeface="Times New Roman" pitchFamily="18" charset="0"/>
              </a:rPr>
              <a:pPr eaLnBrk="1" hangingPunct="1"/>
              <a:t>32</a:t>
            </a:fld>
            <a:endParaRPr lang="en-GB">
              <a:latin typeface="Times New Roman" pitchFamily="18" charset="0"/>
            </a:endParaRPr>
          </a:p>
        </p:txBody>
      </p:sp>
      <p:sp>
        <p:nvSpPr>
          <p:cNvPr id="54275" name="Rectangle 2"/>
          <p:cNvSpPr>
            <a:spLocks noGrp="1" noRot="1" noChangeAspect="1" noChangeArrowheads="1" noTextEdit="1"/>
          </p:cNvSpPr>
          <p:nvPr>
            <p:ph type="sldImg"/>
          </p:nvPr>
        </p:nvSpPr>
        <p:spPr>
          <a:xfrm>
            <a:off x="3482975" y="684213"/>
            <a:ext cx="3271838" cy="2452687"/>
          </a:xfrm>
          <a:ln/>
        </p:spPr>
      </p:sp>
      <p:sp>
        <p:nvSpPr>
          <p:cNvPr id="54276" name="Rectangle 3"/>
          <p:cNvSpPr>
            <a:spLocks noGrp="1" noChangeArrowheads="1"/>
          </p:cNvSpPr>
          <p:nvPr>
            <p:ph type="body" idx="1"/>
          </p:nvPr>
        </p:nvSpPr>
        <p:spPr>
          <a:xfrm>
            <a:off x="1583710" y="3377316"/>
            <a:ext cx="7069482" cy="2724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Common OOP approach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static</a:t>
            </a:r>
          </a:p>
          <a:p>
            <a:pPr eaLnBrk="1" hangingPunct="1"/>
            <a:r>
              <a:rPr lang="en-US" dirty="0"/>
              <a:t>  </a:t>
            </a:r>
            <a:r>
              <a:rPr lang="en-US" dirty="0" err="1"/>
              <a:t>uniqueInstance</a:t>
            </a:r>
            <a:r>
              <a:rPr lang="en-US" dirty="0"/>
              <a:t> field</a:t>
            </a:r>
          </a:p>
          <a:p>
            <a:pPr eaLnBrk="1" hangingPunct="1"/>
            <a:r>
              <a:rPr lang="en-US" dirty="0"/>
              <a:t>  </a:t>
            </a:r>
            <a:r>
              <a:rPr lang="en-US" dirty="0" err="1"/>
              <a:t>getInstance</a:t>
            </a:r>
            <a:r>
              <a:rPr lang="en-US" dirty="0"/>
              <a:t>() method</a:t>
            </a:r>
          </a:p>
          <a:p>
            <a:pPr eaLnBrk="1" hangingPunct="1"/>
            <a:r>
              <a:rPr lang="en-US" dirty="0"/>
              <a:t>Private constructor – creation of instances is hidden</a:t>
            </a:r>
          </a:p>
          <a:p>
            <a:pPr eaLnBrk="1" hangingPunct="1"/>
            <a:r>
              <a:rPr lang="en-US" dirty="0" err="1"/>
              <a:t>getInstance</a:t>
            </a:r>
            <a:r>
              <a:rPr lang="en-US" dirty="0"/>
              <a:t>() creates an instance when called first</a:t>
            </a:r>
          </a:p>
          <a:p>
            <a:pPr eaLnBrk="1" hangingPunct="1"/>
            <a:r>
              <a:rPr lang="en-US" dirty="0"/>
              <a:t>Has to be synchronized</a:t>
            </a:r>
          </a:p>
          <a:p>
            <a:pPr eaLnBrk="1" hangingPunct="1"/>
            <a:r>
              <a:rPr lang="en-US" dirty="0"/>
              <a:t>Logic is implemented in instance fields and methods</a:t>
            </a:r>
          </a:p>
        </p:txBody>
      </p:sp>
    </p:spTree>
    <p:extLst>
      <p:ext uri="{BB962C8B-B14F-4D97-AF65-F5344CB8AC3E}">
        <p14:creationId xmlns:p14="http://schemas.microsoft.com/office/powerpoint/2010/main" val="454910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cs typeface="Arial" charset="0"/>
              </a:defRPr>
            </a:lvl1pPr>
            <a:lvl2pPr marL="742950" indent="-285750" defTabSz="965200" eaLnBrk="0" hangingPunct="0">
              <a:defRPr>
                <a:solidFill>
                  <a:schemeClr val="tx1"/>
                </a:solidFill>
                <a:latin typeface="Arial" charset="0"/>
                <a:cs typeface="Arial" charset="0"/>
              </a:defRPr>
            </a:lvl2pPr>
            <a:lvl3pPr marL="1143000" indent="-228600" defTabSz="965200" eaLnBrk="0" hangingPunct="0">
              <a:defRPr>
                <a:solidFill>
                  <a:schemeClr val="tx1"/>
                </a:solidFill>
                <a:latin typeface="Arial" charset="0"/>
                <a:cs typeface="Arial" charset="0"/>
              </a:defRPr>
            </a:lvl3pPr>
            <a:lvl4pPr marL="1600200" indent="-228600" defTabSz="965200" eaLnBrk="0" hangingPunct="0">
              <a:defRPr>
                <a:solidFill>
                  <a:schemeClr val="tx1"/>
                </a:solidFill>
                <a:latin typeface="Arial" charset="0"/>
                <a:cs typeface="Arial" charset="0"/>
              </a:defRPr>
            </a:lvl4pPr>
            <a:lvl5pPr marL="2057400" indent="-228600" defTabSz="965200" eaLnBrk="0" hangingPunct="0">
              <a:defRPr>
                <a:solidFill>
                  <a:schemeClr val="tx1"/>
                </a:solidFill>
                <a:latin typeface="Arial" charset="0"/>
                <a:cs typeface="Arial" charset="0"/>
              </a:defRPr>
            </a:lvl5pPr>
            <a:lvl6pPr marL="2514600" indent="-228600" algn="ctr" defTabSz="965200" eaLnBrk="0" fontAlgn="base" hangingPunct="0">
              <a:spcBef>
                <a:spcPct val="0"/>
              </a:spcBef>
              <a:spcAft>
                <a:spcPct val="0"/>
              </a:spcAft>
              <a:defRPr>
                <a:solidFill>
                  <a:schemeClr val="tx1"/>
                </a:solidFill>
                <a:latin typeface="Arial" charset="0"/>
                <a:cs typeface="Arial" charset="0"/>
              </a:defRPr>
            </a:lvl6pPr>
            <a:lvl7pPr marL="2971800" indent="-228600" algn="ctr" defTabSz="965200" eaLnBrk="0" fontAlgn="base" hangingPunct="0">
              <a:spcBef>
                <a:spcPct val="0"/>
              </a:spcBef>
              <a:spcAft>
                <a:spcPct val="0"/>
              </a:spcAft>
              <a:defRPr>
                <a:solidFill>
                  <a:schemeClr val="tx1"/>
                </a:solidFill>
                <a:latin typeface="Arial" charset="0"/>
                <a:cs typeface="Arial" charset="0"/>
              </a:defRPr>
            </a:lvl7pPr>
            <a:lvl8pPr marL="3429000" indent="-228600" algn="ctr" defTabSz="965200" eaLnBrk="0" fontAlgn="base" hangingPunct="0">
              <a:spcBef>
                <a:spcPct val="0"/>
              </a:spcBef>
              <a:spcAft>
                <a:spcPct val="0"/>
              </a:spcAft>
              <a:defRPr>
                <a:solidFill>
                  <a:schemeClr val="tx1"/>
                </a:solidFill>
                <a:latin typeface="Arial" charset="0"/>
                <a:cs typeface="Arial" charset="0"/>
              </a:defRPr>
            </a:lvl8pPr>
            <a:lvl9pPr marL="3886200" indent="-228600" algn="ctr" defTabSz="965200" eaLnBrk="0" fontAlgn="base" hangingPunct="0">
              <a:spcBef>
                <a:spcPct val="0"/>
              </a:spcBef>
              <a:spcAft>
                <a:spcPct val="0"/>
              </a:spcAft>
              <a:defRPr>
                <a:solidFill>
                  <a:schemeClr val="tx1"/>
                </a:solidFill>
                <a:latin typeface="Arial" charset="0"/>
                <a:cs typeface="Arial" charset="0"/>
              </a:defRPr>
            </a:lvl9pPr>
          </a:lstStyle>
          <a:p>
            <a:pPr eaLnBrk="1" hangingPunct="1"/>
            <a:fld id="{8352AADB-3AF7-4712-AB40-E2951ED05E2E}" type="slidenum">
              <a:rPr lang="en-GB">
                <a:latin typeface="Times New Roman" pitchFamily="18" charset="0"/>
              </a:rPr>
              <a:pPr eaLnBrk="1" hangingPunct="1"/>
              <a:t>33</a:t>
            </a:fld>
            <a:endParaRPr lang="en-GB">
              <a:latin typeface="Times New Roman" pitchFamily="18" charset="0"/>
            </a:endParaRPr>
          </a:p>
        </p:txBody>
      </p:sp>
      <p:sp>
        <p:nvSpPr>
          <p:cNvPr id="55299" name="Rectangle 2"/>
          <p:cNvSpPr>
            <a:spLocks noGrp="1" noRot="1" noChangeAspect="1" noChangeArrowheads="1" noTextEdit="1"/>
          </p:cNvSpPr>
          <p:nvPr>
            <p:ph type="sldImg"/>
          </p:nvPr>
        </p:nvSpPr>
        <p:spPr>
          <a:xfrm>
            <a:off x="3482975" y="684213"/>
            <a:ext cx="3271838" cy="2452687"/>
          </a:xfrm>
          <a:ln/>
        </p:spPr>
      </p:sp>
      <p:sp>
        <p:nvSpPr>
          <p:cNvPr id="55300" name="Rectangle 3"/>
          <p:cNvSpPr>
            <a:spLocks noGrp="1" noChangeArrowheads="1"/>
          </p:cNvSpPr>
          <p:nvPr>
            <p:ph type="body" idx="1"/>
          </p:nvPr>
        </p:nvSpPr>
        <p:spPr>
          <a:xfrm>
            <a:off x="1583710" y="3377316"/>
            <a:ext cx="7069482" cy="2724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Static field and method</a:t>
            </a:r>
          </a:p>
          <a:p>
            <a:pPr eaLnBrk="1" hangingPunct="1"/>
            <a:r>
              <a:rPr lang="en-US" dirty="0" err="1"/>
              <a:t>getRegistry</a:t>
            </a:r>
            <a:r>
              <a:rPr lang="en-US" dirty="0"/>
              <a:t> is synchronized</a:t>
            </a:r>
          </a:p>
          <a:p>
            <a:pPr eaLnBrk="1" hangingPunct="1"/>
            <a:r>
              <a:rPr lang="en-US" dirty="0"/>
              <a:t>  creates the instance once</a:t>
            </a:r>
          </a:p>
          <a:p>
            <a:pPr eaLnBrk="1" hangingPunct="1"/>
            <a:r>
              <a:rPr lang="en-US" b="1" dirty="0"/>
              <a:t>Constructor is private</a:t>
            </a:r>
          </a:p>
          <a:p>
            <a:pPr eaLnBrk="1" hangingPunct="1"/>
            <a:r>
              <a:rPr lang="en-US" dirty="0"/>
              <a:t>Logic via instance attributes and methods</a:t>
            </a:r>
          </a:p>
        </p:txBody>
      </p:sp>
    </p:spTree>
    <p:extLst>
      <p:ext uri="{BB962C8B-B14F-4D97-AF65-F5344CB8AC3E}">
        <p14:creationId xmlns:p14="http://schemas.microsoft.com/office/powerpoint/2010/main" val="582113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Factory</a:t>
            </a:r>
          </a:p>
          <a:p>
            <a:r>
              <a:rPr lang="en-US" dirty="0"/>
              <a:t>Another widely used design pattern</a:t>
            </a:r>
          </a:p>
          <a:p>
            <a:r>
              <a:rPr lang="en-US" dirty="0"/>
              <a:t>OOP gives a level of abstraction when calling methods</a:t>
            </a:r>
          </a:p>
          <a:p>
            <a:r>
              <a:rPr lang="en-US" dirty="0"/>
              <a:t>   In the first example, the list can be of any type implementing List</a:t>
            </a:r>
          </a:p>
          <a:p>
            <a:r>
              <a:rPr lang="en-US" dirty="0"/>
              <a:t>There is no such flexibility when creating objects</a:t>
            </a:r>
          </a:p>
          <a:p>
            <a:r>
              <a:rPr lang="en-US" dirty="0"/>
              <a:t>   The second example explicitly specifies the class </a:t>
            </a:r>
            <a:r>
              <a:rPr lang="en-US" dirty="0" err="1"/>
              <a:t>ArrayList</a:t>
            </a:r>
            <a:endParaRPr lang="en-US" dirty="0"/>
          </a:p>
          <a:p>
            <a:r>
              <a:rPr lang="en-US" dirty="0"/>
              <a:t>   The user has no control over which class is used</a:t>
            </a:r>
          </a:p>
          <a:p>
            <a:endParaRPr lang="en-US" dirty="0"/>
          </a:p>
        </p:txBody>
      </p:sp>
    </p:spTree>
    <p:extLst>
      <p:ext uri="{BB962C8B-B14F-4D97-AF65-F5344CB8AC3E}">
        <p14:creationId xmlns:p14="http://schemas.microsoft.com/office/powerpoint/2010/main" val="386145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Solution</a:t>
            </a:r>
          </a:p>
          <a:p>
            <a:r>
              <a:rPr lang="en-US" dirty="0"/>
              <a:t>   Have a factory class</a:t>
            </a:r>
          </a:p>
          <a:p>
            <a:r>
              <a:rPr lang="en-US" dirty="0"/>
              <a:t>   The factory has a method to create object instances</a:t>
            </a:r>
          </a:p>
          <a:p>
            <a:r>
              <a:rPr lang="en-US" dirty="0"/>
              <a:t>In our example</a:t>
            </a:r>
          </a:p>
          <a:p>
            <a:r>
              <a:rPr lang="en-US" dirty="0"/>
              <a:t>   Instead of creating </a:t>
            </a:r>
            <a:r>
              <a:rPr lang="en-US" dirty="0" err="1"/>
              <a:t>ArrayList</a:t>
            </a:r>
            <a:r>
              <a:rPr lang="en-US" dirty="0"/>
              <a:t> object, call </a:t>
            </a:r>
            <a:r>
              <a:rPr lang="en-US" dirty="0" err="1"/>
              <a:t>getList</a:t>
            </a:r>
            <a:r>
              <a:rPr lang="en-US" dirty="0"/>
              <a:t>() method of the factory</a:t>
            </a:r>
          </a:p>
          <a:p>
            <a:r>
              <a:rPr lang="en-US" dirty="0"/>
              <a:t>If the user wants to change which lists are created, they replace the factory</a:t>
            </a:r>
          </a:p>
          <a:p>
            <a:r>
              <a:rPr lang="en-US" dirty="0"/>
              <a:t>   The new factory overrides the </a:t>
            </a:r>
            <a:r>
              <a:rPr lang="en-US" dirty="0" err="1"/>
              <a:t>getList</a:t>
            </a:r>
            <a:r>
              <a:rPr lang="en-US" dirty="0"/>
              <a:t>() method</a:t>
            </a:r>
          </a:p>
        </p:txBody>
      </p:sp>
    </p:spTree>
    <p:extLst>
      <p:ext uri="{BB962C8B-B14F-4D97-AF65-F5344CB8AC3E}">
        <p14:creationId xmlns:p14="http://schemas.microsoft.com/office/powerpoint/2010/main" val="2790201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factory has a field of type Class</a:t>
            </a:r>
          </a:p>
          <a:p>
            <a:r>
              <a:rPr lang="en-US" dirty="0"/>
              <a:t>The ‘extends’ keywords ensures that the type is compatible</a:t>
            </a:r>
          </a:p>
          <a:p>
            <a:r>
              <a:rPr lang="en-US" dirty="0" err="1"/>
              <a:t>makeList</a:t>
            </a:r>
            <a:r>
              <a:rPr lang="en-US" dirty="0"/>
              <a:t>() method creates an instance of the list</a:t>
            </a:r>
          </a:p>
          <a:p>
            <a:r>
              <a:rPr lang="en-US" dirty="0"/>
              <a:t>   using reflection</a:t>
            </a:r>
          </a:p>
          <a:p>
            <a:r>
              <a:rPr lang="en-US" dirty="0"/>
              <a:t>   hence the type is defined dynamically</a:t>
            </a:r>
          </a:p>
        </p:txBody>
      </p:sp>
    </p:spTree>
    <p:extLst>
      <p:ext uri="{BB962C8B-B14F-4D97-AF65-F5344CB8AC3E}">
        <p14:creationId xmlns:p14="http://schemas.microsoft.com/office/powerpoint/2010/main" val="10829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GB" dirty="0" err="1"/>
              <a:t>Memoisation</a:t>
            </a:r>
            <a:r>
              <a:rPr lang="en-GB" dirty="0"/>
              <a:t> – remembering the function result</a:t>
            </a:r>
          </a:p>
          <a:p>
            <a:pPr marL="171450" indent="-171450">
              <a:buFontTx/>
              <a:buChar char="-"/>
            </a:pPr>
            <a:r>
              <a:rPr lang="en-GB" dirty="0"/>
              <a:t>Useful if the same combination of parameters is used many times</a:t>
            </a:r>
          </a:p>
          <a:p>
            <a:pPr marL="171450" indent="-171450">
              <a:buFontTx/>
              <a:buChar char="-"/>
            </a:pPr>
            <a:r>
              <a:rPr lang="en-GB" dirty="0"/>
              <a:t>It’s a kind of simple version of caching</a:t>
            </a:r>
          </a:p>
          <a:p>
            <a:endParaRPr lang="en-GB" dirty="0"/>
          </a:p>
        </p:txBody>
      </p:sp>
      <p:sp>
        <p:nvSpPr>
          <p:cNvPr id="4" name="Slide Number Placeholder 3"/>
          <p:cNvSpPr>
            <a:spLocks noGrp="1"/>
          </p:cNvSpPr>
          <p:nvPr>
            <p:ph type="sldNum" sz="quarter" idx="10"/>
          </p:nvPr>
        </p:nvSpPr>
        <p:spPr/>
        <p:txBody>
          <a:bodyPr/>
          <a:lstStyle/>
          <a:p>
            <a:pPr>
              <a:defRPr/>
            </a:pPr>
            <a:fld id="{2EAA3B3A-84A1-489D-84C9-A47C1DEC5F80}" type="slidenum">
              <a:rPr lang="en-GB" smtClean="0"/>
              <a:pPr>
                <a:defRPr/>
              </a:pPr>
              <a:t>7</a:t>
            </a:fld>
            <a:endParaRPr lang="en-GB"/>
          </a:p>
        </p:txBody>
      </p:sp>
    </p:spTree>
    <p:extLst>
      <p:ext uri="{BB962C8B-B14F-4D97-AF65-F5344CB8AC3E}">
        <p14:creationId xmlns:p14="http://schemas.microsoft.com/office/powerpoint/2010/main" val="1608379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of </a:t>
            </a:r>
            <a:r>
              <a:rPr lang="en-GB" dirty="0" err="1"/>
              <a:t>ListFactory</a:t>
            </a:r>
            <a:endParaRPr lang="en-GB" dirty="0"/>
          </a:p>
          <a:p>
            <a:r>
              <a:rPr lang="en-GB" dirty="0"/>
              <a:t>At first we use the default setting (</a:t>
            </a:r>
            <a:r>
              <a:rPr lang="en-GB" dirty="0" err="1"/>
              <a:t>ArrayList</a:t>
            </a:r>
            <a:r>
              <a:rPr lang="en-GB" dirty="0"/>
              <a:t>)</a:t>
            </a:r>
          </a:p>
          <a:p>
            <a:r>
              <a:rPr lang="en-GB" dirty="0"/>
              <a:t>Then we switch to LinkedList</a:t>
            </a:r>
          </a:p>
        </p:txBody>
      </p:sp>
      <p:sp>
        <p:nvSpPr>
          <p:cNvPr id="4" name="Slide Number Placeholder 3"/>
          <p:cNvSpPr>
            <a:spLocks noGrp="1"/>
          </p:cNvSpPr>
          <p:nvPr>
            <p:ph type="sldNum" sz="quarter" idx="10"/>
          </p:nvPr>
        </p:nvSpPr>
        <p:spPr/>
        <p:txBody>
          <a:bodyPr/>
          <a:lstStyle/>
          <a:p>
            <a:fld id="{97AFEE38-6602-4C77-A222-EF0D80A718F6}" type="slidenum">
              <a:rPr lang="en-GB" smtClean="0"/>
              <a:pPr/>
              <a:t>37</a:t>
            </a:fld>
            <a:endParaRPr lang="en-GB"/>
          </a:p>
        </p:txBody>
      </p:sp>
    </p:spTree>
    <p:extLst>
      <p:ext uri="{BB962C8B-B14F-4D97-AF65-F5344CB8AC3E}">
        <p14:creationId xmlns:p14="http://schemas.microsoft.com/office/powerpoint/2010/main" val="4400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Complex classes require complex initialisation</a:t>
            </a:r>
          </a:p>
          <a:p>
            <a:r>
              <a:rPr lang="en-GB" dirty="0"/>
              <a:t>Too many constructor parameters/overloaded constructors</a:t>
            </a:r>
          </a:p>
          <a:p>
            <a:r>
              <a:rPr lang="en-GB" dirty="0"/>
              <a:t>   Hard to read or change</a:t>
            </a:r>
          </a:p>
          <a:p>
            <a:r>
              <a:rPr lang="en-GB" dirty="0"/>
              <a:t>Builder Pattern</a:t>
            </a:r>
          </a:p>
          <a:p>
            <a:r>
              <a:rPr lang="en-GB" dirty="0"/>
              <a:t>   A class that keeps the constructor parameters</a:t>
            </a:r>
          </a:p>
          <a:p>
            <a:r>
              <a:rPr lang="en-GB" dirty="0"/>
              <a:t>   You specify these parameters in several lines</a:t>
            </a:r>
          </a:p>
          <a:p>
            <a:r>
              <a:rPr lang="en-GB" dirty="0"/>
              <a:t>   Example: </a:t>
            </a:r>
            <a:r>
              <a:rPr lang="en-GB" dirty="0" err="1"/>
              <a:t>ProcessBuilder</a:t>
            </a:r>
            <a:endParaRPr lang="en-GB" dirty="0"/>
          </a:p>
          <a:p>
            <a:r>
              <a:rPr lang="en-GB" dirty="0"/>
              <a:t>      Lots of parameters when starting a process</a:t>
            </a:r>
          </a:p>
          <a:p>
            <a:r>
              <a:rPr lang="en-GB" dirty="0"/>
              <a:t>      You first specify them</a:t>
            </a:r>
          </a:p>
          <a:p>
            <a:r>
              <a:rPr lang="en-GB" dirty="0"/>
              <a:t>   Then call the build() method (or start() in the example)</a:t>
            </a:r>
          </a:p>
          <a:p>
            <a:r>
              <a:rPr lang="en-GB" dirty="0"/>
              <a:t>Alternative</a:t>
            </a:r>
          </a:p>
          <a:p>
            <a:r>
              <a:rPr lang="en-GB" dirty="0"/>
              <a:t>   Chaining of methods</a:t>
            </a:r>
          </a:p>
          <a:p>
            <a:r>
              <a:rPr lang="en-GB" dirty="0"/>
              <a:t>   Each method changes the properties of the object</a:t>
            </a:r>
          </a:p>
          <a:p>
            <a:r>
              <a:rPr lang="en-GB" dirty="0"/>
              <a:t>      And returns the modified object</a:t>
            </a:r>
          </a:p>
          <a:p>
            <a:r>
              <a:rPr lang="en-GB" dirty="0"/>
              <a:t>   We’ve seen an example in Jersey (next slide)</a:t>
            </a:r>
          </a:p>
        </p:txBody>
      </p:sp>
      <p:sp>
        <p:nvSpPr>
          <p:cNvPr id="4" name="Slide Number Placeholder 3"/>
          <p:cNvSpPr>
            <a:spLocks noGrp="1"/>
          </p:cNvSpPr>
          <p:nvPr>
            <p:ph type="sldNum" sz="quarter" idx="10"/>
          </p:nvPr>
        </p:nvSpPr>
        <p:spPr/>
        <p:txBody>
          <a:bodyPr/>
          <a:lstStyle/>
          <a:p>
            <a:fld id="{97AFEE38-6602-4C77-A222-EF0D80A718F6}" type="slidenum">
              <a:rPr lang="en-GB" smtClean="0"/>
              <a:pPr/>
              <a:t>38</a:t>
            </a:fld>
            <a:endParaRPr lang="en-GB"/>
          </a:p>
        </p:txBody>
      </p:sp>
    </p:spTree>
    <p:extLst>
      <p:ext uri="{BB962C8B-B14F-4D97-AF65-F5344CB8AC3E}">
        <p14:creationId xmlns:p14="http://schemas.microsoft.com/office/powerpoint/2010/main" val="395229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chains for </a:t>
            </a:r>
          </a:p>
          <a:p>
            <a:r>
              <a:rPr lang="en-GB" dirty="0"/>
              <a:t>   creating a client</a:t>
            </a:r>
          </a:p>
          <a:p>
            <a:r>
              <a:rPr lang="en-GB" dirty="0"/>
              <a:t>   sending and analysing request</a:t>
            </a:r>
          </a:p>
        </p:txBody>
      </p:sp>
      <p:sp>
        <p:nvSpPr>
          <p:cNvPr id="4" name="Slide Number Placeholder 3"/>
          <p:cNvSpPr>
            <a:spLocks noGrp="1"/>
          </p:cNvSpPr>
          <p:nvPr>
            <p:ph type="sldNum" sz="quarter" idx="10"/>
          </p:nvPr>
        </p:nvSpPr>
        <p:spPr/>
        <p:txBody>
          <a:bodyPr/>
          <a:lstStyle/>
          <a:p>
            <a:fld id="{97AFEE38-6602-4C77-A222-EF0D80A718F6}" type="slidenum">
              <a:rPr lang="en-GB" smtClean="0"/>
              <a:pPr/>
              <a:t>39</a:t>
            </a:fld>
            <a:endParaRPr lang="en-GB"/>
          </a:p>
        </p:txBody>
      </p:sp>
    </p:spTree>
    <p:extLst>
      <p:ext uri="{BB962C8B-B14F-4D97-AF65-F5344CB8AC3E}">
        <p14:creationId xmlns:p14="http://schemas.microsoft.com/office/powerpoint/2010/main" val="2107838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Design patterns are templates for various situations</a:t>
            </a:r>
          </a:p>
          <a:p>
            <a:r>
              <a:rPr lang="en-US" dirty="0"/>
              <a:t>   They are best practices – not strict instructions</a:t>
            </a:r>
          </a:p>
          <a:p>
            <a:r>
              <a:rPr lang="en-US" dirty="0"/>
              <a:t>   Not necessarily applicable to your case</a:t>
            </a:r>
          </a:p>
          <a:p>
            <a:r>
              <a:rPr lang="en-US" dirty="0"/>
              <a:t>They tend to improve maintainability</a:t>
            </a:r>
          </a:p>
          <a:p>
            <a:r>
              <a:rPr lang="en-US" dirty="0"/>
              <a:t>   Easy to extend</a:t>
            </a:r>
          </a:p>
          <a:p>
            <a:r>
              <a:rPr lang="en-US" dirty="0"/>
              <a:t>   Easy to understand</a:t>
            </a:r>
          </a:p>
          <a:p>
            <a:r>
              <a:rPr lang="en-US" dirty="0"/>
              <a:t>   Efficient</a:t>
            </a:r>
          </a:p>
          <a:p>
            <a:r>
              <a:rPr lang="en-US" dirty="0"/>
              <a:t>If your problem is very simple, possibly no need in the pattern</a:t>
            </a:r>
          </a:p>
          <a:p>
            <a:r>
              <a:rPr lang="en-US" dirty="0"/>
              <a:t>   They usually require quite a few classes</a:t>
            </a:r>
          </a:p>
          <a:p>
            <a:r>
              <a:rPr lang="en-US" dirty="0"/>
              <a:t>   Agile methodology</a:t>
            </a:r>
          </a:p>
          <a:p>
            <a:r>
              <a:rPr lang="en-US" dirty="0"/>
              <a:t>There are many more design patterns</a:t>
            </a:r>
          </a:p>
          <a:p>
            <a:r>
              <a:rPr lang="en-US" dirty="0"/>
              <a:t>   Used to be very popular</a:t>
            </a:r>
          </a:p>
          <a:p>
            <a:r>
              <a:rPr lang="en-US" dirty="0"/>
              <a:t>      Would be a typical question at a job interview</a:t>
            </a:r>
          </a:p>
          <a:p>
            <a:r>
              <a:rPr lang="en-US" dirty="0"/>
              <a:t>   Now some of them are embedded into programming languages</a:t>
            </a:r>
          </a:p>
          <a:p>
            <a:r>
              <a:rPr lang="en-US" dirty="0"/>
              <a:t>   Still widely used but we don’t talk about them as much</a:t>
            </a:r>
          </a:p>
        </p:txBody>
      </p:sp>
    </p:spTree>
    <p:extLst>
      <p:ext uri="{BB962C8B-B14F-4D97-AF65-F5344CB8AC3E}">
        <p14:creationId xmlns:p14="http://schemas.microsoft.com/office/powerpoint/2010/main" val="2486208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GB" dirty="0"/>
              <a:t>Fibonacci sequence</a:t>
            </a:r>
          </a:p>
          <a:p>
            <a:pPr marL="628650" lvl="1" indent="-171450">
              <a:buFontTx/>
              <a:buChar char="-"/>
            </a:pPr>
            <a:r>
              <a:rPr lang="en-GB" dirty="0"/>
              <a:t>Applications in combinatorics</a:t>
            </a:r>
          </a:p>
          <a:p>
            <a:pPr marL="1085850" lvl="2" indent="-171450">
              <a:buFontTx/>
              <a:buChar char="-"/>
            </a:pPr>
            <a:r>
              <a:rPr lang="en-US" sz="1200" b="0" i="0" kern="1200" dirty="0">
                <a:solidFill>
                  <a:schemeClr val="tx1"/>
                </a:solidFill>
                <a:effectLst/>
                <a:latin typeface="Calibri" pitchFamily="34" charset="0"/>
                <a:ea typeface="+mn-ea"/>
                <a:cs typeface="Arial" charset="0"/>
              </a:rPr>
              <a:t>The number of binary strings of length </a:t>
            </a:r>
            <a:r>
              <a:rPr lang="en-US" sz="1200" b="0" i="1" kern="1200" dirty="0">
                <a:solidFill>
                  <a:schemeClr val="tx1"/>
                </a:solidFill>
                <a:effectLst/>
                <a:latin typeface="Calibri" pitchFamily="34" charset="0"/>
                <a:ea typeface="+mn-ea"/>
                <a:cs typeface="Arial" charset="0"/>
              </a:rPr>
              <a:t>n</a:t>
            </a:r>
            <a:r>
              <a:rPr lang="en-US" sz="1200" b="0" i="0" kern="1200" dirty="0">
                <a:solidFill>
                  <a:schemeClr val="tx1"/>
                </a:solidFill>
                <a:effectLst/>
                <a:latin typeface="Calibri" pitchFamily="34" charset="0"/>
                <a:ea typeface="+mn-ea"/>
                <a:cs typeface="Arial" charset="0"/>
              </a:rPr>
              <a:t> without consecutive 1s is the Fibonacci number </a:t>
            </a:r>
            <a:r>
              <a:rPr lang="en-US" sz="1200" b="0" i="1" kern="1200" dirty="0">
                <a:solidFill>
                  <a:schemeClr val="tx1"/>
                </a:solidFill>
                <a:effectLst/>
                <a:latin typeface="Calibri" pitchFamily="34" charset="0"/>
                <a:ea typeface="+mn-ea"/>
                <a:cs typeface="Arial" charset="0"/>
              </a:rPr>
              <a:t>F</a:t>
            </a:r>
            <a:r>
              <a:rPr lang="en-US" sz="1200" b="0" i="1" kern="1200" baseline="-25000" dirty="0">
                <a:solidFill>
                  <a:schemeClr val="tx1"/>
                </a:solidFill>
                <a:effectLst/>
                <a:latin typeface="Calibri" pitchFamily="34" charset="0"/>
                <a:ea typeface="+mn-ea"/>
                <a:cs typeface="Arial" charset="0"/>
              </a:rPr>
              <a:t>n</a:t>
            </a:r>
            <a:r>
              <a:rPr lang="en-US" sz="1200" b="0" i="0" kern="1200" baseline="-25000" dirty="0">
                <a:solidFill>
                  <a:schemeClr val="tx1"/>
                </a:solidFill>
                <a:effectLst/>
                <a:latin typeface="Calibri" pitchFamily="34" charset="0"/>
                <a:ea typeface="+mn-ea"/>
                <a:cs typeface="Arial" charset="0"/>
              </a:rPr>
              <a:t>+2</a:t>
            </a:r>
          </a:p>
          <a:p>
            <a:pPr marL="1085850" lvl="2" indent="-171450">
              <a:buFontTx/>
              <a:buChar char="-"/>
            </a:pPr>
            <a:r>
              <a:rPr lang="en-US" sz="1200" b="0" i="0" kern="1200" dirty="0">
                <a:solidFill>
                  <a:schemeClr val="tx1"/>
                </a:solidFill>
                <a:effectLst/>
                <a:latin typeface="Calibri" pitchFamily="34" charset="0"/>
                <a:ea typeface="+mn-ea"/>
                <a:cs typeface="Arial" charset="0"/>
              </a:rPr>
              <a:t>The number of compositions of 1s and 2s which sum to a given total </a:t>
            </a:r>
            <a:r>
              <a:rPr lang="en-US" sz="1200" b="0" i="1" kern="1200" dirty="0">
                <a:solidFill>
                  <a:schemeClr val="tx1"/>
                </a:solidFill>
                <a:effectLst/>
                <a:latin typeface="Calibri" pitchFamily="34" charset="0"/>
                <a:ea typeface="+mn-ea"/>
                <a:cs typeface="Arial" charset="0"/>
              </a:rPr>
              <a:t>n</a:t>
            </a:r>
            <a:r>
              <a:rPr lang="en-US" sz="1200" b="0" i="0" kern="1200" dirty="0">
                <a:solidFill>
                  <a:schemeClr val="tx1"/>
                </a:solidFill>
                <a:effectLst/>
                <a:latin typeface="Calibri" pitchFamily="34" charset="0"/>
                <a:ea typeface="+mn-ea"/>
                <a:cs typeface="Arial" charset="0"/>
              </a:rPr>
              <a:t> is </a:t>
            </a:r>
            <a:r>
              <a:rPr lang="en-US" sz="1200" b="0" i="1" kern="1200" dirty="0">
                <a:solidFill>
                  <a:schemeClr val="tx1"/>
                </a:solidFill>
                <a:effectLst/>
                <a:latin typeface="Calibri" pitchFamily="34" charset="0"/>
                <a:ea typeface="+mn-ea"/>
                <a:cs typeface="Arial" charset="0"/>
              </a:rPr>
              <a:t>F</a:t>
            </a:r>
            <a:r>
              <a:rPr lang="en-US" sz="1200" b="0" i="1" kern="1200" baseline="-25000" dirty="0">
                <a:solidFill>
                  <a:schemeClr val="tx1"/>
                </a:solidFill>
                <a:effectLst/>
                <a:latin typeface="Calibri" pitchFamily="34" charset="0"/>
                <a:ea typeface="+mn-ea"/>
                <a:cs typeface="Arial" charset="0"/>
              </a:rPr>
              <a:t>n</a:t>
            </a:r>
            <a:r>
              <a:rPr lang="en-US" sz="1200" b="0" i="0" kern="1200" baseline="-25000" dirty="0">
                <a:solidFill>
                  <a:schemeClr val="tx1"/>
                </a:solidFill>
                <a:effectLst/>
                <a:latin typeface="Calibri" pitchFamily="34" charset="0"/>
                <a:ea typeface="+mn-ea"/>
                <a:cs typeface="Arial" charset="0"/>
              </a:rPr>
              <a:t>+1</a:t>
            </a:r>
            <a:r>
              <a:rPr lang="en-US" sz="1200" b="0" i="0" kern="1200" dirty="0">
                <a:solidFill>
                  <a:schemeClr val="tx1"/>
                </a:solidFill>
                <a:effectLst/>
                <a:latin typeface="Calibri" pitchFamily="34" charset="0"/>
                <a:ea typeface="+mn-ea"/>
                <a:cs typeface="Arial" charset="0"/>
              </a:rPr>
              <a:t> </a:t>
            </a:r>
          </a:p>
          <a:p>
            <a:pPr marL="628650" lvl="1" indent="-171450">
              <a:buFontTx/>
              <a:buChar char="-"/>
            </a:pPr>
            <a:r>
              <a:rPr lang="en-US" b="0" i="0" kern="1200" dirty="0">
                <a:solidFill>
                  <a:schemeClr val="tx1"/>
                </a:solidFill>
                <a:effectLst/>
                <a:latin typeface="Calibri" pitchFamily="34" charset="0"/>
                <a:ea typeface="+mn-ea"/>
                <a:cs typeface="Arial" charset="0"/>
              </a:rPr>
              <a:t>F(1) = F(2) = 1 – base case</a:t>
            </a:r>
          </a:p>
          <a:p>
            <a:pPr marL="628650" lvl="1" indent="-171450">
              <a:buFontTx/>
              <a:buChar char="-"/>
            </a:pPr>
            <a:r>
              <a:rPr lang="en-US" b="0" i="0" kern="1200" dirty="0">
                <a:solidFill>
                  <a:schemeClr val="tx1"/>
                </a:solidFill>
                <a:effectLst/>
                <a:latin typeface="Calibri" pitchFamily="34" charset="0"/>
                <a:ea typeface="+mn-ea"/>
                <a:cs typeface="Arial" charset="0"/>
              </a:rPr>
              <a:t>F(n) = F(n – 2) + F(n – 1)</a:t>
            </a:r>
          </a:p>
          <a:p>
            <a:pPr marL="171450" lvl="0" indent="-171450">
              <a:buFontTx/>
              <a:buChar char="-"/>
            </a:pPr>
            <a:r>
              <a:rPr lang="en-US" b="0" i="0" kern="1200" dirty="0">
                <a:solidFill>
                  <a:schemeClr val="tx1"/>
                </a:solidFill>
                <a:effectLst/>
                <a:latin typeface="Calibri" pitchFamily="34" charset="0"/>
                <a:ea typeface="+mn-ea"/>
                <a:cs typeface="Arial" charset="0"/>
              </a:rPr>
              <a:t>Efficiency</a:t>
            </a:r>
            <a:endParaRPr lang="en-GB" dirty="0"/>
          </a:p>
        </p:txBody>
      </p:sp>
      <p:sp>
        <p:nvSpPr>
          <p:cNvPr id="4" name="Header Placeholder 3"/>
          <p:cNvSpPr>
            <a:spLocks noGrp="1"/>
          </p:cNvSpPr>
          <p:nvPr>
            <p:ph type="hdr" sz="quarter" idx="10"/>
          </p:nvPr>
        </p:nvSpPr>
        <p:spPr/>
        <p:txBody>
          <a:bodyPr/>
          <a:lstStyle/>
          <a:p>
            <a:pPr>
              <a:defRPr/>
            </a:pPr>
            <a:endParaRPr lang="en-GB">
              <a:solidFill>
                <a:srgbClr val="1F497D"/>
              </a:solidFill>
            </a:endParaRPr>
          </a:p>
        </p:txBody>
      </p:sp>
      <p:sp>
        <p:nvSpPr>
          <p:cNvPr id="5" name="Footer Placeholder 4"/>
          <p:cNvSpPr>
            <a:spLocks noGrp="1"/>
          </p:cNvSpPr>
          <p:nvPr>
            <p:ph type="ftr" sz="quarter" idx="11"/>
          </p:nvPr>
        </p:nvSpPr>
        <p:spPr/>
        <p:txBody>
          <a:bodyPr/>
          <a:lstStyle/>
          <a:p>
            <a:pPr>
              <a:defRPr/>
            </a:pPr>
            <a:endParaRPr lang="en-GB">
              <a:solidFill>
                <a:srgbClr val="1F497D"/>
              </a:solidFill>
            </a:endParaRPr>
          </a:p>
        </p:txBody>
      </p:sp>
      <p:sp>
        <p:nvSpPr>
          <p:cNvPr id="6" name="Slide Number Placeholder 5"/>
          <p:cNvSpPr>
            <a:spLocks noGrp="1"/>
          </p:cNvSpPr>
          <p:nvPr>
            <p:ph type="sldNum" sz="quarter" idx="12"/>
          </p:nvPr>
        </p:nvSpPr>
        <p:spPr/>
        <p:txBody>
          <a:bodyPr/>
          <a:lstStyle/>
          <a:p>
            <a:pPr>
              <a:defRPr/>
            </a:pPr>
            <a:fld id="{C78C3CC1-11CE-4102-9AFD-36DA82F67F40}" type="slidenum">
              <a:rPr lang="en-GB" smtClean="0">
                <a:solidFill>
                  <a:srgbClr val="1F497D"/>
                </a:solidFill>
              </a:rPr>
              <a:pPr>
                <a:defRPr/>
              </a:pPr>
              <a:t>8</a:t>
            </a:fld>
            <a:endParaRPr lang="en-GB" dirty="0">
              <a:solidFill>
                <a:srgbClr val="1F497D"/>
              </a:solidFill>
            </a:endParaRPr>
          </a:p>
        </p:txBody>
      </p:sp>
    </p:spTree>
    <p:extLst>
      <p:ext uri="{BB962C8B-B14F-4D97-AF65-F5344CB8AC3E}">
        <p14:creationId xmlns:p14="http://schemas.microsoft.com/office/powerpoint/2010/main" val="85709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Same function call appears multiple times</a:t>
            </a:r>
          </a:p>
        </p:txBody>
      </p:sp>
      <p:sp>
        <p:nvSpPr>
          <p:cNvPr id="4" name="Header Placeholder 3"/>
          <p:cNvSpPr>
            <a:spLocks noGrp="1"/>
          </p:cNvSpPr>
          <p:nvPr>
            <p:ph type="hdr" sz="quarter" idx="10"/>
          </p:nvPr>
        </p:nvSpPr>
        <p:spPr/>
        <p:txBody>
          <a:bodyPr/>
          <a:lstStyle/>
          <a:p>
            <a:pPr>
              <a:defRPr/>
            </a:pPr>
            <a:endParaRPr lang="en-GB">
              <a:solidFill>
                <a:srgbClr val="1F497D"/>
              </a:solidFill>
            </a:endParaRPr>
          </a:p>
        </p:txBody>
      </p:sp>
      <p:sp>
        <p:nvSpPr>
          <p:cNvPr id="5" name="Footer Placeholder 4"/>
          <p:cNvSpPr>
            <a:spLocks noGrp="1"/>
          </p:cNvSpPr>
          <p:nvPr>
            <p:ph type="ftr" sz="quarter" idx="11"/>
          </p:nvPr>
        </p:nvSpPr>
        <p:spPr/>
        <p:txBody>
          <a:bodyPr/>
          <a:lstStyle/>
          <a:p>
            <a:pPr>
              <a:defRPr/>
            </a:pPr>
            <a:endParaRPr lang="en-GB">
              <a:solidFill>
                <a:srgbClr val="1F497D"/>
              </a:solidFill>
            </a:endParaRPr>
          </a:p>
        </p:txBody>
      </p:sp>
      <p:sp>
        <p:nvSpPr>
          <p:cNvPr id="6" name="Slide Number Placeholder 5"/>
          <p:cNvSpPr>
            <a:spLocks noGrp="1"/>
          </p:cNvSpPr>
          <p:nvPr>
            <p:ph type="sldNum" sz="quarter" idx="12"/>
          </p:nvPr>
        </p:nvSpPr>
        <p:spPr/>
        <p:txBody>
          <a:bodyPr/>
          <a:lstStyle/>
          <a:p>
            <a:pPr>
              <a:defRPr/>
            </a:pPr>
            <a:fld id="{C78C3CC1-11CE-4102-9AFD-36DA82F67F40}" type="slidenum">
              <a:rPr lang="en-GB" smtClean="0">
                <a:solidFill>
                  <a:srgbClr val="1F497D"/>
                </a:solidFill>
              </a:rPr>
              <a:pPr>
                <a:defRPr/>
              </a:pPr>
              <a:t>9</a:t>
            </a:fld>
            <a:endParaRPr lang="en-GB" dirty="0">
              <a:solidFill>
                <a:srgbClr val="1F497D"/>
              </a:solidFill>
            </a:endParaRPr>
          </a:p>
        </p:txBody>
      </p:sp>
    </p:spTree>
    <p:extLst>
      <p:ext uri="{BB962C8B-B14F-4D97-AF65-F5344CB8AC3E}">
        <p14:creationId xmlns:p14="http://schemas.microsoft.com/office/powerpoint/2010/main" val="260776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GB" dirty="0"/>
              <a:t>Fibonacci function – makes same calls many times</a:t>
            </a:r>
          </a:p>
          <a:p>
            <a:pPr marL="171450" indent="-171450">
              <a:buFontTx/>
              <a:buChar char="-"/>
            </a:pPr>
            <a:r>
              <a:rPr lang="en-GB" dirty="0"/>
              <a:t>Use memorisation</a:t>
            </a:r>
          </a:p>
          <a:p>
            <a:pPr marL="171450" indent="-171450">
              <a:buFontTx/>
              <a:buChar char="-"/>
            </a:pPr>
            <a:r>
              <a:rPr lang="en-GB" dirty="0"/>
              <a:t>Next slide example</a:t>
            </a:r>
          </a:p>
        </p:txBody>
      </p:sp>
      <p:sp>
        <p:nvSpPr>
          <p:cNvPr id="4" name="Header Placeholder 3"/>
          <p:cNvSpPr>
            <a:spLocks noGrp="1"/>
          </p:cNvSpPr>
          <p:nvPr>
            <p:ph type="hdr" sz="quarter" idx="10"/>
          </p:nvPr>
        </p:nvSpPr>
        <p:spPr/>
        <p:txBody>
          <a:bodyPr/>
          <a:lstStyle/>
          <a:p>
            <a:pPr>
              <a:defRPr/>
            </a:pPr>
            <a:endParaRPr lang="en-GB">
              <a:solidFill>
                <a:srgbClr val="1F497D"/>
              </a:solidFill>
            </a:endParaRPr>
          </a:p>
        </p:txBody>
      </p:sp>
      <p:sp>
        <p:nvSpPr>
          <p:cNvPr id="5" name="Footer Placeholder 4"/>
          <p:cNvSpPr>
            <a:spLocks noGrp="1"/>
          </p:cNvSpPr>
          <p:nvPr>
            <p:ph type="ftr" sz="quarter" idx="11"/>
          </p:nvPr>
        </p:nvSpPr>
        <p:spPr/>
        <p:txBody>
          <a:bodyPr/>
          <a:lstStyle/>
          <a:p>
            <a:pPr>
              <a:defRPr/>
            </a:pPr>
            <a:endParaRPr lang="en-GB">
              <a:solidFill>
                <a:srgbClr val="1F497D"/>
              </a:solidFill>
            </a:endParaRPr>
          </a:p>
        </p:txBody>
      </p:sp>
      <p:sp>
        <p:nvSpPr>
          <p:cNvPr id="6" name="Slide Number Placeholder 5"/>
          <p:cNvSpPr>
            <a:spLocks noGrp="1"/>
          </p:cNvSpPr>
          <p:nvPr>
            <p:ph type="sldNum" sz="quarter" idx="12"/>
          </p:nvPr>
        </p:nvSpPr>
        <p:spPr/>
        <p:txBody>
          <a:bodyPr/>
          <a:lstStyle/>
          <a:p>
            <a:pPr>
              <a:defRPr/>
            </a:pPr>
            <a:fld id="{C78C3CC1-11CE-4102-9AFD-36DA82F67F40}" type="slidenum">
              <a:rPr lang="en-GB" smtClean="0">
                <a:solidFill>
                  <a:srgbClr val="1F497D"/>
                </a:solidFill>
              </a:rPr>
              <a:pPr>
                <a:defRPr/>
              </a:pPr>
              <a:t>10</a:t>
            </a:fld>
            <a:endParaRPr lang="en-GB" dirty="0">
              <a:solidFill>
                <a:srgbClr val="1F497D"/>
              </a:solidFill>
            </a:endParaRPr>
          </a:p>
        </p:txBody>
      </p:sp>
    </p:spTree>
    <p:extLst>
      <p:ext uri="{BB962C8B-B14F-4D97-AF65-F5344CB8AC3E}">
        <p14:creationId xmlns:p14="http://schemas.microsoft.com/office/powerpoint/2010/main" val="12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GB" dirty="0"/>
              <a:t>An array with cached values</a:t>
            </a:r>
          </a:p>
          <a:p>
            <a:pPr marL="171450" indent="-171450">
              <a:buFontTx/>
              <a:buChar char="-"/>
            </a:pPr>
            <a:r>
              <a:rPr lang="en-GB" dirty="0"/>
              <a:t>If the result is not there – compute and save</a:t>
            </a:r>
          </a:p>
          <a:p>
            <a:pPr marL="171450" indent="-171450">
              <a:buFontTx/>
              <a:buChar char="-"/>
            </a:pPr>
            <a:r>
              <a:rPr lang="en-GB" dirty="0"/>
              <a:t>Otherwise just return</a:t>
            </a:r>
          </a:p>
        </p:txBody>
      </p:sp>
      <p:sp>
        <p:nvSpPr>
          <p:cNvPr id="4" name="Header Placeholder 3"/>
          <p:cNvSpPr>
            <a:spLocks noGrp="1"/>
          </p:cNvSpPr>
          <p:nvPr>
            <p:ph type="hdr" sz="quarter" idx="10"/>
          </p:nvPr>
        </p:nvSpPr>
        <p:spPr/>
        <p:txBody>
          <a:bodyPr/>
          <a:lstStyle/>
          <a:p>
            <a:pPr>
              <a:defRPr/>
            </a:pPr>
            <a:endParaRPr lang="en-GB">
              <a:solidFill>
                <a:srgbClr val="1F497D"/>
              </a:solidFill>
            </a:endParaRPr>
          </a:p>
        </p:txBody>
      </p:sp>
      <p:sp>
        <p:nvSpPr>
          <p:cNvPr id="5" name="Footer Placeholder 4"/>
          <p:cNvSpPr>
            <a:spLocks noGrp="1"/>
          </p:cNvSpPr>
          <p:nvPr>
            <p:ph type="ftr" sz="quarter" idx="11"/>
          </p:nvPr>
        </p:nvSpPr>
        <p:spPr/>
        <p:txBody>
          <a:bodyPr/>
          <a:lstStyle/>
          <a:p>
            <a:pPr>
              <a:defRPr/>
            </a:pPr>
            <a:endParaRPr lang="en-GB">
              <a:solidFill>
                <a:srgbClr val="1F497D"/>
              </a:solidFill>
            </a:endParaRPr>
          </a:p>
        </p:txBody>
      </p:sp>
      <p:sp>
        <p:nvSpPr>
          <p:cNvPr id="6" name="Slide Number Placeholder 5"/>
          <p:cNvSpPr>
            <a:spLocks noGrp="1"/>
          </p:cNvSpPr>
          <p:nvPr>
            <p:ph type="sldNum" sz="quarter" idx="12"/>
          </p:nvPr>
        </p:nvSpPr>
        <p:spPr/>
        <p:txBody>
          <a:bodyPr/>
          <a:lstStyle/>
          <a:p>
            <a:pPr>
              <a:defRPr/>
            </a:pPr>
            <a:fld id="{C78C3CC1-11CE-4102-9AFD-36DA82F67F40}" type="slidenum">
              <a:rPr lang="en-GB" smtClean="0">
                <a:solidFill>
                  <a:srgbClr val="1F497D"/>
                </a:solidFill>
              </a:rPr>
              <a:pPr>
                <a:defRPr/>
              </a:pPr>
              <a:t>11</a:t>
            </a:fld>
            <a:endParaRPr lang="en-GB" dirty="0">
              <a:solidFill>
                <a:srgbClr val="1F497D"/>
              </a:solidFill>
            </a:endParaRPr>
          </a:p>
        </p:txBody>
      </p:sp>
    </p:spTree>
    <p:extLst>
      <p:ext uri="{BB962C8B-B14F-4D97-AF65-F5344CB8AC3E}">
        <p14:creationId xmlns:p14="http://schemas.microsoft.com/office/powerpoint/2010/main" val="2776367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Tabulation is similar to memorisation</a:t>
            </a:r>
          </a:p>
          <a:p>
            <a:pPr marL="171450" indent="-171450">
              <a:buFontTx/>
              <a:buChar char="-"/>
            </a:pPr>
            <a:r>
              <a:rPr lang="en-GB" dirty="0"/>
              <a:t>The order is different</a:t>
            </a:r>
          </a:p>
          <a:p>
            <a:pPr marL="628650" lvl="1" indent="-171450">
              <a:buFontTx/>
              <a:buChar char="-"/>
            </a:pPr>
            <a:r>
              <a:rPr lang="en-GB" dirty="0"/>
              <a:t>You know in advance that you will all the values</a:t>
            </a:r>
          </a:p>
          <a:p>
            <a:pPr marL="628650" lvl="1" indent="-171450">
              <a:buFontTx/>
              <a:buChar char="-"/>
            </a:pPr>
            <a:r>
              <a:rPr lang="en-GB" dirty="0"/>
              <a:t>Can compute them in the growing order</a:t>
            </a:r>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12</a:t>
            </a:fld>
            <a:endParaRPr lang="en-GB" dirty="0"/>
          </a:p>
        </p:txBody>
      </p:sp>
    </p:spTree>
    <p:extLst>
      <p:ext uri="{BB962C8B-B14F-4D97-AF65-F5344CB8AC3E}">
        <p14:creationId xmlns:p14="http://schemas.microsoft.com/office/powerpoint/2010/main" val="3814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GB" dirty="0"/>
              <a:t>F(</a:t>
            </a:r>
            <a:r>
              <a:rPr lang="en-GB" dirty="0" err="1"/>
              <a:t>i</a:t>
            </a:r>
            <a:r>
              <a:rPr lang="en-GB" dirty="0"/>
              <a:t>) only depends on F(j) for j &lt; </a:t>
            </a:r>
            <a:r>
              <a:rPr lang="en-GB" dirty="0" err="1"/>
              <a:t>i</a:t>
            </a:r>
            <a:endParaRPr lang="en-GB" dirty="0"/>
          </a:p>
          <a:p>
            <a:pPr marL="171450" indent="-171450">
              <a:buFontTx/>
              <a:buChar char="-"/>
            </a:pPr>
            <a:r>
              <a:rPr lang="en-GB" dirty="0"/>
              <a:t>Hence can start with small numbers</a:t>
            </a:r>
          </a:p>
          <a:p>
            <a:pPr marL="171450" indent="-171450">
              <a:buFontTx/>
              <a:buChar char="-"/>
            </a:pPr>
            <a:r>
              <a:rPr lang="en-GB" dirty="0"/>
              <a:t>Entire procedure is reduced to a simple loop</a:t>
            </a:r>
          </a:p>
          <a:p>
            <a:pPr marL="171450" indent="-171450">
              <a:buFontTx/>
              <a:buChar char="-"/>
            </a:pPr>
            <a:r>
              <a:rPr lang="en-GB" dirty="0"/>
              <a:t>n + 2 elements – for the case of n = 0</a:t>
            </a:r>
          </a:p>
          <a:p>
            <a:pPr marL="171450" indent="-171450">
              <a:buFontTx/>
              <a:buChar char="-"/>
            </a:pPr>
            <a:r>
              <a:rPr lang="en-GB" dirty="0"/>
              <a:t>No need in the array – need to store just the last two elements</a:t>
            </a:r>
          </a:p>
        </p:txBody>
      </p:sp>
      <p:sp>
        <p:nvSpPr>
          <p:cNvPr id="4" name="Header Placeholder 3"/>
          <p:cNvSpPr>
            <a:spLocks noGrp="1"/>
          </p:cNvSpPr>
          <p:nvPr>
            <p:ph type="hdr" sz="quarter" idx="10"/>
          </p:nvPr>
        </p:nvSpPr>
        <p:spPr/>
        <p:txBody>
          <a:bodyPr/>
          <a:lstStyle/>
          <a:p>
            <a:pPr>
              <a:defRPr/>
            </a:pPr>
            <a:endParaRPr lang="en-GB">
              <a:solidFill>
                <a:srgbClr val="1F497D"/>
              </a:solidFill>
            </a:endParaRPr>
          </a:p>
        </p:txBody>
      </p:sp>
      <p:sp>
        <p:nvSpPr>
          <p:cNvPr id="5" name="Footer Placeholder 4"/>
          <p:cNvSpPr>
            <a:spLocks noGrp="1"/>
          </p:cNvSpPr>
          <p:nvPr>
            <p:ph type="ftr" sz="quarter" idx="11"/>
          </p:nvPr>
        </p:nvSpPr>
        <p:spPr/>
        <p:txBody>
          <a:bodyPr/>
          <a:lstStyle/>
          <a:p>
            <a:pPr>
              <a:defRPr/>
            </a:pPr>
            <a:endParaRPr lang="en-GB">
              <a:solidFill>
                <a:srgbClr val="1F497D"/>
              </a:solidFill>
            </a:endParaRPr>
          </a:p>
        </p:txBody>
      </p:sp>
      <p:sp>
        <p:nvSpPr>
          <p:cNvPr id="6" name="Slide Number Placeholder 5"/>
          <p:cNvSpPr>
            <a:spLocks noGrp="1"/>
          </p:cNvSpPr>
          <p:nvPr>
            <p:ph type="sldNum" sz="quarter" idx="12"/>
          </p:nvPr>
        </p:nvSpPr>
        <p:spPr/>
        <p:txBody>
          <a:bodyPr/>
          <a:lstStyle/>
          <a:p>
            <a:pPr>
              <a:defRPr/>
            </a:pPr>
            <a:fld id="{C78C3CC1-11CE-4102-9AFD-36DA82F67F40}" type="slidenum">
              <a:rPr lang="en-GB" smtClean="0">
                <a:solidFill>
                  <a:srgbClr val="1F497D"/>
                </a:solidFill>
              </a:rPr>
              <a:pPr>
                <a:defRPr/>
              </a:pPr>
              <a:t>13</a:t>
            </a:fld>
            <a:endParaRPr lang="en-GB" dirty="0">
              <a:solidFill>
                <a:srgbClr val="1F497D"/>
              </a:solidFill>
            </a:endParaRPr>
          </a:p>
        </p:txBody>
      </p:sp>
    </p:spTree>
    <p:extLst>
      <p:ext uri="{BB962C8B-B14F-4D97-AF65-F5344CB8AC3E}">
        <p14:creationId xmlns:p14="http://schemas.microsoft.com/office/powerpoint/2010/main" val="227695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1588" cy="1223963"/>
          </a:xfrm>
          <a:prstGeom prst="line">
            <a:avLst/>
          </a:prstGeom>
          <a:noFill/>
          <a:ln w="34925">
            <a:solidFill>
              <a:schemeClr val="tx2"/>
            </a:solidFill>
            <a:round/>
            <a:headEnd/>
            <a:tailEnd/>
          </a:ln>
          <a:effectLst/>
        </p:spPr>
        <p:txBody>
          <a:bodyPr/>
          <a:lstStyle/>
          <a:p>
            <a:pPr algn="l">
              <a:defRPr/>
            </a:pPr>
            <a:endParaRPr lang="en-GB" dirty="0">
              <a:solidFill>
                <a:srgbClr val="336666"/>
              </a:solidFill>
              <a:latin typeface="Arial" charset="0"/>
            </a:endParaRPr>
          </a:p>
        </p:txBody>
      </p:sp>
      <p:sp>
        <p:nvSpPr>
          <p:cNvPr id="5" name="Oval 8"/>
          <p:cNvSpPr>
            <a:spLocks noChangeArrowheads="1"/>
          </p:cNvSpPr>
          <p:nvPr/>
        </p:nvSpPr>
        <p:spPr bwMode="auto">
          <a:xfrm>
            <a:off x="163513" y="2103438"/>
            <a:ext cx="347662" cy="347662"/>
          </a:xfrm>
          <a:prstGeom prst="ellipse">
            <a:avLst/>
          </a:prstGeom>
          <a:solidFill>
            <a:schemeClr val="tx1"/>
          </a:solidFill>
          <a:ln w="9525">
            <a:noFill/>
            <a:round/>
            <a:headEnd/>
            <a:tailEnd/>
          </a:ln>
          <a:effectLst/>
        </p:spPr>
        <p:txBody>
          <a:bodyPr wrap="none" anchor="ctr"/>
          <a:lstStyle/>
          <a:p>
            <a:pPr>
              <a:defRPr/>
            </a:pPr>
            <a:endParaRPr lang="en-US" sz="2400" dirty="0">
              <a:solidFill>
                <a:srgbClr val="336666"/>
              </a:solidFill>
              <a:latin typeface="Calibri" pitchFamily="34"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w="9525">
            <a:noFill/>
            <a:round/>
            <a:headEnd/>
            <a:tailEnd/>
          </a:ln>
          <a:effectLst/>
        </p:spPr>
        <p:txBody>
          <a:bodyPr wrap="none" anchor="ctr"/>
          <a:lstStyle/>
          <a:p>
            <a:pPr>
              <a:defRPr/>
            </a:pPr>
            <a:endParaRPr lang="en-US" sz="2400" dirty="0">
              <a:solidFill>
                <a:srgbClr val="336666"/>
              </a:solidFill>
              <a:latin typeface="Calibri" pitchFamily="34"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w="9525">
            <a:noFill/>
            <a:round/>
            <a:headEnd/>
            <a:tailEnd/>
          </a:ln>
          <a:effectLst/>
        </p:spPr>
        <p:txBody>
          <a:bodyPr wrap="none" anchor="ctr"/>
          <a:lstStyle/>
          <a:p>
            <a:pPr>
              <a:defRPr/>
            </a:pPr>
            <a:endParaRPr lang="en-US" sz="2400" dirty="0">
              <a:solidFill>
                <a:srgbClr val="336666"/>
              </a:solidFill>
              <a:latin typeface="Calibri" pitchFamily="34" charset="0"/>
            </a:endParaRPr>
          </a:p>
        </p:txBody>
      </p:sp>
      <p:pic>
        <p:nvPicPr>
          <p:cNvPr id="8" name="Picture 11" descr="header"/>
          <p:cNvPicPr>
            <a:picLocks noChangeAspect="1" noChangeArrowheads="1"/>
          </p:cNvPicPr>
          <p:nvPr/>
        </p:nvPicPr>
        <p:blipFill>
          <a:blip r:embed="rId2" cstate="print"/>
          <a:srcRect/>
          <a:stretch>
            <a:fillRect/>
          </a:stretch>
        </p:blipFill>
        <p:spPr bwMode="auto">
          <a:xfrm>
            <a:off x="0" y="0"/>
            <a:ext cx="2047875" cy="619125"/>
          </a:xfrm>
          <a:prstGeom prst="rect">
            <a:avLst/>
          </a:prstGeom>
          <a:noFill/>
          <a:ln w="9525">
            <a:noFill/>
            <a:miter lim="800000"/>
            <a:headEnd/>
            <a:tailEnd/>
          </a:ln>
        </p:spPr>
      </p:pic>
      <p:pic>
        <p:nvPicPr>
          <p:cNvPr id="9" name="Picture 8" descr="logo.jpg"/>
          <p:cNvPicPr>
            <a:picLocks noChangeAspect="1"/>
          </p:cNvPicPr>
          <p:nvPr/>
        </p:nvPicPr>
        <p:blipFill>
          <a:blip r:embed="rId3" cstate="print"/>
          <a:srcRect/>
          <a:stretch>
            <a:fillRect/>
          </a:stretch>
        </p:blipFill>
        <p:spPr bwMode="auto">
          <a:xfrm>
            <a:off x="7229475" y="0"/>
            <a:ext cx="1914525" cy="723900"/>
          </a:xfrm>
          <a:prstGeom prst="rect">
            <a:avLst/>
          </a:prstGeom>
          <a:noFill/>
          <a:ln w="9525">
            <a:noFill/>
            <a:miter lim="800000"/>
            <a:headEnd/>
            <a:tailEnd/>
          </a:ln>
        </p:spPr>
      </p:pic>
      <p:sp>
        <p:nvSpPr>
          <p:cNvPr id="87042" name="Rectangle 2"/>
          <p:cNvSpPr>
            <a:spLocks noGrp="1" noChangeArrowheads="1"/>
          </p:cNvSpPr>
          <p:nvPr>
            <p:ph type="ctrTitle"/>
          </p:nvPr>
        </p:nvSpPr>
        <p:spPr>
          <a:xfrm>
            <a:off x="2133600" y="1371600"/>
            <a:ext cx="6477000" cy="1752600"/>
          </a:xfrm>
        </p:spPr>
        <p:txBody>
          <a:bodyPr/>
          <a:lstStyle>
            <a:lvl1pPr>
              <a:defRPr sz="5400"/>
            </a:lvl1pPr>
          </a:lstStyle>
          <a:p>
            <a:r>
              <a:rPr lang="en-GB" dirty="0"/>
              <a:t>Click to edit Master title style</a:t>
            </a:r>
          </a:p>
        </p:txBody>
      </p:sp>
      <p:sp>
        <p:nvSpPr>
          <p:cNvPr id="8704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en-GB" dirty="0"/>
              <a:t>Click to edit Master subtitle style</a:t>
            </a:r>
          </a:p>
        </p:txBody>
      </p:sp>
      <p:sp>
        <p:nvSpPr>
          <p:cNvPr id="10" name="Rectangle 4"/>
          <p:cNvSpPr>
            <a:spLocks noGrp="1" noChangeArrowheads="1"/>
          </p:cNvSpPr>
          <p:nvPr>
            <p:ph type="dt" sz="half" idx="10"/>
          </p:nvPr>
        </p:nvSpPr>
        <p:spPr>
          <a:xfrm>
            <a:off x="7086600" y="6248400"/>
            <a:ext cx="1524000" cy="457200"/>
          </a:xfrm>
          <a:prstGeom prst="rect">
            <a:avLst/>
          </a:prstGeom>
        </p:spPr>
        <p:txBody>
          <a:bodyPr/>
          <a:lstStyle>
            <a:lvl1pPr>
              <a:defRPr dirty="0"/>
            </a:lvl1pPr>
          </a:lstStyle>
          <a:p>
            <a:pPr algn="l">
              <a:defRPr/>
            </a:pPr>
            <a:endParaRPr lang="en-GB">
              <a:solidFill>
                <a:srgbClr val="336666"/>
              </a:solidFill>
              <a:latin typeface="Arial" charset="0"/>
            </a:endParaRPr>
          </a:p>
        </p:txBody>
      </p:sp>
      <p:sp>
        <p:nvSpPr>
          <p:cNvPr id="11" name="Rectangle 5"/>
          <p:cNvSpPr>
            <a:spLocks noGrp="1" noChangeArrowheads="1"/>
          </p:cNvSpPr>
          <p:nvPr>
            <p:ph type="ftr" sz="quarter" idx="11"/>
          </p:nvPr>
        </p:nvSpPr>
        <p:spPr>
          <a:xfrm>
            <a:off x="3810000" y="6248400"/>
            <a:ext cx="2895600" cy="457200"/>
          </a:xfrm>
          <a:prstGeom prst="rect">
            <a:avLst/>
          </a:prstGeom>
        </p:spPr>
        <p:txBody>
          <a:bodyPr/>
          <a:lstStyle>
            <a:lvl1pPr>
              <a:defRPr dirty="0"/>
            </a:lvl1pPr>
          </a:lstStyle>
          <a:p>
            <a:pPr algn="l">
              <a:defRPr/>
            </a:pPr>
            <a:endParaRPr lang="en-GB">
              <a:solidFill>
                <a:srgbClr val="336666"/>
              </a:solidFill>
              <a:latin typeface="Arial" charset="0"/>
            </a:endParaRPr>
          </a:p>
        </p:txBody>
      </p:sp>
      <p:sp>
        <p:nvSpPr>
          <p:cNvPr id="12" name="Rectangle 6"/>
          <p:cNvSpPr>
            <a:spLocks noGrp="1" noChangeArrowheads="1"/>
          </p:cNvSpPr>
          <p:nvPr>
            <p:ph type="sldNum" sz="quarter" idx="12"/>
          </p:nvPr>
        </p:nvSpPr>
        <p:spPr>
          <a:xfrm>
            <a:off x="611188" y="6237288"/>
            <a:ext cx="1219200" cy="457200"/>
          </a:xfrm>
          <a:prstGeom prst="rect">
            <a:avLst/>
          </a:prstGeom>
        </p:spPr>
        <p:txBody>
          <a:bodyPr/>
          <a:lstStyle>
            <a:lvl1pPr>
              <a:defRPr b="0"/>
            </a:lvl1pPr>
          </a:lstStyle>
          <a:p>
            <a:pPr algn="l">
              <a:defRPr/>
            </a:pPr>
            <a:fld id="{C782359C-2A41-4A72-BAF0-D8B58E711036}" type="slidenum">
              <a:rPr lang="en-GB">
                <a:solidFill>
                  <a:srgbClr val="336666"/>
                </a:solidFill>
                <a:latin typeface="Arial" charset="0"/>
              </a:rPr>
              <a:pPr algn="l">
                <a:defRPr/>
              </a:pPr>
              <a:t>‹#›</a:t>
            </a:fld>
            <a:endParaRPr lang="en-GB" dirty="0">
              <a:solidFill>
                <a:srgbClr val="336666"/>
              </a:solidFill>
              <a:latin typeface="Arial" charset="0"/>
            </a:endParaRPr>
          </a:p>
        </p:txBody>
      </p:sp>
    </p:spTree>
    <p:extLst>
      <p:ext uri="{BB962C8B-B14F-4D97-AF65-F5344CB8AC3E}">
        <p14:creationId xmlns:p14="http://schemas.microsoft.com/office/powerpoint/2010/main" val="181601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box for co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52636"/>
            <a:ext cx="8568952" cy="6480720"/>
          </a:xfrm>
        </p:spPr>
        <p:txBody>
          <a:bodyPr/>
          <a:lstStyle>
            <a:lvl1pPr marL="0" indent="0">
              <a:spcBef>
                <a:spcPts val="600"/>
              </a:spcBef>
              <a:buNone/>
              <a:defRPr sz="2000">
                <a:latin typeface="Consolas" pitchFamily="49" charset="0"/>
                <a:cs typeface="Consolas" pitchFamily="49" charset="0"/>
              </a:defRPr>
            </a:lvl1pPr>
            <a:lvl2pPr marL="457200" indent="0">
              <a:spcBef>
                <a:spcPts val="600"/>
              </a:spcBef>
              <a:buNone/>
              <a:defRPr sz="2400"/>
            </a:lvl2pPr>
            <a:lvl3pPr marL="914400" indent="0">
              <a:spcBef>
                <a:spcPts val="600"/>
              </a:spcBef>
              <a:buNone/>
              <a:defRPr sz="2000"/>
            </a:lvl3pPr>
            <a:lvl4pPr marL="1371600" indent="0">
              <a:spcBef>
                <a:spcPts val="600"/>
              </a:spcBef>
              <a:buNone/>
              <a:defRPr/>
            </a:lvl4pPr>
          </a:lstStyle>
          <a:p>
            <a:pPr lvl="0"/>
            <a:endParaRPr lang="en-US" dirty="0"/>
          </a:p>
        </p:txBody>
      </p:sp>
    </p:spTree>
    <p:extLst>
      <p:ext uri="{BB962C8B-B14F-4D97-AF65-F5344CB8AC3E}">
        <p14:creationId xmlns:p14="http://schemas.microsoft.com/office/powerpoint/2010/main" val="385585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title" preserve="1">
  <p:cSld name="New section">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2133600" y="1371600"/>
            <a:ext cx="6477000" cy="1752600"/>
          </a:xfrm>
        </p:spPr>
        <p:txBody>
          <a:bodyPr/>
          <a:lstStyle>
            <a:lvl1pPr>
              <a:defRPr sz="3600"/>
            </a:lvl1pPr>
          </a:lstStyle>
          <a:p>
            <a:r>
              <a:rPr lang="en-GB" dirty="0"/>
              <a:t>Click to edit Master title style</a:t>
            </a:r>
          </a:p>
        </p:txBody>
      </p:sp>
      <p:sp>
        <p:nvSpPr>
          <p:cNvPr id="8704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sz="2800"/>
            </a:lvl1pPr>
          </a:lstStyle>
          <a:p>
            <a:r>
              <a:rPr lang="en-GB" dirty="0"/>
              <a:t>Click to edit Master subtitle style</a:t>
            </a:r>
          </a:p>
        </p:txBody>
      </p:sp>
    </p:spTree>
    <p:extLst>
      <p:ext uri="{BB962C8B-B14F-4D97-AF65-F5344CB8AC3E}">
        <p14:creationId xmlns:p14="http://schemas.microsoft.com/office/powerpoint/2010/main" val="306514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60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600"/>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8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tandard lectur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611560" y="0"/>
            <a:ext cx="8136904" cy="980728"/>
          </a:xfrm>
          <a:prstGeom prst="rect">
            <a:avLst/>
          </a:prstGeom>
          <a:noFill/>
          <a:ln w="9525">
            <a:noFill/>
            <a:miter lim="800000"/>
            <a:headEnd/>
            <a:tailEnd/>
          </a:ln>
          <a:effectLst/>
        </p:spPr>
        <p:txBody>
          <a:bodyPr/>
          <a:lstStyle>
            <a:lvl1pPr algn="ctr">
              <a:defRPr/>
            </a:lvl1pPr>
          </a:lstStyle>
          <a:p>
            <a:pPr lvl="0"/>
            <a:r>
              <a:rPr lang="en-US" dirty="0"/>
              <a:t>Click to edit Master title style</a:t>
            </a:r>
            <a:endParaRPr lang="en-GB" dirty="0"/>
          </a:p>
        </p:txBody>
      </p:sp>
      <p:sp>
        <p:nvSpPr>
          <p:cNvPr id="8" name="Text Placeholder 7"/>
          <p:cNvSpPr>
            <a:spLocks noGrp="1"/>
          </p:cNvSpPr>
          <p:nvPr>
            <p:ph type="body" sz="quarter" idx="10"/>
          </p:nvPr>
        </p:nvSpPr>
        <p:spPr>
          <a:xfrm>
            <a:off x="611560" y="1196752"/>
            <a:ext cx="8136904" cy="5472608"/>
          </a:xfrm>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7227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351837" cy="719137"/>
          </a:xfrm>
        </p:spPr>
        <p:txBody>
          <a:bodyPr/>
          <a:lstStyle/>
          <a:p>
            <a:r>
              <a:rPr lang="en-US"/>
              <a:t>Click to edit Master title style</a:t>
            </a:r>
            <a:endParaRPr lang="en-GB"/>
          </a:p>
        </p:txBody>
      </p:sp>
      <p:sp>
        <p:nvSpPr>
          <p:cNvPr id="3" name="Text Placeholder 2"/>
          <p:cNvSpPr>
            <a:spLocks noGrp="1"/>
          </p:cNvSpPr>
          <p:nvPr>
            <p:ph type="body" sz="half" idx="1"/>
          </p:nvPr>
        </p:nvSpPr>
        <p:spPr>
          <a:xfrm>
            <a:off x="468313" y="1125538"/>
            <a:ext cx="8351837" cy="269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313" y="3973513"/>
            <a:ext cx="8351837" cy="269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0981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7544" y="4683"/>
            <a:ext cx="8244916" cy="952500"/>
          </a:xfrm>
          <a:ln>
            <a:noFill/>
          </a:ln>
        </p:spPr>
        <p:txBody>
          <a:bodyPr/>
          <a:lstStyle>
            <a:lvl1pPr algn="ctr">
              <a:defRPr sz="3600" b="0" i="0"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431540" y="1196752"/>
            <a:ext cx="8316924" cy="5472608"/>
          </a:xfrm>
        </p:spPr>
        <p:txBody>
          <a:bodyPr/>
          <a:lstStyle>
            <a:lvl1pPr>
              <a:spcBef>
                <a:spcPts val="600"/>
              </a:spcBef>
              <a:defRPr sz="2400"/>
            </a:lvl1pPr>
            <a:lvl2pPr>
              <a:spcBef>
                <a:spcPts val="600"/>
              </a:spcBef>
              <a:defRPr sz="2400"/>
            </a:lvl2pPr>
            <a:lvl3pPr>
              <a:spcBef>
                <a:spcPts val="600"/>
              </a:spcBef>
              <a:defRPr sz="2000"/>
            </a:lvl3pPr>
            <a:lvl4pPr>
              <a:spcBef>
                <a:spcPts val="600"/>
              </a:spcBef>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7298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11188" y="0"/>
            <a:ext cx="8064500" cy="981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2051" name="Rectangle 3"/>
          <p:cNvSpPr>
            <a:spLocks noGrp="1" noChangeArrowheads="1"/>
          </p:cNvSpPr>
          <p:nvPr>
            <p:ph type="body" idx="1"/>
          </p:nvPr>
        </p:nvSpPr>
        <p:spPr bwMode="auto">
          <a:xfrm>
            <a:off x="647700" y="1268413"/>
            <a:ext cx="7993063" cy="5292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359471240"/>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71" r:id="rId4"/>
    <p:sldLayoutId id="2147483672" r:id="rId5"/>
    <p:sldLayoutId id="2147483673" r:id="rId6"/>
    <p:sldLayoutId id="2147483675" r:id="rId7"/>
    <p:sldLayoutId id="2147483676" r:id="rId8"/>
  </p:sldLayoutIdLst>
  <p:hf hdr="0" ftr="0" dt="0"/>
  <p:txStyles>
    <p:titleStyle>
      <a:lvl1pPr algn="l" rtl="0" eaLnBrk="0" fontAlgn="base" hangingPunct="0">
        <a:spcBef>
          <a:spcPct val="0"/>
        </a:spcBef>
        <a:spcAft>
          <a:spcPct val="0"/>
        </a:spcAft>
        <a:defRPr sz="4200">
          <a:solidFill>
            <a:schemeClr val="tx2"/>
          </a:solidFill>
          <a:latin typeface="Calibri" pitchFamily="34" charset="0"/>
          <a:ea typeface="+mj-ea"/>
          <a:cs typeface="+mj-cs"/>
        </a:defRPr>
      </a:lvl1pPr>
      <a:lvl2pPr algn="l" rtl="0" eaLnBrk="0" fontAlgn="base" hangingPunct="0">
        <a:spcBef>
          <a:spcPct val="0"/>
        </a:spcBef>
        <a:spcAft>
          <a:spcPct val="0"/>
        </a:spcAft>
        <a:defRPr sz="4200">
          <a:solidFill>
            <a:schemeClr val="tx2"/>
          </a:solidFill>
          <a:latin typeface="Cambria" pitchFamily="18" charset="0"/>
        </a:defRPr>
      </a:lvl2pPr>
      <a:lvl3pPr algn="l" rtl="0" eaLnBrk="0" fontAlgn="base" hangingPunct="0">
        <a:spcBef>
          <a:spcPct val="0"/>
        </a:spcBef>
        <a:spcAft>
          <a:spcPct val="0"/>
        </a:spcAft>
        <a:defRPr sz="4200">
          <a:solidFill>
            <a:schemeClr val="tx2"/>
          </a:solidFill>
          <a:latin typeface="Cambria" pitchFamily="18" charset="0"/>
        </a:defRPr>
      </a:lvl3pPr>
      <a:lvl4pPr algn="l" rtl="0" eaLnBrk="0" fontAlgn="base" hangingPunct="0">
        <a:spcBef>
          <a:spcPct val="0"/>
        </a:spcBef>
        <a:spcAft>
          <a:spcPct val="0"/>
        </a:spcAft>
        <a:defRPr sz="4200">
          <a:solidFill>
            <a:schemeClr val="tx2"/>
          </a:solidFill>
          <a:latin typeface="Cambria" pitchFamily="18" charset="0"/>
        </a:defRPr>
      </a:lvl4pPr>
      <a:lvl5pPr algn="l" rtl="0" eaLnBrk="0" fontAlgn="base" hangingPunct="0">
        <a:spcBef>
          <a:spcPct val="0"/>
        </a:spcBef>
        <a:spcAft>
          <a:spcPct val="0"/>
        </a:spcAft>
        <a:defRPr sz="4200">
          <a:solidFill>
            <a:schemeClr val="tx2"/>
          </a:solidFill>
          <a:latin typeface="Cambria" pitchFamily="18"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hemeOverride" Target="../theme/themeOverride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hemeOverride" Target="../theme/themeOverride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hemeOverride" Target="../theme/themeOverride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hemeOverride" Target="../theme/themeOverride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hemeOverride" Target="../theme/themeOverride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hemeOverride" Target="../theme/themeOverride2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hemeOverride" Target="../theme/themeOverride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hemeOverride" Target="../theme/themeOverride25.xml"/><Relationship Id="rId5" Type="http://schemas.openxmlformats.org/officeDocument/2006/relationships/hyperlink" Target="http://martinfowler.com/bliki/FluentInterface.html" TargetMode="External"/><Relationship Id="rId4" Type="http://schemas.openxmlformats.org/officeDocument/2006/relationships/hyperlink" Target="https://jersey.java.net/documentation/latest/clien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54" name="Rectangle 10"/>
          <p:cNvSpPr>
            <a:spLocks noGrp="1" noChangeArrowheads="1"/>
          </p:cNvSpPr>
          <p:nvPr>
            <p:ph type="ctrTitle"/>
          </p:nvPr>
        </p:nvSpPr>
        <p:spPr>
          <a:xfrm>
            <a:off x="2133600" y="1371600"/>
            <a:ext cx="6758880" cy="1752600"/>
          </a:xfrm>
        </p:spPr>
        <p:txBody>
          <a:bodyPr/>
          <a:lstStyle/>
          <a:p>
            <a:pPr eaLnBrk="1" hangingPunct="1">
              <a:defRPr/>
            </a:pPr>
            <a:br>
              <a:rPr lang="en-GB" sz="3600" dirty="0"/>
            </a:br>
            <a:r>
              <a:rPr lang="en-GB" sz="3600" dirty="0"/>
              <a:t>Program Optimisation</a:t>
            </a:r>
            <a:br>
              <a:rPr lang="en-GB" sz="3600" dirty="0"/>
            </a:br>
            <a:r>
              <a:rPr lang="en-GB" sz="3600" dirty="0"/>
              <a:t>Design Patterns</a:t>
            </a:r>
          </a:p>
        </p:txBody>
      </p:sp>
      <p:sp>
        <p:nvSpPr>
          <p:cNvPr id="4" name="Subtitle 3">
            <a:extLst>
              <a:ext uri="{FF2B5EF4-FFF2-40B4-BE49-F238E27FC236}">
                <a16:creationId xmlns:a16="http://schemas.microsoft.com/office/drawing/2014/main" id="{A17F86FE-875F-4B76-848F-FC6E642A6AA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45082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96176" cy="981075"/>
          </a:xfrm>
        </p:spPr>
        <p:txBody>
          <a:bodyPr/>
          <a:lstStyle/>
          <a:p>
            <a:r>
              <a:rPr lang="en-GB" sz="3600" dirty="0"/>
              <a:t>Memoisation Example: Fibonacci Numbers  </a:t>
            </a:r>
          </a:p>
        </p:txBody>
      </p:sp>
      <p:sp>
        <p:nvSpPr>
          <p:cNvPr id="3" name="Content Placeholder 2"/>
          <p:cNvSpPr>
            <a:spLocks noGrp="1"/>
          </p:cNvSpPr>
          <p:nvPr>
            <p:ph idx="1"/>
          </p:nvPr>
        </p:nvSpPr>
        <p:spPr/>
        <p:txBody>
          <a:bodyPr/>
          <a:lstStyle/>
          <a:p>
            <a:r>
              <a:rPr lang="en-GB" dirty="0"/>
              <a:t>Our original recursive function </a:t>
            </a:r>
            <a:r>
              <a:rPr lang="en-GB" sz="2000" b="1" dirty="0">
                <a:latin typeface="Consolas"/>
                <a:cs typeface="Times New Roman" pitchFamily="18" charset="0"/>
              </a:rPr>
              <a:t>fib</a:t>
            </a:r>
            <a:r>
              <a:rPr lang="en-GB" dirty="0"/>
              <a:t> is ridiculously inefficient </a:t>
            </a:r>
          </a:p>
          <a:p>
            <a:pPr lvl="1"/>
            <a:r>
              <a:rPr lang="en-GB" dirty="0"/>
              <a:t>The number of method calls grows exponentially: </a:t>
            </a:r>
            <a:r>
              <a:rPr lang="en-GB" sz="2000" b="1" dirty="0">
                <a:latin typeface="Consolas"/>
                <a:cs typeface="Times New Roman" pitchFamily="18" charset="0"/>
              </a:rPr>
              <a:t>fib(40) </a:t>
            </a:r>
            <a:r>
              <a:rPr lang="en-GB" dirty="0"/>
              <a:t>calls  </a:t>
            </a:r>
            <a:r>
              <a:rPr lang="en-GB" sz="2200" b="1" dirty="0">
                <a:latin typeface="Consolas" panose="020B0609020204030204" pitchFamily="49" charset="0"/>
                <a:cs typeface="Consolas" panose="020B0609020204030204" pitchFamily="49" charset="0"/>
              </a:rPr>
              <a:t>fib(0) </a:t>
            </a:r>
            <a:r>
              <a:rPr lang="en-GB" dirty="0"/>
              <a:t>and </a:t>
            </a:r>
            <a:r>
              <a:rPr lang="en-GB" sz="2000" b="1" dirty="0">
                <a:latin typeface="Consolas"/>
                <a:cs typeface="Times New Roman" pitchFamily="18" charset="0"/>
              </a:rPr>
              <a:t>fib(1) </a:t>
            </a:r>
            <a:r>
              <a:rPr lang="en-GB" dirty="0"/>
              <a:t>165,580,141 times! </a:t>
            </a:r>
          </a:p>
          <a:p>
            <a:r>
              <a:rPr lang="en-GB" dirty="0"/>
              <a:t>We can drastically improve the efficiency of our implementation by applying </a:t>
            </a:r>
            <a:r>
              <a:rPr lang="en-GB" dirty="0" err="1"/>
              <a:t>memoisation</a:t>
            </a:r>
            <a:r>
              <a:rPr lang="en-GB" dirty="0"/>
              <a:t> </a:t>
            </a:r>
          </a:p>
          <a:p>
            <a:pPr lvl="1">
              <a:buNone/>
            </a:pPr>
            <a:endParaRPr lang="en-GB" dirty="0"/>
          </a:p>
          <a:p>
            <a:pPr>
              <a:buNone/>
            </a:pPr>
            <a:endParaRPr lang="en-GB" dirty="0"/>
          </a:p>
          <a:p>
            <a:endParaRPr lang="en-GB" dirty="0"/>
          </a:p>
        </p:txBody>
      </p:sp>
    </p:spTree>
    <p:extLst>
      <p:ext uri="{BB962C8B-B14F-4D97-AF65-F5344CB8AC3E}">
        <p14:creationId xmlns:p14="http://schemas.microsoft.com/office/powerpoint/2010/main" val="344916839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79512" y="984275"/>
            <a:ext cx="8568952" cy="5148572"/>
          </a:xfrm>
        </p:spPr>
        <p:txBody>
          <a:bodyPr/>
          <a:lstStyle/>
          <a:p>
            <a:r>
              <a:rPr lang="en-GB" sz="2400" dirty="0">
                <a:solidFill>
                  <a:srgbClr val="7F0055"/>
                </a:solidFill>
              </a:rPr>
              <a:t>public</a:t>
            </a:r>
            <a:r>
              <a:rPr lang="en-GB" sz="2400" dirty="0">
                <a:solidFill>
                  <a:srgbClr val="000000"/>
                </a:solidFill>
              </a:rPr>
              <a:t> </a:t>
            </a:r>
            <a:r>
              <a:rPr lang="en-GB" sz="2400" dirty="0">
                <a:solidFill>
                  <a:srgbClr val="7F0055"/>
                </a:solidFill>
              </a:rPr>
              <a:t>static</a:t>
            </a:r>
            <a:r>
              <a:rPr lang="en-GB" sz="2400" dirty="0">
                <a:solidFill>
                  <a:srgbClr val="000000"/>
                </a:solidFill>
              </a:rPr>
              <a:t> </a:t>
            </a:r>
            <a:r>
              <a:rPr lang="en-GB" sz="2400" dirty="0">
                <a:solidFill>
                  <a:srgbClr val="7F0055"/>
                </a:solidFill>
              </a:rPr>
              <a:t>long</a:t>
            </a:r>
            <a:r>
              <a:rPr lang="en-GB" sz="2400" dirty="0">
                <a:solidFill>
                  <a:srgbClr val="000000"/>
                </a:solidFill>
              </a:rPr>
              <a:t> </a:t>
            </a:r>
            <a:r>
              <a:rPr lang="en-GB" sz="2400" dirty="0" err="1">
                <a:solidFill>
                  <a:srgbClr val="000000"/>
                </a:solidFill>
              </a:rPr>
              <a:t>fibMemo</a:t>
            </a:r>
            <a:r>
              <a:rPr lang="en-GB" sz="2400" dirty="0">
                <a:solidFill>
                  <a:srgbClr val="000000"/>
                </a:solidFill>
              </a:rPr>
              <a:t>(</a:t>
            </a:r>
            <a:r>
              <a:rPr lang="en-GB" sz="2400" dirty="0" err="1">
                <a:solidFill>
                  <a:srgbClr val="7F0055"/>
                </a:solidFill>
              </a:rPr>
              <a:t>int</a:t>
            </a:r>
            <a:r>
              <a:rPr lang="en-GB" sz="2400" dirty="0">
                <a:solidFill>
                  <a:srgbClr val="000000"/>
                </a:solidFill>
              </a:rPr>
              <a:t> </a:t>
            </a:r>
            <a:r>
              <a:rPr lang="en-GB" sz="2400" dirty="0">
                <a:solidFill>
                  <a:srgbClr val="6A3E3E"/>
                </a:solidFill>
              </a:rPr>
              <a:t>n</a:t>
            </a:r>
            <a:r>
              <a:rPr lang="en-GB" sz="2400" dirty="0">
                <a:solidFill>
                  <a:srgbClr val="000000"/>
                </a:solidFill>
              </a:rPr>
              <a:t>) {</a:t>
            </a:r>
          </a:p>
          <a:p>
            <a:r>
              <a:rPr lang="en-GB" sz="2400" dirty="0">
                <a:solidFill>
                  <a:srgbClr val="000000"/>
                </a:solidFill>
              </a:rPr>
              <a:t>  Long[] </a:t>
            </a:r>
            <a:r>
              <a:rPr lang="en-GB" sz="2400" dirty="0">
                <a:solidFill>
                  <a:srgbClr val="6A3E3E"/>
                </a:solidFill>
              </a:rPr>
              <a:t>res</a:t>
            </a:r>
            <a:r>
              <a:rPr lang="en-GB" sz="2400" dirty="0">
                <a:solidFill>
                  <a:srgbClr val="000000"/>
                </a:solidFill>
              </a:rPr>
              <a:t> = </a:t>
            </a:r>
            <a:r>
              <a:rPr lang="en-GB" sz="2400" dirty="0">
                <a:solidFill>
                  <a:srgbClr val="7F0055"/>
                </a:solidFill>
              </a:rPr>
              <a:t>new</a:t>
            </a:r>
            <a:r>
              <a:rPr lang="en-GB" sz="2400" dirty="0">
                <a:solidFill>
                  <a:srgbClr val="000000"/>
                </a:solidFill>
              </a:rPr>
              <a:t> Long[</a:t>
            </a:r>
            <a:r>
              <a:rPr lang="en-GB" sz="2400" dirty="0">
                <a:solidFill>
                  <a:srgbClr val="6A3E3E"/>
                </a:solidFill>
              </a:rPr>
              <a:t>n</a:t>
            </a:r>
            <a:r>
              <a:rPr lang="en-GB" sz="2400" dirty="0">
                <a:solidFill>
                  <a:srgbClr val="000000"/>
                </a:solidFill>
              </a:rPr>
              <a:t> + 1];</a:t>
            </a:r>
          </a:p>
          <a:p>
            <a:r>
              <a:rPr lang="en-GB" sz="2400" dirty="0">
                <a:solidFill>
                  <a:srgbClr val="7F0055"/>
                </a:solidFill>
              </a:rPr>
              <a:t>  return</a:t>
            </a:r>
            <a:r>
              <a:rPr lang="en-GB" sz="2400" dirty="0">
                <a:solidFill>
                  <a:srgbClr val="000000"/>
                </a:solidFill>
              </a:rPr>
              <a:t> </a:t>
            </a:r>
            <a:r>
              <a:rPr lang="en-GB" sz="2400" i="1" dirty="0" err="1">
                <a:solidFill>
                  <a:srgbClr val="000000"/>
                </a:solidFill>
              </a:rPr>
              <a:t>fibMemo</a:t>
            </a:r>
            <a:r>
              <a:rPr lang="en-GB" sz="2400" i="1" dirty="0">
                <a:solidFill>
                  <a:srgbClr val="000000"/>
                </a:solidFill>
              </a:rPr>
              <a:t>(</a:t>
            </a:r>
            <a:r>
              <a:rPr lang="en-GB" sz="2400" i="1" dirty="0">
                <a:solidFill>
                  <a:srgbClr val="6A3E3E"/>
                </a:solidFill>
              </a:rPr>
              <a:t>n</a:t>
            </a:r>
            <a:r>
              <a:rPr lang="en-GB" sz="2400" i="1" dirty="0">
                <a:solidFill>
                  <a:srgbClr val="000000"/>
                </a:solidFill>
              </a:rPr>
              <a:t>, </a:t>
            </a:r>
            <a:r>
              <a:rPr lang="en-GB" sz="2400" i="1" dirty="0">
                <a:solidFill>
                  <a:srgbClr val="6A3E3E"/>
                </a:solidFill>
              </a:rPr>
              <a:t>res</a:t>
            </a:r>
            <a:r>
              <a:rPr lang="en-GB" sz="2400" i="1" dirty="0">
                <a:solidFill>
                  <a:srgbClr val="000000"/>
                </a:solidFill>
              </a:rPr>
              <a:t>);</a:t>
            </a:r>
          </a:p>
          <a:p>
            <a:r>
              <a:rPr lang="en-GB" sz="2400" dirty="0">
                <a:solidFill>
                  <a:srgbClr val="000000"/>
                </a:solidFill>
              </a:rPr>
              <a:t>}</a:t>
            </a:r>
          </a:p>
          <a:p>
            <a:endParaRPr lang="en-GB" sz="1100" dirty="0"/>
          </a:p>
          <a:p>
            <a:r>
              <a:rPr lang="en-GB" sz="2400" dirty="0">
                <a:solidFill>
                  <a:srgbClr val="7F0055"/>
                </a:solidFill>
              </a:rPr>
              <a:t>public</a:t>
            </a:r>
            <a:r>
              <a:rPr lang="en-GB" sz="2400" dirty="0">
                <a:solidFill>
                  <a:srgbClr val="000000"/>
                </a:solidFill>
              </a:rPr>
              <a:t> </a:t>
            </a:r>
            <a:r>
              <a:rPr lang="en-GB" sz="2400" dirty="0">
                <a:solidFill>
                  <a:srgbClr val="7F0055"/>
                </a:solidFill>
              </a:rPr>
              <a:t>static</a:t>
            </a:r>
            <a:r>
              <a:rPr lang="en-GB" sz="2400" dirty="0">
                <a:solidFill>
                  <a:srgbClr val="000000"/>
                </a:solidFill>
              </a:rPr>
              <a:t> </a:t>
            </a:r>
            <a:r>
              <a:rPr lang="en-GB" sz="2400" dirty="0">
                <a:solidFill>
                  <a:srgbClr val="7F0055"/>
                </a:solidFill>
              </a:rPr>
              <a:t>long</a:t>
            </a:r>
            <a:r>
              <a:rPr lang="en-GB" sz="2400" dirty="0">
                <a:solidFill>
                  <a:srgbClr val="000000"/>
                </a:solidFill>
              </a:rPr>
              <a:t> </a:t>
            </a:r>
            <a:r>
              <a:rPr lang="en-GB" sz="2400" dirty="0" err="1">
                <a:solidFill>
                  <a:srgbClr val="000000"/>
                </a:solidFill>
              </a:rPr>
              <a:t>fibMemo</a:t>
            </a:r>
            <a:r>
              <a:rPr lang="en-GB" sz="2400" dirty="0">
                <a:solidFill>
                  <a:srgbClr val="000000"/>
                </a:solidFill>
              </a:rPr>
              <a:t>(</a:t>
            </a:r>
            <a:r>
              <a:rPr lang="en-GB" sz="2400" dirty="0" err="1">
                <a:solidFill>
                  <a:srgbClr val="7F0055"/>
                </a:solidFill>
              </a:rPr>
              <a:t>int</a:t>
            </a:r>
            <a:r>
              <a:rPr lang="en-GB" sz="2400" dirty="0">
                <a:solidFill>
                  <a:srgbClr val="000000"/>
                </a:solidFill>
              </a:rPr>
              <a:t> </a:t>
            </a:r>
            <a:r>
              <a:rPr lang="en-GB" sz="2400" dirty="0">
                <a:solidFill>
                  <a:srgbClr val="6A3E3E"/>
                </a:solidFill>
              </a:rPr>
              <a:t>n</a:t>
            </a:r>
            <a:r>
              <a:rPr lang="en-GB" sz="2400" dirty="0">
                <a:solidFill>
                  <a:srgbClr val="000000"/>
                </a:solidFill>
              </a:rPr>
              <a:t>, Long[] </a:t>
            </a:r>
            <a:r>
              <a:rPr lang="en-GB" sz="2400" dirty="0">
                <a:solidFill>
                  <a:srgbClr val="6A3E3E"/>
                </a:solidFill>
              </a:rPr>
              <a:t>res</a:t>
            </a:r>
            <a:r>
              <a:rPr lang="en-GB" sz="2400" dirty="0">
                <a:solidFill>
                  <a:srgbClr val="000000"/>
                </a:solidFill>
              </a:rPr>
              <a:t>) {</a:t>
            </a:r>
          </a:p>
          <a:p>
            <a:r>
              <a:rPr lang="pt-BR" sz="2400" dirty="0">
                <a:solidFill>
                  <a:srgbClr val="7F0055"/>
                </a:solidFill>
              </a:rPr>
              <a:t>  if</a:t>
            </a:r>
            <a:r>
              <a:rPr lang="pt-BR" sz="2400" dirty="0">
                <a:solidFill>
                  <a:srgbClr val="000000"/>
                </a:solidFill>
              </a:rPr>
              <a:t> (</a:t>
            </a:r>
            <a:r>
              <a:rPr lang="pt-BR" sz="2400" dirty="0">
                <a:solidFill>
                  <a:srgbClr val="6A3E3E"/>
                </a:solidFill>
              </a:rPr>
              <a:t>n</a:t>
            </a:r>
            <a:r>
              <a:rPr lang="pt-BR" sz="2400" dirty="0">
                <a:solidFill>
                  <a:srgbClr val="000000"/>
                </a:solidFill>
              </a:rPr>
              <a:t> == 0 || </a:t>
            </a:r>
            <a:r>
              <a:rPr lang="pt-BR" sz="2400" dirty="0">
                <a:solidFill>
                  <a:srgbClr val="6A3E3E"/>
                </a:solidFill>
              </a:rPr>
              <a:t>n</a:t>
            </a:r>
            <a:r>
              <a:rPr lang="pt-BR" sz="2400" dirty="0">
                <a:solidFill>
                  <a:srgbClr val="000000"/>
                </a:solidFill>
              </a:rPr>
              <a:t> == 1)</a:t>
            </a:r>
          </a:p>
          <a:p>
            <a:r>
              <a:rPr lang="en-GB" sz="2400" dirty="0">
                <a:solidFill>
                  <a:srgbClr val="7F0055"/>
                </a:solidFill>
              </a:rPr>
              <a:t>	return</a:t>
            </a:r>
            <a:r>
              <a:rPr lang="en-GB" sz="2400" dirty="0">
                <a:solidFill>
                  <a:srgbClr val="000000"/>
                </a:solidFill>
              </a:rPr>
              <a:t> 1;</a:t>
            </a:r>
          </a:p>
          <a:p>
            <a:r>
              <a:rPr lang="en-GB" sz="2400" dirty="0">
                <a:solidFill>
                  <a:srgbClr val="7F0055"/>
                </a:solidFill>
              </a:rPr>
              <a:t>  if</a:t>
            </a:r>
            <a:r>
              <a:rPr lang="en-GB" sz="2400" dirty="0">
                <a:solidFill>
                  <a:srgbClr val="000000"/>
                </a:solidFill>
              </a:rPr>
              <a:t> (</a:t>
            </a:r>
            <a:r>
              <a:rPr lang="en-GB" sz="2400" dirty="0">
                <a:solidFill>
                  <a:srgbClr val="6A3E3E"/>
                </a:solidFill>
              </a:rPr>
              <a:t>res</a:t>
            </a:r>
            <a:r>
              <a:rPr lang="en-GB" sz="2400" dirty="0">
                <a:solidFill>
                  <a:srgbClr val="000000"/>
                </a:solidFill>
              </a:rPr>
              <a:t>[</a:t>
            </a:r>
            <a:r>
              <a:rPr lang="en-GB" sz="2400" dirty="0">
                <a:solidFill>
                  <a:srgbClr val="6A3E3E"/>
                </a:solidFill>
              </a:rPr>
              <a:t>n</a:t>
            </a:r>
            <a:r>
              <a:rPr lang="en-GB" sz="2400" dirty="0">
                <a:solidFill>
                  <a:srgbClr val="000000"/>
                </a:solidFill>
              </a:rPr>
              <a:t>] == </a:t>
            </a:r>
            <a:r>
              <a:rPr lang="en-GB" sz="2400" dirty="0">
                <a:solidFill>
                  <a:srgbClr val="7F0055"/>
                </a:solidFill>
              </a:rPr>
              <a:t>null</a:t>
            </a:r>
            <a:r>
              <a:rPr lang="en-GB" sz="2400" dirty="0">
                <a:solidFill>
                  <a:srgbClr val="000000"/>
                </a:solidFill>
              </a:rPr>
              <a:t>)</a:t>
            </a:r>
          </a:p>
          <a:p>
            <a:r>
              <a:rPr lang="pt-BR" sz="2400" dirty="0">
                <a:solidFill>
                  <a:srgbClr val="6A3E3E"/>
                </a:solidFill>
              </a:rPr>
              <a:t>	res</a:t>
            </a:r>
            <a:r>
              <a:rPr lang="pt-BR" sz="2400" dirty="0">
                <a:solidFill>
                  <a:srgbClr val="000000"/>
                </a:solidFill>
              </a:rPr>
              <a:t>[</a:t>
            </a:r>
            <a:r>
              <a:rPr lang="pt-BR" sz="2400" dirty="0">
                <a:solidFill>
                  <a:srgbClr val="6A3E3E"/>
                </a:solidFill>
              </a:rPr>
              <a:t>n</a:t>
            </a:r>
            <a:r>
              <a:rPr lang="pt-BR" sz="2400" dirty="0">
                <a:solidFill>
                  <a:srgbClr val="000000"/>
                </a:solidFill>
              </a:rPr>
              <a:t>] = </a:t>
            </a:r>
            <a:r>
              <a:rPr lang="pt-BR" sz="2400" i="1" dirty="0">
                <a:solidFill>
                  <a:srgbClr val="000000"/>
                </a:solidFill>
              </a:rPr>
              <a:t>fibMemo(</a:t>
            </a:r>
            <a:r>
              <a:rPr lang="pt-BR" sz="2400" i="1" dirty="0">
                <a:solidFill>
                  <a:srgbClr val="6A3E3E"/>
                </a:solidFill>
              </a:rPr>
              <a:t>n</a:t>
            </a:r>
            <a:r>
              <a:rPr lang="pt-BR" sz="2400" i="1" dirty="0">
                <a:solidFill>
                  <a:srgbClr val="000000"/>
                </a:solidFill>
              </a:rPr>
              <a:t> - 1, </a:t>
            </a:r>
            <a:r>
              <a:rPr lang="pt-BR" sz="2400" i="1" dirty="0">
                <a:solidFill>
                  <a:srgbClr val="6A3E3E"/>
                </a:solidFill>
              </a:rPr>
              <a:t>res</a:t>
            </a:r>
            <a:r>
              <a:rPr lang="pt-BR" sz="2400" i="1" dirty="0">
                <a:solidFill>
                  <a:srgbClr val="000000"/>
                </a:solidFill>
              </a:rPr>
              <a:t>) </a:t>
            </a:r>
            <a:br>
              <a:rPr lang="pt-BR" sz="2400" i="1" dirty="0">
                <a:solidFill>
                  <a:srgbClr val="000000"/>
                </a:solidFill>
              </a:rPr>
            </a:br>
            <a:r>
              <a:rPr lang="pt-BR" sz="2400" i="1" dirty="0">
                <a:solidFill>
                  <a:srgbClr val="000000"/>
                </a:solidFill>
              </a:rPr>
              <a:t>			+ fibMemo(</a:t>
            </a:r>
            <a:r>
              <a:rPr lang="pt-BR" sz="2400" i="1" dirty="0">
                <a:solidFill>
                  <a:srgbClr val="6A3E3E"/>
                </a:solidFill>
              </a:rPr>
              <a:t>n</a:t>
            </a:r>
            <a:r>
              <a:rPr lang="pt-BR" sz="2400" i="1" dirty="0">
                <a:solidFill>
                  <a:srgbClr val="000000"/>
                </a:solidFill>
              </a:rPr>
              <a:t> - 2, </a:t>
            </a:r>
            <a:r>
              <a:rPr lang="pt-BR" sz="2400" i="1" dirty="0">
                <a:solidFill>
                  <a:srgbClr val="6A3E3E"/>
                </a:solidFill>
              </a:rPr>
              <a:t>res</a:t>
            </a:r>
            <a:r>
              <a:rPr lang="pt-BR" sz="2400" i="1" dirty="0">
                <a:solidFill>
                  <a:srgbClr val="000000"/>
                </a:solidFill>
              </a:rPr>
              <a:t>);</a:t>
            </a:r>
          </a:p>
          <a:p>
            <a:r>
              <a:rPr lang="en-GB" sz="2400" dirty="0">
                <a:solidFill>
                  <a:srgbClr val="7F0055"/>
                </a:solidFill>
              </a:rPr>
              <a:t>  return</a:t>
            </a:r>
            <a:r>
              <a:rPr lang="en-GB" sz="2400" dirty="0">
                <a:solidFill>
                  <a:srgbClr val="000000"/>
                </a:solidFill>
              </a:rPr>
              <a:t> </a:t>
            </a:r>
            <a:r>
              <a:rPr lang="en-GB" sz="2400" dirty="0">
                <a:solidFill>
                  <a:srgbClr val="6A3E3E"/>
                </a:solidFill>
              </a:rPr>
              <a:t>res</a:t>
            </a:r>
            <a:r>
              <a:rPr lang="en-GB" sz="2400" dirty="0">
                <a:solidFill>
                  <a:srgbClr val="000000"/>
                </a:solidFill>
              </a:rPr>
              <a:t>[</a:t>
            </a:r>
            <a:r>
              <a:rPr lang="en-GB" sz="2400" dirty="0">
                <a:solidFill>
                  <a:srgbClr val="6A3E3E"/>
                </a:solidFill>
              </a:rPr>
              <a:t>n</a:t>
            </a:r>
            <a:r>
              <a:rPr lang="en-GB" sz="2400" dirty="0">
                <a:solidFill>
                  <a:srgbClr val="000000"/>
                </a:solidFill>
              </a:rPr>
              <a:t>];</a:t>
            </a:r>
          </a:p>
          <a:p>
            <a:r>
              <a:rPr lang="en-GB" sz="2400" dirty="0">
                <a:solidFill>
                  <a:srgbClr val="000000"/>
                </a:solidFill>
              </a:rPr>
              <a:t>}</a:t>
            </a:r>
            <a:endParaRPr lang="en-GB" sz="24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F55EB55C-88A5-4A84-9C86-6179DBB29AF6}"/>
              </a:ext>
            </a:extLst>
          </p:cNvPr>
          <p:cNvSpPr txBox="1">
            <a:spLocks/>
          </p:cNvSpPr>
          <p:nvPr/>
        </p:nvSpPr>
        <p:spPr>
          <a:xfrm>
            <a:off x="611188" y="0"/>
            <a:ext cx="8064500" cy="981075"/>
          </a:xfrm>
          <a:prstGeom prst="rect">
            <a:avLst/>
          </a:prstGeom>
        </p:spPr>
        <p:txBody>
          <a:bodyPr/>
          <a:lstStyle>
            <a:lvl1pPr algn="l" rtl="0" eaLnBrk="0" fontAlgn="base" hangingPunct="0">
              <a:spcBef>
                <a:spcPct val="0"/>
              </a:spcBef>
              <a:spcAft>
                <a:spcPct val="0"/>
              </a:spcAft>
              <a:defRPr sz="4200">
                <a:solidFill>
                  <a:schemeClr val="tx2"/>
                </a:solidFill>
                <a:latin typeface="Calibri" pitchFamily="34" charset="0"/>
                <a:ea typeface="+mj-ea"/>
                <a:cs typeface="+mj-cs"/>
              </a:defRPr>
            </a:lvl1pPr>
            <a:lvl2pPr algn="l" rtl="0" eaLnBrk="0" fontAlgn="base" hangingPunct="0">
              <a:spcBef>
                <a:spcPct val="0"/>
              </a:spcBef>
              <a:spcAft>
                <a:spcPct val="0"/>
              </a:spcAft>
              <a:defRPr sz="4200">
                <a:solidFill>
                  <a:schemeClr val="tx2"/>
                </a:solidFill>
                <a:latin typeface="Cambria" pitchFamily="18" charset="0"/>
              </a:defRPr>
            </a:lvl2pPr>
            <a:lvl3pPr algn="l" rtl="0" eaLnBrk="0" fontAlgn="base" hangingPunct="0">
              <a:spcBef>
                <a:spcPct val="0"/>
              </a:spcBef>
              <a:spcAft>
                <a:spcPct val="0"/>
              </a:spcAft>
              <a:defRPr sz="4200">
                <a:solidFill>
                  <a:schemeClr val="tx2"/>
                </a:solidFill>
                <a:latin typeface="Cambria" pitchFamily="18" charset="0"/>
              </a:defRPr>
            </a:lvl3pPr>
            <a:lvl4pPr algn="l" rtl="0" eaLnBrk="0" fontAlgn="base" hangingPunct="0">
              <a:spcBef>
                <a:spcPct val="0"/>
              </a:spcBef>
              <a:spcAft>
                <a:spcPct val="0"/>
              </a:spcAft>
              <a:defRPr sz="4200">
                <a:solidFill>
                  <a:schemeClr val="tx2"/>
                </a:solidFill>
                <a:latin typeface="Cambria" pitchFamily="18" charset="0"/>
              </a:defRPr>
            </a:lvl4pPr>
            <a:lvl5pPr algn="l" rtl="0" eaLnBrk="0" fontAlgn="base" hangingPunct="0">
              <a:spcBef>
                <a:spcPct val="0"/>
              </a:spcBef>
              <a:spcAft>
                <a:spcPct val="0"/>
              </a:spcAft>
              <a:defRPr sz="4200">
                <a:solidFill>
                  <a:schemeClr val="tx2"/>
                </a:solidFill>
                <a:latin typeface="Cambria" pitchFamily="18"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a:lstStyle>
          <a:p>
            <a:pPr algn="ctr"/>
            <a:r>
              <a:rPr lang="en-GB" sz="3600" kern="0" dirty="0"/>
              <a:t>Fibonacci Numbers: </a:t>
            </a:r>
            <a:r>
              <a:rPr lang="en-GB" sz="3600" kern="0" dirty="0" err="1"/>
              <a:t>Memoisation</a:t>
            </a:r>
            <a:r>
              <a:rPr lang="en-GB" sz="3600" kern="0" dirty="0"/>
              <a:t> (Java)</a:t>
            </a:r>
          </a:p>
        </p:txBody>
      </p:sp>
    </p:spTree>
    <p:extLst>
      <p:ext uri="{BB962C8B-B14F-4D97-AF65-F5344CB8AC3E}">
        <p14:creationId xmlns:p14="http://schemas.microsoft.com/office/powerpoint/2010/main" val="377621924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Tabulation</a:t>
            </a:r>
          </a:p>
        </p:txBody>
      </p:sp>
      <p:sp>
        <p:nvSpPr>
          <p:cNvPr id="4" name="Content Placeholder 3"/>
          <p:cNvSpPr>
            <a:spLocks noGrp="1"/>
          </p:cNvSpPr>
          <p:nvPr>
            <p:ph idx="1"/>
          </p:nvPr>
        </p:nvSpPr>
        <p:spPr/>
        <p:txBody>
          <a:bodyPr/>
          <a:lstStyle/>
          <a:p>
            <a:r>
              <a:rPr lang="en-GB" dirty="0"/>
              <a:t>Tabulation is similar to memoisation in that we use an array or a map for storing method results</a:t>
            </a:r>
          </a:p>
          <a:p>
            <a:r>
              <a:rPr lang="en-GB" dirty="0"/>
              <a:t>The difference lies in the order of computation</a:t>
            </a:r>
          </a:p>
          <a:p>
            <a:pPr lvl="1"/>
            <a:r>
              <a:rPr lang="en-GB" dirty="0"/>
              <a:t>In tabulation, this is typically reversed – we start with “small” values and work our way “up”, </a:t>
            </a:r>
          </a:p>
          <a:p>
            <a:pPr lvl="1"/>
            <a:r>
              <a:rPr lang="en-GB" dirty="0"/>
              <a:t>while naive recursive solutions start with “large” values which become “smaller” in the recursive calls  </a:t>
            </a:r>
          </a:p>
          <a:p>
            <a:r>
              <a:rPr lang="en-GB" dirty="0"/>
              <a:t>In case of the Fibonacci numbers, we calculate (and store) </a:t>
            </a:r>
            <a:r>
              <a:rPr lang="en-GB" sz="2200" b="1" dirty="0">
                <a:latin typeface="Consolas" panose="020B0609020204030204" pitchFamily="49" charset="0"/>
              </a:rPr>
              <a:t>f</a:t>
            </a:r>
            <a:r>
              <a:rPr lang="en-GB" sz="2200" b="1" dirty="0">
                <a:latin typeface="Consolas" panose="020B0609020204030204" pitchFamily="49" charset="0"/>
                <a:cs typeface="Consolas" panose="020B0609020204030204" pitchFamily="49" charset="0"/>
              </a:rPr>
              <a:t>ib(0)</a:t>
            </a:r>
            <a:r>
              <a:rPr lang="en-GB" dirty="0"/>
              <a:t>, </a:t>
            </a:r>
            <a:r>
              <a:rPr lang="en-GB" sz="2200" b="1" dirty="0">
                <a:latin typeface="Consolas" panose="020B0609020204030204" pitchFamily="49" charset="0"/>
              </a:rPr>
              <a:t>f</a:t>
            </a:r>
            <a:r>
              <a:rPr lang="en-GB" sz="2200" b="1" dirty="0">
                <a:latin typeface="Consolas" panose="020B0609020204030204" pitchFamily="49" charset="0"/>
                <a:cs typeface="Consolas" panose="020B0609020204030204" pitchFamily="49" charset="0"/>
              </a:rPr>
              <a:t>ib(1)</a:t>
            </a:r>
            <a:r>
              <a:rPr lang="en-GB" dirty="0"/>
              <a:t>, </a:t>
            </a:r>
            <a:r>
              <a:rPr lang="en-GB" sz="2200" b="1" dirty="0">
                <a:latin typeface="Consolas" panose="020B0609020204030204" pitchFamily="49" charset="0"/>
              </a:rPr>
              <a:t>f</a:t>
            </a:r>
            <a:r>
              <a:rPr lang="en-GB" sz="2200" b="1" dirty="0">
                <a:latin typeface="Consolas" panose="020B0609020204030204" pitchFamily="49" charset="0"/>
                <a:cs typeface="Consolas" panose="020B0609020204030204" pitchFamily="49" charset="0"/>
              </a:rPr>
              <a:t>ib(2)</a:t>
            </a:r>
            <a:r>
              <a:rPr lang="en-GB" dirty="0"/>
              <a:t>, </a:t>
            </a:r>
            <a:r>
              <a:rPr lang="en-GB" sz="2200" b="1" dirty="0">
                <a:latin typeface="Consolas" panose="020B0609020204030204" pitchFamily="49" charset="0"/>
              </a:rPr>
              <a:t>f</a:t>
            </a:r>
            <a:r>
              <a:rPr lang="en-GB" sz="2200" b="1" dirty="0">
                <a:latin typeface="Consolas" panose="020B0609020204030204" pitchFamily="49" charset="0"/>
                <a:cs typeface="Consolas" panose="020B0609020204030204" pitchFamily="49" charset="0"/>
              </a:rPr>
              <a:t>ib(3)</a:t>
            </a:r>
            <a:r>
              <a:rPr lang="en-GB" dirty="0"/>
              <a:t>, etc.</a:t>
            </a:r>
          </a:p>
          <a:p>
            <a:r>
              <a:rPr lang="en-GB" dirty="0"/>
              <a:t>Tabulation is frequently formulated as an iterative algorithm using loops rather than recursion</a:t>
            </a:r>
          </a:p>
          <a:p>
            <a:r>
              <a:rPr lang="en-GB" dirty="0"/>
              <a:t>For an example, see method </a:t>
            </a:r>
            <a:r>
              <a:rPr lang="en-GB" sz="2200" b="1" dirty="0" err="1">
                <a:latin typeface="Consolas"/>
                <a:cs typeface="Times New Roman" pitchFamily="18" charset="0"/>
              </a:rPr>
              <a:t>fibTabular</a:t>
            </a:r>
            <a:r>
              <a:rPr lang="en-GB" dirty="0"/>
              <a:t> below</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Tabulation Example: Fibonacci Numbers (Java)</a:t>
            </a:r>
          </a:p>
        </p:txBody>
      </p:sp>
      <p:sp>
        <p:nvSpPr>
          <p:cNvPr id="3" name="Content Placeholder 2"/>
          <p:cNvSpPr>
            <a:spLocks noGrp="1"/>
          </p:cNvSpPr>
          <p:nvPr>
            <p:ph idx="1"/>
          </p:nvPr>
        </p:nvSpPr>
        <p:spPr/>
        <p:txBody>
          <a:bodyPr/>
          <a:lstStyle/>
          <a:p>
            <a:pPr marL="0" indent="0">
              <a:buNone/>
            </a:pPr>
            <a:r>
              <a:rPr lang="en-GB" sz="2000" b="1" dirty="0">
                <a:solidFill>
                  <a:srgbClr val="7F0055"/>
                </a:solidFill>
                <a:latin typeface="Consolas" panose="020B0609020204030204" pitchFamily="49" charset="0"/>
              </a:rPr>
              <a:t>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static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long</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fibTabular</a:t>
            </a:r>
            <a:r>
              <a:rPr lang="en-GB" sz="2000" b="1" dirty="0">
                <a:solidFill>
                  <a:srgbClr val="000000"/>
                </a:solidFill>
                <a:latin typeface="Consolas" panose="020B0609020204030204" pitchFamily="49" charset="0"/>
              </a:rPr>
              <a:t>(</a:t>
            </a:r>
            <a:r>
              <a:rPr lang="en-GB" sz="2000" b="1" dirty="0">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a:t>
            </a:r>
            <a:r>
              <a:rPr lang="en-GB" sz="2000" b="1"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long</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f</a:t>
            </a:r>
            <a:r>
              <a:rPr lang="en-GB" sz="2000" b="1"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long</a:t>
            </a:r>
            <a:r>
              <a:rPr lang="en-GB" sz="2000" b="1" dirty="0">
                <a:solidFill>
                  <a:srgbClr val="000000"/>
                </a:solidFill>
                <a:latin typeface="Consolas" panose="020B0609020204030204" pitchFamily="49" charset="0"/>
              </a:rPr>
              <a:t>[</a:t>
            </a:r>
            <a:r>
              <a:rPr lang="en-GB" sz="2000" b="1" dirty="0">
                <a:solidFill>
                  <a:srgbClr val="6A3E3E"/>
                </a:solidFill>
                <a:latin typeface="Consolas" panose="020B0609020204030204" pitchFamily="49" charset="0"/>
              </a:rPr>
              <a:t>n</a:t>
            </a:r>
            <a:r>
              <a:rPr lang="en-GB" sz="2000" b="1" dirty="0">
                <a:solidFill>
                  <a:srgbClr val="000000"/>
                </a:solidFill>
                <a:latin typeface="Consolas" panose="020B0609020204030204" pitchFamily="49" charset="0"/>
              </a:rPr>
              <a:t>+1]; </a:t>
            </a:r>
          </a:p>
          <a:p>
            <a:pPr marL="0" indent="0">
              <a:buNone/>
            </a:pPr>
            <a:r>
              <a:rPr lang="en-GB" sz="2000" dirty="0">
                <a:solidFill>
                  <a:srgbClr val="000000"/>
                </a:solidFill>
                <a:latin typeface="Consolas" panose="020B0609020204030204" pitchFamily="49" charset="0"/>
              </a:rPr>
              <a:t>  </a:t>
            </a:r>
            <a:r>
              <a:rPr lang="en-GB" sz="2000" dirty="0">
                <a:solidFill>
                  <a:srgbClr val="6A3E3E"/>
                </a:solidFill>
                <a:latin typeface="Consolas" panose="020B0609020204030204" pitchFamily="49" charset="0"/>
              </a:rPr>
              <a:t>f</a:t>
            </a:r>
            <a:r>
              <a:rPr lang="en-GB" sz="2000" dirty="0">
                <a:solidFill>
                  <a:srgbClr val="000000"/>
                </a:solidFill>
                <a:latin typeface="Consolas" panose="020B0609020204030204" pitchFamily="49" charset="0"/>
              </a:rPr>
              <a:t>[0] = 1; </a:t>
            </a:r>
          </a:p>
          <a:p>
            <a:pPr marL="0" indent="0">
              <a:buNone/>
            </a:pPr>
            <a:r>
              <a:rPr lang="en-GB" sz="2000" dirty="0">
                <a:solidFill>
                  <a:srgbClr val="000000"/>
                </a:solidFill>
                <a:latin typeface="Consolas" panose="020B0609020204030204" pitchFamily="49" charset="0"/>
              </a:rPr>
              <a:t>  </a:t>
            </a:r>
            <a:r>
              <a:rPr lang="en-GB" sz="2000" dirty="0">
                <a:solidFill>
                  <a:srgbClr val="6A3E3E"/>
                </a:solidFill>
                <a:latin typeface="Consolas" panose="020B0609020204030204" pitchFamily="49" charset="0"/>
              </a:rPr>
              <a:t>f</a:t>
            </a:r>
            <a:r>
              <a:rPr lang="en-GB" sz="2000" dirty="0">
                <a:solidFill>
                  <a:srgbClr val="000000"/>
                </a:solidFill>
                <a:latin typeface="Consolas" panose="020B0609020204030204" pitchFamily="49" charset="0"/>
              </a:rPr>
              <a:t>[1] = 1; </a:t>
            </a:r>
          </a:p>
          <a:p>
            <a:pPr marL="0" indent="0">
              <a:buNone/>
            </a:pPr>
            <a:r>
              <a:rPr lang="nn-NO" sz="2000" dirty="0">
                <a:solidFill>
                  <a:srgbClr val="000000"/>
                </a:solidFill>
                <a:latin typeface="Consolas" panose="020B0609020204030204" pitchFamily="49" charset="0"/>
              </a:rPr>
              <a:t>  </a:t>
            </a:r>
            <a:r>
              <a:rPr lang="nn-NO" sz="2000" b="1" dirty="0">
                <a:solidFill>
                  <a:srgbClr val="7F0055"/>
                </a:solidFill>
                <a:latin typeface="Consolas" panose="020B0609020204030204" pitchFamily="49" charset="0"/>
              </a:rPr>
              <a:t>for</a:t>
            </a:r>
            <a:r>
              <a:rPr lang="nn-NO" sz="2000" b="1" dirty="0">
                <a:solidFill>
                  <a:srgbClr val="000000"/>
                </a:solidFill>
                <a:latin typeface="Consolas" panose="020B0609020204030204" pitchFamily="49" charset="0"/>
              </a:rPr>
              <a:t> (</a:t>
            </a:r>
            <a:r>
              <a:rPr lang="nn-NO" sz="2000" b="1" dirty="0">
                <a:solidFill>
                  <a:srgbClr val="7F0055"/>
                </a:solidFill>
                <a:latin typeface="Consolas" panose="020B0609020204030204" pitchFamily="49" charset="0"/>
              </a:rPr>
              <a:t>int</a:t>
            </a:r>
            <a:r>
              <a:rPr lang="nn-NO" sz="2000" b="1" dirty="0">
                <a:solidFill>
                  <a:srgbClr val="000000"/>
                </a:solidFill>
                <a:latin typeface="Consolas" panose="020B0609020204030204" pitchFamily="49" charset="0"/>
              </a:rPr>
              <a:t> </a:t>
            </a:r>
            <a:r>
              <a:rPr lang="nn-NO" sz="2000" b="1" dirty="0">
                <a:solidFill>
                  <a:srgbClr val="6A3E3E"/>
                </a:solidFill>
                <a:latin typeface="Consolas" panose="020B0609020204030204" pitchFamily="49" charset="0"/>
              </a:rPr>
              <a:t>i</a:t>
            </a:r>
            <a:r>
              <a:rPr lang="nn-NO" sz="2000" b="1" dirty="0">
                <a:solidFill>
                  <a:srgbClr val="000000"/>
                </a:solidFill>
                <a:latin typeface="Consolas" panose="020B0609020204030204" pitchFamily="49" charset="0"/>
              </a:rPr>
              <a:t> = 2; </a:t>
            </a:r>
            <a:r>
              <a:rPr lang="nn-NO" sz="2000" b="1" dirty="0">
                <a:solidFill>
                  <a:srgbClr val="6A3E3E"/>
                </a:solidFill>
                <a:latin typeface="Consolas" panose="020B0609020204030204" pitchFamily="49" charset="0"/>
              </a:rPr>
              <a:t>i</a:t>
            </a:r>
            <a:r>
              <a:rPr lang="nn-NO" sz="2000" b="1" dirty="0">
                <a:solidFill>
                  <a:srgbClr val="000000"/>
                </a:solidFill>
                <a:latin typeface="Consolas" panose="020B0609020204030204" pitchFamily="49" charset="0"/>
              </a:rPr>
              <a:t> &lt;= </a:t>
            </a:r>
            <a:r>
              <a:rPr lang="nn-NO" sz="2000" b="1" dirty="0">
                <a:solidFill>
                  <a:srgbClr val="6A3E3E"/>
                </a:solidFill>
                <a:latin typeface="Consolas" panose="020B0609020204030204" pitchFamily="49" charset="0"/>
              </a:rPr>
              <a:t>n</a:t>
            </a:r>
            <a:r>
              <a:rPr lang="nn-NO" sz="2000" b="1" dirty="0">
                <a:solidFill>
                  <a:srgbClr val="000000"/>
                </a:solidFill>
                <a:latin typeface="Consolas" panose="020B0609020204030204" pitchFamily="49" charset="0"/>
              </a:rPr>
              <a:t>; </a:t>
            </a:r>
            <a:r>
              <a:rPr lang="nn-NO" sz="2000" b="1" dirty="0">
                <a:solidFill>
                  <a:srgbClr val="6A3E3E"/>
                </a:solidFill>
                <a:latin typeface="Consolas" panose="020B0609020204030204" pitchFamily="49" charset="0"/>
              </a:rPr>
              <a:t>i</a:t>
            </a:r>
            <a:r>
              <a:rPr lang="nn-NO" sz="2000" b="1" dirty="0">
                <a:solidFill>
                  <a:srgbClr val="000000"/>
                </a:solidFill>
                <a:latin typeface="Consolas" panose="020B0609020204030204" pitchFamily="49" charset="0"/>
              </a:rPr>
              <a:t>++) </a:t>
            </a:r>
          </a:p>
          <a:p>
            <a:pPr marL="0" indent="0">
              <a:buNone/>
            </a:pPr>
            <a:r>
              <a:rPr lang="nn-NO" sz="2000" dirty="0">
                <a:solidFill>
                  <a:srgbClr val="000000"/>
                </a:solidFill>
                <a:latin typeface="Consolas" panose="020B0609020204030204" pitchFamily="49" charset="0"/>
              </a:rPr>
              <a:t>  	</a:t>
            </a:r>
            <a:r>
              <a:rPr lang="nn-NO" sz="2000" dirty="0">
                <a:solidFill>
                  <a:srgbClr val="6A3E3E"/>
                </a:solidFill>
                <a:latin typeface="Consolas" panose="020B0609020204030204" pitchFamily="49" charset="0"/>
              </a:rPr>
              <a:t>f</a:t>
            </a:r>
            <a:r>
              <a:rPr lang="nn-NO" sz="2000" dirty="0">
                <a:solidFill>
                  <a:srgbClr val="000000"/>
                </a:solidFill>
                <a:latin typeface="Consolas" panose="020B0609020204030204" pitchFamily="49" charset="0"/>
              </a:rPr>
              <a:t>[</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 </a:t>
            </a:r>
            <a:r>
              <a:rPr lang="nn-NO" sz="2000" dirty="0">
                <a:solidFill>
                  <a:srgbClr val="6A3E3E"/>
                </a:solidFill>
                <a:latin typeface="Consolas" panose="020B0609020204030204" pitchFamily="49" charset="0"/>
              </a:rPr>
              <a:t>f</a:t>
            </a:r>
            <a:r>
              <a:rPr lang="nn-NO" sz="2000" dirty="0">
                <a:solidFill>
                  <a:srgbClr val="000000"/>
                </a:solidFill>
                <a:latin typeface="Consolas" panose="020B0609020204030204" pitchFamily="49" charset="0"/>
              </a:rPr>
              <a:t>[</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-1] + </a:t>
            </a:r>
            <a:r>
              <a:rPr lang="nn-NO" sz="2000" dirty="0">
                <a:solidFill>
                  <a:srgbClr val="6A3E3E"/>
                </a:solidFill>
                <a:latin typeface="Consolas" panose="020B0609020204030204" pitchFamily="49" charset="0"/>
              </a:rPr>
              <a:t>f</a:t>
            </a:r>
            <a:r>
              <a:rPr lang="nn-NO" sz="2000" dirty="0">
                <a:solidFill>
                  <a:srgbClr val="000000"/>
                </a:solidFill>
                <a:latin typeface="Consolas" panose="020B0609020204030204" pitchFamily="49" charset="0"/>
              </a:rPr>
              <a:t>[</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-2]; </a:t>
            </a:r>
          </a:p>
          <a:p>
            <a:pPr marL="0" indent="0">
              <a:buNone/>
            </a:pPr>
            <a:r>
              <a:rPr lang="en-GB" sz="2000"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return</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f</a:t>
            </a:r>
            <a:r>
              <a:rPr lang="en-GB" sz="2000" b="1" dirty="0">
                <a:solidFill>
                  <a:srgbClr val="000000"/>
                </a:solidFill>
                <a:latin typeface="Consolas" panose="020B0609020204030204" pitchFamily="49" charset="0"/>
              </a:rPr>
              <a:t>[</a:t>
            </a:r>
            <a:r>
              <a:rPr lang="en-GB" sz="2000" b="1" dirty="0">
                <a:solidFill>
                  <a:srgbClr val="6A3E3E"/>
                </a:solidFill>
                <a:latin typeface="Consolas" panose="020B0609020204030204" pitchFamily="49" charset="0"/>
              </a:rPr>
              <a:t>n</a:t>
            </a:r>
            <a:r>
              <a:rPr lang="en-GB" sz="2000" b="1"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a:t>
            </a:r>
          </a:p>
          <a:p>
            <a:pPr marL="0" indent="0">
              <a:buNone/>
            </a:pPr>
            <a:endParaRPr lang="en-GB" sz="2000" dirty="0">
              <a:latin typeface="Consolas" panose="020B0609020204030204" pitchFamily="49" charset="0"/>
            </a:endParaRPr>
          </a:p>
        </p:txBody>
      </p:sp>
    </p:spTree>
    <p:extLst>
      <p:ext uri="{BB962C8B-B14F-4D97-AF65-F5344CB8AC3E}">
        <p14:creationId xmlns:p14="http://schemas.microsoft.com/office/powerpoint/2010/main" val="247435804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Fusion: Eliminating Multiple Traversals</a:t>
            </a:r>
            <a:endParaRPr lang="en-GB" dirty="0"/>
          </a:p>
        </p:txBody>
      </p:sp>
      <p:sp>
        <p:nvSpPr>
          <p:cNvPr id="4" name="Content Placeholder 3"/>
          <p:cNvSpPr>
            <a:spLocks noGrp="1"/>
          </p:cNvSpPr>
          <p:nvPr>
            <p:ph idx="1"/>
          </p:nvPr>
        </p:nvSpPr>
        <p:spPr/>
        <p:txBody>
          <a:bodyPr/>
          <a:lstStyle/>
          <a:p>
            <a:r>
              <a:rPr lang="en-GB" dirty="0"/>
              <a:t>Many programs need to traverse data-structures</a:t>
            </a:r>
          </a:p>
          <a:p>
            <a:pPr lvl="1"/>
            <a:r>
              <a:rPr lang="en-GB" dirty="0"/>
              <a:t>sometimes this may involve creation of intermediate data-structures which are traversed later on  </a:t>
            </a:r>
          </a:p>
          <a:p>
            <a:r>
              <a:rPr lang="en-GB" dirty="0"/>
              <a:t>It can pay off to try and combine multiple traversals into a single one – this may even completely eliminate intermediate data structures</a:t>
            </a:r>
          </a:p>
          <a:p>
            <a:r>
              <a:rPr lang="en-GB" dirty="0"/>
              <a:t>This “program transformation” technique is called “fusion”</a:t>
            </a:r>
          </a:p>
          <a:p>
            <a:r>
              <a:rPr lang="en-GB" dirty="0"/>
              <a:t>It is related to “loop-fusion” which is a compiler optimisation which tries to combine multiple consecutive loops into a single one</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7700" y="287338"/>
            <a:ext cx="8064500" cy="981075"/>
          </a:xfrm>
        </p:spPr>
        <p:txBody>
          <a:bodyPr/>
          <a:lstStyle/>
          <a:p>
            <a:r>
              <a:rPr lang="en-GB" dirty="0"/>
              <a:t>Fusion Example: Arithmetic Mean of  Numbers in a File </a:t>
            </a:r>
          </a:p>
        </p:txBody>
      </p:sp>
      <p:sp>
        <p:nvSpPr>
          <p:cNvPr id="3" name="Content Placeholder 2"/>
          <p:cNvSpPr>
            <a:spLocks noGrp="1"/>
          </p:cNvSpPr>
          <p:nvPr>
            <p:ph idx="1"/>
          </p:nvPr>
        </p:nvSpPr>
        <p:spPr/>
        <p:txBody>
          <a:bodyPr/>
          <a:lstStyle/>
          <a:p>
            <a:r>
              <a:rPr lang="en-GB" dirty="0"/>
              <a:t>Suppose you need to calculate the arithmetic average of some numbers which are stored in a file</a:t>
            </a:r>
          </a:p>
          <a:p>
            <a:r>
              <a:rPr lang="en-GB" dirty="0"/>
              <a:t>A naive approach would be to </a:t>
            </a:r>
          </a:p>
          <a:p>
            <a:pPr lvl="1"/>
            <a:r>
              <a:rPr lang="en-GB" dirty="0"/>
              <a:t>read the numbers from the file into a list</a:t>
            </a:r>
          </a:p>
          <a:p>
            <a:pPr lvl="1"/>
            <a:r>
              <a:rPr lang="en-GB" dirty="0"/>
              <a:t>traverse this list and calculate the sum of its elements</a:t>
            </a:r>
          </a:p>
          <a:p>
            <a:pPr lvl="1"/>
            <a:r>
              <a:rPr lang="en-GB" dirty="0"/>
              <a:t>lastly calculate the mean from the sum and the list size </a:t>
            </a:r>
          </a:p>
          <a:p>
            <a:r>
              <a:rPr lang="en-GB" dirty="0"/>
              <a:t>A more efficient approach uses two variables to count and sum up the numbers </a:t>
            </a:r>
            <a:r>
              <a:rPr lang="en-GB" i="1" dirty="0"/>
              <a:t>as they are read from the file</a:t>
            </a:r>
          </a:p>
          <a:p>
            <a:pPr lvl="1"/>
            <a:r>
              <a:rPr lang="en-GB" dirty="0"/>
              <a:t>This avoids the construction of the intermediate list </a:t>
            </a:r>
          </a:p>
          <a:p>
            <a:pPr lvl="1"/>
            <a:r>
              <a:rPr lang="en-GB" dirty="0"/>
              <a:t>And there is only a single traversal over all numbers </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Filtering / Backtracking</a:t>
            </a:r>
          </a:p>
        </p:txBody>
      </p:sp>
      <p:sp>
        <p:nvSpPr>
          <p:cNvPr id="3" name="Content Placeholder 2"/>
          <p:cNvSpPr>
            <a:spLocks noGrp="1"/>
          </p:cNvSpPr>
          <p:nvPr>
            <p:ph idx="1"/>
          </p:nvPr>
        </p:nvSpPr>
        <p:spPr/>
        <p:txBody>
          <a:bodyPr/>
          <a:lstStyle/>
          <a:p>
            <a:r>
              <a:rPr lang="en-GB" dirty="0"/>
              <a:t>Many computations involve the application of some operation to a set of elements </a:t>
            </a:r>
          </a:p>
          <a:p>
            <a:pPr lvl="1"/>
            <a:r>
              <a:rPr lang="en-GB" dirty="0"/>
              <a:t>The elements may be derived by applying a filter to some collection </a:t>
            </a:r>
          </a:p>
          <a:p>
            <a:pPr lvl="1"/>
            <a:r>
              <a:rPr lang="en-GB" dirty="0"/>
              <a:t>Or they may need to be computed in an algorithm </a:t>
            </a:r>
          </a:p>
          <a:p>
            <a:r>
              <a:rPr lang="en-GB" dirty="0"/>
              <a:t>It pays off to try and re-order the computation so that any filtering happens as early as possible </a:t>
            </a:r>
          </a:p>
          <a:p>
            <a:pPr lvl="1"/>
            <a:r>
              <a:rPr lang="en-GB" dirty="0"/>
              <a:t>this avoids operations on elements that will be discarded later on anyway</a:t>
            </a:r>
          </a:p>
          <a:p>
            <a:r>
              <a:rPr lang="en-GB" dirty="0"/>
              <a:t>In case of recursive algorithms that construct solutions incrementally, this leads to the “backtracking” technique which discards any partial “candidates” as soon as it is clear that they cannot be completed to a valid solution</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Filter / Backtracking Example</a:t>
            </a:r>
          </a:p>
        </p:txBody>
      </p:sp>
      <p:sp>
        <p:nvSpPr>
          <p:cNvPr id="3" name="Content Placeholder 2"/>
          <p:cNvSpPr>
            <a:spLocks noGrp="1"/>
          </p:cNvSpPr>
          <p:nvPr>
            <p:ph idx="1"/>
          </p:nvPr>
        </p:nvSpPr>
        <p:spPr/>
        <p:txBody>
          <a:bodyPr/>
          <a:lstStyle/>
          <a:p>
            <a:r>
              <a:rPr lang="en-GB" dirty="0"/>
              <a:t>Consider the classical problem of placing </a:t>
            </a:r>
            <a:r>
              <a:rPr lang="en-GB" sz="2200" b="1" dirty="0">
                <a:latin typeface="Consolas" panose="020B0609020204030204" pitchFamily="49" charset="0"/>
                <a:cs typeface="Consolas" panose="020B0609020204030204" pitchFamily="49" charset="0"/>
              </a:rPr>
              <a:t>N</a:t>
            </a:r>
            <a:r>
              <a:rPr lang="en-GB" dirty="0"/>
              <a:t> queens on an </a:t>
            </a:r>
            <a:r>
              <a:rPr lang="en-GB" sz="2200" b="1" dirty="0">
                <a:latin typeface="Consolas" panose="020B0609020204030204" pitchFamily="49" charset="0"/>
                <a:cs typeface="Consolas" panose="020B0609020204030204" pitchFamily="49" charset="0"/>
              </a:rPr>
              <a:t>N</a:t>
            </a:r>
            <a:r>
              <a:rPr lang="en-GB" dirty="0"/>
              <a:t>-by-</a:t>
            </a:r>
            <a:r>
              <a:rPr lang="en-GB" sz="2200" b="1" dirty="0">
                <a:latin typeface="Consolas" panose="020B0609020204030204" pitchFamily="49" charset="0"/>
                <a:cs typeface="Consolas" panose="020B0609020204030204" pitchFamily="49" charset="0"/>
              </a:rPr>
              <a:t>N</a:t>
            </a:r>
            <a:r>
              <a:rPr lang="en-GB" dirty="0"/>
              <a:t> chess board such that none of the queens can capture another queen, e.g. no two queens must be on the same row, column or diagonal</a:t>
            </a:r>
          </a:p>
          <a:p>
            <a:r>
              <a:rPr lang="en-GB" dirty="0"/>
              <a:t>A naive approach would generate all possible placements of </a:t>
            </a:r>
            <a:r>
              <a:rPr lang="en-GB" sz="2200" b="1" dirty="0">
                <a:latin typeface="Consolas" panose="020B0609020204030204" pitchFamily="49" charset="0"/>
                <a:cs typeface="Consolas" panose="020B0609020204030204" pitchFamily="49" charset="0"/>
              </a:rPr>
              <a:t>N</a:t>
            </a:r>
            <a:r>
              <a:rPr lang="en-GB" dirty="0"/>
              <a:t> queens, and then filter out the valid solutions</a:t>
            </a:r>
          </a:p>
          <a:p>
            <a:r>
              <a:rPr lang="en-GB" dirty="0"/>
              <a:t>Instead, it is much more efficient to build solutions incrementally row-by-row  </a:t>
            </a:r>
          </a:p>
          <a:p>
            <a:pPr lvl="1"/>
            <a:r>
              <a:rPr lang="en-GB" dirty="0"/>
              <a:t>When adding a queen to the next row, we check that it cannot be captured by any of the already placed queens</a:t>
            </a:r>
          </a:p>
          <a:p>
            <a:pPr lvl="1"/>
            <a:r>
              <a:rPr lang="en-GB" dirty="0"/>
              <a:t>If it can, we backtrack: remove it from the board and try to place it in a different position</a:t>
            </a:r>
          </a:p>
          <a:p>
            <a:pPr lvl="1"/>
            <a:endParaRPr lang="en-GB" dirty="0"/>
          </a:p>
          <a:p>
            <a:endParaRPr lang="en-GB"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D5E9-2B0A-1841-8DFF-22F31A7B6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F5FCB1-1B33-754F-A6AF-2DE7238B45A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591A2C1-C129-0E4A-A34D-A4397B4F71F8}"/>
              </a:ext>
            </a:extLst>
          </p:cNvPr>
          <p:cNvPicPr>
            <a:picLocks noChangeAspect="1"/>
          </p:cNvPicPr>
          <p:nvPr/>
        </p:nvPicPr>
        <p:blipFill>
          <a:blip r:embed="rId2"/>
          <a:stretch>
            <a:fillRect/>
          </a:stretch>
        </p:blipFill>
        <p:spPr>
          <a:xfrm>
            <a:off x="1397000" y="254000"/>
            <a:ext cx="6350000" cy="6350000"/>
          </a:xfrm>
          <a:prstGeom prst="rect">
            <a:avLst/>
          </a:prstGeom>
        </p:spPr>
      </p:pic>
    </p:spTree>
    <p:extLst>
      <p:ext uri="{BB962C8B-B14F-4D97-AF65-F5344CB8AC3E}">
        <p14:creationId xmlns:p14="http://schemas.microsoft.com/office/powerpoint/2010/main" val="150423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75688" cy="981075"/>
          </a:xfrm>
        </p:spPr>
        <p:txBody>
          <a:bodyPr/>
          <a:lstStyle/>
          <a:p>
            <a:r>
              <a:rPr lang="en-GB" dirty="0"/>
              <a:t>Staged Computation / Pagination of Results</a:t>
            </a:r>
          </a:p>
        </p:txBody>
      </p:sp>
      <p:sp>
        <p:nvSpPr>
          <p:cNvPr id="3" name="Content Placeholder 2"/>
          <p:cNvSpPr>
            <a:spLocks noGrp="1"/>
          </p:cNvSpPr>
          <p:nvPr>
            <p:ph idx="1"/>
          </p:nvPr>
        </p:nvSpPr>
        <p:spPr>
          <a:xfrm>
            <a:off x="647700" y="1268413"/>
            <a:ext cx="8172772" cy="5292725"/>
          </a:xfrm>
        </p:spPr>
        <p:txBody>
          <a:bodyPr/>
          <a:lstStyle/>
          <a:p>
            <a:r>
              <a:rPr lang="en-GB" dirty="0"/>
              <a:t>Consider a web search engine that received a request for a search term that has millions of search results</a:t>
            </a:r>
          </a:p>
          <a:p>
            <a:r>
              <a:rPr lang="en-GB" dirty="0"/>
              <a:t>It would be silly for the server to construct (or retrieve) summaries for all of those search results in one go</a:t>
            </a:r>
          </a:p>
          <a:p>
            <a:r>
              <a:rPr lang="en-GB" dirty="0"/>
              <a:t>Instead, it stages the work and paginates the results</a:t>
            </a:r>
          </a:p>
          <a:p>
            <a:pPr lvl="1"/>
            <a:r>
              <a:rPr lang="en-GB" dirty="0"/>
              <a:t>It only constructs (or retrieves) those summaries that are needed for the next page / next couple of pages  </a:t>
            </a:r>
          </a:p>
          <a:p>
            <a:r>
              <a:rPr lang="en-GB" dirty="0"/>
              <a:t>This technique reduces waiting times for users who are unlikely to ever need all of the search results anyhow</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56398-663F-46D4-969E-DC832BAA7936}"/>
              </a:ext>
            </a:extLst>
          </p:cNvPr>
          <p:cNvSpPr>
            <a:spLocks noGrp="1"/>
          </p:cNvSpPr>
          <p:nvPr>
            <p:ph type="ctrTitle"/>
          </p:nvPr>
        </p:nvSpPr>
        <p:spPr/>
        <p:txBody>
          <a:bodyPr/>
          <a:lstStyle/>
          <a:p>
            <a:r>
              <a:rPr lang="en-GB" dirty="0"/>
              <a:t>Program Optimisation</a:t>
            </a:r>
          </a:p>
        </p:txBody>
      </p:sp>
      <p:sp>
        <p:nvSpPr>
          <p:cNvPr id="5" name="Subtitle 4">
            <a:extLst>
              <a:ext uri="{FF2B5EF4-FFF2-40B4-BE49-F238E27FC236}">
                <a16:creationId xmlns:a16="http://schemas.microsoft.com/office/drawing/2014/main" id="{8A712E4F-6CC6-4879-A46D-3EFCB8BF540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0014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Limits of Parallel Speedup: Amdahl's Law</a:t>
            </a:r>
          </a:p>
        </p:txBody>
      </p:sp>
      <p:sp>
        <p:nvSpPr>
          <p:cNvPr id="3" name="Text Placeholder 2"/>
          <p:cNvSpPr>
            <a:spLocks noGrp="1"/>
          </p:cNvSpPr>
          <p:nvPr>
            <p:ph type="body" idx="1"/>
          </p:nvPr>
        </p:nvSpPr>
        <p:spPr/>
        <p:txBody>
          <a:bodyPr/>
          <a:lstStyle/>
          <a:p>
            <a:r>
              <a:rPr lang="en-GB" dirty="0"/>
              <a:t>Parallelisation is often used to improve performance</a:t>
            </a:r>
          </a:p>
          <a:p>
            <a:r>
              <a:rPr lang="en-GB" dirty="0"/>
              <a:t>Programs typically have some parts that don't parallelise well </a:t>
            </a:r>
          </a:p>
          <a:p>
            <a:pPr lvl="1"/>
            <a:r>
              <a:rPr lang="en-GB" dirty="0"/>
              <a:t>“Nine women can’t make a baby in a month”</a:t>
            </a:r>
          </a:p>
          <a:p>
            <a:r>
              <a:rPr lang="en-GB" dirty="0"/>
              <a:t>Let </a:t>
            </a:r>
            <a:r>
              <a:rPr lang="en-GB" b="1" dirty="0">
                <a:latin typeface="Consolas" panose="020B0609020204030204" pitchFamily="49" charset="0"/>
                <a:cs typeface="Consolas" panose="020B0609020204030204" pitchFamily="49" charset="0"/>
              </a:rPr>
              <a:t>T(n)</a:t>
            </a:r>
            <a:r>
              <a:rPr lang="en-GB" dirty="0"/>
              <a:t> be the time that it takes to carry out some algorithm with </a:t>
            </a:r>
            <a:r>
              <a:rPr lang="en-GB" b="1" dirty="0"/>
              <a:t>n</a:t>
            </a:r>
            <a:r>
              <a:rPr lang="en-GB" dirty="0"/>
              <a:t> parallel processors </a:t>
            </a:r>
          </a:p>
          <a:p>
            <a:pPr lvl="1"/>
            <a:r>
              <a:rPr lang="en-GB" dirty="0"/>
              <a:t>In particular </a:t>
            </a:r>
            <a:r>
              <a:rPr lang="en-GB" b="1" dirty="0">
                <a:latin typeface="Consolas" panose="020B0609020204030204" pitchFamily="49" charset="0"/>
                <a:cs typeface="Consolas" panose="020B0609020204030204" pitchFamily="49" charset="0"/>
              </a:rPr>
              <a:t>T(1)</a:t>
            </a:r>
            <a:r>
              <a:rPr lang="en-GB" dirty="0"/>
              <a:t> = “time of strictly sequential execution”</a:t>
            </a:r>
          </a:p>
          <a:p>
            <a:r>
              <a:rPr lang="en-GB" dirty="0"/>
              <a:t>Perfectly linear speedup would mean </a:t>
            </a:r>
            <a:r>
              <a:rPr lang="en-GB" b="1" dirty="0">
                <a:latin typeface="Consolas" panose="020B0609020204030204" pitchFamily="49" charset="0"/>
                <a:cs typeface="Consolas" panose="020B0609020204030204" pitchFamily="49" charset="0"/>
              </a:rPr>
              <a:t>T(n) = T(1)/n</a:t>
            </a:r>
          </a:p>
          <a:p>
            <a:r>
              <a:rPr lang="en-GB" dirty="0"/>
              <a:t>Suppose </a:t>
            </a:r>
            <a:r>
              <a:rPr lang="en-GB" b="1" dirty="0">
                <a:latin typeface="Consolas" panose="020B0609020204030204" pitchFamily="49" charset="0"/>
                <a:cs typeface="Consolas" panose="020B0609020204030204" pitchFamily="49" charset="0"/>
              </a:rPr>
              <a:t>S</a:t>
            </a:r>
            <a:r>
              <a:rPr lang="en-GB" dirty="0"/>
              <a:t> is the fraction of time which the algorithm spends in non-parallelisable sections, and that we get perfectly linear speedup in other sections.  This means: </a:t>
            </a:r>
          </a:p>
          <a:p>
            <a:pPr marL="0" indent="0">
              <a:buNone/>
            </a:pPr>
            <a:r>
              <a:rPr lang="en-GB" dirty="0"/>
              <a:t>	</a:t>
            </a:r>
            <a:r>
              <a:rPr lang="en-GB" b="1" dirty="0">
                <a:latin typeface="Consolas" panose="020B0609020204030204" pitchFamily="49" charset="0"/>
                <a:cs typeface="Consolas" panose="020B0609020204030204" pitchFamily="49" charset="0"/>
              </a:rPr>
              <a:t>T(n) = S * T(1) + (1-S) * T(1)/n </a:t>
            </a:r>
          </a:p>
          <a:p>
            <a:r>
              <a:rPr lang="en-GB" dirty="0"/>
              <a:t>Speedup with </a:t>
            </a:r>
            <a:r>
              <a:rPr lang="en-GB" b="1" dirty="0">
                <a:latin typeface="Consolas" panose="020B0609020204030204" pitchFamily="49" charset="0"/>
                <a:cs typeface="Consolas" panose="020B0609020204030204" pitchFamily="49" charset="0"/>
              </a:rPr>
              <a:t>n</a:t>
            </a:r>
            <a:r>
              <a:rPr lang="en-GB" dirty="0"/>
              <a:t> processors in this scenario (Amdahl's Law): </a:t>
            </a:r>
          </a:p>
          <a:p>
            <a:pPr marL="0" indent="0">
              <a:buNone/>
            </a:pPr>
            <a:r>
              <a:rPr lang="en-GB" dirty="0"/>
              <a:t>	</a:t>
            </a:r>
            <a:r>
              <a:rPr lang="en-GB" b="1" dirty="0">
                <a:latin typeface="Consolas" panose="020B0609020204030204" pitchFamily="49" charset="0"/>
                <a:cs typeface="Consolas" panose="020B0609020204030204" pitchFamily="49" charset="0"/>
              </a:rPr>
              <a:t>T(1)/T(n) = 1 / (S + (1-S)/n) </a:t>
            </a:r>
          </a:p>
        </p:txBody>
      </p:sp>
    </p:spTree>
    <p:extLst>
      <p:ext uri="{BB962C8B-B14F-4D97-AF65-F5344CB8AC3E}">
        <p14:creationId xmlns:p14="http://schemas.microsoft.com/office/powerpoint/2010/main" val="410926113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5302" y="244252"/>
            <a:ext cx="8244916" cy="952500"/>
          </a:xfrm>
        </p:spPr>
        <p:txBody>
          <a:bodyPr/>
          <a:lstStyle/>
          <a:p>
            <a:r>
              <a:rPr lang="en-GB" dirty="0"/>
              <a:t>Amdahl's Law – Interpretation and Example  </a:t>
            </a:r>
          </a:p>
        </p:txBody>
      </p:sp>
      <p:sp>
        <p:nvSpPr>
          <p:cNvPr id="3" name="Text Placeholder 2"/>
          <p:cNvSpPr>
            <a:spLocks noGrp="1"/>
          </p:cNvSpPr>
          <p:nvPr>
            <p:ph type="body" idx="1"/>
          </p:nvPr>
        </p:nvSpPr>
        <p:spPr>
          <a:xfrm>
            <a:off x="251520" y="1196752"/>
            <a:ext cx="8892480" cy="5472608"/>
          </a:xfrm>
        </p:spPr>
        <p:txBody>
          <a:bodyPr/>
          <a:lstStyle/>
          <a:p>
            <a:r>
              <a:rPr lang="en-GB" sz="2200" dirty="0"/>
              <a:t>It follows that even with an arbitrary large number of processors, the execution time is always at least </a:t>
            </a:r>
            <a:r>
              <a:rPr lang="en-GB" sz="2200" b="1" dirty="0">
                <a:latin typeface="Consolas" panose="020B0609020204030204" pitchFamily="49" charset="0"/>
                <a:cs typeface="Consolas" panose="020B0609020204030204" pitchFamily="49" charset="0"/>
              </a:rPr>
              <a:t>S*T(1)</a:t>
            </a:r>
            <a:r>
              <a:rPr lang="en-GB" sz="2200" dirty="0"/>
              <a:t> which is the time spent in the strictly sequential code</a:t>
            </a:r>
          </a:p>
          <a:p>
            <a:pPr lvl="1"/>
            <a:r>
              <a:rPr lang="en-GB" sz="2200" dirty="0"/>
              <a:t>The speedup </a:t>
            </a:r>
            <a:r>
              <a:rPr lang="en-GB" sz="2200" b="1" dirty="0">
                <a:latin typeface="Consolas" panose="020B0609020204030204" pitchFamily="49" charset="0"/>
                <a:cs typeface="Consolas" panose="020B0609020204030204" pitchFamily="49" charset="0"/>
              </a:rPr>
              <a:t>T(1)/T(n)</a:t>
            </a:r>
            <a:r>
              <a:rPr lang="en-GB" sz="2200" dirty="0"/>
              <a:t> </a:t>
            </a:r>
            <a:r>
              <a:rPr lang="en-GB" sz="2200" dirty="0">
                <a:cs typeface="Consolas" panose="020B0609020204030204" pitchFamily="49" charset="0"/>
              </a:rPr>
              <a:t>can never exceed</a:t>
            </a:r>
            <a:r>
              <a:rPr lang="en-GB" sz="2200" dirty="0"/>
              <a:t> </a:t>
            </a:r>
            <a:r>
              <a:rPr lang="en-GB" sz="2200" b="1" dirty="0">
                <a:latin typeface="Consolas" panose="020B0609020204030204" pitchFamily="49" charset="0"/>
                <a:cs typeface="Consolas" panose="020B0609020204030204" pitchFamily="49" charset="0"/>
              </a:rPr>
              <a:t>1/S</a:t>
            </a:r>
          </a:p>
          <a:p>
            <a:r>
              <a:rPr lang="en-GB" sz="2200" dirty="0"/>
              <a:t>Numerical example:  </a:t>
            </a:r>
            <a:r>
              <a:rPr lang="en-GB" sz="2200" b="1" dirty="0">
                <a:latin typeface="Consolas" panose="020B0609020204030204" pitchFamily="49" charset="0"/>
                <a:cs typeface="Consolas" panose="020B0609020204030204" pitchFamily="49" charset="0"/>
              </a:rPr>
              <a:t>S = 0.25, n = 5</a:t>
            </a:r>
            <a:r>
              <a:rPr lang="en-GB" sz="2200" dirty="0"/>
              <a:t>:</a:t>
            </a:r>
          </a:p>
          <a:p>
            <a:pPr lvl="1"/>
            <a:r>
              <a:rPr lang="en-GB" sz="2200" b="1" dirty="0">
                <a:latin typeface="Consolas" panose="020B0609020204030204" pitchFamily="49" charset="0"/>
                <a:cs typeface="Consolas" panose="020B0609020204030204" pitchFamily="49" charset="0"/>
              </a:rPr>
              <a:t>25%</a:t>
            </a:r>
            <a:r>
              <a:rPr lang="en-GB" sz="2200" dirty="0"/>
              <a:t> of execution is assumed to be strictly sequential</a:t>
            </a:r>
          </a:p>
          <a:p>
            <a:pPr lvl="1"/>
            <a:r>
              <a:rPr lang="en-GB" sz="2200" b="1" dirty="0">
                <a:latin typeface="Consolas" panose="020B0609020204030204" pitchFamily="49" charset="0"/>
                <a:cs typeface="Consolas" panose="020B0609020204030204" pitchFamily="49" charset="0"/>
              </a:rPr>
              <a:t>75%</a:t>
            </a:r>
            <a:r>
              <a:rPr lang="en-GB" sz="2200" dirty="0"/>
              <a:t> is assumed to be perfectly parallelisable </a:t>
            </a:r>
          </a:p>
          <a:p>
            <a:pPr lvl="1"/>
            <a:r>
              <a:rPr lang="en-GB" sz="2200" b="1" dirty="0">
                <a:latin typeface="Consolas" panose="020B0609020204030204" pitchFamily="49" charset="0"/>
                <a:cs typeface="Consolas" panose="020B0609020204030204" pitchFamily="49" charset="0"/>
              </a:rPr>
              <a:t>5</a:t>
            </a:r>
            <a:r>
              <a:rPr lang="en-GB" sz="2200" dirty="0"/>
              <a:t> parallel processors, zero overheads</a:t>
            </a:r>
          </a:p>
          <a:p>
            <a:pPr lvl="1"/>
            <a:r>
              <a:rPr lang="en-GB" sz="2200" b="1" dirty="0">
                <a:latin typeface="Consolas" panose="020B0609020204030204" pitchFamily="49" charset="0"/>
                <a:cs typeface="Consolas" panose="020B0609020204030204" pitchFamily="49" charset="0"/>
              </a:rPr>
              <a:t>T(5) = 0.25 T(1) + (0.75/5) T(1) = 0.4 T(1) </a:t>
            </a:r>
          </a:p>
          <a:p>
            <a:pPr lvl="1"/>
            <a:r>
              <a:rPr lang="en-GB" sz="2200" dirty="0"/>
              <a:t>Speedup with </a:t>
            </a:r>
            <a:r>
              <a:rPr lang="en-GB" sz="2200" b="1" dirty="0">
                <a:latin typeface="Consolas" panose="020B0609020204030204" pitchFamily="49" charset="0"/>
                <a:cs typeface="Consolas" panose="020B0609020204030204" pitchFamily="49" charset="0"/>
              </a:rPr>
              <a:t>5</a:t>
            </a:r>
            <a:r>
              <a:rPr lang="en-GB" sz="2200" dirty="0"/>
              <a:t> processors: </a:t>
            </a:r>
            <a:r>
              <a:rPr lang="en-GB" sz="2200" b="1" dirty="0">
                <a:latin typeface="Consolas" panose="020B0609020204030204" pitchFamily="49" charset="0"/>
                <a:cs typeface="Consolas" panose="020B0609020204030204" pitchFamily="49" charset="0"/>
              </a:rPr>
              <a:t>T(1)/T(5) = 2.5 </a:t>
            </a:r>
          </a:p>
          <a:p>
            <a:pPr lvl="1"/>
            <a:r>
              <a:rPr lang="en-GB" sz="2200" dirty="0">
                <a:cs typeface="Consolas" panose="020B0609020204030204" pitchFamily="49" charset="0"/>
              </a:rPr>
              <a:t>The upper bound on the speedup is: </a:t>
            </a:r>
            <a:r>
              <a:rPr lang="en-GB" sz="2200" b="1" dirty="0">
                <a:latin typeface="Consolas" panose="020B0609020204030204" pitchFamily="49" charset="0"/>
                <a:cs typeface="Consolas" panose="020B0609020204030204" pitchFamily="49" charset="0"/>
              </a:rPr>
              <a:t>1/S = 4</a:t>
            </a:r>
            <a:r>
              <a:rPr lang="en-GB" sz="2200" dirty="0"/>
              <a:t> </a:t>
            </a:r>
          </a:p>
          <a:p>
            <a:r>
              <a:rPr lang="en-GB" sz="2200" dirty="0"/>
              <a:t>Amdahl's law shows the impact of non-parallelisable code sections on parallel speedup, albeit in a rather idealised setting (e.g. didn’t take overheads into account)</a:t>
            </a:r>
          </a:p>
          <a:p>
            <a:pPr lvl="1"/>
            <a:endParaRPr lang="en-GB" dirty="0"/>
          </a:p>
          <a:p>
            <a:endParaRPr lang="en-GB" b="1" dirty="0">
              <a:latin typeface="Consolas" panose="020B0609020204030204" pitchFamily="49" charset="0"/>
              <a:cs typeface="Consolas" panose="020B0609020204030204" pitchFamily="49" charset="0"/>
            </a:endParaRPr>
          </a:p>
          <a:p>
            <a:pPr marL="457200" lvl="1" indent="0">
              <a:buNone/>
            </a:pPr>
            <a:r>
              <a:rPr lang="en-GB" dirty="0"/>
              <a:t>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09211771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FF25-8904-A84C-BBF5-8A748358A1CC}"/>
              </a:ext>
            </a:extLst>
          </p:cNvPr>
          <p:cNvSpPr>
            <a:spLocks noGrp="1"/>
          </p:cNvSpPr>
          <p:nvPr>
            <p:ph type="title"/>
          </p:nvPr>
        </p:nvSpPr>
        <p:spPr/>
        <p:txBody>
          <a:bodyPr/>
          <a:lstStyle/>
          <a:p>
            <a:r>
              <a:rPr lang="en-GB" dirty="0"/>
              <a:t>Amdahl's Law – Interpretation and Example </a:t>
            </a:r>
            <a:endParaRPr lang="en-US" dirty="0"/>
          </a:p>
        </p:txBody>
      </p:sp>
      <p:sp>
        <p:nvSpPr>
          <p:cNvPr id="3" name="Text Placeholder 2">
            <a:extLst>
              <a:ext uri="{FF2B5EF4-FFF2-40B4-BE49-F238E27FC236}">
                <a16:creationId xmlns:a16="http://schemas.microsoft.com/office/drawing/2014/main" id="{72F9CDB7-898C-F14F-845A-3B6E849575C3}"/>
              </a:ext>
            </a:extLst>
          </p:cNvPr>
          <p:cNvSpPr>
            <a:spLocks noGrp="1"/>
          </p:cNvSpPr>
          <p:nvPr>
            <p:ph type="body" idx="1"/>
          </p:nvPr>
        </p:nvSpPr>
        <p:spPr>
          <a:xfrm>
            <a:off x="431540" y="1124744"/>
            <a:ext cx="8316924" cy="5472608"/>
          </a:xfrm>
        </p:spPr>
        <p:txBody>
          <a:bodyPr/>
          <a:lstStyle/>
          <a:p>
            <a:r>
              <a:rPr lang="en-GB" b="1" dirty="0">
                <a:latin typeface="Consolas" panose="020B0609020204030204" pitchFamily="49" charset="0"/>
                <a:cs typeface="Consolas" panose="020B0609020204030204" pitchFamily="49" charset="0"/>
              </a:rPr>
              <a:t>For 5 cores</a:t>
            </a:r>
          </a:p>
          <a:p>
            <a:pPr lvl="1"/>
            <a:r>
              <a:rPr lang="en-GB" sz="2200" b="1" dirty="0">
                <a:latin typeface="Consolas" panose="020B0609020204030204" pitchFamily="49" charset="0"/>
                <a:cs typeface="Consolas" panose="020B0609020204030204" pitchFamily="49" charset="0"/>
              </a:rPr>
              <a:t>T(5) = 0.25 T(1) + (0.75/5) T(1) = 0.4 T(1)</a:t>
            </a:r>
          </a:p>
          <a:p>
            <a:pPr lvl="1"/>
            <a:r>
              <a:rPr lang="en-GB" sz="2200" b="1" dirty="0">
                <a:latin typeface="Consolas" panose="020B0609020204030204" pitchFamily="49" charset="0"/>
                <a:cs typeface="Consolas" panose="020B0609020204030204" pitchFamily="49" charset="0"/>
              </a:rPr>
              <a:t>T(1)/T(5) = 2.5</a:t>
            </a:r>
            <a:endParaRPr lang="en-GB" b="1" dirty="0">
              <a:latin typeface="Consolas" panose="020B0609020204030204" pitchFamily="49" charset="0"/>
              <a:cs typeface="Consolas" panose="020B0609020204030204" pitchFamily="49" charset="0"/>
            </a:endParaRPr>
          </a:p>
          <a:p>
            <a:r>
              <a:rPr lang="en-GB" b="1" dirty="0">
                <a:latin typeface="Consolas" panose="020B0609020204030204" pitchFamily="49" charset="0"/>
                <a:cs typeface="Consolas" panose="020B0609020204030204" pitchFamily="49" charset="0"/>
              </a:rPr>
              <a:t>For 10 cores</a:t>
            </a:r>
          </a:p>
          <a:p>
            <a:pPr lvl="1"/>
            <a:r>
              <a:rPr lang="en-GB" sz="2200" b="1" dirty="0">
                <a:latin typeface="Consolas" panose="020B0609020204030204" pitchFamily="49" charset="0"/>
                <a:cs typeface="Consolas" panose="020B0609020204030204" pitchFamily="49" charset="0"/>
              </a:rPr>
              <a:t>T(10) = 0.25 T(1) + (0.75/10) T(1) = 0.325 T(1)</a:t>
            </a:r>
          </a:p>
          <a:p>
            <a:pPr lvl="1"/>
            <a:r>
              <a:rPr lang="en-GB" sz="2200" b="1" dirty="0">
                <a:latin typeface="Consolas" panose="020B0609020204030204" pitchFamily="49" charset="0"/>
                <a:cs typeface="Consolas" panose="020B0609020204030204" pitchFamily="49" charset="0"/>
              </a:rPr>
              <a:t>T(1)/T(10) = 3.07</a:t>
            </a:r>
          </a:p>
          <a:p>
            <a:r>
              <a:rPr lang="en-GB" b="1" dirty="0">
                <a:latin typeface="Consolas" panose="020B0609020204030204" pitchFamily="49" charset="0"/>
                <a:cs typeface="Consolas" panose="020B0609020204030204" pitchFamily="49" charset="0"/>
              </a:rPr>
              <a:t>For 100 cores</a:t>
            </a:r>
          </a:p>
          <a:p>
            <a:pPr lvl="1"/>
            <a:r>
              <a:rPr lang="en-GB" sz="2200" b="1" dirty="0">
                <a:latin typeface="Consolas" panose="020B0609020204030204" pitchFamily="49" charset="0"/>
                <a:cs typeface="Consolas" panose="020B0609020204030204" pitchFamily="49" charset="0"/>
              </a:rPr>
              <a:t>T(100) = 0.25 T(1) + (0.75/100) T(1) = 0.2575 T(1)</a:t>
            </a:r>
          </a:p>
          <a:p>
            <a:pPr lvl="1"/>
            <a:r>
              <a:rPr lang="en-GB" sz="2200" b="1" dirty="0">
                <a:latin typeface="Consolas" panose="020B0609020204030204" pitchFamily="49" charset="0"/>
                <a:cs typeface="Consolas" panose="020B0609020204030204" pitchFamily="49" charset="0"/>
              </a:rPr>
              <a:t>T(1)/T(100) = 3.88</a:t>
            </a:r>
          </a:p>
          <a:p>
            <a:r>
              <a:rPr lang="en-GB" b="1" dirty="0">
                <a:latin typeface="Consolas" panose="020B0609020204030204" pitchFamily="49" charset="0"/>
                <a:cs typeface="Consolas" panose="020B0609020204030204" pitchFamily="49" charset="0"/>
              </a:rPr>
              <a:t>For 1000 cores</a:t>
            </a:r>
          </a:p>
          <a:p>
            <a:pPr lvl="1"/>
            <a:r>
              <a:rPr lang="en-GB" sz="2200" b="1" dirty="0">
                <a:latin typeface="Consolas" panose="020B0609020204030204" pitchFamily="49" charset="0"/>
                <a:cs typeface="Consolas" panose="020B0609020204030204" pitchFamily="49" charset="0"/>
              </a:rPr>
              <a:t>T(1000) = 0.25 T(1) + (0.75/1000) T(1) = 0.25075 T(1)</a:t>
            </a:r>
          </a:p>
          <a:p>
            <a:pPr lvl="1"/>
            <a:r>
              <a:rPr lang="en-GB" sz="2200" b="1" dirty="0">
                <a:latin typeface="Consolas" panose="020B0609020204030204" pitchFamily="49" charset="0"/>
                <a:cs typeface="Consolas" panose="020B0609020204030204" pitchFamily="49" charset="0"/>
              </a:rPr>
              <a:t>T(1)/T(1000) = 3.98</a:t>
            </a:r>
            <a:endParaRPr lang="en-US" sz="2200" dirty="0"/>
          </a:p>
        </p:txBody>
      </p:sp>
    </p:spTree>
    <p:extLst>
      <p:ext uri="{BB962C8B-B14F-4D97-AF65-F5344CB8AC3E}">
        <p14:creationId xmlns:p14="http://schemas.microsoft.com/office/powerpoint/2010/main" val="43008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F77F82-23F5-4A1D-BF31-FE41C2E07055}"/>
              </a:ext>
            </a:extLst>
          </p:cNvPr>
          <p:cNvSpPr>
            <a:spLocks noGrp="1"/>
          </p:cNvSpPr>
          <p:nvPr>
            <p:ph type="ctrTitle"/>
          </p:nvPr>
        </p:nvSpPr>
        <p:spPr/>
        <p:txBody>
          <a:bodyPr/>
          <a:lstStyle/>
          <a:p>
            <a:r>
              <a:rPr lang="en-GB" dirty="0"/>
              <a:t>Design Patterns</a:t>
            </a:r>
          </a:p>
        </p:txBody>
      </p:sp>
      <p:sp>
        <p:nvSpPr>
          <p:cNvPr id="5" name="Subtitle 4">
            <a:extLst>
              <a:ext uri="{FF2B5EF4-FFF2-40B4-BE49-F238E27FC236}">
                <a16:creationId xmlns:a16="http://schemas.microsoft.com/office/drawing/2014/main" id="{6218C6BC-2423-4229-889F-F2F68F4F435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2375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794" name="Rectangle 2"/>
          <p:cNvSpPr>
            <a:spLocks noGrp="1" noChangeArrowheads="1"/>
          </p:cNvSpPr>
          <p:nvPr>
            <p:ph type="title"/>
          </p:nvPr>
        </p:nvSpPr>
        <p:spPr/>
        <p:txBody>
          <a:bodyPr/>
          <a:lstStyle/>
          <a:p>
            <a:r>
              <a:rPr lang="en-GB" dirty="0"/>
              <a:t>Design Patterns</a:t>
            </a:r>
          </a:p>
        </p:txBody>
      </p:sp>
      <p:sp>
        <p:nvSpPr>
          <p:cNvPr id="4099" name="Rectangle 3"/>
          <p:cNvSpPr>
            <a:spLocks noGrp="1" noChangeArrowheads="1"/>
          </p:cNvSpPr>
          <p:nvPr>
            <p:ph type="body" idx="1"/>
          </p:nvPr>
        </p:nvSpPr>
        <p:spPr/>
        <p:txBody>
          <a:bodyPr/>
          <a:lstStyle/>
          <a:p>
            <a:r>
              <a:rPr lang="en-GB" dirty="0"/>
              <a:t>A design pattern is a template for solving recurring design problems</a:t>
            </a:r>
          </a:p>
          <a:p>
            <a:r>
              <a:rPr lang="en-GB" dirty="0"/>
              <a:t>The aim of many design patterns is to improve flexibility and re-usability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844" name="Rectangle 4"/>
          <p:cNvSpPr>
            <a:spLocks noGrp="1" noChangeArrowheads="1"/>
          </p:cNvSpPr>
          <p:nvPr>
            <p:ph type="title"/>
          </p:nvPr>
        </p:nvSpPr>
        <p:spPr/>
        <p:txBody>
          <a:bodyPr/>
          <a:lstStyle/>
          <a:p>
            <a:pPr eaLnBrk="1" hangingPunct="1">
              <a:defRPr/>
            </a:pPr>
            <a:r>
              <a:rPr lang="en-US"/>
              <a:t>Adapter Pattern</a:t>
            </a:r>
          </a:p>
        </p:txBody>
      </p:sp>
      <p:sp>
        <p:nvSpPr>
          <p:cNvPr id="5123" name="Rectangle 5"/>
          <p:cNvSpPr>
            <a:spLocks noGrp="1" noChangeArrowheads="1"/>
          </p:cNvSpPr>
          <p:nvPr>
            <p:ph type="body" idx="1"/>
          </p:nvPr>
        </p:nvSpPr>
        <p:spPr/>
        <p:txBody>
          <a:bodyPr/>
          <a:lstStyle/>
          <a:p>
            <a:pPr eaLnBrk="1" hangingPunct="1"/>
            <a:r>
              <a:rPr lang="en-US" b="1" dirty="0"/>
              <a:t>Problem</a:t>
            </a:r>
            <a:r>
              <a:rPr lang="en-US" dirty="0"/>
              <a:t>: How to resolve incompatible interfaces which you cannot change?  </a:t>
            </a:r>
          </a:p>
          <a:p>
            <a:pPr eaLnBrk="1" hangingPunct="1"/>
            <a:r>
              <a:rPr lang="en-US" b="1" dirty="0"/>
              <a:t>Solution</a:t>
            </a:r>
            <a:r>
              <a:rPr lang="en-US" dirty="0"/>
              <a:t>: Introduce an adapter that converts one interface to another</a:t>
            </a:r>
          </a:p>
          <a:p>
            <a:pPr lvl="1" eaLnBrk="1" hangingPunct="1"/>
            <a:r>
              <a:rPr lang="en-US" dirty="0"/>
              <a:t>case of wrong or missing interface, due to different versions, different product family, etc. </a:t>
            </a:r>
          </a:p>
          <a:p>
            <a:pPr eaLnBrk="1" hangingPunct="1"/>
            <a:r>
              <a:rPr lang="en-US" dirty="0"/>
              <a:t>Variations of the adapter pattern</a:t>
            </a:r>
          </a:p>
          <a:p>
            <a:pPr lvl="1" eaLnBrk="1" hangingPunct="1"/>
            <a:r>
              <a:rPr lang="en-US" dirty="0"/>
              <a:t>“Object adapter” based on delegation</a:t>
            </a:r>
          </a:p>
          <a:p>
            <a:pPr lvl="1" eaLnBrk="1" hangingPunct="1"/>
            <a:r>
              <a:rPr lang="en-US" dirty="0"/>
              <a:t>“Class adapter” based on inheritance  </a:t>
            </a:r>
          </a:p>
          <a:p>
            <a:pPr lvl="1" eaLnBrk="1" hangingPunct="1"/>
            <a:r>
              <a:rPr lang="en-US" dirty="0"/>
              <a:t>and other</a:t>
            </a:r>
          </a:p>
          <a:p>
            <a:r>
              <a:rPr lang="en-US" dirty="0"/>
              <a:t>Also known as a </a:t>
            </a:r>
            <a:r>
              <a:rPr lang="en-US" b="1" dirty="0"/>
              <a:t>wrapper</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085890" name="Rectangle 2"/>
          <p:cNvSpPr>
            <a:spLocks noGrp="1" noChangeArrowheads="1"/>
          </p:cNvSpPr>
          <p:nvPr>
            <p:ph type="title"/>
          </p:nvPr>
        </p:nvSpPr>
        <p:spPr/>
        <p:txBody>
          <a:bodyPr/>
          <a:lstStyle/>
          <a:p>
            <a:pPr algn="ctr" eaLnBrk="1" hangingPunct="1"/>
            <a:r>
              <a:rPr lang="en-GB" sz="3600" dirty="0"/>
              <a:t>Adapter Example</a:t>
            </a:r>
            <a:endParaRPr lang="en-US" sz="3600" dirty="0"/>
          </a:p>
        </p:txBody>
      </p:sp>
      <p:sp>
        <p:nvSpPr>
          <p:cNvPr id="6147" name="Rectangle 3"/>
          <p:cNvSpPr>
            <a:spLocks noGrp="1" noChangeArrowheads="1"/>
          </p:cNvSpPr>
          <p:nvPr>
            <p:ph idx="1"/>
          </p:nvPr>
        </p:nvSpPr>
        <p:spPr>
          <a:xfrm>
            <a:off x="395288" y="1125538"/>
            <a:ext cx="8748712" cy="5615830"/>
          </a:xfrm>
        </p:spPr>
        <p:txBody>
          <a:bodyPr/>
          <a:lstStyle/>
          <a:p>
            <a:pPr marL="0" indent="0">
              <a:buNone/>
            </a:pPr>
            <a:r>
              <a:rPr lang="en-GB" sz="2000" b="1" dirty="0">
                <a:solidFill>
                  <a:srgbClr val="7F0055"/>
                </a:solidFill>
                <a:latin typeface="Consolas" panose="020B0609020204030204" pitchFamily="49" charset="0"/>
              </a:rPr>
              <a:t>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interface</a:t>
            </a:r>
            <a:r>
              <a:rPr lang="en-GB" sz="2000" b="1" dirty="0">
                <a:solidFill>
                  <a:srgbClr val="000000"/>
                </a:solidFill>
                <a:latin typeface="Consolas" panose="020B0609020204030204" pitchFamily="49" charset="0"/>
              </a:rPr>
              <a:t> Lookup&lt;A,B&gt; { </a:t>
            </a:r>
            <a:r>
              <a:rPr lang="en-GB" sz="2000" dirty="0">
                <a:solidFill>
                  <a:srgbClr val="000000"/>
                </a:solidFill>
                <a:latin typeface="Consolas" panose="020B0609020204030204" pitchFamily="49" charset="0"/>
              </a:rPr>
              <a:t>B lookup(A </a:t>
            </a:r>
            <a:r>
              <a:rPr lang="en-GB" sz="2000" dirty="0">
                <a:solidFill>
                  <a:srgbClr val="6A3E3E"/>
                </a:solidFill>
                <a:latin typeface="Consolas" panose="020B0609020204030204" pitchFamily="49" charset="0"/>
              </a:rPr>
              <a:t>key</a:t>
            </a:r>
            <a:r>
              <a:rPr lang="en-GB" sz="2000" dirty="0">
                <a:solidFill>
                  <a:srgbClr val="000000"/>
                </a:solidFill>
                <a:latin typeface="Consolas" panose="020B0609020204030204" pitchFamily="49" charset="0"/>
              </a:rPr>
              <a:t>); }</a:t>
            </a:r>
            <a:endParaRPr lang="en-GB" sz="2000" b="1" dirty="0">
              <a:latin typeface="Consolas"/>
              <a:cs typeface="Times New Roman" pitchFamily="18" charset="0"/>
            </a:endParaRPr>
          </a:p>
          <a:p>
            <a:pPr>
              <a:buFontTx/>
              <a:buNone/>
            </a:pPr>
            <a:endParaRPr lang="en-GB" sz="2000" b="1" dirty="0">
              <a:latin typeface="Consolas"/>
              <a:cs typeface="Times New Roman" pitchFamily="18" charset="0"/>
            </a:endParaRPr>
          </a:p>
          <a:p>
            <a:pPr>
              <a:buFontTx/>
              <a:buNone/>
            </a:pPr>
            <a:r>
              <a:rPr lang="en-GB" sz="2000" b="1" dirty="0">
                <a:latin typeface="Consolas"/>
                <a:cs typeface="Times New Roman" pitchFamily="18" charset="0"/>
              </a:rPr>
              <a:t>// Assume class </a:t>
            </a:r>
            <a:r>
              <a:rPr lang="en-GB" sz="2000" b="1" dirty="0" err="1">
                <a:latin typeface="Consolas"/>
                <a:cs typeface="Times New Roman" pitchFamily="18" charset="0"/>
              </a:rPr>
              <a:t>PhoneBook</a:t>
            </a:r>
            <a:r>
              <a:rPr lang="en-GB" sz="2000" b="1" dirty="0">
                <a:latin typeface="Consolas"/>
                <a:cs typeface="Times New Roman" pitchFamily="18" charset="0"/>
              </a:rPr>
              <a:t> implements Staff lookup with names</a:t>
            </a:r>
          </a:p>
          <a:p>
            <a:pPr>
              <a:buFontTx/>
              <a:buNone/>
            </a:pPr>
            <a:r>
              <a:rPr lang="en-GB" sz="2000" b="1" dirty="0">
                <a:latin typeface="Consolas"/>
                <a:cs typeface="Times New Roman" pitchFamily="18" charset="0"/>
              </a:rPr>
              <a:t>// in format "Joe Bloggs", e.g. first name then last name</a:t>
            </a:r>
          </a:p>
          <a:p>
            <a:pPr>
              <a:buFontTx/>
              <a:buNone/>
            </a:pPr>
            <a:r>
              <a:rPr lang="en-GB" sz="2000" b="1" dirty="0">
                <a:latin typeface="Consolas"/>
                <a:cs typeface="Times New Roman" pitchFamily="18" charset="0"/>
              </a:rPr>
              <a:t>// separated by a space </a:t>
            </a:r>
          </a:p>
          <a:p>
            <a:pPr marL="0" indent="0">
              <a:buNone/>
            </a:pPr>
            <a:endParaRPr lang="en-GB" sz="2400" dirty="0">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class</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PhoneBook</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implements</a:t>
            </a:r>
            <a:r>
              <a:rPr lang="en-GB" sz="2000" b="1" dirty="0">
                <a:solidFill>
                  <a:srgbClr val="000000"/>
                </a:solidFill>
                <a:latin typeface="Consolas" panose="020B0609020204030204" pitchFamily="49" charset="0"/>
              </a:rPr>
              <a:t> Lookup&lt;String, Staff&gt; {…}</a:t>
            </a:r>
          </a:p>
          <a:p>
            <a:pPr marL="0" indent="0">
              <a:buNone/>
            </a:pPr>
            <a:r>
              <a:rPr lang="en-GB" sz="2000" b="1" dirty="0">
                <a:solidFill>
                  <a:srgbClr val="000000"/>
                </a:solidFill>
                <a:latin typeface="Consolas" panose="020B0609020204030204" pitchFamily="49" charset="0"/>
              </a:rPr>
              <a:t> </a:t>
            </a:r>
            <a:endParaRPr lang="en-GB" sz="2000" dirty="0">
              <a:latin typeface="Times New Roman" pitchFamily="18" charset="0"/>
              <a:cs typeface="Times New Roman" pitchFamily="18" charset="0"/>
            </a:endParaRPr>
          </a:p>
          <a:p>
            <a:r>
              <a:rPr lang="en-GB" sz="2400" dirty="0"/>
              <a:t>Suppose in the client program, names are in the format "</a:t>
            </a:r>
            <a:r>
              <a:rPr lang="en-GB" sz="2000" b="1" dirty="0">
                <a:latin typeface="Consolas" panose="020B0609020204030204" pitchFamily="49" charset="0"/>
              </a:rPr>
              <a:t>Bloggs, Joe</a:t>
            </a:r>
            <a:r>
              <a:rPr lang="en-GB" sz="2400" dirty="0"/>
              <a:t>", i.e. last name followed by first name separated by a comma </a:t>
            </a:r>
          </a:p>
          <a:p>
            <a:r>
              <a:rPr lang="en-GB" sz="2400" dirty="0"/>
              <a:t>How can we support a phone book lookup for such strings? </a:t>
            </a:r>
          </a:p>
          <a:p>
            <a:pPr lvl="1"/>
            <a:r>
              <a:rPr lang="en-GB" sz="2400" dirty="0"/>
              <a:t>Without changing class </a:t>
            </a:r>
            <a:r>
              <a:rPr lang="en-GB" sz="2200" b="1" dirty="0" err="1">
                <a:latin typeface="Consolas" panose="020B0609020204030204" pitchFamily="49" charset="0"/>
              </a:rPr>
              <a:t>PhoneBook</a:t>
            </a:r>
            <a:endParaRPr lang="en-GB" sz="2200" b="1" dirty="0">
              <a:latin typeface="Consolas" panose="020B0609020204030204" pitchFamily="49" charset="0"/>
            </a:endParaRPr>
          </a:p>
          <a:p>
            <a:pPr lvl="1"/>
            <a:r>
              <a:rPr lang="en-GB" sz="2400" dirty="0"/>
              <a:t>And with as little change to the client code as possible? </a:t>
            </a:r>
          </a:p>
          <a:p>
            <a:pPr eaLnBrk="1" hangingPunct="1">
              <a:buFontTx/>
              <a:buNone/>
            </a:pP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6" name="Rectangle 2"/>
          <p:cNvSpPr>
            <a:spLocks noGrp="1" noChangeArrowheads="1"/>
          </p:cNvSpPr>
          <p:nvPr>
            <p:ph type="title"/>
          </p:nvPr>
        </p:nvSpPr>
        <p:spPr>
          <a:xfrm>
            <a:off x="490538" y="211138"/>
            <a:ext cx="8424862" cy="769937"/>
          </a:xfrm>
        </p:spPr>
        <p:txBody>
          <a:bodyPr lIns="90469" tIns="44441" rIns="90469" bIns="44441"/>
          <a:lstStyle/>
          <a:p>
            <a:pPr eaLnBrk="1" hangingPunct="1">
              <a:defRPr/>
            </a:pPr>
            <a:r>
              <a:rPr lang="en-US" sz="3600" dirty="0"/>
              <a:t>Adapter using Object Composition  </a:t>
            </a:r>
          </a:p>
        </p:txBody>
      </p:sp>
      <p:sp>
        <p:nvSpPr>
          <p:cNvPr id="7171" name="Rectangle 3"/>
          <p:cNvSpPr>
            <a:spLocks noChangeArrowheads="1"/>
          </p:cNvSpPr>
          <p:nvPr/>
        </p:nvSpPr>
        <p:spPr bwMode="auto">
          <a:xfrm>
            <a:off x="484188" y="1847850"/>
            <a:ext cx="1358900" cy="935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eaLnBrk="0" hangingPunct="0">
              <a:lnSpc>
                <a:spcPct val="120000"/>
              </a:lnSpc>
            </a:pPr>
            <a:r>
              <a:rPr lang="en-US" sz="2000" b="1">
                <a:solidFill>
                  <a:schemeClr val="tx2"/>
                </a:solidFill>
                <a:latin typeface="Consolas" pitchFamily="49" charset="0"/>
                <a:cs typeface="Consolas" pitchFamily="49" charset="0"/>
              </a:rPr>
              <a:t>Client</a:t>
            </a:r>
          </a:p>
        </p:txBody>
      </p:sp>
      <p:sp>
        <p:nvSpPr>
          <p:cNvPr id="7172" name="Rectangle 4"/>
          <p:cNvSpPr>
            <a:spLocks noChangeArrowheads="1"/>
          </p:cNvSpPr>
          <p:nvPr/>
        </p:nvSpPr>
        <p:spPr bwMode="auto">
          <a:xfrm>
            <a:off x="2555875" y="1817688"/>
            <a:ext cx="2736850" cy="100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algn="l" eaLnBrk="0" hangingPunct="0">
              <a:lnSpc>
                <a:spcPct val="120000"/>
              </a:lnSpc>
            </a:pPr>
            <a:r>
              <a:rPr lang="en-US" sz="2000" b="1" i="1">
                <a:solidFill>
                  <a:schemeClr val="tx2"/>
                </a:solidFill>
                <a:latin typeface="Consolas" pitchFamily="49" charset="0"/>
                <a:cs typeface="Consolas" pitchFamily="49" charset="0"/>
              </a:rPr>
              <a:t>ExpectedInterface</a:t>
            </a:r>
          </a:p>
          <a:p>
            <a:pPr algn="l" eaLnBrk="0" hangingPunct="0">
              <a:lnSpc>
                <a:spcPct val="120000"/>
              </a:lnSpc>
            </a:pPr>
            <a:r>
              <a:rPr lang="en-US" sz="2000" b="1" i="1">
                <a:solidFill>
                  <a:schemeClr val="tx2"/>
                </a:solidFill>
                <a:latin typeface="Consolas" pitchFamily="49" charset="0"/>
                <a:cs typeface="Consolas" pitchFamily="49" charset="0"/>
              </a:rPr>
              <a:t>request()</a:t>
            </a:r>
          </a:p>
        </p:txBody>
      </p:sp>
      <p:sp>
        <p:nvSpPr>
          <p:cNvPr id="7173" name="Line 5"/>
          <p:cNvSpPr>
            <a:spLocks noChangeShapeType="1"/>
          </p:cNvSpPr>
          <p:nvPr/>
        </p:nvSpPr>
        <p:spPr bwMode="auto">
          <a:xfrm flipV="1">
            <a:off x="2555876" y="2320925"/>
            <a:ext cx="2736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74" name="AutoShape 6"/>
          <p:cNvSpPr>
            <a:spLocks noChangeArrowheads="1"/>
          </p:cNvSpPr>
          <p:nvPr/>
        </p:nvSpPr>
        <p:spPr bwMode="auto">
          <a:xfrm>
            <a:off x="3386138" y="2879725"/>
            <a:ext cx="258762" cy="223838"/>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solidFill>
                <a:schemeClr val="tx2"/>
              </a:solidFill>
              <a:latin typeface="Consolas" pitchFamily="49" charset="0"/>
              <a:cs typeface="Consolas" pitchFamily="49" charset="0"/>
            </a:endParaRPr>
          </a:p>
        </p:txBody>
      </p:sp>
      <p:sp>
        <p:nvSpPr>
          <p:cNvPr id="7175" name="Line 7"/>
          <p:cNvSpPr>
            <a:spLocks noChangeShapeType="1"/>
          </p:cNvSpPr>
          <p:nvPr/>
        </p:nvSpPr>
        <p:spPr bwMode="auto">
          <a:xfrm>
            <a:off x="3525838" y="3124200"/>
            <a:ext cx="0" cy="2762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76" name="Rectangle 8"/>
          <p:cNvSpPr>
            <a:spLocks noChangeArrowheads="1"/>
          </p:cNvSpPr>
          <p:nvPr/>
        </p:nvSpPr>
        <p:spPr bwMode="auto">
          <a:xfrm>
            <a:off x="6049963" y="1773238"/>
            <a:ext cx="2487612" cy="1038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algn="l" eaLnBrk="0" hangingPunct="0"/>
            <a:r>
              <a:rPr lang="en-US" sz="2000" b="1">
                <a:solidFill>
                  <a:schemeClr val="tx2"/>
                </a:solidFill>
                <a:latin typeface="Consolas" pitchFamily="49" charset="0"/>
                <a:cs typeface="Consolas" pitchFamily="49" charset="0"/>
              </a:rPr>
              <a:t>     Adaptee </a:t>
            </a:r>
            <a:endParaRPr lang="en-US" sz="2000" b="1" i="1">
              <a:solidFill>
                <a:schemeClr val="tx2"/>
              </a:solidFill>
              <a:latin typeface="Consolas" pitchFamily="49" charset="0"/>
              <a:cs typeface="Consolas" pitchFamily="49" charset="0"/>
            </a:endParaRPr>
          </a:p>
          <a:p>
            <a:pPr algn="l" eaLnBrk="0" hangingPunct="0">
              <a:lnSpc>
                <a:spcPct val="130000"/>
              </a:lnSpc>
            </a:pPr>
            <a:r>
              <a:rPr lang="en-US" sz="2000" b="1">
                <a:solidFill>
                  <a:schemeClr val="tx2"/>
                </a:solidFill>
                <a:latin typeface="Consolas" pitchFamily="49" charset="0"/>
                <a:cs typeface="Consolas" pitchFamily="49" charset="0"/>
              </a:rPr>
              <a:t>adaptedMethod()</a:t>
            </a:r>
          </a:p>
        </p:txBody>
      </p:sp>
      <p:sp>
        <p:nvSpPr>
          <p:cNvPr id="7177" name="Line 9"/>
          <p:cNvSpPr>
            <a:spLocks noChangeShapeType="1"/>
          </p:cNvSpPr>
          <p:nvPr/>
        </p:nvSpPr>
        <p:spPr bwMode="auto">
          <a:xfrm>
            <a:off x="6049963" y="2327275"/>
            <a:ext cx="2487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78" name="Rectangle 10"/>
          <p:cNvSpPr>
            <a:spLocks noChangeArrowheads="1"/>
          </p:cNvSpPr>
          <p:nvPr/>
        </p:nvSpPr>
        <p:spPr bwMode="auto">
          <a:xfrm>
            <a:off x="4391025" y="3676650"/>
            <a:ext cx="2003425" cy="966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eaLnBrk="0" hangingPunct="0">
              <a:lnSpc>
                <a:spcPct val="120000"/>
              </a:lnSpc>
            </a:pPr>
            <a:r>
              <a:rPr lang="en-US" sz="2000" b="1">
                <a:solidFill>
                  <a:schemeClr val="tx2"/>
                </a:solidFill>
                <a:latin typeface="Consolas"/>
                <a:cs typeface="Times New Roman" pitchFamily="18" charset="0"/>
              </a:rPr>
              <a:t>Adapter</a:t>
            </a:r>
            <a:endParaRPr lang="en-US" sz="2000" b="1" i="1">
              <a:solidFill>
                <a:schemeClr val="tx2"/>
              </a:solidFill>
              <a:latin typeface="Consolas"/>
              <a:cs typeface="Times New Roman" pitchFamily="18" charset="0"/>
            </a:endParaRPr>
          </a:p>
          <a:p>
            <a:pPr eaLnBrk="0" hangingPunct="0">
              <a:lnSpc>
                <a:spcPct val="120000"/>
              </a:lnSpc>
            </a:pPr>
            <a:r>
              <a:rPr lang="en-US" sz="2000" b="1">
                <a:solidFill>
                  <a:schemeClr val="tx2"/>
                </a:solidFill>
                <a:latin typeface="Consolas"/>
                <a:cs typeface="Times New Roman" pitchFamily="18" charset="0"/>
              </a:rPr>
              <a:t>request()</a:t>
            </a:r>
          </a:p>
        </p:txBody>
      </p:sp>
      <p:sp>
        <p:nvSpPr>
          <p:cNvPr id="7179" name="Line 11"/>
          <p:cNvSpPr>
            <a:spLocks noChangeShapeType="1"/>
          </p:cNvSpPr>
          <p:nvPr/>
        </p:nvSpPr>
        <p:spPr bwMode="auto">
          <a:xfrm>
            <a:off x="4391025" y="4194175"/>
            <a:ext cx="2003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80" name="Line 12"/>
          <p:cNvSpPr>
            <a:spLocks noChangeShapeType="1"/>
          </p:cNvSpPr>
          <p:nvPr/>
        </p:nvSpPr>
        <p:spPr bwMode="auto">
          <a:xfrm flipV="1">
            <a:off x="3525838" y="3400425"/>
            <a:ext cx="138112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81" name="Line 13"/>
          <p:cNvSpPr>
            <a:spLocks noChangeShapeType="1"/>
          </p:cNvSpPr>
          <p:nvPr/>
        </p:nvSpPr>
        <p:spPr bwMode="auto">
          <a:xfrm>
            <a:off x="4900613" y="3421063"/>
            <a:ext cx="6350" cy="255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82" name="Line 14"/>
          <p:cNvSpPr>
            <a:spLocks noChangeShapeType="1"/>
          </p:cNvSpPr>
          <p:nvPr/>
        </p:nvSpPr>
        <p:spPr bwMode="auto">
          <a:xfrm>
            <a:off x="1833563" y="2327275"/>
            <a:ext cx="741362" cy="0"/>
          </a:xfrm>
          <a:prstGeom prst="line">
            <a:avLst/>
          </a:prstGeom>
          <a:noFill/>
          <a:ln w="1905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83" name="Text Box 15"/>
          <p:cNvSpPr txBox="1">
            <a:spLocks noChangeArrowheads="1"/>
          </p:cNvSpPr>
          <p:nvPr/>
        </p:nvSpPr>
        <p:spPr bwMode="auto">
          <a:xfrm>
            <a:off x="503238" y="5086350"/>
            <a:ext cx="8532812" cy="88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0706" tIns="50356" rIns="100706" bIns="50356">
            <a:spAutoFit/>
          </a:bodyPr>
          <a:lstStyle>
            <a:lvl1pPr defTabSz="1008063" eaLnBrk="0" hangingPunct="0">
              <a:defRPr>
                <a:solidFill>
                  <a:schemeClr val="tx1"/>
                </a:solidFill>
                <a:latin typeface="Arial" charset="0"/>
                <a:cs typeface="Arial" charset="0"/>
              </a:defRPr>
            </a:lvl1pPr>
            <a:lvl2pPr marL="742950" indent="-285750" defTabSz="1008063" eaLnBrk="0" hangingPunct="0">
              <a:defRPr>
                <a:solidFill>
                  <a:schemeClr val="tx1"/>
                </a:solidFill>
                <a:latin typeface="Arial" charset="0"/>
                <a:cs typeface="Arial" charset="0"/>
              </a:defRPr>
            </a:lvl2pPr>
            <a:lvl3pPr marL="1143000" indent="-228600" defTabSz="1008063" eaLnBrk="0" hangingPunct="0">
              <a:defRPr>
                <a:solidFill>
                  <a:schemeClr val="tx1"/>
                </a:solidFill>
                <a:latin typeface="Arial" charset="0"/>
                <a:cs typeface="Arial" charset="0"/>
              </a:defRPr>
            </a:lvl3pPr>
            <a:lvl4pPr marL="1600200" indent="-228600" defTabSz="1008063" eaLnBrk="0" hangingPunct="0">
              <a:defRPr>
                <a:solidFill>
                  <a:schemeClr val="tx1"/>
                </a:solidFill>
                <a:latin typeface="Arial" charset="0"/>
                <a:cs typeface="Arial" charset="0"/>
              </a:defRPr>
            </a:lvl4pPr>
            <a:lvl5pPr marL="2057400" indent="-228600" defTabSz="1008063" eaLnBrk="0" hangingPunct="0">
              <a:defRPr>
                <a:solidFill>
                  <a:schemeClr val="tx1"/>
                </a:solidFill>
                <a:latin typeface="Arial" charset="0"/>
                <a:cs typeface="Arial" charset="0"/>
              </a:defRPr>
            </a:lvl5pPr>
            <a:lvl6pPr marL="2514600" indent="-228600" algn="ctr" defTabSz="1008063" eaLnBrk="0" fontAlgn="base" hangingPunct="0">
              <a:spcBef>
                <a:spcPct val="0"/>
              </a:spcBef>
              <a:spcAft>
                <a:spcPct val="0"/>
              </a:spcAft>
              <a:defRPr>
                <a:solidFill>
                  <a:schemeClr val="tx1"/>
                </a:solidFill>
                <a:latin typeface="Arial" charset="0"/>
                <a:cs typeface="Arial" charset="0"/>
              </a:defRPr>
            </a:lvl6pPr>
            <a:lvl7pPr marL="2971800" indent="-228600" algn="ctr" defTabSz="1008063" eaLnBrk="0" fontAlgn="base" hangingPunct="0">
              <a:spcBef>
                <a:spcPct val="0"/>
              </a:spcBef>
              <a:spcAft>
                <a:spcPct val="0"/>
              </a:spcAft>
              <a:defRPr>
                <a:solidFill>
                  <a:schemeClr val="tx1"/>
                </a:solidFill>
                <a:latin typeface="Arial" charset="0"/>
                <a:cs typeface="Arial" charset="0"/>
              </a:defRPr>
            </a:lvl7pPr>
            <a:lvl8pPr marL="3429000" indent="-228600" algn="ctr" defTabSz="1008063" eaLnBrk="0" fontAlgn="base" hangingPunct="0">
              <a:spcBef>
                <a:spcPct val="0"/>
              </a:spcBef>
              <a:spcAft>
                <a:spcPct val="0"/>
              </a:spcAft>
              <a:defRPr>
                <a:solidFill>
                  <a:schemeClr val="tx1"/>
                </a:solidFill>
                <a:latin typeface="Arial" charset="0"/>
                <a:cs typeface="Arial" charset="0"/>
              </a:defRPr>
            </a:lvl8pPr>
            <a:lvl9pPr marL="3886200" indent="-228600" algn="ctr" defTabSz="1008063" eaLnBrk="0" fontAlgn="base" hangingPunct="0">
              <a:spcBef>
                <a:spcPct val="0"/>
              </a:spcBef>
              <a:spcAft>
                <a:spcPct val="0"/>
              </a:spcAft>
              <a:defRPr>
                <a:solidFill>
                  <a:schemeClr val="tx1"/>
                </a:solidFill>
                <a:latin typeface="Arial" charset="0"/>
                <a:cs typeface="Arial" charset="0"/>
              </a:defRPr>
            </a:lvl9pPr>
          </a:lstStyle>
          <a:p>
            <a:pPr algn="l" eaLnBrk="1" hangingPunct="1">
              <a:lnSpc>
                <a:spcPct val="110000"/>
              </a:lnSpc>
              <a:spcBef>
                <a:spcPct val="20000"/>
              </a:spcBef>
            </a:pPr>
            <a:r>
              <a:rPr lang="en-GB" sz="2200" b="1" dirty="0">
                <a:solidFill>
                  <a:schemeClr val="tx2"/>
                </a:solidFill>
                <a:latin typeface="Consolas"/>
                <a:ea typeface="Arial Unicode MS" pitchFamily="34" charset="-128"/>
                <a:cs typeface="Arial Unicode MS" pitchFamily="34" charset="-128"/>
              </a:rPr>
              <a:t>Adapter</a:t>
            </a:r>
            <a:r>
              <a:rPr lang="en-GB" sz="2400" dirty="0">
                <a:solidFill>
                  <a:schemeClr val="tx2"/>
                </a:solidFill>
                <a:latin typeface="Arial Unicode MS" pitchFamily="34" charset="-128"/>
                <a:ea typeface="Arial Unicode MS" pitchFamily="34" charset="-128"/>
                <a:cs typeface="Arial Unicode MS" pitchFamily="34" charset="-128"/>
              </a:rPr>
              <a:t> </a:t>
            </a:r>
            <a:r>
              <a:rPr lang="en-GB" sz="2400" dirty="0">
                <a:solidFill>
                  <a:schemeClr val="tx2"/>
                </a:solidFill>
                <a:ea typeface="Arial Unicode MS" pitchFamily="34" charset="-128"/>
                <a:cs typeface="Arial Unicode MS" pitchFamily="34" charset="-128"/>
              </a:rPr>
              <a:t>implements the interface expected by the client by converting the request and delegating it to an</a:t>
            </a:r>
            <a:r>
              <a:rPr lang="en-GB" sz="2400" dirty="0">
                <a:solidFill>
                  <a:schemeClr val="tx2"/>
                </a:solidFill>
                <a:latin typeface="Arial Unicode MS" pitchFamily="34" charset="-128"/>
                <a:ea typeface="Arial Unicode MS" pitchFamily="34" charset="-128"/>
                <a:cs typeface="Arial Unicode MS" pitchFamily="34" charset="-128"/>
              </a:rPr>
              <a:t> </a:t>
            </a:r>
            <a:r>
              <a:rPr lang="en-GB" sz="2200" b="1" dirty="0" err="1">
                <a:solidFill>
                  <a:schemeClr val="tx2"/>
                </a:solidFill>
                <a:latin typeface="Consolas"/>
                <a:ea typeface="Arial Unicode MS" pitchFamily="34" charset="-128"/>
                <a:cs typeface="Arial Unicode MS" pitchFamily="34" charset="-128"/>
              </a:rPr>
              <a:t>Adaptee</a:t>
            </a:r>
            <a:r>
              <a:rPr lang="en-GB" sz="2400" dirty="0">
                <a:solidFill>
                  <a:schemeClr val="tx2"/>
                </a:solidFill>
                <a:latin typeface="Arial Unicode MS" pitchFamily="34" charset="-128"/>
                <a:ea typeface="Arial Unicode MS" pitchFamily="34" charset="-128"/>
                <a:cs typeface="Arial Unicode MS" pitchFamily="34" charset="-128"/>
              </a:rPr>
              <a:t> </a:t>
            </a:r>
            <a:r>
              <a:rPr lang="en-GB" sz="2400" dirty="0">
                <a:solidFill>
                  <a:schemeClr val="tx2"/>
                </a:solidFill>
                <a:ea typeface="Arial Unicode MS" pitchFamily="34" charset="-128"/>
                <a:cs typeface="Arial Unicode MS" pitchFamily="34" charset="-128"/>
              </a:rPr>
              <a:t>field </a:t>
            </a:r>
          </a:p>
        </p:txBody>
      </p:sp>
      <p:sp>
        <p:nvSpPr>
          <p:cNvPr id="7184" name="Line 16"/>
          <p:cNvSpPr>
            <a:spLocks noChangeShapeType="1"/>
          </p:cNvSpPr>
          <p:nvPr/>
        </p:nvSpPr>
        <p:spPr bwMode="auto">
          <a:xfrm flipV="1">
            <a:off x="7239000" y="2819400"/>
            <a:ext cx="0" cy="53340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85" name="Text Box 17"/>
          <p:cNvSpPr txBox="1">
            <a:spLocks noChangeArrowheads="1"/>
          </p:cNvSpPr>
          <p:nvPr/>
        </p:nvSpPr>
        <p:spPr bwMode="auto">
          <a:xfrm>
            <a:off x="7474053" y="2841625"/>
            <a:ext cx="14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GB" sz="2000">
                <a:solidFill>
                  <a:schemeClr val="tx2"/>
                </a:solidFill>
                <a:latin typeface="Consolas" pitchFamily="49" charset="0"/>
                <a:cs typeface="Consolas" pitchFamily="49" charset="0"/>
              </a:rPr>
              <a:t>1</a:t>
            </a:r>
          </a:p>
        </p:txBody>
      </p:sp>
      <p:sp>
        <p:nvSpPr>
          <p:cNvPr id="7186" name="Line 18"/>
          <p:cNvSpPr>
            <a:spLocks noChangeShapeType="1"/>
          </p:cNvSpPr>
          <p:nvPr/>
        </p:nvSpPr>
        <p:spPr bwMode="auto">
          <a:xfrm flipV="1">
            <a:off x="5638800" y="33528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7187" name="Line 19"/>
          <p:cNvSpPr>
            <a:spLocks noChangeShapeType="1"/>
          </p:cNvSpPr>
          <p:nvPr/>
        </p:nvSpPr>
        <p:spPr bwMode="auto">
          <a:xfrm flipH="1" flipV="1">
            <a:off x="5638800" y="3352800"/>
            <a:ext cx="0" cy="303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096130" name="Rectangle 2"/>
          <p:cNvSpPr>
            <a:spLocks noGrp="1" noChangeArrowheads="1"/>
          </p:cNvSpPr>
          <p:nvPr>
            <p:ph type="title"/>
          </p:nvPr>
        </p:nvSpPr>
        <p:spPr>
          <a:xfrm>
            <a:off x="251520" y="116632"/>
            <a:ext cx="8568952" cy="981075"/>
          </a:xfrm>
        </p:spPr>
        <p:txBody>
          <a:bodyPr/>
          <a:lstStyle/>
          <a:p>
            <a:pPr algn="ctr" eaLnBrk="1" hangingPunct="1"/>
            <a:r>
              <a:rPr lang="en-GB" sz="3200" b="1" dirty="0" err="1">
                <a:latin typeface="Consolas"/>
                <a:cs typeface="Times New Roman" pitchFamily="18" charset="0"/>
              </a:rPr>
              <a:t>PhoneBoo</a:t>
            </a:r>
            <a:r>
              <a:rPr lang="en-GB" sz="3200" b="1" dirty="0" err="1">
                <a:latin typeface="Consolas"/>
              </a:rPr>
              <a:t>k</a:t>
            </a:r>
            <a:r>
              <a:rPr lang="en-GB" sz="3200" dirty="0"/>
              <a:t> Adapter via Object Composition</a:t>
            </a:r>
            <a:endParaRPr lang="en-US" sz="3200" dirty="0"/>
          </a:p>
        </p:txBody>
      </p:sp>
      <p:sp>
        <p:nvSpPr>
          <p:cNvPr id="8195" name="Rectangle 3"/>
          <p:cNvSpPr>
            <a:spLocks noGrp="1" noChangeArrowheads="1"/>
          </p:cNvSpPr>
          <p:nvPr>
            <p:ph idx="1"/>
          </p:nvPr>
        </p:nvSpPr>
        <p:spPr>
          <a:xfrm>
            <a:off x="647700" y="1448643"/>
            <a:ext cx="7993063" cy="5292725"/>
          </a:xfrm>
        </p:spPr>
        <p:txBody>
          <a:bodyPr/>
          <a:lstStyle/>
          <a:p>
            <a:pPr eaLnBrk="1" hangingPunct="1"/>
            <a:r>
              <a:rPr lang="en-GB" sz="2200" b="1" dirty="0" err="1">
                <a:latin typeface="Consolas"/>
              </a:rPr>
              <a:t>PhoneBookAdapter</a:t>
            </a:r>
            <a:r>
              <a:rPr lang="en-GB" dirty="0"/>
              <a:t> </a:t>
            </a:r>
            <a:r>
              <a:rPr lang="en-GB" sz="2400" dirty="0"/>
              <a:t>wraps</a:t>
            </a:r>
            <a:r>
              <a:rPr lang="en-GB" sz="2400" dirty="0">
                <a:latin typeface="Times New Roman" pitchFamily="18" charset="0"/>
              </a:rPr>
              <a:t> </a:t>
            </a:r>
            <a:r>
              <a:rPr lang="en-GB" sz="2200" b="1" dirty="0" err="1">
                <a:latin typeface="Consolas"/>
              </a:rPr>
              <a:t>PhoneBook</a:t>
            </a:r>
            <a:r>
              <a:rPr lang="en-GB" sz="2200" b="1" dirty="0">
                <a:latin typeface="Consolas"/>
              </a:rPr>
              <a:t> </a:t>
            </a:r>
          </a:p>
          <a:p>
            <a:pPr lvl="1" eaLnBrk="1" hangingPunct="1"/>
            <a:r>
              <a:rPr lang="en-GB" sz="2200" b="1" dirty="0" err="1">
                <a:latin typeface="Consolas"/>
              </a:rPr>
              <a:t>PhoneBook</a:t>
            </a:r>
            <a:r>
              <a:rPr lang="en-GB" dirty="0"/>
              <a:t> </a:t>
            </a:r>
            <a:r>
              <a:rPr lang="en-GB" sz="2400" dirty="0"/>
              <a:t>field </a:t>
            </a:r>
          </a:p>
          <a:p>
            <a:pPr eaLnBrk="1" hangingPunct="1"/>
            <a:r>
              <a:rPr lang="en-GB" sz="2400" dirty="0"/>
              <a:t>Implements</a:t>
            </a:r>
            <a:r>
              <a:rPr lang="en-GB" sz="2400" dirty="0">
                <a:latin typeface="Times New Roman" pitchFamily="18" charset="0"/>
              </a:rPr>
              <a:t> </a:t>
            </a:r>
            <a:r>
              <a:rPr lang="en-GB" sz="2200" b="1" dirty="0" err="1">
                <a:latin typeface="Consolas"/>
              </a:rPr>
              <a:t>PhoneBookAdapter.lookup</a:t>
            </a:r>
            <a:r>
              <a:rPr lang="en-GB" sz="2200" b="1" dirty="0">
                <a:latin typeface="Consolas"/>
              </a:rPr>
              <a:t>()</a:t>
            </a:r>
            <a:r>
              <a:rPr lang="en-GB" dirty="0"/>
              <a:t> </a:t>
            </a:r>
            <a:r>
              <a:rPr lang="en-GB" sz="2400" dirty="0"/>
              <a:t>by converting the name and calling </a:t>
            </a:r>
            <a:r>
              <a:rPr lang="en-GB" sz="2200" b="1" dirty="0" err="1">
                <a:latin typeface="Consolas"/>
              </a:rPr>
              <a:t>PhoneBook.lookup</a:t>
            </a:r>
            <a:r>
              <a:rPr lang="en-GB" sz="2200" b="1" dirty="0">
                <a:latin typeface="Consolas"/>
              </a:rPr>
              <a:t>() </a:t>
            </a:r>
          </a:p>
          <a:p>
            <a:pPr lvl="1" eaLnBrk="1" hangingPunct="1"/>
            <a:r>
              <a:rPr lang="en-GB" sz="2400" dirty="0"/>
              <a:t>delegation of work</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100226" name="Rectangle 2"/>
          <p:cNvSpPr>
            <a:spLocks noGrp="1" noChangeArrowheads="1"/>
          </p:cNvSpPr>
          <p:nvPr>
            <p:ph type="title"/>
          </p:nvPr>
        </p:nvSpPr>
        <p:spPr>
          <a:xfrm>
            <a:off x="490538" y="211138"/>
            <a:ext cx="8424862" cy="769937"/>
          </a:xfrm>
        </p:spPr>
        <p:txBody>
          <a:bodyPr lIns="90469" tIns="44441" rIns="90469" bIns="44441"/>
          <a:lstStyle/>
          <a:p>
            <a:pPr algn="ctr" eaLnBrk="1" hangingPunct="1">
              <a:defRPr/>
            </a:pPr>
            <a:r>
              <a:rPr lang="en-US" sz="2800" b="1" dirty="0" err="1">
                <a:latin typeface="Consolas"/>
                <a:cs typeface="Times New Roman" pitchFamily="18" charset="0"/>
              </a:rPr>
              <a:t>PhoneBook</a:t>
            </a:r>
            <a:r>
              <a:rPr lang="en-US" sz="2000" b="1" dirty="0">
                <a:latin typeface="Consolas"/>
                <a:cs typeface="Times New Roman" pitchFamily="18" charset="0"/>
              </a:rPr>
              <a:t> </a:t>
            </a:r>
            <a:r>
              <a:rPr lang="en-US" sz="3200" dirty="0">
                <a:latin typeface="+mn-lt"/>
                <a:cs typeface="Times New Roman" pitchFamily="18" charset="0"/>
              </a:rPr>
              <a:t>Adapter - Class Diagram</a:t>
            </a:r>
          </a:p>
        </p:txBody>
      </p:sp>
      <p:sp>
        <p:nvSpPr>
          <p:cNvPr id="9219" name="Rectangle 3"/>
          <p:cNvSpPr>
            <a:spLocks noChangeArrowheads="1"/>
          </p:cNvSpPr>
          <p:nvPr/>
        </p:nvSpPr>
        <p:spPr bwMode="auto">
          <a:xfrm>
            <a:off x="285750" y="1928813"/>
            <a:ext cx="1262063" cy="857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eaLnBrk="0" hangingPunct="0">
              <a:lnSpc>
                <a:spcPct val="120000"/>
              </a:lnSpc>
            </a:pPr>
            <a:r>
              <a:rPr lang="en-US" sz="2000" b="1">
                <a:solidFill>
                  <a:schemeClr val="tx2"/>
                </a:solidFill>
                <a:latin typeface="Consolas" pitchFamily="49" charset="0"/>
                <a:cs typeface="Consolas" pitchFamily="49" charset="0"/>
              </a:rPr>
              <a:t>Client</a:t>
            </a:r>
          </a:p>
        </p:txBody>
      </p:sp>
      <p:sp>
        <p:nvSpPr>
          <p:cNvPr id="9220" name="Rectangle 4"/>
          <p:cNvSpPr>
            <a:spLocks noChangeArrowheads="1"/>
          </p:cNvSpPr>
          <p:nvPr/>
        </p:nvSpPr>
        <p:spPr bwMode="auto">
          <a:xfrm>
            <a:off x="2339975" y="1844675"/>
            <a:ext cx="3455988" cy="9763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algn="l" eaLnBrk="0" hangingPunct="0">
              <a:lnSpc>
                <a:spcPct val="120000"/>
              </a:lnSpc>
            </a:pPr>
            <a:r>
              <a:rPr lang="en-US" sz="2000" b="1" i="1" dirty="0">
                <a:solidFill>
                  <a:schemeClr val="tx2"/>
                </a:solidFill>
                <a:latin typeface="Consolas" pitchFamily="49" charset="0"/>
                <a:cs typeface="Consolas" pitchFamily="49" charset="0"/>
              </a:rPr>
              <a:t>Lookup&lt;</a:t>
            </a:r>
            <a:r>
              <a:rPr lang="en-US" sz="2000" b="1" i="1" dirty="0" err="1">
                <a:solidFill>
                  <a:schemeClr val="tx2"/>
                </a:solidFill>
                <a:latin typeface="Consolas" pitchFamily="49" charset="0"/>
                <a:cs typeface="Consolas" pitchFamily="49" charset="0"/>
              </a:rPr>
              <a:t>String,Staff</a:t>
            </a:r>
            <a:r>
              <a:rPr lang="en-US" sz="2000" b="1" i="1" dirty="0">
                <a:solidFill>
                  <a:schemeClr val="tx2"/>
                </a:solidFill>
                <a:latin typeface="Consolas" pitchFamily="49" charset="0"/>
                <a:cs typeface="Consolas" pitchFamily="49" charset="0"/>
              </a:rPr>
              <a:t>&gt;</a:t>
            </a:r>
          </a:p>
          <a:p>
            <a:pPr algn="l" eaLnBrk="0" hangingPunct="0">
              <a:lnSpc>
                <a:spcPct val="120000"/>
              </a:lnSpc>
            </a:pPr>
            <a:r>
              <a:rPr lang="en-US" sz="2000" b="1" i="1" dirty="0">
                <a:solidFill>
                  <a:schemeClr val="tx2"/>
                </a:solidFill>
                <a:latin typeface="Consolas" pitchFamily="49" charset="0"/>
                <a:cs typeface="Consolas" pitchFamily="49" charset="0"/>
              </a:rPr>
              <a:t>lookup(name)</a:t>
            </a:r>
          </a:p>
        </p:txBody>
      </p:sp>
      <p:sp>
        <p:nvSpPr>
          <p:cNvPr id="9221" name="AutoShape 6"/>
          <p:cNvSpPr>
            <a:spLocks noChangeArrowheads="1"/>
          </p:cNvSpPr>
          <p:nvPr/>
        </p:nvSpPr>
        <p:spPr bwMode="auto">
          <a:xfrm>
            <a:off x="3386138" y="2879725"/>
            <a:ext cx="258762" cy="223838"/>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solidFill>
                <a:schemeClr val="tx2"/>
              </a:solidFill>
              <a:latin typeface="Consolas" pitchFamily="49" charset="0"/>
              <a:cs typeface="Consolas" pitchFamily="49" charset="0"/>
            </a:endParaRPr>
          </a:p>
        </p:txBody>
      </p:sp>
      <p:sp>
        <p:nvSpPr>
          <p:cNvPr id="9222" name="Line 7"/>
          <p:cNvSpPr>
            <a:spLocks noChangeShapeType="1"/>
          </p:cNvSpPr>
          <p:nvPr/>
        </p:nvSpPr>
        <p:spPr bwMode="auto">
          <a:xfrm>
            <a:off x="3525838" y="3124200"/>
            <a:ext cx="0" cy="2762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23" name="Rectangle 8"/>
          <p:cNvSpPr>
            <a:spLocks noChangeArrowheads="1"/>
          </p:cNvSpPr>
          <p:nvPr/>
        </p:nvSpPr>
        <p:spPr bwMode="auto">
          <a:xfrm>
            <a:off x="6049963" y="1773238"/>
            <a:ext cx="2487612" cy="1038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algn="l" eaLnBrk="0" hangingPunct="0"/>
            <a:r>
              <a:rPr lang="en-US" sz="2000" b="1" dirty="0">
                <a:solidFill>
                  <a:schemeClr val="tx2"/>
                </a:solidFill>
                <a:latin typeface="Consolas" pitchFamily="49" charset="0"/>
                <a:cs typeface="Consolas" pitchFamily="49" charset="0"/>
              </a:rPr>
              <a:t>   </a:t>
            </a:r>
            <a:r>
              <a:rPr lang="en-US" sz="2000" b="1" dirty="0" err="1">
                <a:solidFill>
                  <a:schemeClr val="tx2"/>
                </a:solidFill>
                <a:latin typeface="Consolas" pitchFamily="49" charset="0"/>
                <a:cs typeface="Consolas" pitchFamily="49" charset="0"/>
              </a:rPr>
              <a:t>PhoneBook</a:t>
            </a:r>
            <a:r>
              <a:rPr lang="en-US" sz="2000" b="1" dirty="0">
                <a:solidFill>
                  <a:schemeClr val="tx2"/>
                </a:solidFill>
                <a:latin typeface="Consolas" pitchFamily="49" charset="0"/>
                <a:cs typeface="Consolas" pitchFamily="49" charset="0"/>
              </a:rPr>
              <a:t> </a:t>
            </a:r>
            <a:endParaRPr lang="en-US" sz="2000" b="1" i="1" dirty="0">
              <a:solidFill>
                <a:schemeClr val="tx2"/>
              </a:solidFill>
              <a:latin typeface="Consolas" pitchFamily="49" charset="0"/>
              <a:cs typeface="Consolas" pitchFamily="49" charset="0"/>
            </a:endParaRPr>
          </a:p>
          <a:p>
            <a:pPr algn="l" eaLnBrk="0" hangingPunct="0">
              <a:lnSpc>
                <a:spcPct val="130000"/>
              </a:lnSpc>
            </a:pPr>
            <a:r>
              <a:rPr lang="en-US" sz="2000" b="1" dirty="0">
                <a:solidFill>
                  <a:schemeClr val="tx2"/>
                </a:solidFill>
                <a:latin typeface="Consolas" pitchFamily="49" charset="0"/>
                <a:cs typeface="Consolas" pitchFamily="49" charset="0"/>
              </a:rPr>
              <a:t>   lookup(name)</a:t>
            </a:r>
          </a:p>
        </p:txBody>
      </p:sp>
      <p:sp>
        <p:nvSpPr>
          <p:cNvPr id="9224" name="Line 9"/>
          <p:cNvSpPr>
            <a:spLocks noChangeShapeType="1"/>
          </p:cNvSpPr>
          <p:nvPr/>
        </p:nvSpPr>
        <p:spPr bwMode="auto">
          <a:xfrm>
            <a:off x="6011863" y="2276872"/>
            <a:ext cx="2487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25" name="Rectangle 10"/>
          <p:cNvSpPr>
            <a:spLocks noChangeArrowheads="1"/>
          </p:cNvSpPr>
          <p:nvPr/>
        </p:nvSpPr>
        <p:spPr bwMode="auto">
          <a:xfrm>
            <a:off x="3924300" y="3644900"/>
            <a:ext cx="2879725" cy="1008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69" tIns="44441" rIns="90469" bIns="44441" anchor="ctr"/>
          <a:lstStyle/>
          <a:p>
            <a:pPr algn="l" eaLnBrk="0" hangingPunct="0">
              <a:lnSpc>
                <a:spcPct val="120000"/>
              </a:lnSpc>
            </a:pPr>
            <a:r>
              <a:rPr lang="en-US" sz="2000" b="1" dirty="0" err="1">
                <a:solidFill>
                  <a:schemeClr val="tx2"/>
                </a:solidFill>
                <a:latin typeface="Consolas" pitchFamily="49" charset="0"/>
                <a:cs typeface="Consolas" pitchFamily="49" charset="0"/>
              </a:rPr>
              <a:t>PhoneBookAdapter</a:t>
            </a:r>
            <a:endParaRPr lang="en-US" sz="2000" b="1" i="1" dirty="0">
              <a:solidFill>
                <a:schemeClr val="tx2"/>
              </a:solidFill>
              <a:latin typeface="Consolas" pitchFamily="49" charset="0"/>
              <a:cs typeface="Consolas" pitchFamily="49" charset="0"/>
            </a:endParaRPr>
          </a:p>
          <a:p>
            <a:pPr algn="l" eaLnBrk="0" hangingPunct="0">
              <a:lnSpc>
                <a:spcPct val="120000"/>
              </a:lnSpc>
            </a:pPr>
            <a:r>
              <a:rPr lang="en-US" sz="2000" b="1" dirty="0">
                <a:solidFill>
                  <a:schemeClr val="tx2"/>
                </a:solidFill>
                <a:latin typeface="Consolas" pitchFamily="49" charset="0"/>
                <a:cs typeface="Consolas" pitchFamily="49" charset="0"/>
              </a:rPr>
              <a:t>lookup(name)</a:t>
            </a:r>
          </a:p>
        </p:txBody>
      </p:sp>
      <p:sp>
        <p:nvSpPr>
          <p:cNvPr id="9226" name="Line 11"/>
          <p:cNvSpPr>
            <a:spLocks noChangeShapeType="1"/>
          </p:cNvSpPr>
          <p:nvPr/>
        </p:nvSpPr>
        <p:spPr bwMode="auto">
          <a:xfrm flipV="1">
            <a:off x="3924300" y="4149080"/>
            <a:ext cx="2879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27" name="Line 12"/>
          <p:cNvSpPr>
            <a:spLocks noChangeShapeType="1"/>
          </p:cNvSpPr>
          <p:nvPr/>
        </p:nvSpPr>
        <p:spPr bwMode="auto">
          <a:xfrm flipV="1">
            <a:off x="3525838" y="3400425"/>
            <a:ext cx="138112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28" name="Line 13"/>
          <p:cNvSpPr>
            <a:spLocks noChangeShapeType="1"/>
          </p:cNvSpPr>
          <p:nvPr/>
        </p:nvSpPr>
        <p:spPr bwMode="auto">
          <a:xfrm>
            <a:off x="4900613" y="3421064"/>
            <a:ext cx="0" cy="21575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29" name="Line 14"/>
          <p:cNvSpPr>
            <a:spLocks noChangeShapeType="1"/>
          </p:cNvSpPr>
          <p:nvPr/>
        </p:nvSpPr>
        <p:spPr bwMode="auto">
          <a:xfrm>
            <a:off x="1625600" y="2428875"/>
            <a:ext cx="714375" cy="0"/>
          </a:xfrm>
          <a:prstGeom prst="line">
            <a:avLst/>
          </a:prstGeom>
          <a:noFill/>
          <a:ln w="1905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30" name="Line 16"/>
          <p:cNvSpPr>
            <a:spLocks noChangeShapeType="1"/>
          </p:cNvSpPr>
          <p:nvPr/>
        </p:nvSpPr>
        <p:spPr bwMode="auto">
          <a:xfrm flipV="1">
            <a:off x="7239000" y="2819400"/>
            <a:ext cx="0" cy="53340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31" name="Text Box 17"/>
          <p:cNvSpPr txBox="1">
            <a:spLocks noChangeArrowheads="1"/>
          </p:cNvSpPr>
          <p:nvPr/>
        </p:nvSpPr>
        <p:spPr bwMode="auto">
          <a:xfrm>
            <a:off x="7474054" y="2841625"/>
            <a:ext cx="14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GB" sz="2000">
                <a:solidFill>
                  <a:schemeClr val="tx2"/>
                </a:solidFill>
                <a:latin typeface="Consolas" pitchFamily="49" charset="0"/>
                <a:cs typeface="Consolas" pitchFamily="49" charset="0"/>
              </a:rPr>
              <a:t>1</a:t>
            </a:r>
          </a:p>
        </p:txBody>
      </p:sp>
      <p:sp>
        <p:nvSpPr>
          <p:cNvPr id="9232" name="Line 18"/>
          <p:cNvSpPr>
            <a:spLocks noChangeShapeType="1"/>
          </p:cNvSpPr>
          <p:nvPr/>
        </p:nvSpPr>
        <p:spPr bwMode="auto">
          <a:xfrm flipV="1">
            <a:off x="5638800" y="33528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33" name="Line 19"/>
          <p:cNvSpPr>
            <a:spLocks noChangeShapeType="1"/>
          </p:cNvSpPr>
          <p:nvPr/>
        </p:nvSpPr>
        <p:spPr bwMode="auto">
          <a:xfrm flipH="1" flipV="1">
            <a:off x="5638800" y="3352800"/>
            <a:ext cx="0" cy="303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
        <p:nvSpPr>
          <p:cNvPr id="9234" name="Text Box 15"/>
          <p:cNvSpPr txBox="1">
            <a:spLocks noChangeArrowheads="1"/>
          </p:cNvSpPr>
          <p:nvPr/>
        </p:nvSpPr>
        <p:spPr bwMode="auto">
          <a:xfrm>
            <a:off x="503238" y="5086350"/>
            <a:ext cx="8532812" cy="13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0706" tIns="50356" rIns="100706" bIns="50356">
            <a:spAutoFit/>
          </a:bodyPr>
          <a:lstStyle>
            <a:lvl1pPr defTabSz="1008063" eaLnBrk="0" hangingPunct="0">
              <a:defRPr>
                <a:solidFill>
                  <a:schemeClr val="tx1"/>
                </a:solidFill>
                <a:latin typeface="Arial" charset="0"/>
                <a:cs typeface="Arial" charset="0"/>
              </a:defRPr>
            </a:lvl1pPr>
            <a:lvl2pPr marL="742950" indent="-285750" defTabSz="1008063" eaLnBrk="0" hangingPunct="0">
              <a:defRPr>
                <a:solidFill>
                  <a:schemeClr val="tx1"/>
                </a:solidFill>
                <a:latin typeface="Arial" charset="0"/>
                <a:cs typeface="Arial" charset="0"/>
              </a:defRPr>
            </a:lvl2pPr>
            <a:lvl3pPr marL="1143000" indent="-228600" defTabSz="1008063" eaLnBrk="0" hangingPunct="0">
              <a:defRPr>
                <a:solidFill>
                  <a:schemeClr val="tx1"/>
                </a:solidFill>
                <a:latin typeface="Arial" charset="0"/>
                <a:cs typeface="Arial" charset="0"/>
              </a:defRPr>
            </a:lvl3pPr>
            <a:lvl4pPr marL="1600200" indent="-228600" defTabSz="1008063" eaLnBrk="0" hangingPunct="0">
              <a:defRPr>
                <a:solidFill>
                  <a:schemeClr val="tx1"/>
                </a:solidFill>
                <a:latin typeface="Arial" charset="0"/>
                <a:cs typeface="Arial" charset="0"/>
              </a:defRPr>
            </a:lvl4pPr>
            <a:lvl5pPr marL="2057400" indent="-228600" defTabSz="1008063" eaLnBrk="0" hangingPunct="0">
              <a:defRPr>
                <a:solidFill>
                  <a:schemeClr val="tx1"/>
                </a:solidFill>
                <a:latin typeface="Arial" charset="0"/>
                <a:cs typeface="Arial" charset="0"/>
              </a:defRPr>
            </a:lvl5pPr>
            <a:lvl6pPr marL="2514600" indent="-228600" algn="ctr" defTabSz="1008063" eaLnBrk="0" fontAlgn="base" hangingPunct="0">
              <a:spcBef>
                <a:spcPct val="0"/>
              </a:spcBef>
              <a:spcAft>
                <a:spcPct val="0"/>
              </a:spcAft>
              <a:defRPr>
                <a:solidFill>
                  <a:schemeClr val="tx1"/>
                </a:solidFill>
                <a:latin typeface="Arial" charset="0"/>
                <a:cs typeface="Arial" charset="0"/>
              </a:defRPr>
            </a:lvl6pPr>
            <a:lvl7pPr marL="2971800" indent="-228600" algn="ctr" defTabSz="1008063" eaLnBrk="0" fontAlgn="base" hangingPunct="0">
              <a:spcBef>
                <a:spcPct val="0"/>
              </a:spcBef>
              <a:spcAft>
                <a:spcPct val="0"/>
              </a:spcAft>
              <a:defRPr>
                <a:solidFill>
                  <a:schemeClr val="tx1"/>
                </a:solidFill>
                <a:latin typeface="Arial" charset="0"/>
                <a:cs typeface="Arial" charset="0"/>
              </a:defRPr>
            </a:lvl7pPr>
            <a:lvl8pPr marL="3429000" indent="-228600" algn="ctr" defTabSz="1008063" eaLnBrk="0" fontAlgn="base" hangingPunct="0">
              <a:spcBef>
                <a:spcPct val="0"/>
              </a:spcBef>
              <a:spcAft>
                <a:spcPct val="0"/>
              </a:spcAft>
              <a:defRPr>
                <a:solidFill>
                  <a:schemeClr val="tx1"/>
                </a:solidFill>
                <a:latin typeface="Arial" charset="0"/>
                <a:cs typeface="Arial" charset="0"/>
              </a:defRPr>
            </a:lvl8pPr>
            <a:lvl9pPr marL="3886200" indent="-228600" algn="ctr" defTabSz="1008063" eaLnBrk="0" fontAlgn="base" hangingPunct="0">
              <a:spcBef>
                <a:spcPct val="0"/>
              </a:spcBef>
              <a:spcAft>
                <a:spcPct val="0"/>
              </a:spcAft>
              <a:defRPr>
                <a:solidFill>
                  <a:schemeClr val="tx1"/>
                </a:solidFill>
                <a:latin typeface="Arial" charset="0"/>
                <a:cs typeface="Arial" charset="0"/>
              </a:defRPr>
            </a:lvl9pPr>
          </a:lstStyle>
          <a:p>
            <a:pPr algn="l" eaLnBrk="1" hangingPunct="1">
              <a:lnSpc>
                <a:spcPct val="110000"/>
              </a:lnSpc>
              <a:spcBef>
                <a:spcPct val="20000"/>
              </a:spcBef>
            </a:pPr>
            <a:r>
              <a:rPr lang="en-GB" sz="2400" dirty="0">
                <a:solidFill>
                  <a:schemeClr val="tx2"/>
                </a:solidFill>
                <a:ea typeface="Arial Unicode MS" pitchFamily="34" charset="-128"/>
                <a:cs typeface="Arial Unicode MS" pitchFamily="34" charset="-128"/>
              </a:rPr>
              <a:t>Clients access a </a:t>
            </a:r>
            <a:r>
              <a:rPr lang="en-GB" sz="2200" b="1" dirty="0" err="1">
                <a:solidFill>
                  <a:schemeClr val="tx2"/>
                </a:solidFill>
                <a:latin typeface="Consolas"/>
                <a:ea typeface="Arial Unicode MS" pitchFamily="34" charset="-128"/>
                <a:cs typeface="Times New Roman" pitchFamily="18" charset="0"/>
              </a:rPr>
              <a:t>PhoneBookAdapte</a:t>
            </a:r>
            <a:r>
              <a:rPr lang="en-GB" sz="2200" b="1" dirty="0" err="1">
                <a:solidFill>
                  <a:schemeClr val="tx2"/>
                </a:solidFill>
                <a:latin typeface="Consolas"/>
                <a:ea typeface="Arial Unicode MS" pitchFamily="34" charset="-128"/>
                <a:cs typeface="Arial Unicode MS" pitchFamily="34" charset="-128"/>
              </a:rPr>
              <a:t>r</a:t>
            </a:r>
            <a:r>
              <a:rPr lang="en-GB" sz="2000" b="1" dirty="0">
                <a:solidFill>
                  <a:schemeClr val="tx2"/>
                </a:solidFill>
                <a:latin typeface="Consolas"/>
                <a:ea typeface="Arial Unicode MS" pitchFamily="34" charset="-128"/>
                <a:cs typeface="Arial Unicode MS" pitchFamily="34" charset="-128"/>
              </a:rPr>
              <a:t> </a:t>
            </a:r>
            <a:r>
              <a:rPr lang="en-GB" sz="2400" dirty="0">
                <a:solidFill>
                  <a:schemeClr val="tx2"/>
                </a:solidFill>
                <a:ea typeface="Arial Unicode MS" pitchFamily="34" charset="-128"/>
                <a:cs typeface="Arial Unicode MS" pitchFamily="34" charset="-128"/>
              </a:rPr>
              <a:t>that has a lookup method which performs a conversion and then delegates to a lookup on a </a:t>
            </a:r>
            <a:r>
              <a:rPr lang="en-GB" sz="2200" b="1" dirty="0" err="1">
                <a:solidFill>
                  <a:schemeClr val="tx2"/>
                </a:solidFill>
                <a:latin typeface="Consolas"/>
                <a:ea typeface="Arial Unicode MS" pitchFamily="34" charset="-128"/>
                <a:cs typeface="Arial Unicode MS" pitchFamily="34" charset="-128"/>
              </a:rPr>
              <a:t>PhoneBook</a:t>
            </a:r>
            <a:r>
              <a:rPr lang="en-GB" sz="2200" b="1" dirty="0">
                <a:solidFill>
                  <a:schemeClr val="tx2"/>
                </a:solidFill>
                <a:latin typeface="Consolas"/>
                <a:ea typeface="Arial Unicode MS" pitchFamily="34" charset="-128"/>
                <a:cs typeface="Arial Unicode MS" pitchFamily="34" charset="-128"/>
              </a:rPr>
              <a:t> </a:t>
            </a:r>
            <a:r>
              <a:rPr lang="en-GB" sz="2400" dirty="0">
                <a:solidFill>
                  <a:schemeClr val="tx2"/>
                </a:solidFill>
                <a:ea typeface="Arial Unicode MS" pitchFamily="34" charset="-128"/>
                <a:cs typeface="Arial Unicode MS" pitchFamily="34" charset="-128"/>
              </a:rPr>
              <a:t>object. </a:t>
            </a:r>
          </a:p>
        </p:txBody>
      </p:sp>
      <p:sp>
        <p:nvSpPr>
          <p:cNvPr id="9235" name="Line 9"/>
          <p:cNvSpPr>
            <a:spLocks noChangeShapeType="1"/>
          </p:cNvSpPr>
          <p:nvPr/>
        </p:nvSpPr>
        <p:spPr bwMode="auto">
          <a:xfrm>
            <a:off x="2339975" y="2348880"/>
            <a:ext cx="3455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000">
              <a:solidFill>
                <a:schemeClr val="tx2"/>
              </a:solidFill>
              <a:latin typeface="Consolas" pitchFamily="49" charset="0"/>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E8B231-9C38-435B-84D5-38D1A3D66841}"/>
              </a:ext>
            </a:extLst>
          </p:cNvPr>
          <p:cNvSpPr>
            <a:spLocks noGrp="1"/>
          </p:cNvSpPr>
          <p:nvPr>
            <p:ph type="title"/>
          </p:nvPr>
        </p:nvSpPr>
        <p:spPr/>
        <p:txBody>
          <a:bodyPr/>
          <a:lstStyle/>
          <a:p>
            <a:r>
              <a:rPr lang="en-GB" dirty="0"/>
              <a:t>Why do we care?</a:t>
            </a:r>
          </a:p>
        </p:txBody>
      </p:sp>
      <p:sp>
        <p:nvSpPr>
          <p:cNvPr id="6" name="Text Placeholder 5">
            <a:extLst>
              <a:ext uri="{FF2B5EF4-FFF2-40B4-BE49-F238E27FC236}">
                <a16:creationId xmlns:a16="http://schemas.microsoft.com/office/drawing/2014/main" id="{C9A95EEC-5A6A-4C6B-BEBD-F74BEB7BC4FD}"/>
              </a:ext>
            </a:extLst>
          </p:cNvPr>
          <p:cNvSpPr>
            <a:spLocks noGrp="1"/>
          </p:cNvSpPr>
          <p:nvPr>
            <p:ph type="body" sz="quarter" idx="10"/>
          </p:nvPr>
        </p:nvSpPr>
        <p:spPr/>
        <p:txBody>
          <a:bodyPr/>
          <a:lstStyle/>
          <a:p>
            <a:r>
              <a:rPr lang="en-GB" dirty="0"/>
              <a:t>Computers are faster than ever – why caring about performance of software?</a:t>
            </a:r>
          </a:p>
          <a:p>
            <a:pPr lvl="1"/>
            <a:r>
              <a:rPr lang="en-GB" dirty="0"/>
              <a:t>According to the Moore’s law, the number of transistors in “a chip” doubles every two years</a:t>
            </a:r>
          </a:p>
          <a:p>
            <a:r>
              <a:rPr lang="en-GB" dirty="0"/>
              <a:t>Some of the key reasons</a:t>
            </a:r>
          </a:p>
          <a:p>
            <a:pPr lvl="1"/>
            <a:r>
              <a:rPr lang="en-GB" dirty="0"/>
              <a:t>Our demands grow with the performance of computers</a:t>
            </a:r>
          </a:p>
          <a:p>
            <a:pPr lvl="1"/>
            <a:r>
              <a:rPr lang="en-GB" dirty="0"/>
              <a:t>We have problems unsolvable with slower computers</a:t>
            </a:r>
          </a:p>
          <a:p>
            <a:pPr lvl="1"/>
            <a:r>
              <a:rPr lang="en-GB" dirty="0"/>
              <a:t>We care about energy consumption (think of mobile devices)</a:t>
            </a:r>
          </a:p>
          <a:p>
            <a:pPr lvl="1"/>
            <a:endParaRPr lang="en-GB" dirty="0"/>
          </a:p>
        </p:txBody>
      </p:sp>
    </p:spTree>
    <p:extLst>
      <p:ext uri="{BB962C8B-B14F-4D97-AF65-F5344CB8AC3E}">
        <p14:creationId xmlns:p14="http://schemas.microsoft.com/office/powerpoint/2010/main" val="4230345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 y="116633"/>
            <a:ext cx="9036050" cy="6696918"/>
          </a:xfrm>
        </p:spPr>
        <p:txBody>
          <a:bodyPr/>
          <a:lstStyle/>
          <a:p>
            <a:pPr marL="0" indent="0">
              <a:buNone/>
            </a:pPr>
            <a:r>
              <a:rPr lang="en-GB" sz="2000" b="1" dirty="0">
                <a:solidFill>
                  <a:srgbClr val="7F0055"/>
                </a:solidFill>
                <a:latin typeface="Consolas" panose="020B0609020204030204" pitchFamily="49" charset="0"/>
              </a:rPr>
              <a:t>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class</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PhoneBookAdapter</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implements</a:t>
            </a:r>
            <a:r>
              <a:rPr lang="en-GB" sz="2000" b="1" dirty="0">
                <a:solidFill>
                  <a:srgbClr val="000000"/>
                </a:solidFill>
                <a:latin typeface="Consolas" panose="020B0609020204030204" pitchFamily="49" charset="0"/>
              </a:rPr>
              <a:t> Lookup&lt;String, Staff&gt;</a:t>
            </a:r>
            <a:r>
              <a:rPr lang="en-GB" sz="2000" dirty="0">
                <a:solidFill>
                  <a:srgbClr val="000000"/>
                </a:solidFill>
                <a:latin typeface="Consolas" panose="020B0609020204030204" pitchFamily="49" charset="0"/>
              </a:rPr>
              <a:t>{</a:t>
            </a:r>
            <a:endParaRPr lang="en-GB" sz="2000" dirty="0">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  private</a:t>
            </a:r>
            <a:r>
              <a:rPr lang="en-GB" sz="2000" b="1"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PhoneBook</a:t>
            </a:r>
            <a:r>
              <a:rPr lang="en-GB" sz="2000" dirty="0">
                <a:solidFill>
                  <a:srgbClr val="000000"/>
                </a:solidFill>
                <a:latin typeface="Consolas" panose="020B0609020204030204" pitchFamily="49" charset="0"/>
              </a:rPr>
              <a:t> </a:t>
            </a:r>
            <a:r>
              <a:rPr lang="en-GB" sz="2000" dirty="0" err="1">
                <a:solidFill>
                  <a:srgbClr val="0000C0"/>
                </a:solidFill>
                <a:latin typeface="Consolas" panose="020B0609020204030204" pitchFamily="49" charset="0"/>
              </a:rPr>
              <a:t>phoneBook</a:t>
            </a:r>
            <a:r>
              <a:rPr lang="en-GB" sz="2000" dirty="0">
                <a:solidFill>
                  <a:srgbClr val="000000"/>
                </a:solidFill>
                <a:latin typeface="Consolas" panose="020B0609020204030204" pitchFamily="49" charset="0"/>
              </a:rPr>
              <a:t>; </a:t>
            </a:r>
            <a:endParaRPr lang="en-GB" sz="2000" b="1" dirty="0">
              <a:solidFill>
                <a:srgbClr val="7F0055"/>
              </a:solidFill>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  public</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PhoneBookAdapter</a:t>
            </a:r>
            <a:r>
              <a:rPr lang="en-GB" sz="2000" b="1" dirty="0">
                <a:solidFill>
                  <a:srgbClr val="000000"/>
                </a:solidFill>
                <a:latin typeface="Consolas" panose="020B0609020204030204" pitchFamily="49" charset="0"/>
              </a:rPr>
              <a:t>() { </a:t>
            </a:r>
            <a:r>
              <a:rPr lang="en-GB" sz="2000" dirty="0" err="1">
                <a:solidFill>
                  <a:srgbClr val="0000C0"/>
                </a:solidFill>
                <a:latin typeface="Consolas" panose="020B0609020204030204" pitchFamily="49" charset="0"/>
              </a:rPr>
              <a:t>phoneBook</a:t>
            </a:r>
            <a:r>
              <a:rPr lang="en-GB" sz="2000"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PhoneBook</a:t>
            </a:r>
            <a:r>
              <a:rPr lang="en-GB" sz="2000" b="1" dirty="0">
                <a:solidFill>
                  <a:srgbClr val="000000"/>
                </a:solidFill>
                <a:latin typeface="Consolas" panose="020B0609020204030204" pitchFamily="49" charset="0"/>
              </a:rPr>
              <a:t>(); </a:t>
            </a:r>
            <a:r>
              <a:rPr lang="en-GB" sz="2000" dirty="0">
                <a:solidFill>
                  <a:srgbClr val="000000"/>
                </a:solidFill>
                <a:latin typeface="Consolas" panose="020B0609020204030204" pitchFamily="49" charset="0"/>
              </a:rPr>
              <a:t>}</a:t>
            </a:r>
            <a:endParaRPr lang="en-GB" sz="2000" dirty="0">
              <a:latin typeface="Consolas" panose="020B0609020204030204" pitchFamily="49" charset="0"/>
            </a:endParaRPr>
          </a:p>
          <a:p>
            <a:pPr marL="0" indent="0">
              <a:buNone/>
            </a:pPr>
            <a:r>
              <a:rPr lang="en-GB" sz="2000" dirty="0">
                <a:solidFill>
                  <a:srgbClr val="646464"/>
                </a:solidFill>
                <a:latin typeface="Consolas" panose="020B0609020204030204" pitchFamily="49" charset="0"/>
              </a:rPr>
              <a:t>  @Override</a:t>
            </a:r>
          </a:p>
          <a:p>
            <a:pPr marL="0" indent="0">
              <a:buNone/>
            </a:pPr>
            <a:r>
              <a:rPr lang="en-GB" sz="2000" b="1" dirty="0">
                <a:solidFill>
                  <a:srgbClr val="7F0055"/>
                </a:solidFill>
                <a:latin typeface="Consolas" panose="020B0609020204030204" pitchFamily="49" charset="0"/>
              </a:rPr>
              <a:t>  public</a:t>
            </a:r>
            <a:r>
              <a:rPr lang="en-GB" sz="2000" b="1" dirty="0">
                <a:solidFill>
                  <a:srgbClr val="000000"/>
                </a:solidFill>
                <a:latin typeface="Consolas" panose="020B0609020204030204" pitchFamily="49" charset="0"/>
              </a:rPr>
              <a:t> Staff lookup(String </a:t>
            </a:r>
            <a:r>
              <a:rPr lang="en-GB" sz="2000" b="1" dirty="0">
                <a:solidFill>
                  <a:srgbClr val="6A3E3E"/>
                </a:solidFill>
                <a:latin typeface="Consolas" panose="020B0609020204030204" pitchFamily="49" charset="0"/>
              </a:rPr>
              <a:t>name1</a:t>
            </a:r>
            <a:r>
              <a:rPr lang="en-GB" sz="2000" b="1" dirty="0">
                <a:solidFill>
                  <a:srgbClr val="000000"/>
                </a:solidFill>
                <a:latin typeface="Consolas" panose="020B0609020204030204" pitchFamily="49" charset="0"/>
              </a:rPr>
              <a:t>) { </a:t>
            </a:r>
          </a:p>
          <a:p>
            <a:pPr marL="0" indent="0">
              <a:buNone/>
            </a:pPr>
            <a:r>
              <a:rPr lang="en-GB" sz="2000" dirty="0">
                <a:solidFill>
                  <a:srgbClr val="000000"/>
                </a:solidFill>
                <a:latin typeface="Consolas" panose="020B0609020204030204" pitchFamily="49" charset="0"/>
              </a:rPr>
              <a:t>    String[] </a:t>
            </a:r>
            <a:r>
              <a:rPr lang="en-GB" sz="2000" dirty="0" err="1">
                <a:solidFill>
                  <a:srgbClr val="6A3E3E"/>
                </a:solidFill>
                <a:latin typeface="Consolas" panose="020B0609020204030204" pitchFamily="49" charset="0"/>
              </a:rPr>
              <a:t>nameParts</a:t>
            </a:r>
            <a:r>
              <a:rPr lang="en-GB" sz="2000" dirty="0">
                <a:solidFill>
                  <a:srgbClr val="000000"/>
                </a:solidFill>
                <a:latin typeface="Consolas" panose="020B0609020204030204" pitchFamily="49" charset="0"/>
              </a:rPr>
              <a:t> = </a:t>
            </a:r>
            <a:r>
              <a:rPr lang="en-GB" sz="2000" dirty="0">
                <a:solidFill>
                  <a:srgbClr val="6A3E3E"/>
                </a:solidFill>
                <a:latin typeface="Consolas" panose="020B0609020204030204" pitchFamily="49" charset="0"/>
              </a:rPr>
              <a:t>name1</a:t>
            </a:r>
            <a:r>
              <a:rPr lang="en-GB" sz="2000" dirty="0">
                <a:solidFill>
                  <a:srgbClr val="000000"/>
                </a:solidFill>
                <a:latin typeface="Consolas" panose="020B0609020204030204" pitchFamily="49" charset="0"/>
              </a:rPr>
              <a:t>.split(</a:t>
            </a:r>
            <a:r>
              <a:rPr lang="en-GB" sz="2000" dirty="0">
                <a:solidFill>
                  <a:srgbClr val="2A00FF"/>
                </a:solidFill>
                <a:latin typeface="Consolas" panose="020B0609020204030204" pitchFamily="49" charset="0"/>
              </a:rPr>
              <a:t>","</a:t>
            </a:r>
            <a:r>
              <a:rPr lang="en-GB" sz="2000"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    String </a:t>
            </a:r>
            <a:r>
              <a:rPr lang="en-GB" sz="2000" dirty="0">
                <a:solidFill>
                  <a:srgbClr val="6A3E3E"/>
                </a:solidFill>
                <a:latin typeface="Consolas" panose="020B0609020204030204" pitchFamily="49" charset="0"/>
              </a:rPr>
              <a:t>name2</a:t>
            </a:r>
            <a:r>
              <a:rPr lang="en-GB" sz="2000" dirty="0">
                <a:solidFill>
                  <a:srgbClr val="000000"/>
                </a:solidFill>
                <a:latin typeface="Consolas" panose="020B0609020204030204" pitchFamily="49" charset="0"/>
              </a:rPr>
              <a:t> = </a:t>
            </a:r>
            <a:r>
              <a:rPr lang="en-GB" sz="2000" dirty="0" err="1">
                <a:solidFill>
                  <a:srgbClr val="6A3E3E"/>
                </a:solidFill>
                <a:latin typeface="Consolas" panose="020B0609020204030204" pitchFamily="49" charset="0"/>
              </a:rPr>
              <a:t>nameParts</a:t>
            </a:r>
            <a:r>
              <a:rPr lang="en-GB" sz="2000" dirty="0">
                <a:solidFill>
                  <a:srgbClr val="000000"/>
                </a:solidFill>
                <a:latin typeface="Consolas" panose="020B0609020204030204" pitchFamily="49" charset="0"/>
              </a:rPr>
              <a:t>[1].trim() + </a:t>
            </a:r>
            <a:r>
              <a:rPr lang="en-GB" sz="2000" dirty="0">
                <a:solidFill>
                  <a:srgbClr val="2A00FF"/>
                </a:solidFill>
                <a:latin typeface="Consolas" panose="020B0609020204030204" pitchFamily="49" charset="0"/>
              </a:rPr>
              <a:t>" "</a:t>
            </a:r>
            <a:r>
              <a:rPr lang="en-GB" sz="2000" dirty="0">
                <a:solidFill>
                  <a:srgbClr val="000000"/>
                </a:solidFill>
                <a:latin typeface="Consolas" panose="020B0609020204030204" pitchFamily="49" charset="0"/>
              </a:rPr>
              <a:t>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 </a:t>
            </a:r>
            <a:r>
              <a:rPr lang="en-GB" sz="2000" dirty="0" err="1">
                <a:solidFill>
                  <a:srgbClr val="6A3E3E"/>
                </a:solidFill>
                <a:latin typeface="Consolas" panose="020B0609020204030204" pitchFamily="49" charset="0"/>
              </a:rPr>
              <a:t>nameParts</a:t>
            </a:r>
            <a:r>
              <a:rPr lang="en-GB" sz="2000" dirty="0">
                <a:solidFill>
                  <a:srgbClr val="000000"/>
                </a:solidFill>
                <a:latin typeface="Consolas" panose="020B0609020204030204" pitchFamily="49" charset="0"/>
              </a:rPr>
              <a:t>[0].trim(); </a:t>
            </a:r>
          </a:p>
          <a:p>
            <a:pPr marL="0" indent="0">
              <a:buNone/>
            </a:pPr>
            <a:r>
              <a:rPr lang="en-GB" sz="2000" b="1" dirty="0">
                <a:solidFill>
                  <a:srgbClr val="7F0055"/>
                </a:solidFill>
                <a:latin typeface="Consolas" panose="020B0609020204030204" pitchFamily="49" charset="0"/>
              </a:rPr>
              <a:t>    return</a:t>
            </a:r>
            <a:r>
              <a:rPr lang="en-GB" sz="2000" b="1" dirty="0">
                <a:solidFill>
                  <a:srgbClr val="000000"/>
                </a:solidFill>
                <a:latin typeface="Consolas" panose="020B0609020204030204" pitchFamily="49" charset="0"/>
              </a:rPr>
              <a:t> </a:t>
            </a:r>
            <a:r>
              <a:rPr lang="en-GB" sz="2000" b="1" dirty="0" err="1">
                <a:solidFill>
                  <a:srgbClr val="0000C0"/>
                </a:solidFill>
                <a:latin typeface="Consolas" panose="020B0609020204030204" pitchFamily="49" charset="0"/>
              </a:rPr>
              <a:t>phoneBook</a:t>
            </a:r>
            <a:r>
              <a:rPr lang="en-GB" sz="2000" b="1" dirty="0" err="1">
                <a:solidFill>
                  <a:srgbClr val="000000"/>
                </a:solidFill>
                <a:latin typeface="Consolas" panose="020B0609020204030204" pitchFamily="49" charset="0"/>
              </a:rPr>
              <a:t>.lookup</a:t>
            </a:r>
            <a:r>
              <a:rPr lang="en-GB" sz="2000" b="1" dirty="0">
                <a:solidFill>
                  <a:srgbClr val="000000"/>
                </a:solidFill>
                <a:latin typeface="Consolas" panose="020B0609020204030204" pitchFamily="49" charset="0"/>
              </a:rPr>
              <a:t>(</a:t>
            </a:r>
            <a:r>
              <a:rPr lang="en-GB" sz="2000" b="1" dirty="0">
                <a:solidFill>
                  <a:srgbClr val="6A3E3E"/>
                </a:solidFill>
                <a:latin typeface="Consolas" panose="020B0609020204030204" pitchFamily="49" charset="0"/>
              </a:rPr>
              <a:t>name2</a:t>
            </a:r>
            <a:r>
              <a:rPr lang="en-GB" sz="2000" b="1"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  }</a:t>
            </a:r>
          </a:p>
          <a:p>
            <a:pPr marL="0" indent="0">
              <a:buNone/>
            </a:pPr>
            <a:endParaRPr lang="en-US" sz="2000" b="1" dirty="0">
              <a:latin typeface="Consolas"/>
            </a:endParaRPr>
          </a:p>
          <a:p>
            <a:pPr marL="0" indent="0">
              <a:buNone/>
            </a:pPr>
            <a:r>
              <a:rPr lang="en-US" sz="2000" b="1" dirty="0">
                <a:latin typeface="Consolas"/>
              </a:rPr>
              <a:t>  // Usage:</a:t>
            </a:r>
            <a:endParaRPr lang="en-GB" sz="2000" dirty="0">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  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static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void</a:t>
            </a:r>
            <a:r>
              <a:rPr lang="en-GB" sz="2000" b="1" dirty="0">
                <a:solidFill>
                  <a:srgbClr val="000000"/>
                </a:solidFill>
                <a:latin typeface="Consolas" panose="020B0609020204030204" pitchFamily="49" charset="0"/>
              </a:rPr>
              <a:t> main(String[] </a:t>
            </a:r>
            <a:r>
              <a:rPr lang="en-GB" sz="2000" b="1" dirty="0" err="1">
                <a:solidFill>
                  <a:srgbClr val="6A3E3E"/>
                </a:solidFill>
                <a:latin typeface="Consolas" panose="020B0609020204030204" pitchFamily="49" charset="0"/>
              </a:rPr>
              <a:t>args</a:t>
            </a:r>
            <a:r>
              <a:rPr lang="en-GB" sz="2000" b="1" dirty="0">
                <a:solidFill>
                  <a:srgbClr val="000000"/>
                </a:solidFill>
                <a:latin typeface="Consolas" panose="020B0609020204030204" pitchFamily="49" charset="0"/>
              </a:rPr>
              <a:t>) { </a:t>
            </a:r>
          </a:p>
          <a:p>
            <a:pPr marL="0" indent="0">
              <a:buNone/>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PhoneBookAdapter</a:t>
            </a:r>
            <a:r>
              <a:rPr lang="en-GB" sz="2000" dirty="0">
                <a:solidFill>
                  <a:srgbClr val="000000"/>
                </a:solidFill>
                <a:latin typeface="Consolas" panose="020B0609020204030204" pitchFamily="49" charset="0"/>
              </a:rPr>
              <a:t> </a:t>
            </a:r>
            <a:r>
              <a:rPr lang="en-GB" sz="2000" dirty="0">
                <a:solidFill>
                  <a:srgbClr val="6A3E3E"/>
                </a:solidFill>
                <a:latin typeface="Consolas" panose="020B0609020204030204" pitchFamily="49" charset="0"/>
              </a:rPr>
              <a:t>adapter</a:t>
            </a:r>
            <a:r>
              <a:rPr lang="en-GB" sz="2000"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PhoneBookAdapter</a:t>
            </a:r>
            <a:r>
              <a:rPr lang="en-GB" sz="2000" b="1" dirty="0">
                <a:solidFill>
                  <a:srgbClr val="000000"/>
                </a:solidFill>
                <a:latin typeface="Consolas" panose="020B0609020204030204" pitchFamily="49" charset="0"/>
              </a:rPr>
              <a:t>(); </a:t>
            </a:r>
            <a:br>
              <a:rPr lang="en-GB" sz="2000" b="1" dirty="0">
                <a:solidFill>
                  <a:srgbClr val="000000"/>
                </a:solidFill>
                <a:latin typeface="Consolas" panose="020B0609020204030204" pitchFamily="49" charset="0"/>
              </a:rPr>
            </a:br>
            <a:r>
              <a:rPr lang="en-GB" sz="2000" b="1" dirty="0">
                <a:solidFill>
                  <a:srgbClr val="000000"/>
                </a:solidFill>
                <a:latin typeface="Consolas" panose="020B0609020204030204" pitchFamily="49" charset="0"/>
              </a:rPr>
              <a:t>    </a:t>
            </a:r>
            <a:r>
              <a:rPr lang="en-GB" sz="2000" dirty="0">
                <a:solidFill>
                  <a:srgbClr val="000000"/>
                </a:solidFill>
                <a:latin typeface="Consolas" panose="020B0609020204030204" pitchFamily="49" charset="0"/>
              </a:rPr>
              <a:t>String </a:t>
            </a:r>
            <a:r>
              <a:rPr lang="en-GB" sz="2000" dirty="0">
                <a:solidFill>
                  <a:srgbClr val="6A3E3E"/>
                </a:solidFill>
                <a:latin typeface="Consolas" panose="020B0609020204030204" pitchFamily="49" charset="0"/>
              </a:rPr>
              <a:t>name1</a:t>
            </a:r>
            <a:r>
              <a:rPr lang="en-GB" sz="2000" dirty="0">
                <a:solidFill>
                  <a:srgbClr val="000000"/>
                </a:solidFill>
                <a:latin typeface="Consolas" panose="020B0609020204030204" pitchFamily="49" charset="0"/>
              </a:rPr>
              <a:t> = </a:t>
            </a:r>
            <a:r>
              <a:rPr lang="en-GB" sz="2000" dirty="0">
                <a:solidFill>
                  <a:srgbClr val="2A00FF"/>
                </a:solidFill>
                <a:latin typeface="Consolas" panose="020B0609020204030204" pitchFamily="49" charset="0"/>
              </a:rPr>
              <a:t>”</a:t>
            </a:r>
            <a:r>
              <a:rPr lang="en-GB" sz="2000" dirty="0" err="1">
                <a:solidFill>
                  <a:srgbClr val="2A00FF"/>
                </a:solidFill>
                <a:latin typeface="Consolas" panose="020B0609020204030204" pitchFamily="49" charset="0"/>
              </a:rPr>
              <a:t>Kampouridis</a:t>
            </a:r>
            <a:r>
              <a:rPr lang="en-GB" sz="2000" dirty="0">
                <a:solidFill>
                  <a:srgbClr val="2A00FF"/>
                </a:solidFill>
                <a:latin typeface="Consolas" panose="020B0609020204030204" pitchFamily="49" charset="0"/>
              </a:rPr>
              <a:t>, Michael"</a:t>
            </a:r>
            <a:r>
              <a:rPr lang="en-GB" sz="2000" dirty="0">
                <a:solidFill>
                  <a:srgbClr val="000000"/>
                </a:solidFill>
                <a:latin typeface="Consolas" panose="020B0609020204030204" pitchFamily="49" charset="0"/>
              </a:rPr>
              <a:t>;</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a:t>
            </a:r>
            <a:r>
              <a:rPr lang="en-GB" sz="2000" b="1" i="1" dirty="0" err="1">
                <a:solidFill>
                  <a:srgbClr val="0000C0"/>
                </a:solidFill>
                <a:latin typeface="Consolas" panose="020B0609020204030204" pitchFamily="49" charset="0"/>
              </a:rPr>
              <a:t>out</a:t>
            </a:r>
            <a:r>
              <a:rPr lang="en-GB" sz="2000" b="1" i="1" dirty="0" err="1">
                <a:solidFill>
                  <a:srgbClr val="000000"/>
                </a:solidFill>
                <a:latin typeface="Consolas" panose="020B0609020204030204" pitchFamily="49" charset="0"/>
              </a:rPr>
              <a:t>.println</a:t>
            </a:r>
            <a:r>
              <a:rPr lang="en-GB" sz="2000" b="1" i="1" dirty="0">
                <a:solidFill>
                  <a:srgbClr val="000000"/>
                </a:solidFill>
                <a:latin typeface="Consolas" panose="020B0609020204030204" pitchFamily="49" charset="0"/>
              </a:rPr>
              <a:t>(</a:t>
            </a:r>
            <a:r>
              <a:rPr lang="en-GB" sz="2000" b="1" i="1" dirty="0" err="1">
                <a:solidFill>
                  <a:srgbClr val="6A3E3E"/>
                </a:solidFill>
                <a:latin typeface="Consolas" panose="020B0609020204030204" pitchFamily="49" charset="0"/>
              </a:rPr>
              <a:t>adapter</a:t>
            </a:r>
            <a:r>
              <a:rPr lang="en-GB" sz="2000" b="1" i="1" dirty="0" err="1">
                <a:solidFill>
                  <a:srgbClr val="000000"/>
                </a:solidFill>
                <a:latin typeface="Consolas" panose="020B0609020204030204" pitchFamily="49" charset="0"/>
              </a:rPr>
              <a:t>.lookup</a:t>
            </a:r>
            <a:r>
              <a:rPr lang="en-GB" sz="2000" b="1" i="1" dirty="0">
                <a:solidFill>
                  <a:srgbClr val="000000"/>
                </a:solidFill>
                <a:latin typeface="Consolas" panose="020B0609020204030204" pitchFamily="49" charset="0"/>
              </a:rPr>
              <a:t>(</a:t>
            </a:r>
            <a:r>
              <a:rPr lang="en-GB" sz="2000" b="1" i="1" dirty="0">
                <a:solidFill>
                  <a:srgbClr val="6A3E3E"/>
                </a:solidFill>
                <a:latin typeface="Consolas" panose="020B0609020204030204" pitchFamily="49" charset="0"/>
              </a:rPr>
              <a:t>name1</a:t>
            </a:r>
            <a:r>
              <a:rPr lang="en-GB" sz="2000" b="1" i="1"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a:t>
            </a:r>
            <a:endParaRPr lang="en-US" sz="2000" dirty="0">
              <a:latin typeface="Consolas"/>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372" name="Rectangle 4"/>
          <p:cNvSpPr>
            <a:spLocks noGrp="1" noChangeArrowheads="1"/>
          </p:cNvSpPr>
          <p:nvPr>
            <p:ph type="title"/>
          </p:nvPr>
        </p:nvSpPr>
        <p:spPr/>
        <p:txBody>
          <a:bodyPr/>
          <a:lstStyle/>
          <a:p>
            <a:pPr eaLnBrk="1" hangingPunct="1">
              <a:defRPr/>
            </a:pPr>
            <a:r>
              <a:rPr lang="en-GB"/>
              <a:t>Singleton Pattern Introduction</a:t>
            </a:r>
          </a:p>
        </p:txBody>
      </p:sp>
      <p:sp>
        <p:nvSpPr>
          <p:cNvPr id="11267" name="Rectangle 5"/>
          <p:cNvSpPr>
            <a:spLocks noGrp="1" noChangeArrowheads="1"/>
          </p:cNvSpPr>
          <p:nvPr>
            <p:ph type="body" idx="1"/>
          </p:nvPr>
        </p:nvSpPr>
        <p:spPr/>
        <p:txBody>
          <a:bodyPr/>
          <a:lstStyle/>
          <a:p>
            <a:pPr eaLnBrk="1" hangingPunct="1"/>
            <a:r>
              <a:rPr lang="en-GB" b="1" dirty="0"/>
              <a:t>Problem</a:t>
            </a:r>
            <a:r>
              <a:rPr lang="en-GB" dirty="0"/>
              <a:t>: In some contexts it is important that at most one instance of a class can be created  </a:t>
            </a:r>
          </a:p>
          <a:p>
            <a:pPr lvl="1" eaLnBrk="1" hangingPunct="1"/>
            <a:r>
              <a:rPr lang="en-GB" dirty="0"/>
              <a:t>Examples: a window manager, a printer spooler</a:t>
            </a:r>
          </a:p>
          <a:p>
            <a:pPr eaLnBrk="1" hangingPunct="1"/>
            <a:r>
              <a:rPr lang="en-GB" b="1" dirty="0"/>
              <a:t>Solution</a:t>
            </a:r>
            <a:r>
              <a:rPr lang="en-GB" dirty="0"/>
              <a:t>: The Singleton Pattern is a blueprint for a class which has only one instance and </a:t>
            </a:r>
          </a:p>
          <a:p>
            <a:pPr lvl="1" eaLnBrk="1" hangingPunct="1"/>
            <a:r>
              <a:rPr lang="en-GB" dirty="0"/>
              <a:t>can be accessed globally within the application </a:t>
            </a:r>
          </a:p>
          <a:p>
            <a:pPr lvl="1" eaLnBrk="1" hangingPunct="1"/>
            <a:r>
              <a:rPr lang="en-GB" dirty="0"/>
              <a:t>provides encapsulation and permits sub-classing</a:t>
            </a:r>
          </a:p>
          <a:p>
            <a:pPr eaLnBrk="1" hangingPunct="1"/>
            <a:r>
              <a:rPr lang="en-GB" dirty="0"/>
              <a:t>Singletons can be implemented in different ways</a:t>
            </a:r>
          </a:p>
          <a:p>
            <a:pPr lvl="1"/>
            <a:r>
              <a:rPr lang="en-GB" dirty="0"/>
              <a:t>Example below shows a common object-oriented approach with a static method for accessing the singleton object </a:t>
            </a:r>
          </a:p>
          <a:p>
            <a:r>
              <a:rPr lang="en-GB" dirty="0"/>
              <a:t>A variation of the pattern can be used to restrict a class to a specified number of instances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108418" name="Rectangle 2"/>
          <p:cNvSpPr>
            <a:spLocks noGrp="1" noChangeArrowheads="1"/>
          </p:cNvSpPr>
          <p:nvPr>
            <p:ph type="title"/>
          </p:nvPr>
        </p:nvSpPr>
        <p:spPr>
          <a:xfrm>
            <a:off x="468313" y="188913"/>
            <a:ext cx="8208962" cy="479425"/>
          </a:xfrm>
        </p:spPr>
        <p:txBody>
          <a:bodyPr/>
          <a:lstStyle/>
          <a:p>
            <a:pPr algn="ctr" eaLnBrk="1" hangingPunct="1">
              <a:defRPr/>
            </a:pPr>
            <a:r>
              <a:rPr lang="en-GB" sz="3600" dirty="0"/>
              <a:t>Singleton Pattern in Java</a:t>
            </a:r>
          </a:p>
        </p:txBody>
      </p:sp>
      <p:sp>
        <p:nvSpPr>
          <p:cNvPr id="12292" name="Line 4"/>
          <p:cNvSpPr>
            <a:spLocks noChangeShapeType="1"/>
          </p:cNvSpPr>
          <p:nvPr/>
        </p:nvSpPr>
        <p:spPr bwMode="auto">
          <a:xfrm>
            <a:off x="346075" y="2765424"/>
            <a:ext cx="3289821" cy="15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GB">
              <a:solidFill>
                <a:schemeClr val="tx2"/>
              </a:solidFill>
              <a:latin typeface="Consolas"/>
            </a:endParaRPr>
          </a:p>
        </p:txBody>
      </p:sp>
      <p:sp>
        <p:nvSpPr>
          <p:cNvPr id="12293" name="Text Box 5"/>
          <p:cNvSpPr txBox="1">
            <a:spLocks noChangeArrowheads="1"/>
          </p:cNvSpPr>
          <p:nvPr/>
        </p:nvSpPr>
        <p:spPr bwMode="auto">
          <a:xfrm>
            <a:off x="1187624" y="2060848"/>
            <a:ext cx="1470025" cy="36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nSpc>
                <a:spcPct val="130000"/>
              </a:lnSpc>
            </a:pPr>
            <a:r>
              <a:rPr lang="en-GB" sz="2000" b="1" dirty="0">
                <a:solidFill>
                  <a:schemeClr val="tx2"/>
                </a:solidFill>
                <a:latin typeface="Consolas"/>
              </a:rPr>
              <a:t>Singleton</a:t>
            </a:r>
          </a:p>
        </p:txBody>
      </p:sp>
      <p:sp>
        <p:nvSpPr>
          <p:cNvPr id="12294" name="Text Box 6"/>
          <p:cNvSpPr txBox="1">
            <a:spLocks noChangeArrowheads="1"/>
          </p:cNvSpPr>
          <p:nvPr/>
        </p:nvSpPr>
        <p:spPr bwMode="auto">
          <a:xfrm>
            <a:off x="484188" y="2953839"/>
            <a:ext cx="2115964" cy="76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gn="l">
              <a:lnSpc>
                <a:spcPct val="130000"/>
              </a:lnSpc>
            </a:pPr>
            <a:r>
              <a:rPr lang="en-GB" sz="2000" b="1" dirty="0">
                <a:solidFill>
                  <a:schemeClr val="tx2"/>
                </a:solidFill>
                <a:latin typeface="Consolas"/>
              </a:rPr>
              <a:t>-</a:t>
            </a:r>
            <a:r>
              <a:rPr lang="en-GB" sz="2000" b="1" u="sng" dirty="0" err="1">
                <a:solidFill>
                  <a:schemeClr val="tx2"/>
                </a:solidFill>
                <a:latin typeface="Consolas"/>
              </a:rPr>
              <a:t>uniqueInstance</a:t>
            </a:r>
            <a:br>
              <a:rPr lang="en-GB" sz="2800" u="sng" dirty="0">
                <a:solidFill>
                  <a:schemeClr val="tx2"/>
                </a:solidFill>
                <a:latin typeface="Consolas"/>
              </a:rPr>
            </a:br>
            <a:r>
              <a:rPr lang="en-GB" sz="2000" b="1" dirty="0">
                <a:solidFill>
                  <a:schemeClr val="tx2"/>
                </a:solidFill>
                <a:latin typeface="Consolas"/>
              </a:rPr>
              <a:t>-</a:t>
            </a:r>
            <a:r>
              <a:rPr lang="en-GB" sz="2000" b="1" dirty="0" err="1">
                <a:solidFill>
                  <a:schemeClr val="tx2"/>
                </a:solidFill>
                <a:latin typeface="Consolas"/>
              </a:rPr>
              <a:t>singletonData</a:t>
            </a:r>
            <a:endParaRPr lang="en-GB" sz="2000" b="1" dirty="0">
              <a:solidFill>
                <a:schemeClr val="tx2"/>
              </a:solidFill>
              <a:latin typeface="Consolas"/>
            </a:endParaRPr>
          </a:p>
        </p:txBody>
      </p:sp>
      <p:sp>
        <p:nvSpPr>
          <p:cNvPr id="12295" name="Line 7"/>
          <p:cNvSpPr>
            <a:spLocks noChangeShapeType="1"/>
          </p:cNvSpPr>
          <p:nvPr/>
        </p:nvSpPr>
        <p:spPr bwMode="auto">
          <a:xfrm flipV="1">
            <a:off x="346075" y="4077072"/>
            <a:ext cx="3289821" cy="1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GB">
              <a:solidFill>
                <a:schemeClr val="tx2"/>
              </a:solidFill>
              <a:latin typeface="Consolas"/>
            </a:endParaRPr>
          </a:p>
        </p:txBody>
      </p:sp>
      <p:sp>
        <p:nvSpPr>
          <p:cNvPr id="12296" name="Text Box 8"/>
          <p:cNvSpPr txBox="1">
            <a:spLocks noChangeArrowheads="1"/>
          </p:cNvSpPr>
          <p:nvPr/>
        </p:nvSpPr>
        <p:spPr bwMode="auto">
          <a:xfrm>
            <a:off x="484188" y="4078288"/>
            <a:ext cx="29623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gn="l">
              <a:lnSpc>
                <a:spcPct val="130000"/>
              </a:lnSpc>
            </a:pPr>
            <a:r>
              <a:rPr lang="en-GB" sz="2000" b="1" dirty="0">
                <a:solidFill>
                  <a:schemeClr val="tx2"/>
                </a:solidFill>
                <a:latin typeface="Consolas"/>
              </a:rPr>
              <a:t>+</a:t>
            </a:r>
            <a:r>
              <a:rPr lang="en-GB" sz="2000" b="1" u="sng" dirty="0" err="1">
                <a:solidFill>
                  <a:schemeClr val="tx2"/>
                </a:solidFill>
                <a:latin typeface="Consolas"/>
              </a:rPr>
              <a:t>getInstance</a:t>
            </a:r>
            <a:r>
              <a:rPr lang="en-GB" sz="2000" b="1" u="sng" dirty="0">
                <a:solidFill>
                  <a:schemeClr val="tx2"/>
                </a:solidFill>
                <a:latin typeface="Consolas"/>
              </a:rPr>
              <a:t>()</a:t>
            </a:r>
            <a:endParaRPr lang="en-GB" sz="2000" b="1" dirty="0">
              <a:solidFill>
                <a:schemeClr val="tx2"/>
              </a:solidFill>
              <a:latin typeface="Consolas"/>
            </a:endParaRPr>
          </a:p>
          <a:p>
            <a:pPr algn="l">
              <a:lnSpc>
                <a:spcPct val="130000"/>
              </a:lnSpc>
            </a:pPr>
            <a:r>
              <a:rPr lang="en-GB" sz="2000" b="1" dirty="0">
                <a:solidFill>
                  <a:schemeClr val="tx2"/>
                </a:solidFill>
                <a:latin typeface="Consolas"/>
              </a:rPr>
              <a:t>+</a:t>
            </a:r>
            <a:r>
              <a:rPr lang="en-GB" sz="2000" b="1" dirty="0" err="1">
                <a:solidFill>
                  <a:schemeClr val="tx2"/>
                </a:solidFill>
                <a:latin typeface="Consolas"/>
              </a:rPr>
              <a:t>singletonOperation</a:t>
            </a:r>
            <a:r>
              <a:rPr lang="en-GB" sz="2000" b="1" dirty="0">
                <a:solidFill>
                  <a:schemeClr val="tx2"/>
                </a:solidFill>
                <a:latin typeface="Consolas"/>
              </a:rPr>
              <a:t>()</a:t>
            </a:r>
          </a:p>
          <a:p>
            <a:pPr algn="l">
              <a:lnSpc>
                <a:spcPct val="130000"/>
              </a:lnSpc>
            </a:pPr>
            <a:r>
              <a:rPr lang="en-GB" sz="2000" b="1" dirty="0">
                <a:solidFill>
                  <a:schemeClr val="tx2"/>
                </a:solidFill>
                <a:latin typeface="Consolas"/>
              </a:rPr>
              <a:t>-Singleton()</a:t>
            </a:r>
          </a:p>
        </p:txBody>
      </p:sp>
      <p:sp>
        <p:nvSpPr>
          <p:cNvPr id="12297" name="Line 9"/>
          <p:cNvSpPr>
            <a:spLocks noChangeShapeType="1"/>
          </p:cNvSpPr>
          <p:nvPr/>
        </p:nvSpPr>
        <p:spPr bwMode="auto">
          <a:xfrm flipV="1">
            <a:off x="2971800" y="1935163"/>
            <a:ext cx="1520825" cy="1176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GB">
              <a:solidFill>
                <a:schemeClr val="tx2"/>
              </a:solidFill>
            </a:endParaRPr>
          </a:p>
        </p:txBody>
      </p:sp>
      <p:sp>
        <p:nvSpPr>
          <p:cNvPr id="12298" name="Text Box 10"/>
          <p:cNvSpPr txBox="1">
            <a:spLocks noChangeArrowheads="1"/>
          </p:cNvSpPr>
          <p:nvPr/>
        </p:nvSpPr>
        <p:spPr bwMode="auto">
          <a:xfrm>
            <a:off x="4656138" y="1322388"/>
            <a:ext cx="424154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gn="l"/>
            <a:r>
              <a:rPr lang="en-GB" sz="2400" dirty="0">
                <a:solidFill>
                  <a:schemeClr val="tx2"/>
                </a:solidFill>
              </a:rPr>
              <a:t>Static attribute holding</a:t>
            </a:r>
          </a:p>
          <a:p>
            <a:pPr algn="l"/>
            <a:r>
              <a:rPr lang="en-GB" sz="2400" dirty="0">
                <a:solidFill>
                  <a:schemeClr val="tx2"/>
                </a:solidFill>
              </a:rPr>
              <a:t>the unique </a:t>
            </a:r>
            <a:r>
              <a:rPr lang="en-GB" sz="2200" b="1" dirty="0">
                <a:solidFill>
                  <a:schemeClr val="tx2"/>
                </a:solidFill>
                <a:latin typeface="Consolas"/>
                <a:cs typeface="Times New Roman" pitchFamily="18" charset="0"/>
              </a:rPr>
              <a:t>Singleton</a:t>
            </a:r>
            <a:r>
              <a:rPr lang="en-GB" dirty="0"/>
              <a:t> </a:t>
            </a:r>
            <a:r>
              <a:rPr lang="en-GB" sz="2400" dirty="0">
                <a:solidFill>
                  <a:schemeClr val="tx2"/>
                </a:solidFill>
              </a:rPr>
              <a:t>instance</a:t>
            </a:r>
          </a:p>
        </p:txBody>
      </p:sp>
      <p:sp>
        <p:nvSpPr>
          <p:cNvPr id="12299" name="Line 11"/>
          <p:cNvSpPr>
            <a:spLocks noChangeShapeType="1"/>
          </p:cNvSpPr>
          <p:nvPr/>
        </p:nvSpPr>
        <p:spPr bwMode="auto">
          <a:xfrm flipV="1">
            <a:off x="2695575" y="3594100"/>
            <a:ext cx="1728788" cy="760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GB">
              <a:solidFill>
                <a:schemeClr val="tx2"/>
              </a:solidFill>
            </a:endParaRPr>
          </a:p>
        </p:txBody>
      </p:sp>
      <p:sp>
        <p:nvSpPr>
          <p:cNvPr id="12300" name="Text Box 12"/>
          <p:cNvSpPr txBox="1">
            <a:spLocks noChangeArrowheads="1"/>
          </p:cNvSpPr>
          <p:nvPr/>
        </p:nvSpPr>
        <p:spPr bwMode="auto">
          <a:xfrm>
            <a:off x="4595813" y="2498725"/>
            <a:ext cx="46386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gn="l"/>
            <a:r>
              <a:rPr lang="en-GB" sz="2400" dirty="0">
                <a:solidFill>
                  <a:schemeClr val="tx2"/>
                </a:solidFill>
              </a:rPr>
              <a:t>Static synchronized method </a:t>
            </a:r>
            <a:br>
              <a:rPr lang="en-GB" sz="2400" dirty="0">
                <a:solidFill>
                  <a:schemeClr val="tx2"/>
                </a:solidFill>
              </a:rPr>
            </a:br>
            <a:r>
              <a:rPr lang="en-GB" sz="2400" dirty="0">
                <a:solidFill>
                  <a:schemeClr val="tx2"/>
                </a:solidFill>
              </a:rPr>
              <a:t>which returns (a reference to) the </a:t>
            </a:r>
            <a:br>
              <a:rPr lang="en-GB" sz="2400" dirty="0">
                <a:solidFill>
                  <a:schemeClr val="tx2"/>
                </a:solidFill>
              </a:rPr>
            </a:br>
            <a:r>
              <a:rPr lang="en-GB" sz="2400" dirty="0">
                <a:solidFill>
                  <a:schemeClr val="tx2"/>
                </a:solidFill>
              </a:rPr>
              <a:t>unique instance.  Creates object</a:t>
            </a:r>
            <a:br>
              <a:rPr lang="en-GB" sz="2400" dirty="0">
                <a:solidFill>
                  <a:schemeClr val="tx2"/>
                </a:solidFill>
              </a:rPr>
            </a:br>
            <a:r>
              <a:rPr lang="en-GB" sz="2400" dirty="0">
                <a:solidFill>
                  <a:schemeClr val="tx2"/>
                </a:solidFill>
              </a:rPr>
              <a:t>when called for the first time. </a:t>
            </a:r>
          </a:p>
        </p:txBody>
      </p:sp>
      <p:sp>
        <p:nvSpPr>
          <p:cNvPr id="12301" name="Text Box 13"/>
          <p:cNvSpPr txBox="1">
            <a:spLocks noChangeArrowheads="1"/>
          </p:cNvSpPr>
          <p:nvPr/>
        </p:nvSpPr>
        <p:spPr bwMode="auto">
          <a:xfrm>
            <a:off x="4700588" y="5780088"/>
            <a:ext cx="40764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gn="l"/>
            <a:r>
              <a:rPr lang="en-GB" sz="2400" dirty="0">
                <a:solidFill>
                  <a:schemeClr val="tx2"/>
                </a:solidFill>
              </a:rPr>
              <a:t>Private constructor, </a:t>
            </a:r>
            <a:br>
              <a:rPr lang="en-GB" sz="2400" dirty="0">
                <a:solidFill>
                  <a:schemeClr val="tx2"/>
                </a:solidFill>
              </a:rPr>
            </a:br>
            <a:r>
              <a:rPr lang="en-GB" sz="2400" dirty="0">
                <a:solidFill>
                  <a:schemeClr val="tx2"/>
                </a:solidFill>
              </a:rPr>
              <a:t>called once by </a:t>
            </a:r>
            <a:r>
              <a:rPr lang="en-GB" sz="2200" b="1" dirty="0" err="1">
                <a:solidFill>
                  <a:schemeClr val="tx2"/>
                </a:solidFill>
                <a:latin typeface="Consolas"/>
                <a:cs typeface="Times New Roman" pitchFamily="18" charset="0"/>
              </a:rPr>
              <a:t>getInstance</a:t>
            </a:r>
            <a:r>
              <a:rPr lang="en-GB" sz="2200" b="1" dirty="0">
                <a:solidFill>
                  <a:schemeClr val="tx2"/>
                </a:solidFill>
                <a:latin typeface="Consolas"/>
                <a:cs typeface="Times New Roman" pitchFamily="18" charset="0"/>
              </a:rPr>
              <a:t>()</a:t>
            </a:r>
          </a:p>
        </p:txBody>
      </p:sp>
      <p:sp>
        <p:nvSpPr>
          <p:cNvPr id="12302" name="Line 14"/>
          <p:cNvSpPr>
            <a:spLocks noChangeShapeType="1"/>
          </p:cNvSpPr>
          <p:nvPr/>
        </p:nvSpPr>
        <p:spPr bwMode="auto">
          <a:xfrm>
            <a:off x="2211388" y="5530850"/>
            <a:ext cx="2281237" cy="690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GB">
              <a:solidFill>
                <a:schemeClr val="tx2"/>
              </a:solidFill>
            </a:endParaRPr>
          </a:p>
        </p:txBody>
      </p:sp>
      <p:sp>
        <p:nvSpPr>
          <p:cNvPr id="12303" name="Text Box 15"/>
          <p:cNvSpPr txBox="1">
            <a:spLocks noChangeArrowheads="1"/>
          </p:cNvSpPr>
          <p:nvPr/>
        </p:nvSpPr>
        <p:spPr bwMode="auto">
          <a:xfrm>
            <a:off x="4640263" y="4557713"/>
            <a:ext cx="361156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algn="ctr" defTabSz="828675" eaLnBrk="0" fontAlgn="base" hangingPunct="0">
              <a:spcBef>
                <a:spcPct val="0"/>
              </a:spcBef>
              <a:spcAft>
                <a:spcPct val="0"/>
              </a:spcAft>
              <a:defRPr>
                <a:solidFill>
                  <a:schemeClr val="tx1"/>
                </a:solidFill>
                <a:latin typeface="Arial" charset="0"/>
                <a:cs typeface="Arial" charset="0"/>
              </a:defRPr>
            </a:lvl6pPr>
            <a:lvl7pPr marL="2971800" indent="-228600" algn="ctr" defTabSz="828675" eaLnBrk="0" fontAlgn="base" hangingPunct="0">
              <a:spcBef>
                <a:spcPct val="0"/>
              </a:spcBef>
              <a:spcAft>
                <a:spcPct val="0"/>
              </a:spcAft>
              <a:defRPr>
                <a:solidFill>
                  <a:schemeClr val="tx1"/>
                </a:solidFill>
                <a:latin typeface="Arial" charset="0"/>
                <a:cs typeface="Arial" charset="0"/>
              </a:defRPr>
            </a:lvl7pPr>
            <a:lvl8pPr marL="3429000" indent="-228600" algn="ctr" defTabSz="828675" eaLnBrk="0" fontAlgn="base" hangingPunct="0">
              <a:spcBef>
                <a:spcPct val="0"/>
              </a:spcBef>
              <a:spcAft>
                <a:spcPct val="0"/>
              </a:spcAft>
              <a:defRPr>
                <a:solidFill>
                  <a:schemeClr val="tx1"/>
                </a:solidFill>
                <a:latin typeface="Arial" charset="0"/>
                <a:cs typeface="Arial" charset="0"/>
              </a:defRPr>
            </a:lvl8pPr>
            <a:lvl9pPr marL="3886200" indent="-228600" algn="ctr" defTabSz="828675" eaLnBrk="0" fontAlgn="base" hangingPunct="0">
              <a:spcBef>
                <a:spcPct val="0"/>
              </a:spcBef>
              <a:spcAft>
                <a:spcPct val="0"/>
              </a:spcAft>
              <a:defRPr>
                <a:solidFill>
                  <a:schemeClr val="tx1"/>
                </a:solidFill>
                <a:latin typeface="Arial" charset="0"/>
                <a:cs typeface="Arial" charset="0"/>
              </a:defRPr>
            </a:lvl9pPr>
          </a:lstStyle>
          <a:p>
            <a:pPr algn="l"/>
            <a:r>
              <a:rPr lang="en-GB" sz="2400">
                <a:solidFill>
                  <a:schemeClr val="tx2"/>
                </a:solidFill>
              </a:rPr>
              <a:t>Methods(s) which can be </a:t>
            </a:r>
            <a:br>
              <a:rPr lang="en-GB" sz="2400">
                <a:solidFill>
                  <a:schemeClr val="tx2"/>
                </a:solidFill>
              </a:rPr>
            </a:br>
            <a:r>
              <a:rPr lang="en-GB" sz="2400">
                <a:solidFill>
                  <a:schemeClr val="tx2"/>
                </a:solidFill>
              </a:rPr>
              <a:t>overwritten in subclasses. </a:t>
            </a:r>
          </a:p>
        </p:txBody>
      </p:sp>
      <p:sp>
        <p:nvSpPr>
          <p:cNvPr id="12304" name="Line 16"/>
          <p:cNvSpPr>
            <a:spLocks noChangeShapeType="1"/>
          </p:cNvSpPr>
          <p:nvPr/>
        </p:nvSpPr>
        <p:spPr bwMode="auto">
          <a:xfrm>
            <a:off x="3732213" y="4908550"/>
            <a:ext cx="760412" cy="138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GB">
              <a:solidFill>
                <a:schemeClr val="tx2"/>
              </a:solidFill>
            </a:endParaRPr>
          </a:p>
        </p:txBody>
      </p:sp>
      <p:sp>
        <p:nvSpPr>
          <p:cNvPr id="18" name="Rectangle 17"/>
          <p:cNvSpPr/>
          <p:nvPr/>
        </p:nvSpPr>
        <p:spPr bwMode="auto">
          <a:xfrm>
            <a:off x="323528" y="1772816"/>
            <a:ext cx="3312368" cy="40324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110466" name="Rectangle 2"/>
          <p:cNvSpPr>
            <a:spLocks noGrp="1" noChangeArrowheads="1"/>
          </p:cNvSpPr>
          <p:nvPr>
            <p:ph type="title"/>
          </p:nvPr>
        </p:nvSpPr>
        <p:spPr/>
        <p:txBody>
          <a:bodyPr/>
          <a:lstStyle/>
          <a:p>
            <a:pPr algn="ctr" eaLnBrk="1" hangingPunct="1">
              <a:defRPr/>
            </a:pPr>
            <a:r>
              <a:rPr lang="en-GB" sz="3600" dirty="0"/>
              <a:t>Sample Java Singleton Code</a:t>
            </a:r>
          </a:p>
        </p:txBody>
      </p:sp>
      <p:sp>
        <p:nvSpPr>
          <p:cNvPr id="2" name="Content Placeholder 1">
            <a:extLst>
              <a:ext uri="{FF2B5EF4-FFF2-40B4-BE49-F238E27FC236}">
                <a16:creationId xmlns:a16="http://schemas.microsoft.com/office/drawing/2014/main" id="{801F92D6-A45A-4E2E-900F-B07029D702F1}"/>
              </a:ext>
            </a:extLst>
          </p:cNvPr>
          <p:cNvSpPr>
            <a:spLocks noGrp="1"/>
          </p:cNvSpPr>
          <p:nvPr>
            <p:ph idx="1"/>
          </p:nvPr>
        </p:nvSpPr>
        <p:spPr/>
        <p:txBody>
          <a:bodyPr/>
          <a:lstStyle/>
          <a:p>
            <a:pPr marL="0" lvl="0" indent="0">
              <a:lnSpc>
                <a:spcPct val="150000"/>
              </a:lnSpc>
              <a:spcBef>
                <a:spcPct val="0"/>
              </a:spcBef>
              <a:buClrTx/>
              <a:buSzTx/>
              <a:buNone/>
            </a:pPr>
            <a:r>
              <a:rPr lang="en-GB" sz="2000" b="1" kern="1200" dirty="0">
                <a:solidFill>
                  <a:srgbClr val="7F0055"/>
                </a:solidFill>
                <a:latin typeface="Consolas" panose="020B0609020204030204" pitchFamily="49" charset="0"/>
                <a:cs typeface="Arial" charset="0"/>
              </a:rPr>
              <a:t>public</a:t>
            </a:r>
            <a:r>
              <a:rPr lang="en-GB" sz="2000" b="1" kern="1200" dirty="0">
                <a:solidFill>
                  <a:srgbClr val="000000"/>
                </a:solidFill>
                <a:latin typeface="Consolas" panose="020B0609020204030204" pitchFamily="49" charset="0"/>
                <a:cs typeface="Arial" charset="0"/>
              </a:rPr>
              <a:t> </a:t>
            </a:r>
            <a:r>
              <a:rPr lang="en-GB" sz="2000" b="1" kern="1200" dirty="0">
                <a:solidFill>
                  <a:srgbClr val="7F0055"/>
                </a:solidFill>
                <a:latin typeface="Consolas" panose="020B0609020204030204" pitchFamily="49" charset="0"/>
                <a:cs typeface="Arial" charset="0"/>
              </a:rPr>
              <a:t>final</a:t>
            </a:r>
            <a:r>
              <a:rPr lang="en-GB" sz="2000" b="1" kern="1200" dirty="0">
                <a:solidFill>
                  <a:srgbClr val="000000"/>
                </a:solidFill>
                <a:latin typeface="Consolas" panose="020B0609020204030204" pitchFamily="49" charset="0"/>
                <a:cs typeface="Arial" charset="0"/>
              </a:rPr>
              <a:t> </a:t>
            </a:r>
            <a:r>
              <a:rPr lang="en-GB" sz="2000" b="1" kern="1200" dirty="0">
                <a:solidFill>
                  <a:srgbClr val="7F0055"/>
                </a:solidFill>
                <a:latin typeface="Consolas" panose="020B0609020204030204" pitchFamily="49" charset="0"/>
                <a:cs typeface="Arial" charset="0"/>
              </a:rPr>
              <a:t>class</a:t>
            </a:r>
            <a:r>
              <a:rPr lang="en-GB" sz="2000" b="1" kern="1200" dirty="0">
                <a:solidFill>
                  <a:srgbClr val="000000"/>
                </a:solidFill>
                <a:latin typeface="Consolas" panose="020B0609020204030204" pitchFamily="49" charset="0"/>
                <a:cs typeface="Arial" charset="0"/>
              </a:rPr>
              <a:t> </a:t>
            </a:r>
            <a:r>
              <a:rPr lang="en-GB" sz="2000" b="1" kern="1200" dirty="0" err="1">
                <a:solidFill>
                  <a:srgbClr val="000000"/>
                </a:solidFill>
                <a:latin typeface="Consolas" panose="020B0609020204030204" pitchFamily="49" charset="0"/>
                <a:cs typeface="Arial" charset="0"/>
              </a:rPr>
              <a:t>WindowManager</a:t>
            </a:r>
            <a:r>
              <a:rPr lang="en-GB" sz="2000" b="1" kern="1200" dirty="0">
                <a:solidFill>
                  <a:srgbClr val="000000"/>
                </a:solidFill>
                <a:latin typeface="Consolas" panose="020B0609020204030204" pitchFamily="49" charset="0"/>
                <a:cs typeface="Arial" charset="0"/>
              </a:rPr>
              <a:t> {</a:t>
            </a:r>
          </a:p>
          <a:p>
            <a:pPr marL="0" lvl="0" indent="0">
              <a:lnSpc>
                <a:spcPct val="150000"/>
              </a:lnSpc>
              <a:spcBef>
                <a:spcPct val="0"/>
              </a:spcBef>
              <a:buClrTx/>
              <a:buSzTx/>
              <a:buNone/>
            </a:pPr>
            <a:r>
              <a:rPr lang="en-GB" sz="2000" kern="1200" dirty="0">
                <a:solidFill>
                  <a:srgbClr val="000000"/>
                </a:solidFill>
                <a:latin typeface="Consolas" panose="020B0609020204030204" pitchFamily="49" charset="0"/>
                <a:cs typeface="Arial" charset="0"/>
              </a:rPr>
              <a:t>  </a:t>
            </a:r>
            <a:r>
              <a:rPr lang="en-GB" sz="2000" b="1" kern="1200" dirty="0">
                <a:solidFill>
                  <a:srgbClr val="7F0055"/>
                </a:solidFill>
                <a:latin typeface="Consolas" panose="020B0609020204030204" pitchFamily="49" charset="0"/>
                <a:cs typeface="Arial" charset="0"/>
              </a:rPr>
              <a:t>private</a:t>
            </a:r>
            <a:r>
              <a:rPr lang="en-GB" sz="2000" b="1" kern="1200" dirty="0">
                <a:solidFill>
                  <a:srgbClr val="000000"/>
                </a:solidFill>
                <a:latin typeface="Consolas" panose="020B0609020204030204" pitchFamily="49" charset="0"/>
                <a:cs typeface="Arial" charset="0"/>
              </a:rPr>
              <a:t> </a:t>
            </a:r>
            <a:r>
              <a:rPr lang="en-GB" sz="2000" b="1" kern="1200" dirty="0">
                <a:solidFill>
                  <a:srgbClr val="7F0055"/>
                </a:solidFill>
                <a:latin typeface="Consolas" panose="020B0609020204030204" pitchFamily="49" charset="0"/>
                <a:cs typeface="Arial" charset="0"/>
              </a:rPr>
              <a:t>static</a:t>
            </a:r>
            <a:r>
              <a:rPr lang="en-GB" sz="2000" b="1" kern="1200" dirty="0">
                <a:solidFill>
                  <a:srgbClr val="000000"/>
                </a:solidFill>
                <a:latin typeface="Consolas" panose="020B0609020204030204" pitchFamily="49" charset="0"/>
                <a:cs typeface="Arial" charset="0"/>
              </a:rPr>
              <a:t> </a:t>
            </a:r>
            <a:r>
              <a:rPr lang="en-GB" sz="2000" b="1" kern="1200" dirty="0" err="1">
                <a:solidFill>
                  <a:srgbClr val="000000"/>
                </a:solidFill>
                <a:latin typeface="Consolas" panose="020B0609020204030204" pitchFamily="49" charset="0"/>
                <a:cs typeface="Arial" charset="0"/>
              </a:rPr>
              <a:t>WindowManager</a:t>
            </a:r>
            <a:r>
              <a:rPr lang="en-GB" sz="2000" b="1" kern="1200" dirty="0">
                <a:solidFill>
                  <a:srgbClr val="000000"/>
                </a:solidFill>
                <a:latin typeface="Consolas" panose="020B0609020204030204" pitchFamily="49" charset="0"/>
                <a:cs typeface="Arial" charset="0"/>
              </a:rPr>
              <a:t> </a:t>
            </a:r>
            <a:r>
              <a:rPr lang="en-GB" sz="2000" b="1" i="1" kern="1200" dirty="0" err="1">
                <a:solidFill>
                  <a:srgbClr val="0000C0"/>
                </a:solidFill>
                <a:latin typeface="Consolas" panose="020B0609020204030204" pitchFamily="49" charset="0"/>
                <a:cs typeface="Arial" charset="0"/>
              </a:rPr>
              <a:t>windowManager</a:t>
            </a:r>
            <a:r>
              <a:rPr lang="en-GB" sz="2000" b="1" i="1" kern="1200" dirty="0">
                <a:solidFill>
                  <a:srgbClr val="000000"/>
                </a:solidFill>
                <a:latin typeface="Consolas" panose="020B0609020204030204" pitchFamily="49" charset="0"/>
                <a:cs typeface="Arial" charset="0"/>
              </a:rPr>
              <a:t>;</a:t>
            </a:r>
          </a:p>
          <a:p>
            <a:pPr marL="0" lvl="0" indent="0">
              <a:lnSpc>
                <a:spcPct val="150000"/>
              </a:lnSpc>
              <a:spcBef>
                <a:spcPct val="0"/>
              </a:spcBef>
              <a:buClrTx/>
              <a:buSzTx/>
              <a:buNone/>
            </a:pPr>
            <a:r>
              <a:rPr lang="en-GB" sz="1950" kern="1200" dirty="0">
                <a:solidFill>
                  <a:srgbClr val="000000"/>
                </a:solidFill>
                <a:latin typeface="Consolas" panose="020B0609020204030204" pitchFamily="49" charset="0"/>
                <a:cs typeface="Arial" charset="0"/>
              </a:rPr>
              <a:t>  </a:t>
            </a:r>
            <a:r>
              <a:rPr lang="en-GB" sz="1950" b="1" kern="1200" dirty="0">
                <a:solidFill>
                  <a:srgbClr val="7F0055"/>
                </a:solidFill>
                <a:latin typeface="Consolas" panose="020B0609020204030204" pitchFamily="49" charset="0"/>
                <a:cs typeface="Arial" charset="0"/>
              </a:rPr>
              <a:t>public</a:t>
            </a:r>
            <a:r>
              <a:rPr lang="en-GB" sz="1950" b="1" kern="1200" dirty="0">
                <a:solidFill>
                  <a:srgbClr val="000000"/>
                </a:solidFill>
                <a:latin typeface="Consolas" panose="020B0609020204030204" pitchFamily="49" charset="0"/>
                <a:cs typeface="Arial" charset="0"/>
              </a:rPr>
              <a:t> </a:t>
            </a:r>
            <a:r>
              <a:rPr lang="en-GB" sz="1950" b="1" kern="1200" dirty="0">
                <a:solidFill>
                  <a:srgbClr val="7F0055"/>
                </a:solidFill>
                <a:latin typeface="Consolas" panose="020B0609020204030204" pitchFamily="49" charset="0"/>
                <a:cs typeface="Arial" charset="0"/>
              </a:rPr>
              <a:t>synchronized</a:t>
            </a:r>
            <a:r>
              <a:rPr lang="en-GB" sz="1950" b="1" kern="1200" dirty="0">
                <a:solidFill>
                  <a:srgbClr val="000000"/>
                </a:solidFill>
                <a:latin typeface="Consolas" panose="020B0609020204030204" pitchFamily="49" charset="0"/>
                <a:cs typeface="Arial" charset="0"/>
              </a:rPr>
              <a:t> </a:t>
            </a:r>
            <a:r>
              <a:rPr lang="en-GB" sz="1950" b="1" kern="1200" dirty="0">
                <a:solidFill>
                  <a:srgbClr val="7F0055"/>
                </a:solidFill>
                <a:latin typeface="Consolas" panose="020B0609020204030204" pitchFamily="49" charset="0"/>
                <a:cs typeface="Arial" charset="0"/>
              </a:rPr>
              <a:t>static</a:t>
            </a:r>
            <a:r>
              <a:rPr lang="en-GB" sz="1950" b="1" kern="1200" dirty="0">
                <a:solidFill>
                  <a:srgbClr val="000000"/>
                </a:solidFill>
                <a:latin typeface="Consolas" panose="020B0609020204030204" pitchFamily="49" charset="0"/>
                <a:cs typeface="Arial" charset="0"/>
              </a:rPr>
              <a:t> </a:t>
            </a:r>
            <a:r>
              <a:rPr lang="en-GB" sz="1950" b="1" kern="1200" dirty="0" err="1">
                <a:solidFill>
                  <a:srgbClr val="000000"/>
                </a:solidFill>
                <a:latin typeface="Consolas" panose="020B0609020204030204" pitchFamily="49" charset="0"/>
                <a:cs typeface="Arial" charset="0"/>
              </a:rPr>
              <a:t>WindowManager</a:t>
            </a:r>
            <a:r>
              <a:rPr lang="en-GB" sz="1950" b="1" kern="1200" dirty="0">
                <a:solidFill>
                  <a:srgbClr val="000000"/>
                </a:solidFill>
                <a:latin typeface="Consolas" panose="020B0609020204030204" pitchFamily="49" charset="0"/>
                <a:cs typeface="Arial" charset="0"/>
              </a:rPr>
              <a:t> </a:t>
            </a:r>
            <a:r>
              <a:rPr lang="en-GB" sz="1950" b="1" kern="1200" dirty="0" err="1">
                <a:solidFill>
                  <a:srgbClr val="000000"/>
                </a:solidFill>
                <a:latin typeface="Consolas" panose="020B0609020204030204" pitchFamily="49" charset="0"/>
                <a:cs typeface="Arial" charset="0"/>
              </a:rPr>
              <a:t>getManager</a:t>
            </a:r>
            <a:r>
              <a:rPr lang="en-GB" sz="1950" b="1" kern="1200" dirty="0">
                <a:solidFill>
                  <a:srgbClr val="000000"/>
                </a:solidFill>
                <a:latin typeface="Consolas" panose="020B0609020204030204" pitchFamily="49" charset="0"/>
                <a:cs typeface="Arial" charset="0"/>
              </a:rPr>
              <a:t>(){</a:t>
            </a:r>
          </a:p>
          <a:p>
            <a:pPr marL="0" lvl="0" indent="0">
              <a:lnSpc>
                <a:spcPct val="150000"/>
              </a:lnSpc>
              <a:spcBef>
                <a:spcPct val="0"/>
              </a:spcBef>
              <a:buClrTx/>
              <a:buSzTx/>
              <a:buNone/>
            </a:pPr>
            <a:r>
              <a:rPr lang="en-GB" sz="2000" b="1" kern="1200" dirty="0">
                <a:solidFill>
                  <a:srgbClr val="7F0055"/>
                </a:solidFill>
                <a:latin typeface="Consolas" panose="020B0609020204030204" pitchFamily="49" charset="0"/>
                <a:cs typeface="Arial" charset="0"/>
              </a:rPr>
              <a:t>    if</a:t>
            </a:r>
            <a:r>
              <a:rPr lang="en-GB" sz="2000" b="1" kern="1200" dirty="0">
                <a:solidFill>
                  <a:srgbClr val="000000"/>
                </a:solidFill>
                <a:latin typeface="Consolas" panose="020B0609020204030204" pitchFamily="49" charset="0"/>
                <a:cs typeface="Arial" charset="0"/>
              </a:rPr>
              <a:t> (</a:t>
            </a:r>
            <a:r>
              <a:rPr lang="en-GB" sz="2000" b="1" i="1" kern="1200" dirty="0" err="1">
                <a:solidFill>
                  <a:srgbClr val="0000C0"/>
                </a:solidFill>
                <a:latin typeface="Consolas" panose="020B0609020204030204" pitchFamily="49" charset="0"/>
                <a:cs typeface="Arial" charset="0"/>
              </a:rPr>
              <a:t>windowManager</a:t>
            </a:r>
            <a:r>
              <a:rPr lang="en-GB" sz="2000" b="1" i="1" kern="1200" dirty="0">
                <a:solidFill>
                  <a:srgbClr val="000000"/>
                </a:solidFill>
                <a:latin typeface="Consolas" panose="020B0609020204030204" pitchFamily="49" charset="0"/>
                <a:cs typeface="Arial" charset="0"/>
              </a:rPr>
              <a:t> == </a:t>
            </a:r>
            <a:r>
              <a:rPr lang="en-GB" sz="2000" b="1" i="1" kern="1200" dirty="0">
                <a:solidFill>
                  <a:srgbClr val="7F0055"/>
                </a:solidFill>
                <a:latin typeface="Consolas" panose="020B0609020204030204" pitchFamily="49" charset="0"/>
                <a:cs typeface="Arial" charset="0"/>
              </a:rPr>
              <a:t>null</a:t>
            </a:r>
            <a:r>
              <a:rPr lang="en-GB" sz="2000" b="1" i="1" kern="1200" dirty="0">
                <a:solidFill>
                  <a:srgbClr val="000000"/>
                </a:solidFill>
                <a:latin typeface="Consolas" panose="020B0609020204030204" pitchFamily="49" charset="0"/>
                <a:cs typeface="Arial" charset="0"/>
              </a:rPr>
              <a:t>) </a:t>
            </a:r>
          </a:p>
          <a:p>
            <a:pPr marL="0" lvl="0" indent="0">
              <a:lnSpc>
                <a:spcPct val="150000"/>
              </a:lnSpc>
              <a:spcBef>
                <a:spcPct val="0"/>
              </a:spcBef>
              <a:buClrTx/>
              <a:buSzTx/>
              <a:buNone/>
            </a:pPr>
            <a:r>
              <a:rPr lang="en-GB" sz="2000" kern="1200" dirty="0">
                <a:solidFill>
                  <a:srgbClr val="000000"/>
                </a:solidFill>
                <a:latin typeface="Consolas" panose="020B0609020204030204" pitchFamily="49" charset="0"/>
                <a:cs typeface="Arial" charset="0"/>
              </a:rPr>
              <a:t>        </a:t>
            </a:r>
            <a:r>
              <a:rPr lang="en-GB" sz="2000" i="1" kern="1200" dirty="0" err="1">
                <a:solidFill>
                  <a:srgbClr val="0000C0"/>
                </a:solidFill>
                <a:latin typeface="Consolas" panose="020B0609020204030204" pitchFamily="49" charset="0"/>
                <a:cs typeface="Arial" charset="0"/>
              </a:rPr>
              <a:t>windowManager</a:t>
            </a:r>
            <a:r>
              <a:rPr lang="en-GB" sz="2000" i="1" kern="1200" dirty="0">
                <a:solidFill>
                  <a:srgbClr val="000000"/>
                </a:solidFill>
                <a:latin typeface="Consolas" panose="020B0609020204030204" pitchFamily="49" charset="0"/>
                <a:cs typeface="Arial" charset="0"/>
              </a:rPr>
              <a:t> = </a:t>
            </a:r>
            <a:r>
              <a:rPr lang="en-GB" sz="2000" b="1" i="1" kern="1200" dirty="0">
                <a:solidFill>
                  <a:srgbClr val="7F0055"/>
                </a:solidFill>
                <a:latin typeface="Consolas" panose="020B0609020204030204" pitchFamily="49" charset="0"/>
                <a:cs typeface="Arial" charset="0"/>
              </a:rPr>
              <a:t>new</a:t>
            </a:r>
            <a:r>
              <a:rPr lang="en-GB" sz="2000" b="1" i="1" kern="1200" dirty="0">
                <a:solidFill>
                  <a:srgbClr val="000000"/>
                </a:solidFill>
                <a:latin typeface="Consolas" panose="020B0609020204030204" pitchFamily="49" charset="0"/>
                <a:cs typeface="Arial" charset="0"/>
              </a:rPr>
              <a:t> </a:t>
            </a:r>
            <a:r>
              <a:rPr lang="en-GB" sz="2000" b="1" i="1" kern="1200" dirty="0" err="1">
                <a:solidFill>
                  <a:srgbClr val="000000"/>
                </a:solidFill>
                <a:latin typeface="Consolas" panose="020B0609020204030204" pitchFamily="49" charset="0"/>
                <a:cs typeface="Arial" charset="0"/>
              </a:rPr>
              <a:t>WindowManager</a:t>
            </a:r>
            <a:r>
              <a:rPr lang="en-GB" sz="2000" b="1" i="1" kern="1200" dirty="0">
                <a:solidFill>
                  <a:srgbClr val="000000"/>
                </a:solidFill>
                <a:latin typeface="Consolas" panose="020B0609020204030204" pitchFamily="49" charset="0"/>
                <a:cs typeface="Arial" charset="0"/>
              </a:rPr>
              <a:t>();</a:t>
            </a:r>
          </a:p>
          <a:p>
            <a:pPr marL="0" lvl="0" indent="0">
              <a:lnSpc>
                <a:spcPct val="150000"/>
              </a:lnSpc>
              <a:spcBef>
                <a:spcPct val="0"/>
              </a:spcBef>
              <a:buClrTx/>
              <a:buSzTx/>
              <a:buNone/>
            </a:pPr>
            <a:r>
              <a:rPr lang="en-GB" sz="2000" b="1" kern="1200" dirty="0">
                <a:solidFill>
                  <a:srgbClr val="000000"/>
                </a:solidFill>
                <a:latin typeface="Consolas" panose="020B0609020204030204" pitchFamily="49" charset="0"/>
                <a:cs typeface="Arial" charset="0"/>
              </a:rPr>
              <a:t>    </a:t>
            </a:r>
            <a:r>
              <a:rPr lang="en-GB" sz="2000" b="1" kern="1200" dirty="0">
                <a:solidFill>
                  <a:srgbClr val="7F0055"/>
                </a:solidFill>
                <a:latin typeface="Consolas" panose="020B0609020204030204" pitchFamily="49" charset="0"/>
                <a:cs typeface="Arial" charset="0"/>
              </a:rPr>
              <a:t>return</a:t>
            </a:r>
            <a:r>
              <a:rPr lang="en-GB" sz="2000" b="1" kern="1200" dirty="0">
                <a:solidFill>
                  <a:srgbClr val="000000"/>
                </a:solidFill>
                <a:latin typeface="Consolas" panose="020B0609020204030204" pitchFamily="49" charset="0"/>
                <a:cs typeface="Arial" charset="0"/>
              </a:rPr>
              <a:t> </a:t>
            </a:r>
            <a:r>
              <a:rPr lang="en-GB" sz="2000" b="1" i="1" kern="1200" dirty="0" err="1">
                <a:solidFill>
                  <a:srgbClr val="0000C0"/>
                </a:solidFill>
                <a:latin typeface="Consolas" panose="020B0609020204030204" pitchFamily="49" charset="0"/>
                <a:cs typeface="Arial" charset="0"/>
              </a:rPr>
              <a:t>windowManager</a:t>
            </a:r>
            <a:r>
              <a:rPr lang="en-GB" sz="2000" b="1" i="1" kern="1200" dirty="0">
                <a:solidFill>
                  <a:srgbClr val="000000"/>
                </a:solidFill>
                <a:latin typeface="Consolas" panose="020B0609020204030204" pitchFamily="49" charset="0"/>
                <a:cs typeface="Arial" charset="0"/>
              </a:rPr>
              <a:t>; }</a:t>
            </a:r>
          </a:p>
          <a:p>
            <a:pPr marL="0" lvl="0" indent="0">
              <a:lnSpc>
                <a:spcPct val="150000"/>
              </a:lnSpc>
              <a:spcBef>
                <a:spcPct val="0"/>
              </a:spcBef>
              <a:buClrTx/>
              <a:buSzTx/>
              <a:buNone/>
            </a:pPr>
            <a:r>
              <a:rPr lang="en-GB" sz="2000" b="1" kern="1200" dirty="0">
                <a:solidFill>
                  <a:srgbClr val="000000"/>
                </a:solidFill>
                <a:latin typeface="Consolas" panose="020B0609020204030204" pitchFamily="49" charset="0"/>
                <a:cs typeface="Arial" charset="0"/>
              </a:rPr>
              <a:t>  </a:t>
            </a:r>
            <a:r>
              <a:rPr lang="en-GB" sz="2000" b="1" kern="1200" dirty="0">
                <a:solidFill>
                  <a:srgbClr val="7F0055"/>
                </a:solidFill>
                <a:latin typeface="Consolas" panose="020B0609020204030204" pitchFamily="49" charset="0"/>
                <a:cs typeface="Arial" charset="0"/>
              </a:rPr>
              <a:t>private</a:t>
            </a:r>
            <a:r>
              <a:rPr lang="en-GB" sz="2000" b="1" kern="1200" dirty="0">
                <a:solidFill>
                  <a:srgbClr val="000000"/>
                </a:solidFill>
                <a:latin typeface="Consolas" panose="020B0609020204030204" pitchFamily="49" charset="0"/>
                <a:cs typeface="Arial" charset="0"/>
              </a:rPr>
              <a:t> </a:t>
            </a:r>
            <a:r>
              <a:rPr lang="en-GB" sz="2000" b="1" kern="1200" dirty="0" err="1">
                <a:solidFill>
                  <a:srgbClr val="000000"/>
                </a:solidFill>
                <a:latin typeface="Consolas" panose="020B0609020204030204" pitchFamily="49" charset="0"/>
                <a:cs typeface="Arial" charset="0"/>
              </a:rPr>
              <a:t>WindowManager</a:t>
            </a:r>
            <a:r>
              <a:rPr lang="en-GB" sz="2000" b="1" kern="1200" dirty="0">
                <a:solidFill>
                  <a:srgbClr val="000000"/>
                </a:solidFill>
                <a:latin typeface="Consolas" panose="020B0609020204030204" pitchFamily="49" charset="0"/>
                <a:cs typeface="Arial" charset="0"/>
              </a:rPr>
              <a:t>() {}</a:t>
            </a:r>
            <a:r>
              <a:rPr lang="en-GB" sz="2000" kern="1200" dirty="0">
                <a:solidFill>
                  <a:srgbClr val="3F7F5F"/>
                </a:solidFill>
                <a:latin typeface="Consolas" panose="020B0609020204030204" pitchFamily="49" charset="0"/>
                <a:cs typeface="Arial" charset="0"/>
              </a:rPr>
              <a:t>//private constructor</a:t>
            </a:r>
          </a:p>
          <a:p>
            <a:pPr marL="0" lvl="0" indent="0">
              <a:lnSpc>
                <a:spcPct val="150000"/>
              </a:lnSpc>
              <a:spcBef>
                <a:spcPct val="0"/>
              </a:spcBef>
              <a:buClrTx/>
              <a:buSzTx/>
              <a:buNone/>
            </a:pPr>
            <a:endParaRPr lang="en-GB" sz="2000" b="1" kern="1200" dirty="0">
              <a:solidFill>
                <a:srgbClr val="000000"/>
              </a:solidFill>
              <a:latin typeface="Consolas" panose="020B0609020204030204" pitchFamily="49" charset="0"/>
              <a:cs typeface="Arial" charset="0"/>
            </a:endParaRPr>
          </a:p>
          <a:p>
            <a:pPr marL="0" lvl="0" indent="0">
              <a:lnSpc>
                <a:spcPct val="150000"/>
              </a:lnSpc>
              <a:spcBef>
                <a:spcPct val="0"/>
              </a:spcBef>
              <a:buClrTx/>
              <a:buSzTx/>
              <a:buNone/>
            </a:pPr>
            <a:r>
              <a:rPr lang="en-GB" sz="2000" kern="1200" dirty="0">
                <a:solidFill>
                  <a:srgbClr val="000000"/>
                </a:solidFill>
                <a:latin typeface="Consolas" panose="020B0609020204030204" pitchFamily="49" charset="0"/>
                <a:cs typeface="Arial" charset="0"/>
              </a:rPr>
              <a:t>  </a:t>
            </a:r>
            <a:r>
              <a:rPr lang="en-GB" sz="2000" kern="1200" dirty="0">
                <a:solidFill>
                  <a:srgbClr val="3F7F5F"/>
                </a:solidFill>
                <a:latin typeface="Consolas" panose="020B0609020204030204" pitchFamily="49" charset="0"/>
                <a:cs typeface="Arial" charset="0"/>
              </a:rPr>
              <a:t>// further </a:t>
            </a:r>
            <a:r>
              <a:rPr lang="en-GB" sz="2000" kern="1200" dirty="0" err="1">
                <a:solidFill>
                  <a:srgbClr val="3F7F5F"/>
                </a:solidFill>
                <a:latin typeface="Consolas" panose="020B0609020204030204" pitchFamily="49" charset="0"/>
                <a:cs typeface="Arial" charset="0"/>
              </a:rPr>
              <a:t>WindowManager</a:t>
            </a:r>
            <a:r>
              <a:rPr lang="en-GB" sz="2000" kern="1200" dirty="0">
                <a:solidFill>
                  <a:srgbClr val="3F7F5F"/>
                </a:solidFill>
                <a:latin typeface="Consolas" panose="020B0609020204030204" pitchFamily="49" charset="0"/>
                <a:cs typeface="Arial" charset="0"/>
              </a:rPr>
              <a:t> attributes and methods</a:t>
            </a:r>
          </a:p>
          <a:p>
            <a:pPr marL="0" lvl="0" indent="0">
              <a:lnSpc>
                <a:spcPct val="150000"/>
              </a:lnSpc>
              <a:spcBef>
                <a:spcPct val="0"/>
              </a:spcBef>
              <a:buClrTx/>
              <a:buSzTx/>
              <a:buNone/>
            </a:pPr>
            <a:r>
              <a:rPr lang="en-GB" sz="2000" kern="1200" dirty="0">
                <a:solidFill>
                  <a:srgbClr val="3F7F5F"/>
                </a:solidFill>
                <a:latin typeface="Consolas" panose="020B0609020204030204" pitchFamily="49" charset="0"/>
                <a:cs typeface="Arial" charset="0"/>
              </a:rPr>
              <a:t>  // as instance attributes and methods</a:t>
            </a:r>
            <a:endParaRPr lang="en-GB" sz="2000" kern="1200" dirty="0">
              <a:solidFill>
                <a:srgbClr val="000000"/>
              </a:solidFill>
              <a:latin typeface="Consolas" panose="020B0609020204030204" pitchFamily="49" charset="0"/>
              <a:cs typeface="Arial" charset="0"/>
            </a:endParaRPr>
          </a:p>
          <a:p>
            <a:pPr marL="0" lvl="0" indent="0">
              <a:lnSpc>
                <a:spcPct val="150000"/>
              </a:lnSpc>
              <a:spcBef>
                <a:spcPct val="0"/>
              </a:spcBef>
              <a:buClrTx/>
              <a:buSzTx/>
              <a:buNone/>
            </a:pPr>
            <a:r>
              <a:rPr lang="en-GB" sz="2000" kern="1200" dirty="0">
                <a:solidFill>
                  <a:srgbClr val="000000"/>
                </a:solidFill>
                <a:latin typeface="Consolas" panose="020B0609020204030204" pitchFamily="49" charset="0"/>
                <a:cs typeface="Arial" charset="0"/>
              </a:rPr>
              <a:t>}</a:t>
            </a:r>
            <a:endParaRPr lang="en-GB" dirty="0"/>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824322" name="Rectangle 1026"/>
          <p:cNvSpPr>
            <a:spLocks noGrp="1" noChangeArrowheads="1"/>
          </p:cNvSpPr>
          <p:nvPr>
            <p:ph type="title"/>
          </p:nvPr>
        </p:nvSpPr>
        <p:spPr>
          <a:xfrm>
            <a:off x="467544" y="11610"/>
            <a:ext cx="8244916" cy="952500"/>
          </a:xfrm>
        </p:spPr>
        <p:txBody>
          <a:bodyPr/>
          <a:lstStyle/>
          <a:p>
            <a:pPr>
              <a:defRPr/>
            </a:pPr>
            <a:r>
              <a:rPr lang="en-GB" dirty="0"/>
              <a:t>Factories  </a:t>
            </a:r>
          </a:p>
        </p:txBody>
      </p:sp>
      <p:sp>
        <p:nvSpPr>
          <p:cNvPr id="20483" name="Rectangle 1027"/>
          <p:cNvSpPr>
            <a:spLocks noGrp="1" noChangeArrowheads="1"/>
          </p:cNvSpPr>
          <p:nvPr>
            <p:ph type="body" idx="1"/>
          </p:nvPr>
        </p:nvSpPr>
        <p:spPr/>
        <p:txBody>
          <a:bodyPr/>
          <a:lstStyle/>
          <a:p>
            <a:pPr>
              <a:lnSpc>
                <a:spcPct val="110000"/>
              </a:lnSpc>
            </a:pPr>
            <a:r>
              <a:rPr lang="en-GB" b="1" dirty="0"/>
              <a:t>Problem</a:t>
            </a:r>
            <a:r>
              <a:rPr lang="en-GB" dirty="0"/>
              <a:t>: how to provide flexibility when creating objects from possibly different classes?</a:t>
            </a:r>
          </a:p>
          <a:p>
            <a:pPr>
              <a:lnSpc>
                <a:spcPct val="110000"/>
              </a:lnSpc>
            </a:pPr>
            <a:r>
              <a:rPr lang="en-GB" dirty="0"/>
              <a:t>E.g., </a:t>
            </a:r>
            <a:r>
              <a:rPr lang="en-GB" sz="2200" b="1" kern="1200" dirty="0" err="1">
                <a:latin typeface="Consolas"/>
                <a:cs typeface="Times New Roman" pitchFamily="18" charset="0"/>
              </a:rPr>
              <a:t>createList</a:t>
            </a:r>
            <a:r>
              <a:rPr lang="en-GB" dirty="0"/>
              <a:t> method will always create a list of type </a:t>
            </a:r>
            <a:r>
              <a:rPr lang="en-GB" sz="2200" b="1" kern="1200" dirty="0" err="1">
                <a:latin typeface="Consolas"/>
                <a:cs typeface="Times New Roman" pitchFamily="18" charset="0"/>
              </a:rPr>
              <a:t>ArrayList</a:t>
            </a:r>
            <a:r>
              <a:rPr lang="en-GB" dirty="0"/>
              <a:t>; this cannot be controlled by the user of the method</a:t>
            </a:r>
          </a:p>
          <a:p>
            <a:pPr marL="0" indent="0">
              <a:lnSpc>
                <a:spcPct val="110000"/>
              </a:lnSpc>
              <a:buNone/>
            </a:pPr>
            <a:endParaRPr lang="en-GB" dirty="0"/>
          </a:p>
        </p:txBody>
      </p:sp>
      <p:sp>
        <p:nvSpPr>
          <p:cNvPr id="5" name="Rectangle 4">
            <a:extLst>
              <a:ext uri="{FF2B5EF4-FFF2-40B4-BE49-F238E27FC236}">
                <a16:creationId xmlns:a16="http://schemas.microsoft.com/office/drawing/2014/main" id="{5CE97572-105A-45F6-8EDD-6CD35E99DAEF}"/>
              </a:ext>
            </a:extLst>
          </p:cNvPr>
          <p:cNvSpPr>
            <a:spLocks noChangeArrowheads="1"/>
          </p:cNvSpPr>
          <p:nvPr/>
        </p:nvSpPr>
        <p:spPr bwMode="auto">
          <a:xfrm>
            <a:off x="899592" y="3717032"/>
            <a:ext cx="6664004"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static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ArrayList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&lt;Integer&gt;();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var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values)</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result.add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19723243"/>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824322" name="Rectangle 1026"/>
          <p:cNvSpPr>
            <a:spLocks noGrp="1" noChangeArrowheads="1"/>
          </p:cNvSpPr>
          <p:nvPr>
            <p:ph type="title"/>
          </p:nvPr>
        </p:nvSpPr>
        <p:spPr/>
        <p:txBody>
          <a:bodyPr/>
          <a:lstStyle/>
          <a:p>
            <a:pPr>
              <a:defRPr/>
            </a:pPr>
            <a:r>
              <a:rPr lang="en-GB" dirty="0"/>
              <a:t>Factories  </a:t>
            </a:r>
          </a:p>
        </p:txBody>
      </p:sp>
      <p:sp>
        <p:nvSpPr>
          <p:cNvPr id="20483" name="Rectangle 1027"/>
          <p:cNvSpPr>
            <a:spLocks noGrp="1" noChangeArrowheads="1"/>
          </p:cNvSpPr>
          <p:nvPr>
            <p:ph type="body" idx="1"/>
          </p:nvPr>
        </p:nvSpPr>
        <p:spPr/>
        <p:txBody>
          <a:bodyPr/>
          <a:lstStyle/>
          <a:p>
            <a:pPr>
              <a:lnSpc>
                <a:spcPct val="110000"/>
              </a:lnSpc>
            </a:pPr>
            <a:r>
              <a:rPr lang="en-GB" b="1" dirty="0"/>
              <a:t>Solution:</a:t>
            </a:r>
            <a:r>
              <a:rPr lang="en-GB" dirty="0"/>
              <a:t> </a:t>
            </a:r>
          </a:p>
          <a:p>
            <a:pPr lvl="1">
              <a:lnSpc>
                <a:spcPct val="110000"/>
              </a:lnSpc>
            </a:pPr>
            <a:r>
              <a:rPr lang="en-GB" dirty="0"/>
              <a:t>A factory class can create objects belonging to different classes implementing the same interface</a:t>
            </a:r>
          </a:p>
          <a:p>
            <a:pPr lvl="1">
              <a:lnSpc>
                <a:spcPct val="110000"/>
              </a:lnSpc>
            </a:pPr>
            <a:r>
              <a:rPr lang="en-GB" dirty="0"/>
              <a:t>Use the factory class’s method instead of the </a:t>
            </a:r>
            <a:r>
              <a:rPr lang="en-GB" sz="2000" b="1" dirty="0">
                <a:latin typeface="Consolas" panose="020B0609020204030204" pitchFamily="49" charset="0"/>
              </a:rPr>
              <a:t>new</a:t>
            </a:r>
            <a:r>
              <a:rPr lang="en-GB" dirty="0"/>
              <a:t> operator</a:t>
            </a:r>
          </a:p>
          <a:p>
            <a:pPr>
              <a:lnSpc>
                <a:spcPct val="110000"/>
              </a:lnSpc>
            </a:pPr>
            <a:r>
              <a:rPr lang="en-GB" dirty="0"/>
              <a:t>Example: class </a:t>
            </a:r>
            <a:r>
              <a:rPr lang="en-GB" sz="2200" b="1" kern="1200" dirty="0" err="1">
                <a:latin typeface="Consolas"/>
                <a:cs typeface="Times New Roman" pitchFamily="18" charset="0"/>
              </a:rPr>
              <a:t>ListFactory</a:t>
            </a:r>
            <a:r>
              <a:rPr lang="en-GB" dirty="0"/>
              <a:t>, method </a:t>
            </a:r>
            <a:r>
              <a:rPr lang="en-GB" sz="2200" b="1" kern="1200" dirty="0" err="1">
                <a:latin typeface="Consolas"/>
                <a:cs typeface="Times New Roman" pitchFamily="18" charset="0"/>
              </a:rPr>
              <a:t>makeList</a:t>
            </a:r>
            <a:r>
              <a:rPr lang="en-GB" sz="2200" b="1" kern="1200" dirty="0">
                <a:latin typeface="Consolas"/>
                <a:cs typeface="Times New Roman" pitchFamily="18" charset="0"/>
              </a:rPr>
              <a:t>()</a:t>
            </a:r>
            <a:r>
              <a:rPr lang="en-GB" dirty="0"/>
              <a:t> chooses at runtime between implementations</a:t>
            </a:r>
          </a:p>
          <a:p>
            <a:pPr>
              <a:lnSpc>
                <a:spcPct val="110000"/>
              </a:lnSpc>
            </a:pPr>
            <a:r>
              <a:rPr lang="en-GB" dirty="0"/>
              <a:t>Analogy: real car factories allow production of different models</a:t>
            </a:r>
          </a:p>
          <a:p>
            <a:pPr>
              <a:lnSpc>
                <a:spcPct val="110000"/>
              </a:lnSpc>
            </a:pPr>
            <a:r>
              <a:rPr lang="en-GB" dirty="0"/>
              <a:t>Factory method may be overridden in sub-classes</a:t>
            </a:r>
          </a:p>
          <a:p>
            <a:pPr>
              <a:lnSpc>
                <a:spcPct val="110000"/>
              </a:lnSpc>
            </a:pPr>
            <a:endParaRPr lang="en-GB" dirty="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826370" name="Rectangle 1026"/>
          <p:cNvSpPr>
            <a:spLocks noGrp="1" noChangeArrowheads="1"/>
          </p:cNvSpPr>
          <p:nvPr>
            <p:ph type="title"/>
          </p:nvPr>
        </p:nvSpPr>
        <p:spPr>
          <a:xfrm>
            <a:off x="690563" y="138113"/>
            <a:ext cx="7807325" cy="830262"/>
          </a:xfrm>
        </p:spPr>
        <p:txBody>
          <a:bodyPr/>
          <a:lstStyle/>
          <a:p>
            <a:pPr algn="ctr">
              <a:defRPr/>
            </a:pPr>
            <a:r>
              <a:rPr lang="en-GB" sz="3600" dirty="0"/>
              <a:t>Factory using Reflection</a:t>
            </a:r>
          </a:p>
        </p:txBody>
      </p:sp>
      <p:sp>
        <p:nvSpPr>
          <p:cNvPr id="4" name="Rectangle 1">
            <a:extLst>
              <a:ext uri="{FF2B5EF4-FFF2-40B4-BE49-F238E27FC236}">
                <a16:creationId xmlns:a16="http://schemas.microsoft.com/office/drawing/2014/main" id="{F0EA06D9-4E31-46B7-8E51-3BC3131384CC}"/>
              </a:ext>
            </a:extLst>
          </p:cNvPr>
          <p:cNvSpPr>
            <a:spLocks noChangeArrowheads="1"/>
          </p:cNvSpPr>
          <p:nvPr/>
        </p:nvSpPr>
        <p:spPr bwMode="auto">
          <a:xfrm>
            <a:off x="397847" y="1181065"/>
            <a:ext cx="8802410" cy="563231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SuppressWarnings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"unchecked"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rawtypes</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ListFactory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Class&lt;?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List&gt;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clazz</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ListFactory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(Class&lt;?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List&gt;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clazz</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clazz</a:t>
            </a:r>
            <a:r>
              <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clazz</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20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makeList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a:t>
            </a:r>
            <a:r>
              <a:rPr kumimoji="0" lang="en-US" altLang="en-US" sz="20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result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 = (List&lt;</a:t>
            </a:r>
            <a:r>
              <a:rPr kumimoji="0" lang="en-US" altLang="en-US" sz="20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clazz</a:t>
            </a:r>
            <a:endPar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660E7A"/>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e.printStackTrace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07951D0-FFCB-4B8F-9A70-8D459CFA813B}"/>
              </a:ext>
            </a:extLst>
          </p:cNvPr>
          <p:cNvSpPr>
            <a:spLocks noChangeArrowheads="1"/>
          </p:cNvSpPr>
          <p:nvPr/>
        </p:nvSpPr>
        <p:spPr bwMode="auto">
          <a:xfrm>
            <a:off x="0" y="1225688"/>
            <a:ext cx="9324528"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static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populate(String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ListFactory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&lt;String&gt; factory)</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factory.makeList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var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list.add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list1 = </a:t>
            </a:r>
            <a:r>
              <a:rPr kumimoji="0" lang="en-US" altLang="en-US"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populate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"L1"</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ListFactory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list2 = </a:t>
            </a:r>
            <a:r>
              <a:rPr kumimoji="0" lang="en-US" altLang="en-US"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populate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"L2"</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ListFactory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LinkedList.</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(list1 +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list1.getClass());</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(list2 +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list2.getClass());</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Program output:</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[L1, L1, L1]: class </a:t>
            </a:r>
            <a:r>
              <a:rPr kumimoji="0" lang="en-US" altLang="en-US"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java.util.ArrayList</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[L2, L2, L2]: class </a:t>
            </a:r>
            <a:r>
              <a:rPr kumimoji="0" lang="en-US" altLang="en-US"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java.util.LinkedList</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p:txBody>
      </p:sp>
      <p:sp>
        <p:nvSpPr>
          <p:cNvPr id="3" name="Rectangle 1026">
            <a:extLst>
              <a:ext uri="{FF2B5EF4-FFF2-40B4-BE49-F238E27FC236}">
                <a16:creationId xmlns:a16="http://schemas.microsoft.com/office/drawing/2014/main" id="{6422BD66-29DF-4759-A218-87DC55ECCD12}"/>
              </a:ext>
            </a:extLst>
          </p:cNvPr>
          <p:cNvSpPr>
            <a:spLocks noGrp="1" noChangeArrowheads="1"/>
          </p:cNvSpPr>
          <p:nvPr>
            <p:ph type="title"/>
          </p:nvPr>
        </p:nvSpPr>
        <p:spPr>
          <a:xfrm>
            <a:off x="690563" y="138113"/>
            <a:ext cx="7807325" cy="830262"/>
          </a:xfrm>
        </p:spPr>
        <p:txBody>
          <a:bodyPr/>
          <a:lstStyle/>
          <a:p>
            <a:pPr algn="ctr">
              <a:defRPr/>
            </a:pPr>
            <a:r>
              <a:rPr lang="en-GB" sz="3600" dirty="0"/>
              <a:t>Factory using Reflection: usage example</a:t>
            </a:r>
          </a:p>
        </p:txBody>
      </p:sp>
    </p:spTree>
    <p:extLst>
      <p:ext uri="{BB962C8B-B14F-4D97-AF65-F5344CB8AC3E}">
        <p14:creationId xmlns:p14="http://schemas.microsoft.com/office/powerpoint/2010/main" val="345774568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Complex Objects</a:t>
            </a:r>
          </a:p>
        </p:txBody>
      </p:sp>
      <p:sp>
        <p:nvSpPr>
          <p:cNvPr id="3" name="Text Placeholder 2"/>
          <p:cNvSpPr>
            <a:spLocks noGrp="1"/>
          </p:cNvSpPr>
          <p:nvPr>
            <p:ph type="body" idx="1"/>
          </p:nvPr>
        </p:nvSpPr>
        <p:spPr>
          <a:xfrm>
            <a:off x="431540" y="1196752"/>
            <a:ext cx="8604956" cy="5544616"/>
          </a:xfrm>
        </p:spPr>
        <p:txBody>
          <a:bodyPr/>
          <a:lstStyle/>
          <a:p>
            <a:r>
              <a:rPr lang="en-GB" dirty="0"/>
              <a:t>For complex classes, constructors may have lots of parameters</a:t>
            </a:r>
          </a:p>
          <a:p>
            <a:pPr lvl="1"/>
            <a:r>
              <a:rPr lang="en-GB" dirty="0"/>
              <a:t>Constructor calls become unwieldy and hard to understand </a:t>
            </a:r>
          </a:p>
          <a:p>
            <a:r>
              <a:rPr lang="en-GB" dirty="0"/>
              <a:t>One solution is the </a:t>
            </a:r>
            <a:r>
              <a:rPr lang="en-GB" i="1" dirty="0"/>
              <a:t>Builder Pattern</a:t>
            </a:r>
            <a:r>
              <a:rPr lang="en-GB" dirty="0"/>
              <a:t>: define a separate </a:t>
            </a:r>
            <a:r>
              <a:rPr lang="en-GB" sz="2200" b="1" dirty="0">
                <a:latin typeface="Consolas" pitchFamily="49" charset="0"/>
                <a:cs typeface="Consolas" pitchFamily="49" charset="0"/>
              </a:rPr>
              <a:t>Builder</a:t>
            </a:r>
            <a:r>
              <a:rPr lang="en-GB" dirty="0"/>
              <a:t> class with different </a:t>
            </a:r>
            <a:r>
              <a:rPr lang="en-GB" sz="2200" b="1" dirty="0" err="1">
                <a:latin typeface="Consolas" pitchFamily="49" charset="0"/>
                <a:cs typeface="Consolas" pitchFamily="49" charset="0"/>
              </a:rPr>
              <a:t>buildParts</a:t>
            </a:r>
            <a:r>
              <a:rPr lang="en-GB" sz="2200" b="1" dirty="0">
                <a:latin typeface="Consolas" pitchFamily="49" charset="0"/>
                <a:cs typeface="Consolas" pitchFamily="49" charset="0"/>
              </a:rPr>
              <a:t>()</a:t>
            </a:r>
            <a:r>
              <a:rPr lang="en-GB" dirty="0"/>
              <a:t> methods for collecting all the build information, and a method </a:t>
            </a:r>
            <a:r>
              <a:rPr lang="en-GB" sz="2200" b="1" dirty="0">
                <a:latin typeface="Consolas" pitchFamily="49" charset="0"/>
                <a:cs typeface="Consolas" pitchFamily="49" charset="0"/>
              </a:rPr>
              <a:t>build()</a:t>
            </a:r>
            <a:r>
              <a:rPr lang="en-GB" dirty="0"/>
              <a:t> which uses this information for the appropriate constructor invocation</a:t>
            </a:r>
          </a:p>
          <a:p>
            <a:pPr lvl="1"/>
            <a:r>
              <a:rPr lang="en-GB" dirty="0"/>
              <a:t>This approach does not require changes to original class </a:t>
            </a:r>
          </a:p>
          <a:p>
            <a:r>
              <a:rPr lang="en-GB" dirty="0"/>
              <a:t>Alternatively, classes can include methods that allow a stepwise construction of complex objects from simpler ones </a:t>
            </a:r>
          </a:p>
          <a:p>
            <a:pPr lvl="1"/>
            <a:r>
              <a:rPr lang="en-GB" dirty="0"/>
              <a:t>Define methods which modify an object </a:t>
            </a:r>
            <a:r>
              <a:rPr lang="en-GB" b="1" dirty="0"/>
              <a:t>and</a:t>
            </a:r>
            <a:r>
              <a:rPr lang="en-GB" dirty="0"/>
              <a:t> return it.  This allows </a:t>
            </a:r>
            <a:r>
              <a:rPr lang="en-GB" i="1" dirty="0"/>
              <a:t>chaining of methods </a:t>
            </a:r>
            <a:r>
              <a:rPr lang="en-GB" dirty="0"/>
              <a:t>which shortens the code, e.g. </a:t>
            </a:r>
            <a:br>
              <a:rPr lang="en-GB" sz="2000" dirty="0"/>
            </a:br>
            <a:r>
              <a:rPr lang="en-GB" sz="2200" b="1" kern="1200" dirty="0">
                <a:latin typeface="Consolas"/>
                <a:ea typeface="+mn-ea"/>
                <a:cs typeface="Times New Roman" pitchFamily="18" charset="0"/>
              </a:rPr>
              <a:t>x.m1(…).m2(…).m3(…)</a:t>
            </a:r>
            <a:r>
              <a:rPr lang="en-GB" sz="2000" b="1" dirty="0">
                <a:latin typeface="Consolas" panose="020B0609020204030204" pitchFamily="49" charset="0"/>
                <a:cs typeface="Consolas" panose="020B0609020204030204" pitchFamily="49" charset="0"/>
              </a:rPr>
              <a:t>  </a:t>
            </a:r>
            <a:endParaRPr lang="en-GB" b="1" dirty="0">
              <a:latin typeface="Consolas" panose="020B0609020204030204" pitchFamily="49" charset="0"/>
              <a:cs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Complex Objects using Method Chaining [</a:t>
            </a:r>
            <a:r>
              <a:rPr lang="en-GB" dirty="0">
                <a:hlinkClick r:id="rId4"/>
              </a:rPr>
              <a:t>Jersey Client API Doc</a:t>
            </a:r>
            <a:r>
              <a:rPr lang="en-GB" dirty="0"/>
              <a:t>]</a:t>
            </a:r>
          </a:p>
        </p:txBody>
      </p:sp>
      <p:sp>
        <p:nvSpPr>
          <p:cNvPr id="3" name="Text Placeholder 2"/>
          <p:cNvSpPr>
            <a:spLocks noGrp="1"/>
          </p:cNvSpPr>
          <p:nvPr>
            <p:ph type="body" idx="1"/>
          </p:nvPr>
        </p:nvSpPr>
        <p:spPr>
          <a:xfrm>
            <a:off x="0" y="1772816"/>
            <a:ext cx="9144000" cy="4248472"/>
          </a:xfrm>
        </p:spPr>
        <p:txBody>
          <a:bodyPr/>
          <a:lstStyle/>
          <a:p>
            <a:pPr>
              <a:buNone/>
            </a:pPr>
            <a:r>
              <a:rPr lang="en-GB" sz="2200" dirty="0">
                <a:latin typeface="Consolas" panose="020B0609020204030204" pitchFamily="49" charset="0"/>
                <a:cs typeface="Consolas" panose="020B0609020204030204" pitchFamily="49" charset="0"/>
              </a:rPr>
              <a:t>Client </a:t>
            </a:r>
            <a:r>
              <a:rPr lang="en-GB" sz="2200" dirty="0" err="1">
                <a:latin typeface="Consolas" panose="020B0609020204030204" pitchFamily="49" charset="0"/>
                <a:cs typeface="Consolas" panose="020B0609020204030204" pitchFamily="49" charset="0"/>
              </a:rPr>
              <a:t>client</a:t>
            </a:r>
            <a:r>
              <a:rPr lang="en-GB" sz="2200" dirty="0">
                <a:latin typeface="Consolas" panose="020B0609020204030204" pitchFamily="49" charset="0"/>
                <a:cs typeface="Consolas" panose="020B0609020204030204" pitchFamily="49" charset="0"/>
              </a:rPr>
              <a:t> = </a:t>
            </a:r>
            <a:r>
              <a:rPr lang="en-GB" sz="2200" dirty="0" err="1">
                <a:latin typeface="Consolas" panose="020B0609020204030204" pitchFamily="49" charset="0"/>
                <a:cs typeface="Consolas" panose="020B0609020204030204" pitchFamily="49" charset="0"/>
              </a:rPr>
              <a:t>ClientBuilder.newClient</a:t>
            </a:r>
            <a:r>
              <a:rPr lang="en-GB" sz="2200" dirty="0">
                <a:latin typeface="Consolas" panose="020B0609020204030204" pitchFamily="49" charset="0"/>
                <a:cs typeface="Consolas" panose="020B0609020204030204" pitchFamily="49" charset="0"/>
              </a:rPr>
              <a:t>(new </a:t>
            </a:r>
            <a:r>
              <a:rPr lang="en-GB" sz="2200" dirty="0" err="1">
                <a:latin typeface="Consolas" panose="020B0609020204030204" pitchFamily="49" charset="0"/>
                <a:cs typeface="Consolas" panose="020B0609020204030204" pitchFamily="49" charset="0"/>
              </a:rPr>
              <a:t>ClientConfig</a:t>
            </a:r>
            <a:r>
              <a:rPr lang="en-GB" sz="2200" dirty="0">
                <a:latin typeface="Consolas" panose="020B0609020204030204" pitchFamily="49" charset="0"/>
                <a:cs typeface="Consolas" panose="020B0609020204030204" pitchFamily="49" charset="0"/>
              </a:rPr>
              <a:t>()</a:t>
            </a:r>
          </a:p>
          <a:p>
            <a:pPr>
              <a:buNone/>
            </a:pPr>
            <a:r>
              <a:rPr lang="en-GB" sz="2200" dirty="0">
                <a:latin typeface="Consolas" panose="020B0609020204030204" pitchFamily="49" charset="0"/>
                <a:cs typeface="Consolas" panose="020B0609020204030204" pitchFamily="49" charset="0"/>
              </a:rPr>
              <a:t>		.register(</a:t>
            </a:r>
            <a:r>
              <a:rPr lang="en-GB" sz="2200" dirty="0" err="1">
                <a:latin typeface="Consolas" panose="020B0609020204030204" pitchFamily="49" charset="0"/>
                <a:cs typeface="Consolas" panose="020B0609020204030204" pitchFamily="49" charset="0"/>
              </a:rPr>
              <a:t>MyClientResponseFilter.class</a:t>
            </a:r>
            <a:r>
              <a:rPr lang="en-GB" sz="2200" dirty="0">
                <a:latin typeface="Consolas" panose="020B0609020204030204" pitchFamily="49" charset="0"/>
                <a:cs typeface="Consolas" panose="020B0609020204030204" pitchFamily="49" charset="0"/>
              </a:rPr>
              <a:t>)</a:t>
            </a:r>
          </a:p>
          <a:p>
            <a:pPr>
              <a:buNone/>
            </a:pPr>
            <a:r>
              <a:rPr lang="en-GB" sz="2200" dirty="0">
                <a:latin typeface="Consolas" panose="020B0609020204030204" pitchFamily="49" charset="0"/>
                <a:cs typeface="Consolas" panose="020B0609020204030204" pitchFamily="49" charset="0"/>
              </a:rPr>
              <a:t>      .register(new </a:t>
            </a:r>
            <a:r>
              <a:rPr lang="en-GB" sz="2200" dirty="0" err="1">
                <a:latin typeface="Consolas" panose="020B0609020204030204" pitchFamily="49" charset="0"/>
                <a:cs typeface="Consolas" panose="020B0609020204030204" pitchFamily="49" charset="0"/>
              </a:rPr>
              <a:t>AnotherClientFilter</a:t>
            </a:r>
            <a:r>
              <a:rPr lang="en-GB" sz="2200" dirty="0">
                <a:latin typeface="Consolas" panose="020B0609020204030204" pitchFamily="49" charset="0"/>
                <a:cs typeface="Consolas" panose="020B0609020204030204" pitchFamily="49" charset="0"/>
              </a:rPr>
              <a:t>()));</a:t>
            </a:r>
          </a:p>
          <a:p>
            <a:pPr>
              <a:buNone/>
            </a:pPr>
            <a:r>
              <a:rPr lang="en-GB" sz="2200" dirty="0">
                <a:latin typeface="Consolas" panose="020B0609020204030204" pitchFamily="49" charset="0"/>
                <a:cs typeface="Consolas" panose="020B0609020204030204" pitchFamily="49" charset="0"/>
              </a:rPr>
              <a:t>String entity = </a:t>
            </a:r>
            <a:r>
              <a:rPr lang="en-GB" sz="2200" dirty="0" err="1">
                <a:latin typeface="Consolas" panose="020B0609020204030204" pitchFamily="49" charset="0"/>
                <a:cs typeface="Consolas" panose="020B0609020204030204" pitchFamily="49" charset="0"/>
              </a:rPr>
              <a:t>client.target</a:t>
            </a:r>
            <a:r>
              <a:rPr lang="en-GB" sz="2200" dirty="0">
                <a:latin typeface="Consolas" panose="020B0609020204030204" pitchFamily="49" charset="0"/>
                <a:cs typeface="Consolas" panose="020B0609020204030204" pitchFamily="49" charset="0"/>
              </a:rPr>
              <a:t>("http://example.com/rest")</a:t>
            </a:r>
          </a:p>
          <a:p>
            <a:pPr>
              <a:buNone/>
            </a:pPr>
            <a:r>
              <a:rPr lang="en-GB" sz="2200" dirty="0">
                <a:latin typeface="Consolas" panose="020B0609020204030204" pitchFamily="49" charset="0"/>
                <a:cs typeface="Consolas" panose="020B0609020204030204" pitchFamily="49" charset="0"/>
              </a:rPr>
              <a:t>		.register(</a:t>
            </a:r>
            <a:r>
              <a:rPr lang="en-GB" sz="2200" dirty="0" err="1">
                <a:latin typeface="Consolas" panose="020B0609020204030204" pitchFamily="49" charset="0"/>
                <a:cs typeface="Consolas" panose="020B0609020204030204" pitchFamily="49" charset="0"/>
              </a:rPr>
              <a:t>FilterForExampleCom.class</a:t>
            </a:r>
            <a:r>
              <a:rPr lang="en-GB" sz="2200" dirty="0">
                <a:latin typeface="Consolas" panose="020B0609020204030204" pitchFamily="49" charset="0"/>
                <a:cs typeface="Consolas" panose="020B0609020204030204" pitchFamily="49" charset="0"/>
              </a:rPr>
              <a:t>)</a:t>
            </a:r>
          </a:p>
          <a:p>
            <a:pPr>
              <a:buNone/>
            </a:pPr>
            <a:r>
              <a:rPr lang="en-GB" sz="2200" dirty="0">
                <a:latin typeface="Consolas" panose="020B0609020204030204" pitchFamily="49" charset="0"/>
                <a:cs typeface="Consolas" panose="020B0609020204030204" pitchFamily="49" charset="0"/>
              </a:rPr>
              <a:t>		.path("resource/</a:t>
            </a:r>
            <a:r>
              <a:rPr lang="en-GB" sz="2200" dirty="0" err="1">
                <a:latin typeface="Consolas" panose="020B0609020204030204" pitchFamily="49" charset="0"/>
                <a:cs typeface="Consolas" panose="020B0609020204030204" pitchFamily="49" charset="0"/>
              </a:rPr>
              <a:t>helloworld</a:t>
            </a:r>
            <a:r>
              <a:rPr lang="en-GB" sz="2200" dirty="0">
                <a:latin typeface="Consolas" panose="020B0609020204030204" pitchFamily="49" charset="0"/>
                <a:cs typeface="Consolas" panose="020B0609020204030204" pitchFamily="49" charset="0"/>
              </a:rPr>
              <a:t>")</a:t>
            </a:r>
          </a:p>
          <a:p>
            <a:pPr>
              <a:buNone/>
            </a:pPr>
            <a:r>
              <a:rPr lang="en-GB" sz="2200" dirty="0">
                <a:latin typeface="Consolas" panose="020B0609020204030204" pitchFamily="49" charset="0"/>
                <a:cs typeface="Consolas" panose="020B0609020204030204" pitchFamily="49" charset="0"/>
              </a:rPr>
              <a:t>      .</a:t>
            </a:r>
            <a:r>
              <a:rPr lang="en-GB" sz="2200" dirty="0" err="1">
                <a:latin typeface="Consolas" panose="020B0609020204030204" pitchFamily="49" charset="0"/>
                <a:cs typeface="Consolas" panose="020B0609020204030204" pitchFamily="49" charset="0"/>
              </a:rPr>
              <a:t>queryParam</a:t>
            </a:r>
            <a:r>
              <a:rPr lang="en-GB" sz="2200" dirty="0">
                <a:latin typeface="Consolas" panose="020B0609020204030204" pitchFamily="49" charset="0"/>
                <a:cs typeface="Consolas" panose="020B0609020204030204" pitchFamily="49" charset="0"/>
              </a:rPr>
              <a:t>("greeting", "Hi World!")</a:t>
            </a:r>
          </a:p>
          <a:p>
            <a:pPr>
              <a:buNone/>
            </a:pPr>
            <a:r>
              <a:rPr lang="en-GB" sz="2200" dirty="0">
                <a:latin typeface="Consolas" panose="020B0609020204030204" pitchFamily="49" charset="0"/>
                <a:cs typeface="Consolas" panose="020B0609020204030204" pitchFamily="49" charset="0"/>
              </a:rPr>
              <a:t>      .request(</a:t>
            </a:r>
            <a:r>
              <a:rPr lang="en-GB" sz="2200" dirty="0" err="1">
                <a:latin typeface="Consolas" panose="020B0609020204030204" pitchFamily="49" charset="0"/>
                <a:cs typeface="Consolas" panose="020B0609020204030204" pitchFamily="49" charset="0"/>
              </a:rPr>
              <a:t>MediaType.TEXT_PLAIN_TYPE</a:t>
            </a:r>
            <a:r>
              <a:rPr lang="en-GB" sz="2200" dirty="0">
                <a:latin typeface="Consolas" panose="020B0609020204030204" pitchFamily="49" charset="0"/>
                <a:cs typeface="Consolas" panose="020B0609020204030204" pitchFamily="49" charset="0"/>
              </a:rPr>
              <a:t>)</a:t>
            </a:r>
          </a:p>
          <a:p>
            <a:pPr>
              <a:buNone/>
            </a:pPr>
            <a:r>
              <a:rPr lang="en-GB" sz="2200" dirty="0">
                <a:latin typeface="Consolas" panose="020B0609020204030204" pitchFamily="49" charset="0"/>
                <a:cs typeface="Consolas" panose="020B0609020204030204" pitchFamily="49" charset="0"/>
              </a:rPr>
              <a:t>      .header("some-header", "true")</a:t>
            </a:r>
          </a:p>
          <a:p>
            <a:pPr>
              <a:buNone/>
            </a:pPr>
            <a:r>
              <a:rPr lang="en-GB" sz="2200" dirty="0">
                <a:latin typeface="Consolas" panose="020B0609020204030204" pitchFamily="49" charset="0"/>
                <a:cs typeface="Consolas" panose="020B0609020204030204" pitchFamily="49" charset="0"/>
              </a:rPr>
              <a:t>      .get(</a:t>
            </a:r>
            <a:r>
              <a:rPr lang="en-GB" sz="2200" dirty="0" err="1">
                <a:latin typeface="Consolas" panose="020B0609020204030204" pitchFamily="49" charset="0"/>
                <a:cs typeface="Consolas" panose="020B0609020204030204" pitchFamily="49" charset="0"/>
              </a:rPr>
              <a:t>String.class</a:t>
            </a:r>
            <a:r>
              <a:rPr lang="en-GB" sz="2200" dirty="0">
                <a:latin typeface="Consolas" panose="020B0609020204030204" pitchFamily="49" charset="0"/>
                <a:cs typeface="Consolas" panose="020B0609020204030204" pitchFamily="49" charset="0"/>
              </a:rPr>
              <a:t>);</a:t>
            </a:r>
          </a:p>
          <a:p>
            <a:pPr>
              <a:buNone/>
            </a:pPr>
            <a:endParaRPr lang="en-GB" dirty="0"/>
          </a:p>
        </p:txBody>
      </p:sp>
      <p:sp>
        <p:nvSpPr>
          <p:cNvPr id="4" name="Rectangle 3"/>
          <p:cNvSpPr/>
          <p:nvPr/>
        </p:nvSpPr>
        <p:spPr>
          <a:xfrm>
            <a:off x="0" y="6093296"/>
            <a:ext cx="8964488" cy="677108"/>
          </a:xfrm>
          <a:prstGeom prst="rect">
            <a:avLst/>
          </a:prstGeom>
        </p:spPr>
        <p:txBody>
          <a:bodyPr wrap="square">
            <a:spAutoFit/>
          </a:bodyPr>
          <a:lstStyle/>
          <a:p>
            <a:pPr lvl="1"/>
            <a:endParaRPr lang="en-GB" dirty="0"/>
          </a:p>
          <a:p>
            <a:pPr lvl="1"/>
            <a:r>
              <a:rPr lang="en-GB" sz="2000" dirty="0"/>
              <a:t>See also "Fluent APIs": </a:t>
            </a:r>
            <a:r>
              <a:rPr lang="en-GB" sz="2000" dirty="0">
                <a:hlinkClick r:id="rId5"/>
              </a:rPr>
              <a:t>http://martinfowler.com/bliki/FluentInterface.html</a:t>
            </a:r>
            <a:endParaRPr lang="en-GB" sz="2000"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8273-FB7D-493C-8FF4-AC3FADF58C07}"/>
              </a:ext>
            </a:extLst>
          </p:cNvPr>
          <p:cNvSpPr>
            <a:spLocks noGrp="1"/>
          </p:cNvSpPr>
          <p:nvPr>
            <p:ph type="title"/>
          </p:nvPr>
        </p:nvSpPr>
        <p:spPr/>
        <p:txBody>
          <a:bodyPr/>
          <a:lstStyle/>
          <a:p>
            <a:r>
              <a:rPr lang="en-GB" dirty="0"/>
              <a:t>Program Optimisation</a:t>
            </a:r>
          </a:p>
        </p:txBody>
      </p:sp>
      <p:sp>
        <p:nvSpPr>
          <p:cNvPr id="3" name="Text Placeholder 2">
            <a:extLst>
              <a:ext uri="{FF2B5EF4-FFF2-40B4-BE49-F238E27FC236}">
                <a16:creationId xmlns:a16="http://schemas.microsoft.com/office/drawing/2014/main" id="{08DF3390-45CF-4700-833A-6A70926264CE}"/>
              </a:ext>
            </a:extLst>
          </p:cNvPr>
          <p:cNvSpPr>
            <a:spLocks noGrp="1"/>
          </p:cNvSpPr>
          <p:nvPr>
            <p:ph type="body" sz="quarter" idx="10"/>
          </p:nvPr>
        </p:nvSpPr>
        <p:spPr/>
        <p:txBody>
          <a:bodyPr/>
          <a:lstStyle/>
          <a:p>
            <a:r>
              <a:rPr lang="en-GB" dirty="0"/>
              <a:t>Program optimisation is a process of rewriting fragments of code so that they consume less computational resources, most commonly</a:t>
            </a:r>
          </a:p>
          <a:p>
            <a:pPr lvl="1"/>
            <a:r>
              <a:rPr lang="en-GB" dirty="0"/>
              <a:t>CPU time</a:t>
            </a:r>
          </a:p>
          <a:p>
            <a:pPr lvl="1"/>
            <a:r>
              <a:rPr lang="en-GB" dirty="0"/>
              <a:t>Wall clock time</a:t>
            </a:r>
          </a:p>
          <a:p>
            <a:pPr lvl="1"/>
            <a:r>
              <a:rPr lang="en-GB" dirty="0"/>
              <a:t>Memory</a:t>
            </a:r>
          </a:p>
          <a:p>
            <a:r>
              <a:rPr lang="en-GB" dirty="0"/>
              <a:t>Often a trade-off, e.g. between performance and readability/maintainability of the code</a:t>
            </a:r>
          </a:p>
          <a:p>
            <a:r>
              <a:rPr lang="en-GB" dirty="0"/>
              <a:t>Typical to optimise only the slowest parts of the code; in other parts, readability should be preferred</a:t>
            </a:r>
          </a:p>
          <a:p>
            <a:pPr lvl="1"/>
            <a:r>
              <a:rPr lang="en-GB" dirty="0"/>
              <a:t>You are always expected to write efficient code</a:t>
            </a:r>
          </a:p>
        </p:txBody>
      </p:sp>
    </p:spTree>
    <p:extLst>
      <p:ext uri="{BB962C8B-B14F-4D97-AF65-F5344CB8AC3E}">
        <p14:creationId xmlns:p14="http://schemas.microsoft.com/office/powerpoint/2010/main" val="722173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pPr>
              <a:defRPr/>
            </a:pPr>
            <a:r>
              <a:rPr lang="en-US" dirty="0"/>
              <a:t>Software Design Pattern Summary</a:t>
            </a:r>
          </a:p>
        </p:txBody>
      </p:sp>
      <p:sp>
        <p:nvSpPr>
          <p:cNvPr id="43011" name="Rectangle 3"/>
          <p:cNvSpPr>
            <a:spLocks noGrp="1" noChangeArrowheads="1"/>
          </p:cNvSpPr>
          <p:nvPr>
            <p:ph type="body" idx="1"/>
          </p:nvPr>
        </p:nvSpPr>
        <p:spPr/>
        <p:txBody>
          <a:bodyPr/>
          <a:lstStyle/>
          <a:p>
            <a:r>
              <a:rPr lang="en-US" dirty="0"/>
              <a:t>Provide template solutions to common problems</a:t>
            </a:r>
          </a:p>
          <a:p>
            <a:pPr lvl="1"/>
            <a:r>
              <a:rPr lang="en-US" dirty="0"/>
              <a:t>But do not interpret the templates too rigidly as the implementation details often vary</a:t>
            </a:r>
          </a:p>
          <a:p>
            <a:r>
              <a:rPr lang="en-US" dirty="0"/>
              <a:t>Patterns can help to achieve design goals such as extensibility, maintainability and efficiency</a:t>
            </a:r>
          </a:p>
          <a:p>
            <a:pPr lvl="1"/>
            <a:r>
              <a:rPr lang="en-US" dirty="0"/>
              <a:t>but make sure that pattern application makes sense</a:t>
            </a:r>
          </a:p>
          <a:p>
            <a:r>
              <a:rPr lang="en-US" dirty="0"/>
              <a:t>OO patterns typically rely on interfaces, abstract classes and delegation to achieve flexibility</a:t>
            </a:r>
          </a:p>
          <a:p>
            <a:r>
              <a:rPr lang="en-US" dirty="0"/>
              <a:t>See the literature for many more design patterns</a:t>
            </a:r>
            <a:endParaRPr lang="en-US" sz="2000" b="1" dirty="0">
              <a:latin typeface="Consolas"/>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317F-B887-4BD9-86C9-4701326BA2BA}"/>
              </a:ext>
            </a:extLst>
          </p:cNvPr>
          <p:cNvSpPr>
            <a:spLocks noGrp="1"/>
          </p:cNvSpPr>
          <p:nvPr>
            <p:ph type="title"/>
          </p:nvPr>
        </p:nvSpPr>
        <p:spPr/>
        <p:txBody>
          <a:bodyPr/>
          <a:lstStyle/>
          <a:p>
            <a:r>
              <a:rPr lang="en-GB" dirty="0"/>
              <a:t>Ways to achieve optimisation</a:t>
            </a:r>
          </a:p>
        </p:txBody>
      </p:sp>
      <p:sp>
        <p:nvSpPr>
          <p:cNvPr id="3" name="Text Placeholder 2">
            <a:extLst>
              <a:ext uri="{FF2B5EF4-FFF2-40B4-BE49-F238E27FC236}">
                <a16:creationId xmlns:a16="http://schemas.microsoft.com/office/drawing/2014/main" id="{8CCC58D2-C6D3-4A45-8C02-E668F122A009}"/>
              </a:ext>
            </a:extLst>
          </p:cNvPr>
          <p:cNvSpPr>
            <a:spLocks noGrp="1"/>
          </p:cNvSpPr>
          <p:nvPr>
            <p:ph type="body" sz="quarter" idx="10"/>
          </p:nvPr>
        </p:nvSpPr>
        <p:spPr>
          <a:xfrm>
            <a:off x="611560" y="1196752"/>
            <a:ext cx="8280920" cy="5472608"/>
          </a:xfrm>
        </p:spPr>
        <p:txBody>
          <a:bodyPr/>
          <a:lstStyle/>
          <a:p>
            <a:r>
              <a:rPr lang="en-GB" dirty="0"/>
              <a:t>Avoiding unnecessary operations</a:t>
            </a:r>
          </a:p>
          <a:p>
            <a:pPr lvl="1"/>
            <a:r>
              <a:rPr lang="en-GB" dirty="0"/>
              <a:t>E.g., save a value into a variable instead of checking/computing it every time</a:t>
            </a:r>
          </a:p>
          <a:p>
            <a:r>
              <a:rPr lang="en-GB"/>
              <a:t>Code-level optimisation</a:t>
            </a:r>
            <a:endParaRPr lang="en-GB" sz="2200" dirty="0"/>
          </a:p>
          <a:p>
            <a:r>
              <a:rPr lang="en-GB" dirty="0"/>
              <a:t>Algorithm-level optimisation</a:t>
            </a:r>
          </a:p>
          <a:p>
            <a:pPr lvl="1"/>
            <a:r>
              <a:rPr lang="en-GB" dirty="0"/>
              <a:t>Can improve performance by orders of magnitude</a:t>
            </a:r>
          </a:p>
          <a:p>
            <a:pPr lvl="1"/>
            <a:r>
              <a:rPr lang="en-GB" dirty="0"/>
              <a:t>E.g., use quick sort instead of bubble sort</a:t>
            </a:r>
          </a:p>
          <a:p>
            <a:endParaRPr lang="en-GB" dirty="0"/>
          </a:p>
        </p:txBody>
      </p:sp>
    </p:spTree>
    <p:extLst>
      <p:ext uri="{BB962C8B-B14F-4D97-AF65-F5344CB8AC3E}">
        <p14:creationId xmlns:p14="http://schemas.microsoft.com/office/powerpoint/2010/main" val="225451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3600" dirty="0"/>
              <a:t>Algorithm-level optimisation</a:t>
            </a:r>
          </a:p>
        </p:txBody>
      </p:sp>
      <p:sp>
        <p:nvSpPr>
          <p:cNvPr id="7" name="Text Placeholder 6"/>
          <p:cNvSpPr>
            <a:spLocks noGrp="1"/>
          </p:cNvSpPr>
          <p:nvPr>
            <p:ph type="body" sz="quarter" idx="10"/>
          </p:nvPr>
        </p:nvSpPr>
        <p:spPr/>
        <p:txBody>
          <a:bodyPr/>
          <a:lstStyle/>
          <a:p>
            <a:r>
              <a:rPr lang="en-GB" dirty="0"/>
              <a:t>Trading space for time </a:t>
            </a:r>
          </a:p>
          <a:p>
            <a:pPr lvl="1"/>
            <a:r>
              <a:rPr lang="en-GB" dirty="0"/>
              <a:t>memoisation, caching and tabulation</a:t>
            </a:r>
          </a:p>
          <a:p>
            <a:r>
              <a:rPr lang="en-GB" dirty="0"/>
              <a:t>Re-arrange computation for greater efficiency</a:t>
            </a:r>
          </a:p>
          <a:p>
            <a:pPr lvl="1"/>
            <a:r>
              <a:rPr lang="en-GB" dirty="0"/>
              <a:t>fusion: eliminating multiple traversals</a:t>
            </a:r>
          </a:p>
          <a:p>
            <a:pPr lvl="1"/>
            <a:r>
              <a:rPr lang="en-GB" dirty="0"/>
              <a:t>early filtering, backtracking</a:t>
            </a:r>
          </a:p>
          <a:p>
            <a:pPr lvl="1"/>
            <a:r>
              <a:rPr lang="en-GB" dirty="0"/>
              <a:t>staged computation / pagination </a:t>
            </a:r>
          </a:p>
          <a:p>
            <a:r>
              <a:rPr lang="en-GB" dirty="0"/>
              <a:t>Parallelisation</a:t>
            </a:r>
          </a:p>
          <a:p>
            <a:r>
              <a:rPr lang="en-GB" dirty="0"/>
              <a:t>Lazy evaluation (see the lecture on Haskell)</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Memoisation and Caching</a:t>
            </a:r>
          </a:p>
        </p:txBody>
      </p:sp>
      <p:sp>
        <p:nvSpPr>
          <p:cNvPr id="3" name="Content Placeholder 2"/>
          <p:cNvSpPr>
            <a:spLocks noGrp="1"/>
          </p:cNvSpPr>
          <p:nvPr>
            <p:ph idx="1"/>
          </p:nvPr>
        </p:nvSpPr>
        <p:spPr/>
        <p:txBody>
          <a:bodyPr/>
          <a:lstStyle/>
          <a:p>
            <a:r>
              <a:rPr lang="en-GB" i="1" dirty="0"/>
              <a:t>Memoisation</a:t>
            </a:r>
            <a:r>
              <a:rPr lang="en-GB" dirty="0"/>
              <a:t> is an important optimisation technique to avoid repeated computing of the same function values</a:t>
            </a:r>
          </a:p>
          <a:p>
            <a:pPr lvl="1"/>
            <a:r>
              <a:rPr lang="en-GB" dirty="0"/>
              <a:t>Store computed function values in an array or map </a:t>
            </a:r>
          </a:p>
          <a:p>
            <a:pPr lvl="1"/>
            <a:r>
              <a:rPr lang="en-GB" dirty="0"/>
              <a:t>Perform a lookup before doing new computations</a:t>
            </a:r>
          </a:p>
          <a:p>
            <a:r>
              <a:rPr lang="en-GB" dirty="0"/>
              <a:t>You can think of it as a rudimentary form of caching on the level of individual methods</a:t>
            </a:r>
          </a:p>
          <a:p>
            <a:r>
              <a:rPr lang="en-GB" dirty="0"/>
              <a:t>Caching is a more general technique for avoiding costly operations, see for example web browsers</a:t>
            </a:r>
          </a:p>
        </p:txBody>
      </p:sp>
    </p:spTree>
    <p:extLst>
      <p:ext uri="{BB962C8B-B14F-4D97-AF65-F5344CB8AC3E}">
        <p14:creationId xmlns:p14="http://schemas.microsoft.com/office/powerpoint/2010/main" val="259604722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100000"/>
                <a:alpha val="25000"/>
              </a:srgbClr>
            </a:gs>
            <a:gs pos="8000">
              <a:srgbClr val="0070C0">
                <a:alpha val="10000"/>
              </a:srgbClr>
            </a:gs>
            <a:gs pos="26000">
              <a:schemeClr val="bg1">
                <a:alpha val="0"/>
              </a:schemeClr>
            </a:gs>
          </a:gsLst>
          <a:lin ang="81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Fibonacci Numbers: Naïve Implementation (Java)</a:t>
            </a:r>
          </a:p>
        </p:txBody>
      </p:sp>
      <p:sp>
        <p:nvSpPr>
          <p:cNvPr id="3" name="Text Placeholder 2"/>
          <p:cNvSpPr>
            <a:spLocks noGrp="1"/>
          </p:cNvSpPr>
          <p:nvPr>
            <p:ph idx="1"/>
          </p:nvPr>
        </p:nvSpPr>
        <p:spPr/>
        <p:txBody>
          <a:bodyPr/>
          <a:lstStyle/>
          <a:p>
            <a:pPr marL="0" indent="0">
              <a:buNone/>
            </a:pPr>
            <a:r>
              <a:rPr lang="en-GB" dirty="0">
                <a:solidFill>
                  <a:srgbClr val="3F7F5F"/>
                </a:solidFill>
                <a:latin typeface="Consolas" panose="020B0609020204030204" pitchFamily="49" charset="0"/>
              </a:rPr>
              <a:t>// One of the most famous number sequences</a:t>
            </a:r>
          </a:p>
          <a:p>
            <a:pPr marL="0" indent="0">
              <a:buNone/>
            </a:pPr>
            <a:r>
              <a:rPr lang="pt-BR" dirty="0">
                <a:solidFill>
                  <a:srgbClr val="3F7F5F"/>
                </a:solidFill>
                <a:latin typeface="Consolas" panose="020B0609020204030204" pitchFamily="49" charset="0"/>
              </a:rPr>
              <a:t>// fib(n) = 1, if n = 0 or n = 1</a:t>
            </a:r>
          </a:p>
          <a:p>
            <a:pPr marL="0" indent="0">
              <a:buNone/>
            </a:pPr>
            <a:r>
              <a:rPr lang="pt-BR" dirty="0">
                <a:solidFill>
                  <a:srgbClr val="3F7F5F"/>
                </a:solidFill>
                <a:latin typeface="Consolas" panose="020B0609020204030204" pitchFamily="49" charset="0"/>
              </a:rPr>
              <a:t>// fib(n) = fib(n-1) + fib(n-2), otherwise </a:t>
            </a:r>
          </a:p>
          <a:p>
            <a:pPr marL="0" indent="0">
              <a:buNone/>
            </a:pPr>
            <a:endParaRPr lang="en-GB" dirty="0">
              <a:latin typeface="Consolas" panose="020B0609020204030204" pitchFamily="49" charset="0"/>
            </a:endParaRPr>
          </a:p>
          <a:p>
            <a:pPr marL="0" indent="0">
              <a:buNone/>
            </a:pPr>
            <a:r>
              <a:rPr lang="en-GB" dirty="0">
                <a:solidFill>
                  <a:srgbClr val="7F0055"/>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7F0055"/>
                </a:solidFill>
                <a:latin typeface="Consolas" panose="020B0609020204030204" pitchFamily="49" charset="0"/>
              </a:rPr>
              <a:t>static</a:t>
            </a:r>
            <a:r>
              <a:rPr lang="en-GB" dirty="0">
                <a:solidFill>
                  <a:srgbClr val="000000"/>
                </a:solidFill>
                <a:latin typeface="Consolas" panose="020B0609020204030204" pitchFamily="49" charset="0"/>
              </a:rPr>
              <a:t> </a:t>
            </a:r>
            <a:r>
              <a:rPr lang="en-GB" dirty="0">
                <a:solidFill>
                  <a:srgbClr val="7F0055"/>
                </a:solidFill>
                <a:latin typeface="Consolas" panose="020B0609020204030204" pitchFamily="49" charset="0"/>
              </a:rPr>
              <a:t>long</a:t>
            </a:r>
            <a:r>
              <a:rPr lang="en-GB" dirty="0">
                <a:solidFill>
                  <a:srgbClr val="000000"/>
                </a:solidFill>
                <a:latin typeface="Consolas" panose="020B0609020204030204" pitchFamily="49" charset="0"/>
              </a:rPr>
              <a:t> fib(</a:t>
            </a:r>
            <a:r>
              <a:rPr lang="en-GB" dirty="0" err="1">
                <a:solidFill>
                  <a:srgbClr val="7F0055"/>
                </a:solidFill>
                <a:latin typeface="Consolas" panose="020B0609020204030204" pitchFamily="49" charset="0"/>
              </a:rPr>
              <a:t>int</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n</a:t>
            </a:r>
            <a:r>
              <a:rPr lang="en-GB" dirty="0">
                <a:solidFill>
                  <a:srgbClr val="000000"/>
                </a:solidFill>
                <a:latin typeface="Consolas" panose="020B0609020204030204" pitchFamily="49" charset="0"/>
              </a:rPr>
              <a:t>) {</a:t>
            </a:r>
          </a:p>
          <a:p>
            <a:pPr marL="0" indent="0">
              <a:buNone/>
            </a:pPr>
            <a:r>
              <a:rPr lang="pt-BR" dirty="0">
                <a:solidFill>
                  <a:srgbClr val="7F0055"/>
                </a:solidFill>
                <a:latin typeface="Consolas" panose="020B0609020204030204" pitchFamily="49" charset="0"/>
              </a:rPr>
              <a:t>  if</a:t>
            </a:r>
            <a:r>
              <a:rPr lang="pt-BR" dirty="0">
                <a:solidFill>
                  <a:srgbClr val="000000"/>
                </a:solidFill>
                <a:latin typeface="Consolas" panose="020B0609020204030204" pitchFamily="49" charset="0"/>
              </a:rPr>
              <a:t> (</a:t>
            </a:r>
            <a:r>
              <a:rPr lang="pt-BR" dirty="0">
                <a:solidFill>
                  <a:srgbClr val="6A3E3E"/>
                </a:solidFill>
                <a:latin typeface="Consolas" panose="020B0609020204030204" pitchFamily="49" charset="0"/>
              </a:rPr>
              <a:t>n</a:t>
            </a:r>
            <a:r>
              <a:rPr lang="pt-BR" dirty="0">
                <a:solidFill>
                  <a:srgbClr val="000000"/>
                </a:solidFill>
                <a:latin typeface="Consolas" panose="020B0609020204030204" pitchFamily="49" charset="0"/>
              </a:rPr>
              <a:t> == 0 || </a:t>
            </a:r>
            <a:r>
              <a:rPr lang="pt-BR" dirty="0">
                <a:solidFill>
                  <a:srgbClr val="6A3E3E"/>
                </a:solidFill>
                <a:latin typeface="Consolas" panose="020B0609020204030204" pitchFamily="49" charset="0"/>
              </a:rPr>
              <a:t>n</a:t>
            </a:r>
            <a:r>
              <a:rPr lang="pt-BR" dirty="0">
                <a:solidFill>
                  <a:srgbClr val="000000"/>
                </a:solidFill>
                <a:latin typeface="Consolas" panose="020B0609020204030204" pitchFamily="49" charset="0"/>
              </a:rPr>
              <a:t> == 1) </a:t>
            </a:r>
            <a:r>
              <a:rPr lang="en-GB" dirty="0">
                <a:solidFill>
                  <a:srgbClr val="7F0055"/>
                </a:solidFill>
                <a:latin typeface="Consolas" panose="020B0609020204030204" pitchFamily="49" charset="0"/>
              </a:rPr>
              <a:t>return</a:t>
            </a:r>
            <a:r>
              <a:rPr lang="en-GB" dirty="0">
                <a:solidFill>
                  <a:srgbClr val="000000"/>
                </a:solidFill>
                <a:latin typeface="Consolas" panose="020B0609020204030204" pitchFamily="49" charset="0"/>
              </a:rPr>
              <a:t> 1;</a:t>
            </a:r>
          </a:p>
          <a:p>
            <a:pPr marL="0" indent="0">
              <a:buNone/>
            </a:pPr>
            <a:r>
              <a:rPr lang="en-GB" dirty="0">
                <a:solidFill>
                  <a:srgbClr val="7F0055"/>
                </a:solidFill>
                <a:latin typeface="Consolas" panose="020B0609020204030204" pitchFamily="49" charset="0"/>
              </a:rPr>
              <a:t>  else </a:t>
            </a:r>
            <a:r>
              <a:rPr lang="pt-BR" dirty="0">
                <a:solidFill>
                  <a:srgbClr val="7F0055"/>
                </a:solidFill>
                <a:latin typeface="Consolas" panose="020B0609020204030204" pitchFamily="49" charset="0"/>
              </a:rPr>
              <a:t>return</a:t>
            </a:r>
            <a:r>
              <a:rPr lang="pt-BR" dirty="0">
                <a:solidFill>
                  <a:srgbClr val="000000"/>
                </a:solidFill>
                <a:latin typeface="Consolas" panose="020B0609020204030204" pitchFamily="49" charset="0"/>
              </a:rPr>
              <a:t> (</a:t>
            </a:r>
            <a:r>
              <a:rPr lang="pt-BR" i="1" dirty="0">
                <a:solidFill>
                  <a:srgbClr val="000000"/>
                </a:solidFill>
                <a:latin typeface="Consolas" panose="020B0609020204030204" pitchFamily="49" charset="0"/>
              </a:rPr>
              <a:t>fib(</a:t>
            </a:r>
            <a:r>
              <a:rPr lang="pt-BR" i="1" dirty="0">
                <a:solidFill>
                  <a:srgbClr val="6A3E3E"/>
                </a:solidFill>
                <a:latin typeface="Consolas" panose="020B0609020204030204" pitchFamily="49" charset="0"/>
              </a:rPr>
              <a:t>n</a:t>
            </a:r>
            <a:r>
              <a:rPr lang="pt-BR" i="1" dirty="0">
                <a:solidFill>
                  <a:srgbClr val="000000"/>
                </a:solidFill>
                <a:latin typeface="Consolas" panose="020B0609020204030204" pitchFamily="49" charset="0"/>
              </a:rPr>
              <a:t> - 1) + fib(</a:t>
            </a:r>
            <a:r>
              <a:rPr lang="pt-BR" i="1" dirty="0">
                <a:solidFill>
                  <a:srgbClr val="6A3E3E"/>
                </a:solidFill>
                <a:latin typeface="Consolas" panose="020B0609020204030204" pitchFamily="49" charset="0"/>
              </a:rPr>
              <a:t>n</a:t>
            </a:r>
            <a:r>
              <a:rPr lang="pt-BR" i="1" dirty="0">
                <a:solidFill>
                  <a:srgbClr val="000000"/>
                </a:solidFill>
                <a:latin typeface="Consolas" panose="020B0609020204030204" pitchFamily="49" charset="0"/>
              </a:rPr>
              <a:t> - 2));</a:t>
            </a:r>
          </a:p>
          <a:p>
            <a:pPr marL="0" indent="0">
              <a:buNone/>
            </a:pPr>
            <a:r>
              <a:rPr lang="en-GB" dirty="0">
                <a:solidFill>
                  <a:srgbClr val="000000"/>
                </a:solidFill>
                <a:latin typeface="Consolas" panose="020B0609020204030204" pitchFamily="49" charset="0"/>
              </a:rPr>
              <a:t>}</a:t>
            </a:r>
            <a:r>
              <a:rPr lang="en-GB" dirty="0">
                <a:latin typeface="Times New Roman" pitchFamily="18" charset="0"/>
                <a:cs typeface="Times New Roman" pitchFamily="18" charset="0"/>
              </a:rPr>
              <a:t> </a:t>
            </a:r>
          </a:p>
          <a:p>
            <a:pPr marL="0" indent="0">
              <a:buNone/>
            </a:pPr>
            <a:endParaRPr lang="pt-BR" dirty="0">
              <a:solidFill>
                <a:srgbClr val="3F7F5F"/>
              </a:solidFill>
              <a:latin typeface="Consolas" panose="020B0609020204030204" pitchFamily="49" charset="0"/>
            </a:endParaRPr>
          </a:p>
          <a:p>
            <a:pPr marL="0" indent="0">
              <a:buNone/>
            </a:pPr>
            <a:r>
              <a:rPr lang="en-GB" dirty="0">
                <a:solidFill>
                  <a:srgbClr val="3F7F5F"/>
                </a:solidFill>
                <a:latin typeface="Consolas" panose="020B0609020204030204" pitchFamily="49" charset="0"/>
              </a:rPr>
              <a:t>// Test: fib(5) = 8</a:t>
            </a:r>
            <a:endParaRPr lang="en-GB" dirty="0">
              <a:latin typeface="Consolas" panose="020B0609020204030204" pitchFamily="49" charset="0"/>
            </a:endParaRPr>
          </a:p>
          <a:p>
            <a:pPr marL="0" indent="0">
              <a:buNone/>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0382701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Fibonacci Call-Tree</a:t>
            </a:r>
          </a:p>
        </p:txBody>
      </p:sp>
      <p:sp>
        <p:nvSpPr>
          <p:cNvPr id="3" name="Content Placeholder 2"/>
          <p:cNvSpPr>
            <a:spLocks noGrp="1"/>
          </p:cNvSpPr>
          <p:nvPr>
            <p:ph idx="1"/>
          </p:nvPr>
        </p:nvSpPr>
        <p:spPr>
          <a:xfrm>
            <a:off x="647700" y="1124744"/>
            <a:ext cx="7993063" cy="5544616"/>
          </a:xfrm>
          <a:ln w="19050"/>
        </p:spPr>
        <p:txBody>
          <a:bodyPr/>
          <a:lstStyle/>
          <a:p>
            <a:pPr marL="0" indent="0">
              <a:buNone/>
            </a:pPr>
            <a:r>
              <a:rPr lang="en-GB" sz="2400" b="1" dirty="0">
                <a:latin typeface="Times New Roman" pitchFamily="18" charset="0"/>
                <a:cs typeface="Times New Roman" pitchFamily="18" charset="0"/>
              </a:rPr>
              <a:t>					</a:t>
            </a:r>
            <a:r>
              <a:rPr lang="en-GB" sz="2000" b="1" dirty="0">
                <a:latin typeface="Consolas"/>
                <a:cs typeface="Times New Roman" pitchFamily="18" charset="0"/>
              </a:rPr>
              <a:t>fib(5)</a:t>
            </a:r>
          </a:p>
          <a:p>
            <a:pPr marL="0" indent="0">
              <a:buNone/>
            </a:pPr>
            <a:endParaRPr lang="en-GB" sz="2400" b="1" dirty="0">
              <a:latin typeface="Times New Roman" pitchFamily="18" charset="0"/>
              <a:cs typeface="Times New Roman" pitchFamily="18" charset="0"/>
            </a:endParaRPr>
          </a:p>
          <a:p>
            <a:pPr marL="0" indent="0">
              <a:buNone/>
            </a:pPr>
            <a:endParaRPr lang="en-GB" sz="2400" b="1" dirty="0">
              <a:latin typeface="Times New Roman" pitchFamily="18" charset="0"/>
              <a:cs typeface="Times New Roman" pitchFamily="18" charset="0"/>
            </a:endParaRPr>
          </a:p>
          <a:p>
            <a:pPr marL="0" indent="0">
              <a:buNone/>
            </a:pPr>
            <a:r>
              <a:rPr lang="en-GB" sz="2400" b="1" dirty="0">
                <a:latin typeface="Times New Roman" pitchFamily="18" charset="0"/>
                <a:cs typeface="Times New Roman" pitchFamily="18" charset="0"/>
              </a:rPr>
              <a:t>			</a:t>
            </a:r>
            <a:r>
              <a:rPr lang="en-GB" sz="2000" b="1" dirty="0">
                <a:latin typeface="Consolas"/>
                <a:cs typeface="Times New Roman" pitchFamily="18" charset="0"/>
              </a:rPr>
              <a:t>fib(4)</a:t>
            </a:r>
            <a:r>
              <a:rPr lang="en-GB" sz="2400" b="1" dirty="0">
                <a:latin typeface="Times New Roman" pitchFamily="18" charset="0"/>
                <a:cs typeface="Times New Roman" pitchFamily="18" charset="0"/>
              </a:rPr>
              <a:t>		 	</a:t>
            </a:r>
            <a:r>
              <a:rPr lang="en-GB" sz="2000" b="1" dirty="0">
                <a:latin typeface="Consolas"/>
                <a:cs typeface="Times New Roman" pitchFamily="18" charset="0"/>
              </a:rPr>
              <a:t>fib(3)</a:t>
            </a:r>
          </a:p>
          <a:p>
            <a:pPr marL="0" indent="0">
              <a:buNone/>
            </a:pPr>
            <a:endParaRPr lang="en-GB" sz="2400" b="1" dirty="0">
              <a:latin typeface="Times New Roman" pitchFamily="18" charset="0"/>
              <a:cs typeface="Times New Roman" pitchFamily="18" charset="0"/>
            </a:endParaRPr>
          </a:p>
          <a:p>
            <a:pPr marL="0" indent="0">
              <a:buNone/>
            </a:pPr>
            <a:endParaRPr lang="en-GB" sz="2400" b="1" dirty="0">
              <a:latin typeface="Times New Roman" pitchFamily="18" charset="0"/>
              <a:cs typeface="Times New Roman" pitchFamily="18" charset="0"/>
            </a:endParaRPr>
          </a:p>
          <a:p>
            <a:pPr marL="0" indent="0">
              <a:buNone/>
            </a:pPr>
            <a:r>
              <a:rPr lang="en-GB" sz="2000" b="1" dirty="0">
                <a:latin typeface="Consolas"/>
                <a:cs typeface="Times New Roman" pitchFamily="18" charset="0"/>
              </a:rPr>
              <a:t>  </a:t>
            </a:r>
            <a:r>
              <a:rPr lang="en-GB" b="1" dirty="0">
                <a:latin typeface="Times New Roman" pitchFamily="18" charset="0"/>
                <a:cs typeface="Times New Roman" pitchFamily="18" charset="0"/>
              </a:rPr>
              <a:t>  </a:t>
            </a:r>
            <a:r>
              <a:rPr lang="en-GB" sz="2000" b="1" dirty="0">
                <a:latin typeface="Consolas"/>
                <a:cs typeface="Times New Roman" pitchFamily="18" charset="0"/>
              </a:rPr>
              <a:t>fib(3) </a:t>
            </a:r>
            <a:r>
              <a:rPr lang="en-GB" b="1" dirty="0">
                <a:latin typeface="Times New Roman" pitchFamily="18" charset="0"/>
                <a:cs typeface="Times New Roman" pitchFamily="18" charset="0"/>
              </a:rPr>
              <a:t>   		</a:t>
            </a:r>
            <a:r>
              <a:rPr lang="en-GB" sz="2000" b="1" dirty="0">
                <a:latin typeface="Consolas"/>
                <a:cs typeface="Times New Roman" pitchFamily="18" charset="0"/>
              </a:rPr>
              <a:t>fib(2)  </a:t>
            </a:r>
            <a:r>
              <a:rPr lang="en-GB" sz="2400" b="1" dirty="0">
                <a:latin typeface="Times New Roman" pitchFamily="18" charset="0"/>
                <a:cs typeface="Times New Roman" pitchFamily="18" charset="0"/>
              </a:rPr>
              <a:t>	</a:t>
            </a:r>
            <a:r>
              <a:rPr lang="en-GB" sz="2000" b="1" dirty="0">
                <a:latin typeface="Consolas"/>
                <a:cs typeface="Times New Roman" pitchFamily="18" charset="0"/>
              </a:rPr>
              <a:t>  fib(2) </a:t>
            </a:r>
            <a:r>
              <a:rPr lang="en-GB" sz="2400" b="1" dirty="0">
                <a:latin typeface="Times New Roman" pitchFamily="18" charset="0"/>
                <a:cs typeface="Times New Roman" pitchFamily="18" charset="0"/>
              </a:rPr>
              <a:t>	</a:t>
            </a:r>
            <a:r>
              <a:rPr lang="en-GB" sz="2000" b="1" dirty="0">
                <a:latin typeface="Consolas"/>
                <a:cs typeface="Times New Roman" pitchFamily="18" charset="0"/>
              </a:rPr>
              <a:t>   fib(1)</a:t>
            </a:r>
          </a:p>
          <a:p>
            <a:pPr marL="0" indent="0">
              <a:buNone/>
            </a:pPr>
            <a:endParaRPr lang="en-GB" sz="2400" b="1" dirty="0">
              <a:latin typeface="Times New Roman" pitchFamily="18" charset="0"/>
              <a:cs typeface="Times New Roman" pitchFamily="18" charset="0"/>
            </a:endParaRPr>
          </a:p>
          <a:p>
            <a:pPr marL="0" indent="0">
              <a:buNone/>
            </a:pPr>
            <a:endParaRPr lang="en-GB" sz="2400" b="1" dirty="0">
              <a:latin typeface="Times New Roman" pitchFamily="18" charset="0"/>
              <a:cs typeface="Times New Roman" pitchFamily="18" charset="0"/>
            </a:endParaRPr>
          </a:p>
          <a:p>
            <a:pPr marL="0" indent="0">
              <a:buNone/>
            </a:pPr>
            <a:r>
              <a:rPr lang="en-GB" sz="2000" b="1" dirty="0">
                <a:latin typeface="Consolas"/>
                <a:cs typeface="Times New Roman" pitchFamily="18" charset="0"/>
              </a:rPr>
              <a:t> fib(2)   fib(1) fib(1)    fib(0)     fib(1)    fib(0)</a:t>
            </a:r>
          </a:p>
          <a:p>
            <a:pPr marL="0" indent="0">
              <a:buNone/>
            </a:pPr>
            <a:endParaRPr lang="en-GB" sz="2400" b="1" dirty="0">
              <a:latin typeface="Times New Roman" pitchFamily="18" charset="0"/>
              <a:cs typeface="Times New Roman" pitchFamily="18" charset="0"/>
            </a:endParaRPr>
          </a:p>
          <a:p>
            <a:pPr marL="0" indent="0">
              <a:buNone/>
            </a:pPr>
            <a:endParaRPr lang="en-GB" sz="2400" b="1" dirty="0">
              <a:latin typeface="Times New Roman" pitchFamily="18" charset="0"/>
              <a:cs typeface="Times New Roman" pitchFamily="18" charset="0"/>
            </a:endParaRPr>
          </a:p>
          <a:p>
            <a:pPr marL="0" indent="0">
              <a:buNone/>
            </a:pPr>
            <a:r>
              <a:rPr lang="en-GB" sz="2000" b="1" dirty="0">
                <a:latin typeface="Consolas"/>
                <a:cs typeface="Times New Roman" pitchFamily="18" charset="0"/>
              </a:rPr>
              <a:t>  fib(1)     fib(0) </a:t>
            </a:r>
          </a:p>
          <a:p>
            <a:pPr marL="0" indent="0">
              <a:buNone/>
            </a:pPr>
            <a:endParaRPr lang="en-GB" dirty="0"/>
          </a:p>
        </p:txBody>
      </p:sp>
      <p:cxnSp>
        <p:nvCxnSpPr>
          <p:cNvPr id="5" name="Straight Arrow Connector 4"/>
          <p:cNvCxnSpPr/>
          <p:nvPr/>
        </p:nvCxnSpPr>
        <p:spPr bwMode="auto">
          <a:xfrm flipH="1">
            <a:off x="3851920" y="1557139"/>
            <a:ext cx="1296144" cy="864096"/>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5652120" y="1629147"/>
            <a:ext cx="720080" cy="7920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1691680" y="2853283"/>
            <a:ext cx="1440160" cy="7920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7020272" y="3141315"/>
            <a:ext cx="648072" cy="576064"/>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3707904" y="2925291"/>
            <a:ext cx="0" cy="75435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flipH="1">
            <a:off x="6012160" y="3141315"/>
            <a:ext cx="504056" cy="576064"/>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5940152" y="4293443"/>
            <a:ext cx="0" cy="75435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6516216" y="4293443"/>
            <a:ext cx="792088" cy="72008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a:off x="4004320" y="4365451"/>
            <a:ext cx="567680" cy="648072"/>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flipH="1">
            <a:off x="3275856" y="4365451"/>
            <a:ext cx="360040" cy="648072"/>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flipH="1">
            <a:off x="971600" y="4293443"/>
            <a:ext cx="360040" cy="648072"/>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835696" y="4437459"/>
            <a:ext cx="504056" cy="648072"/>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3" name="Straight Arrow Connector 32"/>
          <p:cNvCxnSpPr/>
          <p:nvPr/>
        </p:nvCxnSpPr>
        <p:spPr bwMode="auto">
          <a:xfrm>
            <a:off x="1835696" y="5517579"/>
            <a:ext cx="720080" cy="7920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a:off x="1115616" y="5517579"/>
            <a:ext cx="0" cy="75435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257602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1.3179"/>
  <p:tag name="PPTVERSION" val="14"/>
  <p:tag name="TPOS" val="2"/>
</p:tagLst>
</file>

<file path=ppt/theme/theme1.xml><?xml version="1.0" encoding="utf-8"?>
<a:theme xmlns:a="http://schemas.openxmlformats.org/drawingml/2006/main" name="1_Echo">
  <a:themeElements>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1_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1_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1_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1_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1_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0.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1.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2.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3.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4.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5.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6.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7.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8.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19.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2.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20.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21.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22.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23.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24.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25.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3.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4.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5.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6.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7.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8.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ppt/theme/themeOverride9.xml><?xml version="1.0" encoding="utf-8"?>
<a:themeOverride xmlns:a="http://schemas.openxmlformats.org/drawingml/2006/main">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themeOverride>
</file>

<file path=docProps/app.xml><?xml version="1.0" encoding="utf-8"?>
<Properties xmlns="http://schemas.openxmlformats.org/officeDocument/2006/extended-properties" xmlns:vt="http://schemas.openxmlformats.org/officeDocument/2006/docPropsVTypes">
  <Template/>
  <TotalTime>44651</TotalTime>
  <Words>4668</Words>
  <Application>Microsoft Macintosh PowerPoint</Application>
  <PresentationFormat>On-screen Show (4:3)</PresentationFormat>
  <Paragraphs>530</Paragraphs>
  <Slides>40</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 Unicode MS</vt:lpstr>
      <vt:lpstr>Arial</vt:lpstr>
      <vt:lpstr>Calibri</vt:lpstr>
      <vt:lpstr>Cambria</vt:lpstr>
      <vt:lpstr>Consolas</vt:lpstr>
      <vt:lpstr>Courier New</vt:lpstr>
      <vt:lpstr>Times New Roman</vt:lpstr>
      <vt:lpstr>Wingdings</vt:lpstr>
      <vt:lpstr>1_Echo</vt:lpstr>
      <vt:lpstr> Program Optimisation Design Patterns</vt:lpstr>
      <vt:lpstr>Program Optimisation</vt:lpstr>
      <vt:lpstr>Why do we care?</vt:lpstr>
      <vt:lpstr>Program Optimisation</vt:lpstr>
      <vt:lpstr>Ways to achieve optimisation</vt:lpstr>
      <vt:lpstr>Algorithm-level optimisation</vt:lpstr>
      <vt:lpstr>Memoisation and Caching</vt:lpstr>
      <vt:lpstr>Fibonacci Numbers: Naïve Implementation (Java)</vt:lpstr>
      <vt:lpstr>Fibonacci Call-Tree</vt:lpstr>
      <vt:lpstr>Memoisation Example: Fibonacci Numbers  </vt:lpstr>
      <vt:lpstr>PowerPoint Presentation</vt:lpstr>
      <vt:lpstr>Tabulation</vt:lpstr>
      <vt:lpstr>Tabulation Example: Fibonacci Numbers (Java)</vt:lpstr>
      <vt:lpstr>Fusion: Eliminating Multiple Traversals</vt:lpstr>
      <vt:lpstr>Fusion Example: Arithmetic Mean of  Numbers in a File </vt:lpstr>
      <vt:lpstr>Early Filtering / Backtracking</vt:lpstr>
      <vt:lpstr>Early Filter / Backtracking Example</vt:lpstr>
      <vt:lpstr>PowerPoint Presentation</vt:lpstr>
      <vt:lpstr>Staged Computation / Pagination of Results</vt:lpstr>
      <vt:lpstr>Limits of Parallel Speedup: Amdahl's Law</vt:lpstr>
      <vt:lpstr>Amdahl's Law – Interpretation and Example  </vt:lpstr>
      <vt:lpstr>Amdahl's Law – Interpretation and Example </vt:lpstr>
      <vt:lpstr>Design Patterns</vt:lpstr>
      <vt:lpstr>Design Patterns</vt:lpstr>
      <vt:lpstr>Adapter Pattern</vt:lpstr>
      <vt:lpstr>Adapter Example</vt:lpstr>
      <vt:lpstr>Adapter using Object Composition  </vt:lpstr>
      <vt:lpstr>PhoneBook Adapter via Object Composition</vt:lpstr>
      <vt:lpstr>PhoneBook Adapter - Class Diagram</vt:lpstr>
      <vt:lpstr>PowerPoint Presentation</vt:lpstr>
      <vt:lpstr>Singleton Pattern Introduction</vt:lpstr>
      <vt:lpstr>Singleton Pattern in Java</vt:lpstr>
      <vt:lpstr>Sample Java Singleton Code</vt:lpstr>
      <vt:lpstr>Factories  </vt:lpstr>
      <vt:lpstr>Factories  </vt:lpstr>
      <vt:lpstr>Factory using Reflection</vt:lpstr>
      <vt:lpstr>Factory using Reflection: usage example</vt:lpstr>
      <vt:lpstr>Building Complex Objects</vt:lpstr>
      <vt:lpstr>Building Complex Objects using Method Chaining [Jersey Client API Doc]</vt:lpstr>
      <vt:lpstr>Software Design Pattern Summary</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Program Optimisation. Design Patterns</dc:title>
  <dc:creator/>
  <cp:lastModifiedBy>Kampouridis, Michael</cp:lastModifiedBy>
  <cp:revision>2856</cp:revision>
  <cp:lastPrinted>2017-11-17T16:44:47Z</cp:lastPrinted>
  <dcterms:created xsi:type="dcterms:W3CDTF">2001-10-08T16:20:19Z</dcterms:created>
  <dcterms:modified xsi:type="dcterms:W3CDTF">2021-12-03T13:46:53Z</dcterms:modified>
</cp:coreProperties>
</file>