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907" r:id="rId2"/>
    <p:sldId id="973" r:id="rId3"/>
    <p:sldId id="968" r:id="rId4"/>
    <p:sldId id="723" r:id="rId5"/>
    <p:sldId id="724" r:id="rId6"/>
    <p:sldId id="914" r:id="rId7"/>
    <p:sldId id="969" r:id="rId8"/>
    <p:sldId id="915" r:id="rId9"/>
    <p:sldId id="937" r:id="rId10"/>
    <p:sldId id="918" r:id="rId11"/>
    <p:sldId id="919" r:id="rId12"/>
    <p:sldId id="920" r:id="rId13"/>
    <p:sldId id="970" r:id="rId14"/>
    <p:sldId id="916" r:id="rId15"/>
    <p:sldId id="770" r:id="rId16"/>
    <p:sldId id="967" r:id="rId17"/>
    <p:sldId id="938" r:id="rId18"/>
    <p:sldId id="939" r:id="rId19"/>
    <p:sldId id="940" r:id="rId20"/>
    <p:sldId id="965" r:id="rId21"/>
    <p:sldId id="946" r:id="rId22"/>
    <p:sldId id="947" r:id="rId23"/>
    <p:sldId id="948" r:id="rId24"/>
    <p:sldId id="944" r:id="rId25"/>
    <p:sldId id="971" r:id="rId26"/>
    <p:sldId id="952" r:id="rId27"/>
    <p:sldId id="954" r:id="rId28"/>
    <p:sldId id="964" r:id="rId29"/>
    <p:sldId id="974" r:id="rId30"/>
    <p:sldId id="953" r:id="rId31"/>
    <p:sldId id="955" r:id="rId32"/>
    <p:sldId id="972" r:id="rId33"/>
    <p:sldId id="926" r:id="rId34"/>
    <p:sldId id="960" r:id="rId35"/>
    <p:sldId id="962" r:id="rId36"/>
    <p:sldId id="921" r:id="rId37"/>
  </p:sldIdLst>
  <p:sldSz cx="9144000" cy="6858000" type="screen4x3"/>
  <p:notesSz cx="9601200" cy="73152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E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51F9C-C808-4F45-BD78-DF001165C097}" v="15" dt="2021-12-07T10:15:02.854"/>
    <p1510:client id="{AB0135C6-0939-4C43-B8B8-AD1F7E11C2CC}" v="21" dt="2021-12-07T09:47:53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74830" autoAdjust="0"/>
  </p:normalViewPr>
  <p:slideViewPr>
    <p:cSldViewPr>
      <p:cViewPr varScale="1">
        <p:scale>
          <a:sx n="94" d="100"/>
          <a:sy n="94" d="100"/>
        </p:scale>
        <p:origin x="27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534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ouridis, Michael" userId="kv+fGmDV4ced0wBp/DaNiDvFUZo0D9NIwqQzrp4Qa3w=" providerId="None" clId="Web-{AB0135C6-0939-4C43-B8B8-AD1F7E11C2CC}"/>
    <pc:docChg chg="delSld modSld">
      <pc:chgData name="Kampouridis, Michael" userId="kv+fGmDV4ced0wBp/DaNiDvFUZo0D9NIwqQzrp4Qa3w=" providerId="None" clId="Web-{AB0135C6-0939-4C43-B8B8-AD1F7E11C2CC}" dt="2021-12-07T09:47:53.314" v="63"/>
      <pc:docMkLst>
        <pc:docMk/>
      </pc:docMkLst>
      <pc:sldChg chg="modSp">
        <pc:chgData name="Kampouridis, Michael" userId="kv+fGmDV4ced0wBp/DaNiDvFUZo0D9NIwqQzrp4Qa3w=" providerId="None" clId="Web-{AB0135C6-0939-4C43-B8B8-AD1F7E11C2CC}" dt="2021-12-07T09:28:17.368" v="4" actId="20577"/>
        <pc:sldMkLst>
          <pc:docMk/>
          <pc:sldMk cId="0" sldId="723"/>
        </pc:sldMkLst>
        <pc:spChg chg="mod">
          <ac:chgData name="Kampouridis, Michael" userId="kv+fGmDV4ced0wBp/DaNiDvFUZo0D9NIwqQzrp4Qa3w=" providerId="None" clId="Web-{AB0135C6-0939-4C43-B8B8-AD1F7E11C2CC}" dt="2021-12-07T09:28:17.368" v="4" actId="20577"/>
          <ac:spMkLst>
            <pc:docMk/>
            <pc:sldMk cId="0" sldId="723"/>
            <ac:spMk id="3075" creationId="{00000000-0000-0000-0000-000000000000}"/>
          </ac:spMkLst>
        </pc:spChg>
      </pc:sldChg>
      <pc:sldChg chg="del">
        <pc:chgData name="Kampouridis, Michael" userId="kv+fGmDV4ced0wBp/DaNiDvFUZo0D9NIwqQzrp4Qa3w=" providerId="None" clId="Web-{AB0135C6-0939-4C43-B8B8-AD1F7E11C2CC}" dt="2021-12-07T09:47:51.001" v="61"/>
        <pc:sldMkLst>
          <pc:docMk/>
          <pc:sldMk cId="1017434198" sldId="908"/>
        </pc:sldMkLst>
      </pc:sldChg>
      <pc:sldChg chg="modNotes">
        <pc:chgData name="Kampouridis, Michael" userId="kv+fGmDV4ced0wBp/DaNiDvFUZo0D9NIwqQzrp4Qa3w=" providerId="None" clId="Web-{AB0135C6-0939-4C43-B8B8-AD1F7E11C2CC}" dt="2021-12-07T09:29:52.589" v="51"/>
        <pc:sldMkLst>
          <pc:docMk/>
          <pc:sldMk cId="3781690224" sldId="939"/>
        </pc:sldMkLst>
      </pc:sldChg>
      <pc:sldChg chg="modSp">
        <pc:chgData name="Kampouridis, Michael" userId="kv+fGmDV4ced0wBp/DaNiDvFUZo0D9NIwqQzrp4Qa3w=" providerId="None" clId="Web-{AB0135C6-0939-4C43-B8B8-AD1F7E11C2CC}" dt="2021-12-07T09:47:45.938" v="60" actId="20577"/>
        <pc:sldMkLst>
          <pc:docMk/>
          <pc:sldMk cId="308599101" sldId="946"/>
        </pc:sldMkLst>
        <pc:spChg chg="mod">
          <ac:chgData name="Kampouridis, Michael" userId="kv+fGmDV4ced0wBp/DaNiDvFUZo0D9NIwqQzrp4Qa3w=" providerId="None" clId="Web-{AB0135C6-0939-4C43-B8B8-AD1F7E11C2CC}" dt="2021-12-07T09:47:45.938" v="60" actId="20577"/>
          <ac:spMkLst>
            <pc:docMk/>
            <pc:sldMk cId="308599101" sldId="946"/>
            <ac:spMk id="3" creationId="{00000000-0000-0000-0000-000000000000}"/>
          </ac:spMkLst>
        </pc:spChg>
      </pc:sldChg>
      <pc:sldChg chg="modSp">
        <pc:chgData name="Kampouridis, Michael" userId="kv+fGmDV4ced0wBp/DaNiDvFUZo0D9NIwqQzrp4Qa3w=" providerId="None" clId="Web-{AB0135C6-0939-4C43-B8B8-AD1F7E11C2CC}" dt="2021-12-07T09:43:03.323" v="56" actId="20577"/>
        <pc:sldMkLst>
          <pc:docMk/>
          <pc:sldMk cId="1140627121" sldId="948"/>
        </pc:sldMkLst>
        <pc:spChg chg="mod">
          <ac:chgData name="Kampouridis, Michael" userId="kv+fGmDV4ced0wBp/DaNiDvFUZo0D9NIwqQzrp4Qa3w=" providerId="None" clId="Web-{AB0135C6-0939-4C43-B8B8-AD1F7E11C2CC}" dt="2021-12-07T09:43:03.323" v="56" actId="20577"/>
          <ac:spMkLst>
            <pc:docMk/>
            <pc:sldMk cId="1140627121" sldId="948"/>
            <ac:spMk id="3" creationId="{00000000-0000-0000-0000-000000000000}"/>
          </ac:spMkLst>
        </pc:spChg>
      </pc:sldChg>
      <pc:sldChg chg="del">
        <pc:chgData name="Kampouridis, Michael" userId="kv+fGmDV4ced0wBp/DaNiDvFUZo0D9NIwqQzrp4Qa3w=" providerId="None" clId="Web-{AB0135C6-0939-4C43-B8B8-AD1F7E11C2CC}" dt="2021-12-07T09:47:53.314" v="63"/>
        <pc:sldMkLst>
          <pc:docMk/>
          <pc:sldMk cId="1368433515" sldId="949"/>
        </pc:sldMkLst>
      </pc:sldChg>
      <pc:sldChg chg="del">
        <pc:chgData name="Kampouridis, Michael" userId="kv+fGmDV4ced0wBp/DaNiDvFUZo0D9NIwqQzrp4Qa3w=" providerId="None" clId="Web-{AB0135C6-0939-4C43-B8B8-AD1F7E11C2CC}" dt="2021-12-07T09:47:52.048" v="62"/>
        <pc:sldMkLst>
          <pc:docMk/>
          <pc:sldMk cId="3315092015" sldId="951"/>
        </pc:sldMkLst>
      </pc:sldChg>
      <pc:sldChg chg="modSp">
        <pc:chgData name="Kampouridis, Michael" userId="kv+fGmDV4ced0wBp/DaNiDvFUZo0D9NIwqQzrp4Qa3w=" providerId="None" clId="Web-{AB0135C6-0939-4C43-B8B8-AD1F7E11C2CC}" dt="2021-12-07T09:28:19.868" v="5" actId="20577"/>
        <pc:sldMkLst>
          <pc:docMk/>
          <pc:sldMk cId="1377384589" sldId="967"/>
        </pc:sldMkLst>
        <pc:spChg chg="mod">
          <ac:chgData name="Kampouridis, Michael" userId="kv+fGmDV4ced0wBp/DaNiDvFUZo0D9NIwqQzrp4Qa3w=" providerId="None" clId="Web-{AB0135C6-0939-4C43-B8B8-AD1F7E11C2CC}" dt="2021-12-07T09:28:19.868" v="5" actId="20577"/>
          <ac:spMkLst>
            <pc:docMk/>
            <pc:sldMk cId="1377384589" sldId="967"/>
            <ac:spMk id="3" creationId="{00000000-0000-0000-0000-000000000000}"/>
          </ac:spMkLst>
        </pc:spChg>
      </pc:sldChg>
    </pc:docChg>
  </pc:docChgLst>
  <pc:docChgLst>
    <pc:chgData name="Kampouridis, Michael" userId="kv+fGmDV4ced0wBp/DaNiDvFUZo0D9NIwqQzrp4Qa3w=" providerId="None" clId="Web-{1A751F9C-C808-4F45-BD78-DF001165C097}"/>
    <pc:docChg chg="addSld delSld modSld">
      <pc:chgData name="Kampouridis, Michael" userId="kv+fGmDV4ced0wBp/DaNiDvFUZo0D9NIwqQzrp4Qa3w=" providerId="None" clId="Web-{1A751F9C-C808-4F45-BD78-DF001165C097}" dt="2021-12-07T10:14:58.010" v="77"/>
      <pc:docMkLst>
        <pc:docMk/>
      </pc:docMkLst>
      <pc:sldChg chg="del">
        <pc:chgData name="Kampouridis, Michael" userId="kv+fGmDV4ced0wBp/DaNiDvFUZo0D9NIwqQzrp4Qa3w=" providerId="None" clId="Web-{1A751F9C-C808-4F45-BD78-DF001165C097}" dt="2021-12-07T09:49:59.294" v="0"/>
        <pc:sldMkLst>
          <pc:docMk/>
          <pc:sldMk cId="3379533044" sldId="943"/>
        </pc:sldMkLst>
      </pc:sldChg>
      <pc:sldChg chg="modSp">
        <pc:chgData name="Kampouridis, Michael" userId="kv+fGmDV4ced0wBp/DaNiDvFUZo0D9NIwqQzrp4Qa3w=" providerId="None" clId="Web-{1A751F9C-C808-4F45-BD78-DF001165C097}" dt="2021-12-07T09:50:43.154" v="5" actId="20577"/>
        <pc:sldMkLst>
          <pc:docMk/>
          <pc:sldMk cId="2773388722" sldId="947"/>
        </pc:sldMkLst>
        <pc:spChg chg="mod">
          <ac:chgData name="Kampouridis, Michael" userId="kv+fGmDV4ced0wBp/DaNiDvFUZo0D9NIwqQzrp4Qa3w=" providerId="None" clId="Web-{1A751F9C-C808-4F45-BD78-DF001165C097}" dt="2021-12-07T09:50:43.154" v="5" actId="20577"/>
          <ac:spMkLst>
            <pc:docMk/>
            <pc:sldMk cId="2773388722" sldId="947"/>
            <ac:spMk id="3" creationId="{00000000-0000-0000-0000-000000000000}"/>
          </ac:spMkLst>
        </pc:spChg>
      </pc:sldChg>
      <pc:sldChg chg="modNotes">
        <pc:chgData name="Kampouridis, Michael" userId="kv+fGmDV4ced0wBp/DaNiDvFUZo0D9NIwqQzrp4Qa3w=" providerId="None" clId="Web-{1A751F9C-C808-4F45-BD78-DF001165C097}" dt="2021-12-07T10:09:17.488" v="43"/>
        <pc:sldMkLst>
          <pc:docMk/>
          <pc:sldMk cId="799502238" sldId="952"/>
        </pc:sldMkLst>
      </pc:sldChg>
      <pc:sldChg chg="modNotes">
        <pc:chgData name="Kampouridis, Michael" userId="kv+fGmDV4ced0wBp/DaNiDvFUZo0D9NIwqQzrp4Qa3w=" providerId="None" clId="Web-{1A751F9C-C808-4F45-BD78-DF001165C097}" dt="2021-12-07T10:14:58.010" v="77"/>
        <pc:sldMkLst>
          <pc:docMk/>
          <pc:sldMk cId="3564940174" sldId="953"/>
        </pc:sldMkLst>
      </pc:sldChg>
      <pc:sldChg chg="modSp">
        <pc:chgData name="Kampouridis, Michael" userId="kv+fGmDV4ced0wBp/DaNiDvFUZo0D9NIwqQzrp4Qa3w=" providerId="None" clId="Web-{1A751F9C-C808-4F45-BD78-DF001165C097}" dt="2021-12-07T09:52:42.922" v="8" actId="20577"/>
        <pc:sldMkLst>
          <pc:docMk/>
          <pc:sldMk cId="1008574757" sldId="954"/>
        </pc:sldMkLst>
        <pc:spChg chg="mod">
          <ac:chgData name="Kampouridis, Michael" userId="kv+fGmDV4ced0wBp/DaNiDvFUZo0D9NIwqQzrp4Qa3w=" providerId="None" clId="Web-{1A751F9C-C808-4F45-BD78-DF001165C097}" dt="2021-12-07T09:52:42.922" v="8" actId="20577"/>
          <ac:spMkLst>
            <pc:docMk/>
            <pc:sldMk cId="1008574757" sldId="954"/>
            <ac:spMk id="3" creationId="{00000000-0000-0000-0000-000000000000}"/>
          </ac:spMkLst>
        </pc:spChg>
      </pc:sldChg>
      <pc:sldChg chg="new del">
        <pc:chgData name="Kampouridis, Michael" userId="kv+fGmDV4ced0wBp/DaNiDvFUZo0D9NIwqQzrp4Qa3w=" providerId="None" clId="Web-{1A751F9C-C808-4F45-BD78-DF001165C097}" dt="2021-12-07T09:50:06.700" v="2"/>
        <pc:sldMkLst>
          <pc:docMk/>
          <pc:sldMk cId="1780109016" sldId="9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248" y="1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C30AC07-0798-4069-89C1-0DDD14FFC8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88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248" y="1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49275"/>
            <a:ext cx="3656013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692" y="3475487"/>
            <a:ext cx="7681819" cy="329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E5B38F7-1766-49E4-AF6A-9483C476C1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75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71D88C-1454-4282-A931-568FA6E183EB}" type="slidenum">
              <a:rPr lang="en-GB" smtClean="0">
                <a:latin typeface="Times New Roman" pitchFamily="18" charset="0"/>
              </a:rPr>
              <a:pPr eaLnBrk="1" hangingPunct="1"/>
              <a:t>1</a:t>
            </a:fld>
            <a:endParaRPr lang="en-GB" dirty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1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3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We’ll learn from examples</a:t>
            </a:r>
          </a:p>
          <a:p>
            <a:r>
              <a:rPr lang="en-GB" dirty="0"/>
              <a:t>   Haskell is a very clean language </a:t>
            </a:r>
          </a:p>
          <a:p>
            <a:r>
              <a:rPr lang="en-GB" dirty="0"/>
              <a:t>   But highly-abstract </a:t>
            </a:r>
          </a:p>
          <a:p>
            <a:r>
              <a:rPr lang="en-GB" dirty="0"/>
              <a:t>      In-depth understanding is difficult</a:t>
            </a:r>
          </a:p>
          <a:p>
            <a:r>
              <a:rPr lang="en-GB" dirty="0"/>
              <a:t>Function definition</a:t>
            </a:r>
          </a:p>
          <a:p>
            <a:r>
              <a:rPr lang="en-GB" dirty="0"/>
              <a:t>   Optional type declaration</a:t>
            </a:r>
          </a:p>
          <a:p>
            <a:r>
              <a:rPr lang="en-GB" dirty="0"/>
              <a:t>   Definition itself</a:t>
            </a:r>
          </a:p>
          <a:p>
            <a:r>
              <a:rPr lang="en-GB" dirty="0"/>
              <a:t>mult2 converts Integer into an Integer</a:t>
            </a:r>
          </a:p>
          <a:p>
            <a:r>
              <a:rPr lang="en-GB" dirty="0"/>
              <a:t>No need in brackets</a:t>
            </a:r>
          </a:p>
          <a:p>
            <a:r>
              <a:rPr lang="en-GB" dirty="0"/>
              <a:t>   Only if need to enforce the order</a:t>
            </a:r>
          </a:p>
          <a:p>
            <a:r>
              <a:rPr lang="en-GB" dirty="0"/>
              <a:t>Can define functions right in the </a:t>
            </a:r>
            <a:r>
              <a:rPr lang="en-GB" dirty="0" err="1"/>
              <a:t>GHCi</a:t>
            </a:r>
            <a:r>
              <a:rPr lang="en-GB" dirty="0"/>
              <a:t> console</a:t>
            </a:r>
          </a:p>
          <a:p>
            <a:r>
              <a:rPr lang="en-GB" dirty="0"/>
              <a:t>   Then add “let”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985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377DD4-F8C3-4D16-8953-4C534F855AC3}" type="slidenum">
              <a:rPr lang="en-GB" smtClean="0">
                <a:latin typeface="Times New Roman" pitchFamily="18" charset="0"/>
              </a:rPr>
              <a:pPr eaLnBrk="1" hangingPunct="1"/>
              <a:t>15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0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Guards is a sort of replacement of if and switch</a:t>
            </a:r>
          </a:p>
          <a:p>
            <a:r>
              <a:rPr lang="en-GB" dirty="0"/>
              <a:t>You define a list of conditions and expressions</a:t>
            </a:r>
          </a:p>
          <a:p>
            <a:r>
              <a:rPr lang="en-GB" dirty="0"/>
              <a:t>The result of the guards expression is</a:t>
            </a:r>
          </a:p>
          <a:p>
            <a:r>
              <a:rPr lang="en-GB" dirty="0"/>
              <a:t>  The expression whose condition is true (first)</a:t>
            </a:r>
          </a:p>
          <a:p>
            <a:r>
              <a:rPr lang="en-GB" dirty="0"/>
              <a:t>Otherwise – catch all (default)</a:t>
            </a:r>
          </a:p>
          <a:p>
            <a:r>
              <a:rPr lang="en-GB" dirty="0"/>
              <a:t>Indentation is important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27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  <a:p>
            <a:r>
              <a:rPr lang="en-GB" dirty="0"/>
              <a:t>   Each line is a pattern followed by expression</a:t>
            </a:r>
          </a:p>
          <a:p>
            <a:r>
              <a:rPr lang="en-GB" dirty="0"/>
              <a:t>   The first pattern to match is used</a:t>
            </a:r>
          </a:p>
          <a:p>
            <a:r>
              <a:rPr lang="en-GB" dirty="0"/>
              <a:t>Simplest patterns just include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92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The cons (:) operator prepends an element to an existing list. So </a:t>
            </a:r>
            <a:r>
              <a:rPr lang="en-GB" dirty="0" err="1">
                <a:latin typeface="Times New Roman"/>
                <a:cs typeface="Times New Roman"/>
              </a:rPr>
              <a:t>x:xs</a:t>
            </a:r>
            <a:r>
              <a:rPr lang="en-GB" dirty="0">
                <a:latin typeface="Times New Roman"/>
                <a:cs typeface="Times New Roman"/>
              </a:rPr>
              <a:t> essentially prepends x in the front of a list </a:t>
            </a:r>
            <a:r>
              <a:rPr lang="en-GB" dirty="0" err="1">
                <a:latin typeface="Times New Roman"/>
                <a:cs typeface="Times New Roman"/>
              </a:rPr>
              <a:t>xs</a:t>
            </a:r>
            <a:r>
              <a:rPr lang="en-GB" dirty="0">
                <a:latin typeface="Times New Roman"/>
                <a:cs typeface="Times New Roman"/>
              </a:rPr>
              <a:t>.</a:t>
            </a:r>
          </a:p>
          <a:p>
            <a:r>
              <a:rPr lang="en-GB" dirty="0" err="1">
                <a:latin typeface="Times New Roman"/>
                <a:cs typeface="Times New Roman"/>
              </a:rPr>
              <a:t>Xs</a:t>
            </a:r>
            <a:r>
              <a:rPr lang="en-GB" dirty="0">
                <a:latin typeface="Times New Roman"/>
                <a:cs typeface="Times New Roman"/>
              </a:rPr>
              <a:t> ++ [x] concatenates two arrays</a:t>
            </a:r>
          </a:p>
          <a:p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cs typeface="Times New Roman"/>
              </a:rPr>
              <a:t>More complex patterns</a:t>
            </a:r>
          </a:p>
          <a:p>
            <a:r>
              <a:rPr lang="en-GB" dirty="0"/>
              <a:t>   Haskell decomposes the argument</a:t>
            </a:r>
          </a:p>
          <a:p>
            <a:r>
              <a:rPr lang="en-GB" dirty="0"/>
              <a:t>   Bounds variables to the parts of the argument</a:t>
            </a:r>
          </a:p>
          <a:p>
            <a:r>
              <a:rPr lang="en-GB" dirty="0" err="1"/>
              <a:t>revList</a:t>
            </a:r>
            <a:r>
              <a:rPr lang="en-GB" dirty="0"/>
              <a:t> example</a:t>
            </a:r>
          </a:p>
          <a:p>
            <a:r>
              <a:rPr lang="en-GB" dirty="0"/>
              <a:t>   Empty list pattern</a:t>
            </a:r>
          </a:p>
          <a:p>
            <a:r>
              <a:rPr lang="en-GB" dirty="0"/>
              <a:t>   Head and tail extracted</a:t>
            </a:r>
          </a:p>
          <a:p>
            <a:r>
              <a:rPr lang="en-GB" dirty="0"/>
              <a:t>   Add the head to the right of the 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why we use examples first</a:t>
            </a:r>
          </a:p>
          <a:p>
            <a:r>
              <a:rPr lang="en-GB" dirty="0"/>
              <a:t>All Haskell functions take exactly one argument</a:t>
            </a:r>
          </a:p>
          <a:p>
            <a:r>
              <a:rPr lang="en-GB" dirty="0"/>
              <a:t>   </a:t>
            </a:r>
            <a:r>
              <a:rPr lang="en-GB" dirty="0" err="1"/>
              <a:t>myFun</a:t>
            </a:r>
            <a:r>
              <a:rPr lang="en-GB" dirty="0"/>
              <a:t> takes two arguments</a:t>
            </a:r>
          </a:p>
          <a:p>
            <a:r>
              <a:rPr lang="en-GB" dirty="0"/>
              <a:t>   2::Integer is type cast: 2 of type Integer</a:t>
            </a:r>
          </a:p>
          <a:p>
            <a:r>
              <a:rPr lang="en-GB" dirty="0"/>
              <a:t>The type definition is equivalent to the one with brackets</a:t>
            </a:r>
          </a:p>
          <a:p>
            <a:r>
              <a:rPr lang="en-GB" dirty="0"/>
              <a:t>   It is a function of one </a:t>
            </a:r>
            <a:r>
              <a:rPr lang="en-GB" dirty="0" err="1"/>
              <a:t>arg</a:t>
            </a:r>
            <a:endParaRPr lang="en-GB" dirty="0"/>
          </a:p>
          <a:p>
            <a:r>
              <a:rPr lang="en-GB" dirty="0"/>
              <a:t>   That returns a function of one </a:t>
            </a:r>
            <a:r>
              <a:rPr lang="en-GB" dirty="0" err="1"/>
              <a:t>arg</a:t>
            </a:r>
            <a:endParaRPr lang="en-GB" dirty="0"/>
          </a:p>
          <a:p>
            <a:r>
              <a:rPr lang="en-GB" dirty="0" err="1"/>
              <a:t>myFun</a:t>
            </a:r>
            <a:r>
              <a:rPr lang="en-GB" dirty="0"/>
              <a:t> 1 2 is the same as (</a:t>
            </a:r>
            <a:r>
              <a:rPr lang="en-GB" dirty="0" err="1"/>
              <a:t>myFun</a:t>
            </a:r>
            <a:r>
              <a:rPr lang="en-GB" dirty="0"/>
              <a:t> 1) 2</a:t>
            </a:r>
          </a:p>
          <a:p>
            <a:endParaRPr lang="en-GB" dirty="0"/>
          </a:p>
          <a:p>
            <a:r>
              <a:rPr lang="en-GB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792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Haskell, f a b = (f a) b</a:t>
            </a:r>
          </a:p>
          <a:p>
            <a:r>
              <a:rPr lang="en-GB" dirty="0"/>
              <a:t>Multi-</a:t>
            </a:r>
            <a:r>
              <a:rPr lang="en-GB" dirty="0" err="1"/>
              <a:t>arg</a:t>
            </a:r>
            <a:r>
              <a:rPr lang="en-GB" dirty="0"/>
              <a:t> functions are represented as chains of single-</a:t>
            </a:r>
            <a:r>
              <a:rPr lang="en-GB" dirty="0" err="1"/>
              <a:t>arg</a:t>
            </a:r>
            <a:endParaRPr lang="en-GB" dirty="0"/>
          </a:p>
          <a:p>
            <a:r>
              <a:rPr lang="en-GB" dirty="0"/>
              <a:t>Since f is a single-</a:t>
            </a:r>
            <a:r>
              <a:rPr lang="en-GB" dirty="0" err="1"/>
              <a:t>arg</a:t>
            </a:r>
            <a:r>
              <a:rPr lang="en-GB" dirty="0"/>
              <a:t> function, you can apply it to one </a:t>
            </a:r>
            <a:r>
              <a:rPr lang="en-GB" dirty="0" err="1"/>
              <a:t>arg</a:t>
            </a:r>
            <a:endParaRPr lang="en-GB" dirty="0"/>
          </a:p>
          <a:p>
            <a:r>
              <a:rPr lang="en-GB" dirty="0"/>
              <a:t>   f a returns a function in which the first </a:t>
            </a:r>
            <a:r>
              <a:rPr lang="en-GB" dirty="0" err="1"/>
              <a:t>arg</a:t>
            </a:r>
            <a:r>
              <a:rPr lang="en-GB" dirty="0"/>
              <a:t> is fixed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190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Lambda-expressions</a:t>
            </a:r>
          </a:p>
          <a:p>
            <a:r>
              <a:rPr lang="en-GB" dirty="0"/>
              <a:t>   Anonymous functions</a:t>
            </a:r>
          </a:p>
          <a:p>
            <a:r>
              <a:rPr lang="en-GB" dirty="0"/>
              <a:t>   Similar to Java lambda-expressions</a:t>
            </a:r>
          </a:p>
          <a:p>
            <a:r>
              <a:rPr lang="en-GB" dirty="0"/>
              <a:t>\ reminds of lambda</a:t>
            </a:r>
          </a:p>
          <a:p>
            <a:r>
              <a:rPr lang="en-GB" dirty="0"/>
              <a:t>The list of arguments and the expression</a:t>
            </a:r>
          </a:p>
          <a:p>
            <a:r>
              <a:rPr lang="en-GB" dirty="0"/>
              <a:t>   Multiple parameters</a:t>
            </a:r>
          </a:p>
          <a:p>
            <a:r>
              <a:rPr lang="en-GB" dirty="0"/>
              <a:t>Used mostly as arguments of higher-order functions</a:t>
            </a:r>
          </a:p>
          <a:p>
            <a:r>
              <a:rPr lang="en-GB" dirty="0"/>
              <a:t>   We’ll see examples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1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Currying also gives anonymous functions</a:t>
            </a:r>
          </a:p>
          <a:p>
            <a:r>
              <a:rPr lang="en-GB" dirty="0"/>
              <a:t>Only works when you need to fix the first </a:t>
            </a:r>
            <a:r>
              <a:rPr lang="en-GB" dirty="0" err="1"/>
              <a:t>arg</a:t>
            </a:r>
            <a:endParaRPr lang="en-GB" dirty="0"/>
          </a:p>
          <a:p>
            <a:r>
              <a:rPr lang="en-GB" dirty="0"/>
              <a:t>   Can use the flip function</a:t>
            </a:r>
          </a:p>
          <a:p>
            <a:r>
              <a:rPr lang="en-GB" dirty="0"/>
              <a:t>For infix operators special syntax</a:t>
            </a:r>
          </a:p>
          <a:p>
            <a:r>
              <a:rPr lang="en-GB" dirty="0"/>
              <a:t>   Can fix either of the two </a:t>
            </a:r>
            <a:r>
              <a:rPr lang="en-GB" dirty="0" err="1"/>
              <a:t>args</a:t>
            </a:r>
            <a:endParaRPr lang="en-GB" dirty="0"/>
          </a:p>
          <a:p>
            <a:r>
              <a:rPr lang="en-GB" dirty="0"/>
              <a:t>   (/ 2)</a:t>
            </a:r>
          </a:p>
          <a:p>
            <a:r>
              <a:rPr lang="en-GB" dirty="0"/>
              <a:t>   (1 /)</a:t>
            </a:r>
          </a:p>
          <a:p>
            <a:r>
              <a:rPr lang="en-GB" dirty="0"/>
              <a:t>This gives a function, so can be used in the prefix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58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paradigm</a:t>
            </a:r>
          </a:p>
          <a:p>
            <a:r>
              <a:rPr lang="en-US" dirty="0"/>
              <a:t>   Declarative</a:t>
            </a:r>
          </a:p>
          <a:p>
            <a:r>
              <a:rPr lang="en-US" dirty="0"/>
              <a:t>   Computations via functions</a:t>
            </a:r>
          </a:p>
          <a:p>
            <a:r>
              <a:rPr lang="en-US" dirty="0"/>
              <a:t>   Clean; mathematical foundations</a:t>
            </a:r>
          </a:p>
          <a:p>
            <a:r>
              <a:rPr lang="en-US" dirty="0"/>
              <a:t>   Parallelism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Very compact and beautiful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Academic but has real applications</a:t>
            </a:r>
          </a:p>
          <a:p>
            <a:r>
              <a:rPr lang="en-US" dirty="0"/>
              <a:t>Allows quick prototyping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Improves programming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Haskell is a relatively recent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Powerful and well-maintained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Includes features from many other FP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973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Convenient functions for working with lists</a:t>
            </a:r>
          </a:p>
          <a:p>
            <a:r>
              <a:rPr lang="en-GB" dirty="0"/>
              <a:t>We’ve seen them in Streams API</a:t>
            </a:r>
          </a:p>
          <a:p>
            <a:r>
              <a:rPr lang="en-GB" b="1" dirty="0"/>
              <a:t>map</a:t>
            </a:r>
            <a:r>
              <a:rPr lang="en-GB" dirty="0"/>
              <a:t> applies the function to each element</a:t>
            </a:r>
          </a:p>
          <a:p>
            <a:r>
              <a:rPr lang="en-GB" b="1" dirty="0"/>
              <a:t>filter</a:t>
            </a:r>
            <a:r>
              <a:rPr lang="en-GB" dirty="0"/>
              <a:t> keeps the elements meeting given criterion</a:t>
            </a:r>
          </a:p>
          <a:p>
            <a:r>
              <a:rPr lang="en-GB" dirty="0"/>
              <a:t>Examples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862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our own functions were prefix</a:t>
            </a:r>
          </a:p>
          <a:p>
            <a:r>
              <a:rPr lang="en-GB" dirty="0"/>
              <a:t>Infix form makes the code more readable in some cases</a:t>
            </a:r>
          </a:p>
          <a:p>
            <a:r>
              <a:rPr lang="en-GB" dirty="0"/>
              <a:t>Can be achieved by putting function name in back-quotes</a:t>
            </a:r>
          </a:p>
          <a:p>
            <a:r>
              <a:rPr lang="en-GB" dirty="0"/>
              <a:t>The function definition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51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define our own types</a:t>
            </a:r>
          </a:p>
          <a:p>
            <a:r>
              <a:rPr lang="en-GB" dirty="0"/>
              <a:t>Keyword </a:t>
            </a:r>
            <a:r>
              <a:rPr lang="en-GB" b="1" dirty="0"/>
              <a:t>data</a:t>
            </a:r>
          </a:p>
          <a:p>
            <a:r>
              <a:rPr lang="en-GB" b="0" dirty="0"/>
              <a:t>This is like </a:t>
            </a:r>
            <a:r>
              <a:rPr lang="en-GB" b="1" dirty="0" err="1"/>
              <a:t>enum</a:t>
            </a:r>
            <a:r>
              <a:rPr lang="en-GB" b="0" dirty="0"/>
              <a:t> in Java</a:t>
            </a:r>
          </a:p>
          <a:p>
            <a:r>
              <a:rPr lang="en-GB" b="0" dirty="0"/>
              <a:t>Weekday is the name</a:t>
            </a:r>
          </a:p>
          <a:p>
            <a:r>
              <a:rPr lang="en-GB" b="0" dirty="0"/>
              <a:t>Everything after = is constructors</a:t>
            </a:r>
          </a:p>
          <a:p>
            <a:r>
              <a:rPr lang="en-GB" b="0" dirty="0"/>
              <a:t>Seven constructors (just constants)</a:t>
            </a:r>
          </a:p>
          <a:p>
            <a:r>
              <a:rPr lang="en-GB" b="1" dirty="0"/>
              <a:t>Weekday</a:t>
            </a:r>
            <a:r>
              <a:rPr lang="en-GB" b="0" dirty="0"/>
              <a:t> is not an instance of any type class</a:t>
            </a:r>
          </a:p>
          <a:p>
            <a:r>
              <a:rPr lang="en-GB" b="0" dirty="0"/>
              <a:t>   Not even </a:t>
            </a:r>
            <a:r>
              <a:rPr lang="en-GB" b="1" dirty="0" err="1"/>
              <a:t>Eq</a:t>
            </a:r>
            <a:r>
              <a:rPr lang="en-GB" b="0" dirty="0"/>
              <a:t>, so no checks for equality</a:t>
            </a:r>
          </a:p>
          <a:p>
            <a:r>
              <a:rPr lang="en-GB" b="0" dirty="0"/>
              <a:t>   Now ordering</a:t>
            </a:r>
          </a:p>
          <a:p>
            <a:r>
              <a:rPr lang="en-GB" dirty="0">
                <a:latin typeface="Times New Roman"/>
                <a:cs typeface="Times New Roman"/>
              </a:rPr>
              <a:t>  </a:t>
            </a:r>
            <a:r>
              <a:rPr lang="en-GB" b="0" dirty="0">
                <a:latin typeface="Times New Roman"/>
                <a:cs typeface="Times New Roman"/>
              </a:rPr>
              <a:t> No showing</a:t>
            </a:r>
            <a:r>
              <a:rPr lang="en-GB" dirty="0">
                <a:latin typeface="Times New Roman"/>
                <a:cs typeface="Times New Roman"/>
              </a:rPr>
              <a:t> (conversion to string)</a:t>
            </a:r>
            <a:endParaRPr lang="en-GB" b="0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3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define all the functions for comparison etc. manually</a:t>
            </a:r>
          </a:p>
          <a:p>
            <a:r>
              <a:rPr lang="en-GB" dirty="0"/>
              <a:t>Easier: keyword </a:t>
            </a:r>
            <a:r>
              <a:rPr lang="en-GB" b="1" dirty="0"/>
              <a:t>deriving</a:t>
            </a:r>
          </a:p>
          <a:p>
            <a:r>
              <a:rPr lang="en-GB" b="1" dirty="0"/>
              <a:t>   </a:t>
            </a:r>
            <a:r>
              <a:rPr lang="en-GB" b="0" dirty="0"/>
              <a:t>Implements ‘obvious’ things</a:t>
            </a:r>
          </a:p>
          <a:p>
            <a:r>
              <a:rPr lang="en-GB" b="0" dirty="0"/>
              <a:t>   </a:t>
            </a:r>
            <a:r>
              <a:rPr lang="en-GB" b="1" dirty="0"/>
              <a:t>Weekday</a:t>
            </a:r>
            <a:r>
              <a:rPr lang="en-GB" b="0" dirty="0"/>
              <a:t> is of type classes </a:t>
            </a:r>
            <a:r>
              <a:rPr lang="en-GB" b="1" dirty="0" err="1"/>
              <a:t>Eq</a:t>
            </a:r>
            <a:r>
              <a:rPr lang="en-GB" b="0" dirty="0"/>
              <a:t>, </a:t>
            </a:r>
            <a:r>
              <a:rPr lang="en-GB" b="1" dirty="0"/>
              <a:t>Ord</a:t>
            </a:r>
            <a:r>
              <a:rPr lang="en-GB" b="0" dirty="0"/>
              <a:t>, </a:t>
            </a:r>
            <a:r>
              <a:rPr lang="en-GB" b="1" dirty="0"/>
              <a:t>Show</a:t>
            </a:r>
          </a:p>
          <a:p>
            <a:r>
              <a:rPr lang="en-GB" b="0" dirty="0"/>
              <a:t>Now can work with </a:t>
            </a:r>
            <a:r>
              <a:rPr lang="en-GB" b="1" dirty="0"/>
              <a:t>Weekday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04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Maybe class</a:t>
            </a:r>
          </a:p>
          <a:p>
            <a:r>
              <a:rPr lang="en-GB" dirty="0"/>
              <a:t>   Similar to optional in Java</a:t>
            </a:r>
          </a:p>
          <a:p>
            <a:r>
              <a:rPr lang="en-GB" dirty="0"/>
              <a:t>   Has a type parameter a (like generic)</a:t>
            </a:r>
          </a:p>
          <a:p>
            <a:r>
              <a:rPr lang="en-GB" dirty="0"/>
              <a:t>   Either ‘Nothing’ or an instance of a</a:t>
            </a:r>
          </a:p>
          <a:p>
            <a:r>
              <a:rPr lang="en-GB" dirty="0"/>
              <a:t>   First constructor is a constant</a:t>
            </a:r>
          </a:p>
          <a:p>
            <a:r>
              <a:rPr lang="en-GB" dirty="0"/>
              <a:t>   Second constructor is a function</a:t>
            </a:r>
          </a:p>
          <a:p>
            <a:r>
              <a:rPr lang="en-GB" dirty="0"/>
              <a:t>Then we can have function maybe</a:t>
            </a:r>
          </a:p>
          <a:p>
            <a:r>
              <a:rPr lang="en-GB" dirty="0"/>
              <a:t>   Applies f to a Maybe instance</a:t>
            </a:r>
          </a:p>
          <a:p>
            <a:r>
              <a:rPr lang="en-GB" dirty="0"/>
              <a:t>   Also takes the default value as </a:t>
            </a:r>
            <a:r>
              <a:rPr lang="en-GB" dirty="0" err="1"/>
              <a:t>arg</a:t>
            </a:r>
            <a:endParaRPr lang="en-GB" dirty="0"/>
          </a:p>
          <a:p>
            <a:r>
              <a:rPr lang="en-GB" dirty="0"/>
              <a:t>   If the argument is Nothing then returns the default</a:t>
            </a:r>
          </a:p>
          <a:p>
            <a:r>
              <a:rPr lang="en-GB" dirty="0"/>
              <a:t>   Otherwise applies the function to the </a:t>
            </a:r>
            <a:r>
              <a:rPr lang="en-GB" dirty="0" err="1"/>
              <a:t>arg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50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In the example we are using Haskel guard (|)</a:t>
            </a:r>
          </a:p>
          <a:p>
            <a:r>
              <a:rPr lang="en-GB" dirty="0">
                <a:latin typeface="Times New Roman"/>
                <a:cs typeface="Times New Roman"/>
              </a:rPr>
              <a:t>We need to specify that the type is going to be a Number and then what type of number. There's integer, float 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435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Convenient to define functions using pattern matching</a:t>
            </a:r>
          </a:p>
          <a:p>
            <a:r>
              <a:rPr lang="en-GB" b="1" dirty="0" err="1"/>
              <a:t>eval</a:t>
            </a:r>
            <a:r>
              <a:rPr lang="en-GB" dirty="0"/>
              <a:t> function to evaluate an expression (term)</a:t>
            </a:r>
          </a:p>
          <a:p>
            <a:r>
              <a:rPr lang="en-GB" dirty="0"/>
              <a:t>(Explain code)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23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FP evaluates expressions</a:t>
            </a:r>
          </a:p>
          <a:p>
            <a:r>
              <a:rPr lang="en-US" dirty="0"/>
              <a:t>   Expressions are function calls</a:t>
            </a:r>
          </a:p>
          <a:p>
            <a:r>
              <a:rPr lang="en-US" dirty="0"/>
              <a:t>Function calls can be evaluated using one of two strategies</a:t>
            </a:r>
          </a:p>
          <a:p>
            <a:r>
              <a:rPr lang="en-US" dirty="0"/>
              <a:t>   call by value:</a:t>
            </a:r>
          </a:p>
          <a:p>
            <a:r>
              <a:rPr lang="en-US" dirty="0"/>
              <a:t>      Evaluate arguments, then call the function</a:t>
            </a:r>
          </a:p>
          <a:p>
            <a:r>
              <a:rPr lang="en-US" dirty="0"/>
              <a:t>      Java</a:t>
            </a:r>
          </a:p>
          <a:p>
            <a:r>
              <a:rPr lang="en-US" dirty="0"/>
              <a:t>   call-by-need</a:t>
            </a:r>
          </a:p>
          <a:p>
            <a:r>
              <a:rPr lang="en-US" dirty="0"/>
              <a:t>      Expand the function</a:t>
            </a:r>
          </a:p>
          <a:p>
            <a:r>
              <a:rPr lang="en-US" dirty="0"/>
              <a:t>      Decide which </a:t>
            </a:r>
            <a:r>
              <a:rPr lang="en-US" dirty="0" err="1"/>
              <a:t>args</a:t>
            </a:r>
            <a:r>
              <a:rPr lang="en-US" dirty="0"/>
              <a:t> are needed</a:t>
            </a:r>
          </a:p>
          <a:p>
            <a:r>
              <a:rPr lang="en-US" dirty="0"/>
              <a:t>      Compute the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      Haskell</a:t>
            </a:r>
          </a:p>
          <a:p>
            <a:r>
              <a:rPr lang="en-US" dirty="0"/>
              <a:t>      In other words, computation is lazy</a:t>
            </a:r>
          </a:p>
          <a:p>
            <a:r>
              <a:rPr lang="en-US" dirty="0"/>
              <a:t>         Only when needed</a:t>
            </a:r>
          </a:p>
          <a:p>
            <a:r>
              <a:rPr lang="en-US" dirty="0"/>
              <a:t>         Shares results for repeated computations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650EE5-DEA5-4C75-9E1A-C9E8BAD1AC6E}" type="slidenum">
              <a:rPr lang="en-GB" smtClean="0">
                <a:latin typeface="Times New Roman" pitchFamily="18" charset="0"/>
              </a:rPr>
              <a:pPr eaLnBrk="1" hangingPunct="1"/>
              <a:t>33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37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Infinite data structures</a:t>
            </a:r>
          </a:p>
          <a:p>
            <a:r>
              <a:rPr lang="en-GB" dirty="0"/>
              <a:t>  Like unbounded streams in Streams API</a:t>
            </a:r>
          </a:p>
          <a:p>
            <a:r>
              <a:rPr lang="en-GB" dirty="0" err="1"/>
              <a:t>numsFrom</a:t>
            </a:r>
            <a:r>
              <a:rPr lang="en-GB" dirty="0"/>
              <a:t> gives all numbers starting from n</a:t>
            </a:r>
          </a:p>
          <a:p>
            <a:r>
              <a:rPr lang="en-GB" dirty="0"/>
              <a:t>We can only work with a limited number of elements</a:t>
            </a:r>
          </a:p>
          <a:p>
            <a:r>
              <a:rPr lang="en-GB" dirty="0"/>
              <a:t>   Convenient because no need to think in advance how many you need</a:t>
            </a:r>
          </a:p>
          <a:p>
            <a:r>
              <a:rPr lang="en-GB" dirty="0"/>
              <a:t>   Think of finding the first prime number greater than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46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Java:</a:t>
            </a:r>
          </a:p>
          <a:p>
            <a:r>
              <a:rPr lang="en-GB" dirty="0"/>
              <a:t>   Collections (finite)</a:t>
            </a:r>
          </a:p>
          <a:p>
            <a:r>
              <a:rPr lang="en-GB" dirty="0"/>
              <a:t>   Streams (can be unbounded)</a:t>
            </a:r>
          </a:p>
          <a:p>
            <a:r>
              <a:rPr lang="en-GB" dirty="0"/>
              <a:t>      On demand</a:t>
            </a:r>
          </a:p>
          <a:p>
            <a:r>
              <a:rPr lang="en-GB" dirty="0"/>
              <a:t>      Driven by termination operation</a:t>
            </a:r>
          </a:p>
          <a:p>
            <a:r>
              <a:rPr lang="en-GB" dirty="0"/>
              <a:t>Haskell</a:t>
            </a:r>
          </a:p>
          <a:p>
            <a:r>
              <a:rPr lang="en-GB" dirty="0"/>
              <a:t>   Lists only</a:t>
            </a:r>
          </a:p>
          <a:p>
            <a:r>
              <a:rPr lang="en-GB" dirty="0"/>
              <a:t>   Uniform approach</a:t>
            </a:r>
          </a:p>
          <a:p>
            <a:r>
              <a:rPr lang="en-GB" dirty="0"/>
              <a:t>   Always lazy</a:t>
            </a:r>
          </a:p>
          <a:p>
            <a:r>
              <a:rPr lang="en-GB" dirty="0"/>
              <a:t>   No built-in parallelism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63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Haskell</a:t>
            </a:r>
          </a:p>
          <a:p>
            <a:r>
              <a:rPr lang="en-US" dirty="0"/>
              <a:t>   Pure functional programming language</a:t>
            </a:r>
          </a:p>
          <a:p>
            <a:pPr marL="0" indent="0">
              <a:buFontTx/>
              <a:buNone/>
            </a:pPr>
            <a:r>
              <a:rPr lang="en-US" dirty="0"/>
              <a:t>      Everything is functions</a:t>
            </a:r>
          </a:p>
          <a:p>
            <a:pPr marL="0" indent="0">
              <a:buFontTx/>
              <a:buNone/>
            </a:pPr>
            <a:r>
              <a:rPr lang="en-US" dirty="0"/>
              <a:t>      No side effects: reproducibility</a:t>
            </a:r>
          </a:p>
          <a:p>
            <a:pPr marL="0" indent="0">
              <a:buFontTx/>
              <a:buNone/>
            </a:pPr>
            <a:r>
              <a:rPr lang="en-US" dirty="0"/>
              <a:t>      Values immutable</a:t>
            </a:r>
          </a:p>
          <a:p>
            <a:pPr marL="0" indent="0">
              <a:buFontTx/>
              <a:buNone/>
            </a:pPr>
            <a:r>
              <a:rPr lang="en-US" dirty="0"/>
              <a:t>   Strong static typing</a:t>
            </a:r>
          </a:p>
          <a:p>
            <a:pPr marL="0" indent="0">
              <a:buFontTx/>
              <a:buNone/>
            </a:pPr>
            <a:r>
              <a:rPr lang="en-US" dirty="0"/>
              <a:t>      Very strict with types at compile time</a:t>
            </a:r>
          </a:p>
          <a:p>
            <a:pPr marL="0" indent="0">
              <a:buFontTx/>
              <a:buNone/>
            </a:pPr>
            <a:r>
              <a:rPr lang="en-US" dirty="0"/>
              <a:t>      Type variables (generics)</a:t>
            </a:r>
          </a:p>
          <a:p>
            <a:pPr marL="0" indent="0">
              <a:buFontTx/>
              <a:buNone/>
            </a:pPr>
            <a:r>
              <a:rPr lang="en-US" dirty="0"/>
              <a:t>      Type classes (interfaces)</a:t>
            </a:r>
          </a:p>
          <a:p>
            <a:pPr marL="0" indent="0">
              <a:buFontTx/>
              <a:buNone/>
            </a:pPr>
            <a:r>
              <a:rPr lang="en-US" dirty="0"/>
              <a:t>   Lazy evaluation</a:t>
            </a:r>
          </a:p>
          <a:p>
            <a:pPr marL="0" indent="0">
              <a:buFontTx/>
              <a:buNone/>
            </a:pPr>
            <a:r>
              <a:rPr lang="en-US" dirty="0"/>
              <a:t>      Like in Streams API</a:t>
            </a:r>
          </a:p>
          <a:p>
            <a:pPr marL="0" indent="0">
              <a:buFontTx/>
              <a:buNone/>
            </a:pPr>
            <a:r>
              <a:rPr lang="en-US" dirty="0"/>
              <a:t>Haskell Platform</a:t>
            </a:r>
          </a:p>
          <a:p>
            <a:pPr marL="0" indent="0">
              <a:buFontTx/>
              <a:buNone/>
            </a:pPr>
            <a:r>
              <a:rPr lang="en-US" dirty="0"/>
              <a:t>   Standard implementation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79BC3A-F933-407A-A4BB-55936E5AD49B}" type="slidenum">
              <a:rPr lang="en-GB" smtClean="0">
                <a:latin typeface="Times New Roman" pitchFamily="18" charset="0"/>
              </a:rPr>
              <a:pPr eaLnBrk="1" hangingPunct="1"/>
              <a:t>4</a:t>
            </a:fld>
            <a:endParaRPr lang="en-GB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90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Haskell is a pure FP language</a:t>
            </a:r>
          </a:p>
          <a:p>
            <a:r>
              <a:rPr lang="en-GB" dirty="0"/>
              <a:t>   Elegant</a:t>
            </a:r>
          </a:p>
          <a:p>
            <a:r>
              <a:rPr lang="en-GB" dirty="0"/>
              <a:t>   Mathematical flavour</a:t>
            </a:r>
          </a:p>
          <a:p>
            <a:r>
              <a:rPr lang="en-GB" dirty="0"/>
              <a:t>   Compact programs</a:t>
            </a:r>
          </a:p>
          <a:p>
            <a:r>
              <a:rPr lang="en-GB" dirty="0"/>
              <a:t>   Expressive</a:t>
            </a:r>
          </a:p>
          <a:p>
            <a:r>
              <a:rPr lang="en-GB" dirty="0"/>
              <a:t>   Easy to debug</a:t>
            </a:r>
          </a:p>
          <a:p>
            <a:r>
              <a:rPr lang="en-GB" dirty="0"/>
              <a:t>   Easy to avoid bugs</a:t>
            </a:r>
          </a:p>
          <a:p>
            <a:r>
              <a:rPr lang="en-GB" dirty="0"/>
              <a:t>Lazy</a:t>
            </a:r>
          </a:p>
          <a:p>
            <a:r>
              <a:rPr lang="en-GB" dirty="0"/>
              <a:t>   Elegant but adds overheads and complexity</a:t>
            </a:r>
          </a:p>
          <a:p>
            <a:r>
              <a:rPr lang="en-GB" dirty="0"/>
              <a:t>There exist many FP languages</a:t>
            </a:r>
          </a:p>
          <a:p>
            <a:r>
              <a:rPr lang="en-GB" dirty="0"/>
              <a:t>   Some of them are not pure</a:t>
            </a:r>
          </a:p>
          <a:p>
            <a:r>
              <a:rPr lang="en-GB" dirty="0"/>
              <a:t>Imperative languages may have aspects of FP</a:t>
            </a:r>
          </a:p>
          <a:p>
            <a:r>
              <a:rPr lang="en-GB" dirty="0"/>
              <a:t>   Java Streams API and lambda-expressions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2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GHCi</a:t>
            </a:r>
            <a:r>
              <a:rPr lang="en-US" dirty="0"/>
              <a:t> – interpreter </a:t>
            </a:r>
          </a:p>
          <a:p>
            <a:r>
              <a:rPr lang="en-US" dirty="0"/>
              <a:t>   Can also compile</a:t>
            </a:r>
          </a:p>
          <a:p>
            <a:r>
              <a:rPr lang="en-US" dirty="0"/>
              <a:t>   We’ll not do that</a:t>
            </a:r>
          </a:p>
          <a:p>
            <a:r>
              <a:rPr lang="en-US" dirty="0"/>
              <a:t>   </a:t>
            </a:r>
            <a:r>
              <a:rPr lang="en-US" dirty="0" err="1"/>
              <a:t>WinGHCi</a:t>
            </a:r>
            <a:r>
              <a:rPr lang="en-US" dirty="0"/>
              <a:t> is a primitive GUI for </a:t>
            </a:r>
            <a:r>
              <a:rPr lang="en-US" dirty="0" err="1"/>
              <a:t>GHCi</a:t>
            </a:r>
            <a:endParaRPr lang="en-US" dirty="0"/>
          </a:p>
          <a:p>
            <a:r>
              <a:rPr lang="en-US" dirty="0"/>
              <a:t>Interpreter starts Prelude</a:t>
            </a:r>
          </a:p>
          <a:p>
            <a:r>
              <a:rPr lang="en-US" dirty="0"/>
              <a:t>   Standard library</a:t>
            </a:r>
          </a:p>
          <a:p>
            <a:r>
              <a:rPr lang="en-US" dirty="0"/>
              <a:t>   Command prompt</a:t>
            </a:r>
          </a:p>
          <a:p>
            <a:r>
              <a:rPr lang="en-US" dirty="0"/>
              <a:t>      You can write expressions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   ++ - concatenates two lists</a:t>
            </a:r>
          </a:p>
          <a:p>
            <a:r>
              <a:rPr lang="en-US" dirty="0"/>
              <a:t>   Each string is a list of characters</a:t>
            </a:r>
          </a:p>
          <a:p>
            <a:r>
              <a:rPr lang="en-US" dirty="0"/>
              <a:t>   ++ is an infix function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0219A5-6988-4F65-91BE-57216FCB80C7}" type="slidenum">
              <a:rPr lang="en-GB" smtClean="0">
                <a:latin typeface="Times New Roman" pitchFamily="18" charset="0"/>
              </a:rPr>
              <a:pPr eaLnBrk="1" hangingPunct="1"/>
              <a:t>5</a:t>
            </a:fld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0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IDE like IntelliJ</a:t>
            </a:r>
          </a:p>
          <a:p>
            <a:r>
              <a:rPr lang="en-GB" dirty="0"/>
              <a:t>   Use any editor (Notepad++)</a:t>
            </a:r>
          </a:p>
          <a:p>
            <a:r>
              <a:rPr lang="en-GB" dirty="0" err="1"/>
              <a:t>GHCi</a:t>
            </a:r>
            <a:r>
              <a:rPr lang="en-GB" dirty="0"/>
              <a:t> commands start with :</a:t>
            </a:r>
          </a:p>
          <a:p>
            <a:r>
              <a:rPr lang="en-GB" dirty="0"/>
              <a:t>Loading program</a:t>
            </a:r>
          </a:p>
          <a:p>
            <a:r>
              <a:rPr lang="en-GB" dirty="0"/>
              <a:t>   :l</a:t>
            </a:r>
          </a:p>
          <a:p>
            <a:r>
              <a:rPr lang="en-GB" dirty="0"/>
              <a:t>Reloading program:</a:t>
            </a:r>
          </a:p>
          <a:p>
            <a:r>
              <a:rPr lang="en-GB" dirty="0"/>
              <a:t>   :r</a:t>
            </a:r>
          </a:p>
          <a:p>
            <a:r>
              <a:rPr lang="en-GB" dirty="0"/>
              <a:t>Type of an expression</a:t>
            </a:r>
          </a:p>
          <a:p>
            <a:r>
              <a:rPr lang="en-GB" dirty="0"/>
              <a:t>   :t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1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Haskell is strongly typed</a:t>
            </a:r>
          </a:p>
          <a:p>
            <a:r>
              <a:rPr lang="en-GB" dirty="0"/>
              <a:t>   Has a rich system of types</a:t>
            </a:r>
          </a:p>
          <a:p>
            <a:r>
              <a:rPr lang="en-GB" dirty="0"/>
              <a:t>   Performance is secondary</a:t>
            </a:r>
          </a:p>
          <a:p>
            <a:r>
              <a:rPr lang="en-GB" dirty="0"/>
              <a:t>Names start with capital</a:t>
            </a:r>
          </a:p>
          <a:p>
            <a:r>
              <a:rPr lang="en-GB" dirty="0"/>
              <a:t>Bool</a:t>
            </a:r>
          </a:p>
          <a:p>
            <a:r>
              <a:rPr lang="en-GB" dirty="0"/>
              <a:t>   And, or, not</a:t>
            </a:r>
          </a:p>
          <a:p>
            <a:r>
              <a:rPr lang="en-GB" dirty="0"/>
              <a:t>Numbers</a:t>
            </a:r>
          </a:p>
          <a:p>
            <a:r>
              <a:rPr lang="en-GB" dirty="0"/>
              <a:t>   Integer (unbounded)</a:t>
            </a:r>
          </a:p>
          <a:p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(bounded)</a:t>
            </a:r>
          </a:p>
          <a:p>
            <a:r>
              <a:rPr lang="en-GB" dirty="0"/>
              <a:t>   Double, Float - standard</a:t>
            </a:r>
          </a:p>
          <a:p>
            <a:r>
              <a:rPr lang="en-GB" dirty="0"/>
              <a:t>Char</a:t>
            </a:r>
          </a:p>
          <a:p>
            <a:r>
              <a:rPr lang="en-GB" dirty="0"/>
              <a:t>String is a list of Char</a:t>
            </a:r>
          </a:p>
          <a:p>
            <a:r>
              <a:rPr lang="en-GB" dirty="0"/>
              <a:t>Usual operators (+, *, ==)</a:t>
            </a:r>
          </a:p>
          <a:p>
            <a:r>
              <a:rPr lang="en-GB" dirty="0"/>
              <a:t>   Not equals is /=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2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value has a type</a:t>
            </a:r>
          </a:p>
          <a:p>
            <a:r>
              <a:rPr lang="en-GB" dirty="0"/>
              <a:t>Automatic type inference</a:t>
            </a:r>
          </a:p>
          <a:p>
            <a:r>
              <a:rPr lang="en-GB" dirty="0"/>
              <a:t>   Like ‘</a:t>
            </a:r>
            <a:r>
              <a:rPr lang="en-GB" dirty="0" err="1"/>
              <a:t>var</a:t>
            </a:r>
            <a:r>
              <a:rPr lang="en-GB" dirty="0"/>
              <a:t>’ in Java</a:t>
            </a:r>
          </a:p>
          <a:p>
            <a:r>
              <a:rPr lang="en-GB" dirty="0"/>
              <a:t>   Will use most general type possible</a:t>
            </a:r>
          </a:p>
          <a:p>
            <a:r>
              <a:rPr lang="en-GB" dirty="0"/>
              <a:t>   Can specify explicitly</a:t>
            </a:r>
          </a:p>
          <a:p>
            <a:r>
              <a:rPr lang="en-GB" dirty="0"/>
              <a:t>a::T – a has type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4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Tuple is an ordered list of values</a:t>
            </a:r>
          </a:p>
          <a:p>
            <a:r>
              <a:rPr lang="en-GB" dirty="0"/>
              <a:t>The number and types of the values are fixed</a:t>
            </a:r>
          </a:p>
          <a:p>
            <a:r>
              <a:rPr lang="en-GB" dirty="0"/>
              <a:t>The values can be of different types</a:t>
            </a:r>
          </a:p>
          <a:p>
            <a:r>
              <a:rPr lang="en-GB" dirty="0"/>
              <a:t>Pair is a tuple of size two</a:t>
            </a:r>
          </a:p>
          <a:p>
            <a:r>
              <a:rPr lang="en-GB" dirty="0"/>
              <a:t>Functions </a:t>
            </a:r>
            <a:r>
              <a:rPr lang="en-GB" dirty="0" err="1"/>
              <a:t>fst</a:t>
            </a:r>
            <a:r>
              <a:rPr lang="en-GB" dirty="0"/>
              <a:t> and </a:t>
            </a:r>
            <a:r>
              <a:rPr lang="en-GB" dirty="0" err="1"/>
              <a:t>snd</a:t>
            </a:r>
            <a:endParaRPr lang="en-GB" dirty="0"/>
          </a:p>
          <a:p>
            <a:r>
              <a:rPr lang="en-GB" dirty="0"/>
              <a:t>   No parenthesis when calling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9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a collection</a:t>
            </a:r>
          </a:p>
          <a:p>
            <a:r>
              <a:rPr lang="en-GB" dirty="0"/>
              <a:t>All elements of the same type</a:t>
            </a:r>
          </a:p>
          <a:p>
            <a:r>
              <a:rPr lang="en-GB" dirty="0"/>
              <a:t>Type is written as [T]</a:t>
            </a:r>
          </a:p>
          <a:p>
            <a:r>
              <a:rPr lang="en-GB" dirty="0"/>
              <a:t>Empty list []</a:t>
            </a:r>
          </a:p>
          <a:p>
            <a:r>
              <a:rPr lang="en-GB" dirty="0"/>
              <a:t>   Type will be inferred</a:t>
            </a:r>
          </a:p>
          <a:p>
            <a:r>
              <a:rPr lang="en-GB" dirty="0"/>
              <a:t>Construct operator :</a:t>
            </a:r>
          </a:p>
          <a:p>
            <a:r>
              <a:rPr lang="en-GB" dirty="0"/>
              <a:t>   Adds element to the head</a:t>
            </a:r>
          </a:p>
          <a:p>
            <a:r>
              <a:rPr lang="en-GB" dirty="0"/>
              <a:t>Lists are represented as linked lists</a:t>
            </a:r>
          </a:p>
          <a:p>
            <a:r>
              <a:rPr lang="en-GB" dirty="0"/>
              <a:t>   Important to know for performance</a:t>
            </a:r>
          </a:p>
          <a:p>
            <a:r>
              <a:rPr lang="en-GB" dirty="0"/>
              <a:t>[3, 1, 4] is syntax sugar for 3:1:4:[]</a:t>
            </a:r>
          </a:p>
          <a:p>
            <a:r>
              <a:rPr lang="en-GB" dirty="0"/>
              <a:t>Ranges: [1..5]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B38F7-1766-49E4-AF6A-9483C476C111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1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1588" cy="1223963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GB" dirty="0">
              <a:solidFill>
                <a:srgbClr val="336666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pic>
        <p:nvPicPr>
          <p:cNvPr id="8" name="Picture 11" descr="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7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9475" y="0"/>
            <a:ext cx="1914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algn="l">
              <a:defRPr/>
            </a:pPr>
            <a:endParaRPr lang="en-GB">
              <a:solidFill>
                <a:srgbClr val="336666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algn="l">
              <a:defRPr/>
            </a:pPr>
            <a:endParaRPr lang="en-GB">
              <a:solidFill>
                <a:srgbClr val="336666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1188" y="6237288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algn="l">
              <a:defRPr/>
            </a:pPr>
            <a:fld id="{C782359C-2A41-4A72-BAF0-D8B58E711036}" type="slidenum">
              <a:rPr lang="en-GB">
                <a:solidFill>
                  <a:srgbClr val="336666"/>
                </a:solidFill>
              </a:rPr>
              <a:pPr algn="l">
                <a:defRPr/>
              </a:pPr>
              <a:t>‹#›</a:t>
            </a:fld>
            <a:endParaRPr lang="en-GB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  <a:ln>
            <a:noFill/>
          </a:ln>
        </p:spPr>
        <p:txBody>
          <a:bodyPr/>
          <a:lstStyle>
            <a:lvl1pPr algn="ctr">
              <a:defRPr sz="3600" b="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47260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092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ox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2636"/>
            <a:ext cx="8568952" cy="648072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spcBef>
                <a:spcPts val="600"/>
              </a:spcBef>
              <a:buNone/>
              <a:defRPr sz="2400"/>
            </a:lvl2pPr>
            <a:lvl3pPr marL="914400" indent="0">
              <a:spcBef>
                <a:spcPts val="600"/>
              </a:spcBef>
              <a:buNone/>
              <a:defRPr sz="2000"/>
            </a:lvl3pPr>
            <a:lvl4pPr marL="1371600" indent="0">
              <a:spcBef>
                <a:spcPts val="600"/>
              </a:spcBef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4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69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3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64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268413"/>
            <a:ext cx="799306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27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skell.org/Introduction#Why_use_Haskell.3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686872" cy="1752600"/>
          </a:xfrm>
        </p:spPr>
        <p:txBody>
          <a:bodyPr/>
          <a:lstStyle/>
          <a:p>
            <a:pPr algn="l"/>
            <a:br>
              <a:rPr lang="en-GB" sz="4000" dirty="0"/>
            </a:br>
            <a:r>
              <a:rPr lang="en-GB" sz="4000" dirty="0"/>
              <a:t>Introduction to Functional Programming in Haskell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39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Pairs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Notation for pairs and tuples: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	('</a:t>
            </a:r>
            <a:r>
              <a:rPr lang="en-GB" sz="2200" b="1" dirty="0" err="1">
                <a:latin typeface="Consolas" panose="020B0609020204030204" pitchFamily="49" charset="0"/>
              </a:rPr>
              <a:t>a',False</a:t>
            </a:r>
            <a:r>
              <a:rPr lang="en-GB" sz="2200" b="1" dirty="0">
                <a:latin typeface="Consolas" panose="020B0609020204030204" pitchFamily="49" charset="0"/>
              </a:rPr>
              <a:t>) :: (</a:t>
            </a:r>
            <a:r>
              <a:rPr lang="en-GB" sz="2200" b="1" dirty="0" err="1">
                <a:latin typeface="Consolas" panose="020B0609020204030204" pitchFamily="49" charset="0"/>
              </a:rPr>
              <a:t>Char,Bool</a:t>
            </a:r>
            <a:r>
              <a:rPr lang="en-GB" sz="2200" b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fr-FR" sz="2200" b="1" dirty="0">
                <a:latin typeface="Consolas" panose="020B0609020204030204" pitchFamily="49" charset="0"/>
              </a:rPr>
              <a:t>	('a',</a:t>
            </a:r>
            <a:r>
              <a:rPr lang="fr-FR" sz="2200" b="1" dirty="0" err="1">
                <a:latin typeface="Consolas" panose="020B0609020204030204" pitchFamily="49" charset="0"/>
              </a:rPr>
              <a:t>True</a:t>
            </a:r>
            <a:r>
              <a:rPr lang="fr-FR" sz="2200" b="1" dirty="0">
                <a:latin typeface="Consolas" panose="020B0609020204030204" pitchFamily="49" charset="0"/>
              </a:rPr>
              <a:t>,'b’) :: (</a:t>
            </a:r>
            <a:r>
              <a:rPr lang="fr-FR" sz="2200" b="1" dirty="0" err="1">
                <a:latin typeface="Consolas" panose="020B0609020204030204" pitchFamily="49" charset="0"/>
              </a:rPr>
              <a:t>Char,Bool,Char</a:t>
            </a:r>
            <a:r>
              <a:rPr lang="fr-FR" sz="22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GB" dirty="0"/>
          </a:p>
          <a:p>
            <a:r>
              <a:rPr lang="en-GB" dirty="0"/>
              <a:t>Pair is a tuple of size two</a:t>
            </a:r>
          </a:p>
          <a:p>
            <a:r>
              <a:rPr lang="en-GB" dirty="0"/>
              <a:t>Function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en-GB" dirty="0"/>
              <a:t> returns the first component of a pair</a:t>
            </a:r>
            <a:br>
              <a:rPr lang="en-GB" dirty="0"/>
            </a:br>
            <a:r>
              <a:rPr lang="en-GB" dirty="0"/>
              <a:t>Function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GB" dirty="0"/>
              <a:t> returns the second component of a pair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(1, 2) == 1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(1, (2, 3)) == (2, 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95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Lists notation: 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['a', 'b', 'c']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dirty="0"/>
              <a:t>Lists elements must all belong to the same type</a:t>
            </a:r>
          </a:p>
          <a:p>
            <a:r>
              <a:rPr lang="en-GB" dirty="0"/>
              <a:t>The type of lists is written as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[T]</a:t>
            </a:r>
            <a:r>
              <a:rPr lang="en-GB" dirty="0"/>
              <a:t> where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dirty="0"/>
              <a:t> is the type of elements, e.g.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['a', 'b', 'c']::[Char]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GB" dirty="0"/>
              <a:t>List can be constructed  </a:t>
            </a:r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GB" sz="2400" dirty="0"/>
              <a:t>starting from the empty list</a:t>
            </a:r>
            <a:r>
              <a:rPr lang="en-GB" dirty="0"/>
              <a:t>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GB" dirty="0"/>
              <a:t> </a:t>
            </a:r>
            <a:r>
              <a:rPr lang="en-GB" sz="2400" dirty="0"/>
              <a:t>and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cs typeface="Consolas" panose="020B0609020204030204" pitchFamily="49" charset="0"/>
              </a:rPr>
              <a:t> </a:t>
            </a:r>
            <a:endParaRPr lang="en-GB" sz="2400" dirty="0"/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GB" sz="2400" dirty="0"/>
              <a:t>repeatedly applying the “cons” operator “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2400" dirty="0"/>
              <a:t>” which adds an element to the front of a list </a:t>
            </a:r>
            <a:endParaRPr lang="en-GB" dirty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GB" dirty="0"/>
              <a:t>In fact, the usual list notation as comma-separated items is an abbreviation for the cons-list form.  For example: </a:t>
            </a:r>
          </a:p>
          <a:p>
            <a:pPr marL="0" lvl="1" indent="0">
              <a:spcBef>
                <a:spcPts val="1200"/>
              </a:spcBef>
              <a:buClr>
                <a:schemeClr val="tx1"/>
              </a:buClr>
              <a:buSzPct val="70000"/>
              <a:buNone/>
            </a:pPr>
            <a:r>
              <a:rPr lang="en-GB" dirty="0"/>
              <a:t>	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[3, 1, 4] == 3:1:4:[]</a:t>
            </a:r>
            <a:endParaRPr lang="en-GB" dirty="0"/>
          </a:p>
          <a:p>
            <a:pPr marL="342900" lvl="1" indent="-342900">
              <a:spcBef>
                <a:spcPts val="1200"/>
              </a:spcBef>
              <a:buClr>
                <a:schemeClr val="tx1"/>
              </a:buClr>
              <a:buSzPct val="70000"/>
            </a:pPr>
            <a:r>
              <a:rPr lang="en-GB" dirty="0"/>
              <a:t>Number ranges: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[1..5] == [1, 2, 3, 4, 5] </a:t>
            </a:r>
          </a:p>
          <a:p>
            <a:pPr marL="342900" lvl="1" indent="-342900">
              <a:spcBef>
                <a:spcPts val="1200"/>
              </a:spcBef>
              <a:buClr>
                <a:schemeClr val="tx1"/>
              </a:buClr>
              <a:buSzPct val="70000"/>
            </a:pP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6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List Functions [Module </a:t>
            </a:r>
            <a:r>
              <a:rPr lang="en-GB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Data.List</a:t>
            </a:r>
            <a:r>
              <a:rPr lang="en-GB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head [3,1,4] == 3			</a:t>
            </a:r>
            <a:r>
              <a:rPr lang="en-GB" dirty="0"/>
              <a:t>First element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last [3,1,4] == 4			</a:t>
            </a:r>
            <a:r>
              <a:rPr lang="en-GB" dirty="0"/>
              <a:t>Last element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tail [3,1,4] == [1,4]		</a:t>
            </a:r>
            <a:r>
              <a:rPr lang="en-GB" dirty="0"/>
              <a:t>‘Removes’ first element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[3,1,4] == [3,1] 		</a:t>
            </a:r>
            <a:r>
              <a:rPr lang="en-GB" dirty="0"/>
              <a:t>‘Removes’ last element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[3,1,4]!!1 == 1			</a:t>
            </a:r>
            <a:r>
              <a:rPr lang="en-GB" dirty="0"/>
              <a:t>Indexing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[3] ++ [1,4] == [3,1,4]		</a:t>
            </a:r>
            <a:r>
              <a:rPr lang="en-GB" dirty="0"/>
              <a:t>Concatenation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length [3,1,4] == 3 		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sum [3,1,4] == 8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maximum [3,1,4] == 4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minimum [3,1,4] == 1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95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2EFFF-DA70-412B-B6D6-5D7A8F9B7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5383D1B-E465-4BC2-A40C-BE18FC5F6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5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24744"/>
            <a:ext cx="8100764" cy="5400947"/>
          </a:xfrm>
        </p:spPr>
        <p:txBody>
          <a:bodyPr/>
          <a:lstStyle/>
          <a:p>
            <a:r>
              <a:rPr lang="en-GB" dirty="0"/>
              <a:t>Example: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mult2 :: Integer -&gt; Integer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mult2 x = 2 * x </a:t>
            </a:r>
            <a:endParaRPr lang="en-GB" dirty="0"/>
          </a:p>
          <a:p>
            <a:r>
              <a:rPr lang="en-GB" dirty="0"/>
              <a:t>The type declaration can often be omitted but it is a good practice to include it</a:t>
            </a:r>
          </a:p>
          <a:p>
            <a:r>
              <a:rPr lang="en-GB" dirty="0"/>
              <a:t>Function application does not require brackets, although they may be necessary to ensure proper parsing: </a:t>
            </a:r>
            <a:endParaRPr lang="fr-F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min (mult2 3) 7</a:t>
            </a:r>
          </a:p>
          <a:p>
            <a:r>
              <a:rPr lang="en-GB" dirty="0"/>
              <a:t>In </a:t>
            </a:r>
            <a:r>
              <a:rPr lang="en-GB" dirty="0" err="1"/>
              <a:t>GHCi</a:t>
            </a:r>
            <a:r>
              <a:rPr lang="en-GB" dirty="0"/>
              <a:t>, you need to add “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GB" dirty="0"/>
              <a:t>” when binding a name interactively to a value or a function: 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let 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mult2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x = 2 * x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6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Functional Programming Support in Haskell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are first-class values</a:t>
            </a:r>
          </a:p>
          <a:p>
            <a:pPr lvl="1"/>
            <a:r>
              <a:rPr lang="en-GB" dirty="0"/>
              <a:t>They can be passed as an argument, returned from a function, modified, assigned to a variable</a:t>
            </a:r>
          </a:p>
          <a:p>
            <a:r>
              <a:rPr lang="en-GB" dirty="0"/>
              <a:t>Functions can be recursive </a:t>
            </a:r>
          </a:p>
          <a:p>
            <a:r>
              <a:rPr lang="en-GB" dirty="0"/>
              <a:t>Functions can be nested</a:t>
            </a:r>
          </a:p>
          <a:p>
            <a:r>
              <a:rPr lang="en-GB" dirty="0"/>
              <a:t>Lightweight syntax for anonymous functions</a:t>
            </a:r>
          </a:p>
          <a:p>
            <a:r>
              <a:rPr lang="en-GB" dirty="0"/>
              <a:t>Definition by pattern-matching </a:t>
            </a:r>
          </a:p>
          <a:p>
            <a:r>
              <a:rPr lang="en-GB" dirty="0"/>
              <a:t>Conditional expressions</a:t>
            </a:r>
          </a:p>
          <a:p>
            <a:r>
              <a:rPr lang="en-GB" dirty="0"/>
              <a:t>Immutable values</a:t>
            </a:r>
          </a:p>
          <a:p>
            <a:r>
              <a:rPr lang="en-GB" dirty="0"/>
              <a:t>User-defined data types, possibly recursive  </a:t>
            </a:r>
          </a:p>
          <a:p>
            <a:pPr>
              <a:buFontTx/>
              <a:buNone/>
            </a:pPr>
            <a:r>
              <a:rPr lang="en-GB" dirty="0"/>
              <a:t>...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41" y="142656"/>
            <a:ext cx="8244916" cy="952500"/>
          </a:xfrm>
        </p:spPr>
        <p:txBody>
          <a:bodyPr/>
          <a:lstStyle/>
          <a:p>
            <a:r>
              <a:rPr lang="en-GB" dirty="0"/>
              <a:t>Defining Functions: Guards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8316924" cy="5661248"/>
          </a:xfrm>
        </p:spPr>
        <p:txBody>
          <a:bodyPr/>
          <a:lstStyle/>
          <a:p>
            <a:r>
              <a:rPr lang="en-GB" sz="2200" dirty="0"/>
              <a:t>Guards allow the definition of functions based on a sequence of Boolean conditions.  Example: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mySignum :: (Num a, Ord a) =&gt; a -&gt; a 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mySignum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		| x &lt; 0     = -1</a:t>
            </a:r>
          </a:p>
          <a:p>
            <a:pPr marL="0" indent="0"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		| x &gt; 0     = 1</a:t>
            </a:r>
          </a:p>
          <a:p>
            <a:pPr marL="0" indent="0"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		| otherwise = 0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‘=&gt;’ separates two parts of a type signature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On the left,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typeclass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constraints (above: number &amp; ordered type)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On the right, the actual type</a:t>
            </a:r>
          </a:p>
          <a:p>
            <a:r>
              <a:rPr lang="en-GB" sz="2000" dirty="0"/>
              <a:t>The function result is determined by the first equation where the guard evaluates to </a:t>
            </a:r>
            <a:r>
              <a:rPr lang="en-GB" sz="2000" b="1" dirty="0">
                <a:latin typeface="Consolas" panose="020B0609020204030204" pitchFamily="49" charset="0"/>
              </a:rPr>
              <a:t>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rue</a:t>
            </a:r>
          </a:p>
          <a:p>
            <a:r>
              <a:rPr lang="en-GB" sz="2000" dirty="0"/>
              <a:t>Note that the </a:t>
            </a:r>
            <a:r>
              <a:rPr lang="en-GB" sz="2000" b="1" dirty="0">
                <a:latin typeface="Consolas"/>
                <a:cs typeface="Consolas" panose="020B0609020204030204" pitchFamily="49" charset="0"/>
              </a:rPr>
              <a:t>otherwise</a:t>
            </a:r>
            <a:r>
              <a:rPr lang="en-GB" sz="2000" dirty="0"/>
              <a:t> guard should always come last, similar to the </a:t>
            </a:r>
            <a:r>
              <a:rPr lang="en-GB" sz="2000" b="1" dirty="0">
                <a:latin typeface="Consolas"/>
              </a:rPr>
              <a:t>default</a:t>
            </a:r>
            <a:r>
              <a:rPr lang="en-GB" sz="2000" dirty="0"/>
              <a:t> label in a Java </a:t>
            </a:r>
            <a:r>
              <a:rPr lang="en-GB" sz="2000" b="1" dirty="0">
                <a:latin typeface="Consolas"/>
              </a:rPr>
              <a:t>switch</a:t>
            </a:r>
            <a:r>
              <a:rPr lang="en-GB" sz="2000" dirty="0"/>
              <a:t> statement</a:t>
            </a:r>
          </a:p>
          <a:p>
            <a:r>
              <a:rPr lang="en-GB" sz="2000" dirty="0"/>
              <a:t>More readable than nested </a:t>
            </a:r>
            <a:r>
              <a:rPr lang="en-GB" sz="2000" b="1" dirty="0">
                <a:latin typeface="Consolas" panose="020B0609020204030204" pitchFamily="49" charset="0"/>
              </a:rPr>
              <a:t>if-then-else</a:t>
            </a:r>
            <a:r>
              <a:rPr lang="en-GB" sz="2000" dirty="0"/>
              <a:t> expressions </a:t>
            </a:r>
          </a:p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38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Functions: Pattern Matching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function definition can be broken down into a sequence of equations with patterns on the left hand sides </a:t>
            </a:r>
          </a:p>
          <a:p>
            <a:r>
              <a:rPr lang="en-GB" dirty="0"/>
              <a:t>At runtime, the actual function argument is compared against these patterns, and the equation with the first matching pattern determines the function result</a:t>
            </a:r>
          </a:p>
          <a:p>
            <a:r>
              <a:rPr lang="en-GB" dirty="0"/>
              <a:t>The simplest patterns are constants and variables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:: [a] -&gt; Bool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[] = True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x = False </a:t>
            </a:r>
          </a:p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8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 with Data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Patterns can contain data constructors such as the pairing operator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(,)</a:t>
            </a:r>
            <a:r>
              <a:rPr lang="en-GB" dirty="0"/>
              <a:t> or the list cons operator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(:) </a:t>
            </a:r>
            <a:r>
              <a:rPr lang="en-GB" dirty="0"/>
              <a:t> 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revList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:: [a] -&gt; [a]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revList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[] = [] 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revList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x:xs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revList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++ [x]</a:t>
            </a:r>
          </a:p>
          <a:p>
            <a:r>
              <a:rPr lang="en-GB" dirty="0"/>
              <a:t>When matching with the pattern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x:xs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dirty="0"/>
              <a:t>, the pattern variable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GB" dirty="0"/>
              <a:t> will be bound to the head of the list, and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GB" dirty="0"/>
              <a:t> will be bound to its tail.  Example:</a:t>
            </a:r>
          </a:p>
          <a:p>
            <a:pPr marL="457200" lvl="1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revList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[1,2,3,4] =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revList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(1:[2,3,4])  </a:t>
            </a:r>
          </a:p>
          <a:p>
            <a:pPr marL="457200" lvl="1" indent="0">
              <a:buNone/>
            </a:pPr>
            <a:r>
              <a:rPr lang="en-GB" dirty="0"/>
              <a:t>then the bindings would be done through recursion: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{x=1,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=[2,3,4]}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(ii)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{x=2,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=[3,4]}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(iii)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{x=3,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=[4]} </a:t>
            </a:r>
          </a:p>
        </p:txBody>
      </p:sp>
    </p:spTree>
    <p:extLst>
      <p:ext uri="{BB962C8B-B14F-4D97-AF65-F5344CB8AC3E}">
        <p14:creationId xmlns:p14="http://schemas.microsoft.com/office/powerpoint/2010/main" val="378169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Multi-argument Haskell Functions?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r>
              <a:rPr lang="en-GB" dirty="0"/>
              <a:t>Strictly speaking, all Haskell functions take exactly </a:t>
            </a:r>
            <a:r>
              <a:rPr lang="en-GB" b="1" dirty="0"/>
              <a:t>one </a:t>
            </a:r>
            <a:r>
              <a:rPr lang="en-GB" dirty="0"/>
              <a:t>argument </a:t>
            </a:r>
          </a:p>
          <a:p>
            <a:r>
              <a:rPr lang="en-GB" dirty="0"/>
              <a:t>But what if we define a function such as the following?  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:: Integer -&gt; (Integer -&gt; Integer)</a:t>
            </a:r>
          </a:p>
          <a:p>
            <a:r>
              <a:rPr lang="en-GB" dirty="0"/>
              <a:t>This is a function that </a:t>
            </a:r>
          </a:p>
          <a:p>
            <a:pPr lvl="1"/>
            <a:r>
              <a:rPr lang="en-GB" dirty="0"/>
              <a:t>takes one argument of type </a:t>
            </a:r>
            <a:r>
              <a:rPr lang="en-GB" sz="2200" b="1" dirty="0">
                <a:latin typeface="Consolas" panose="020B0609020204030204" pitchFamily="49" charset="0"/>
              </a:rPr>
              <a:t>Integer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and returns a function of type </a:t>
            </a:r>
            <a:r>
              <a:rPr lang="en-GB" sz="2200" b="1" dirty="0">
                <a:latin typeface="Consolas" panose="020B0609020204030204" pitchFamily="49" charset="0"/>
              </a:rPr>
              <a:t>Integer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-&gt; Integer </a:t>
            </a:r>
            <a:r>
              <a:rPr lang="en-GB" dirty="0"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76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E053-2A86-4A2E-AF31-0158395FD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85FB-F1E4-4D71-AA56-685C5D36B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6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Currying and Partial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we saw above, Haskell represents multi-argument functions as a chained application of single-argument functions</a:t>
            </a:r>
          </a:p>
          <a:p>
            <a:r>
              <a:rPr lang="pt-BR" dirty="0"/>
              <a:t>The expression </a:t>
            </a:r>
            <a:r>
              <a:rPr lang="pt-BR" b="1" dirty="0">
                <a:latin typeface="Consolas" panose="020B0609020204030204" pitchFamily="49" charset="0"/>
              </a:rPr>
              <a:t>f a b</a:t>
            </a:r>
            <a:r>
              <a:rPr lang="pt-BR" dirty="0"/>
              <a:t> really means </a:t>
            </a:r>
            <a:r>
              <a:rPr lang="pt-BR" b="1" dirty="0">
                <a:latin typeface="Consolas" panose="020B0609020204030204" pitchFamily="49" charset="0"/>
              </a:rPr>
              <a:t>(f a) b  </a:t>
            </a:r>
          </a:p>
          <a:p>
            <a:r>
              <a:rPr lang="pt-BR" dirty="0"/>
              <a:t>This approach to multi-argument functions is common in functional programming languages</a:t>
            </a:r>
          </a:p>
          <a:p>
            <a:r>
              <a:rPr lang="pt-BR" dirty="0"/>
              <a:t>It is called “currying” in honour of the logician Haskell Curry </a:t>
            </a:r>
          </a:p>
          <a:p>
            <a:r>
              <a:rPr lang="en-GB" dirty="0"/>
              <a:t>If </a:t>
            </a:r>
            <a:r>
              <a:rPr lang="en-GB" b="1" dirty="0">
                <a:latin typeface="Consolas" panose="020B0609020204030204" pitchFamily="49" charset="0"/>
              </a:rPr>
              <a:t>f</a:t>
            </a:r>
            <a:r>
              <a:rPr lang="en-GB" dirty="0"/>
              <a:t> is a “curried two-argument function”, then the expression </a:t>
            </a:r>
            <a:r>
              <a:rPr lang="en-GB" b="1" dirty="0">
                <a:latin typeface="Consolas" panose="020B0609020204030204" pitchFamily="49" charset="0"/>
              </a:rPr>
              <a:t>(f a)</a:t>
            </a:r>
            <a:r>
              <a:rPr lang="en-GB" dirty="0"/>
              <a:t> can be seen as a “partial application” which fixes the “first argument”</a:t>
            </a:r>
          </a:p>
        </p:txBody>
      </p:sp>
    </p:spTree>
    <p:extLst>
      <p:ext uri="{BB962C8B-B14F-4D97-AF65-F5344CB8AC3E}">
        <p14:creationId xmlns:p14="http://schemas.microsoft.com/office/powerpoint/2010/main" val="98556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Abstractions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r>
              <a:rPr lang="en-GB" dirty="0"/>
              <a:t>Lambda abstractions construct anonymous functions</a:t>
            </a:r>
          </a:p>
          <a:p>
            <a:r>
              <a:rPr lang="en-GB" dirty="0"/>
              <a:t>As an example, here is a “multiply with 2” function: 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dirty="0"/>
              <a:t>	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(\ x -&gt; 2 * x) </a:t>
            </a:r>
          </a:p>
          <a:p>
            <a:r>
              <a:rPr lang="en-GB" dirty="0"/>
              <a:t>The syntax allows for more than one parameter, for example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dirty="0"/>
              <a:t>	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(\ x y -&gt;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Prelude.sqrt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(x*x + y*y))</a:t>
            </a: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Anonymous functions are used mainly as arguments to higher-order functions (= functions that take other functions as arguments) </a:t>
            </a:r>
          </a:p>
          <a:p>
            <a:pPr lvl="1">
              <a:spcAft>
                <a:spcPts val="0"/>
              </a:spcAft>
            </a:pPr>
            <a:r>
              <a:rPr lang="en-GB" dirty="0"/>
              <a:t>See </a:t>
            </a:r>
            <a:r>
              <a:rPr lang="en-GB" sz="2200" b="1" dirty="0">
                <a:latin typeface="Consolas"/>
                <a:cs typeface="Consolas" panose="020B0609020204030204" pitchFamily="49" charset="0"/>
              </a:rPr>
              <a:t>map</a:t>
            </a:r>
            <a:r>
              <a:rPr lang="en-GB" dirty="0"/>
              <a:t>, </a:t>
            </a:r>
            <a:r>
              <a:rPr lang="en-GB" sz="2200" b="1" dirty="0">
                <a:latin typeface="Consolas"/>
                <a:cs typeface="Consolas" panose="020B0609020204030204" pitchFamily="49" charset="0"/>
              </a:rPr>
              <a:t>filter</a:t>
            </a:r>
            <a:r>
              <a:rPr lang="en-GB" dirty="0"/>
              <a:t> examples later on  </a:t>
            </a:r>
          </a:p>
          <a:p>
            <a:pPr>
              <a:spcAft>
                <a:spcPts val="0"/>
              </a:spcAft>
            </a:pPr>
            <a:r>
              <a:rPr lang="en-GB" dirty="0"/>
              <a:t>Haskell’s lambda abstractions have been part of the language since its first version in the early 1990s</a:t>
            </a:r>
          </a:p>
        </p:txBody>
      </p:sp>
    </p:spTree>
    <p:extLst>
      <p:ext uri="{BB962C8B-B14F-4D97-AF65-F5344CB8AC3E}">
        <p14:creationId xmlns:p14="http://schemas.microsoft.com/office/powerpoint/2010/main" val="30859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Left/Right Section of An Infix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binary infix operators like </a:t>
            </a:r>
            <a:r>
              <a:rPr lang="en-GB" sz="2200" b="1" dirty="0">
                <a:latin typeface="Consolas"/>
                <a:cs typeface="Consolas" panose="020B0609020204030204" pitchFamily="49" charset="0"/>
              </a:rPr>
              <a:t>(+)</a:t>
            </a:r>
            <a:r>
              <a:rPr lang="en-GB" dirty="0"/>
              <a:t> or </a:t>
            </a:r>
            <a:r>
              <a:rPr lang="en-GB" sz="2200" b="1" dirty="0">
                <a:latin typeface="Consolas"/>
                <a:cs typeface="Consolas" panose="020B0609020204030204" pitchFamily="49" charset="0"/>
              </a:rPr>
              <a:t>(/)</a:t>
            </a:r>
            <a:r>
              <a:rPr lang="en-GB" dirty="0"/>
              <a:t>, there is a special syntax to construct an anonymous function by partial application of either the first or the second argument</a:t>
            </a:r>
            <a:endParaRPr lang="en-US">
              <a:cs typeface="Calibri"/>
            </a:endParaRPr>
          </a:p>
          <a:p>
            <a:r>
              <a:rPr lang="en-GB" dirty="0"/>
              <a:t>For example, we can write a “divide by 2” function simply as 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(/ 2) </a:t>
            </a:r>
          </a:p>
          <a:p>
            <a:r>
              <a:rPr lang="en-GB" dirty="0"/>
              <a:t>And the function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(\x -&gt; 1/x) </a:t>
            </a:r>
            <a:r>
              <a:rPr lang="en-GB" dirty="0"/>
              <a:t>can be written as 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(1 /) </a:t>
            </a:r>
          </a:p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8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683"/>
            <a:ext cx="8460940" cy="952500"/>
          </a:xfrm>
        </p:spPr>
        <p:txBody>
          <a:bodyPr/>
          <a:lstStyle/>
          <a:p>
            <a:r>
              <a:rPr lang="en-GB" dirty="0"/>
              <a:t>List Functions: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GB" dirty="0"/>
              <a:t> and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342900">
              <a:buClr>
                <a:srgbClr val="336666"/>
              </a:buClr>
            </a:pPr>
            <a:r>
              <a:rPr lang="en-GB" b="1" dirty="0">
                <a:latin typeface="Consolas"/>
                <a:cs typeface="Consolas" panose="020B0609020204030204" pitchFamily="49" charset="0"/>
              </a:rPr>
              <a:t>map</a:t>
            </a:r>
            <a:r>
              <a:rPr lang="en-GB" dirty="0"/>
              <a:t> applies a function to all list elements, while </a:t>
            </a:r>
            <a:r>
              <a:rPr lang="en-GB" b="1" dirty="0">
                <a:latin typeface="Consolas"/>
                <a:cs typeface="Consolas" panose="020B0609020204030204" pitchFamily="49" charset="0"/>
              </a:rPr>
              <a:t>filter</a:t>
            </a:r>
            <a:r>
              <a:rPr lang="en-GB" dirty="0"/>
              <a:t> returns a list constructed from members of a list (the second argument) fulfilling a condition given by the first argument</a:t>
            </a:r>
            <a:endParaRPr lang="en-GB" sz="2200" b="1" dirty="0">
              <a:latin typeface="Consolas"/>
            </a:endParaRP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map (/2) [3, 1, 4] = [1.5, 0.5, 2]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filter (&gt;5) [1,2,3,4,5,6,7,8]  = [6,7,8] 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filter odd [3,6,7,9,12,14] = [3,7,9] 	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filter (\x -&gt; x `mod` 2 /= 0) [3,1,4] = [3,1]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627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Infix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written 2-argument functions up to now always in the prefix form </a:t>
            </a:r>
          </a:p>
          <a:p>
            <a:pPr marL="457200" lvl="1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f x y</a:t>
            </a:r>
          </a:p>
          <a:p>
            <a:pPr marL="457200" lvl="1" indent="0">
              <a:buNone/>
            </a:pPr>
            <a:r>
              <a:rPr lang="en-GB" dirty="0"/>
              <a:t>where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GB" dirty="0"/>
              <a:t> is the function name</a:t>
            </a:r>
          </a:p>
          <a:p>
            <a:r>
              <a:rPr lang="en-GB" dirty="0"/>
              <a:t>Sometimes, it can be more readable to write such applications in infix form.  We can do this by surrounding the function name with back-quotes</a:t>
            </a:r>
          </a:p>
          <a:p>
            <a:r>
              <a:rPr lang="en-GB" dirty="0"/>
              <a:t>Examples:</a:t>
            </a:r>
          </a:p>
          <a:p>
            <a:pPr marL="0" lvl="1" indent="0">
              <a:spcBef>
                <a:spcPts val="1800"/>
              </a:spcBef>
              <a:buClr>
                <a:schemeClr val="tx1"/>
              </a:buClr>
              <a:buSzPct val="70000"/>
              <a:buNone/>
            </a:pPr>
            <a:r>
              <a:rPr lang="en-GB" dirty="0">
                <a:cs typeface="Consolas" panose="020B0609020204030204" pitchFamily="49" charset="0"/>
              </a:rPr>
              <a:t>    	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7 `div` 4 </a:t>
            </a:r>
            <a:endParaRPr lang="en-GB" dirty="0"/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(3 `min` 1) `max` (4 `min` 1)   </a:t>
            </a:r>
          </a:p>
        </p:txBody>
      </p:sp>
    </p:spTree>
    <p:extLst>
      <p:ext uri="{BB962C8B-B14F-4D97-AF65-F5344CB8AC3E}">
        <p14:creationId xmlns:p14="http://schemas.microsoft.com/office/powerpoint/2010/main" val="314423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1A05F-7AF6-4984-96EA-3C4D34191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5E5BDF-0AF7-4EE1-ACDF-0BB7C0978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5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New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Definition of a type of week days:  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data Weekday = Monday | Tuesday | Wednesday </a:t>
            </a:r>
            <a:b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| Thursday | Friday | Saturday | Sunday </a:t>
            </a:r>
          </a:p>
          <a:p>
            <a:r>
              <a:rPr lang="en-GB" dirty="0"/>
              <a:t>The keyword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dirty="0"/>
              <a:t> indicates new type declaration </a:t>
            </a:r>
          </a:p>
          <a:p>
            <a:r>
              <a:rPr lang="en-GB" dirty="0"/>
              <a:t>The part after the ‘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/>
              <a:t>‘ sign are the constructors </a:t>
            </a:r>
          </a:p>
          <a:p>
            <a:pPr lvl="1"/>
            <a:r>
              <a:rPr lang="en-GB" dirty="0"/>
              <a:t>In this case there are seven constructors, and they are all constants, not functions</a:t>
            </a:r>
          </a:p>
          <a:p>
            <a:r>
              <a:rPr lang="en-GB" dirty="0"/>
              <a:t>This gives us a simple enumeration type with seven values</a:t>
            </a:r>
          </a:p>
          <a:p>
            <a:r>
              <a:rPr lang="en-GB" dirty="0"/>
              <a:t>This new type does not come with any functions</a:t>
            </a:r>
          </a:p>
          <a:p>
            <a:pPr lvl="1"/>
            <a:r>
              <a:rPr lang="en-GB" dirty="0"/>
              <a:t>It is not even an instance of type class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/>
              <a:t>, and hence equality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(==)</a:t>
            </a:r>
            <a:r>
              <a:rPr lang="en-GB" dirty="0"/>
              <a:t> and in-equality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(/=)</a:t>
            </a:r>
            <a:r>
              <a:rPr lang="en-GB" dirty="0"/>
              <a:t> are not defined</a:t>
            </a:r>
          </a:p>
          <a:p>
            <a:pPr lvl="1"/>
            <a:r>
              <a:rPr lang="en-GB" dirty="0"/>
              <a:t>There is also no ordering, and we cannot “show” elements </a:t>
            </a:r>
          </a:p>
        </p:txBody>
      </p:sp>
    </p:spTree>
    <p:extLst>
      <p:ext uri="{BB962C8B-B14F-4D97-AF65-F5344CB8AC3E}">
        <p14:creationId xmlns:p14="http://schemas.microsoft.com/office/powerpoint/2010/main" val="799502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Instantiation of Type Classes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712968" cy="5472608"/>
          </a:xfrm>
        </p:spPr>
        <p:txBody>
          <a:bodyPr/>
          <a:lstStyle/>
          <a:p>
            <a:r>
              <a:rPr lang="en-GB" dirty="0"/>
              <a:t>We need to add a </a:t>
            </a:r>
            <a:r>
              <a:rPr lang="en-GB" sz="2200" b="1" dirty="0">
                <a:latin typeface="Consolas"/>
                <a:cs typeface="Consolas" panose="020B0609020204030204" pitchFamily="49" charset="0"/>
              </a:rPr>
              <a:t>deriving</a:t>
            </a:r>
            <a:r>
              <a:rPr lang="en-GB" dirty="0"/>
              <a:t> clause to the type.  This will automatically generate “obvious” instance definitions </a:t>
            </a:r>
            <a:endParaRPr lang="en-US"/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data Weekday = Monday | Tuesday | Wednesday | Thursday </a:t>
            </a:r>
            <a:b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| Friday | Saturday | Sunday deriving 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Ord, Show)</a:t>
            </a:r>
          </a:p>
          <a:p>
            <a:r>
              <a:rPr lang="en-GB" dirty="0"/>
              <a:t>Here are examples for some of the derived functions:   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(Monday == Tuesday) == False 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(Monday /= Tuesday) == True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(Monday &lt; Tuesday) == True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min Sunday Thursday == Thursday </a:t>
            </a: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show Monday == "Monday" </a:t>
            </a:r>
          </a:p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857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Values: Type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GB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data Maybe a = Nothing | Just a</a:t>
            </a:r>
          </a:p>
          <a:p>
            <a:r>
              <a:rPr lang="en-GB" dirty="0"/>
              <a:t>Used as result type for functions which can “fail”, similar to class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in Java 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en-GB" dirty="0"/>
              <a:t> </a:t>
            </a:r>
            <a:r>
              <a:rPr lang="en-GB" dirty="0">
                <a:cs typeface="Consolas" panose="020B0609020204030204" pitchFamily="49" charset="0"/>
              </a:rPr>
              <a:t>means: no</a:t>
            </a:r>
            <a:r>
              <a:rPr lang="en-GB" dirty="0"/>
              <a:t> proper value can be returned 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(Just a)</a:t>
            </a:r>
            <a:r>
              <a:rPr lang="en-GB" dirty="0"/>
              <a:t> wraps value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dirty="0"/>
              <a:t> and indicates success</a:t>
            </a:r>
          </a:p>
          <a:p>
            <a:r>
              <a:rPr lang="en-GB" dirty="0"/>
              <a:t>Type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GB" dirty="0"/>
              <a:t> is defined in Prelude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There are more advanced ways of dealing with failure using certain monads, but this is beyond the scope of CE303</a:t>
            </a:r>
          </a:p>
        </p:txBody>
      </p:sp>
    </p:spTree>
    <p:extLst>
      <p:ext uri="{BB962C8B-B14F-4D97-AF65-F5344CB8AC3E}">
        <p14:creationId xmlns:p14="http://schemas.microsoft.com/office/powerpoint/2010/main" val="329155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0C7C-753B-2744-9130-F54FA444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with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D900-FD93-0C48-AA4D-60DA42B68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myHead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[a]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myHead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myHead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Just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myTail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[a]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[a] 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myTail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myTail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Just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3300-4337-47D8-8425-98FAE36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C0C76-A151-4125-8099-BAB48FE61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Functional Programming is a different programming paradigm</a:t>
            </a:r>
          </a:p>
          <a:p>
            <a:pPr lvl="1"/>
            <a:r>
              <a:rPr lang="en-GB" dirty="0"/>
              <a:t>Like in other declarative languages, you specify what you want to achieve, not how you want to achieve it</a:t>
            </a:r>
          </a:p>
          <a:p>
            <a:pPr lvl="1"/>
            <a:r>
              <a:rPr lang="en-GB" dirty="0"/>
              <a:t>All computations are implemented as functions, and the values are immutable</a:t>
            </a:r>
          </a:p>
          <a:p>
            <a:pPr lvl="1"/>
            <a:r>
              <a:rPr lang="en-GB" dirty="0"/>
              <a:t>Clean concept based on strong mathematical foundations</a:t>
            </a:r>
          </a:p>
          <a:p>
            <a:pPr lvl="1"/>
            <a:r>
              <a:rPr lang="en-GB" dirty="0"/>
              <a:t>Consequences such as inherent parallelism</a:t>
            </a:r>
          </a:p>
          <a:p>
            <a:r>
              <a:rPr lang="en-GB" dirty="0"/>
              <a:t>Enables compact code and quick prototyping</a:t>
            </a:r>
          </a:p>
          <a:p>
            <a:r>
              <a:rPr lang="en-GB" dirty="0"/>
              <a:t>Not used very widely commercially but is at least very good for improving your programming style</a:t>
            </a:r>
          </a:p>
          <a:p>
            <a:r>
              <a:rPr lang="en-GB" dirty="0"/>
              <a:t>Haskell is a language that was built to include many great features implemented by other functional languages</a:t>
            </a:r>
          </a:p>
          <a:p>
            <a:r>
              <a:rPr lang="en-GB" dirty="0"/>
              <a:t>A good discussion of why to learn Haskell is available </a:t>
            </a:r>
            <a:r>
              <a:rPr lang="en-GB" dirty="0">
                <a:hlinkClick r:id="rId3"/>
              </a:rPr>
              <a:t>here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49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8" y="1124744"/>
            <a:ext cx="8676456" cy="5472608"/>
          </a:xfrm>
        </p:spPr>
        <p:txBody>
          <a:bodyPr/>
          <a:lstStyle/>
          <a:p>
            <a:r>
              <a:rPr lang="en-GB" dirty="0"/>
              <a:t>Haskell supports the definition of recursive data types like lists or trees</a:t>
            </a:r>
          </a:p>
          <a:p>
            <a:r>
              <a:rPr lang="en-GB" dirty="0"/>
              <a:t>As an example, we define a type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GB" dirty="0"/>
              <a:t> which can represent arithmetic expressions involving numbers, addition and subtraction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data Term = Number </a:t>
            </a:r>
            <a:r>
              <a:rPr lang="en-GB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| Plus Term </a:t>
            </a:r>
            <a:r>
              <a:rPr lang="en-GB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GB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| Minus Term </a:t>
            </a:r>
            <a:r>
              <a:rPr lang="en-GB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GB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	      deriving (</a:t>
            </a:r>
            <a:r>
              <a:rPr lang="en-GB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GB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, Show)</a:t>
            </a:r>
          </a:p>
          <a:p>
            <a:r>
              <a:rPr lang="en-GB" dirty="0"/>
              <a:t>For example the arithmetic expression </a:t>
            </a:r>
            <a:br>
              <a:rPr lang="en-GB" dirty="0"/>
            </a:b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1 + (2 - 3) </a:t>
            </a:r>
          </a:p>
          <a:p>
            <a:pPr marL="0" indent="0">
              <a:buNone/>
            </a:pPr>
            <a:r>
              <a:rPr lang="en-GB" dirty="0"/>
              <a:t>   can be represented in type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GB" dirty="0"/>
              <a:t> by the value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Number 1 `Plus` (Number 2 `Minus` Number 3)</a:t>
            </a:r>
          </a:p>
          <a:p>
            <a:r>
              <a:rPr lang="en-GB" dirty="0"/>
              <a:t>As before, we have added a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deriving</a:t>
            </a:r>
            <a:r>
              <a:rPr lang="en-GB" dirty="0"/>
              <a:t> clause in order to automatically generate standard operators such as (in)-equality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940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Functions by Structural Recursion</a:t>
            </a:r>
            <a:endParaRPr lang="en-GB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712460" cy="5472608"/>
          </a:xfrm>
        </p:spPr>
        <p:txBody>
          <a:bodyPr/>
          <a:lstStyle/>
          <a:p>
            <a:r>
              <a:rPr lang="en-GB" dirty="0"/>
              <a:t>Pattern matching makes it easy to define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GB" dirty="0"/>
              <a:t> functions by recursion over the element structure</a:t>
            </a:r>
          </a:p>
          <a:p>
            <a:r>
              <a:rPr lang="en-GB" dirty="0"/>
              <a:t>For example, here is an evaluation function which computes the value of a term: </a:t>
            </a:r>
            <a:endParaRPr lang="fr-FR" dirty="0"/>
          </a:p>
          <a:p>
            <a:pPr marL="400050" lvl="1" indent="0">
              <a:spcBef>
                <a:spcPts val="1800"/>
              </a:spcBef>
              <a:buNone/>
            </a:pP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-&gt; Int</a:t>
            </a:r>
          </a:p>
          <a:p>
            <a:pPr marL="400050" lvl="1" indent="0">
              <a:buNone/>
            </a:pP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i) = i</a:t>
            </a:r>
          </a:p>
          <a:p>
            <a:pPr marL="400050" lvl="1" indent="0">
              <a:buNone/>
            </a:pP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(Plus t1 t2) =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t1 +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t2</a:t>
            </a:r>
          </a:p>
          <a:p>
            <a:pPr marL="400050" lvl="1" indent="0">
              <a:spcAft>
                <a:spcPts val="1200"/>
              </a:spcAft>
              <a:buNone/>
            </a:pP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(Minus t1 t2) =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t1 -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t2</a:t>
            </a:r>
          </a:p>
          <a:p>
            <a:pPr>
              <a:spcAft>
                <a:spcPts val="1200"/>
              </a:spcAft>
            </a:pPr>
            <a:r>
              <a:rPr lang="en-GB" dirty="0"/>
              <a:t>Application of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GB" dirty="0"/>
              <a:t> to a sample term: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(Number 1 `Plus` (Number 2 `Minus` Number 3)) = </a:t>
            </a:r>
            <a:b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(Number 1) +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(Number 2 `Minus` Number 3) = </a:t>
            </a:r>
            <a:b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1 + 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(Number 2) -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(Number 3)) = 1 + (2 - 3) = 0 </a:t>
            </a:r>
          </a:p>
        </p:txBody>
      </p:sp>
    </p:spTree>
    <p:extLst>
      <p:ext uri="{BB962C8B-B14F-4D97-AF65-F5344CB8AC3E}">
        <p14:creationId xmlns:p14="http://schemas.microsoft.com/office/powerpoint/2010/main" val="1752625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5B00B8-5B9A-4ED1-833A-7A104E5C4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Haskell Evaluation Strategy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E9E79C-AD5E-4415-AE7F-CB74E59FB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21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Evaluation Strategies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712968" cy="5472608"/>
          </a:xfrm>
        </p:spPr>
        <p:txBody>
          <a:bodyPr/>
          <a:lstStyle/>
          <a:p>
            <a:r>
              <a:rPr lang="en-GB" dirty="0">
                <a:cs typeface="Times New Roman" pitchFamily="18" charset="0"/>
              </a:rPr>
              <a:t>Execution of a functional program means evaluation of expressions, notably of function applications</a:t>
            </a:r>
          </a:p>
          <a:p>
            <a:r>
              <a:rPr lang="en-GB" dirty="0">
                <a:cs typeface="Times New Roman" pitchFamily="18" charset="0"/>
              </a:rPr>
              <a:t>There are two main kinds of evaluation strategies </a:t>
            </a:r>
          </a:p>
          <a:p>
            <a:pPr lvl="1"/>
            <a:r>
              <a:rPr lang="en-GB" dirty="0">
                <a:cs typeface="Times New Roman" pitchFamily="18" charset="0"/>
              </a:rPr>
              <a:t>With </a:t>
            </a:r>
            <a:r>
              <a:rPr lang="en-GB" b="1" dirty="0">
                <a:cs typeface="Consolas" panose="020B0609020204030204" pitchFamily="49" charset="0"/>
              </a:rPr>
              <a:t>strict (“call by value”) </a:t>
            </a:r>
            <a:r>
              <a:rPr lang="en-GB" dirty="0">
                <a:cs typeface="Times New Roman" pitchFamily="18" charset="0"/>
              </a:rPr>
              <a:t>evaluation, all arguments to a function are evaluated before the function is applied</a:t>
            </a:r>
          </a:p>
          <a:p>
            <a:pPr lvl="1"/>
            <a:r>
              <a:rPr lang="en-GB" dirty="0">
                <a:cs typeface="Times New Roman" pitchFamily="18" charset="0"/>
              </a:rPr>
              <a:t>With </a:t>
            </a:r>
            <a:r>
              <a:rPr lang="en-GB" b="1" dirty="0">
                <a:cs typeface="Times New Roman" pitchFamily="18" charset="0"/>
              </a:rPr>
              <a:t>non-strict (“</a:t>
            </a:r>
            <a:r>
              <a:rPr lang="en-GB" b="1" dirty="0">
                <a:cs typeface="Consolas" panose="020B0609020204030204" pitchFamily="49" charset="0"/>
              </a:rPr>
              <a:t>call-by-need”) </a:t>
            </a:r>
            <a:r>
              <a:rPr lang="en-GB" dirty="0">
                <a:cs typeface="Times New Roman" pitchFamily="18" charset="0"/>
              </a:rPr>
              <a:t>evaluation, arguments to a function are not evaluated unless they are needed</a:t>
            </a:r>
          </a:p>
          <a:p>
            <a:r>
              <a:rPr lang="en-GB" dirty="0">
                <a:cs typeface="Times New Roman" pitchFamily="18" charset="0"/>
              </a:rPr>
              <a:t>E.g., Java performs call-by-value evaluation</a:t>
            </a:r>
          </a:p>
          <a:p>
            <a:r>
              <a:rPr lang="en-GB" dirty="0">
                <a:cs typeface="Times New Roman" pitchFamily="18" charset="0"/>
              </a:rPr>
              <a:t>Haskell performs </a:t>
            </a:r>
            <a:r>
              <a:rPr lang="en-GB" b="1" dirty="0">
                <a:cs typeface="Consolas" panose="020B0609020204030204" pitchFamily="49" charset="0"/>
              </a:rPr>
              <a:t>lazy</a:t>
            </a:r>
            <a:r>
              <a:rPr lang="en-GB" dirty="0">
                <a:cs typeface="Times New Roman" pitchFamily="18" charset="0"/>
              </a:rPr>
              <a:t> evaluation </a:t>
            </a:r>
          </a:p>
          <a:p>
            <a:pPr lvl="1"/>
            <a:r>
              <a:rPr lang="en-GB" dirty="0">
                <a:cs typeface="Times New Roman" pitchFamily="18" charset="0"/>
              </a:rPr>
              <a:t>Apart from following a call-by-need strategy, it also tries to avoid repeated evaluation of the same term by sharing </a:t>
            </a:r>
          </a:p>
          <a:p>
            <a:pPr>
              <a:buFontTx/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56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Unbounded (Infinite)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472608"/>
          </a:xfrm>
        </p:spPr>
        <p:txBody>
          <a:bodyPr/>
          <a:lstStyle/>
          <a:p>
            <a:r>
              <a:rPr lang="en-GB" dirty="0"/>
              <a:t>Lazy semantics makes it easy to define unbounded (“infinite”) data structures</a:t>
            </a:r>
          </a:p>
          <a:p>
            <a:r>
              <a:rPr lang="en-GB" dirty="0"/>
              <a:t>For example, here is a function that returns the list of all integers beginning with some number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pt-BR" dirty="0"/>
          </a:p>
          <a:p>
            <a:pPr marL="0" indent="0">
              <a:buNone/>
            </a:pPr>
            <a:r>
              <a:rPr lang="pt-B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numsFrom :: Integer -&gt; [Integer]</a:t>
            </a:r>
          </a:p>
          <a:p>
            <a:pPr marL="0" indent="0">
              <a:buNone/>
            </a:pPr>
            <a:r>
              <a:rPr lang="pt-B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numsFrom n = n : numsFrom (n+1) </a:t>
            </a:r>
          </a:p>
          <a:p>
            <a:r>
              <a:rPr lang="pt-BR" dirty="0"/>
              <a:t>Of course, we can only ever work on a finite part</a:t>
            </a:r>
          </a:p>
          <a:p>
            <a:pPr lvl="1"/>
            <a:r>
              <a:rPr lang="pt-BR" dirty="0"/>
              <a:t>The Haskell Prelude defines some functions that return a finite part of a list.  In particular, the function </a:t>
            </a:r>
            <a:r>
              <a:rPr lang="pt-B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(take n) </a:t>
            </a:r>
            <a:r>
              <a:rPr lang="pt-BR" dirty="0">
                <a:cs typeface="Consolas" panose="020B0609020204030204" pitchFamily="49" charset="0"/>
              </a:rPr>
              <a:t>truncates a list </a:t>
            </a:r>
            <a:r>
              <a:rPr lang="pt-BR" dirty="0"/>
              <a:t>to its first </a:t>
            </a:r>
            <a:r>
              <a:rPr lang="pt-B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dirty="0"/>
              <a:t> elements</a:t>
            </a:r>
          </a:p>
          <a:p>
            <a:r>
              <a:rPr lang="pt-BR" dirty="0"/>
              <a:t>Example: calculate the first 10 square numbers: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take 10 (map square 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numsFrom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0)) </a:t>
            </a:r>
          </a:p>
        </p:txBody>
      </p:sp>
    </p:spTree>
    <p:extLst>
      <p:ext uri="{BB962C8B-B14F-4D97-AF65-F5344CB8AC3E}">
        <p14:creationId xmlns:p14="http://schemas.microsoft.com/office/powerpoint/2010/main" val="1770491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Haskell Lists vs Java Streams and Lists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Java, we have collections and streams</a:t>
            </a:r>
          </a:p>
          <a:p>
            <a:pPr lvl="1"/>
            <a:r>
              <a:rPr lang="en-GB" dirty="0"/>
              <a:t>Collections are finite and computation is normally done with traditional for-(each)-loops and iterators</a:t>
            </a:r>
          </a:p>
          <a:p>
            <a:pPr lvl="1"/>
            <a:r>
              <a:rPr lang="en-GB" dirty="0"/>
              <a:t>Streams can be unbounded and programming makes use of  pipelines that are evaluated “on demand” driven by the terminal operation</a:t>
            </a:r>
          </a:p>
          <a:p>
            <a:r>
              <a:rPr lang="en-GB" dirty="0"/>
              <a:t>In contrast, Haskell has a single type of lists which encompasses both finite and unbounded lists</a:t>
            </a:r>
          </a:p>
          <a:p>
            <a:pPr lvl="1"/>
            <a:r>
              <a:rPr lang="en-GB" dirty="0"/>
              <a:t>Uniform approach </a:t>
            </a:r>
          </a:p>
          <a:p>
            <a:pPr lvl="1"/>
            <a:r>
              <a:rPr lang="en-GB" dirty="0"/>
              <a:t>Avoids API duplication and conversions </a:t>
            </a:r>
          </a:p>
          <a:p>
            <a:pPr lvl="1"/>
            <a:r>
              <a:rPr lang="en-GB" dirty="0"/>
              <a:t>Made possible by lazy semantics</a:t>
            </a:r>
          </a:p>
          <a:p>
            <a:pPr lvl="1"/>
            <a:r>
              <a:rPr lang="en-GB" dirty="0"/>
              <a:t>No inbuilt parallelisation support  </a:t>
            </a:r>
          </a:p>
        </p:txBody>
      </p:sp>
    </p:spTree>
    <p:extLst>
      <p:ext uri="{BB962C8B-B14F-4D97-AF65-F5344CB8AC3E}">
        <p14:creationId xmlns:p14="http://schemas.microsoft.com/office/powerpoint/2010/main" val="3490676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Haskell – Concluding Remarks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Pure functional programming (FP) language</a:t>
            </a:r>
          </a:p>
          <a:p>
            <a:r>
              <a:rPr lang="en-GB" dirty="0"/>
              <a:t>Concise, elegant notation with a mathematical feel </a:t>
            </a:r>
          </a:p>
          <a:p>
            <a:r>
              <a:rPr lang="en-GB" dirty="0"/>
              <a:t>Lazy semantics with call-by-need evaluation strategy</a:t>
            </a:r>
          </a:p>
          <a:p>
            <a:pPr lvl="1"/>
            <a:r>
              <a:rPr lang="en-GB" dirty="0"/>
              <a:t>Can express some algorithms in a natural way</a:t>
            </a:r>
          </a:p>
          <a:p>
            <a:pPr lvl="1"/>
            <a:r>
              <a:rPr lang="en-GB" dirty="0"/>
              <a:t>Analysis of runtime behaviour can be non-trivial </a:t>
            </a:r>
          </a:p>
          <a:p>
            <a:pPr lvl="1"/>
            <a:r>
              <a:rPr lang="en-GB" dirty="0"/>
              <a:t>Unnecessary suspension of computation causes an  overhead – programmers may need to consider strictness constraints to improve performance </a:t>
            </a:r>
          </a:p>
          <a:p>
            <a:r>
              <a:rPr lang="en-GB" dirty="0"/>
              <a:t>F# and </a:t>
            </a:r>
            <a:r>
              <a:rPr lang="en-GB" dirty="0" err="1"/>
              <a:t>OCaml</a:t>
            </a:r>
            <a:r>
              <a:rPr lang="en-GB" dirty="0"/>
              <a:t> are other FP languages </a:t>
            </a:r>
          </a:p>
          <a:p>
            <a:pPr lvl="1"/>
            <a:r>
              <a:rPr lang="en-GB" dirty="0"/>
              <a:t>Somewhat different feel due to eager evaluation and availability of mutable data structure (“non-pure”) </a:t>
            </a:r>
          </a:p>
          <a:p>
            <a:r>
              <a:rPr lang="en-GB" dirty="0"/>
              <a:t>Many languages support FP style coding to some degree</a:t>
            </a:r>
          </a:p>
          <a:p>
            <a:pPr lvl="1"/>
            <a:r>
              <a:rPr lang="en-GB" dirty="0"/>
              <a:t>JavaScript, Python, Rust, Java, C#, … </a:t>
            </a:r>
          </a:p>
        </p:txBody>
      </p:sp>
    </p:spTree>
    <p:extLst>
      <p:ext uri="{BB962C8B-B14F-4D97-AF65-F5344CB8AC3E}">
        <p14:creationId xmlns:p14="http://schemas.microsoft.com/office/powerpoint/2010/main" val="20361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What is Haskell?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type="body" idx="1"/>
          </p:nvPr>
        </p:nvSpPr>
        <p:spPr>
          <a:xfrm>
            <a:off x="431540" y="1052736"/>
            <a:ext cx="8388932" cy="5688632"/>
          </a:xfrm>
        </p:spPr>
        <p:txBody>
          <a:bodyPr/>
          <a:lstStyle/>
          <a:p>
            <a:r>
              <a:rPr lang="en-GB" dirty="0"/>
              <a:t>Pure functional programming language</a:t>
            </a:r>
          </a:p>
          <a:p>
            <a:pPr lvl="1"/>
            <a:r>
              <a:rPr lang="en-GB" dirty="0"/>
              <a:t>Calling the same function with the same arguments will return the same value every time  </a:t>
            </a:r>
          </a:p>
          <a:p>
            <a:pPr lvl="1"/>
            <a:r>
              <a:rPr lang="en-GB" dirty="0"/>
              <a:t>All values are immutable (with some exceptions)</a:t>
            </a:r>
          </a:p>
          <a:p>
            <a:r>
              <a:rPr lang="en-GB" dirty="0"/>
              <a:t>Strong static typing including </a:t>
            </a:r>
          </a:p>
          <a:p>
            <a:pPr lvl="1"/>
            <a:r>
              <a:rPr lang="en-GB" dirty="0"/>
              <a:t>Type variables (-&gt; Java generics) and </a:t>
            </a:r>
            <a:endParaRPr lang="en-GB">
              <a:cs typeface="Calibri"/>
            </a:endParaRPr>
          </a:p>
          <a:p>
            <a:pPr lvl="1"/>
            <a:r>
              <a:rPr lang="en-GB" dirty="0"/>
              <a:t>Type classes that control overloading (-&gt; Java interfaces) </a:t>
            </a:r>
            <a:endParaRPr lang="en-GB" dirty="0">
              <a:cs typeface="Calibri"/>
            </a:endParaRPr>
          </a:p>
          <a:p>
            <a:r>
              <a:rPr lang="en-GB" dirty="0"/>
              <a:t>Lazy evaluation</a:t>
            </a:r>
          </a:p>
          <a:p>
            <a:pPr lvl="1"/>
            <a:r>
              <a:rPr lang="en-GB" dirty="0"/>
              <a:t>evaluation of expressions is deferred “until needed”</a:t>
            </a:r>
          </a:p>
          <a:p>
            <a:r>
              <a:rPr lang="en-GB" dirty="0"/>
              <a:t>Rooted in academia, development started in around 1990 </a:t>
            </a:r>
          </a:p>
          <a:p>
            <a:r>
              <a:rPr lang="en-GB" dirty="0"/>
              <a:t>Many aspects of Haskell will be omitted in CE303 </a:t>
            </a:r>
          </a:p>
          <a:p>
            <a:pPr lvl="1"/>
            <a:r>
              <a:rPr lang="en-GB" dirty="0"/>
              <a:t>No IO, no modules, no monads, no records, … </a:t>
            </a:r>
          </a:p>
          <a:p>
            <a:r>
              <a:rPr lang="en-GB" dirty="0"/>
              <a:t>We will use the “Haskell Platform”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Hello World!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Haskell programs can be run in an interpreter 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ghci</a:t>
            </a:r>
            <a:r>
              <a:rPr lang="en-GB" sz="2000" dirty="0"/>
              <a:t>) or they can be compiled</a:t>
            </a:r>
          </a:p>
          <a:p>
            <a:r>
              <a:rPr lang="en-GB" sz="2000" dirty="0"/>
              <a:t>The main difference is that an </a:t>
            </a:r>
            <a:r>
              <a:rPr lang="en-GB" sz="2000" b="1" dirty="0"/>
              <a:t>interpreter</a:t>
            </a:r>
            <a:r>
              <a:rPr lang="en-GB" sz="2000" dirty="0"/>
              <a:t> directly executes the instructions in the source programming language while a </a:t>
            </a:r>
            <a:r>
              <a:rPr lang="en-GB" sz="2000" b="1" dirty="0"/>
              <a:t>compiler</a:t>
            </a:r>
            <a:r>
              <a:rPr lang="en-GB" sz="2000" dirty="0"/>
              <a:t> translates those instructions into efficient machine code.</a:t>
            </a:r>
          </a:p>
          <a:p>
            <a:pPr lvl="1"/>
            <a:r>
              <a:rPr lang="en-GB" sz="2000" dirty="0"/>
              <a:t>To keep matters simple, we will stick with the interpreter</a:t>
            </a:r>
          </a:p>
          <a:p>
            <a:pPr lvl="1"/>
            <a:r>
              <a:rPr lang="en-GB" sz="2000" dirty="0" err="1"/>
              <a:t>WinGHCi</a:t>
            </a:r>
            <a:r>
              <a:rPr lang="en-GB" sz="2000" dirty="0"/>
              <a:t> is a simple GUI for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ghci</a:t>
            </a:r>
            <a:r>
              <a:rPr lang="en-GB" sz="2000" dirty="0"/>
              <a:t> </a:t>
            </a:r>
          </a:p>
          <a:p>
            <a:r>
              <a:rPr lang="en-GB" sz="2000" dirty="0"/>
              <a:t>After starting the interpreter</a:t>
            </a:r>
          </a:p>
          <a:p>
            <a:pPr lvl="1"/>
            <a:r>
              <a:rPr lang="en-GB" sz="2000" dirty="0"/>
              <a:t>it loads the “Prelude” (= standard library) and </a:t>
            </a:r>
          </a:p>
          <a:p>
            <a:pPr lvl="1"/>
            <a:r>
              <a:rPr lang="en-GB" sz="2000" dirty="0"/>
              <a:t>displays a windows with a command prompt</a:t>
            </a:r>
          </a:p>
          <a:p>
            <a:pPr marL="457200" lvl="1" indent="0"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Prelude&gt; </a:t>
            </a:r>
          </a:p>
          <a:p>
            <a:r>
              <a:rPr lang="en-GB" sz="2000" dirty="0"/>
              <a:t>You can now enter expressions, like: </a:t>
            </a:r>
          </a:p>
          <a:p>
            <a:pPr marL="0" indent="0">
              <a:buNone/>
            </a:pPr>
            <a:r>
              <a:rPr lang="en-GB" sz="2000" dirty="0"/>
              <a:t>	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"Hello " ++ "World!"</a:t>
            </a:r>
          </a:p>
          <a:p>
            <a:r>
              <a:rPr lang="en-GB" sz="2000" dirty="0" err="1"/>
              <a:t>GHCi</a:t>
            </a:r>
            <a:r>
              <a:rPr lang="en-GB" sz="2000" dirty="0"/>
              <a:t> will evaluate the expression and display the result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"Hello World!"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Programs and Loading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Haskell programs can be written using any text editor</a:t>
            </a:r>
          </a:p>
          <a:p>
            <a:pPr lvl="1"/>
            <a:r>
              <a:rPr lang="en-GB" dirty="0"/>
              <a:t>I would recommend Notepad++</a:t>
            </a:r>
          </a:p>
          <a:p>
            <a:r>
              <a:rPr lang="en-GB" dirty="0"/>
              <a:t>Load programs into the interpreter using command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:l</a:t>
            </a:r>
            <a:r>
              <a:rPr lang="en-GB" dirty="0"/>
              <a:t>  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:l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myFunctions.hs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dirty="0"/>
              <a:t>Searches for the file in the current working directory (or you can specify full path)</a:t>
            </a:r>
          </a:p>
          <a:p>
            <a:r>
              <a:rPr lang="en-GB" dirty="0"/>
              <a:t>The interpreter has a command history</a:t>
            </a:r>
          </a:p>
          <a:p>
            <a:pPr lvl="1"/>
            <a:r>
              <a:rPr lang="en-GB" dirty="0"/>
              <a:t>Use arrow keys to navigate to earlier commands </a:t>
            </a:r>
          </a:p>
          <a:p>
            <a:r>
              <a:rPr lang="en-GB" dirty="0"/>
              <a:t>Basic commands: 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:r </a:t>
            </a:r>
            <a:r>
              <a:rPr lang="en-GB" dirty="0"/>
              <a:t>reloads the current source code file 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:t </a:t>
            </a:r>
            <a:r>
              <a:rPr lang="en-GB" dirty="0"/>
              <a:t>shows the type of an expression 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:h </a:t>
            </a:r>
            <a:r>
              <a:rPr lang="en-GB" dirty="0"/>
              <a:t>lists all the available commands</a:t>
            </a:r>
          </a:p>
        </p:txBody>
      </p:sp>
    </p:spTree>
    <p:extLst>
      <p:ext uri="{BB962C8B-B14F-4D97-AF65-F5344CB8AC3E}">
        <p14:creationId xmlns:p14="http://schemas.microsoft.com/office/powerpoint/2010/main" val="109135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988EC-FF5D-450C-8551-5ABFDF157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Typing in Haskell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31D89A-37F0-4E20-B599-496618536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34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24744"/>
            <a:ext cx="8172772" cy="5616624"/>
          </a:xfrm>
        </p:spPr>
        <p:txBody>
          <a:bodyPr/>
          <a:lstStyle/>
          <a:p>
            <a:r>
              <a:rPr lang="en-GB" sz="2200" b="1" dirty="0">
                <a:latin typeface="Consolas" panose="020B0609020204030204" pitchFamily="49" charset="0"/>
              </a:rPr>
              <a:t>Bool: True, False </a:t>
            </a:r>
          </a:p>
          <a:p>
            <a:pPr lvl="1"/>
            <a:r>
              <a:rPr lang="en-GB" dirty="0"/>
              <a:t>Operators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b="1" dirty="0">
                <a:latin typeface="Consolas" panose="020B0609020204030204" pitchFamily="49" charset="0"/>
                <a:ea typeface="+mn-ea"/>
              </a:rPr>
              <a:t>&amp;&amp;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</a:p>
          <a:p>
            <a:r>
              <a:rPr lang="en-GB" dirty="0"/>
              <a:t>Numbers 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GB" dirty="0"/>
              <a:t> (unbounded [no upper or lower limit], arbitrary precision) 	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GB" dirty="0"/>
              <a:t> (double precision IEEE floating point) 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Rational</a:t>
            </a:r>
            <a:r>
              <a:rPr lang="en-GB" dirty="0"/>
              <a:t>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GB" dirty="0"/>
              <a:t>, …</a:t>
            </a:r>
          </a:p>
          <a:p>
            <a:r>
              <a:rPr lang="en-GB" dirty="0"/>
              <a:t>Numbers make heavy use of overloading which is controlled by "type classes", see later on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Char: 'a' </a:t>
            </a:r>
          </a:p>
          <a:p>
            <a:r>
              <a:rPr lang="en-GB" dirty="0"/>
              <a:t>Strings is just a list of chars: 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 ==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'a', 'b', 'c']</a:t>
            </a:r>
          </a:p>
          <a:p>
            <a:r>
              <a:rPr lang="en-GB" dirty="0"/>
              <a:t>Note that inequality is written as </a:t>
            </a:r>
            <a:r>
              <a:rPr lang="en-GB" sz="2200" b="1" dirty="0">
                <a:latin typeface="Consolas" panose="020B0609020204030204" pitchFamily="49" charset="0"/>
                <a:ea typeface="+mn-ea"/>
              </a:rPr>
              <a:t>/= 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47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value in Haskell belongs to some type </a:t>
            </a:r>
          </a:p>
          <a:p>
            <a:r>
              <a:rPr lang="en-GB" dirty="0"/>
              <a:t>Haskell has automatic type inference that will assign the “most general” type when it parses an expression</a:t>
            </a:r>
          </a:p>
          <a:p>
            <a:pPr lvl="1"/>
            <a:r>
              <a:rPr lang="en-GB" dirty="0"/>
              <a:t>In practice, you rarely need to define types but we will often define types for clarity</a:t>
            </a:r>
          </a:p>
          <a:p>
            <a:r>
              <a:rPr lang="en-GB" dirty="0"/>
              <a:t>Notation: “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a::T</a:t>
            </a:r>
            <a:r>
              <a:rPr lang="en-GB" dirty="0"/>
              <a:t>” means “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dirty="0"/>
              <a:t> has type </a:t>
            </a:r>
            <a:r>
              <a:rPr lang="en-GB" sz="2200" b="1" dirty="0">
                <a:latin typeface="Consolas" panose="020B0609020204030204" pitchFamily="49" charset="0"/>
              </a:rPr>
              <a:t>T</a:t>
            </a:r>
            <a:r>
              <a:rPr lang="en-GB" dirty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49788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1">
  <a:themeElements>
    <a:clrScheme name="1_Echo 11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00666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1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54847</TotalTime>
  <Words>4242</Words>
  <Application>Microsoft Macintosh PowerPoint</Application>
  <PresentationFormat>On-screen Show (4:3)</PresentationFormat>
  <Paragraphs>543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</vt:lpstr>
      <vt:lpstr>Consolas</vt:lpstr>
      <vt:lpstr>Times New Roman</vt:lpstr>
      <vt:lpstr>Wingdings</vt:lpstr>
      <vt:lpstr>lectures1</vt:lpstr>
      <vt:lpstr> Introduction to Functional Programming in Haskell</vt:lpstr>
      <vt:lpstr>Functional Programming</vt:lpstr>
      <vt:lpstr>Motivation</vt:lpstr>
      <vt:lpstr>What is Haskell? </vt:lpstr>
      <vt:lpstr>Hello World!</vt:lpstr>
      <vt:lpstr>Writing Programs and Loading Them</vt:lpstr>
      <vt:lpstr>Typing in Haskell</vt:lpstr>
      <vt:lpstr>Some Basic Types</vt:lpstr>
      <vt:lpstr>Strong Typing</vt:lpstr>
      <vt:lpstr>Pairs and Tuples</vt:lpstr>
      <vt:lpstr>Lists</vt:lpstr>
      <vt:lpstr>Basic List Functions [Module Data.List]</vt:lpstr>
      <vt:lpstr>Functions</vt:lpstr>
      <vt:lpstr>Defining Functions </vt:lpstr>
      <vt:lpstr>Functional Programming Support in Haskell</vt:lpstr>
      <vt:lpstr>Defining Functions: Guards</vt:lpstr>
      <vt:lpstr>Defining Functions: Pattern Matching</vt:lpstr>
      <vt:lpstr>Pattern Matching with Data Constructors</vt:lpstr>
      <vt:lpstr>Multi-argument Haskell Functions? </vt:lpstr>
      <vt:lpstr>Currying and Partial Application</vt:lpstr>
      <vt:lpstr>Lambda Abstractions</vt:lpstr>
      <vt:lpstr>Left/Right Section of An Infix Operator</vt:lpstr>
      <vt:lpstr>List Functions: map and filter</vt:lpstr>
      <vt:lpstr>Infix Form</vt:lpstr>
      <vt:lpstr>Custom Data Types</vt:lpstr>
      <vt:lpstr>Defining New Data Types</vt:lpstr>
      <vt:lpstr>Automatic Instantiation of Type Classes </vt:lpstr>
      <vt:lpstr>Optional Values: Type Maybe </vt:lpstr>
      <vt:lpstr>Examples with Maybe </vt:lpstr>
      <vt:lpstr>Recursive Data Types</vt:lpstr>
      <vt:lpstr>Defining Functions by Structural Recursion</vt:lpstr>
      <vt:lpstr>Haskell Evaluation Strategy</vt:lpstr>
      <vt:lpstr>Evaluation Strategies</vt:lpstr>
      <vt:lpstr>Unbounded (Infinite) Data Structures</vt:lpstr>
      <vt:lpstr>Haskell Lists vs Java Streams and Lists </vt:lpstr>
      <vt:lpstr>Haskell – Concluding Remarks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8. Haskell</dc:title>
  <dc:creator/>
  <cp:lastModifiedBy>Kampouridis, Michael</cp:lastModifiedBy>
  <cp:revision>4716</cp:revision>
  <cp:lastPrinted>2017-12-03T23:21:18Z</cp:lastPrinted>
  <dcterms:created xsi:type="dcterms:W3CDTF">2001-10-08T16:20:19Z</dcterms:created>
  <dcterms:modified xsi:type="dcterms:W3CDTF">2021-12-08T15:56:33Z</dcterms:modified>
</cp:coreProperties>
</file>