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012B7-E80E-4B7E-89BA-4E61171E7788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C4EC0-D195-45F7-B56D-027E59D9E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49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0C4EC0-D195-45F7-B56D-027E59D9EC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48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94F79-B070-4BC9-ABE0-2E896170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4FD279-EB7F-44B9-BA0A-2B92C2788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385BD-1602-4521-B80F-04BE8410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2C4A51-B8CD-4489-88C4-210516D4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CEF9D1-E3CB-43D6-9FE4-EFA59E68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79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5BDFB-3F21-4472-A4A2-785FDC81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10B11B-9135-4AE0-9B06-CABD1472E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8BF07A-938E-4169-BC8A-53D612522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AF9EC-0D6A-4F23-B132-90662A4C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5DD9BA-817D-4DFF-B09C-E4CBDA36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0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80CD74-7965-4B74-8366-893C5343D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E56755-B7C9-4503-B49C-EFEC71300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A4CBD-B7A8-4F71-9E6B-E44257FB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DB87A-8FE5-42F1-AA47-24BE4E4D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A0170-D590-46D8-9CBD-685E8C12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4F029-B43E-4C40-BDE5-D44F0121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EF683B-B6FE-4C44-8C94-4C588CD20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72042-9569-4E0B-8D3E-689274C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1496AA-F10B-4802-AA34-9CC013F0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CA669-F1C6-4FED-AB54-28F3905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1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08E0-3C4E-43AE-9E86-ECF28D0ED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CCEB1D-A8DF-4F99-998A-45FB8D18E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9D065-8548-4A6D-A2EF-B9FC1B3E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2CD8F-6AF8-489C-9BF1-0CB0ECF4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895B5-2D1D-49C5-ADCA-18D48A7E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C868-96C7-444B-A69C-5A118F7C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3FEDF-EF1C-4846-B31B-9EC0C01B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8452F3-FA02-4C0A-A929-AECED39B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D6E51-8C72-4E69-8D0A-DB7A8EBE8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825580-D49F-479A-8B4F-2ACCF37D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999F3-56ED-4EFD-A7AE-687355F1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56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1A10D8-8E3C-439D-A0D7-E02F4547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5070A0-AB25-417F-9628-CFA0BDC95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3AB28-483C-43B8-826A-76B93C0FB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4DE798-C146-438E-92B0-32E47D542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5C6D2D-6B74-4889-8082-B23C49B02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F7DAA7-821C-4B57-98C8-8E9D7C4E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A76B10-E1A8-4CFE-BFCC-465BA6CD2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755698-010A-4831-8BCA-77F3D00B5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10191-5207-4B0E-B6F8-33AFBA9F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E92222-3792-4387-9AB6-2D8BC3B4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EBCBD8-D05C-4F11-8E02-DAA684CA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3C65B2-A4B9-4FD4-887D-48CA5E44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67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C79554-3B45-4816-AB23-60B0F4AE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22E5EA-A841-4490-951B-45288E39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733B5-BC55-4F61-A7B9-9910B56F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0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D86C1-0FC9-45AF-B6F2-30C8B71C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A9CD1-BE0F-41B3-9652-2F221BAF2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4CE30-F8E6-4B89-A6B1-B34184402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9CA56-BC12-4600-83CF-FE76C40B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0970A-F8C7-4F45-938D-844D12CE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33EA0-D25C-405B-8937-D76B20998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8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0DC14-5A66-4068-8DCB-D6655114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63123A-E818-4DF9-AD83-16328F204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E5676C-CEBD-4D63-BBAA-D9F6A8131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197C60-EF08-47E6-91D3-F94360B1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7F86D-A353-4282-B136-6311D357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4A8CE1-0734-43A2-9C0C-2F445927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36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F98E6A-19E2-43CF-A5DD-7AFEBFEBC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132639-66B2-4249-BB92-EB3AB88F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FB78D-EA8F-4D51-A3D7-E87F5D1E8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0F132-295C-4330-B21D-3ACBCFC7D255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A6BCB2-3C0B-4E3A-AB7D-9B7B20D17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800D69-6BBF-4627-900A-174A72A6E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7CF6A-E680-419B-88B6-D053EBEC73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2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EB1D9-1C52-487D-9CB4-36219F9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1224280"/>
            <a:ext cx="10241280" cy="23876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Duality between PCA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Quantum Mechanics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8D8837-AA6D-4EBE-B7D9-60A928016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291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2006.04379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Ziming Liu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3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FADD7FE-A61F-4741-8E85-D858241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Duality between QM and PCA ? Yes!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ED29C6-25F2-4BAE-B8A5-6151F440A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7945"/>
            <a:ext cx="12192000" cy="9011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D5F0C99-5A7D-42F5-B40C-A83BC1065B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03"/>
          <a:stretch/>
        </p:blipFill>
        <p:spPr>
          <a:xfrm>
            <a:off x="0" y="4602106"/>
            <a:ext cx="12192000" cy="71725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2E5313-6BCA-4CC2-ACBF-C0F6086FB204}"/>
              </a:ext>
            </a:extLst>
          </p:cNvPr>
          <p:cNvSpPr txBox="1"/>
          <p:nvPr/>
        </p:nvSpPr>
        <p:spPr>
          <a:xfrm>
            <a:off x="304800" y="4063106"/>
            <a:ext cx="5530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Steady-State Schrodinger Equation:</a:t>
            </a:r>
            <a:endParaRPr lang="zh-CN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E1756B-E153-48C2-9EAF-429EC25135BC}"/>
              </a:ext>
            </a:extLst>
          </p:cNvPr>
          <p:cNvSpPr txBox="1"/>
          <p:nvPr/>
        </p:nvSpPr>
        <p:spPr>
          <a:xfrm>
            <a:off x="304800" y="1706468"/>
            <a:ext cx="4010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eigenvalue Problem:</a:t>
            </a:r>
            <a:endParaRPr lang="zh-CN" altLang="en-US" sz="28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095E82B-A873-454D-9829-8D68DC14F9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3"/>
          <a:stretch/>
        </p:blipFill>
        <p:spPr>
          <a:xfrm>
            <a:off x="0" y="2342965"/>
            <a:ext cx="12192000" cy="116918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E59BECD-29DB-4E0C-ADE1-AEB6D568E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7557"/>
            <a:ext cx="12192000" cy="1279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DCC60C7-7114-429A-AB66-9CB3423BD0FE}"/>
                  </a:ext>
                </a:extLst>
              </p:cNvPr>
              <p:cNvSpPr txBox="1"/>
              <p:nvPr/>
            </p:nvSpPr>
            <p:spPr>
              <a:xfrm>
                <a:off x="4876800" y="6308209"/>
                <a:ext cx="7160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box>
                      <m:box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e>
                    </m:box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inverse of the particle mass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DCC60C7-7114-429A-AB66-9CB3423BD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6308209"/>
                <a:ext cx="7160550" cy="369332"/>
              </a:xfrm>
              <a:prstGeom prst="rect">
                <a:avLst/>
              </a:prstGeom>
              <a:blipFill>
                <a:blip r:embed="rId6"/>
                <a:stretch>
                  <a:fillRect l="-68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97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5B760BC-18BF-4B72-9D59-C131EC2C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940E892-A919-42FC-B4DD-1C25B0E03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38100"/>
            <a:ext cx="11058525" cy="67818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AB2B696-212D-4656-B869-E572AF8CD23B}"/>
              </a:ext>
            </a:extLst>
          </p:cNvPr>
          <p:cNvSpPr/>
          <p:nvPr/>
        </p:nvSpPr>
        <p:spPr>
          <a:xfrm>
            <a:off x="10439400" y="6515100"/>
            <a:ext cx="1092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6D397-1D49-4FAA-8BA0-5FD2F464F84B}"/>
              </a:ext>
            </a:extLst>
          </p:cNvPr>
          <p:cNvSpPr txBox="1"/>
          <p:nvPr/>
        </p:nvSpPr>
        <p:spPr>
          <a:xfrm>
            <a:off x="10186771" y="6114990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u="sng" dirty="0"/>
              <a:t>Details in paper.</a:t>
            </a:r>
            <a:endParaRPr lang="zh-CN" altLang="en-US" sz="2000" i="1" u="sng" dirty="0"/>
          </a:p>
        </p:txBody>
      </p:sp>
    </p:spTree>
    <p:extLst>
      <p:ext uri="{BB962C8B-B14F-4D97-AF65-F5344CB8AC3E}">
        <p14:creationId xmlns:p14="http://schemas.microsoft.com/office/powerpoint/2010/main" val="120285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5CF73B-44A0-4446-A6BE-5368AF8E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Schrodinger PCA: Solving PCA with Schrodinger Equation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C84C97-B597-4902-8569-759871588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1" t="19663" r="41180" b="60791"/>
          <a:stretch/>
        </p:blipFill>
        <p:spPr>
          <a:xfrm>
            <a:off x="4551680" y="1950720"/>
            <a:ext cx="2540000" cy="132556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65DD0C6-0941-4567-A5FA-70BB66CC6CBA}"/>
              </a:ext>
            </a:extLst>
          </p:cNvPr>
          <p:cNvSpPr txBox="1"/>
          <p:nvPr/>
        </p:nvSpPr>
        <p:spPr>
          <a:xfrm>
            <a:off x="3772927" y="1636038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of Spatial data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A64E36-29A5-4958-811E-C0E47FC6EE4D}"/>
              </a:ext>
            </a:extLst>
          </p:cNvPr>
          <p:cNvSpPr txBox="1"/>
          <p:nvPr/>
        </p:nvSpPr>
        <p:spPr>
          <a:xfrm>
            <a:off x="6033604" y="166336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Schrodinger Equation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DE426BB-E8B4-4704-9584-EC71AB6DDCA8}"/>
              </a:ext>
            </a:extLst>
          </p:cNvPr>
          <p:cNvCxnSpPr>
            <a:cxnSpLocks/>
          </p:cNvCxnSpPr>
          <p:nvPr/>
        </p:nvCxnSpPr>
        <p:spPr>
          <a:xfrm>
            <a:off x="5953760" y="1581388"/>
            <a:ext cx="0" cy="40574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>
            <a:extLst>
              <a:ext uri="{FF2B5EF4-FFF2-40B4-BE49-F238E27FC236}">
                <a16:creationId xmlns:a16="http://schemas.microsoft.com/office/drawing/2014/main" id="{650C7B9F-398F-4FA0-A33B-70CFE832C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0" y="2017272"/>
            <a:ext cx="3663640" cy="362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B18D66-D3AE-43A4-B565-A1D91BA60288}"/>
                  </a:ext>
                </a:extLst>
              </p:cNvPr>
              <p:cNvSpPr txBox="1"/>
              <p:nvPr/>
            </p:nvSpPr>
            <p:spPr>
              <a:xfrm>
                <a:off x="730378" y="5862985"/>
                <a:ext cx="308174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Statistics: </a:t>
                </a:r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fluctuation magnitude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correlation kernel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B18D66-D3AE-43A4-B565-A1D91BA60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78" y="5862985"/>
                <a:ext cx="3081741" cy="923330"/>
              </a:xfrm>
              <a:prstGeom prst="rect">
                <a:avLst/>
              </a:prstGeom>
              <a:blipFill>
                <a:blip r:embed="rId4"/>
                <a:stretch>
                  <a:fillRect l="-1386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964A72-CBF7-4FE1-920C-30228BFE2EF9}"/>
                  </a:ext>
                </a:extLst>
              </p:cNvPr>
              <p:cNvSpPr txBox="1"/>
              <p:nvPr/>
            </p:nvSpPr>
            <p:spPr>
              <a:xfrm>
                <a:off x="4579398" y="5799990"/>
                <a:ext cx="285046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(2)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the corresponding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Schrodinger equation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5964A72-CBF7-4FE1-920C-30228BFE2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398" y="5799990"/>
                <a:ext cx="2850460" cy="923330"/>
              </a:xfrm>
              <a:prstGeom prst="rect">
                <a:avLst/>
              </a:prstGeom>
              <a:blipFill>
                <a:blip r:embed="rId5"/>
                <a:stretch>
                  <a:fillRect l="-1709" t="-3947" r="-85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2EECD9C1-7304-4C9C-9C60-0D53C137FC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220360" y="1799909"/>
            <a:ext cx="4599379" cy="36766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B51BA80-2B9A-46E8-95C7-8B1C3EA65304}"/>
              </a:ext>
            </a:extLst>
          </p:cNvPr>
          <p:cNvSpPr txBox="1"/>
          <p:nvPr/>
        </p:nvSpPr>
        <p:spPr>
          <a:xfrm>
            <a:off x="7978697" y="5955318"/>
            <a:ext cx="340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Schrodinger equation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592F70-952B-4E55-B01E-9BFB8E106564}"/>
              </a:ext>
            </a:extLst>
          </p:cNvPr>
          <p:cNvSpPr txBox="1"/>
          <p:nvPr/>
        </p:nvSpPr>
        <p:spPr>
          <a:xfrm>
            <a:off x="115247" y="5572175"/>
            <a:ext cx="200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Schrodinger PCA: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60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FDA4-062D-46CD-A693-17B25DF2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E4CD90-A7C7-4553-9CC2-F5DD169076D8}"/>
                  </a:ext>
                </a:extLst>
              </p:cNvPr>
              <p:cNvSpPr txBox="1"/>
              <p:nvPr/>
            </p:nvSpPr>
            <p:spPr>
              <a:xfrm>
                <a:off x="4680837" y="660400"/>
                <a:ext cx="6053260" cy="267765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On a ring</a:t>
                </a:r>
                <a:endPara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Statistics: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SE describes a free particle on a ring,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Eigenstates are Fourier bases!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∝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𝑜𝑟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func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CE4CD90-A7C7-4553-9CC2-F5DD1690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37" y="660400"/>
                <a:ext cx="6053260" cy="2677656"/>
              </a:xfrm>
              <a:prstGeom prst="rect">
                <a:avLst/>
              </a:prstGeom>
              <a:blipFill>
                <a:blip r:embed="rId2"/>
                <a:stretch>
                  <a:fillRect l="-1904" t="-1798" r="-40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4B0D61-A3CB-491D-B6D6-595F4667E178}"/>
                  </a:ext>
                </a:extLst>
              </p:cNvPr>
              <p:cNvSpPr txBox="1"/>
              <p:nvPr/>
            </p:nvSpPr>
            <p:spPr>
              <a:xfrm>
                <a:off x="838200" y="3633331"/>
                <a:ext cx="6410729" cy="267823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On a sphere</a:t>
                </a:r>
                <a:endParaRPr lang="en-US" altLang="zh-CN" sz="28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Statistics: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SE describes a free particle on a sphere,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Eigenstates are Spherical harmonics!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bSup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4B0D61-A3CB-491D-B6D6-595F4667E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3331"/>
                <a:ext cx="6410729" cy="2678234"/>
              </a:xfrm>
              <a:prstGeom prst="rect">
                <a:avLst/>
              </a:prstGeom>
              <a:blipFill>
                <a:blip r:embed="rId3"/>
                <a:stretch>
                  <a:fillRect l="-1799" t="-1802" r="-66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848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FDA4-062D-46CD-A693-17B25DF2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19CF72-4AFF-40D3-99D5-82F5B489460F}"/>
                  </a:ext>
                </a:extLst>
              </p:cNvPr>
              <p:cNvSpPr txBox="1"/>
              <p:nvPr/>
            </p:nvSpPr>
            <p:spPr>
              <a:xfrm>
                <a:off x="838200" y="1570335"/>
                <a:ext cx="109915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Global Climate: we consider two earths: isotropic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anisotropic (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=2.9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819CF72-4AFF-40D3-99D5-82F5B4894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0335"/>
                <a:ext cx="10991535" cy="461665"/>
              </a:xfrm>
              <a:prstGeom prst="rect">
                <a:avLst/>
              </a:prstGeom>
              <a:blipFill>
                <a:blip r:embed="rId2"/>
                <a:stretch>
                  <a:fillRect l="-88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5CCB184-71D5-46BE-986C-B24AD3B052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5" t="44449" r="26127" b="-1"/>
          <a:stretch/>
        </p:blipFill>
        <p:spPr>
          <a:xfrm>
            <a:off x="2722880" y="2054716"/>
            <a:ext cx="4551680" cy="11824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196B62-BE4C-4FAC-BC1F-79CAD69ACB10}"/>
                  </a:ext>
                </a:extLst>
              </p:cNvPr>
              <p:cNvSpPr txBox="1"/>
              <p:nvPr/>
            </p:nvSpPr>
            <p:spPr>
              <a:xfrm>
                <a:off x="7487920" y="2645963"/>
                <a:ext cx="309918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F196B62-BE4C-4FAC-BC1F-79CAD69AC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920" y="2645963"/>
                <a:ext cx="309918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FC67088D-5F5C-427A-8DEE-E92EE81E0E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3544406"/>
            <a:ext cx="10759440" cy="277614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2259E6B-5CDD-4023-8A6D-F688E68F29D0}"/>
              </a:ext>
            </a:extLst>
          </p:cNvPr>
          <p:cNvSpPr txBox="1"/>
          <p:nvPr/>
        </p:nvSpPr>
        <p:spPr>
          <a:xfrm>
            <a:off x="9764746" y="6129689"/>
            <a:ext cx="20649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/>
              <a:t>(Top View)</a:t>
            </a:r>
            <a:endParaRPr lang="zh-CN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811892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FDA4-062D-46CD-A693-17B25DF2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benefits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DB830-3840-4A14-8B13-F49B74A7B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8267"/>
            <a:ext cx="12192000" cy="3984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64903C-DC7C-4D6A-AAF4-B6F2390CFBA2}"/>
                  </a:ext>
                </a:extLst>
              </p:cNvPr>
              <p:cNvSpPr txBox="1"/>
              <p:nvPr/>
            </p:nvSpPr>
            <p:spPr>
              <a:xfrm>
                <a:off x="1889760" y="5511689"/>
                <a:ext cx="8816965" cy="1241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 setting: grid size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correlation length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dimension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PCA: require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covariance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information, 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anchor points</a:t>
                </a:r>
              </a:p>
              <a:p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Schrodinger PCA: require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variance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information, we only need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anchor points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364903C-DC7C-4D6A-AAF4-B6F2390CF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60" y="5511689"/>
                <a:ext cx="8816965" cy="1241237"/>
              </a:xfrm>
              <a:prstGeom prst="rect">
                <a:avLst/>
              </a:prstGeom>
              <a:blipFill>
                <a:blip r:embed="rId3"/>
                <a:stretch>
                  <a:fillRect l="-692" t="-2451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6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3FDA4-062D-46CD-A693-17B25DF2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Discussion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5DC78A-556B-4C1D-A174-8A3ED918D2E6}"/>
              </a:ext>
            </a:extLst>
          </p:cNvPr>
          <p:cNvSpPr txBox="1"/>
          <p:nvPr/>
        </p:nvSpPr>
        <p:spPr>
          <a:xfrm>
            <a:off x="482600" y="1621928"/>
            <a:ext cx="945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We also extend the duality between PCA and QM to “Laplace process”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D2E88F-82B5-47D6-BEEA-09F76620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50" y="2269788"/>
            <a:ext cx="7635424" cy="63841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6D27DF-E6A2-4326-8C40-135E1D67B7D9}"/>
              </a:ext>
            </a:extLst>
          </p:cNvPr>
          <p:cNvSpPr txBox="1"/>
          <p:nvPr/>
        </p:nvSpPr>
        <p:spPr>
          <a:xfrm>
            <a:off x="482599" y="3225659"/>
            <a:ext cx="9749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Why Fourier bases/ spherical harmonics are powerful mathematical tools?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We provide the perspective of optimal compression.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096B77-3466-4507-BA54-EF4E92D9E64C}"/>
              </a:ext>
            </a:extLst>
          </p:cNvPr>
          <p:cNvSpPr txBox="1"/>
          <p:nvPr/>
        </p:nvSpPr>
        <p:spPr>
          <a:xfrm>
            <a:off x="482599" y="4562058"/>
            <a:ext cx="111899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For more complicated datasets, Schrodinger PCA can provide physically interpretable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modes very efficiently, while PCA requires dense anchor points.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Possible applications in physics: Cosmological Microwave Background (CMB),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Condensed matter physics, fluid mechanics etc.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98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DD60-5575-4EE4-B5C0-5D858BB7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collaboration!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2F8935-878D-48CF-A1A7-687970E3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3174"/>
            <a:ext cx="105156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Please visit my webpage at </a:t>
            </a:r>
          </a:p>
          <a:p>
            <a:pPr marL="0" indent="0" algn="ctr">
              <a:buNone/>
            </a:pPr>
            <a:r>
              <a:rPr lang="en-US" altLang="zh-CN" sz="3600" dirty="0"/>
              <a:t>kindxiaoming.github.io</a:t>
            </a:r>
          </a:p>
        </p:txBody>
      </p:sp>
    </p:spTree>
    <p:extLst>
      <p:ext uri="{BB962C8B-B14F-4D97-AF65-F5344CB8AC3E}">
        <p14:creationId xmlns:p14="http://schemas.microsoft.com/office/powerpoint/2010/main" val="32560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A8BA8-760B-4DE1-B806-56D6CCB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in physics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1A21E4-C575-4E77-8DF6-5102B584322F}"/>
              </a:ext>
            </a:extLst>
          </p:cNvPr>
          <p:cNvSpPr txBox="1"/>
          <p:nvPr/>
        </p:nvSpPr>
        <p:spPr>
          <a:xfrm>
            <a:off x="1628061" y="1492181"/>
            <a:ext cx="972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correlation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important and prevalent feature in physics.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5FF7C2-E8A9-4091-8DB2-590FBECEF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19" y="3000057"/>
            <a:ext cx="3654426" cy="27463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6F411F-C5D5-42E3-85E9-8AF15E5BE1EE}"/>
              </a:ext>
            </a:extLst>
          </p:cNvPr>
          <p:cNvSpPr txBox="1"/>
          <p:nvPr/>
        </p:nvSpPr>
        <p:spPr>
          <a:xfrm>
            <a:off x="1164990" y="2192020"/>
            <a:ext cx="259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Vacuum fluctuation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0F4BCCC-CCD2-454A-BDCD-115E6CE8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35" y="2984173"/>
            <a:ext cx="3228330" cy="3672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F5DA628-005A-4CDA-8D9D-5E6A7F91920C}"/>
              </a:ext>
            </a:extLst>
          </p:cNvPr>
          <p:cNvSpPr txBox="1"/>
          <p:nvPr/>
        </p:nvSpPr>
        <p:spPr>
          <a:xfrm>
            <a:off x="5067782" y="2192020"/>
            <a:ext cx="2845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Heavy-Ion collisions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B403AE3-CEA1-4881-AB0E-CB43D7470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499" y="2427625"/>
            <a:ext cx="1973869" cy="197386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0051FE6-FEFF-471A-AC13-0B68779FB4FF}"/>
              </a:ext>
            </a:extLst>
          </p:cNvPr>
          <p:cNvSpPr txBox="1"/>
          <p:nvPr/>
        </p:nvSpPr>
        <p:spPr>
          <a:xfrm>
            <a:off x="9301858" y="1965960"/>
            <a:ext cx="164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311BAED-C560-4665-BDDC-2947BDC83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719" y="5282575"/>
            <a:ext cx="3028950" cy="151447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80360E1-2B29-47AB-B477-A9BEAE7A3CE0}"/>
              </a:ext>
            </a:extLst>
          </p:cNvPr>
          <p:cNvSpPr txBox="1"/>
          <p:nvPr/>
        </p:nvSpPr>
        <p:spPr>
          <a:xfrm>
            <a:off x="8544277" y="4545638"/>
            <a:ext cx="336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Cosmological Microwave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86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A8BA8-760B-4DE1-B806-56D6CCB1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real space to spectral space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B0D030-59D3-4184-8857-36BC2B20B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60" y="2145335"/>
            <a:ext cx="10850880" cy="22106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2F6A39-921F-4347-8F5C-EA52917CB970}"/>
              </a:ext>
            </a:extLst>
          </p:cNvPr>
          <p:cNvSpPr txBox="1"/>
          <p:nvPr/>
        </p:nvSpPr>
        <p:spPr>
          <a:xfrm>
            <a:off x="487680" y="1459855"/>
            <a:ext cx="7210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Relativistic Heavy-Ion collisions: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profiles can be decomposed via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bases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DBE9E2-51F4-4C03-8C2E-E8ECDBFE7654}"/>
              </a:ext>
            </a:extLst>
          </p:cNvPr>
          <p:cNvSpPr txBox="1"/>
          <p:nvPr/>
        </p:nvSpPr>
        <p:spPr>
          <a:xfrm>
            <a:off x="487679" y="4024385"/>
            <a:ext cx="817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Cosmological Microwave Background: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anisotropy can be studied with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spherical harmonics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AFF148-9741-43EF-91C3-8DCFA2A5E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730" y="4939897"/>
            <a:ext cx="6096000" cy="178356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BDB8658-435A-4D3D-88AA-302AB228C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5" y="5074440"/>
            <a:ext cx="3028950" cy="1514475"/>
          </a:xfrm>
          <a:prstGeom prst="rect">
            <a:avLst/>
          </a:prstGeom>
        </p:spPr>
      </p:pic>
      <p:sp>
        <p:nvSpPr>
          <p:cNvPr id="20" name="箭头: 右 19">
            <a:extLst>
              <a:ext uri="{FF2B5EF4-FFF2-40B4-BE49-F238E27FC236}">
                <a16:creationId xmlns:a16="http://schemas.microsoft.com/office/drawing/2014/main" id="{46F313AC-01B5-4CC5-B6B0-01F5C69A0657}"/>
              </a:ext>
            </a:extLst>
          </p:cNvPr>
          <p:cNvSpPr/>
          <p:nvPr/>
        </p:nvSpPr>
        <p:spPr>
          <a:xfrm>
            <a:off x="3952240" y="5831677"/>
            <a:ext cx="904240" cy="183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645DC8-6147-4171-9515-679ECDCA97B9}"/>
              </a:ext>
            </a:extLst>
          </p:cNvPr>
          <p:cNvSpPr/>
          <p:nvPr/>
        </p:nvSpPr>
        <p:spPr>
          <a:xfrm>
            <a:off x="9272231" y="4293670"/>
            <a:ext cx="1666241" cy="718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7DCCDF-9FAA-4A99-AFB2-BFC68C5A31F3}"/>
              </a:ext>
            </a:extLst>
          </p:cNvPr>
          <p:cNvSpPr/>
          <p:nvPr/>
        </p:nvSpPr>
        <p:spPr>
          <a:xfrm>
            <a:off x="9395663" y="1627178"/>
            <a:ext cx="1666241" cy="7184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8783773-F1BC-4755-AF5D-4876998AC569}"/>
              </a:ext>
            </a:extLst>
          </p:cNvPr>
          <p:cNvSpPr txBox="1"/>
          <p:nvPr/>
        </p:nvSpPr>
        <p:spPr>
          <a:xfrm>
            <a:off x="7307329" y="1144507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what sense, they are optimal ?</a:t>
            </a:r>
            <a:endParaRPr lang="zh-CN" altLang="en-US" sz="2400" b="1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8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A8BA8-760B-4DE1-B806-56D6CCB1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“Optimal” bases for decomposition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AB15F3-A150-47FC-B9F0-44878114A6EF}"/>
              </a:ext>
            </a:extLst>
          </p:cNvPr>
          <p:cNvSpPr txBox="1"/>
          <p:nvPr/>
        </p:nvSpPr>
        <p:spPr>
          <a:xfrm>
            <a:off x="409659" y="2999491"/>
            <a:ext cx="11428128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consider mutually orthogonal bases…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then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answer!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769777-F17F-43D5-B9E1-97ABBE41F54C}"/>
              </a:ext>
            </a:extLst>
          </p:cNvPr>
          <p:cNvSpPr txBox="1"/>
          <p:nvPr/>
        </p:nvSpPr>
        <p:spPr>
          <a:xfrm>
            <a:off x="361181" y="1466864"/>
            <a:ext cx="11469637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“Optimal”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bases: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ensemble of field configurations, 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the averaged reconstruction residue/error is </a:t>
            </a:r>
            <a:r>
              <a:rPr lang="en-US" altLang="zh-CN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AE6D34-7DEC-478B-8E23-3D8325D39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723" y="4070750"/>
            <a:ext cx="4816157" cy="26895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4F1D99-F0DF-45CD-9EB6-55B8D9C42C6D}"/>
              </a:ext>
            </a:extLst>
          </p:cNvPr>
          <p:cNvSpPr txBox="1"/>
          <p:nvPr/>
        </p:nvSpPr>
        <p:spPr>
          <a:xfrm>
            <a:off x="7031085" y="4914082"/>
            <a:ext cx="32399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explain 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variance in data</a:t>
            </a:r>
          </a:p>
        </p:txBody>
      </p:sp>
    </p:spTree>
    <p:extLst>
      <p:ext uri="{BB962C8B-B14F-4D97-AF65-F5344CB8AC3E}">
        <p14:creationId xmlns:p14="http://schemas.microsoft.com/office/powerpoint/2010/main" val="156736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AB16C2-6270-422C-ACBE-0773A7B1FB19}"/>
              </a:ext>
            </a:extLst>
          </p:cNvPr>
          <p:cNvSpPr txBox="1"/>
          <p:nvPr/>
        </p:nvSpPr>
        <p:spPr>
          <a:xfrm>
            <a:off x="894080" y="5019040"/>
            <a:ext cx="6474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of 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F2B6C-19DD-495E-9CE1-AD9FB827B7D9}"/>
              </a:ext>
            </a:extLst>
          </p:cNvPr>
          <p:cNvSpPr txBox="1"/>
          <p:nvPr/>
        </p:nvSpPr>
        <p:spPr>
          <a:xfrm>
            <a:off x="8179465" y="4503514"/>
            <a:ext cx="8322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/>
              <a:t>?</a:t>
            </a:r>
            <a:endParaRPr lang="zh-CN" altLang="en-US" sz="115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8855FE-BF9C-40C1-B338-11E85EC45B67}"/>
              </a:ext>
            </a:extLst>
          </p:cNvPr>
          <p:cNvSpPr/>
          <p:nvPr/>
        </p:nvSpPr>
        <p:spPr>
          <a:xfrm>
            <a:off x="7986005" y="4051573"/>
            <a:ext cx="4043435" cy="235097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9D39CC-615D-43BA-A4AF-9B9F3BBD1CA6}"/>
              </a:ext>
            </a:extLst>
          </p:cNvPr>
          <p:cNvSpPr txBox="1"/>
          <p:nvPr/>
        </p:nvSpPr>
        <p:spPr>
          <a:xfrm>
            <a:off x="995680" y="911679"/>
            <a:ext cx="10038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bases/ Spherical Harmonics …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A301D-4021-4F79-9E18-3872DCAFAB60}"/>
              </a:ext>
            </a:extLst>
          </p:cNvPr>
          <p:cNvSpPr txBox="1"/>
          <p:nvPr/>
        </p:nvSpPr>
        <p:spPr>
          <a:xfrm>
            <a:off x="878050" y="3304123"/>
            <a:ext cx="6343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emergent from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5E9F05-56ED-454A-AD62-5957579B1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6"/>
          <a:stretch/>
        </p:blipFill>
        <p:spPr>
          <a:xfrm>
            <a:off x="563090" y="2090499"/>
            <a:ext cx="4297680" cy="1213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A61A42-1274-4296-A21E-5A787A978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30" y="1816382"/>
            <a:ext cx="6096000" cy="13342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AC922E-1C4F-46C2-84BE-FC683E69E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79" y="5334641"/>
            <a:ext cx="1113081" cy="8364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BF22E59-FDD6-4D6F-B0D4-105CD48F2B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776" y="5097084"/>
            <a:ext cx="1153063" cy="13116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C1A579-D7BB-4AB4-84AF-E976299930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816" y="4184563"/>
            <a:ext cx="758981" cy="7589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CD053D-26D1-488B-807F-6F705D9F9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055" y="4308527"/>
            <a:ext cx="1251824" cy="6259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8272096-9D46-44D4-BF60-284C4A557E5C}"/>
              </a:ext>
            </a:extLst>
          </p:cNvPr>
          <p:cNvSpPr txBox="1"/>
          <p:nvPr/>
        </p:nvSpPr>
        <p:spPr>
          <a:xfrm>
            <a:off x="390798" y="148357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zh-CN" altLang="en-US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AB16C2-6270-422C-ACBE-0773A7B1FB19}"/>
              </a:ext>
            </a:extLst>
          </p:cNvPr>
          <p:cNvSpPr txBox="1"/>
          <p:nvPr/>
        </p:nvSpPr>
        <p:spPr>
          <a:xfrm>
            <a:off x="894080" y="5019040"/>
            <a:ext cx="6474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 of  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8855FE-BF9C-40C1-B338-11E85EC45B67}"/>
              </a:ext>
            </a:extLst>
          </p:cNvPr>
          <p:cNvSpPr/>
          <p:nvPr/>
        </p:nvSpPr>
        <p:spPr>
          <a:xfrm>
            <a:off x="7986005" y="4051573"/>
            <a:ext cx="4043435" cy="235097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9D39CC-615D-43BA-A4AF-9B9F3BBD1CA6}"/>
              </a:ext>
            </a:extLst>
          </p:cNvPr>
          <p:cNvSpPr txBox="1"/>
          <p:nvPr/>
        </p:nvSpPr>
        <p:spPr>
          <a:xfrm>
            <a:off x="995680" y="911679"/>
            <a:ext cx="10038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bases/ Spherical Harmonics …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A301D-4021-4F79-9E18-3872DCAFAB60}"/>
              </a:ext>
            </a:extLst>
          </p:cNvPr>
          <p:cNvSpPr txBox="1"/>
          <p:nvPr/>
        </p:nvSpPr>
        <p:spPr>
          <a:xfrm>
            <a:off x="878050" y="3304123"/>
            <a:ext cx="63435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emergent from</a:t>
            </a:r>
            <a:endParaRPr lang="zh-CN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5E9F05-56ED-454A-AD62-5957579B1C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6"/>
          <a:stretch/>
        </p:blipFill>
        <p:spPr>
          <a:xfrm>
            <a:off x="563090" y="2090499"/>
            <a:ext cx="4297680" cy="12136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A61A42-1274-4296-A21E-5A787A978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730" y="1816382"/>
            <a:ext cx="6096000" cy="133420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8272096-9D46-44D4-BF60-284C4A557E5C}"/>
              </a:ext>
            </a:extLst>
          </p:cNvPr>
          <p:cNvSpPr txBox="1"/>
          <p:nvPr/>
        </p:nvSpPr>
        <p:spPr>
          <a:xfrm>
            <a:off x="390798" y="148357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endParaRPr lang="zh-CN" altLang="en-US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E80144A-543A-486A-8B8E-B0E72E0E8731}"/>
              </a:ext>
            </a:extLst>
          </p:cNvPr>
          <p:cNvSpPr txBox="1"/>
          <p:nvPr/>
        </p:nvSpPr>
        <p:spPr>
          <a:xfrm>
            <a:off x="8017433" y="4895930"/>
            <a:ext cx="39805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Gaussian Process/</a:t>
            </a:r>
          </a:p>
          <a:p>
            <a:r>
              <a:rPr lang="en-US" altLang="zh-CN" sz="2800" b="1" dirty="0"/>
              <a:t>Gaussian Random Field</a:t>
            </a:r>
            <a:endParaRPr lang="zh-CN" altLang="en-US" sz="28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A2ABFC9-808C-4CF4-B491-C0AEB297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941" y="2915120"/>
            <a:ext cx="2617009" cy="197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95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7D85D-5FE6-4E53-B305-CA02C10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145620"/>
            <a:ext cx="10515600" cy="87346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Process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25D56B-B466-4C58-ACBA-3E7DC8D6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8001"/>
            <a:ext cx="12192000" cy="27160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2B00F1-8BAD-43DC-B897-A43EB7BF6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9753"/>
            <a:ext cx="12192000" cy="127957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F1DF94-BA3F-47F4-9689-30CE3D75702A}"/>
              </a:ext>
            </a:extLst>
          </p:cNvPr>
          <p:cNvSpPr txBox="1"/>
          <p:nvPr/>
        </p:nvSpPr>
        <p:spPr>
          <a:xfrm>
            <a:off x="233680" y="4497792"/>
            <a:ext cx="7419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(Eigenvalue) problem of Gaussian Process: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35A373-2E05-400A-844A-7BD52983B4EE}"/>
                  </a:ext>
                </a:extLst>
              </p:cNvPr>
              <p:cNvSpPr txBox="1"/>
              <p:nvPr/>
            </p:nvSpPr>
            <p:spPr>
              <a:xfrm>
                <a:off x="1798320" y="4039103"/>
                <a:ext cx="77580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field covariance,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field 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correlation kernel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635A373-2E05-400A-844A-7BD52983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4039103"/>
                <a:ext cx="7758021" cy="307777"/>
              </a:xfrm>
              <a:prstGeom prst="rect">
                <a:avLst/>
              </a:prstGeom>
              <a:blipFill>
                <a:blip r:embed="rId5"/>
                <a:stretch>
                  <a:fillRect l="-1964" t="-26000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1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4C06D8-59EF-40B9-877B-2E5333DB1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520" y="2814033"/>
            <a:ext cx="3916680" cy="393551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4C5380-AAE5-491D-9BAF-15CB8151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" y="2771155"/>
            <a:ext cx="4068027" cy="402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53DE7E8-E614-4694-B9F2-487256430841}"/>
              </a:ext>
            </a:extLst>
          </p:cNvPr>
          <p:cNvSpPr txBox="1"/>
          <p:nvPr/>
        </p:nvSpPr>
        <p:spPr>
          <a:xfrm>
            <a:off x="926107" y="2401823"/>
            <a:ext cx="3751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process: different realizations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FC33D4-0957-4C6C-A080-C24BE4919214}"/>
              </a:ext>
            </a:extLst>
          </p:cNvPr>
          <p:cNvSpPr txBox="1"/>
          <p:nvPr/>
        </p:nvSpPr>
        <p:spPr>
          <a:xfrm>
            <a:off x="8180913" y="208509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7ABFD61-FAF2-4478-8C50-F36B3CD9B2E4}"/>
              </a:ext>
            </a:extLst>
          </p:cNvPr>
          <p:cNvSpPr/>
          <p:nvPr/>
        </p:nvSpPr>
        <p:spPr>
          <a:xfrm>
            <a:off x="5328052" y="4592320"/>
            <a:ext cx="1418188" cy="5384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0D04E2-AC0A-4639-B514-1323C6D8F2ED}"/>
              </a:ext>
            </a:extLst>
          </p:cNvPr>
          <p:cNvSpPr txBox="1"/>
          <p:nvPr/>
        </p:nvSpPr>
        <p:spPr>
          <a:xfrm>
            <a:off x="-28776" y="146157"/>
            <a:ext cx="6458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results of Gaussian Process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B788CC3-51F7-453E-AC85-3690792FC238}"/>
              </a:ext>
            </a:extLst>
          </p:cNvPr>
          <p:cNvCxnSpPr/>
          <p:nvPr/>
        </p:nvCxnSpPr>
        <p:spPr>
          <a:xfrm>
            <a:off x="6768698" y="2078868"/>
            <a:ext cx="41249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2011239-AD90-450D-A450-EBAD1454D07B}"/>
              </a:ext>
            </a:extLst>
          </p:cNvPr>
          <p:cNvCxnSpPr>
            <a:cxnSpLocks/>
          </p:cNvCxnSpPr>
          <p:nvPr/>
        </p:nvCxnSpPr>
        <p:spPr>
          <a:xfrm flipV="1">
            <a:off x="6768698" y="162560"/>
            <a:ext cx="0" cy="1916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98EE8FD9-2AC9-4BFD-B724-5113551E5B90}"/>
              </a:ext>
            </a:extLst>
          </p:cNvPr>
          <p:cNvSpPr/>
          <p:nvPr/>
        </p:nvSpPr>
        <p:spPr>
          <a:xfrm>
            <a:off x="7032858" y="319578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386C1C3-CF70-42D3-9EC9-5967F6C5012E}"/>
              </a:ext>
            </a:extLst>
          </p:cNvPr>
          <p:cNvSpPr/>
          <p:nvPr/>
        </p:nvSpPr>
        <p:spPr>
          <a:xfrm>
            <a:off x="7317020" y="73550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4FA07010-0A8F-4630-AB24-07054993A8F1}"/>
              </a:ext>
            </a:extLst>
          </p:cNvPr>
          <p:cNvSpPr/>
          <p:nvPr/>
        </p:nvSpPr>
        <p:spPr>
          <a:xfrm>
            <a:off x="7655792" y="73550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15163F1-025F-4A27-8858-129FCA35ADB6}"/>
              </a:ext>
            </a:extLst>
          </p:cNvPr>
          <p:cNvSpPr/>
          <p:nvPr/>
        </p:nvSpPr>
        <p:spPr>
          <a:xfrm>
            <a:off x="7904395" y="107731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FD05E855-B4EC-4827-8224-E8F262148B56}"/>
              </a:ext>
            </a:extLst>
          </p:cNvPr>
          <p:cNvSpPr/>
          <p:nvPr/>
        </p:nvSpPr>
        <p:spPr>
          <a:xfrm>
            <a:off x="8178398" y="107731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12C9990-2681-4636-9754-D49A2D74B6C7}"/>
              </a:ext>
            </a:extLst>
          </p:cNvPr>
          <p:cNvSpPr/>
          <p:nvPr/>
        </p:nvSpPr>
        <p:spPr>
          <a:xfrm>
            <a:off x="8452083" y="107731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C96132D-3A52-4686-B466-143B07BE567F}"/>
              </a:ext>
            </a:extLst>
          </p:cNvPr>
          <p:cNvSpPr/>
          <p:nvPr/>
        </p:nvSpPr>
        <p:spPr>
          <a:xfrm>
            <a:off x="8717195" y="13563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593E3D5B-E5E5-44FE-9F5C-CD831255C606}"/>
              </a:ext>
            </a:extLst>
          </p:cNvPr>
          <p:cNvSpPr/>
          <p:nvPr/>
        </p:nvSpPr>
        <p:spPr>
          <a:xfrm>
            <a:off x="8991198" y="13563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544401CD-E646-4617-8634-45BEF5DE98CA}"/>
              </a:ext>
            </a:extLst>
          </p:cNvPr>
          <p:cNvSpPr/>
          <p:nvPr/>
        </p:nvSpPr>
        <p:spPr>
          <a:xfrm>
            <a:off x="9264883" y="13563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E77C8507-2070-4960-9920-390E3123E6A2}"/>
              </a:ext>
            </a:extLst>
          </p:cNvPr>
          <p:cNvSpPr/>
          <p:nvPr/>
        </p:nvSpPr>
        <p:spPr>
          <a:xfrm>
            <a:off x="9538568" y="13563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8AF2B57A-9B16-4B72-B447-CC59710C22D8}"/>
              </a:ext>
            </a:extLst>
          </p:cNvPr>
          <p:cNvSpPr/>
          <p:nvPr/>
        </p:nvSpPr>
        <p:spPr>
          <a:xfrm>
            <a:off x="9789075" y="16513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AC6CF81-4F24-4CAA-AC26-8539268B8F21}"/>
              </a:ext>
            </a:extLst>
          </p:cNvPr>
          <p:cNvSpPr/>
          <p:nvPr/>
        </p:nvSpPr>
        <p:spPr>
          <a:xfrm>
            <a:off x="10063078" y="16513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C8BA948-1B47-4C9E-8733-8DFEE8D6C918}"/>
              </a:ext>
            </a:extLst>
          </p:cNvPr>
          <p:cNvSpPr/>
          <p:nvPr/>
        </p:nvSpPr>
        <p:spPr>
          <a:xfrm>
            <a:off x="10336763" y="16513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873E03B-6A13-4C7C-B7A7-D09D89B65D55}"/>
              </a:ext>
            </a:extLst>
          </p:cNvPr>
          <p:cNvSpPr/>
          <p:nvPr/>
        </p:nvSpPr>
        <p:spPr>
          <a:xfrm>
            <a:off x="10610448" y="16513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DE0A727-75A6-47EA-ABFF-CC66A2DB7C6F}"/>
              </a:ext>
            </a:extLst>
          </p:cNvPr>
          <p:cNvSpPr/>
          <p:nvPr/>
        </p:nvSpPr>
        <p:spPr>
          <a:xfrm>
            <a:off x="10893658" y="165667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9D65D8C-0C53-49D1-A4E4-48A43886B85A}"/>
              </a:ext>
            </a:extLst>
          </p:cNvPr>
          <p:cNvSpPr txBox="1"/>
          <p:nvPr/>
        </p:nvSpPr>
        <p:spPr>
          <a:xfrm>
            <a:off x="7163773" y="1777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DAA59AC-AB2A-42A5-8207-0240AF6A439B}"/>
              </a:ext>
            </a:extLst>
          </p:cNvPr>
          <p:cNvSpPr txBox="1"/>
          <p:nvPr/>
        </p:nvSpPr>
        <p:spPr>
          <a:xfrm>
            <a:off x="7819146" y="5891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DC7C27E-79F2-4187-A038-4CCB6F258ED8}"/>
              </a:ext>
            </a:extLst>
          </p:cNvPr>
          <p:cNvSpPr txBox="1"/>
          <p:nvPr/>
        </p:nvSpPr>
        <p:spPr>
          <a:xfrm>
            <a:off x="8624903" y="9436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05C8F593-B4B5-4CA1-BE24-71613F0B4EB2}"/>
              </a:ext>
            </a:extLst>
          </p:cNvPr>
          <p:cNvSpPr txBox="1"/>
          <p:nvPr/>
        </p:nvSpPr>
        <p:spPr>
          <a:xfrm>
            <a:off x="9677090" y="12395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8BF49F4-7826-438E-91E2-F22E4089AEED}"/>
              </a:ext>
            </a:extLst>
          </p:cNvPr>
          <p:cNvSpPr txBox="1"/>
          <p:nvPr/>
        </p:nvSpPr>
        <p:spPr>
          <a:xfrm>
            <a:off x="11043191" y="15276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A0E1E4-3DA4-4DD3-8022-48FCBF5A6388}"/>
              </a:ext>
            </a:extLst>
          </p:cNvPr>
          <p:cNvSpPr txBox="1"/>
          <p:nvPr/>
        </p:nvSpPr>
        <p:spPr>
          <a:xfrm rot="16200000">
            <a:off x="5904166" y="94366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F6BDAAD-F0DD-40B2-B4F1-8395FF72A0D4}"/>
              </a:ext>
            </a:extLst>
          </p:cNvPr>
          <p:cNvSpPr txBox="1"/>
          <p:nvPr/>
        </p:nvSpPr>
        <p:spPr>
          <a:xfrm>
            <a:off x="9451580" y="395770"/>
            <a:ext cx="2647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Staircase structure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7AB15389-1178-41D0-8489-88A63A0356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" y="943664"/>
            <a:ext cx="5913637" cy="122724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580C2FC-FB66-4A27-9F1F-268302C520C6}"/>
              </a:ext>
            </a:extLst>
          </p:cNvPr>
          <p:cNvSpPr txBox="1"/>
          <p:nvPr/>
        </p:nvSpPr>
        <p:spPr>
          <a:xfrm>
            <a:off x="7957028" y="242067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68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7" grpId="0"/>
      <p:bldP spid="38" grpId="0"/>
      <p:bldP spid="39" grpId="0"/>
      <p:bldP spid="40" grpId="0"/>
      <p:bldP spid="41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71374-1291-4C59-964F-8E38AB36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degeneracy in Quantum mechanics!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7ABDCB-DF5B-457A-8C18-87A67C63873B}"/>
              </a:ext>
            </a:extLst>
          </p:cNvPr>
          <p:cNvSpPr txBox="1"/>
          <p:nvPr/>
        </p:nvSpPr>
        <p:spPr>
          <a:xfrm>
            <a:off x="2148815" y="4853696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EA1FB02-0DDE-447F-BAAB-DCF44E8804AD}"/>
              </a:ext>
            </a:extLst>
          </p:cNvPr>
          <p:cNvCxnSpPr/>
          <p:nvPr/>
        </p:nvCxnSpPr>
        <p:spPr>
          <a:xfrm>
            <a:off x="736600" y="4847468"/>
            <a:ext cx="41249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4F87B0FF-7814-4D33-AF3B-53B7A8C8F6A3}"/>
              </a:ext>
            </a:extLst>
          </p:cNvPr>
          <p:cNvCxnSpPr>
            <a:cxnSpLocks/>
          </p:cNvCxnSpPr>
          <p:nvPr/>
        </p:nvCxnSpPr>
        <p:spPr>
          <a:xfrm flipV="1">
            <a:off x="736600" y="2931160"/>
            <a:ext cx="0" cy="1916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E18356B4-7E56-4541-A134-D11188891CE1}"/>
              </a:ext>
            </a:extLst>
          </p:cNvPr>
          <p:cNvSpPr/>
          <p:nvPr/>
        </p:nvSpPr>
        <p:spPr>
          <a:xfrm>
            <a:off x="1000760" y="3088178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B5EC889-1D6F-487E-A185-FA00BD520886}"/>
              </a:ext>
            </a:extLst>
          </p:cNvPr>
          <p:cNvSpPr/>
          <p:nvPr/>
        </p:nvSpPr>
        <p:spPr>
          <a:xfrm>
            <a:off x="1284922" y="350410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EA6674-1EED-409F-9D8C-3AC3B7B7505D}"/>
              </a:ext>
            </a:extLst>
          </p:cNvPr>
          <p:cNvSpPr/>
          <p:nvPr/>
        </p:nvSpPr>
        <p:spPr>
          <a:xfrm>
            <a:off x="1623694" y="350410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886AE4-11A6-44B2-B45C-EA80F1F84AEB}"/>
              </a:ext>
            </a:extLst>
          </p:cNvPr>
          <p:cNvSpPr/>
          <p:nvPr/>
        </p:nvSpPr>
        <p:spPr>
          <a:xfrm>
            <a:off x="1872297" y="384591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2442174-59B5-44B4-919F-0E28A16CFAF7}"/>
              </a:ext>
            </a:extLst>
          </p:cNvPr>
          <p:cNvSpPr/>
          <p:nvPr/>
        </p:nvSpPr>
        <p:spPr>
          <a:xfrm>
            <a:off x="2146300" y="384591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3B9CE6C-264E-49BA-87C3-622D34504754}"/>
              </a:ext>
            </a:extLst>
          </p:cNvPr>
          <p:cNvSpPr/>
          <p:nvPr/>
        </p:nvSpPr>
        <p:spPr>
          <a:xfrm>
            <a:off x="2419985" y="384591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FE24662-B6BD-47F1-ACC6-66822A95CD86}"/>
              </a:ext>
            </a:extLst>
          </p:cNvPr>
          <p:cNvSpPr/>
          <p:nvPr/>
        </p:nvSpPr>
        <p:spPr>
          <a:xfrm>
            <a:off x="2685097" y="41249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CCEEDBF-9BFB-491D-BBE9-CA2B9F93D7FC}"/>
              </a:ext>
            </a:extLst>
          </p:cNvPr>
          <p:cNvSpPr/>
          <p:nvPr/>
        </p:nvSpPr>
        <p:spPr>
          <a:xfrm>
            <a:off x="2959100" y="41249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0DAAFF-F714-4AEE-8C93-FA867FE8814A}"/>
              </a:ext>
            </a:extLst>
          </p:cNvPr>
          <p:cNvSpPr/>
          <p:nvPr/>
        </p:nvSpPr>
        <p:spPr>
          <a:xfrm>
            <a:off x="3232785" y="41249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758F0F7-58E8-4CA9-9B62-F778357627F1}"/>
              </a:ext>
            </a:extLst>
          </p:cNvPr>
          <p:cNvSpPr/>
          <p:nvPr/>
        </p:nvSpPr>
        <p:spPr>
          <a:xfrm>
            <a:off x="3506470" y="412499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84DCBF6-00A5-4E97-9FA7-3CDDE30A3341}"/>
              </a:ext>
            </a:extLst>
          </p:cNvPr>
          <p:cNvSpPr/>
          <p:nvPr/>
        </p:nvSpPr>
        <p:spPr>
          <a:xfrm>
            <a:off x="3756977" y="44199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47AAC5-07E6-47B5-B35C-0BE2B70AD3E5}"/>
              </a:ext>
            </a:extLst>
          </p:cNvPr>
          <p:cNvSpPr/>
          <p:nvPr/>
        </p:nvSpPr>
        <p:spPr>
          <a:xfrm>
            <a:off x="4030980" y="44199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3525BB6-779B-4AB3-B7F6-3872C81B7649}"/>
              </a:ext>
            </a:extLst>
          </p:cNvPr>
          <p:cNvSpPr/>
          <p:nvPr/>
        </p:nvSpPr>
        <p:spPr>
          <a:xfrm>
            <a:off x="4304665" y="44199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726AEA-65EF-4763-95C5-B6E12709FB3A}"/>
              </a:ext>
            </a:extLst>
          </p:cNvPr>
          <p:cNvSpPr/>
          <p:nvPr/>
        </p:nvSpPr>
        <p:spPr>
          <a:xfrm>
            <a:off x="4578350" y="441998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9DEB733-C803-4735-BA97-E1ABA8778B9C}"/>
              </a:ext>
            </a:extLst>
          </p:cNvPr>
          <p:cNvSpPr/>
          <p:nvPr/>
        </p:nvSpPr>
        <p:spPr>
          <a:xfrm>
            <a:off x="4861560" y="442527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260B2B-6EAE-448E-9C57-B289CA0609BA}"/>
              </a:ext>
            </a:extLst>
          </p:cNvPr>
          <p:cNvSpPr txBox="1"/>
          <p:nvPr/>
        </p:nvSpPr>
        <p:spPr>
          <a:xfrm>
            <a:off x="1131675" y="29463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F7216E-2DC5-475C-8943-CFCC98669EA9}"/>
              </a:ext>
            </a:extLst>
          </p:cNvPr>
          <p:cNvSpPr txBox="1"/>
          <p:nvPr/>
        </p:nvSpPr>
        <p:spPr>
          <a:xfrm>
            <a:off x="1787048" y="3357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06D8506-E7F1-4A54-B788-7A4B2EA079D8}"/>
              </a:ext>
            </a:extLst>
          </p:cNvPr>
          <p:cNvSpPr txBox="1"/>
          <p:nvPr/>
        </p:nvSpPr>
        <p:spPr>
          <a:xfrm>
            <a:off x="2592805" y="37122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85098A-2643-4988-B75C-3B33B3DCEEAC}"/>
              </a:ext>
            </a:extLst>
          </p:cNvPr>
          <p:cNvSpPr txBox="1"/>
          <p:nvPr/>
        </p:nvSpPr>
        <p:spPr>
          <a:xfrm>
            <a:off x="3644992" y="40081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BA8711-5B2C-4906-9756-59EE86ACA55D}"/>
              </a:ext>
            </a:extLst>
          </p:cNvPr>
          <p:cNvSpPr txBox="1"/>
          <p:nvPr/>
        </p:nvSpPr>
        <p:spPr>
          <a:xfrm>
            <a:off x="5011093" y="42962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18A2AB-D845-4E70-A7AD-C9216CAAD367}"/>
              </a:ext>
            </a:extLst>
          </p:cNvPr>
          <p:cNvSpPr txBox="1"/>
          <p:nvPr/>
        </p:nvSpPr>
        <p:spPr>
          <a:xfrm>
            <a:off x="1453826" y="2167120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 in PCA</a:t>
            </a:r>
            <a:endParaRPr lang="zh-CN" alt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E2A8D6C-C453-48F3-8CE5-AE64F7F950E4}"/>
              </a:ext>
            </a:extLst>
          </p:cNvPr>
          <p:cNvSpPr txBox="1"/>
          <p:nvPr/>
        </p:nvSpPr>
        <p:spPr>
          <a:xfrm>
            <a:off x="7833167" y="4871036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Eigenstates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9C7D308-250A-4848-A953-F05CD8BBB5BD}"/>
              </a:ext>
            </a:extLst>
          </p:cNvPr>
          <p:cNvCxnSpPr/>
          <p:nvPr/>
        </p:nvCxnSpPr>
        <p:spPr>
          <a:xfrm>
            <a:off x="6420952" y="4864808"/>
            <a:ext cx="41249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962A61-9C1F-47DE-84F9-7050FD304091}"/>
              </a:ext>
            </a:extLst>
          </p:cNvPr>
          <p:cNvCxnSpPr>
            <a:cxnSpLocks/>
          </p:cNvCxnSpPr>
          <p:nvPr/>
        </p:nvCxnSpPr>
        <p:spPr>
          <a:xfrm flipV="1">
            <a:off x="6420952" y="2948500"/>
            <a:ext cx="0" cy="19163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73BAB95D-7434-4FDE-911B-B6130E567C22}"/>
              </a:ext>
            </a:extLst>
          </p:cNvPr>
          <p:cNvSpPr/>
          <p:nvPr/>
        </p:nvSpPr>
        <p:spPr>
          <a:xfrm>
            <a:off x="6685112" y="3105518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1545ED4-C3DB-4C8B-A654-CA6203961849}"/>
              </a:ext>
            </a:extLst>
          </p:cNvPr>
          <p:cNvSpPr/>
          <p:nvPr/>
        </p:nvSpPr>
        <p:spPr>
          <a:xfrm>
            <a:off x="6969274" y="352144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C131F0A6-2D06-42EF-ADF6-F5ACAE63055A}"/>
              </a:ext>
            </a:extLst>
          </p:cNvPr>
          <p:cNvSpPr/>
          <p:nvPr/>
        </p:nvSpPr>
        <p:spPr>
          <a:xfrm>
            <a:off x="7308046" y="352144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ADCA8FF-9EEC-4718-8374-DF1E5F3F255C}"/>
              </a:ext>
            </a:extLst>
          </p:cNvPr>
          <p:cNvSpPr/>
          <p:nvPr/>
        </p:nvSpPr>
        <p:spPr>
          <a:xfrm>
            <a:off x="7556649" y="386325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CAB48F18-D4DA-4A50-90E3-AF1EE7D0B911}"/>
              </a:ext>
            </a:extLst>
          </p:cNvPr>
          <p:cNvSpPr/>
          <p:nvPr/>
        </p:nvSpPr>
        <p:spPr>
          <a:xfrm>
            <a:off x="7830652" y="386325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DEF14B6-8A17-477B-AC6D-59B0CA9B4390}"/>
              </a:ext>
            </a:extLst>
          </p:cNvPr>
          <p:cNvSpPr/>
          <p:nvPr/>
        </p:nvSpPr>
        <p:spPr>
          <a:xfrm>
            <a:off x="8104337" y="3863252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1D93CF2-4F17-49F5-BD72-0DCBA6D3A72B}"/>
              </a:ext>
            </a:extLst>
          </p:cNvPr>
          <p:cNvSpPr/>
          <p:nvPr/>
        </p:nvSpPr>
        <p:spPr>
          <a:xfrm>
            <a:off x="8369449" y="414233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4E13FEB-01EF-4135-AEBA-09C152E340BC}"/>
              </a:ext>
            </a:extLst>
          </p:cNvPr>
          <p:cNvSpPr/>
          <p:nvPr/>
        </p:nvSpPr>
        <p:spPr>
          <a:xfrm>
            <a:off x="8643452" y="414233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6DA1B15C-229C-4B0C-942D-A16C948F00F5}"/>
              </a:ext>
            </a:extLst>
          </p:cNvPr>
          <p:cNvSpPr/>
          <p:nvPr/>
        </p:nvSpPr>
        <p:spPr>
          <a:xfrm>
            <a:off x="8917137" y="414233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1F60092-5C1C-4954-9D20-49F7F37EB833}"/>
              </a:ext>
            </a:extLst>
          </p:cNvPr>
          <p:cNvSpPr/>
          <p:nvPr/>
        </p:nvSpPr>
        <p:spPr>
          <a:xfrm>
            <a:off x="9190822" y="4142330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79CE9C44-9136-41D8-BE28-7392CC68063B}"/>
              </a:ext>
            </a:extLst>
          </p:cNvPr>
          <p:cNvSpPr/>
          <p:nvPr/>
        </p:nvSpPr>
        <p:spPr>
          <a:xfrm>
            <a:off x="9441329" y="443732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378D7D4-8996-49C1-914E-B10C1379519C}"/>
              </a:ext>
            </a:extLst>
          </p:cNvPr>
          <p:cNvSpPr/>
          <p:nvPr/>
        </p:nvSpPr>
        <p:spPr>
          <a:xfrm>
            <a:off x="9715332" y="443732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9BD129D-E9DB-405B-862B-9F109022EE3A}"/>
              </a:ext>
            </a:extLst>
          </p:cNvPr>
          <p:cNvSpPr/>
          <p:nvPr/>
        </p:nvSpPr>
        <p:spPr>
          <a:xfrm>
            <a:off x="9989017" y="443732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62F24C6-1897-40C9-A188-BE971B3CEA13}"/>
              </a:ext>
            </a:extLst>
          </p:cNvPr>
          <p:cNvSpPr/>
          <p:nvPr/>
        </p:nvSpPr>
        <p:spPr>
          <a:xfrm>
            <a:off x="10262702" y="4437327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2D48C9D-952C-4320-AA94-7BD721B715D6}"/>
              </a:ext>
            </a:extLst>
          </p:cNvPr>
          <p:cNvSpPr/>
          <p:nvPr/>
        </p:nvSpPr>
        <p:spPr>
          <a:xfrm>
            <a:off x="10545912" y="4442613"/>
            <a:ext cx="121911" cy="1219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E6A902D-314D-4B36-B570-FD88555E56CE}"/>
              </a:ext>
            </a:extLst>
          </p:cNvPr>
          <p:cNvSpPr txBox="1"/>
          <p:nvPr/>
        </p:nvSpPr>
        <p:spPr>
          <a:xfrm>
            <a:off x="6816027" y="29637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5239564-087F-4E9A-AB48-D5A87D30B695}"/>
              </a:ext>
            </a:extLst>
          </p:cNvPr>
          <p:cNvSpPr txBox="1"/>
          <p:nvPr/>
        </p:nvSpPr>
        <p:spPr>
          <a:xfrm>
            <a:off x="7471400" y="33750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126B8F7-EEF7-4672-873A-14045AF0BF12}"/>
              </a:ext>
            </a:extLst>
          </p:cNvPr>
          <p:cNvSpPr txBox="1"/>
          <p:nvPr/>
        </p:nvSpPr>
        <p:spPr>
          <a:xfrm>
            <a:off x="8277157" y="37296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1CDA320-B0EB-4164-B13E-41404563D32D}"/>
              </a:ext>
            </a:extLst>
          </p:cNvPr>
          <p:cNvSpPr txBox="1"/>
          <p:nvPr/>
        </p:nvSpPr>
        <p:spPr>
          <a:xfrm>
            <a:off x="9329344" y="4025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B735A60-9E19-4B34-9F00-DADBFD55062B}"/>
              </a:ext>
            </a:extLst>
          </p:cNvPr>
          <p:cNvSpPr txBox="1"/>
          <p:nvPr/>
        </p:nvSpPr>
        <p:spPr>
          <a:xfrm>
            <a:off x="10695445" y="431361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8B21C31-A5F6-4711-801C-D5523C75F379}"/>
              </a:ext>
            </a:extLst>
          </p:cNvPr>
          <p:cNvSpPr txBox="1"/>
          <p:nvPr/>
        </p:nvSpPr>
        <p:spPr>
          <a:xfrm>
            <a:off x="5620416" y="2167121"/>
            <a:ext cx="5493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(Minus) Energy in 2d harmonic oscillator</a:t>
            </a:r>
            <a:endParaRPr lang="zh-CN" altLang="en-US" sz="2400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10C3DD48-5059-4B02-8DA1-51AF259A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993" y="1359239"/>
            <a:ext cx="6631128" cy="4973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45182C6-85AE-4614-BF42-661719F80BF8}"/>
                  </a:ext>
                </a:extLst>
              </p:cNvPr>
              <p:cNvSpPr txBox="1"/>
              <p:nvPr/>
            </p:nvSpPr>
            <p:spPr>
              <a:xfrm>
                <a:off x="5767720" y="6285798"/>
                <a:ext cx="60574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ways.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45182C6-85AE-4614-BF42-661719F80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720" y="6285798"/>
                <a:ext cx="6057427" cy="523220"/>
              </a:xfrm>
              <a:prstGeom prst="rect">
                <a:avLst/>
              </a:prstGeom>
              <a:blipFill>
                <a:blip r:embed="rId3"/>
                <a:stretch>
                  <a:fillRect l="-201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3E51F7D-2316-4F2E-80FC-266B93C2DE0A}"/>
                  </a:ext>
                </a:extLst>
              </p:cNvPr>
              <p:cNvSpPr txBox="1"/>
              <p:nvPr/>
            </p:nvSpPr>
            <p:spPr>
              <a:xfrm>
                <a:off x="9980886" y="1223476"/>
                <a:ext cx="1782347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A3E51F7D-2316-4F2E-80FC-266B93C2D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0886" y="1223476"/>
                <a:ext cx="1782347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719</Words>
  <Application>Microsoft Office PowerPoint</Application>
  <PresentationFormat>宽屏</PresentationFormat>
  <Paragraphs>111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Cambria Math</vt:lpstr>
      <vt:lpstr>Times New Roman</vt:lpstr>
      <vt:lpstr>Office 主题​​</vt:lpstr>
      <vt:lpstr>The Duality between PCA and Quantum Mechanics</vt:lpstr>
      <vt:lpstr>Field in physics</vt:lpstr>
      <vt:lpstr>From real space to spectral space</vt:lpstr>
      <vt:lpstr>“Optimal” bases for decomposition</vt:lpstr>
      <vt:lpstr>PowerPoint 演示文稿</vt:lpstr>
      <vt:lpstr>PowerPoint 演示文稿</vt:lpstr>
      <vt:lpstr>Gaussian Process</vt:lpstr>
      <vt:lpstr>PowerPoint 演示文稿</vt:lpstr>
      <vt:lpstr>Same degeneracy in Quantum mechanics!</vt:lpstr>
      <vt:lpstr>Duality between QM and PCA ? Yes!</vt:lpstr>
      <vt:lpstr>PowerPoint 演示文稿</vt:lpstr>
      <vt:lpstr>Schrodinger PCA: Solving PCA with Schrodinger Equation</vt:lpstr>
      <vt:lpstr>Examples</vt:lpstr>
      <vt:lpstr>Examples</vt:lpstr>
      <vt:lpstr>Numerical benefits</vt:lpstr>
      <vt:lpstr>Conclusion &amp; Discussion</vt:lpstr>
      <vt:lpstr>Welcome collaboration!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Schrodinger PCA: Unveiling modes from spatially-correlated data</dc:title>
  <dc:creator>ziming</dc:creator>
  <cp:lastModifiedBy>ziming</cp:lastModifiedBy>
  <cp:revision>113</cp:revision>
  <dcterms:created xsi:type="dcterms:W3CDTF">2020-07-08T10:09:51Z</dcterms:created>
  <dcterms:modified xsi:type="dcterms:W3CDTF">2020-07-10T04:03:21Z</dcterms:modified>
</cp:coreProperties>
</file>