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01" r:id="rId2"/>
    <p:sldId id="275" r:id="rId3"/>
    <p:sldId id="276" r:id="rId4"/>
    <p:sldId id="304" r:id="rId5"/>
    <p:sldId id="277" r:id="rId6"/>
    <p:sldId id="305" r:id="rId7"/>
    <p:sldId id="278" r:id="rId8"/>
    <p:sldId id="306" r:id="rId9"/>
    <p:sldId id="280" r:id="rId10"/>
    <p:sldId id="307" r:id="rId11"/>
    <p:sldId id="279" r:id="rId12"/>
    <p:sldId id="281" r:id="rId13"/>
    <p:sldId id="282" r:id="rId14"/>
    <p:sldId id="283" r:id="rId15"/>
    <p:sldId id="284" r:id="rId16"/>
    <p:sldId id="285" r:id="rId17"/>
    <p:sldId id="286" r:id="rId18"/>
    <p:sldId id="30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89641-3D10-5349-9904-427D098855C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1A8C5-A2DA-3E4C-BD7C-8D3F7FDBB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4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6721-70E4-AB47-9878-C8036D8C7B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84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6721-70E4-AB47-9878-C8036D8C7B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70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6721-70E4-AB47-9878-C8036D8C7B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24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6721-70E4-AB47-9878-C8036D8C7B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24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6721-70E4-AB47-9878-C8036D8C7B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30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6721-70E4-AB47-9878-C8036D8C7B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08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6721-70E4-AB47-9878-C8036D8C7B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82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6721-70E4-AB47-9878-C8036D8C7B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8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6721-70E4-AB47-9878-C8036D8C7B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3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6721-70E4-AB47-9878-C8036D8C7B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47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6721-70E4-AB47-9878-C8036D8C7B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55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6721-70E4-AB47-9878-C8036D8C7B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6721-70E4-AB47-9878-C8036D8C7B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04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6721-70E4-AB47-9878-C8036D8C7B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3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F196-4072-D945-95BA-7F8F8AFBB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B986B-E2B2-B140-A365-E809F5833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226F4-992E-D546-80D7-426B89AA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D64-3155-B144-B189-C8135903F88F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6D8A-33BF-0748-B543-48FFDC56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A45C-816D-9E40-BEA6-64D38DA2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1B9-ED7F-7647-9C28-FC9C3D84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7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90A9-E3A0-B441-AE05-6C14245E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F2967-F918-6F42-836F-A9D5B4E63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FDE7C-A87F-2940-A441-374BDFA0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D64-3155-B144-B189-C8135903F88F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D5E2A-161B-8345-9404-DE0B99C4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054E4-5B30-A641-B530-61DA5C8B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1B9-ED7F-7647-9C28-FC9C3D84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3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AAD7C-F702-B746-9A7E-39AF475CF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0820F-0EB7-2A4D-9227-4EBEE9132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BD3C7-015A-B946-9EDD-42CEF7E5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D64-3155-B144-B189-C8135903F88F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CB919-A352-D944-8EB1-2E0B9CE7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1D855-ABE2-4440-95DD-68CAE1D8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1B9-ED7F-7647-9C28-FC9C3D84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8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69B8-44CC-414B-9F2A-C2091911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0B1DB-6074-8A4A-9FEA-E97AE68F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E8044-A67A-FB4C-AB57-AE91B15B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D64-3155-B144-B189-C8135903F88F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AEAAC-9F55-2642-88B0-5075D014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D2881-9A6E-9C4F-844D-D785A3B7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1B9-ED7F-7647-9C28-FC9C3D84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2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6CEC-825F-7047-8D6A-E75CB8D3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BC01E-EB70-274E-8339-8A131A75C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9343A-10C7-F947-A775-33576120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D64-3155-B144-B189-C8135903F88F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5518A-EEA1-A443-BD5A-905E9075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BF591-BBEA-1146-97D0-44B30892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1B9-ED7F-7647-9C28-FC9C3D84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0294-6030-3746-B3F1-206CFA51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BB1-BC44-674F-A1DD-9671DEAD4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EE240-59CA-E746-84F6-A54166050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A46EF-2796-614F-9E3E-3EBAA314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D64-3155-B144-B189-C8135903F88F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7BE57-06A2-5747-B14A-C7263982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8FB3A-F1CE-F440-8D9A-AA4A8547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1B9-ED7F-7647-9C28-FC9C3D84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B835-212B-0F4C-BE01-AC08ABE1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919C7-3EA8-4246-91E5-61EE51CB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5586C-65E7-1540-9ED9-9FD0B82E4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95262-C836-DA45-B0DE-13372E41E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1588E-8877-A747-A65B-6BFA0F5A5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52D47-96CF-4E4E-9874-51C774D3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D64-3155-B144-B189-C8135903F88F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00B2D-3FD1-9F40-BECD-0E558535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2650F-C9FE-7644-9EEA-E87A5FC9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1B9-ED7F-7647-9C28-FC9C3D84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4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43A8-ABF1-854B-8342-E10CA1E1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37970-82D7-E94E-A78E-110ABF6C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D64-3155-B144-B189-C8135903F88F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ADF4D-D32B-DB4D-B3BB-69D6EBF1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EAAAF-17DB-F749-9E32-F24FA0D9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1B9-ED7F-7647-9C28-FC9C3D84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7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89DF0-8E57-2643-86F6-4D8F6083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D64-3155-B144-B189-C8135903F88F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9E122-C57D-D745-BED0-D635080E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B1AFE-D339-8E43-B6AC-1950039E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1B9-ED7F-7647-9C28-FC9C3D84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1C0E-6FBA-5248-A3F5-4F6C59B9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EF51-F46F-174E-9C5F-20A583682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42C2A-3ADD-D94A-ACD5-9DBF2C228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A3722-A06B-E541-920A-351BB58D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D64-3155-B144-B189-C8135903F88F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90CEE-6CA9-7841-8D56-1F949243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0248B-C103-984E-9557-AF7A61FD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1B9-ED7F-7647-9C28-FC9C3D84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8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0742-7E55-9643-852F-6A6BF7824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0198C-1440-C44E-90D2-34DB64D19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4EAAA-F94F-C041-8A96-0D5C74BE6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89C44-0B8E-6D4E-A33C-82C04BD2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D64-3155-B144-B189-C8135903F88F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0EEB4-AFBA-D54B-B364-D153957B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F39D0-8306-E443-9DBF-0F8E1B60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1B9-ED7F-7647-9C28-FC9C3D84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4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506F4-1FE9-1049-81E9-AB2042E2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0A1C-135C-0F4D-B4DB-7E701155D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74806-60EA-3E4E-9348-14B84F125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0BD64-3155-B144-B189-C8135903F88F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C8214-44CC-0E40-9AA2-75B969BBB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634F5-C5B7-1849-8AF8-B00C33A25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AC1B9-ED7F-7647-9C28-FC9C3D84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7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4A85-8ECD-8641-8EE5-387795DF1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246" y="1214438"/>
            <a:ext cx="9900621" cy="2387600"/>
          </a:xfrm>
        </p:spPr>
        <p:txBody>
          <a:bodyPr>
            <a:noAutofit/>
          </a:bodyPr>
          <a:lstStyle/>
          <a:p>
            <a:r>
              <a:rPr lang="en-US" sz="4400" b="1" dirty="0"/>
              <a:t>X-SHOT: Learning to Rank Voice Applications via </a:t>
            </a:r>
            <a:r>
              <a:rPr lang="en-US" sz="4400" b="1" dirty="0">
                <a:solidFill>
                  <a:srgbClr val="FF0000"/>
                </a:solidFill>
              </a:rPr>
              <a:t>Cross</a:t>
            </a:r>
            <a:r>
              <a:rPr lang="en-US" sz="4400" b="1" dirty="0"/>
              <a:t>-Locale </a:t>
            </a:r>
            <a:r>
              <a:rPr lang="en-US" sz="4400" b="1" dirty="0">
                <a:solidFill>
                  <a:srgbClr val="FF0000"/>
                </a:solidFill>
              </a:rPr>
              <a:t>Sh</a:t>
            </a:r>
            <a:r>
              <a:rPr lang="en-US" sz="4400" b="1" dirty="0"/>
              <a:t>ard-based C</a:t>
            </a:r>
            <a:r>
              <a:rPr lang="en-US" sz="4400" b="1" dirty="0">
                <a:solidFill>
                  <a:srgbClr val="FF0000"/>
                </a:solidFill>
              </a:rPr>
              <a:t>o</a:t>
            </a:r>
            <a:r>
              <a:rPr lang="en-US" sz="4400" b="1" dirty="0"/>
              <a:t>-</a:t>
            </a:r>
            <a:r>
              <a:rPr lang="en-US" sz="4400" b="1" dirty="0">
                <a:solidFill>
                  <a:srgbClr val="FF0000"/>
                </a:solidFill>
              </a:rPr>
              <a:t>T</a:t>
            </a:r>
            <a:r>
              <a:rPr lang="en-US" sz="4400" b="1" dirty="0"/>
              <a:t>raining</a:t>
            </a:r>
            <a:r>
              <a:rPr lang="zh-CN" altLang="en-US" sz="4400" b="1" dirty="0"/>
              <a:t> 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1CE26-E8F9-6C44-A787-3BD26F2F7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780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Zheng</a:t>
            </a:r>
            <a:r>
              <a:rPr lang="zh-CN" altLang="en-US" dirty="0"/>
              <a:t> </a:t>
            </a:r>
            <a:r>
              <a:rPr lang="en-US" altLang="zh-CN" dirty="0"/>
              <a:t>Gao</a:t>
            </a:r>
          </a:p>
          <a:p>
            <a:r>
              <a:rPr lang="en-US" altLang="zh-CN" dirty="0"/>
              <a:t>Applied</a:t>
            </a:r>
            <a:r>
              <a:rPr lang="zh-CN" altLang="en-US" dirty="0"/>
              <a:t> </a:t>
            </a:r>
            <a:r>
              <a:rPr lang="en-US" altLang="zh-CN" dirty="0"/>
              <a:t>Scientist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</a:p>
          <a:p>
            <a:r>
              <a:rPr lang="en-US" dirty="0"/>
              <a:t>Presented at ASRU 2021</a:t>
            </a:r>
          </a:p>
        </p:txBody>
      </p:sp>
    </p:spTree>
    <p:extLst>
      <p:ext uri="{BB962C8B-B14F-4D97-AF65-F5344CB8AC3E}">
        <p14:creationId xmlns:p14="http://schemas.microsoft.com/office/powerpoint/2010/main" val="318498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77C2-FD27-2B4C-8D83-A235F981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</a:t>
            </a:r>
            <a:r>
              <a:rPr lang="en-US" altLang="zh-CN" dirty="0"/>
              <a:t>ework</a:t>
            </a:r>
            <a:r>
              <a:rPr lang="zh-CN" altLang="en-US" dirty="0"/>
              <a:t> </a:t>
            </a:r>
            <a:r>
              <a:rPr lang="en-US" altLang="zh-CN" dirty="0"/>
              <a:t>Diagram</a:t>
            </a:r>
            <a:endParaRPr lang="en-US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ACA03F52-4C30-544F-9826-A3C1CD198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1183"/>
            <a:ext cx="10371138" cy="31846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03CD12-4DEA-474A-992B-C3D73DA63C6B}"/>
              </a:ext>
            </a:extLst>
          </p:cNvPr>
          <p:cNvSpPr/>
          <p:nvPr/>
        </p:nvSpPr>
        <p:spPr>
          <a:xfrm>
            <a:off x="6771501" y="2342508"/>
            <a:ext cx="4127157" cy="33786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6089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AA12-0137-2B49-B00B-5DCCDBAF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</a:t>
            </a:r>
            <a:r>
              <a:rPr lang="en-US" altLang="zh-CN" dirty="0"/>
              <a:t>ranking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0958-4AA7-BD4F-B0F5-F9F00E11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07/22/2021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3C23F-EDB9-274D-835A-81DC64BC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Confidential, do not distribute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CB1F-06BD-7A47-ADFF-652B3ED3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785A-6CC9-604F-A350-0F2C666BA50C}" type="slidenum">
              <a:rPr lang="en-US" smtClean="0"/>
              <a:t>11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9083A5-0114-B44F-AFB2-9A4BCD61CE4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370906" cy="416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Re</a:t>
            </a:r>
            <a:r>
              <a:rPr lang="en-US" altLang="zh-CN" sz="2000" dirty="0" err="1"/>
              <a:t>ranker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</a:p>
          <a:p>
            <a:pPr lvl="1"/>
            <a:r>
              <a:rPr lang="en-US" altLang="zh-CN" sz="1600" dirty="0"/>
              <a:t>Transformer</a:t>
            </a:r>
            <a:r>
              <a:rPr lang="zh-CN" altLang="en-US" sz="1600" dirty="0"/>
              <a:t> </a:t>
            </a:r>
            <a:r>
              <a:rPr lang="en-US" altLang="zh-CN" sz="1600" dirty="0"/>
              <a:t>based</a:t>
            </a:r>
            <a:r>
              <a:rPr lang="zh-CN" altLang="en-US" sz="1600" dirty="0"/>
              <a:t> </a:t>
            </a:r>
            <a:r>
              <a:rPr lang="en-US" altLang="zh-CN" sz="1600" dirty="0"/>
              <a:t>encoder</a:t>
            </a:r>
          </a:p>
          <a:p>
            <a:pPr lvl="1"/>
            <a:r>
              <a:rPr lang="en-US" altLang="zh-CN" sz="1600" dirty="0"/>
              <a:t>Fusion</a:t>
            </a:r>
            <a:r>
              <a:rPr lang="zh-CN" altLang="en-US" sz="1600" dirty="0"/>
              <a:t> </a:t>
            </a:r>
            <a:r>
              <a:rPr lang="en-US" altLang="zh-CN" sz="1600" dirty="0"/>
              <a:t>layer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capture</a:t>
            </a:r>
            <a:r>
              <a:rPr lang="zh-CN" altLang="en-US" sz="1600" dirty="0"/>
              <a:t> </a:t>
            </a:r>
            <a:r>
              <a:rPr lang="en-US" altLang="zh-CN" sz="1600" dirty="0"/>
              <a:t>utterance</a:t>
            </a:r>
            <a:r>
              <a:rPr lang="zh-CN" altLang="en-US" sz="1600" dirty="0"/>
              <a:t> </a:t>
            </a:r>
            <a:r>
              <a:rPr lang="en-US" altLang="zh-CN" sz="1600" dirty="0"/>
              <a:t>&amp;</a:t>
            </a:r>
            <a:r>
              <a:rPr lang="zh-CN" altLang="en-US" sz="1600" dirty="0"/>
              <a:t> </a:t>
            </a:r>
            <a:r>
              <a:rPr lang="en-US" altLang="zh-CN" sz="1600" dirty="0"/>
              <a:t>skill</a:t>
            </a:r>
            <a:r>
              <a:rPr lang="zh-CN" altLang="en-US" sz="1600" dirty="0"/>
              <a:t> </a:t>
            </a:r>
            <a:r>
              <a:rPr lang="en-US" altLang="zh-CN" sz="1600" dirty="0"/>
              <a:t>interactive</a:t>
            </a:r>
            <a:r>
              <a:rPr lang="zh-CN" altLang="en-US" sz="1600" dirty="0"/>
              <a:t> </a:t>
            </a:r>
            <a:r>
              <a:rPr lang="en-US" altLang="zh-CN" sz="1600" dirty="0"/>
              <a:t>feature</a:t>
            </a:r>
          </a:p>
          <a:p>
            <a:pPr lvl="1"/>
            <a:r>
              <a:rPr lang="en-US" altLang="zh-CN" sz="1600" dirty="0"/>
              <a:t>Sequence</a:t>
            </a:r>
            <a:r>
              <a:rPr lang="zh-CN" altLang="en-US" sz="1600" dirty="0"/>
              <a:t> </a:t>
            </a:r>
            <a:r>
              <a:rPr lang="en-US" altLang="zh-CN" sz="1600" dirty="0"/>
              <a:t>decoder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consider</a:t>
            </a:r>
            <a:r>
              <a:rPr lang="zh-CN" altLang="en-US" sz="1600" dirty="0"/>
              <a:t> </a:t>
            </a:r>
            <a:r>
              <a:rPr lang="en-US" altLang="zh-CN" sz="1600" dirty="0"/>
              <a:t>Shortlisting</a:t>
            </a:r>
            <a:r>
              <a:rPr lang="zh-CN" altLang="en-US" sz="1600" dirty="0"/>
              <a:t> </a:t>
            </a:r>
            <a:r>
              <a:rPr lang="en-US" altLang="zh-CN" sz="1600" dirty="0"/>
              <a:t>sequential</a:t>
            </a:r>
            <a:r>
              <a:rPr lang="zh-CN" altLang="en-US" sz="1600" dirty="0"/>
              <a:t> </a:t>
            </a:r>
            <a:r>
              <a:rPr lang="en-US" altLang="zh-CN" sz="1600" dirty="0"/>
              <a:t>results</a:t>
            </a:r>
          </a:p>
          <a:p>
            <a:pPr lvl="1"/>
            <a:r>
              <a:rPr lang="en-US" altLang="zh-CN" sz="1600" dirty="0"/>
              <a:t>Sequential</a:t>
            </a:r>
            <a:r>
              <a:rPr lang="zh-CN" altLang="en-US" sz="1600" dirty="0"/>
              <a:t> </a:t>
            </a:r>
            <a:r>
              <a:rPr lang="en-US" altLang="zh-CN" sz="1600" dirty="0"/>
              <a:t>cross</a:t>
            </a:r>
            <a:r>
              <a:rPr lang="zh-CN" altLang="en-US" sz="1600" dirty="0"/>
              <a:t> </a:t>
            </a:r>
            <a:r>
              <a:rPr lang="en-US" altLang="zh-CN" sz="1600" dirty="0"/>
              <a:t>entropy</a:t>
            </a:r>
            <a:r>
              <a:rPr lang="zh-CN" altLang="en-US" sz="1600" dirty="0"/>
              <a:t> </a:t>
            </a:r>
            <a:r>
              <a:rPr lang="en-US" altLang="zh-CN" sz="1600" dirty="0"/>
              <a:t>loss</a:t>
            </a:r>
            <a:r>
              <a:rPr lang="zh-CN" altLang="en-US" sz="1600" dirty="0"/>
              <a:t> </a:t>
            </a:r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binary</a:t>
            </a:r>
            <a:r>
              <a:rPr lang="zh-CN" altLang="en-US" sz="1600" dirty="0"/>
              <a:t> </a:t>
            </a:r>
            <a:r>
              <a:rPr lang="en-US" altLang="zh-CN" sz="1600" dirty="0"/>
              <a:t>label</a:t>
            </a:r>
            <a:r>
              <a:rPr lang="zh-CN" altLang="en-US" sz="1600" dirty="0"/>
              <a:t> </a:t>
            </a:r>
            <a:r>
              <a:rPr lang="en-US" altLang="zh-CN" sz="1600" dirty="0"/>
              <a:t>sequence</a:t>
            </a:r>
            <a:r>
              <a:rPr lang="zh-CN" altLang="en-US" sz="1600" dirty="0"/>
              <a:t> </a:t>
            </a:r>
            <a:r>
              <a:rPr lang="en-US" altLang="zh-CN" sz="1600" dirty="0"/>
              <a:t>prediction.</a:t>
            </a:r>
          </a:p>
          <a:p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Strategy</a:t>
            </a:r>
          </a:p>
          <a:p>
            <a:pPr lvl="1"/>
            <a:r>
              <a:rPr lang="en-US" altLang="zh-CN" sz="1600" dirty="0"/>
              <a:t>Incremental</a:t>
            </a:r>
            <a:r>
              <a:rPr lang="zh-CN" altLang="en-US" sz="1600" dirty="0"/>
              <a:t> </a:t>
            </a:r>
            <a:r>
              <a:rPr lang="en-US" altLang="zh-CN" sz="1600" dirty="0"/>
              <a:t>training</a:t>
            </a:r>
            <a:r>
              <a:rPr lang="zh-CN" altLang="en-US" sz="1600" dirty="0"/>
              <a:t> </a:t>
            </a:r>
            <a:r>
              <a:rPr lang="en-US" altLang="zh-CN" sz="1600" dirty="0"/>
              <a:t>among</a:t>
            </a:r>
            <a:r>
              <a:rPr lang="zh-CN" altLang="en-US" sz="1600" dirty="0"/>
              <a:t> </a:t>
            </a: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shards</a:t>
            </a:r>
          </a:p>
          <a:p>
            <a:pPr lvl="1"/>
            <a:r>
              <a:rPr lang="en-US" altLang="zh-CN" sz="1600" dirty="0"/>
              <a:t>Pretrained</a:t>
            </a:r>
            <a:r>
              <a:rPr lang="zh-CN" altLang="en-US" sz="1600" dirty="0"/>
              <a:t> </a:t>
            </a:r>
            <a:r>
              <a:rPr lang="en-US" altLang="zh-CN" sz="1600" dirty="0"/>
              <a:t>Bert</a:t>
            </a:r>
            <a:r>
              <a:rPr lang="zh-CN" altLang="en-US" sz="1600" dirty="0"/>
              <a:t> </a:t>
            </a:r>
            <a:r>
              <a:rPr lang="en-US" altLang="zh-CN" sz="1600" dirty="0"/>
              <a:t>model</a:t>
            </a:r>
            <a:r>
              <a:rPr lang="zh-CN" altLang="en-US" sz="1600" dirty="0"/>
              <a:t> </a:t>
            </a:r>
            <a:r>
              <a:rPr lang="en-US" altLang="zh-CN" sz="1600" dirty="0"/>
              <a:t>initialization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parameter</a:t>
            </a:r>
            <a:r>
              <a:rPr lang="zh-CN" altLang="en-US" sz="1600" dirty="0"/>
              <a:t> </a:t>
            </a:r>
            <a:r>
              <a:rPr lang="en-US" altLang="zh-CN" sz="1600" dirty="0"/>
              <a:t>freezing</a:t>
            </a:r>
          </a:p>
          <a:p>
            <a:pPr lvl="1"/>
            <a:r>
              <a:rPr lang="en-US" altLang="zh-CN" sz="1600" dirty="0"/>
              <a:t>Early</a:t>
            </a:r>
            <a:r>
              <a:rPr lang="zh-CN" altLang="en-US" sz="1600" dirty="0"/>
              <a:t> </a:t>
            </a:r>
            <a:r>
              <a:rPr lang="en-US" altLang="zh-CN" sz="1600" dirty="0"/>
              <a:t>stopper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avoid</a:t>
            </a:r>
            <a:r>
              <a:rPr lang="zh-CN" altLang="en-US" sz="1600" dirty="0"/>
              <a:t> </a:t>
            </a:r>
            <a:r>
              <a:rPr lang="en-US" altLang="zh-CN" sz="1600" dirty="0"/>
              <a:t>overfitting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2354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AA12-0137-2B49-B00B-5DCCDBAF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EC3C0-5696-2E4A-A49B-E7E1B00DF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70906" cy="416558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Datasets:</a:t>
            </a:r>
            <a:r>
              <a:rPr lang="zh-CN" altLang="en-US" sz="2000" dirty="0"/>
              <a:t> </a:t>
            </a:r>
            <a:r>
              <a:rPr lang="en-US" altLang="zh-CN" sz="2000" dirty="0"/>
              <a:t>Two real-world cross-locale datasets from Alexa are constructed for model evaluation.</a:t>
            </a:r>
          </a:p>
          <a:p>
            <a:pPr lvl="1"/>
            <a:r>
              <a:rPr lang="en-US" altLang="zh-CN" sz="1600" dirty="0"/>
              <a:t>Dataset US-CA takes the United States for source locale (SL) and Canada for target locale (TL). </a:t>
            </a:r>
          </a:p>
          <a:p>
            <a:pPr lvl="1"/>
            <a:r>
              <a:rPr lang="en-US" altLang="zh-CN" sz="1600" dirty="0"/>
              <a:t>Dataset US-GB takes the United States for source locale and Great Britain for target locale. </a:t>
            </a:r>
          </a:p>
          <a:p>
            <a:pPr lvl="1"/>
            <a:r>
              <a:rPr lang="en-US" altLang="zh-CN" sz="1600" dirty="0"/>
              <a:t>Both datasets are sampled English utterances from Alexa devices during October 2020</a:t>
            </a:r>
          </a:p>
          <a:p>
            <a:pPr lvl="1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0958-4AA7-BD4F-B0F5-F9F00E11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07/22/2021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3C23F-EDB9-274D-835A-81DC64BC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Confidential, do not distribute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CB1F-06BD-7A47-ADFF-652B3ED3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785A-6CC9-604F-A350-0F2C666BA50C}" type="slidenum">
              <a:rPr lang="en-US" smtClean="0"/>
              <a:t>12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A1782B-2D75-664D-B9D2-2AA7D39E4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553" y="2935269"/>
            <a:ext cx="61722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40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AA12-0137-2B49-B00B-5DCCDBAF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EC3C0-5696-2E4A-A49B-E7E1B00DF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70906" cy="416558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Baselines:</a:t>
            </a:r>
          </a:p>
          <a:p>
            <a:pPr lvl="1"/>
            <a:r>
              <a:rPr lang="en-US" sz="1600" dirty="0"/>
              <a:t>Elasticsearch</a:t>
            </a:r>
          </a:p>
          <a:p>
            <a:pPr lvl="1"/>
            <a:r>
              <a:rPr lang="en-US" sz="1600" dirty="0"/>
              <a:t>Pointwise</a:t>
            </a:r>
          </a:p>
          <a:p>
            <a:pPr lvl="1"/>
            <a:r>
              <a:rPr lang="en-US" sz="1600" dirty="0"/>
              <a:t>Listwise</a:t>
            </a:r>
          </a:p>
          <a:p>
            <a:pPr lvl="1"/>
            <a:r>
              <a:rPr lang="en-US" sz="1600" dirty="0" err="1"/>
              <a:t>Upsampling</a:t>
            </a:r>
            <a:endParaRPr lang="en-US" sz="1600" dirty="0"/>
          </a:p>
          <a:p>
            <a:pPr lvl="1"/>
            <a:r>
              <a:rPr lang="en-US" altLang="zh-CN" sz="1600" dirty="0"/>
              <a:t>Positive-Unlabeled</a:t>
            </a:r>
            <a:r>
              <a:rPr lang="zh-CN" altLang="en-US" sz="1600" dirty="0"/>
              <a:t> </a:t>
            </a:r>
            <a:r>
              <a:rPr lang="en-US" altLang="zh-CN" sz="1600" dirty="0"/>
              <a:t>(PU)</a:t>
            </a:r>
            <a:r>
              <a:rPr lang="en-US" sz="1600" dirty="0"/>
              <a:t> learning</a:t>
            </a:r>
          </a:p>
          <a:p>
            <a:pPr lvl="1"/>
            <a:r>
              <a:rPr lang="en-US" altLang="zh-CN" sz="1600" dirty="0"/>
              <a:t>Relabeling</a:t>
            </a:r>
            <a:r>
              <a:rPr lang="zh-CN" altLang="en-US" sz="1600" dirty="0"/>
              <a:t> </a:t>
            </a:r>
            <a:r>
              <a:rPr lang="en-US" altLang="zh-CN" sz="1600" dirty="0"/>
              <a:t>(FAISS</a:t>
            </a:r>
            <a:r>
              <a:rPr lang="zh-CN" altLang="en-US" sz="1600" dirty="0"/>
              <a:t> </a:t>
            </a:r>
            <a:r>
              <a:rPr lang="en-US" altLang="zh-CN" sz="1600" dirty="0"/>
              <a:t>+</a:t>
            </a:r>
            <a:r>
              <a:rPr lang="zh-CN" altLang="en-US" sz="1600" dirty="0"/>
              <a:t> </a:t>
            </a:r>
            <a:r>
              <a:rPr lang="en-US" altLang="zh-CN" sz="1600" dirty="0"/>
              <a:t>Cosine</a:t>
            </a:r>
            <a:r>
              <a:rPr lang="zh-CN" altLang="en-US" sz="1600" dirty="0"/>
              <a:t> </a:t>
            </a:r>
            <a:r>
              <a:rPr lang="en-US" altLang="zh-CN" sz="1600"/>
              <a:t>Similarity)</a:t>
            </a:r>
            <a:endParaRPr lang="en-US" altLang="zh-CN" sz="1600" dirty="0"/>
          </a:p>
          <a:p>
            <a:r>
              <a:rPr lang="en-US" altLang="zh-CN" sz="2000" dirty="0"/>
              <a:t>Evaluation</a:t>
            </a:r>
            <a:r>
              <a:rPr lang="zh-CN" altLang="en-US" sz="2000" dirty="0"/>
              <a:t> </a:t>
            </a:r>
            <a:r>
              <a:rPr lang="en-US" altLang="zh-CN" sz="2000" dirty="0"/>
              <a:t>Metrics:</a:t>
            </a:r>
          </a:p>
          <a:p>
            <a:pPr lvl="1"/>
            <a:r>
              <a:rPr lang="en-US" sz="1600" dirty="0"/>
              <a:t>Classification metrics</a:t>
            </a:r>
            <a:r>
              <a:rPr lang="en-US" altLang="zh-CN" sz="1600" dirty="0"/>
              <a:t>:</a:t>
            </a:r>
            <a:r>
              <a:rPr lang="zh-CN" altLang="en-US" sz="1600" dirty="0"/>
              <a:t> </a:t>
            </a:r>
            <a:r>
              <a:rPr lang="en-US" altLang="zh-CN" sz="1600" dirty="0"/>
              <a:t>precision,</a:t>
            </a:r>
            <a:r>
              <a:rPr lang="zh-CN" altLang="en-US" sz="1600" dirty="0"/>
              <a:t> </a:t>
            </a:r>
            <a:r>
              <a:rPr lang="en-US" altLang="zh-CN" sz="1600" dirty="0"/>
              <a:t>recall,</a:t>
            </a:r>
            <a:r>
              <a:rPr lang="zh-CN" altLang="en-US" sz="1600" dirty="0"/>
              <a:t> </a:t>
            </a:r>
            <a:r>
              <a:rPr lang="en-US" altLang="zh-CN" sz="1600" dirty="0"/>
              <a:t>F1</a:t>
            </a:r>
          </a:p>
          <a:p>
            <a:pPr lvl="1"/>
            <a:r>
              <a:rPr lang="en-US" altLang="zh-CN" sz="1600" dirty="0"/>
              <a:t>Ranking</a:t>
            </a:r>
            <a:r>
              <a:rPr lang="zh-CN" altLang="en-US" sz="1600" dirty="0"/>
              <a:t> </a:t>
            </a:r>
            <a:r>
              <a:rPr lang="en-US" altLang="zh-CN" sz="1600" dirty="0"/>
              <a:t>metrics:</a:t>
            </a:r>
            <a:r>
              <a:rPr lang="zh-CN" altLang="en-US" sz="1600" dirty="0"/>
              <a:t> </a:t>
            </a:r>
            <a:r>
              <a:rPr lang="en-US" altLang="zh-CN" sz="1600" dirty="0" err="1"/>
              <a:t>precision@p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 err="1"/>
              <a:t>recall@p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F1@p,</a:t>
            </a:r>
            <a:r>
              <a:rPr lang="zh-CN" altLang="en-US" sz="1600" dirty="0"/>
              <a:t> </a:t>
            </a:r>
            <a:r>
              <a:rPr lang="en-US" altLang="zh-CN" sz="1600" dirty="0" err="1"/>
              <a:t>NDCG@p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MAP</a:t>
            </a:r>
          </a:p>
          <a:p>
            <a:pPr lvl="1"/>
            <a:r>
              <a:rPr lang="en-US" altLang="zh-CN" sz="1600" dirty="0"/>
              <a:t>Human</a:t>
            </a:r>
            <a:r>
              <a:rPr lang="zh-CN" altLang="en-US" sz="1600" dirty="0"/>
              <a:t> </a:t>
            </a:r>
            <a:r>
              <a:rPr lang="en-US" altLang="zh-CN" sz="1600" dirty="0"/>
              <a:t>metrics:</a:t>
            </a:r>
            <a:r>
              <a:rPr lang="zh-CN" altLang="en-US" sz="1600" dirty="0"/>
              <a:t> </a:t>
            </a:r>
            <a:r>
              <a:rPr lang="en-US" altLang="zh-CN" sz="1600" dirty="0"/>
              <a:t>precision,</a:t>
            </a:r>
            <a:r>
              <a:rPr lang="zh-CN" altLang="en-US" sz="1600" dirty="0"/>
              <a:t> </a:t>
            </a:r>
            <a:r>
              <a:rPr lang="en-US" altLang="zh-CN" sz="1600" dirty="0"/>
              <a:t>recall,</a:t>
            </a:r>
            <a:r>
              <a:rPr lang="zh-CN" altLang="en-US" sz="1600" dirty="0"/>
              <a:t> </a:t>
            </a:r>
            <a:r>
              <a:rPr lang="en-US" altLang="zh-CN" sz="1600" dirty="0"/>
              <a:t>F1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0958-4AA7-BD4F-B0F5-F9F00E11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07/22/2021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3C23F-EDB9-274D-835A-81DC64BC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Confidential, do not distribute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CB1F-06BD-7A47-ADFF-652B3ED3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785A-6CC9-604F-A350-0F2C666BA5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8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AA12-0137-2B49-B00B-5DCCDBAF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02819D-FE83-CC46-860F-A85BE081D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2139" y="2761241"/>
            <a:ext cx="10371138" cy="301365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0958-4AA7-BD4F-B0F5-F9F00E11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07/22/2021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3C23F-EDB9-274D-835A-81DC64BC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Confidential, do not distribute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CB1F-06BD-7A47-ADFF-652B3ED3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785A-6CC9-604F-A350-0F2C666BA50C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8CA038-A9DB-8E46-90F1-9CF408EBCE8E}"/>
              </a:ext>
            </a:extLst>
          </p:cNvPr>
          <p:cNvSpPr txBox="1"/>
          <p:nvPr/>
        </p:nvSpPr>
        <p:spPr>
          <a:xfrm>
            <a:off x="752139" y="1610420"/>
            <a:ext cx="100485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</a:t>
            </a:r>
            <a:r>
              <a:rPr lang="en-US" sz="2000" dirty="0"/>
              <a:t>ummarization of all baseline comparative performances. It reports all baseline normalized performance difference</a:t>
            </a:r>
            <a:r>
              <a:rPr lang="zh-CN" altLang="en-US" sz="2000" dirty="0"/>
              <a:t> </a:t>
            </a:r>
            <a:r>
              <a:rPr lang="en-US" sz="2000" dirty="0"/>
              <a:t>with the X-SHOT model. Bold positive values (+) mean related baselines outperform the X-SHOT model.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5281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AA12-0137-2B49-B00B-5DCCDBAF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EC3C0-5696-2E4A-A49B-E7E1B00DF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70906" cy="416558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summarize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r>
              <a:rPr lang="zh-CN" altLang="en-US" sz="2000" dirty="0"/>
              <a:t> </a:t>
            </a:r>
            <a:r>
              <a:rPr lang="en-US" altLang="zh-CN" sz="2000" dirty="0"/>
              <a:t>results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both</a:t>
            </a:r>
            <a:r>
              <a:rPr lang="zh-CN" altLang="en-US" sz="2000" dirty="0"/>
              <a:t> </a:t>
            </a:r>
            <a:r>
              <a:rPr lang="en-US" altLang="zh-CN" sz="2000" dirty="0"/>
              <a:t>datasets</a:t>
            </a:r>
            <a:r>
              <a:rPr lang="zh-CN" altLang="en-US" sz="2000" dirty="0"/>
              <a:t> </a:t>
            </a:r>
            <a:r>
              <a:rPr lang="en-US" altLang="zh-CN" sz="2000" dirty="0"/>
              <a:t>US-CA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US-GB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explore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positive</a:t>
            </a:r>
            <a:r>
              <a:rPr lang="zh-CN" altLang="en-US" sz="2000" dirty="0"/>
              <a:t> </a:t>
            </a:r>
            <a:r>
              <a:rPr lang="en-US" altLang="zh-CN" sz="2000" dirty="0"/>
              <a:t>predicted</a:t>
            </a:r>
            <a:r>
              <a:rPr lang="zh-CN" altLang="en-US" sz="2000" dirty="0"/>
              <a:t> </a:t>
            </a:r>
            <a:r>
              <a:rPr lang="en-US" altLang="zh-CN" sz="2000" dirty="0"/>
              <a:t>skills.</a:t>
            </a:r>
            <a:r>
              <a:rPr lang="zh-CN" altLang="en-US" sz="2000" dirty="0"/>
              <a:t> </a:t>
            </a:r>
            <a:r>
              <a:rPr lang="en-US" altLang="zh-CN" sz="2000" dirty="0"/>
              <a:t>Meanwhile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also</a:t>
            </a:r>
            <a:r>
              <a:rPr lang="zh-CN" altLang="en-US" sz="2000" dirty="0"/>
              <a:t> </a:t>
            </a:r>
            <a:r>
              <a:rPr lang="en-US" altLang="zh-CN" sz="2000" dirty="0"/>
              <a:t>check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r>
              <a:rPr lang="zh-CN" altLang="en-US" sz="2000" dirty="0"/>
              <a:t> </a:t>
            </a:r>
            <a:r>
              <a:rPr lang="en-US" altLang="zh-CN" sz="2000" dirty="0"/>
              <a:t>capability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reporting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ratio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utterances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positive</a:t>
            </a:r>
            <a:r>
              <a:rPr lang="zh-CN" altLang="en-US" sz="2000" dirty="0"/>
              <a:t> </a:t>
            </a:r>
            <a:r>
              <a:rPr lang="en-US" altLang="zh-CN" sz="2000" dirty="0"/>
              <a:t>predicted</a:t>
            </a:r>
            <a:r>
              <a:rPr lang="zh-CN" altLang="en-US" sz="2000" dirty="0"/>
              <a:t> </a:t>
            </a:r>
            <a:r>
              <a:rPr lang="en-US" altLang="zh-CN" sz="2000" dirty="0"/>
              <a:t>skills.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0958-4AA7-BD4F-B0F5-F9F00E11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07/22/2021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3C23F-EDB9-274D-835A-81DC64BC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Confidential, do not distribute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CB1F-06BD-7A47-ADFF-652B3ED3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785A-6CC9-604F-A350-0F2C666BA50C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13FAFE-38B3-984E-9C57-5CFF36A39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903" y="3152513"/>
            <a:ext cx="59055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65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AA12-0137-2B49-B00B-5DCCDBAF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Ablation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51084F-97AC-F543-B2FA-6D1C00723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32231"/>
            <a:ext cx="10371138" cy="270413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0958-4AA7-BD4F-B0F5-F9F00E11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07/22/2021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3C23F-EDB9-274D-835A-81DC64BC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Confidential, do not distribute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CB1F-06BD-7A47-ADFF-652B3ED3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785A-6CC9-604F-A350-0F2C666BA50C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23A60F-7A54-9240-A9B3-73DC72289F6A}"/>
              </a:ext>
            </a:extLst>
          </p:cNvPr>
          <p:cNvSpPr txBox="1"/>
          <p:nvPr/>
        </p:nvSpPr>
        <p:spPr>
          <a:xfrm>
            <a:off x="1054249" y="1621638"/>
            <a:ext cx="9025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Summarization for ablation studies. ``-'' refers to the removed model component and metric scores are the ablative model's normalized performance differences with the full model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54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AA12-0137-2B49-B00B-5DCCDBAF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Tuning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AA5DC8-0607-ED44-839E-0256A679C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1" y="1772881"/>
            <a:ext cx="4809726" cy="400119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0958-4AA7-BD4F-B0F5-F9F00E11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07/22/2021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3C23F-EDB9-274D-835A-81DC64BC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Confidential, do not distribute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CB1F-06BD-7A47-ADFF-652B3ED3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785A-6CC9-604F-A350-0F2C666BA50C}" type="slidenum">
              <a:rPr lang="en-US" smtClean="0"/>
              <a:t>17</a:t>
            </a:fld>
            <a:endParaRPr lang="en-US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2D090FBF-CB02-CA40-9D8D-4B5A09364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760" y="1772881"/>
            <a:ext cx="5610871" cy="400119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EE69DA6-997E-0B48-A971-E21BDE497AB0}"/>
              </a:ext>
            </a:extLst>
          </p:cNvPr>
          <p:cNvSpPr txBox="1">
            <a:spLocks/>
          </p:cNvSpPr>
          <p:nvPr/>
        </p:nvSpPr>
        <p:spPr>
          <a:xfrm>
            <a:off x="5921202" y="365125"/>
            <a:ext cx="58414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Dynamic</a:t>
            </a:r>
            <a:r>
              <a:rPr lang="zh-CN" altLang="en-US"/>
              <a:t> </a:t>
            </a:r>
            <a:r>
              <a:rPr lang="en-US" altLang="zh-CN"/>
              <a:t>Label</a:t>
            </a:r>
            <a:r>
              <a:rPr lang="zh-CN" altLang="en-US"/>
              <a:t> </a:t>
            </a:r>
            <a:r>
              <a:rPr lang="en-US" altLang="zh-CN"/>
              <a:t>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70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4A85-8ECD-8641-8EE5-387795DF1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/>
              <a:t>Thanks!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9460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AA12-0137-2B49-B00B-5DCCDBAF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EC3C0-5696-2E4A-A49B-E7E1B00DF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70906" cy="4165581"/>
          </a:xfrm>
        </p:spPr>
        <p:txBody>
          <a:bodyPr>
            <a:normAutofit/>
          </a:bodyPr>
          <a:lstStyle/>
          <a:p>
            <a:r>
              <a:rPr lang="en-US" altLang="zh-CN" b="1" dirty="0"/>
              <a:t>Challenges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sz="2000" dirty="0"/>
              <a:t>customer utterances handled in a popular locale </a:t>
            </a:r>
            <a:r>
              <a:rPr lang="en-US" altLang="zh-CN" sz="2000" dirty="0"/>
              <a:t>(i.e.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en</a:t>
            </a:r>
            <a:r>
              <a:rPr lang="en-US" altLang="zh-CN" sz="2000" dirty="0"/>
              <a:t>-US)</a:t>
            </a:r>
            <a:r>
              <a:rPr lang="zh-CN" altLang="en-US" sz="2000" dirty="0"/>
              <a:t> </a:t>
            </a:r>
            <a:r>
              <a:rPr lang="en-US" sz="2000" dirty="0"/>
              <a:t>may be going unclaimed in another locale</a:t>
            </a:r>
            <a:r>
              <a:rPr lang="zh-CN" altLang="en-US" sz="2000" dirty="0"/>
              <a:t> </a:t>
            </a:r>
            <a:r>
              <a:rPr lang="en-US" altLang="zh-CN" sz="2000" dirty="0"/>
              <a:t>(i.e.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en</a:t>
            </a:r>
            <a:r>
              <a:rPr lang="en-US" altLang="zh-CN" sz="2000" dirty="0"/>
              <a:t>-IN)</a:t>
            </a:r>
            <a:r>
              <a:rPr lang="zh-CN" altLang="en-US" sz="2000" dirty="0"/>
              <a:t> 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locales with smaller skill ecosystems also suffer from limited labeled data for training systems to route utterances to skills</a:t>
            </a:r>
            <a:r>
              <a:rPr lang="en-US" altLang="zh-CN" sz="2000" dirty="0"/>
              <a:t>.</a:t>
            </a:r>
            <a:r>
              <a:rPr lang="zh-CN" altLang="en-US" sz="2000" dirty="0"/>
              <a:t> </a:t>
            </a:r>
            <a:r>
              <a:rPr lang="en-US" altLang="zh-CN" sz="2000" dirty="0"/>
              <a:t>i.e.</a:t>
            </a:r>
            <a:r>
              <a:rPr lang="zh-CN" altLang="en-US" sz="2000" dirty="0"/>
              <a:t> </a:t>
            </a:r>
            <a:r>
              <a:rPr lang="en-US" altLang="zh-CN" sz="2000" dirty="0"/>
              <a:t>customers</a:t>
            </a:r>
            <a:r>
              <a:rPr lang="zh-CN" altLang="en-US" sz="2000" dirty="0"/>
              <a:t> </a:t>
            </a:r>
            <a:r>
              <a:rPr lang="en-US" altLang="zh-CN" sz="2000" dirty="0"/>
              <a:t>only</a:t>
            </a:r>
            <a:r>
              <a:rPr lang="zh-CN" altLang="en-US" sz="2000" dirty="0"/>
              <a:t> </a:t>
            </a:r>
            <a:r>
              <a:rPr lang="en-US" altLang="zh-CN" sz="2000" dirty="0"/>
              <a:t>provide</a:t>
            </a:r>
            <a:r>
              <a:rPr lang="zh-CN" altLang="en-US" sz="2000" dirty="0"/>
              <a:t> </a:t>
            </a:r>
            <a:r>
              <a:rPr lang="en-US" altLang="zh-CN" sz="2000" dirty="0"/>
              <a:t>feedbacks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suggested</a:t>
            </a:r>
            <a:r>
              <a:rPr lang="zh-CN" altLang="en-US" sz="2000" dirty="0"/>
              <a:t> </a:t>
            </a:r>
            <a:r>
              <a:rPr lang="en-US" altLang="zh-CN" sz="2000" dirty="0"/>
              <a:t>skill,</a:t>
            </a:r>
            <a:r>
              <a:rPr lang="zh-CN" altLang="en-US" sz="2000" dirty="0"/>
              <a:t>  </a:t>
            </a:r>
            <a:r>
              <a:rPr lang="en-US" altLang="zh-CN" sz="2000" dirty="0"/>
              <a:t>without</a:t>
            </a:r>
            <a:r>
              <a:rPr lang="zh-CN" altLang="en-US" sz="2000" dirty="0"/>
              <a:t> </a:t>
            </a:r>
            <a:r>
              <a:rPr lang="en-US" altLang="zh-CN" sz="2000" dirty="0"/>
              <a:t>seeing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rest</a:t>
            </a:r>
            <a:r>
              <a:rPr lang="zh-CN" altLang="en-US" sz="2000" dirty="0"/>
              <a:t> </a:t>
            </a:r>
            <a:r>
              <a:rPr lang="en-US" altLang="zh-CN" sz="2000" dirty="0"/>
              <a:t>skills.</a:t>
            </a:r>
            <a:endParaRPr lang="en-US" sz="2000" dirty="0"/>
          </a:p>
          <a:p>
            <a:r>
              <a:rPr lang="en-US" b="1" dirty="0"/>
              <a:t>Goal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retrieve relevant skills in a source locale for unclaimed utterances in a target locale</a:t>
            </a:r>
          </a:p>
          <a:p>
            <a:r>
              <a:rPr lang="en-US" altLang="zh-CN" b="1" dirty="0"/>
              <a:t>Keywords</a:t>
            </a:r>
            <a:r>
              <a:rPr lang="en-US" altLang="zh-CN" dirty="0"/>
              <a:t>: co-training, transfer learning, pseudo labeling, semi-supervised learning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0958-4AA7-BD4F-B0F5-F9F00E11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07/22/2021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3C23F-EDB9-274D-835A-81DC64BC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Confidential, do not distribute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CB1F-06BD-7A47-ADFF-652B3ED3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785A-6CC9-604F-A350-0F2C666BA5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AA12-0137-2B49-B00B-5DCCDBAF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EC3C0-5696-2E4A-A49B-E7E1B00DF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70906" cy="4165581"/>
          </a:xfrm>
        </p:spPr>
        <p:txBody>
          <a:bodyPr>
            <a:normAutofit/>
          </a:bodyPr>
          <a:lstStyle/>
          <a:p>
            <a:r>
              <a:rPr lang="en-US" sz="2000" dirty="0"/>
              <a:t>XSHOT model is a two-step approach with Shortlisting and Reranking.</a:t>
            </a:r>
          </a:p>
          <a:p>
            <a:r>
              <a:rPr lang="en-US" sz="2000" dirty="0"/>
              <a:t>Input: source/target locale utterances with labeled skills</a:t>
            </a:r>
          </a:p>
          <a:p>
            <a:r>
              <a:rPr lang="en-US" sz="2000" dirty="0"/>
              <a:t>Output: predicted positive source locales skills for target locale utterances.</a:t>
            </a:r>
          </a:p>
          <a:p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Formulation:</a:t>
            </a:r>
          </a:p>
          <a:p>
            <a:pPr lvl="1"/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two-step listwise approach to firstly apply Shortlisting to retrieve the top K</a:t>
            </a:r>
            <a:r>
              <a:rPr lang="zh-CN" altLang="en-US" sz="1600" dirty="0"/>
              <a:t> </a:t>
            </a:r>
            <a:r>
              <a:rPr lang="en-US" altLang="zh-CN" sz="1600" dirty="0"/>
              <a:t>most relevant skills, then leverage Reranking to rank the filtered skills.</a:t>
            </a:r>
            <a:r>
              <a:rPr lang="zh-CN" altLang="en-US" sz="1600" dirty="0"/>
              <a:t> </a:t>
            </a:r>
            <a:r>
              <a:rPr lang="en-US" altLang="zh-CN" sz="1600" dirty="0"/>
              <a:t>We only need to minimize the prediction discrepancy for each utterance u</a:t>
            </a:r>
            <a:r>
              <a:rPr lang="zh-CN" altLang="en-US" sz="1600" dirty="0"/>
              <a:t> </a:t>
            </a:r>
            <a:r>
              <a:rPr lang="en-US" altLang="zh-CN" sz="1600" dirty="0"/>
              <a:t>and its filtered Shortlisting skill sequence V:</a:t>
            </a:r>
          </a:p>
          <a:p>
            <a:pPr lvl="1"/>
            <a:endParaRPr lang="en-US" altLang="zh-C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0958-4AA7-BD4F-B0F5-F9F00E11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07/22/2021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3C23F-EDB9-274D-835A-81DC64BC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Confidential, do not distribute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CB1F-06BD-7A47-ADFF-652B3ED3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785A-6CC9-604F-A350-0F2C666BA50C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B6552F-62E4-BA47-B3BB-4B3F1DA75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87" y="4469579"/>
            <a:ext cx="7277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9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77C2-FD27-2B4C-8D83-A235F981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</a:t>
            </a:r>
            <a:r>
              <a:rPr lang="en-US" altLang="zh-CN" dirty="0"/>
              <a:t>ework</a:t>
            </a:r>
            <a:r>
              <a:rPr lang="zh-CN" altLang="en-US" dirty="0"/>
              <a:t> </a:t>
            </a:r>
            <a:r>
              <a:rPr lang="en-US" altLang="zh-CN" dirty="0"/>
              <a:t>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D5A3-D9F3-7343-A4BC-455488137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diagram</a:t>
            </a:r>
            <a:r>
              <a:rPr lang="zh-CN" altLang="en-US" dirty="0"/>
              <a:t> </a:t>
            </a:r>
            <a:r>
              <a:rPr lang="en-US" altLang="zh-CN" dirty="0"/>
              <a:t>shows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shard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locale.</a:t>
            </a:r>
          </a:p>
          <a:p>
            <a:endParaRPr lang="en-US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ACA03F52-4C30-544F-9826-A3C1CD198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81" y="2729134"/>
            <a:ext cx="10371138" cy="318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1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AA12-0137-2B49-B00B-5DCCDBAF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Framework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70F588D-2C47-C245-AD1F-89DF639DD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4151" y="1329886"/>
            <a:ext cx="3970106" cy="523260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0958-4AA7-BD4F-B0F5-F9F00E11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07/22/2021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3C23F-EDB9-274D-835A-81DC64BC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Confidential, do not distribute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CB1F-06BD-7A47-ADFF-652B3ED3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785A-6CC9-604F-A350-0F2C666BA50C}" type="slidenum">
              <a:rPr lang="en-US" smtClean="0"/>
              <a:t>5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E38E8B4-9D00-F646-9C0C-84F404555760}"/>
              </a:ext>
            </a:extLst>
          </p:cNvPr>
          <p:cNvSpPr txBox="1">
            <a:spLocks/>
          </p:cNvSpPr>
          <p:nvPr/>
        </p:nvSpPr>
        <p:spPr>
          <a:xfrm>
            <a:off x="84673" y="1940728"/>
            <a:ext cx="5080420" cy="416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2000" b="1" dirty="0"/>
              <a:t>Shortlisting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/>
              <a:t>Elasticsearch to perform keyword-based matching</a:t>
            </a:r>
          </a:p>
          <a:p>
            <a:pPr lvl="1"/>
            <a:r>
              <a:rPr lang="en-US" altLang="zh-CN" sz="2000" b="1" dirty="0"/>
              <a:t>Reranking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/>
              <a:t>train</a:t>
            </a:r>
            <a:r>
              <a:rPr lang="zh-CN" altLang="en-US" sz="2000" dirty="0"/>
              <a:t> </a:t>
            </a:r>
            <a:r>
              <a:rPr lang="en-US" altLang="zh-CN" sz="2000" dirty="0"/>
              <a:t>two</a:t>
            </a:r>
            <a:r>
              <a:rPr lang="zh-CN" altLang="en-US" sz="2000" dirty="0"/>
              <a:t> </a:t>
            </a:r>
            <a:r>
              <a:rPr lang="en-US" altLang="zh-CN" sz="2000" dirty="0"/>
              <a:t>locale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Reranker</a:t>
            </a:r>
            <a:r>
              <a:rPr lang="zh-CN" altLang="en-US" sz="2000" dirty="0"/>
              <a:t> </a:t>
            </a:r>
            <a:r>
              <a:rPr lang="en-US" altLang="zh-CN" sz="2000" dirty="0"/>
              <a:t>models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shard-based</a:t>
            </a:r>
            <a:r>
              <a:rPr lang="zh-CN" altLang="en-US" sz="2000" dirty="0"/>
              <a:t> </a:t>
            </a:r>
            <a:r>
              <a:rPr lang="en-US" altLang="zh-CN" sz="2000" dirty="0"/>
              <a:t>manner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F532C4-799A-D743-AF80-574DAC22C4DB}"/>
              </a:ext>
            </a:extLst>
          </p:cNvPr>
          <p:cNvSpPr txBox="1"/>
          <p:nvPr/>
        </p:nvSpPr>
        <p:spPr>
          <a:xfrm>
            <a:off x="5009258" y="3453123"/>
            <a:ext cx="124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Shortlisting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C066C-589D-CA43-8165-D37E4FCA5CC7}"/>
              </a:ext>
            </a:extLst>
          </p:cNvPr>
          <p:cNvSpPr txBox="1"/>
          <p:nvPr/>
        </p:nvSpPr>
        <p:spPr>
          <a:xfrm>
            <a:off x="5177781" y="3985357"/>
            <a:ext cx="1050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Upsampling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6088B-66C1-B540-9CFA-C408BE87A651}"/>
              </a:ext>
            </a:extLst>
          </p:cNvPr>
          <p:cNvSpPr txBox="1"/>
          <p:nvPr/>
        </p:nvSpPr>
        <p:spPr>
          <a:xfrm>
            <a:off x="5025589" y="4777744"/>
            <a:ext cx="136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Pseudo</a:t>
            </a:r>
            <a:r>
              <a:rPr lang="zh-CN" altLang="en-US" sz="1400" dirty="0"/>
              <a:t> </a:t>
            </a:r>
            <a:r>
              <a:rPr lang="en-US" altLang="zh-CN" sz="1400" dirty="0"/>
              <a:t>Labeling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8FFCD7-F681-814B-93EB-0FD237065ABF}"/>
              </a:ext>
            </a:extLst>
          </p:cNvPr>
          <p:cNvSpPr txBox="1"/>
          <p:nvPr/>
        </p:nvSpPr>
        <p:spPr>
          <a:xfrm>
            <a:off x="4924470" y="5720081"/>
            <a:ext cx="168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Incremental</a:t>
            </a:r>
            <a:r>
              <a:rPr lang="zh-CN" altLang="en-US" sz="1400" dirty="0"/>
              <a:t> </a:t>
            </a:r>
            <a:r>
              <a:rPr lang="en-US" altLang="zh-CN" sz="1400" dirty="0"/>
              <a:t>Training</a:t>
            </a:r>
            <a:endParaRPr lang="en-US" sz="1400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2FEEF58C-191D-8F4F-9E43-D23A6F0BC3EA}"/>
              </a:ext>
            </a:extLst>
          </p:cNvPr>
          <p:cNvSpPr/>
          <p:nvPr/>
        </p:nvSpPr>
        <p:spPr>
          <a:xfrm>
            <a:off x="6109371" y="3250766"/>
            <a:ext cx="289560" cy="847447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BD7C0F-1687-1C4B-BE45-78B856EF2D83}"/>
              </a:ext>
            </a:extLst>
          </p:cNvPr>
          <p:cNvSpPr txBox="1"/>
          <p:nvPr/>
        </p:nvSpPr>
        <p:spPr>
          <a:xfrm>
            <a:off x="3730626" y="5776203"/>
            <a:ext cx="111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Reranking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BE969A9A-5EB3-8D44-B9F1-53A3F084685B}"/>
              </a:ext>
            </a:extLst>
          </p:cNvPr>
          <p:cNvSpPr/>
          <p:nvPr/>
        </p:nvSpPr>
        <p:spPr>
          <a:xfrm>
            <a:off x="4691484" y="4066057"/>
            <a:ext cx="311972" cy="157557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E6D1FF-037F-3A4C-A296-DDB34F4E3EAD}"/>
              </a:ext>
            </a:extLst>
          </p:cNvPr>
          <p:cNvSpPr txBox="1"/>
          <p:nvPr/>
        </p:nvSpPr>
        <p:spPr>
          <a:xfrm>
            <a:off x="4924470" y="2529703"/>
            <a:ext cx="144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Data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Splitting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9EE1D1-11AD-2345-BBA2-E72B3E2DA1DA}"/>
              </a:ext>
            </a:extLst>
          </p:cNvPr>
          <p:cNvSpPr txBox="1"/>
          <p:nvPr/>
        </p:nvSpPr>
        <p:spPr>
          <a:xfrm>
            <a:off x="2621838" y="4669177"/>
            <a:ext cx="201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Data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Augmentation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37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77C2-FD27-2B4C-8D83-A235F981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</a:t>
            </a:r>
            <a:r>
              <a:rPr lang="en-US" altLang="zh-CN" dirty="0"/>
              <a:t>ework</a:t>
            </a:r>
            <a:r>
              <a:rPr lang="zh-CN" altLang="en-US" dirty="0"/>
              <a:t> </a:t>
            </a:r>
            <a:r>
              <a:rPr lang="en-US" altLang="zh-CN" dirty="0"/>
              <a:t>Diagram</a:t>
            </a:r>
            <a:endParaRPr lang="en-US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ACA03F52-4C30-544F-9826-A3C1CD198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1183"/>
            <a:ext cx="10371138" cy="31846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03CD12-4DEA-474A-992B-C3D73DA63C6B}"/>
              </a:ext>
            </a:extLst>
          </p:cNvPr>
          <p:cNvSpPr/>
          <p:nvPr/>
        </p:nvSpPr>
        <p:spPr>
          <a:xfrm>
            <a:off x="2547991" y="2342508"/>
            <a:ext cx="2465798" cy="32733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1643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AA12-0137-2B49-B00B-5DCCDBAF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Shortlisting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EC3C0-5696-2E4A-A49B-E7E1B00DF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453184" cy="416558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Elasticsearch</a:t>
            </a:r>
            <a:r>
              <a:rPr lang="zh-CN" altLang="en-US" sz="2000" dirty="0"/>
              <a:t> </a:t>
            </a:r>
            <a:r>
              <a:rPr lang="en-US" altLang="zh-CN" sz="2000" dirty="0"/>
              <a:t>applies</a:t>
            </a:r>
            <a:r>
              <a:rPr lang="zh-CN" altLang="en-US" sz="2000" dirty="0"/>
              <a:t> </a:t>
            </a:r>
            <a:r>
              <a:rPr lang="en-US" altLang="zh-CN" sz="2000" dirty="0"/>
              <a:t>TF-IDF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search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top</a:t>
            </a:r>
            <a:r>
              <a:rPr lang="zh-CN" altLang="en-US" sz="2000" dirty="0"/>
              <a:t> </a:t>
            </a:r>
            <a:r>
              <a:rPr lang="en-US" altLang="zh-CN" sz="2000" dirty="0"/>
              <a:t>K</a:t>
            </a:r>
            <a:r>
              <a:rPr lang="zh-CN" altLang="en-US" sz="2000" dirty="0"/>
              <a:t> </a:t>
            </a:r>
            <a:r>
              <a:rPr lang="en-US" altLang="zh-CN" sz="2000" dirty="0"/>
              <a:t>skills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an</a:t>
            </a:r>
            <a:r>
              <a:rPr lang="zh-CN" altLang="en-US" sz="2000" dirty="0"/>
              <a:t> </a:t>
            </a:r>
            <a:r>
              <a:rPr lang="en-US" altLang="zh-CN" sz="2000" dirty="0"/>
              <a:t>utterance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both</a:t>
            </a:r>
            <a:r>
              <a:rPr lang="zh-CN" altLang="en-US" sz="2000" dirty="0"/>
              <a:t> </a:t>
            </a:r>
            <a:r>
              <a:rPr lang="en-US" altLang="zh-CN" sz="2000" dirty="0"/>
              <a:t>locales.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Based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rule</a:t>
            </a:r>
            <a:r>
              <a:rPr lang="zh-CN" altLang="en-US" sz="2000" dirty="0"/>
              <a:t> </a:t>
            </a:r>
            <a:r>
              <a:rPr lang="en-US" altLang="zh-CN" sz="2000" dirty="0"/>
              <a:t>based</a:t>
            </a:r>
            <a:r>
              <a:rPr lang="zh-CN" altLang="en-US" sz="2000" dirty="0"/>
              <a:t> </a:t>
            </a:r>
            <a:r>
              <a:rPr lang="en-US" altLang="zh-CN" sz="2000" dirty="0"/>
              <a:t>matching</a:t>
            </a:r>
            <a:r>
              <a:rPr lang="zh-CN" altLang="en-US" sz="2000" dirty="0"/>
              <a:t> </a:t>
            </a: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utterance</a:t>
            </a:r>
            <a:r>
              <a:rPr lang="zh-CN" altLang="en-US" sz="2000" dirty="0"/>
              <a:t> </a:t>
            </a:r>
            <a:r>
              <a:rPr lang="en-US" altLang="zh-CN" sz="2000" dirty="0"/>
              <a:t>text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skill</a:t>
            </a:r>
            <a:r>
              <a:rPr lang="zh-CN" altLang="en-US" sz="2000" dirty="0"/>
              <a:t> </a:t>
            </a:r>
            <a:r>
              <a:rPr lang="en-US" altLang="zh-CN" sz="2000" dirty="0"/>
              <a:t>definition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category.</a:t>
            </a:r>
            <a:r>
              <a:rPr lang="zh-CN" altLang="en-US" sz="2000" dirty="0"/>
              <a:t> 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0958-4AA7-BD4F-B0F5-F9F00E11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07/22/2021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3C23F-EDB9-274D-835A-81DC64BC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Confidential, do not distribute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CB1F-06BD-7A47-ADFF-652B3ED3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785A-6CC9-604F-A350-0F2C666BA50C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F44811-8B0E-C740-9871-3B001DBC5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509" y="2431464"/>
            <a:ext cx="48514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2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77C2-FD27-2B4C-8D83-A235F981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</a:t>
            </a:r>
            <a:r>
              <a:rPr lang="en-US" altLang="zh-CN" dirty="0"/>
              <a:t>ework</a:t>
            </a:r>
            <a:r>
              <a:rPr lang="zh-CN" altLang="en-US" dirty="0"/>
              <a:t> </a:t>
            </a:r>
            <a:r>
              <a:rPr lang="en-US" altLang="zh-CN" dirty="0"/>
              <a:t>Diagram</a:t>
            </a:r>
            <a:endParaRPr lang="en-US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ACA03F52-4C30-544F-9826-A3C1CD198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1183"/>
            <a:ext cx="10371138" cy="31846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03CD12-4DEA-474A-992B-C3D73DA63C6B}"/>
              </a:ext>
            </a:extLst>
          </p:cNvPr>
          <p:cNvSpPr/>
          <p:nvPr/>
        </p:nvSpPr>
        <p:spPr>
          <a:xfrm>
            <a:off x="4831492" y="2361946"/>
            <a:ext cx="1936956" cy="32733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917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AA12-0137-2B49-B00B-5DCCDBAF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Reranking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EC3C0-5696-2E4A-A49B-E7E1B00DF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6612"/>
            <a:ext cx="8268730" cy="416558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Data</a:t>
            </a:r>
            <a:r>
              <a:rPr lang="zh-CN" altLang="en-US" sz="3200" dirty="0"/>
              <a:t> </a:t>
            </a:r>
            <a:r>
              <a:rPr lang="en-US" altLang="zh-CN" sz="3200" dirty="0" err="1"/>
              <a:t>Augumentation</a:t>
            </a:r>
            <a:endParaRPr lang="en-US" altLang="zh-CN" sz="3200" dirty="0"/>
          </a:p>
          <a:p>
            <a:pPr lvl="1"/>
            <a:r>
              <a:rPr lang="en-US" dirty="0"/>
              <a:t>Biased</a:t>
            </a:r>
            <a:r>
              <a:rPr lang="zh-CN" altLang="en-US" dirty="0"/>
              <a:t> </a:t>
            </a:r>
            <a:r>
              <a:rPr lang="en-US" altLang="zh-CN" dirty="0" err="1"/>
              <a:t>Upsampling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upsampling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instances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labels</a:t>
            </a:r>
          </a:p>
          <a:p>
            <a:pPr lvl="1"/>
            <a:r>
              <a:rPr lang="en-US" altLang="zh-CN" dirty="0"/>
              <a:t>Pseudo</a:t>
            </a:r>
            <a:r>
              <a:rPr lang="zh-CN" altLang="en-US" dirty="0"/>
              <a:t> </a:t>
            </a:r>
            <a:r>
              <a:rPr lang="en-US" altLang="zh-CN" dirty="0"/>
              <a:t>Labeling:</a:t>
            </a:r>
            <a:r>
              <a:rPr lang="zh-CN" altLang="en-US" dirty="0"/>
              <a:t> </a:t>
            </a:r>
            <a:r>
              <a:rPr lang="en-US" altLang="zh-CN" dirty="0"/>
              <a:t>co-training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shard-based</a:t>
            </a:r>
            <a:r>
              <a:rPr lang="zh-CN" altLang="en-US" dirty="0"/>
              <a:t> </a:t>
            </a:r>
            <a:r>
              <a:rPr lang="en-US" altLang="zh-CN" dirty="0"/>
              <a:t>manner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0958-4AA7-BD4F-B0F5-F9F00E11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07/22/2021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3C23F-EDB9-274D-835A-81DC64BC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Confidential, do not distribute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CB1F-06BD-7A47-ADFF-652B3ED3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785A-6CC9-604F-A350-0F2C666BA5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9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691</Words>
  <Application>Microsoft Macintosh PowerPoint</Application>
  <PresentationFormat>Widescreen</PresentationFormat>
  <Paragraphs>128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X-SHOT: Learning to Rank Voice Applications via Cross-Locale Shard-based Co-Training </vt:lpstr>
      <vt:lpstr>Research Question</vt:lpstr>
      <vt:lpstr>Method</vt:lpstr>
      <vt:lpstr>Framework Diagram</vt:lpstr>
      <vt:lpstr>Framework Overview</vt:lpstr>
      <vt:lpstr>Framework Diagram</vt:lpstr>
      <vt:lpstr>Shortlisting</vt:lpstr>
      <vt:lpstr>Framework Diagram</vt:lpstr>
      <vt:lpstr>Reranking</vt:lpstr>
      <vt:lpstr>Framework Diagram</vt:lpstr>
      <vt:lpstr>Reranking</vt:lpstr>
      <vt:lpstr>Experiments</vt:lpstr>
      <vt:lpstr>Settings</vt:lpstr>
      <vt:lpstr>Model Comparison</vt:lpstr>
      <vt:lpstr>Model Prediction Statistics</vt:lpstr>
      <vt:lpstr>Ablation Study</vt:lpstr>
      <vt:lpstr>Parameter Tuning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156</cp:revision>
  <dcterms:created xsi:type="dcterms:W3CDTF">2021-07-14T04:07:54Z</dcterms:created>
  <dcterms:modified xsi:type="dcterms:W3CDTF">2021-12-16T17:29:22Z</dcterms:modified>
</cp:coreProperties>
</file>