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" userDrawn="1">
          <p15:clr>
            <a:srgbClr val="A4A3A4"/>
          </p15:clr>
        </p15:guide>
        <p15:guide id="2" pos="9533" userDrawn="1">
          <p15:clr>
            <a:srgbClr val="A4A3A4"/>
          </p15:clr>
        </p15:guide>
        <p15:guide id="3" pos="18917" userDrawn="1">
          <p15:clr>
            <a:srgbClr val="A4A3A4"/>
          </p15:clr>
        </p15:guide>
        <p15:guide id="4" pos="149" userDrawn="1">
          <p15:clr>
            <a:srgbClr val="A4A3A4"/>
          </p15:clr>
        </p15:guide>
        <p15:guide id="5" orient="horz" pos="268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106" autoAdjust="0"/>
    <p:restoredTop sz="96240" autoAdjust="0"/>
  </p:normalViewPr>
  <p:slideViewPr>
    <p:cSldViewPr snapToGrid="0" showGuides="1">
      <p:cViewPr>
        <p:scale>
          <a:sx n="31" d="100"/>
          <a:sy n="31" d="100"/>
        </p:scale>
        <p:origin x="2008" y="-2856"/>
      </p:cViewPr>
      <p:guideLst>
        <p:guide orient="horz" pos="111"/>
        <p:guide pos="9533"/>
        <p:guide pos="18917"/>
        <p:guide pos="149"/>
        <p:guide orient="horz" pos="26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C6F1A-1039-4C54-9CFF-5DE3C97F7A8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66B9-DB0A-49EB-B2C8-69ADD5BB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7151">
              <a:defRPr/>
            </a:pPr>
            <a:r>
              <a:rPr lang="en-US" baseline="0"/>
              <a:t>Prints </a:t>
            </a:r>
            <a:r>
              <a:rPr lang="en-US" baseline="0" dirty="0"/>
              <a:t>as 33.1 x 46.8 (A0) at 100%. When printed using the library printing service, this will require trimming from 36 inch wide paper. To fill 36 inch paper roll, scale to 108.5% (prints as ~ 36 X 51).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A66B9-DB0A-49EB-B2C8-69ADD5BB59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5314-68FD-4919-B69A-04FEC01380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05BA-0348-42F8-93EF-7E6BE106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58" y="2434176"/>
            <a:ext cx="29526593" cy="15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600" dirty="0" err="1"/>
              <a:t>Xiyao</a:t>
            </a:r>
            <a:r>
              <a:rPr lang="en-US" sz="3600" dirty="0"/>
              <a:t> Ma, Zheng Gao, Qian Hu, Mohamed </a:t>
            </a:r>
            <a:r>
              <a:rPr lang="en-US" sz="3600" dirty="0" err="1"/>
              <a:t>AbdelHady</a:t>
            </a:r>
            <a:endParaRPr lang="en-US" sz="3600" dirty="0"/>
          </a:p>
          <a:p>
            <a:pPr algn="ctr">
              <a:lnSpc>
                <a:spcPts val="6000"/>
              </a:lnSpc>
            </a:pPr>
            <a:r>
              <a:rPr lang="en-US" altLang="zh-CN" sz="3600" dirty="0"/>
              <a:t>Amazon</a:t>
            </a:r>
            <a:r>
              <a:rPr lang="zh-CN" altLang="en-US" sz="3600" dirty="0"/>
              <a:t> </a:t>
            </a:r>
            <a:r>
              <a:rPr lang="en-US" altLang="zh-CN" sz="3600" dirty="0"/>
              <a:t>Alexa</a:t>
            </a:r>
            <a:r>
              <a:rPr lang="zh-CN" altLang="en-US" sz="3600" dirty="0"/>
              <a:t> </a:t>
            </a:r>
            <a:r>
              <a:rPr lang="en-US" altLang="zh-CN" sz="3600" dirty="0"/>
              <a:t>AI</a:t>
            </a:r>
            <a:r>
              <a:rPr lang="en-US" sz="3600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0604" y="3966402"/>
            <a:ext cx="13941432" cy="7362947"/>
            <a:chOff x="446015" y="3689357"/>
            <a:chExt cx="16242180" cy="8778817"/>
          </a:xfrm>
        </p:grpSpPr>
        <p:grpSp>
          <p:nvGrpSpPr>
            <p:cNvPr id="8" name="Group 7"/>
            <p:cNvGrpSpPr/>
            <p:nvPr/>
          </p:nvGrpSpPr>
          <p:grpSpPr>
            <a:xfrm>
              <a:off x="446015" y="3689357"/>
              <a:ext cx="16242180" cy="8778817"/>
              <a:chOff x="993908" y="7307089"/>
              <a:chExt cx="12159685" cy="877881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93908" y="7307089"/>
                <a:ext cx="12159684" cy="87788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93911" y="7307089"/>
                <a:ext cx="12159682" cy="95410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Introduction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3727" y="4880029"/>
              <a:ext cx="1576428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Kitchen assistant is one of the enabled services in intelligent voice assistants.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Current solutions for recipe recommendation have two limitations: 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altLang="zh-CN" sz="3600" dirty="0"/>
                <a:t>Neglect the diversity of user preferences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altLang="zh-CN" sz="3600" dirty="0"/>
                <a:t>User item interaction noise</a:t>
              </a:r>
            </a:p>
            <a:p>
              <a:r>
                <a:rPr lang="en-US" sz="3600" dirty="0"/>
                <a:t>We propose a </a:t>
              </a:r>
              <a:r>
                <a:rPr lang="en-US" sz="3600" dirty="0">
                  <a:solidFill>
                    <a:srgbClr val="C00000"/>
                  </a:solidFill>
                </a:rPr>
                <a:t>C</a:t>
              </a:r>
              <a:r>
                <a:rPr lang="en-US" sz="3600" dirty="0"/>
                <a:t>ontrastive </a:t>
              </a:r>
              <a:r>
                <a:rPr lang="en-US" sz="3600" dirty="0">
                  <a:solidFill>
                    <a:srgbClr val="C00000"/>
                  </a:solidFill>
                </a:rPr>
                <a:t>K</a:t>
              </a:r>
              <a:r>
                <a:rPr lang="en-US" sz="3600" dirty="0"/>
                <a:t>nowledge </a:t>
              </a:r>
              <a:r>
                <a:rPr lang="en-US" sz="3600" dirty="0">
                  <a:solidFill>
                    <a:srgbClr val="C00000"/>
                  </a:solidFill>
                </a:rPr>
                <a:t>G</a:t>
              </a:r>
              <a:r>
                <a:rPr lang="en-US" sz="3600" dirty="0"/>
                <a:t>raph </a:t>
              </a:r>
              <a:r>
                <a:rPr lang="en-US" sz="3600" dirty="0" err="1">
                  <a:solidFill>
                    <a:srgbClr val="C00000"/>
                  </a:solidFill>
                </a:rPr>
                <a:t>AT</a:t>
              </a:r>
              <a:r>
                <a:rPr lang="en-US" sz="3600" dirty="0" err="1"/>
                <a:t>tention</a:t>
              </a:r>
              <a:r>
                <a:rPr lang="en-US" sz="3600" dirty="0"/>
                <a:t> network (</a:t>
              </a:r>
              <a:r>
                <a:rPr lang="en-US" sz="3600" dirty="0">
                  <a:solidFill>
                    <a:srgbClr val="C00000"/>
                  </a:solidFill>
                </a:rPr>
                <a:t>C-KGAT</a:t>
              </a:r>
              <a:r>
                <a:rPr lang="en-US" sz="3600" dirty="0"/>
                <a:t>), which includes: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A knowledge graph attention-based recommender.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Profiling user diversified preferences from user sequential behaviors.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A contrastive learning module with two auxiliary tasks to improve model robustness.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68587" y="3966403"/>
            <a:ext cx="13979002" cy="7390305"/>
            <a:chOff x="1246669" y="16535871"/>
            <a:chExt cx="13387480" cy="8034376"/>
          </a:xfrm>
        </p:grpSpPr>
        <p:grpSp>
          <p:nvGrpSpPr>
            <p:cNvPr id="15" name="Group 14"/>
            <p:cNvGrpSpPr/>
            <p:nvPr/>
          </p:nvGrpSpPr>
          <p:grpSpPr>
            <a:xfrm>
              <a:off x="1246669" y="16535871"/>
              <a:ext cx="13387480" cy="8034376"/>
              <a:chOff x="1599830" y="21942758"/>
              <a:chExt cx="10022519" cy="803437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99830" y="21942758"/>
                <a:ext cx="10022519" cy="80343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99832" y="21942758"/>
                <a:ext cx="10001268" cy="1037258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zh-CN" altLang="en-US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Formulation</a:t>
                </a:r>
                <a:endPara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38231" y="17551534"/>
              <a:ext cx="12933952" cy="67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Given a target user and her utterance request, we aim to recommend top-K relevant and personalized recipes.</a:t>
              </a:r>
            </a:p>
            <a:p>
              <a:r>
                <a:rPr lang="en-US" sz="3600" dirty="0"/>
                <a:t>The information used in the proposed model including: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Users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Recipes with textual and categorial features</a:t>
              </a:r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User recipe interactions containing a sequence of behaviors</a:t>
              </a:r>
              <a:r>
                <a:rPr lang="en-US" altLang="zh-CN" sz="3600" dirty="0"/>
                <a:t>.</a:t>
              </a:r>
              <a:endParaRPr lang="en-US" sz="3600" dirty="0"/>
            </a:p>
            <a:p>
              <a:pPr marL="571500" indent="-571500">
                <a:buFont typeface="Wingdings" pitchFamily="2" charset="2"/>
                <a:buChar char="v"/>
              </a:pPr>
              <a:r>
                <a:rPr lang="en-US" sz="3600" dirty="0"/>
                <a:t>A knowledge graph with recipe entities and attribute entities (i.e. cuisine, ingredients, keywords). </a:t>
              </a:r>
            </a:p>
            <a:p>
              <a:r>
                <a:rPr lang="en-US" sz="3600" dirty="0"/>
                <a:t>In the end, we merge all information (user-recipe interactions and recipe knowledge graph) together to achieve a collaborative Knowledge Graph (CKG).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3883" y="11547609"/>
            <a:ext cx="28304069" cy="16353691"/>
            <a:chOff x="14138390" y="3623448"/>
            <a:chExt cx="28333710" cy="17773843"/>
          </a:xfrm>
        </p:grpSpPr>
        <p:grpSp>
          <p:nvGrpSpPr>
            <p:cNvPr id="20" name="Group 19"/>
            <p:cNvGrpSpPr/>
            <p:nvPr/>
          </p:nvGrpSpPr>
          <p:grpSpPr>
            <a:xfrm>
              <a:off x="14138390" y="3623448"/>
              <a:ext cx="28333710" cy="17773843"/>
              <a:chOff x="15259533" y="7307088"/>
              <a:chExt cx="31229073" cy="15839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5259533" y="7307088"/>
                <a:ext cx="31229073" cy="15839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259533" y="7307089"/>
                <a:ext cx="31229070" cy="106051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Method:</a:t>
                </a:r>
                <a:r>
                  <a:rPr lang="zh-CN" altLang="en-US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C-KGAT</a:t>
                </a:r>
                <a:endPara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351014" y="4888120"/>
              <a:ext cx="8930791" cy="77160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C-KGAT mainly consists of three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components: 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altLang="zh-CN" sz="3600" dirty="0"/>
                <a:t>Knowledge graph embedding leverage the structure of CKG to learn entity embedding.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altLang="zh-CN" sz="3600" dirty="0"/>
                <a:t>A KGAT-based recommender (KGAT-Rec) is proposed to learn collaborative user and recipe embeddings by modeling the diversified user preferences.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altLang="zh-CN" sz="3600" dirty="0"/>
                <a:t>A contrastive learning module contrast user and recipe embeddings from different graph views to improve model robustness.</a:t>
              </a:r>
            </a:p>
            <a:p>
              <a:endParaRPr lang="en-US" sz="3600" dirty="0">
                <a:sym typeface="Wingdings" panose="05000000000000000000" pitchFamily="2" charset="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84243" y="28092203"/>
            <a:ext cx="28319521" cy="13929538"/>
            <a:chOff x="14061878" y="23547850"/>
            <a:chExt cx="28319521" cy="9326782"/>
          </a:xfrm>
        </p:grpSpPr>
        <p:grpSp>
          <p:nvGrpSpPr>
            <p:cNvPr id="39" name="Group 38"/>
            <p:cNvGrpSpPr/>
            <p:nvPr/>
          </p:nvGrpSpPr>
          <p:grpSpPr>
            <a:xfrm>
              <a:off x="14061878" y="23547850"/>
              <a:ext cx="28319521" cy="9226455"/>
              <a:chOff x="17351773" y="24567726"/>
              <a:chExt cx="28234474" cy="922645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351773" y="24567726"/>
                <a:ext cx="13899565" cy="92264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351774" y="24567727"/>
                <a:ext cx="28234473" cy="63884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Experiments</a:t>
                </a:r>
                <a:endParaRPr lang="en-US" sz="5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4303920" y="24281198"/>
              <a:ext cx="13501514" cy="859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Datasets</a:t>
              </a:r>
            </a:p>
            <a:p>
              <a:r>
                <a:rPr lang="en-US" sz="3600" dirty="0"/>
                <a:t>We use Alexa data where customers can interact with devices equipped with screens by vocal request in Recipe-Voice dataset and touching the screen in Recipe-Touch dataset. To ensure the data quality, we take the 3(10)-core subset for the two datasets, where each user or recipe has at least 3 (10) interactions, respectively.</a:t>
              </a:r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/>
            </a:p>
            <a:p>
              <a:pPr algn="ctr"/>
              <a:r>
                <a:rPr lang="en-US" sz="3600" b="1" dirty="0"/>
                <a:t>Baselines</a:t>
              </a:r>
            </a:p>
            <a:p>
              <a:r>
                <a:rPr lang="en-US" sz="3600" dirty="0" err="1"/>
                <a:t>YoutubeDNN</a:t>
              </a:r>
              <a:r>
                <a:rPr lang="en-US" altLang="zh-CN" sz="3600" dirty="0"/>
                <a:t>,</a:t>
              </a:r>
              <a:r>
                <a:rPr lang="zh-CN" altLang="en-US" sz="3600" dirty="0"/>
                <a:t> </a:t>
              </a:r>
              <a:r>
                <a:rPr lang="en-US" sz="3600" dirty="0" err="1"/>
                <a:t>LightGCN</a:t>
              </a:r>
              <a:r>
                <a:rPr lang="en-US" altLang="zh-CN" sz="3600" dirty="0"/>
                <a:t>,</a:t>
              </a:r>
              <a:r>
                <a:rPr lang="zh-CN" altLang="en-US" sz="3600" dirty="0"/>
                <a:t> </a:t>
              </a:r>
              <a:r>
                <a:rPr lang="en-US" sz="3600" dirty="0"/>
                <a:t>KGCN</a:t>
              </a:r>
              <a:r>
                <a:rPr lang="en-US" altLang="zh-CN" sz="3600" dirty="0"/>
                <a:t>,</a:t>
              </a:r>
              <a:r>
                <a:rPr lang="zh-CN" altLang="en-US" sz="3600" dirty="0"/>
                <a:t> </a:t>
              </a:r>
              <a:r>
                <a:rPr lang="en-US" sz="3600" dirty="0"/>
                <a:t>KGAT</a:t>
              </a:r>
            </a:p>
            <a:p>
              <a:pPr algn="ctr"/>
              <a:r>
                <a:rPr lang="en-US" altLang="zh-CN" sz="3600" b="1" dirty="0"/>
                <a:t>Model</a:t>
              </a:r>
              <a:r>
                <a:rPr lang="zh-CN" altLang="en-US" sz="3600" b="1" dirty="0"/>
                <a:t> </a:t>
              </a:r>
              <a:r>
                <a:rPr lang="en-US" altLang="zh-CN" sz="3600" b="1" dirty="0"/>
                <a:t>Performance</a:t>
              </a:r>
              <a:r>
                <a:rPr lang="zh-CN" altLang="en-US" sz="3600" b="1" dirty="0"/>
                <a:t> </a:t>
              </a:r>
              <a:r>
                <a:rPr lang="en-US" altLang="zh-CN" sz="3600" b="1" dirty="0"/>
                <a:t>Comparison</a:t>
              </a:r>
            </a:p>
            <a:p>
              <a:r>
                <a:rPr lang="en-US" altLang="zh-CN" sz="3600" dirty="0"/>
                <a:t>The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table</a:t>
              </a:r>
              <a:r>
                <a:rPr lang="zh-CN" altLang="en-US" sz="3600" dirty="0"/>
                <a:t> </a:t>
              </a:r>
              <a:r>
                <a:rPr lang="en-US" sz="3600" dirty="0"/>
                <a:t>shows the relative performance improvement</a:t>
              </a:r>
              <a:r>
                <a:rPr lang="zh-CN" altLang="en-US" sz="3600" dirty="0"/>
                <a:t> </a:t>
              </a:r>
              <a:r>
                <a:rPr lang="en-US" sz="3600" dirty="0"/>
                <a:t>afforded by our method compared to </a:t>
              </a:r>
              <a:r>
                <a:rPr lang="en-US" altLang="zh-CN" sz="3600" dirty="0"/>
                <a:t>all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baseline</a:t>
              </a:r>
              <a:r>
                <a:rPr lang="zh-CN" altLang="en-US" sz="3600" dirty="0"/>
                <a:t> </a:t>
              </a:r>
              <a:r>
                <a:rPr lang="en-US" sz="3600" dirty="0"/>
                <a:t>models.</a:t>
              </a:r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/>
            </a:p>
            <a:p>
              <a:pPr algn="ctr"/>
              <a:r>
                <a:rPr lang="en-US" altLang="zh-CN" sz="3600" b="1" dirty="0"/>
                <a:t>Ablation</a:t>
              </a:r>
              <a:r>
                <a:rPr lang="zh-CN" altLang="en-US" sz="3600" b="1" dirty="0"/>
                <a:t> </a:t>
              </a:r>
              <a:r>
                <a:rPr lang="en-US" altLang="zh-CN" sz="3600" b="1" dirty="0"/>
                <a:t>Study</a:t>
              </a:r>
            </a:p>
            <a:p>
              <a:r>
                <a:rPr lang="en-US" altLang="zh-CN" sz="3600" dirty="0"/>
                <a:t>We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conduct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ablation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study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to quantify the impact of the components in our proposed model and report the corresponding degradations,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including the </a:t>
              </a:r>
              <a:r>
                <a:rPr lang="en-US" altLang="zh-CN" sz="3600" dirty="0">
                  <a:solidFill>
                    <a:srgbClr val="FF0000"/>
                  </a:solidFill>
                </a:rPr>
                <a:t>GRU</a:t>
              </a:r>
              <a:r>
                <a:rPr lang="en-US" altLang="zh-CN" sz="3600" dirty="0"/>
                <a:t> for preference vector, contrastive learning (</a:t>
              </a:r>
              <a:r>
                <a:rPr lang="en-US" altLang="zh-CN" sz="3600" dirty="0">
                  <a:solidFill>
                    <a:srgbClr val="FF0000"/>
                  </a:solidFill>
                </a:rPr>
                <a:t>CL</a:t>
              </a:r>
              <a:r>
                <a:rPr lang="en-US" altLang="zh-CN" sz="3600" dirty="0"/>
                <a:t>) that</a:t>
              </a:r>
              <a:endParaRPr lang="en-US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384373" y="36141970"/>
            <a:ext cx="13947430" cy="5729931"/>
            <a:chOff x="29786877" y="23547854"/>
            <a:chExt cx="12902554" cy="6259866"/>
          </a:xfrm>
        </p:grpSpPr>
        <p:grpSp>
          <p:nvGrpSpPr>
            <p:cNvPr id="44" name="Group 43"/>
            <p:cNvGrpSpPr/>
            <p:nvPr/>
          </p:nvGrpSpPr>
          <p:grpSpPr>
            <a:xfrm>
              <a:off x="29786877" y="23547854"/>
              <a:ext cx="12902554" cy="6259866"/>
              <a:chOff x="16817008" y="24567722"/>
              <a:chExt cx="13907365" cy="597391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6817010" y="24567722"/>
                <a:ext cx="13864011" cy="59739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817008" y="24567727"/>
                <a:ext cx="13907365" cy="908076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6700"/>
                  </a:lnSpc>
                </a:pPr>
                <a:r>
                  <a:rPr lang="en-US" altLang="zh-CN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Conclusion</a:t>
                </a:r>
                <a:r>
                  <a:rPr lang="en-US" sz="5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9905517" y="24717662"/>
              <a:ext cx="12708444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we propose a contrastive knowledge graph attention network for user request-based recipe recommendation. The proposed model not only boosts performance by modeling user preferences towards different recipes but also integrates unsupervised and supervised contrastive learning to improve model robustness.</a:t>
              </a:r>
            </a:p>
            <a:p>
              <a:r>
                <a:rPr lang="en-US" sz="3600" dirty="0"/>
                <a:t>In the future, we plan to improve the model performance with advanced negative sampling strategies and transfer learning for cross-domain recommendation.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2201" y="376741"/>
            <a:ext cx="22349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 knowledge graph attention network for request-based recipe recommendation</a:t>
            </a:r>
            <a:endParaRPr lang="en-US" sz="7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485703" y="22113502"/>
                <a:ext cx="86715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/>
                  <a:t>1.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Knowledge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Graph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Embedding </a:t>
                </a:r>
              </a:p>
              <a:p>
                <a:r>
                  <a:rPr lang="en-US" sz="3600" dirty="0"/>
                  <a:t>Each user, recipe, and attribute entity is associated with an ID</a:t>
                </a:r>
                <a:r>
                  <a:rPr lang="zh-CN" altLang="en-US" sz="3600" dirty="0"/>
                  <a:t> </a:t>
                </a:r>
                <a:r>
                  <a:rPr lang="en-US" sz="3600" dirty="0"/>
                  <a:t>embedding, annotated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600" dirty="0"/>
                  <a:t>, respectively, which</a:t>
                </a:r>
                <a:r>
                  <a:rPr lang="zh-CN" altLang="en-US" sz="3600" dirty="0"/>
                  <a:t> </a:t>
                </a:r>
                <a:r>
                  <a:rPr lang="en-US" sz="3600" dirty="0"/>
                  <a:t>are used to initialize their entity embeddings in the collaborative</a:t>
                </a:r>
                <a:r>
                  <a:rPr lang="zh-CN" altLang="en-US" sz="3600" dirty="0"/>
                  <a:t> </a:t>
                </a:r>
                <a:r>
                  <a:rPr lang="en-US" sz="3600" dirty="0"/>
                  <a:t>knowledge graph.</a:t>
                </a:r>
                <a:r>
                  <a:rPr lang="zh-CN" altLang="en-US" sz="3600" dirty="0"/>
                  <a:t> </a:t>
                </a:r>
                <a:r>
                  <a:rPr lang="en-US" altLang="zh-CN" sz="3600" dirty="0" err="1"/>
                  <a:t>TransE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used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learn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entity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embeddings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with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loss:</a:t>
                </a:r>
                <a:r>
                  <a:rPr lang="zh-CN" altLang="en-US" sz="3600" dirty="0"/>
                  <a:t> </a:t>
                </a:r>
                <a:endParaRPr lang="en-US" sz="3600" dirty="0"/>
              </a:p>
              <a:p>
                <a:endParaRPr lang="en-US" altLang="zh-CN" sz="3600" b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03" y="22113502"/>
                <a:ext cx="8671596" cy="4524315"/>
              </a:xfrm>
              <a:prstGeom prst="rect">
                <a:avLst/>
              </a:prstGeom>
              <a:blipFill>
                <a:blip r:embed="rId3"/>
                <a:stretch>
                  <a:fillRect l="-2196" t="-2241" r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F62D794-340A-F84C-BD73-08027404DEC5}"/>
              </a:ext>
            </a:extLst>
          </p:cNvPr>
          <p:cNvSpPr txBox="1"/>
          <p:nvPr/>
        </p:nvSpPr>
        <p:spPr>
          <a:xfrm>
            <a:off x="24892767" y="786643"/>
            <a:ext cx="4651284" cy="8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4800" dirty="0"/>
              <a:t>Paper</a:t>
            </a:r>
            <a:r>
              <a:rPr lang="zh-CN" altLang="en-US" sz="4800" dirty="0"/>
              <a:t> </a:t>
            </a:r>
            <a:r>
              <a:rPr lang="en-US" altLang="zh-CN" sz="4800" dirty="0"/>
              <a:t>ID:</a:t>
            </a:r>
            <a:r>
              <a:rPr lang="zh-CN" altLang="en-US" sz="4800" dirty="0"/>
              <a:t> </a:t>
            </a:r>
            <a:r>
              <a:rPr lang="en-US" altLang="zh-CN" sz="4800" dirty="0"/>
              <a:t>1127</a:t>
            </a:r>
            <a:endParaRPr lang="en-US" sz="4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CC31B3-F680-8141-BD99-729D863F7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21" y="2342328"/>
            <a:ext cx="4651284" cy="115843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7065424-76C6-4A47-80A3-1E63001A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878" y="18189351"/>
            <a:ext cx="8654678" cy="35205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305EE18-DD02-6A42-BB9A-4205A37E1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488" y="26058730"/>
            <a:ext cx="5671457" cy="122002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8196AD-0CCB-B840-84EF-5AD239A182F7}"/>
              </a:ext>
            </a:extLst>
          </p:cNvPr>
          <p:cNvSpPr txBox="1"/>
          <p:nvPr/>
        </p:nvSpPr>
        <p:spPr>
          <a:xfrm>
            <a:off x="10530819" y="12745970"/>
            <a:ext cx="8671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KGAT-Rec</a:t>
            </a:r>
          </a:p>
          <a:p>
            <a:r>
              <a:rPr lang="en-US" sz="3600" dirty="0"/>
              <a:t>In the collaborative knowledge graph, an entity embedding is</a:t>
            </a:r>
            <a:r>
              <a:rPr lang="zh-CN" altLang="en-US" sz="3600" dirty="0"/>
              <a:t> </a:t>
            </a:r>
            <a:r>
              <a:rPr lang="en-US" sz="3600" dirty="0"/>
              <a:t>updated by aggregating the rich semantic information from its</a:t>
            </a:r>
            <a:r>
              <a:rPr lang="zh-CN" altLang="en-US" sz="3600" dirty="0"/>
              <a:t> </a:t>
            </a:r>
            <a:r>
              <a:rPr lang="en-US" sz="3600" dirty="0"/>
              <a:t>neighbor triplets.</a:t>
            </a:r>
          </a:p>
          <a:p>
            <a:endParaRPr lang="en-US" altLang="zh-CN" sz="3600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D4AE4FA-2C84-B046-85D0-6CFB7647B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1128" y="15539559"/>
            <a:ext cx="5049213" cy="219226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515272C-8B3E-5F4F-A620-A6DF6A7C9C02}"/>
              </a:ext>
            </a:extLst>
          </p:cNvPr>
          <p:cNvSpPr txBox="1"/>
          <p:nvPr/>
        </p:nvSpPr>
        <p:spPr>
          <a:xfrm>
            <a:off x="10459979" y="17840957"/>
            <a:ext cx="8671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sz="3600" dirty="0"/>
              <a:t>learn different user preferences from </a:t>
            </a:r>
            <a:r>
              <a:rPr lang="en-US" altLang="zh-CN" sz="3600" dirty="0"/>
              <a:t>their</a:t>
            </a:r>
            <a:r>
              <a:rPr lang="zh-CN" altLang="en-US" sz="3600" dirty="0"/>
              <a:t> </a:t>
            </a:r>
            <a:r>
              <a:rPr lang="en-US" sz="3600" dirty="0"/>
              <a:t>sequential behaviors</a:t>
            </a:r>
            <a:r>
              <a:rPr lang="zh-CN" altLang="en-US" sz="3600" dirty="0"/>
              <a:t> </a:t>
            </a:r>
            <a:r>
              <a:rPr lang="en-US" sz="3600" dirty="0"/>
              <a:t>towards each interacted recipe by a one</a:t>
            </a:r>
            <a:r>
              <a:rPr lang="zh-CN" altLang="en-US" sz="3600" dirty="0"/>
              <a:t> </a:t>
            </a:r>
            <a:r>
              <a:rPr lang="en-US" sz="3600" dirty="0"/>
              <a:t>layer</a:t>
            </a:r>
            <a:r>
              <a:rPr lang="zh-CN" altLang="en-US" sz="3600" dirty="0"/>
              <a:t> </a:t>
            </a:r>
            <a:r>
              <a:rPr lang="en-US" sz="3600" dirty="0"/>
              <a:t>bidirectional Gated Recurrent Unit (GRU)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809807D-3427-0848-8B97-5E459B096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2968" y="20149281"/>
            <a:ext cx="3865419" cy="100214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1D8DAA-7246-CC44-8E55-A013869AEE3F}"/>
              </a:ext>
            </a:extLst>
          </p:cNvPr>
          <p:cNvSpPr txBox="1"/>
          <p:nvPr/>
        </p:nvSpPr>
        <p:spPr>
          <a:xfrm>
            <a:off x="10352070" y="21565902"/>
            <a:ext cx="8671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update the target entity embedding by aggregating</a:t>
            </a:r>
            <a:r>
              <a:rPr lang="zh-CN" altLang="en-US" sz="3600" dirty="0"/>
              <a:t> </a:t>
            </a:r>
            <a:r>
              <a:rPr lang="en-US" sz="3600" dirty="0"/>
              <a:t>its entity</a:t>
            </a:r>
            <a:r>
              <a:rPr lang="zh-CN" altLang="en-US" sz="3600" dirty="0"/>
              <a:t> </a:t>
            </a:r>
            <a:r>
              <a:rPr lang="en-US" sz="3600" dirty="0"/>
              <a:t>embedding and embeddings of its neighbors with</a:t>
            </a:r>
            <a:r>
              <a:rPr lang="zh-CN" altLang="en-US" sz="3600" dirty="0"/>
              <a:t> </a:t>
            </a:r>
            <a:r>
              <a:rPr lang="en-US" sz="3600" dirty="0" err="1"/>
              <a:t>LeakyReLU</a:t>
            </a:r>
            <a:r>
              <a:rPr lang="en-US" altLang="zh-CN" sz="3600" dirty="0"/>
              <a:t>.</a:t>
            </a:r>
          </a:p>
          <a:p>
            <a:endParaRPr lang="en-US" sz="3600" dirty="0"/>
          </a:p>
          <a:p>
            <a:endParaRPr lang="en-US" altLang="zh-CN" sz="36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54E7CB8-7E48-2248-96BC-5898DB0ED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5099" y="23385511"/>
            <a:ext cx="4622800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0C4616-9400-9242-8ADE-469E145AB686}"/>
                  </a:ext>
                </a:extLst>
              </p:cNvPr>
              <p:cNvSpPr txBox="1"/>
              <p:nvPr/>
            </p:nvSpPr>
            <p:spPr>
              <a:xfrm>
                <a:off x="10459979" y="24047349"/>
                <a:ext cx="8671596" cy="3503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BERT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used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retrieve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user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request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vector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US" altLang="zh-CN" sz="3600" dirty="0"/>
                  <a:t>.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Final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recipe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vector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concatenation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its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entity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embedding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feature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embedding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3600" dirty="0"/>
                  <a:t>.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Final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BPR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loss:</a:t>
                </a:r>
                <a:endParaRPr lang="en-US" sz="3600" dirty="0"/>
              </a:p>
              <a:p>
                <a:endParaRPr lang="en-US" sz="3600" dirty="0"/>
              </a:p>
              <a:p>
                <a:endParaRPr lang="en-US" altLang="zh-CN" sz="36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0C4616-9400-9242-8ADE-469E145A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979" y="24047349"/>
                <a:ext cx="8671596" cy="3503460"/>
              </a:xfrm>
              <a:prstGeom prst="rect">
                <a:avLst/>
              </a:prstGeom>
              <a:blipFill>
                <a:blip r:embed="rId10"/>
                <a:stretch>
                  <a:fillRect l="-2047" t="-2888" r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F4F148C2-AC0D-A34F-BDAC-8D8D6D94B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95644" y="26465516"/>
            <a:ext cx="5204697" cy="1224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3945E-1734-D642-BB9A-DBEDF5245583}"/>
                  </a:ext>
                </a:extLst>
              </p:cNvPr>
              <p:cNvSpPr txBox="1"/>
              <p:nvPr/>
            </p:nvSpPr>
            <p:spPr>
              <a:xfrm>
                <a:off x="19512538" y="12731770"/>
                <a:ext cx="9526755" cy="1726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/>
                  <a:t>3.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Incorporating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Contrastive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Learning</a:t>
                </a:r>
              </a:p>
              <a:p>
                <a:r>
                  <a:rPr lang="en-US" altLang="zh-CN" sz="3600" dirty="0"/>
                  <a:t>In the </a:t>
                </a:r>
                <a:r>
                  <a:rPr lang="en-US" altLang="zh-CN" sz="3600" i="1" dirty="0">
                    <a:solidFill>
                      <a:srgbClr val="C00000"/>
                    </a:solidFill>
                  </a:rPr>
                  <a:t>graph augmentation (GA) </a:t>
                </a:r>
                <a:r>
                  <a:rPr lang="en-US" altLang="zh-CN" sz="3600" dirty="0"/>
                  <a:t>stage, different views of the input graph are generated to expose novel patterns of representations to improve the model generalization. Operations including: </a:t>
                </a:r>
              </a:p>
              <a:p>
                <a:pPr marL="571500" indent="-571500">
                  <a:buFont typeface="Wingdings" pitchFamily="2" charset="2"/>
                  <a:buChar char="v"/>
                </a:pPr>
                <a:r>
                  <a:rPr lang="en-US" altLang="zh-CN" sz="3600" dirty="0"/>
                  <a:t>Node Embedding Dropout</a:t>
                </a:r>
              </a:p>
              <a:p>
                <a:pPr marL="571500" indent="-571500">
                  <a:buFont typeface="Wingdings" pitchFamily="2" charset="2"/>
                  <a:buChar char="v"/>
                </a:pPr>
                <a:r>
                  <a:rPr lang="en-US" altLang="zh-CN" sz="3600" dirty="0"/>
                  <a:t>Edge Dropout</a:t>
                </a:r>
              </a:p>
              <a:p>
                <a:r>
                  <a:rPr lang="en-US" altLang="zh-CN" sz="3600" dirty="0"/>
                  <a:t>we apply the operations on the input CKG graph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 generate two different graph views.</a:t>
                </a:r>
              </a:p>
              <a:p>
                <a:r>
                  <a:rPr lang="en-US" altLang="zh-CN" sz="3600" i="1" dirty="0">
                    <a:solidFill>
                      <a:srgbClr val="C00000"/>
                    </a:solidFill>
                  </a:rPr>
                  <a:t>Unsupervised Contrastive Learning (UCL)</a:t>
                </a:r>
              </a:p>
              <a:p>
                <a:r>
                  <a:rPr lang="en-US" altLang="zh-CN" sz="3600" dirty="0" err="1"/>
                  <a:t>InfoNCE</a:t>
                </a:r>
                <a:r>
                  <a:rPr lang="en-US" altLang="zh-CN" sz="3600" dirty="0"/>
                  <a:t> loss is adopted to pull the different views of the same user entity close and push those of different user entities away:</a:t>
                </a:r>
              </a:p>
              <a:p>
                <a:endParaRPr lang="en-US" altLang="zh-CN" sz="3600" dirty="0"/>
              </a:p>
              <a:p>
                <a:endParaRPr lang="en-US" altLang="zh-CN" sz="3600" dirty="0"/>
              </a:p>
              <a:p>
                <a:r>
                  <a:rPr lang="en-US" altLang="zh-CN" sz="3600" i="1" dirty="0">
                    <a:solidFill>
                      <a:srgbClr val="C00000"/>
                    </a:solidFill>
                  </a:rPr>
                  <a:t>Supervised Contrastive Learning (SCL)</a:t>
                </a:r>
              </a:p>
              <a:p>
                <a:r>
                  <a:rPr lang="en-US" altLang="zh-CN" sz="3600" dirty="0"/>
                  <a:t>Given an observed user-recipe interaction, we encourage the agreement between the user and recipe generated from different views. Meanwhile, we minimize the agreement between unobserved user-recipe pairs.</a:t>
                </a:r>
              </a:p>
              <a:p>
                <a:endParaRPr lang="en-US" altLang="zh-CN" sz="3600" dirty="0"/>
              </a:p>
              <a:p>
                <a:endParaRPr lang="en-US" altLang="zh-CN" sz="3600" dirty="0"/>
              </a:p>
              <a:p>
                <a:r>
                  <a:rPr lang="en-US" sz="3600" dirty="0"/>
                  <a:t>The total CL loss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en-US" sz="3600" dirty="0"/>
                  <a:t> is the summation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UCL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SCL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losses.</a:t>
                </a:r>
                <a:r>
                  <a:rPr lang="zh-CN" altLang="en-US" sz="3600" dirty="0"/>
                  <a:t>  </a:t>
                </a:r>
                <a:r>
                  <a:rPr lang="en-US" sz="3600" dirty="0"/>
                  <a:t>The model is trained by alternatively minimizing </a:t>
                </a:r>
                <a:r>
                  <a:rPr lang="en-US" altLang="zh-CN" sz="3600" dirty="0"/>
                  <a:t>recommendation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</a:t>
                </a:r>
                <a:r>
                  <a:rPr lang="en-US" sz="3600" dirty="0"/>
                  <a:t>oss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𝐵𝑃𝑅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sz="3600" dirty="0"/>
                  <a:t>and KGE loss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𝐾𝐺𝐸</m:t>
                        </m:r>
                      </m:sub>
                    </m:sSub>
                  </m:oMath>
                </a14:m>
                <a:r>
                  <a:rPr lang="en-US" sz="3600" dirty="0"/>
                  <a:t> during each epoch.</a:t>
                </a:r>
              </a:p>
              <a:p>
                <a:endParaRPr lang="en-US" altLang="zh-CN" sz="3600" dirty="0"/>
              </a:p>
              <a:p>
                <a:endParaRPr lang="en-US" sz="3600" dirty="0"/>
              </a:p>
              <a:p>
                <a:endParaRPr lang="en-US" altLang="zh-CN" sz="36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3945E-1734-D642-BB9A-DBEDF524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538" y="12731770"/>
                <a:ext cx="9526755" cy="17266265"/>
              </a:xfrm>
              <a:prstGeom prst="rect">
                <a:avLst/>
              </a:prstGeom>
              <a:blipFill>
                <a:blip r:embed="rId12"/>
                <a:stretch>
                  <a:fillRect l="-1864" t="-514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C2C81D80-CE97-B74F-914C-A0C781F99B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22523" y="20024216"/>
            <a:ext cx="5887440" cy="9272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A16BB-FFBF-7A41-9EF3-7CAC3646A0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5863" y="24295575"/>
            <a:ext cx="5677147" cy="96241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986258E-96AF-164A-ACDA-310B20A597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0163" y="32582697"/>
            <a:ext cx="8120965" cy="159344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8FAA400-F285-E948-A428-F34765A856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22885" y="36915170"/>
            <a:ext cx="8522207" cy="2722372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14348DF-315B-FA46-A1B8-47B2BCD8131A}"/>
              </a:ext>
            </a:extLst>
          </p:cNvPr>
          <p:cNvGrpSpPr/>
          <p:nvPr/>
        </p:nvGrpSpPr>
        <p:grpSpPr>
          <a:xfrm>
            <a:off x="14922036" y="29046310"/>
            <a:ext cx="14381729" cy="6745165"/>
            <a:chOff x="29450864" y="24323589"/>
            <a:chExt cx="13198347" cy="548413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28CAA7-E7CA-DA4F-AFD3-AB048689FB9C}"/>
                </a:ext>
              </a:extLst>
            </p:cNvPr>
            <p:cNvSpPr/>
            <p:nvPr/>
          </p:nvSpPr>
          <p:spPr>
            <a:xfrm>
              <a:off x="29450864" y="24323589"/>
              <a:ext cx="13198347" cy="5484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A53F4A-CC04-FC42-90B3-D57E6A6A6CC5}"/>
                </a:ext>
              </a:extLst>
            </p:cNvPr>
            <p:cNvSpPr/>
            <p:nvPr/>
          </p:nvSpPr>
          <p:spPr>
            <a:xfrm>
              <a:off x="29907232" y="24462674"/>
              <a:ext cx="12708444" cy="1311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/>
                <a:t>includes both UCL and SCL, supervised contrastive learning (</a:t>
              </a:r>
              <a:r>
                <a:rPr lang="en-US" altLang="zh-CN" sz="3600" dirty="0">
                  <a:solidFill>
                    <a:srgbClr val="FF0000"/>
                  </a:solidFill>
                </a:rPr>
                <a:t>SCL</a:t>
              </a:r>
              <a:r>
                <a:rPr lang="en-US" altLang="zh-CN" sz="3600" dirty="0"/>
                <a:t>), node embedding dropout (</a:t>
              </a:r>
              <a:r>
                <a:rPr lang="en-US" altLang="zh-CN" sz="3600" dirty="0">
                  <a:solidFill>
                    <a:srgbClr val="FF0000"/>
                  </a:solidFill>
                </a:rPr>
                <a:t>NED</a:t>
              </a:r>
              <a:r>
                <a:rPr lang="en-US" altLang="zh-CN" sz="3600" dirty="0"/>
                <a:t>), and edge dropout (</a:t>
              </a:r>
              <a:r>
                <a:rPr lang="en-US" altLang="zh-CN" sz="3600" dirty="0">
                  <a:solidFill>
                    <a:srgbClr val="FF0000"/>
                  </a:solidFill>
                </a:rPr>
                <a:t>ED</a:t>
              </a:r>
              <a:r>
                <a:rPr lang="en-US" altLang="zh-CN" sz="3600" dirty="0"/>
                <a:t>).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75D097C5-9783-CF45-97AE-C892666CA1A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36128" y="30406661"/>
            <a:ext cx="6190036" cy="239614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CA2713E-F3B7-3A46-8D67-009C2D73BD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242970" y="30809946"/>
            <a:ext cx="5584156" cy="472072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189EF00-D8DA-3A42-BDFD-00A53F4FBD3F}"/>
              </a:ext>
            </a:extLst>
          </p:cNvPr>
          <p:cNvSpPr/>
          <p:nvPr/>
        </p:nvSpPr>
        <p:spPr>
          <a:xfrm>
            <a:off x="15512621" y="32862709"/>
            <a:ext cx="76286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Model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Robustness</a:t>
            </a:r>
          </a:p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train</a:t>
            </a:r>
            <a:r>
              <a:rPr lang="zh-CN" altLang="en-US" sz="3600" dirty="0"/>
              <a:t> </a:t>
            </a:r>
            <a:r>
              <a:rPr lang="en-US" altLang="zh-CN" sz="3600" dirty="0"/>
              <a:t>models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different ratios of additional noise data sampled from unobserved interactions and compare their performances.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594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U Medicine">
      <a:dk1>
        <a:sysClr val="windowText" lastClr="000000"/>
      </a:dk1>
      <a:lt1>
        <a:sysClr val="window" lastClr="FFFFFF"/>
      </a:lt1>
      <a:dk2>
        <a:srgbClr val="68478D"/>
      </a:dk2>
      <a:lt2>
        <a:srgbClr val="ECDCF4"/>
      </a:lt2>
      <a:accent1>
        <a:srgbClr val="702082"/>
      </a:accent1>
      <a:accent2>
        <a:srgbClr val="4C4184"/>
      </a:accent2>
      <a:accent3>
        <a:srgbClr val="ECDCF4"/>
      </a:accent3>
      <a:accent4>
        <a:srgbClr val="926EBF"/>
      </a:accent4>
      <a:accent5>
        <a:srgbClr val="8B84D7"/>
      </a:accent5>
      <a:accent6>
        <a:srgbClr val="B884CB"/>
      </a:accent6>
      <a:hlink>
        <a:srgbClr val="6068B2"/>
      </a:hlink>
      <a:folHlink>
        <a:srgbClr val="44499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860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Microsoft Office User</cp:lastModifiedBy>
  <cp:revision>58</cp:revision>
  <dcterms:created xsi:type="dcterms:W3CDTF">2017-09-05T20:02:28Z</dcterms:created>
  <dcterms:modified xsi:type="dcterms:W3CDTF">2022-03-17T07:39:36Z</dcterms:modified>
</cp:coreProperties>
</file>