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94" r:id="rId5"/>
    <p:sldId id="295" r:id="rId6"/>
    <p:sldId id="296" r:id="rId7"/>
    <p:sldId id="306" r:id="rId8"/>
    <p:sldId id="307" r:id="rId9"/>
    <p:sldId id="308" r:id="rId10"/>
    <p:sldId id="309" r:id="rId11"/>
    <p:sldId id="297" r:id="rId12"/>
    <p:sldId id="310" r:id="rId13"/>
    <p:sldId id="312" r:id="rId14"/>
    <p:sldId id="313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4F3"/>
    <a:srgbClr val="FFAD9A"/>
    <a:srgbClr val="E2989A"/>
    <a:srgbClr val="C58486"/>
    <a:srgbClr val="C54D71"/>
    <a:srgbClr val="F9F9F9"/>
    <a:srgbClr val="D9D9D9"/>
    <a:srgbClr val="000000"/>
    <a:srgbClr val="7F7F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3"/>
    <p:restoredTop sz="89740"/>
  </p:normalViewPr>
  <p:slideViewPr>
    <p:cSldViewPr snapToGrid="0" snapToObjects="1">
      <p:cViewPr varScale="1">
        <p:scale>
          <a:sx n="107" d="100"/>
          <a:sy n="10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76C22-075E-0F44-AE1B-1CD99880AE7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75FD-BEE5-EA4D-B104-2023E81D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5FD-BEE5-EA4D-B104-2023E81D3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5FD-BEE5-EA4D-B104-2023E81D36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24E-37C4-DD44-9349-D2020FA2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C0277-38D6-0144-AE28-FE370922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AF1A-9921-8540-8CF5-14BF9DAA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E3E8-8970-D849-8862-7FFB008636BB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53F0-E208-8F49-8F20-231F50A6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2A09-42F3-F94C-B403-FA41DE16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7A98C-B079-314B-B085-0FB97545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4413250" y="547670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9BB7-7F98-FD43-9E49-2E4739A2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0ACF9-6646-B146-A648-754EEC2A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04C2-108B-F143-90FA-E5499B87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0E9-029B-DF47-ABCB-486927F968A1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DF20-DE41-CF4C-B1CE-3B35FFA0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0361-6F5D-A34A-BF7D-C1324D6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6661-B2E9-ED4A-B438-DB8A8DAAE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E013B-772F-DF41-A3E1-41A18D11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FA06-BB73-FA48-BE8D-FDF5EC48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CDB-0B94-8847-BC18-0529DA8E42AF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7764-296E-1F49-896B-DF3C1949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FAE3-09D3-414F-B8F8-26253C33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495-C814-C747-89DB-C6563BF9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7641-D71F-1644-B607-F4629A14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D6DE-98C8-2747-808A-1D07126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88B-B05F-1F4E-8465-CE1C20D59457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20AB-D67C-3E47-9915-E39D9776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E74F-63EA-FD40-84A1-18B3E13D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2FED2-078B-2846-8286-069154DA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9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E163-221A-2A46-BC7D-137C470E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4CEE-3BEB-CB48-9811-16A5C54F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50CA-293B-1E4F-9376-6EEE6698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330-5D08-144E-8AFE-822C3E124490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D165-E179-0542-B3DE-86EC5AC0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495B-04DF-0545-83FF-D99C4B2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50A34-9F64-5046-A00E-F65FD4BB77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3E18-541F-DD47-8AE6-A232EFD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66EA-9FC2-FE49-9C88-E8EC5CB3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0D906-A964-564F-B9A0-BA1E92545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A8935-8CE0-7F47-AFEA-F9F74B73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297-E9CA-6E4A-925B-D9D1254B7CEA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469BA-D516-6E41-9CCE-AD78D69F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B7D1-D10B-F74E-8D12-89CC201C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1F709-67B1-FA42-AE08-782F40A19C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2DC1-57BA-DD48-A6FF-75606C1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B3DA-6EFD-4840-86A3-34B1B231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AAF66-A41C-9648-B613-C79B7EA5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6C1-A913-1342-ABCD-2EC90D53C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A2FA2-6A30-C645-9ED8-7ED28494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0C437-962F-3141-BF76-847C4A93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4C3A-3361-D94D-BBD3-68D017962AC3}" type="datetime1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07485-2882-0243-9E2C-0EF6471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1D9C1-1B29-AA49-A8B6-A92F151D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C8548-C285-C541-B572-F01483C93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38AE-BF6B-5745-83FE-80C2F08F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5B79-042A-0840-B394-F9A80694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27B6-467E-E743-8B68-3DD90D1EAE1C}" type="datetime1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54A3-64B5-CF43-B3A4-8A94843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15A9-C26B-7545-B787-2242904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69069-F4EE-9D48-95B7-FD69BAAF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9B76-04C3-014D-A613-DABA1DE4B2F4}" type="datetime1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7E77-E49B-6F4E-BFFD-EC4066DC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24918-5C36-D141-9598-00951FF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90A5-2459-2244-8A29-04958FC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8563-4093-FD45-BDB0-18C134BC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0CF6D-2560-A742-922C-159C7EB3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FDEA-E682-C54B-ADF5-3E734EA0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A4C3-EAAA-7C4A-9E33-AC502AF8AB38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A96D-27E0-B541-A9ED-B57D0322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00A0-5898-E848-8EDB-6337E0F9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753-82BD-9240-B2CE-BD2F8510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F1702-04E9-D747-8DD7-EB28A155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7780-3933-8448-A248-89EFE9582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64AB5-417C-9D4C-B015-292C8F02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4E4-9D5A-AD40-9156-31731F762B00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88699-3EA0-4549-9944-754B384C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C9B0-8996-2546-8553-E3FDF92A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CA5FB-B245-1C46-9741-7254DF50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AFF0-7D90-B34F-ACCF-60BE2193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4A2-061D-7340-9730-5B0517DE3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81E9-CB03-4946-9B71-79A5BD2F7F57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4F5E-BD0B-BB4C-9406-F5B210A34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E1C3-5711-574F-BB43-A8299F3C9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99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49E8-98C6-B741-A128-C9BEA4C3E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2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EF71-F9AF-4746-A24E-BE6DF8CFB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Contrastive knowledge graph attention network for request-based recipe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E4C6-394F-1648-A798-DAF17577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991" y="3700010"/>
            <a:ext cx="8327571" cy="1655762"/>
          </a:xfrm>
        </p:spPr>
        <p:txBody>
          <a:bodyPr>
            <a:normAutofit/>
          </a:bodyPr>
          <a:lstStyle/>
          <a:p>
            <a:r>
              <a:rPr lang="en-US" b="1" dirty="0"/>
              <a:t>Autho</a:t>
            </a:r>
            <a:r>
              <a:rPr lang="en-US" altLang="zh-CN" b="1" dirty="0"/>
              <a:t>rs</a:t>
            </a:r>
            <a:r>
              <a:rPr lang="zh-CN" altLang="en-US" b="1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altLang="zh-CN" dirty="0" err="1"/>
              <a:t>Xiyao</a:t>
            </a:r>
            <a:r>
              <a:rPr lang="en-US" altLang="zh-CN" dirty="0"/>
              <a:t> Ma, Zheng Gao, Qian Hu, Mohamed </a:t>
            </a:r>
            <a:r>
              <a:rPr lang="en-US" altLang="zh-CN" dirty="0" err="1"/>
              <a:t>AbdelHady</a:t>
            </a:r>
            <a:endParaRPr lang="en-US" altLang="zh-CN" dirty="0"/>
          </a:p>
          <a:p>
            <a:r>
              <a:rPr lang="en-US" dirty="0"/>
              <a:t>Present</a:t>
            </a:r>
            <a:r>
              <a:rPr lang="en-US" altLang="zh-CN" dirty="0"/>
              <a:t>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IEEE</a:t>
            </a:r>
            <a:r>
              <a:rPr lang="zh-CN" altLang="en-US"/>
              <a:t> </a:t>
            </a:r>
            <a:r>
              <a:rPr lang="en-US" altLang="zh-CN"/>
              <a:t>ICASSP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D488-7446-614B-8724-EADA445A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D957D-5BA9-3847-A67C-7991A2A7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705" y="4869043"/>
            <a:ext cx="1948295" cy="1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8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update the target entity embedding by aggregating</a:t>
                </a:r>
                <a:r>
                  <a:rPr lang="zh-CN" altLang="en-US" dirty="0"/>
                  <a:t> </a:t>
                </a:r>
                <a:r>
                  <a:rPr lang="en-US" dirty="0"/>
                  <a:t>its entity</a:t>
                </a:r>
                <a:r>
                  <a:rPr lang="zh-CN" altLang="en-US" dirty="0"/>
                  <a:t> </a:t>
                </a:r>
                <a:r>
                  <a:rPr lang="en-US" dirty="0"/>
                  <a:t>embedding and embeddings of its neighbors with</a:t>
                </a:r>
                <a:r>
                  <a:rPr lang="zh-CN" altLang="en-US" dirty="0"/>
                  <a:t> </a:t>
                </a:r>
                <a:r>
                  <a:rPr lang="en-US" dirty="0" err="1"/>
                  <a:t>LeakyReLU</a:t>
                </a:r>
                <a:r>
                  <a:rPr lang="en-US" altLang="zh-CN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stack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concatenate</a:t>
                </a:r>
                <a:r>
                  <a:rPr lang="zh-CN" altLang="en-US" dirty="0"/>
                  <a:t> </a:t>
                </a:r>
                <a:r>
                  <a:rPr lang="en-US" dirty="0"/>
                  <a:t> </a:t>
                </a:r>
                <a:r>
                  <a:rPr lang="en-US" altLang="zh-CN" dirty="0"/>
                  <a:t>L</a:t>
                </a:r>
                <a:r>
                  <a:rPr lang="en-US" dirty="0"/>
                  <a:t> layers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recipe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retrieve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request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recipe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concatenation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learned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textual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categorical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features.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BPR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loss:</a:t>
                </a:r>
                <a:r>
                  <a:rPr lang="zh-CN" altLang="en-US" dirty="0"/>
                  <a:t>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3CA6D1-CE61-B446-9D1B-5D1D0B53D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337" y="5223751"/>
            <a:ext cx="6365326" cy="1497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8DFCC-11AE-5848-9FA2-0DFCB6C0B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338" y="2781738"/>
            <a:ext cx="4622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8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27669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Graph Augmentation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(GA)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 the graph augmentation (GA) stage, different views of the</a:t>
            </a:r>
            <a:r>
              <a:rPr lang="zh-CN" altLang="en-US" dirty="0"/>
              <a:t> </a:t>
            </a:r>
            <a:r>
              <a:rPr lang="en-US" dirty="0"/>
              <a:t>input graph are generated to expose novel patterns of representations</a:t>
            </a:r>
            <a:r>
              <a:rPr lang="zh-CN" altLang="en-US" dirty="0"/>
              <a:t> </a:t>
            </a:r>
            <a:r>
              <a:rPr lang="en-US" dirty="0"/>
              <a:t>to improve the model generalization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including: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/>
              <a:t>Node Embedding Dropout</a:t>
            </a:r>
          </a:p>
          <a:p>
            <a:pPr lvl="1"/>
            <a:r>
              <a:rPr lang="en-US" dirty="0"/>
              <a:t>Edge Dropout</a:t>
            </a:r>
          </a:p>
          <a:p>
            <a:r>
              <a:rPr lang="en-US" dirty="0"/>
              <a:t>we apply the</a:t>
            </a:r>
            <a:r>
              <a:rPr lang="zh-CN" altLang="en-US" dirty="0"/>
              <a:t> </a:t>
            </a:r>
            <a:r>
              <a:rPr lang="en-US" dirty="0"/>
              <a:t>operations on the input CKG graph G independently</a:t>
            </a:r>
            <a:r>
              <a:rPr lang="zh-CN" altLang="en-US" dirty="0"/>
              <a:t> </a:t>
            </a:r>
            <a:r>
              <a:rPr lang="en-US" dirty="0"/>
              <a:t>twice to generate two different graph views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65A8-2EDA-4845-9BEA-D6850EA0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68" y="4114133"/>
            <a:ext cx="6410614" cy="260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C47788-7DF8-AA44-A6B4-DAA1B0DFA3FA}"/>
              </a:ext>
            </a:extLst>
          </p:cNvPr>
          <p:cNvSpPr/>
          <p:nvPr/>
        </p:nvSpPr>
        <p:spPr>
          <a:xfrm>
            <a:off x="5403516" y="5204402"/>
            <a:ext cx="878531" cy="139828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060"/>
            <a:ext cx="10515600" cy="247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Uns</a:t>
            </a:r>
            <a:r>
              <a:rPr lang="en-US" b="1" dirty="0">
                <a:solidFill>
                  <a:srgbClr val="C00000"/>
                </a:solidFill>
              </a:rPr>
              <a:t>upervised Contrastive Learning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(UCL)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err="1"/>
              <a:t>InfoNCE</a:t>
            </a:r>
            <a:r>
              <a:rPr lang="en-US" dirty="0"/>
              <a:t> loss</a:t>
            </a:r>
            <a:r>
              <a:rPr lang="zh-CN" altLang="en-US" dirty="0"/>
              <a:t> </a:t>
            </a:r>
            <a:r>
              <a:rPr lang="en-US" dirty="0"/>
              <a:t>is adopted to pull the different views of the same user</a:t>
            </a:r>
            <a:r>
              <a:rPr lang="zh-CN" altLang="en-US" dirty="0"/>
              <a:t> </a:t>
            </a:r>
            <a:r>
              <a:rPr lang="en-US" dirty="0"/>
              <a:t>entity close and push those of different user entities away: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65A8-2EDA-4845-9BEA-D6850EA0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68" y="4114133"/>
            <a:ext cx="6410614" cy="260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C47788-7DF8-AA44-A6B4-DAA1B0DFA3FA}"/>
              </a:ext>
            </a:extLst>
          </p:cNvPr>
          <p:cNvSpPr/>
          <p:nvPr/>
        </p:nvSpPr>
        <p:spPr>
          <a:xfrm>
            <a:off x="7243950" y="5204402"/>
            <a:ext cx="1045028" cy="151707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1B4C3-5138-5E43-94F4-C1A37BFF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9" y="3005661"/>
            <a:ext cx="5887440" cy="9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060"/>
            <a:ext cx="10515600" cy="247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en-US" b="1" dirty="0">
                <a:solidFill>
                  <a:srgbClr val="C00000"/>
                </a:solidFill>
              </a:rPr>
              <a:t>upervised Contrastive Learning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(SCL)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Given an observed user</a:t>
            </a:r>
            <a:r>
              <a:rPr lang="en-US" altLang="zh-CN" dirty="0"/>
              <a:t>-</a:t>
            </a:r>
            <a:r>
              <a:rPr lang="en-US" dirty="0"/>
              <a:t>recipe</a:t>
            </a:r>
            <a:r>
              <a:rPr lang="zh-CN" altLang="en-US" dirty="0"/>
              <a:t> </a:t>
            </a:r>
            <a:r>
              <a:rPr lang="en-US" dirty="0"/>
              <a:t>interaction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we encourage the agreement between</a:t>
            </a:r>
            <a:r>
              <a:rPr lang="zh-CN" altLang="en-US" dirty="0"/>
              <a:t> </a:t>
            </a:r>
            <a:r>
              <a:rPr lang="en-US" dirty="0"/>
              <a:t>the user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recipe generated from different views. Meanwhile, we minimize the</a:t>
            </a:r>
            <a:r>
              <a:rPr lang="zh-CN" altLang="en-US" dirty="0"/>
              <a:t> </a:t>
            </a:r>
            <a:r>
              <a:rPr lang="en-US" dirty="0"/>
              <a:t>agreement between unobserved user-recipe pairs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65A8-2EDA-4845-9BEA-D6850EA0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68" y="4114133"/>
            <a:ext cx="6410614" cy="260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C47788-7DF8-AA44-A6B4-DAA1B0DFA3FA}"/>
              </a:ext>
            </a:extLst>
          </p:cNvPr>
          <p:cNvSpPr/>
          <p:nvPr/>
        </p:nvSpPr>
        <p:spPr>
          <a:xfrm>
            <a:off x="7243950" y="5204402"/>
            <a:ext cx="1045028" cy="151707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03C32-395A-E54A-9A9C-39CCEA68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184810"/>
            <a:ext cx="5677147" cy="9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8696"/>
                <a:ext cx="10372106" cy="43358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total CL loss is the summation of symmetrical unsupervised</a:t>
                </a:r>
                <a:r>
                  <a:rPr lang="zh-CN" altLang="en-US" dirty="0"/>
                  <a:t> </a:t>
                </a:r>
                <a:r>
                  <a:rPr lang="en-US" dirty="0"/>
                  <a:t>contrastive learning on user nodes and recipe nodes</a:t>
                </a:r>
                <a:r>
                  <a:rPr lang="zh-CN" altLang="en-US" dirty="0"/>
                  <a:t> </a:t>
                </a:r>
                <a:r>
                  <a:rPr lang="en-US" dirty="0"/>
                  <a:t>and supervised contrastive learning</a:t>
                </a:r>
                <a:r>
                  <a:rPr lang="en-US" altLang="zh-CN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model is trained by alternatively minimizing the final</a:t>
                </a:r>
                <a:r>
                  <a:rPr lang="zh-CN" altLang="en-US" dirty="0"/>
                  <a:t> </a:t>
                </a:r>
                <a:r>
                  <a:rPr lang="en-US" dirty="0"/>
                  <a:t>recommendation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</a:t>
                </a:r>
                <a:r>
                  <a:rPr lang="en-US" dirty="0"/>
                  <a:t>oss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𝐵𝑃𝑅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and KGE loss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𝐾𝐺𝐸</m:t>
                        </m:r>
                      </m:sub>
                    </m:sSub>
                  </m:oMath>
                </a14:m>
                <a:r>
                  <a:rPr lang="en-US" dirty="0"/>
                  <a:t> during each epoch.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8696"/>
                <a:ext cx="10372106" cy="4335849"/>
              </a:xfrm>
              <a:blipFill>
                <a:blip r:embed="rId2"/>
                <a:stretch>
                  <a:fillRect l="-1102" t="-3207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F2D89-CFA1-A646-B11C-B6DA8BF7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187298"/>
            <a:ext cx="5905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1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</a:p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7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Datasets: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We use Alexa data where customers can interact with devices equipped with screens by vocal request in Recipe-Voice dataset and touching the screen in Recipe-Touch dataset. To ensure the data quality, we take the 3(10)-core subset for the two datasets, where each user or recipe has at least 3 (10) interactions, respectively.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Baselines: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Non-graph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based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Graph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based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CF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YoutubeDNN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accent6"/>
                </a:solidFill>
              </a:rPr>
              <a:t>LightGCN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KGCN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KGAT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3EF58-7274-C946-BDA1-7D532603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5" y="3227191"/>
            <a:ext cx="5746750" cy="11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4962" cy="1325563"/>
          </a:xfrm>
        </p:spPr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dirty="0"/>
              <a:t>shows the relative performance improvement</a:t>
            </a:r>
            <a:r>
              <a:rPr lang="zh-CN" altLang="en-US" dirty="0"/>
              <a:t> </a:t>
            </a:r>
            <a:r>
              <a:rPr lang="en-US" dirty="0"/>
              <a:t>afforded by our method compared to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dirty="0"/>
              <a:t>models.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253A9-A38A-4948-A19B-784A500A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68" y="2866994"/>
            <a:ext cx="9761225" cy="31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to quantify the impact of the components in our proposed model and report the corresponding degradations,</a:t>
            </a:r>
            <a:r>
              <a:rPr lang="zh-CN" altLang="en-US" dirty="0"/>
              <a:t> </a:t>
            </a:r>
            <a:r>
              <a:rPr lang="en-US" altLang="zh-CN" dirty="0"/>
              <a:t>including the </a:t>
            </a:r>
            <a:r>
              <a:rPr lang="en-US" altLang="zh-CN" dirty="0">
                <a:solidFill>
                  <a:srgbClr val="FF0000"/>
                </a:solidFill>
              </a:rPr>
              <a:t>GRU</a:t>
            </a:r>
            <a:r>
              <a:rPr lang="en-US" altLang="zh-CN" dirty="0"/>
              <a:t> for preference vector, contrastive learning (</a:t>
            </a:r>
            <a:r>
              <a:rPr lang="en-US" altLang="zh-CN" dirty="0">
                <a:solidFill>
                  <a:srgbClr val="FF0000"/>
                </a:solidFill>
              </a:rPr>
              <a:t>CL</a:t>
            </a:r>
            <a:r>
              <a:rPr lang="en-US" altLang="zh-CN" dirty="0"/>
              <a:t>) that includes both UCL and SCL, supervised contrastive learning (</a:t>
            </a:r>
            <a:r>
              <a:rPr lang="en-US" altLang="zh-CN" dirty="0">
                <a:solidFill>
                  <a:srgbClr val="FF0000"/>
                </a:solidFill>
              </a:rPr>
              <a:t>SCL</a:t>
            </a:r>
            <a:r>
              <a:rPr lang="en-US" altLang="zh-CN" dirty="0"/>
              <a:t>), node embedding dropout (</a:t>
            </a:r>
            <a:r>
              <a:rPr lang="en-US" altLang="zh-CN" dirty="0">
                <a:solidFill>
                  <a:srgbClr val="FF0000"/>
                </a:solidFill>
              </a:rPr>
              <a:t>NED</a:t>
            </a:r>
            <a:r>
              <a:rPr lang="en-US" altLang="zh-CN" dirty="0"/>
              <a:t>), and edge dropout (</a:t>
            </a:r>
            <a:r>
              <a:rPr lang="en-US" altLang="zh-CN" dirty="0">
                <a:solidFill>
                  <a:srgbClr val="FF0000"/>
                </a:solidFill>
              </a:rPr>
              <a:t>ED</a:t>
            </a:r>
            <a:r>
              <a:rPr lang="en-US" altLang="zh-CN" dirty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5613A-AC9B-AB4A-854F-DEDA6E18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16" y="3825214"/>
            <a:ext cx="6538768" cy="25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0298" cy="4351338"/>
          </a:xfrm>
        </p:spPr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module,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 ratios of additional noise data sampled from unobserved interactions and compare their performances.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9F562-42B3-9A41-A9FD-894AD200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45" y="1765289"/>
            <a:ext cx="4924664" cy="41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Kitchen assistant is one of the enabled services in intelligent voice assistants.</a:t>
            </a:r>
          </a:p>
          <a:p>
            <a:r>
              <a:rPr lang="en-US" dirty="0"/>
              <a:t>Current solutions for recipe recommendation have two limitations: </a:t>
            </a:r>
          </a:p>
          <a:p>
            <a:pPr lvl="1"/>
            <a:r>
              <a:rPr lang="en-US" dirty="0"/>
              <a:t>Neglect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personalized</a:t>
            </a:r>
            <a:r>
              <a:rPr lang="zh-CN" altLang="en-US" dirty="0"/>
              <a:t> </a:t>
            </a:r>
            <a:r>
              <a:rPr lang="en-US" altLang="zh-CN" dirty="0"/>
              <a:t>preferences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recipe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dirty="0"/>
              <a:t>e propose a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dirty="0"/>
              <a:t>ontrastive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dirty="0"/>
              <a:t>nowledge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dirty="0"/>
              <a:t>raph </a:t>
            </a:r>
            <a:r>
              <a:rPr lang="en-US" altLang="zh-CN" dirty="0" err="1">
                <a:solidFill>
                  <a:srgbClr val="FF0000"/>
                </a:solidFill>
              </a:rPr>
              <a:t>AT</a:t>
            </a:r>
            <a:r>
              <a:rPr lang="en-US" dirty="0" err="1"/>
              <a:t>tention</a:t>
            </a:r>
            <a:r>
              <a:rPr lang="en-US" dirty="0"/>
              <a:t> network (</a:t>
            </a:r>
            <a:r>
              <a:rPr lang="en-US" dirty="0">
                <a:solidFill>
                  <a:srgbClr val="FF0000"/>
                </a:solidFill>
              </a:rPr>
              <a:t>C-KGAT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includes: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 knowledge graph attention-based recommender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</a:t>
            </a:r>
            <a:r>
              <a:rPr lang="en-US" dirty="0"/>
              <a:t>rofiling user diversified preferences from user hist</a:t>
            </a:r>
            <a:r>
              <a:rPr lang="en-US" altLang="zh-CN" dirty="0"/>
              <a:t>orical</a:t>
            </a:r>
            <a:r>
              <a:rPr lang="zh-CN" altLang="en-US" dirty="0"/>
              <a:t> </a:t>
            </a:r>
            <a:r>
              <a:rPr lang="en-US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en-US" dirty="0"/>
              <a:t>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 contrastive</a:t>
            </a:r>
            <a:r>
              <a:rPr lang="zh-CN" altLang="en-US" dirty="0"/>
              <a:t> </a:t>
            </a:r>
            <a:r>
              <a:rPr lang="en-US" dirty="0"/>
              <a:t>learning module with two auxiliary tasks to improve</a:t>
            </a:r>
            <a:r>
              <a:rPr lang="zh-CN" altLang="en-US" dirty="0"/>
              <a:t> </a:t>
            </a:r>
            <a:r>
              <a:rPr lang="en-US" dirty="0"/>
              <a:t>model robustness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summarize,</a:t>
            </a:r>
            <a:r>
              <a:rPr lang="zh-CN" altLang="en-US" dirty="0"/>
              <a:t> </a:t>
            </a:r>
            <a:r>
              <a:rPr lang="en-US" altLang="zh-CN" dirty="0"/>
              <a:t>we propose a contrastive knowledge graph attention network for user request-based recipe recommendation. The proposed model not only boosts performance by modeling user preferences towards different recipes but also integrates unsupervised and supervised contrastive learning to improve model robustness.</a:t>
            </a:r>
          </a:p>
          <a:p>
            <a:r>
              <a:rPr lang="en-US" altLang="zh-CN" dirty="0"/>
              <a:t>In the future, we plan to improve the model performance with advanced negative sampling strategies and transfer learning for cross-domain recommendation.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1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AEDD43-1719-9641-90F4-D5D47368CA8F}"/>
              </a:ext>
            </a:extLst>
          </p:cNvPr>
          <p:cNvSpPr txBox="1">
            <a:spLocks/>
          </p:cNvSpPr>
          <p:nvPr/>
        </p:nvSpPr>
        <p:spPr>
          <a:xfrm>
            <a:off x="1642753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/>
              <a:t>Thanks!</a:t>
            </a:r>
          </a:p>
          <a:p>
            <a:pPr algn="ctr"/>
            <a:r>
              <a:rPr lang="en-US" altLang="zh-CN" sz="5400" dirty="0"/>
              <a:t>Q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638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target user and </a:t>
            </a:r>
            <a:r>
              <a:rPr lang="en-US" altLang="zh-CN" dirty="0"/>
              <a:t>his/her</a:t>
            </a:r>
            <a:r>
              <a:rPr lang="en-US" dirty="0"/>
              <a:t> utterance request, we aim to recommend top-K relevant recipes.</a:t>
            </a:r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includes: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Users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Recipes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with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textual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categorial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features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(i.e.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recipe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name,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cooking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time.)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User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recipe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interactions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with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sequence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of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behaviors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(i.e.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browse,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add_to_cart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recipe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knowledge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graph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with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recipe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entities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attribute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entities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(i.e.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cuisine,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ingredients,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keywords).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Different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types of relations connect recipes and corresponding types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of attribute entities.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user-recipe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interactions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/>
                </a:solidFill>
              </a:rPr>
              <a:t>recipe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knowledge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graph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ollaborative Knowledge Graph</a:t>
            </a:r>
            <a:r>
              <a:rPr lang="zh-CN" altLang="en-US" dirty="0"/>
              <a:t> </a:t>
            </a:r>
            <a:r>
              <a:rPr lang="en-US" dirty="0"/>
              <a:t>(CKG)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C-KGAT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957"/>
            <a:ext cx="10680865" cy="2746375"/>
          </a:xfrm>
        </p:spPr>
        <p:txBody>
          <a:bodyPr/>
          <a:lstStyle/>
          <a:p>
            <a:r>
              <a:rPr lang="en-US" altLang="zh-CN" dirty="0"/>
              <a:t>C-KGAT</a:t>
            </a:r>
            <a:r>
              <a:rPr lang="en-US" dirty="0"/>
              <a:t> mainly consists of three components: </a:t>
            </a:r>
          </a:p>
          <a:p>
            <a:pPr lvl="1"/>
            <a:r>
              <a:rPr lang="en-US" dirty="0"/>
              <a:t>Knowledge graph embedding leverage the structure of CKG to learn entity embedding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A KGAT-based recommender</a:t>
            </a:r>
            <a:r>
              <a:rPr lang="zh-CN" altLang="en-US" dirty="0"/>
              <a:t> </a:t>
            </a:r>
            <a:r>
              <a:rPr lang="en-US" altLang="zh-CN" dirty="0"/>
              <a:t>(KGAT-Rec)</a:t>
            </a:r>
            <a:r>
              <a:rPr lang="en-US" dirty="0"/>
              <a:t> is proposed to learn collaborative user and recipe embeddings by modeling the diversified user preferences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A contrastive learning module contrast</a:t>
            </a:r>
            <a:r>
              <a:rPr lang="en-US" altLang="zh-CN" dirty="0"/>
              <a:t>s</a:t>
            </a:r>
            <a:r>
              <a:rPr lang="en-US" dirty="0"/>
              <a:t> user and recipe embeddings from different graph views to improve model robustness.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A4261-A053-F041-9721-F1C0A7F9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4" y="4139893"/>
            <a:ext cx="6343238" cy="25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72106" cy="12200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Each user, recipe, and attribute entity is associated with an ID</a:t>
                </a:r>
                <a:r>
                  <a:rPr lang="zh-CN" altLang="en-US" dirty="0"/>
                  <a:t> </a:t>
                </a:r>
                <a:r>
                  <a:rPr lang="en-US" dirty="0"/>
                  <a:t>embedding, annotated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respectively, which</a:t>
                </a:r>
                <a:r>
                  <a:rPr lang="zh-CN" altLang="en-US" dirty="0"/>
                  <a:t> </a:t>
                </a:r>
                <a:r>
                  <a:rPr lang="en-US" dirty="0"/>
                  <a:t>are used to initialize their entity embeddings in the collaborative</a:t>
                </a:r>
                <a:r>
                  <a:rPr lang="zh-CN" altLang="en-US" dirty="0"/>
                  <a:t> </a:t>
                </a:r>
                <a:r>
                  <a:rPr lang="en-US" dirty="0"/>
                  <a:t>knowledge graph.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TransE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loss:</a:t>
                </a:r>
                <a:r>
                  <a:rPr lang="zh-CN" alt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72106" cy="1220023"/>
              </a:xfrm>
              <a:blipFill>
                <a:blip r:embed="rId2"/>
                <a:stretch>
                  <a:fillRect l="-979" t="-12245" r="-1102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2D103-554C-2144-891B-81B9AFBD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77" y="2983400"/>
            <a:ext cx="5671457" cy="1220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6B318-E359-6541-BFD3-40A955E07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558" y="4203423"/>
            <a:ext cx="6343238" cy="2580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AA23B0-2A54-4F43-8B2D-7CF8016FEB06}"/>
              </a:ext>
            </a:extLst>
          </p:cNvPr>
          <p:cNvSpPr/>
          <p:nvPr/>
        </p:nvSpPr>
        <p:spPr>
          <a:xfrm>
            <a:off x="5436151" y="4203423"/>
            <a:ext cx="2265987" cy="96190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B393A13-B1AB-AA48-BBF2-3B13C7AB0760}"/>
              </a:ext>
            </a:extLst>
          </p:cNvPr>
          <p:cNvSpPr txBox="1">
            <a:spLocks/>
          </p:cNvSpPr>
          <p:nvPr/>
        </p:nvSpPr>
        <p:spPr>
          <a:xfrm>
            <a:off x="3113775" y="4471035"/>
            <a:ext cx="5028350" cy="516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Alexa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5A82F-7A1A-F546-A0DB-BB9D1B31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74" y="2023488"/>
            <a:ext cx="8968819" cy="3648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AFF715-0232-494F-BABD-8A155ABB7F43}"/>
              </a:ext>
            </a:extLst>
          </p:cNvPr>
          <p:cNvSpPr/>
          <p:nvPr/>
        </p:nvSpPr>
        <p:spPr>
          <a:xfrm>
            <a:off x="6085796" y="3073143"/>
            <a:ext cx="2067604" cy="71336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2756" cy="4351338"/>
          </a:xfrm>
        </p:spPr>
        <p:txBody>
          <a:bodyPr>
            <a:normAutofit/>
          </a:bodyPr>
          <a:lstStyle/>
          <a:p>
            <a:r>
              <a:rPr lang="en-US" dirty="0"/>
              <a:t>In the collaborative knowledge graph, a</a:t>
            </a:r>
            <a:r>
              <a:rPr lang="zh-CN" altLang="en-US" dirty="0"/>
              <a:t> </a:t>
            </a:r>
            <a:r>
              <a:rPr lang="en-US" altLang="zh-CN" dirty="0"/>
              <a:t>user/item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dirty="0"/>
              <a:t>embedding is</a:t>
            </a:r>
            <a:r>
              <a:rPr lang="zh-CN" altLang="en-US" dirty="0"/>
              <a:t> </a:t>
            </a:r>
            <a:r>
              <a:rPr lang="en-US" dirty="0"/>
              <a:t>updated by aggregating the rich semantic information from its</a:t>
            </a:r>
            <a:r>
              <a:rPr lang="zh-CN" altLang="en-US" dirty="0"/>
              <a:t> </a:t>
            </a:r>
            <a:r>
              <a:rPr lang="en-US" dirty="0"/>
              <a:t>neighbor triplets.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E2B29-F27A-424D-BCC3-5A815409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2" y="2990283"/>
            <a:ext cx="5049213" cy="2192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A32BA-D381-3D40-901B-2011B542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45" y="2912237"/>
            <a:ext cx="6200471" cy="2680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6E5965-7CC5-C947-A45A-B4D9BDE7DF71}"/>
              </a:ext>
            </a:extLst>
          </p:cNvPr>
          <p:cNvSpPr/>
          <p:nvPr/>
        </p:nvSpPr>
        <p:spPr>
          <a:xfrm>
            <a:off x="5887413" y="4227616"/>
            <a:ext cx="3434717" cy="137753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dirty="0"/>
              <a:t>learn different user preferences from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dirty="0"/>
              <a:t>sequential behaviors</a:t>
            </a:r>
            <a:r>
              <a:rPr lang="zh-CN" altLang="en-US" dirty="0"/>
              <a:t> </a:t>
            </a:r>
            <a:r>
              <a:rPr lang="en-US" dirty="0"/>
              <a:t>towards each interacted recipe by a one</a:t>
            </a:r>
            <a:r>
              <a:rPr lang="zh-CN" altLang="en-US" dirty="0"/>
              <a:t> </a:t>
            </a:r>
            <a:r>
              <a:rPr lang="en-US" dirty="0"/>
              <a:t>layer</a:t>
            </a:r>
            <a:r>
              <a:rPr lang="zh-CN" altLang="en-US" dirty="0"/>
              <a:t> </a:t>
            </a:r>
            <a:r>
              <a:rPr lang="en-US" dirty="0"/>
              <a:t>bidirectional Gated Recurrent Unit (GRU)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6DCAB-1530-3B4A-AEA8-3BAFBA3B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2" y="3386297"/>
            <a:ext cx="3865419" cy="1002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7281E-5E84-8D4B-AC2B-81082361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07" y="3048237"/>
            <a:ext cx="6200471" cy="2680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BC5147-CB39-7845-9AD5-FF5A12EA38FD}"/>
              </a:ext>
            </a:extLst>
          </p:cNvPr>
          <p:cNvSpPr/>
          <p:nvPr/>
        </p:nvSpPr>
        <p:spPr>
          <a:xfrm>
            <a:off x="5032592" y="3887371"/>
            <a:ext cx="3351387" cy="68046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7281E-5E84-8D4B-AC2B-81082361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0" y="2088794"/>
            <a:ext cx="8518818" cy="36826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BC5147-CB39-7845-9AD5-FF5A12EA38FD}"/>
              </a:ext>
            </a:extLst>
          </p:cNvPr>
          <p:cNvSpPr/>
          <p:nvPr/>
        </p:nvSpPr>
        <p:spPr>
          <a:xfrm>
            <a:off x="7244191" y="2621520"/>
            <a:ext cx="2956713" cy="314988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20278</TotalTime>
  <Words>1029</Words>
  <Application>Microsoft Macintosh PowerPoint</Application>
  <PresentationFormat>Widescreen</PresentationFormat>
  <Paragraphs>133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Contrastive knowledge graph attention network for request-based recipe recommendation</vt:lpstr>
      <vt:lpstr>Introduction</vt:lpstr>
      <vt:lpstr>Problem Formulation</vt:lpstr>
      <vt:lpstr>Method: C-KGAT</vt:lpstr>
      <vt:lpstr>Method: Knowledge Graph Embedding</vt:lpstr>
      <vt:lpstr>Method: KGAT-Rec</vt:lpstr>
      <vt:lpstr>Method: KGAT-Rec</vt:lpstr>
      <vt:lpstr>Method: KGAT-Rec</vt:lpstr>
      <vt:lpstr>Method: KGAT-Rec</vt:lpstr>
      <vt:lpstr>Method: KGAT-Rec</vt:lpstr>
      <vt:lpstr>Method: Incorporating Contrastive Learning</vt:lpstr>
      <vt:lpstr>Method: Incorporating Contrastive Learning</vt:lpstr>
      <vt:lpstr>Method: Incorporating Contrastive Learning</vt:lpstr>
      <vt:lpstr>Method: Incorporating Contrastive Learning</vt:lpstr>
      <vt:lpstr>Experiments</vt:lpstr>
      <vt:lpstr>Experiments: Datasets &amp; Baselines</vt:lpstr>
      <vt:lpstr>Experiments: Model Performance Comparison</vt:lpstr>
      <vt:lpstr>Experiments: Ablation Study</vt:lpstr>
      <vt:lpstr>Experiments: Model Robustness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 </dc:title>
  <dc:creator>Microsoft Office User</dc:creator>
  <cp:lastModifiedBy>Microsoft Office User</cp:lastModifiedBy>
  <cp:revision>2042</cp:revision>
  <cp:lastPrinted>2019-08-28T18:01:29Z</cp:lastPrinted>
  <dcterms:created xsi:type="dcterms:W3CDTF">2019-07-06T01:52:04Z</dcterms:created>
  <dcterms:modified xsi:type="dcterms:W3CDTF">2022-03-20T08:52:17Z</dcterms:modified>
</cp:coreProperties>
</file>