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92" r:id="rId3"/>
    <p:sldId id="307" r:id="rId4"/>
    <p:sldId id="308" r:id="rId5"/>
    <p:sldId id="305" r:id="rId6"/>
    <p:sldId id="310" r:id="rId7"/>
    <p:sldId id="311" r:id="rId8"/>
    <p:sldId id="312" r:id="rId9"/>
    <p:sldId id="306" r:id="rId10"/>
    <p:sldId id="316" r:id="rId11"/>
    <p:sldId id="317" r:id="rId12"/>
    <p:sldId id="321" r:id="rId13"/>
    <p:sldId id="322" r:id="rId14"/>
    <p:sldId id="323" r:id="rId15"/>
    <p:sldId id="303" r:id="rId16"/>
    <p:sldId id="30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C4F3"/>
    <a:srgbClr val="FFAD9A"/>
    <a:srgbClr val="E2989A"/>
    <a:srgbClr val="C58486"/>
    <a:srgbClr val="C54D71"/>
    <a:srgbClr val="F9F9F9"/>
    <a:srgbClr val="D9D9D9"/>
    <a:srgbClr val="000000"/>
    <a:srgbClr val="7F7F7F"/>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64"/>
    <p:restoredTop sz="89747"/>
  </p:normalViewPr>
  <p:slideViewPr>
    <p:cSldViewPr snapToGrid="0" snapToObjects="1">
      <p:cViewPr varScale="1">
        <p:scale>
          <a:sx n="107" d="100"/>
          <a:sy n="107" d="100"/>
        </p:scale>
        <p:origin x="184"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076C22-075E-0F44-AE1B-1CD99880AE7F}" type="datetimeFigureOut">
              <a:rPr lang="en-US" smtClean="0"/>
              <a:t>7/7/22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8675FD-BEE5-EA4D-B104-2023E81D3619}" type="slidenum">
              <a:rPr lang="en-US" smtClean="0"/>
              <a:t>‹#›</a:t>
            </a:fld>
            <a:endParaRPr lang="en-US"/>
          </a:p>
        </p:txBody>
      </p:sp>
    </p:spTree>
    <p:extLst>
      <p:ext uri="{BB962C8B-B14F-4D97-AF65-F5344CB8AC3E}">
        <p14:creationId xmlns:p14="http://schemas.microsoft.com/office/powerpoint/2010/main" val="958072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E18675FD-BEE5-EA4D-B104-2023E81D3619}" type="slidenum">
              <a:rPr lang="en-US" smtClean="0"/>
              <a:t>1</a:t>
            </a:fld>
            <a:endParaRPr lang="en-US"/>
          </a:p>
        </p:txBody>
      </p:sp>
    </p:spTree>
    <p:extLst>
      <p:ext uri="{BB962C8B-B14F-4D97-AF65-F5344CB8AC3E}">
        <p14:creationId xmlns:p14="http://schemas.microsoft.com/office/powerpoint/2010/main" val="3559930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8675FD-BEE5-EA4D-B104-2023E81D3619}" type="slidenum">
              <a:rPr lang="en-US" smtClean="0"/>
              <a:t>5</a:t>
            </a:fld>
            <a:endParaRPr lang="en-US"/>
          </a:p>
        </p:txBody>
      </p:sp>
    </p:spTree>
    <p:extLst>
      <p:ext uri="{BB962C8B-B14F-4D97-AF65-F5344CB8AC3E}">
        <p14:creationId xmlns:p14="http://schemas.microsoft.com/office/powerpoint/2010/main" val="3442806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8675FD-BEE5-EA4D-B104-2023E81D3619}" type="slidenum">
              <a:rPr lang="en-US" smtClean="0"/>
              <a:t>7</a:t>
            </a:fld>
            <a:endParaRPr lang="en-US"/>
          </a:p>
        </p:txBody>
      </p:sp>
    </p:spTree>
    <p:extLst>
      <p:ext uri="{BB962C8B-B14F-4D97-AF65-F5344CB8AC3E}">
        <p14:creationId xmlns:p14="http://schemas.microsoft.com/office/powerpoint/2010/main" val="31384425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C924E-37C4-DD44-9349-D2020FA23D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9C0277-38D6-0144-AE28-FE3709222E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071AF1A-9921-8540-8CF5-14BF9DAABA60}"/>
              </a:ext>
            </a:extLst>
          </p:cNvPr>
          <p:cNvSpPr>
            <a:spLocks noGrp="1"/>
          </p:cNvSpPr>
          <p:nvPr>
            <p:ph type="dt" sz="half" idx="10"/>
          </p:nvPr>
        </p:nvSpPr>
        <p:spPr/>
        <p:txBody>
          <a:bodyPr/>
          <a:lstStyle/>
          <a:p>
            <a:fld id="{2144E3E8-8970-D849-8862-7FFB008636BB}" type="datetime1">
              <a:rPr lang="en-US" smtClean="0"/>
              <a:t>7/7/22</a:t>
            </a:fld>
            <a:endParaRPr lang="en-US"/>
          </a:p>
        </p:txBody>
      </p:sp>
      <p:sp>
        <p:nvSpPr>
          <p:cNvPr id="5" name="Footer Placeholder 4">
            <a:extLst>
              <a:ext uri="{FF2B5EF4-FFF2-40B4-BE49-F238E27FC236}">
                <a16:creationId xmlns:a16="http://schemas.microsoft.com/office/drawing/2014/main" id="{59E053F0-E208-8F49-8F20-231F50A6B1E7}"/>
              </a:ext>
            </a:extLst>
          </p:cNvPr>
          <p:cNvSpPr>
            <a:spLocks noGrp="1"/>
          </p:cNvSpPr>
          <p:nvPr>
            <p:ph type="ftr" sz="quarter" idx="11"/>
          </p:nvPr>
        </p:nvSpPr>
        <p:spPr/>
        <p:txBody>
          <a:bodyPr/>
          <a:lstStyle/>
          <a:p>
            <a:r>
              <a:rPr lang="en-US"/>
              <a:t>Alexa Confidential</a:t>
            </a:r>
          </a:p>
        </p:txBody>
      </p:sp>
      <p:sp>
        <p:nvSpPr>
          <p:cNvPr id="6" name="Slide Number Placeholder 5">
            <a:extLst>
              <a:ext uri="{FF2B5EF4-FFF2-40B4-BE49-F238E27FC236}">
                <a16:creationId xmlns:a16="http://schemas.microsoft.com/office/drawing/2014/main" id="{E2E72A09-42F3-F94C-B403-FA41DE163993}"/>
              </a:ext>
            </a:extLst>
          </p:cNvPr>
          <p:cNvSpPr>
            <a:spLocks noGrp="1"/>
          </p:cNvSpPr>
          <p:nvPr>
            <p:ph type="sldNum" sz="quarter" idx="12"/>
          </p:nvPr>
        </p:nvSpPr>
        <p:spPr/>
        <p:txBody>
          <a:bodyPr/>
          <a:lstStyle/>
          <a:p>
            <a:fld id="{526349E8-98C6-B741-A128-C9BEA4C3EE9D}" type="slidenum">
              <a:rPr lang="en-US" smtClean="0"/>
              <a:t>‹#›</a:t>
            </a:fld>
            <a:endParaRPr lang="en-US"/>
          </a:p>
        </p:txBody>
      </p:sp>
      <p:pic>
        <p:nvPicPr>
          <p:cNvPr id="7" name="Picture 6">
            <a:extLst>
              <a:ext uri="{FF2B5EF4-FFF2-40B4-BE49-F238E27FC236}">
                <a16:creationId xmlns:a16="http://schemas.microsoft.com/office/drawing/2014/main" id="{AEA7A98C-B079-314B-B085-0FB975452891}"/>
              </a:ext>
            </a:extLst>
          </p:cNvPr>
          <p:cNvPicPr>
            <a:picLocks noChangeAspect="1"/>
          </p:cNvPicPr>
          <p:nvPr userDrawn="1"/>
        </p:nvPicPr>
        <p:blipFill rotWithShape="1">
          <a:blip r:embed="rId2"/>
          <a:srcRect t="40416" b="39951"/>
          <a:stretch/>
        </p:blipFill>
        <p:spPr>
          <a:xfrm>
            <a:off x="4413250" y="5476700"/>
            <a:ext cx="3365500" cy="660749"/>
          </a:xfrm>
          <a:prstGeom prst="rect">
            <a:avLst/>
          </a:prstGeom>
        </p:spPr>
      </p:pic>
    </p:spTree>
    <p:extLst>
      <p:ext uri="{BB962C8B-B14F-4D97-AF65-F5344CB8AC3E}">
        <p14:creationId xmlns:p14="http://schemas.microsoft.com/office/powerpoint/2010/main" val="577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39BB7-7F98-FD43-9E49-2E4739A2C5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50ACF9-6646-B146-A648-754EEC2AA56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3B04C2-108B-F143-90FA-E5499B876F7B}"/>
              </a:ext>
            </a:extLst>
          </p:cNvPr>
          <p:cNvSpPr>
            <a:spLocks noGrp="1"/>
          </p:cNvSpPr>
          <p:nvPr>
            <p:ph type="dt" sz="half" idx="10"/>
          </p:nvPr>
        </p:nvSpPr>
        <p:spPr/>
        <p:txBody>
          <a:bodyPr/>
          <a:lstStyle/>
          <a:p>
            <a:fld id="{0FB720E9-029B-DF47-ABCB-486927F968A1}" type="datetime1">
              <a:rPr lang="en-US" smtClean="0"/>
              <a:t>7/7/22</a:t>
            </a:fld>
            <a:endParaRPr lang="en-US"/>
          </a:p>
        </p:txBody>
      </p:sp>
      <p:sp>
        <p:nvSpPr>
          <p:cNvPr id="5" name="Footer Placeholder 4">
            <a:extLst>
              <a:ext uri="{FF2B5EF4-FFF2-40B4-BE49-F238E27FC236}">
                <a16:creationId xmlns:a16="http://schemas.microsoft.com/office/drawing/2014/main" id="{27A9DF20-DE41-CF4C-B1CE-3B35FFA03EFF}"/>
              </a:ext>
            </a:extLst>
          </p:cNvPr>
          <p:cNvSpPr>
            <a:spLocks noGrp="1"/>
          </p:cNvSpPr>
          <p:nvPr>
            <p:ph type="ftr" sz="quarter" idx="11"/>
          </p:nvPr>
        </p:nvSpPr>
        <p:spPr/>
        <p:txBody>
          <a:bodyPr/>
          <a:lstStyle/>
          <a:p>
            <a:r>
              <a:rPr lang="en-US"/>
              <a:t>Alexa Confidential</a:t>
            </a:r>
          </a:p>
        </p:txBody>
      </p:sp>
      <p:sp>
        <p:nvSpPr>
          <p:cNvPr id="6" name="Slide Number Placeholder 5">
            <a:extLst>
              <a:ext uri="{FF2B5EF4-FFF2-40B4-BE49-F238E27FC236}">
                <a16:creationId xmlns:a16="http://schemas.microsoft.com/office/drawing/2014/main" id="{1C650361-6F5D-A34A-BF7D-C1324D66C8F1}"/>
              </a:ext>
            </a:extLst>
          </p:cNvPr>
          <p:cNvSpPr>
            <a:spLocks noGrp="1"/>
          </p:cNvSpPr>
          <p:nvPr>
            <p:ph type="sldNum" sz="quarter" idx="12"/>
          </p:nvPr>
        </p:nvSpPr>
        <p:spPr/>
        <p:txBody>
          <a:bodyPr/>
          <a:lstStyle/>
          <a:p>
            <a:fld id="{526349E8-98C6-B741-A128-C9BEA4C3EE9D}" type="slidenum">
              <a:rPr lang="en-US" smtClean="0"/>
              <a:t>‹#›</a:t>
            </a:fld>
            <a:endParaRPr lang="en-US"/>
          </a:p>
        </p:txBody>
      </p:sp>
    </p:spTree>
    <p:extLst>
      <p:ext uri="{BB962C8B-B14F-4D97-AF65-F5344CB8AC3E}">
        <p14:creationId xmlns:p14="http://schemas.microsoft.com/office/powerpoint/2010/main" val="1798984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FD6661-B2E9-ED4A-B438-DB8A8DAAE1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C8E013B-772F-DF41-A3E1-41A18D11017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50FA06-BB73-FA48-BE8D-FDF5EC4859FE}"/>
              </a:ext>
            </a:extLst>
          </p:cNvPr>
          <p:cNvSpPr>
            <a:spLocks noGrp="1"/>
          </p:cNvSpPr>
          <p:nvPr>
            <p:ph type="dt" sz="half" idx="10"/>
          </p:nvPr>
        </p:nvSpPr>
        <p:spPr/>
        <p:txBody>
          <a:bodyPr/>
          <a:lstStyle/>
          <a:p>
            <a:fld id="{2324FCDB-0B94-8847-BC18-0529DA8E42AF}" type="datetime1">
              <a:rPr lang="en-US" smtClean="0"/>
              <a:t>7/7/22</a:t>
            </a:fld>
            <a:endParaRPr lang="en-US"/>
          </a:p>
        </p:txBody>
      </p:sp>
      <p:sp>
        <p:nvSpPr>
          <p:cNvPr id="5" name="Footer Placeholder 4">
            <a:extLst>
              <a:ext uri="{FF2B5EF4-FFF2-40B4-BE49-F238E27FC236}">
                <a16:creationId xmlns:a16="http://schemas.microsoft.com/office/drawing/2014/main" id="{A0467764-296E-1F49-896B-DF3C1949DC8A}"/>
              </a:ext>
            </a:extLst>
          </p:cNvPr>
          <p:cNvSpPr>
            <a:spLocks noGrp="1"/>
          </p:cNvSpPr>
          <p:nvPr>
            <p:ph type="ftr" sz="quarter" idx="11"/>
          </p:nvPr>
        </p:nvSpPr>
        <p:spPr/>
        <p:txBody>
          <a:bodyPr/>
          <a:lstStyle/>
          <a:p>
            <a:r>
              <a:rPr lang="en-US"/>
              <a:t>Alexa Confidential</a:t>
            </a:r>
          </a:p>
        </p:txBody>
      </p:sp>
      <p:sp>
        <p:nvSpPr>
          <p:cNvPr id="6" name="Slide Number Placeholder 5">
            <a:extLst>
              <a:ext uri="{FF2B5EF4-FFF2-40B4-BE49-F238E27FC236}">
                <a16:creationId xmlns:a16="http://schemas.microsoft.com/office/drawing/2014/main" id="{0BE3FAE3-09D3-414F-B8F8-26253C338F56}"/>
              </a:ext>
            </a:extLst>
          </p:cNvPr>
          <p:cNvSpPr>
            <a:spLocks noGrp="1"/>
          </p:cNvSpPr>
          <p:nvPr>
            <p:ph type="sldNum" sz="quarter" idx="12"/>
          </p:nvPr>
        </p:nvSpPr>
        <p:spPr/>
        <p:txBody>
          <a:bodyPr/>
          <a:lstStyle/>
          <a:p>
            <a:fld id="{526349E8-98C6-B741-A128-C9BEA4C3EE9D}" type="slidenum">
              <a:rPr lang="en-US" smtClean="0"/>
              <a:t>‹#›</a:t>
            </a:fld>
            <a:endParaRPr lang="en-US"/>
          </a:p>
        </p:txBody>
      </p:sp>
    </p:spTree>
    <p:extLst>
      <p:ext uri="{BB962C8B-B14F-4D97-AF65-F5344CB8AC3E}">
        <p14:creationId xmlns:p14="http://schemas.microsoft.com/office/powerpoint/2010/main" val="3391063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E4495-C814-C747-89DB-C6563BF9AD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EB7641-D71F-1644-B607-F4629A14B40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14D6DE-98C8-2747-808A-1D07126F1E26}"/>
              </a:ext>
            </a:extLst>
          </p:cNvPr>
          <p:cNvSpPr>
            <a:spLocks noGrp="1"/>
          </p:cNvSpPr>
          <p:nvPr>
            <p:ph type="dt" sz="half" idx="10"/>
          </p:nvPr>
        </p:nvSpPr>
        <p:spPr/>
        <p:txBody>
          <a:bodyPr/>
          <a:lstStyle/>
          <a:p>
            <a:fld id="{B0C1188B-B05F-1F4E-8465-CE1C20D59457}" type="datetime1">
              <a:rPr lang="en-US" smtClean="0"/>
              <a:t>7/7/22</a:t>
            </a:fld>
            <a:endParaRPr lang="en-US"/>
          </a:p>
        </p:txBody>
      </p:sp>
      <p:sp>
        <p:nvSpPr>
          <p:cNvPr id="5" name="Footer Placeholder 4">
            <a:extLst>
              <a:ext uri="{FF2B5EF4-FFF2-40B4-BE49-F238E27FC236}">
                <a16:creationId xmlns:a16="http://schemas.microsoft.com/office/drawing/2014/main" id="{77DE20AB-D67C-3E47-9915-E39D9776B319}"/>
              </a:ext>
            </a:extLst>
          </p:cNvPr>
          <p:cNvSpPr>
            <a:spLocks noGrp="1"/>
          </p:cNvSpPr>
          <p:nvPr>
            <p:ph type="ftr" sz="quarter" idx="11"/>
          </p:nvPr>
        </p:nvSpPr>
        <p:spPr/>
        <p:txBody>
          <a:bodyPr/>
          <a:lstStyle/>
          <a:p>
            <a:r>
              <a:rPr lang="en-US"/>
              <a:t>Alexa Confidential</a:t>
            </a:r>
          </a:p>
        </p:txBody>
      </p:sp>
      <p:sp>
        <p:nvSpPr>
          <p:cNvPr id="6" name="Slide Number Placeholder 5">
            <a:extLst>
              <a:ext uri="{FF2B5EF4-FFF2-40B4-BE49-F238E27FC236}">
                <a16:creationId xmlns:a16="http://schemas.microsoft.com/office/drawing/2014/main" id="{1F5FE74F-63EA-FD40-84A1-18B3E13DC83E}"/>
              </a:ext>
            </a:extLst>
          </p:cNvPr>
          <p:cNvSpPr>
            <a:spLocks noGrp="1"/>
          </p:cNvSpPr>
          <p:nvPr>
            <p:ph type="sldNum" sz="quarter" idx="12"/>
          </p:nvPr>
        </p:nvSpPr>
        <p:spPr/>
        <p:txBody>
          <a:bodyPr/>
          <a:lstStyle/>
          <a:p>
            <a:fld id="{526349E8-98C6-B741-A128-C9BEA4C3EE9D}" type="slidenum">
              <a:rPr lang="en-US" smtClean="0"/>
              <a:t>‹#›</a:t>
            </a:fld>
            <a:endParaRPr lang="en-US" dirty="0"/>
          </a:p>
        </p:txBody>
      </p:sp>
      <p:pic>
        <p:nvPicPr>
          <p:cNvPr id="8" name="Picture 7">
            <a:extLst>
              <a:ext uri="{FF2B5EF4-FFF2-40B4-BE49-F238E27FC236}">
                <a16:creationId xmlns:a16="http://schemas.microsoft.com/office/drawing/2014/main" id="{F122FED2-078B-2846-8286-069154DAC14A}"/>
              </a:ext>
            </a:extLst>
          </p:cNvPr>
          <p:cNvPicPr>
            <a:picLocks noChangeAspect="1"/>
          </p:cNvPicPr>
          <p:nvPr userDrawn="1"/>
        </p:nvPicPr>
        <p:blipFill rotWithShape="1">
          <a:blip r:embed="rId2"/>
          <a:srcRect t="40416" b="39951"/>
          <a:stretch/>
        </p:blipFill>
        <p:spPr>
          <a:xfrm>
            <a:off x="8999962" y="0"/>
            <a:ext cx="3365500" cy="660749"/>
          </a:xfrm>
          <a:prstGeom prst="rect">
            <a:avLst/>
          </a:prstGeom>
        </p:spPr>
      </p:pic>
    </p:spTree>
    <p:extLst>
      <p:ext uri="{BB962C8B-B14F-4D97-AF65-F5344CB8AC3E}">
        <p14:creationId xmlns:p14="http://schemas.microsoft.com/office/powerpoint/2010/main" val="3959093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FE163-221A-2A46-BC7D-137C470E52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0B4CEE-3BEB-CB48-9811-16A5C54FB3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BF750CA-293B-1E4F-9376-6EEE6698C24E}"/>
              </a:ext>
            </a:extLst>
          </p:cNvPr>
          <p:cNvSpPr>
            <a:spLocks noGrp="1"/>
          </p:cNvSpPr>
          <p:nvPr>
            <p:ph type="dt" sz="half" idx="10"/>
          </p:nvPr>
        </p:nvSpPr>
        <p:spPr/>
        <p:txBody>
          <a:bodyPr/>
          <a:lstStyle/>
          <a:p>
            <a:fld id="{BAB1E330-5D08-144E-8AFE-822C3E124490}" type="datetime1">
              <a:rPr lang="en-US" smtClean="0"/>
              <a:t>7/7/22</a:t>
            </a:fld>
            <a:endParaRPr lang="en-US"/>
          </a:p>
        </p:txBody>
      </p:sp>
      <p:sp>
        <p:nvSpPr>
          <p:cNvPr id="5" name="Footer Placeholder 4">
            <a:extLst>
              <a:ext uri="{FF2B5EF4-FFF2-40B4-BE49-F238E27FC236}">
                <a16:creationId xmlns:a16="http://schemas.microsoft.com/office/drawing/2014/main" id="{2D7CD165-E179-0542-B3DE-86EC5AC022E3}"/>
              </a:ext>
            </a:extLst>
          </p:cNvPr>
          <p:cNvSpPr>
            <a:spLocks noGrp="1"/>
          </p:cNvSpPr>
          <p:nvPr>
            <p:ph type="ftr" sz="quarter" idx="11"/>
          </p:nvPr>
        </p:nvSpPr>
        <p:spPr/>
        <p:txBody>
          <a:bodyPr/>
          <a:lstStyle/>
          <a:p>
            <a:r>
              <a:rPr lang="en-US"/>
              <a:t>Alexa Confidential</a:t>
            </a:r>
          </a:p>
        </p:txBody>
      </p:sp>
      <p:sp>
        <p:nvSpPr>
          <p:cNvPr id="6" name="Slide Number Placeholder 5">
            <a:extLst>
              <a:ext uri="{FF2B5EF4-FFF2-40B4-BE49-F238E27FC236}">
                <a16:creationId xmlns:a16="http://schemas.microsoft.com/office/drawing/2014/main" id="{0B56495B-04DF-0545-83FF-D99C4B25DCCC}"/>
              </a:ext>
            </a:extLst>
          </p:cNvPr>
          <p:cNvSpPr>
            <a:spLocks noGrp="1"/>
          </p:cNvSpPr>
          <p:nvPr>
            <p:ph type="sldNum" sz="quarter" idx="12"/>
          </p:nvPr>
        </p:nvSpPr>
        <p:spPr/>
        <p:txBody>
          <a:bodyPr/>
          <a:lstStyle/>
          <a:p>
            <a:fld id="{526349E8-98C6-B741-A128-C9BEA4C3EE9D}" type="slidenum">
              <a:rPr lang="en-US" smtClean="0"/>
              <a:t>‹#›</a:t>
            </a:fld>
            <a:endParaRPr lang="en-US"/>
          </a:p>
        </p:txBody>
      </p:sp>
      <p:pic>
        <p:nvPicPr>
          <p:cNvPr id="7" name="Picture 6">
            <a:extLst>
              <a:ext uri="{FF2B5EF4-FFF2-40B4-BE49-F238E27FC236}">
                <a16:creationId xmlns:a16="http://schemas.microsoft.com/office/drawing/2014/main" id="{00450A34-9F64-5046-A00E-F65FD4BB772B}"/>
              </a:ext>
            </a:extLst>
          </p:cNvPr>
          <p:cNvPicPr>
            <a:picLocks noChangeAspect="1"/>
          </p:cNvPicPr>
          <p:nvPr userDrawn="1"/>
        </p:nvPicPr>
        <p:blipFill rotWithShape="1">
          <a:blip r:embed="rId2"/>
          <a:srcRect t="40416" b="39951"/>
          <a:stretch/>
        </p:blipFill>
        <p:spPr>
          <a:xfrm>
            <a:off x="8999962" y="0"/>
            <a:ext cx="3365500" cy="660749"/>
          </a:xfrm>
          <a:prstGeom prst="rect">
            <a:avLst/>
          </a:prstGeom>
        </p:spPr>
      </p:pic>
    </p:spTree>
    <p:extLst>
      <p:ext uri="{BB962C8B-B14F-4D97-AF65-F5344CB8AC3E}">
        <p14:creationId xmlns:p14="http://schemas.microsoft.com/office/powerpoint/2010/main" val="3127959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83E18-541F-DD47-8AE6-A232EFD1AB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9266EA-9FC2-FE49-9C88-E8EC5CB3B53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D0D906-A964-564F-B9A0-BA1E9254538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DAA8935-8CE0-7F47-AFEA-F9F74B7380DC}"/>
              </a:ext>
            </a:extLst>
          </p:cNvPr>
          <p:cNvSpPr>
            <a:spLocks noGrp="1"/>
          </p:cNvSpPr>
          <p:nvPr>
            <p:ph type="dt" sz="half" idx="10"/>
          </p:nvPr>
        </p:nvSpPr>
        <p:spPr/>
        <p:txBody>
          <a:bodyPr/>
          <a:lstStyle/>
          <a:p>
            <a:fld id="{6084B297-E9CA-6E4A-925B-D9D1254B7CEA}" type="datetime1">
              <a:rPr lang="en-US" smtClean="0"/>
              <a:t>7/7/22</a:t>
            </a:fld>
            <a:endParaRPr lang="en-US"/>
          </a:p>
        </p:txBody>
      </p:sp>
      <p:sp>
        <p:nvSpPr>
          <p:cNvPr id="6" name="Footer Placeholder 5">
            <a:extLst>
              <a:ext uri="{FF2B5EF4-FFF2-40B4-BE49-F238E27FC236}">
                <a16:creationId xmlns:a16="http://schemas.microsoft.com/office/drawing/2014/main" id="{0CD469BA-D516-6E41-9CCE-AD78D69F3E1D}"/>
              </a:ext>
            </a:extLst>
          </p:cNvPr>
          <p:cNvSpPr>
            <a:spLocks noGrp="1"/>
          </p:cNvSpPr>
          <p:nvPr>
            <p:ph type="ftr" sz="quarter" idx="11"/>
          </p:nvPr>
        </p:nvSpPr>
        <p:spPr/>
        <p:txBody>
          <a:bodyPr/>
          <a:lstStyle/>
          <a:p>
            <a:r>
              <a:rPr lang="en-US"/>
              <a:t>Alexa Confidential</a:t>
            </a:r>
          </a:p>
        </p:txBody>
      </p:sp>
      <p:sp>
        <p:nvSpPr>
          <p:cNvPr id="7" name="Slide Number Placeholder 6">
            <a:extLst>
              <a:ext uri="{FF2B5EF4-FFF2-40B4-BE49-F238E27FC236}">
                <a16:creationId xmlns:a16="http://schemas.microsoft.com/office/drawing/2014/main" id="{0B20B7D1-D10B-F74E-8D12-89CC201C257A}"/>
              </a:ext>
            </a:extLst>
          </p:cNvPr>
          <p:cNvSpPr>
            <a:spLocks noGrp="1"/>
          </p:cNvSpPr>
          <p:nvPr>
            <p:ph type="sldNum" sz="quarter" idx="12"/>
          </p:nvPr>
        </p:nvSpPr>
        <p:spPr/>
        <p:txBody>
          <a:bodyPr/>
          <a:lstStyle/>
          <a:p>
            <a:fld id="{526349E8-98C6-B741-A128-C9BEA4C3EE9D}" type="slidenum">
              <a:rPr lang="en-US" smtClean="0"/>
              <a:t>‹#›</a:t>
            </a:fld>
            <a:endParaRPr lang="en-US"/>
          </a:p>
        </p:txBody>
      </p:sp>
      <p:pic>
        <p:nvPicPr>
          <p:cNvPr id="8" name="Picture 7">
            <a:extLst>
              <a:ext uri="{FF2B5EF4-FFF2-40B4-BE49-F238E27FC236}">
                <a16:creationId xmlns:a16="http://schemas.microsoft.com/office/drawing/2014/main" id="{D201F709-67B1-FA42-AE08-782F40A19C95}"/>
              </a:ext>
            </a:extLst>
          </p:cNvPr>
          <p:cNvPicPr>
            <a:picLocks noChangeAspect="1"/>
          </p:cNvPicPr>
          <p:nvPr userDrawn="1"/>
        </p:nvPicPr>
        <p:blipFill rotWithShape="1">
          <a:blip r:embed="rId2"/>
          <a:srcRect t="40416" b="39951"/>
          <a:stretch/>
        </p:blipFill>
        <p:spPr>
          <a:xfrm>
            <a:off x="8999962" y="0"/>
            <a:ext cx="3365500" cy="660749"/>
          </a:xfrm>
          <a:prstGeom prst="rect">
            <a:avLst/>
          </a:prstGeom>
        </p:spPr>
      </p:pic>
    </p:spTree>
    <p:extLst>
      <p:ext uri="{BB962C8B-B14F-4D97-AF65-F5344CB8AC3E}">
        <p14:creationId xmlns:p14="http://schemas.microsoft.com/office/powerpoint/2010/main" val="1092365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82DC1-57BA-DD48-A6FF-75606C1A48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35B3DA-6EFD-4840-86A3-34B1B231D1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F0AAF66-A41C-9648-B613-C79B7EA5A16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8176C1-A913-1342-ABCD-2EC90D53C9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06A2FA2-6A30-C645-9ED8-7ED28494404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60C437-962F-3141-BF76-847C4A93FA0C}"/>
              </a:ext>
            </a:extLst>
          </p:cNvPr>
          <p:cNvSpPr>
            <a:spLocks noGrp="1"/>
          </p:cNvSpPr>
          <p:nvPr>
            <p:ph type="dt" sz="half" idx="10"/>
          </p:nvPr>
        </p:nvSpPr>
        <p:spPr/>
        <p:txBody>
          <a:bodyPr/>
          <a:lstStyle/>
          <a:p>
            <a:fld id="{29CD4C3A-3361-D94D-BBD3-68D017962AC3}" type="datetime1">
              <a:rPr lang="en-US" smtClean="0"/>
              <a:t>7/7/22</a:t>
            </a:fld>
            <a:endParaRPr lang="en-US"/>
          </a:p>
        </p:txBody>
      </p:sp>
      <p:sp>
        <p:nvSpPr>
          <p:cNvPr id="8" name="Footer Placeholder 7">
            <a:extLst>
              <a:ext uri="{FF2B5EF4-FFF2-40B4-BE49-F238E27FC236}">
                <a16:creationId xmlns:a16="http://schemas.microsoft.com/office/drawing/2014/main" id="{2BD07485-2882-0243-9E2C-0EF64719EECF}"/>
              </a:ext>
            </a:extLst>
          </p:cNvPr>
          <p:cNvSpPr>
            <a:spLocks noGrp="1"/>
          </p:cNvSpPr>
          <p:nvPr>
            <p:ph type="ftr" sz="quarter" idx="11"/>
          </p:nvPr>
        </p:nvSpPr>
        <p:spPr/>
        <p:txBody>
          <a:bodyPr/>
          <a:lstStyle/>
          <a:p>
            <a:r>
              <a:rPr lang="en-US"/>
              <a:t>Alexa Confidential</a:t>
            </a:r>
          </a:p>
        </p:txBody>
      </p:sp>
      <p:sp>
        <p:nvSpPr>
          <p:cNvPr id="9" name="Slide Number Placeholder 8">
            <a:extLst>
              <a:ext uri="{FF2B5EF4-FFF2-40B4-BE49-F238E27FC236}">
                <a16:creationId xmlns:a16="http://schemas.microsoft.com/office/drawing/2014/main" id="{4361D9C1-1B29-AA49-A8B6-A92F151DF820}"/>
              </a:ext>
            </a:extLst>
          </p:cNvPr>
          <p:cNvSpPr>
            <a:spLocks noGrp="1"/>
          </p:cNvSpPr>
          <p:nvPr>
            <p:ph type="sldNum" sz="quarter" idx="12"/>
          </p:nvPr>
        </p:nvSpPr>
        <p:spPr/>
        <p:txBody>
          <a:bodyPr/>
          <a:lstStyle/>
          <a:p>
            <a:fld id="{526349E8-98C6-B741-A128-C9BEA4C3EE9D}" type="slidenum">
              <a:rPr lang="en-US" smtClean="0"/>
              <a:t>‹#›</a:t>
            </a:fld>
            <a:endParaRPr lang="en-US"/>
          </a:p>
        </p:txBody>
      </p:sp>
      <p:pic>
        <p:nvPicPr>
          <p:cNvPr id="10" name="Picture 9">
            <a:extLst>
              <a:ext uri="{FF2B5EF4-FFF2-40B4-BE49-F238E27FC236}">
                <a16:creationId xmlns:a16="http://schemas.microsoft.com/office/drawing/2014/main" id="{9B5C8548-C285-C541-B572-F01483C936A6}"/>
              </a:ext>
            </a:extLst>
          </p:cNvPr>
          <p:cNvPicPr>
            <a:picLocks noChangeAspect="1"/>
          </p:cNvPicPr>
          <p:nvPr userDrawn="1"/>
        </p:nvPicPr>
        <p:blipFill rotWithShape="1">
          <a:blip r:embed="rId2"/>
          <a:srcRect t="40416" b="39951"/>
          <a:stretch/>
        </p:blipFill>
        <p:spPr>
          <a:xfrm>
            <a:off x="8999962" y="0"/>
            <a:ext cx="3365500" cy="660749"/>
          </a:xfrm>
          <a:prstGeom prst="rect">
            <a:avLst/>
          </a:prstGeom>
        </p:spPr>
      </p:pic>
    </p:spTree>
    <p:extLst>
      <p:ext uri="{BB962C8B-B14F-4D97-AF65-F5344CB8AC3E}">
        <p14:creationId xmlns:p14="http://schemas.microsoft.com/office/powerpoint/2010/main" val="707489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F38AE-BF6B-5745-83FE-80C2F08F27E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B95B79-042A-0840-B394-F9A80694B2C4}"/>
              </a:ext>
            </a:extLst>
          </p:cNvPr>
          <p:cNvSpPr>
            <a:spLocks noGrp="1"/>
          </p:cNvSpPr>
          <p:nvPr>
            <p:ph type="dt" sz="half" idx="10"/>
          </p:nvPr>
        </p:nvSpPr>
        <p:spPr/>
        <p:txBody>
          <a:bodyPr/>
          <a:lstStyle/>
          <a:p>
            <a:fld id="{E6A027B6-467E-E743-8B68-3DD90D1EAE1C}" type="datetime1">
              <a:rPr lang="en-US" smtClean="0"/>
              <a:t>7/7/22</a:t>
            </a:fld>
            <a:endParaRPr lang="en-US"/>
          </a:p>
        </p:txBody>
      </p:sp>
      <p:sp>
        <p:nvSpPr>
          <p:cNvPr id="4" name="Footer Placeholder 3">
            <a:extLst>
              <a:ext uri="{FF2B5EF4-FFF2-40B4-BE49-F238E27FC236}">
                <a16:creationId xmlns:a16="http://schemas.microsoft.com/office/drawing/2014/main" id="{796854A3-64B5-CF43-B3A4-8A9484321F88}"/>
              </a:ext>
            </a:extLst>
          </p:cNvPr>
          <p:cNvSpPr>
            <a:spLocks noGrp="1"/>
          </p:cNvSpPr>
          <p:nvPr>
            <p:ph type="ftr" sz="quarter" idx="11"/>
          </p:nvPr>
        </p:nvSpPr>
        <p:spPr/>
        <p:txBody>
          <a:bodyPr/>
          <a:lstStyle/>
          <a:p>
            <a:r>
              <a:rPr lang="en-US"/>
              <a:t>Alexa Confidential</a:t>
            </a:r>
          </a:p>
        </p:txBody>
      </p:sp>
      <p:sp>
        <p:nvSpPr>
          <p:cNvPr id="5" name="Slide Number Placeholder 4">
            <a:extLst>
              <a:ext uri="{FF2B5EF4-FFF2-40B4-BE49-F238E27FC236}">
                <a16:creationId xmlns:a16="http://schemas.microsoft.com/office/drawing/2014/main" id="{9DD715A9-C26B-7545-B787-2242904D0EFC}"/>
              </a:ext>
            </a:extLst>
          </p:cNvPr>
          <p:cNvSpPr>
            <a:spLocks noGrp="1"/>
          </p:cNvSpPr>
          <p:nvPr>
            <p:ph type="sldNum" sz="quarter" idx="12"/>
          </p:nvPr>
        </p:nvSpPr>
        <p:spPr/>
        <p:txBody>
          <a:bodyPr/>
          <a:lstStyle/>
          <a:p>
            <a:fld id="{526349E8-98C6-B741-A128-C9BEA4C3EE9D}" type="slidenum">
              <a:rPr lang="en-US" smtClean="0"/>
              <a:t>‹#›</a:t>
            </a:fld>
            <a:endParaRPr lang="en-US"/>
          </a:p>
        </p:txBody>
      </p:sp>
    </p:spTree>
    <p:extLst>
      <p:ext uri="{BB962C8B-B14F-4D97-AF65-F5344CB8AC3E}">
        <p14:creationId xmlns:p14="http://schemas.microsoft.com/office/powerpoint/2010/main" val="1889458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E69069-F4EE-9D48-95B7-FD69BAAF8E21}"/>
              </a:ext>
            </a:extLst>
          </p:cNvPr>
          <p:cNvSpPr>
            <a:spLocks noGrp="1"/>
          </p:cNvSpPr>
          <p:nvPr>
            <p:ph type="dt" sz="half" idx="10"/>
          </p:nvPr>
        </p:nvSpPr>
        <p:spPr/>
        <p:txBody>
          <a:bodyPr/>
          <a:lstStyle/>
          <a:p>
            <a:fld id="{0B879B76-04C3-014D-A613-DABA1DE4B2F4}" type="datetime1">
              <a:rPr lang="en-US" smtClean="0"/>
              <a:t>7/7/22</a:t>
            </a:fld>
            <a:endParaRPr lang="en-US"/>
          </a:p>
        </p:txBody>
      </p:sp>
      <p:sp>
        <p:nvSpPr>
          <p:cNvPr id="3" name="Footer Placeholder 2">
            <a:extLst>
              <a:ext uri="{FF2B5EF4-FFF2-40B4-BE49-F238E27FC236}">
                <a16:creationId xmlns:a16="http://schemas.microsoft.com/office/drawing/2014/main" id="{18397E77-E49B-6F4E-BFFD-EC4066DC043E}"/>
              </a:ext>
            </a:extLst>
          </p:cNvPr>
          <p:cNvSpPr>
            <a:spLocks noGrp="1"/>
          </p:cNvSpPr>
          <p:nvPr>
            <p:ph type="ftr" sz="quarter" idx="11"/>
          </p:nvPr>
        </p:nvSpPr>
        <p:spPr/>
        <p:txBody>
          <a:bodyPr/>
          <a:lstStyle/>
          <a:p>
            <a:r>
              <a:rPr lang="en-US"/>
              <a:t>Alexa Confidential</a:t>
            </a:r>
          </a:p>
        </p:txBody>
      </p:sp>
      <p:sp>
        <p:nvSpPr>
          <p:cNvPr id="4" name="Slide Number Placeholder 3">
            <a:extLst>
              <a:ext uri="{FF2B5EF4-FFF2-40B4-BE49-F238E27FC236}">
                <a16:creationId xmlns:a16="http://schemas.microsoft.com/office/drawing/2014/main" id="{FC124918-5C36-D141-9598-00951FFE2F7D}"/>
              </a:ext>
            </a:extLst>
          </p:cNvPr>
          <p:cNvSpPr>
            <a:spLocks noGrp="1"/>
          </p:cNvSpPr>
          <p:nvPr>
            <p:ph type="sldNum" sz="quarter" idx="12"/>
          </p:nvPr>
        </p:nvSpPr>
        <p:spPr/>
        <p:txBody>
          <a:bodyPr/>
          <a:lstStyle/>
          <a:p>
            <a:fld id="{526349E8-98C6-B741-A128-C9BEA4C3EE9D}" type="slidenum">
              <a:rPr lang="en-US" smtClean="0"/>
              <a:t>‹#›</a:t>
            </a:fld>
            <a:endParaRPr lang="en-US"/>
          </a:p>
        </p:txBody>
      </p:sp>
    </p:spTree>
    <p:extLst>
      <p:ext uri="{BB962C8B-B14F-4D97-AF65-F5344CB8AC3E}">
        <p14:creationId xmlns:p14="http://schemas.microsoft.com/office/powerpoint/2010/main" val="2111231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B90A5-2459-2244-8A29-04958FC1E0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10C8563-4093-FD45-BDB0-18C134BC81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40CF6D-2560-A742-922C-159C7EB3E7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D6DFDEA-E682-C54B-ADF5-3E734EA0F5B4}"/>
              </a:ext>
            </a:extLst>
          </p:cNvPr>
          <p:cNvSpPr>
            <a:spLocks noGrp="1"/>
          </p:cNvSpPr>
          <p:nvPr>
            <p:ph type="dt" sz="half" idx="10"/>
          </p:nvPr>
        </p:nvSpPr>
        <p:spPr/>
        <p:txBody>
          <a:bodyPr/>
          <a:lstStyle/>
          <a:p>
            <a:fld id="{5B16A4C3-EAAA-7C4A-9E33-AC502AF8AB38}" type="datetime1">
              <a:rPr lang="en-US" smtClean="0"/>
              <a:t>7/7/22</a:t>
            </a:fld>
            <a:endParaRPr lang="en-US"/>
          </a:p>
        </p:txBody>
      </p:sp>
      <p:sp>
        <p:nvSpPr>
          <p:cNvPr id="6" name="Footer Placeholder 5">
            <a:extLst>
              <a:ext uri="{FF2B5EF4-FFF2-40B4-BE49-F238E27FC236}">
                <a16:creationId xmlns:a16="http://schemas.microsoft.com/office/drawing/2014/main" id="{DBEFA96D-27E0-B541-A9ED-B57D03226D12}"/>
              </a:ext>
            </a:extLst>
          </p:cNvPr>
          <p:cNvSpPr>
            <a:spLocks noGrp="1"/>
          </p:cNvSpPr>
          <p:nvPr>
            <p:ph type="ftr" sz="quarter" idx="11"/>
          </p:nvPr>
        </p:nvSpPr>
        <p:spPr/>
        <p:txBody>
          <a:bodyPr/>
          <a:lstStyle/>
          <a:p>
            <a:r>
              <a:rPr lang="en-US"/>
              <a:t>Alexa Confidential</a:t>
            </a:r>
          </a:p>
        </p:txBody>
      </p:sp>
      <p:sp>
        <p:nvSpPr>
          <p:cNvPr id="7" name="Slide Number Placeholder 6">
            <a:extLst>
              <a:ext uri="{FF2B5EF4-FFF2-40B4-BE49-F238E27FC236}">
                <a16:creationId xmlns:a16="http://schemas.microsoft.com/office/drawing/2014/main" id="{687900A0-5898-E848-8EDB-6337E0F986C4}"/>
              </a:ext>
            </a:extLst>
          </p:cNvPr>
          <p:cNvSpPr>
            <a:spLocks noGrp="1"/>
          </p:cNvSpPr>
          <p:nvPr>
            <p:ph type="sldNum" sz="quarter" idx="12"/>
          </p:nvPr>
        </p:nvSpPr>
        <p:spPr/>
        <p:txBody>
          <a:bodyPr/>
          <a:lstStyle/>
          <a:p>
            <a:fld id="{526349E8-98C6-B741-A128-C9BEA4C3EE9D}" type="slidenum">
              <a:rPr lang="en-US" smtClean="0"/>
              <a:t>‹#›</a:t>
            </a:fld>
            <a:endParaRPr lang="en-US"/>
          </a:p>
        </p:txBody>
      </p:sp>
    </p:spTree>
    <p:extLst>
      <p:ext uri="{BB962C8B-B14F-4D97-AF65-F5344CB8AC3E}">
        <p14:creationId xmlns:p14="http://schemas.microsoft.com/office/powerpoint/2010/main" val="4187200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2D753-82BD-9240-B2CE-BD2F851024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20F1702-04E9-D747-8DD7-EB28A1558C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A77780-3933-8448-A248-89EFE9582C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BC64AB5-417C-9D4C-B015-292C8F0253A9}"/>
              </a:ext>
            </a:extLst>
          </p:cNvPr>
          <p:cNvSpPr>
            <a:spLocks noGrp="1"/>
          </p:cNvSpPr>
          <p:nvPr>
            <p:ph type="dt" sz="half" idx="10"/>
          </p:nvPr>
        </p:nvSpPr>
        <p:spPr/>
        <p:txBody>
          <a:bodyPr/>
          <a:lstStyle/>
          <a:p>
            <a:fld id="{E822A4E4-9D5A-AD40-9156-31731F762B00}" type="datetime1">
              <a:rPr lang="en-US" smtClean="0"/>
              <a:t>7/7/22</a:t>
            </a:fld>
            <a:endParaRPr lang="en-US"/>
          </a:p>
        </p:txBody>
      </p:sp>
      <p:sp>
        <p:nvSpPr>
          <p:cNvPr id="6" name="Footer Placeholder 5">
            <a:extLst>
              <a:ext uri="{FF2B5EF4-FFF2-40B4-BE49-F238E27FC236}">
                <a16:creationId xmlns:a16="http://schemas.microsoft.com/office/drawing/2014/main" id="{EF888699-3EA0-4549-9944-754B384C1470}"/>
              </a:ext>
            </a:extLst>
          </p:cNvPr>
          <p:cNvSpPr>
            <a:spLocks noGrp="1"/>
          </p:cNvSpPr>
          <p:nvPr>
            <p:ph type="ftr" sz="quarter" idx="11"/>
          </p:nvPr>
        </p:nvSpPr>
        <p:spPr/>
        <p:txBody>
          <a:bodyPr/>
          <a:lstStyle/>
          <a:p>
            <a:r>
              <a:rPr lang="en-US"/>
              <a:t>Alexa Confidential</a:t>
            </a:r>
          </a:p>
        </p:txBody>
      </p:sp>
      <p:sp>
        <p:nvSpPr>
          <p:cNvPr id="7" name="Slide Number Placeholder 6">
            <a:extLst>
              <a:ext uri="{FF2B5EF4-FFF2-40B4-BE49-F238E27FC236}">
                <a16:creationId xmlns:a16="http://schemas.microsoft.com/office/drawing/2014/main" id="{5DD1C9B0-8996-2546-8553-E3FDF92A5556}"/>
              </a:ext>
            </a:extLst>
          </p:cNvPr>
          <p:cNvSpPr>
            <a:spLocks noGrp="1"/>
          </p:cNvSpPr>
          <p:nvPr>
            <p:ph type="sldNum" sz="quarter" idx="12"/>
          </p:nvPr>
        </p:nvSpPr>
        <p:spPr/>
        <p:txBody>
          <a:bodyPr/>
          <a:lstStyle/>
          <a:p>
            <a:fld id="{526349E8-98C6-B741-A128-C9BEA4C3EE9D}" type="slidenum">
              <a:rPr lang="en-US" smtClean="0"/>
              <a:t>‹#›</a:t>
            </a:fld>
            <a:endParaRPr lang="en-US"/>
          </a:p>
        </p:txBody>
      </p:sp>
    </p:spTree>
    <p:extLst>
      <p:ext uri="{BB962C8B-B14F-4D97-AF65-F5344CB8AC3E}">
        <p14:creationId xmlns:p14="http://schemas.microsoft.com/office/powerpoint/2010/main" val="3053546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DCA5FB-B245-1C46-9741-7254DF50CF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2EAFF0-7D90-B34F-ACCF-60BE2193B4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10D4A2-061D-7340-9730-5B0517DE39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F581E9-CB03-4946-9B71-79A5BD2F7F57}" type="datetime1">
              <a:rPr lang="en-US" smtClean="0"/>
              <a:t>7/7/22</a:t>
            </a:fld>
            <a:endParaRPr lang="en-US"/>
          </a:p>
        </p:txBody>
      </p:sp>
      <p:sp>
        <p:nvSpPr>
          <p:cNvPr id="5" name="Footer Placeholder 4">
            <a:extLst>
              <a:ext uri="{FF2B5EF4-FFF2-40B4-BE49-F238E27FC236}">
                <a16:creationId xmlns:a16="http://schemas.microsoft.com/office/drawing/2014/main" id="{DF794F5E-BD0B-BB4C-9406-F5B210A34B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Alexa Confidential</a:t>
            </a:r>
          </a:p>
        </p:txBody>
      </p:sp>
      <p:sp>
        <p:nvSpPr>
          <p:cNvPr id="6" name="Slide Number Placeholder 5">
            <a:extLst>
              <a:ext uri="{FF2B5EF4-FFF2-40B4-BE49-F238E27FC236}">
                <a16:creationId xmlns:a16="http://schemas.microsoft.com/office/drawing/2014/main" id="{9ECAE1C3-5711-574F-BB43-A8299F3C9680}"/>
              </a:ext>
            </a:extLst>
          </p:cNvPr>
          <p:cNvSpPr>
            <a:spLocks noGrp="1"/>
          </p:cNvSpPr>
          <p:nvPr>
            <p:ph type="sldNum" sz="quarter" idx="4"/>
          </p:nvPr>
        </p:nvSpPr>
        <p:spPr>
          <a:xfrm>
            <a:off x="8999962"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6349E8-98C6-B741-A128-C9BEA4C3EE9D}" type="slidenum">
              <a:rPr lang="en-US" smtClean="0"/>
              <a:t>‹#›</a:t>
            </a:fld>
            <a:endParaRPr lang="en-US" dirty="0"/>
          </a:p>
        </p:txBody>
      </p:sp>
    </p:spTree>
    <p:extLst>
      <p:ext uri="{BB962C8B-B14F-4D97-AF65-F5344CB8AC3E}">
        <p14:creationId xmlns:p14="http://schemas.microsoft.com/office/powerpoint/2010/main" val="36349237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2EF71-F9AF-4746-A24E-BE6DF8CFB6CF}"/>
              </a:ext>
            </a:extLst>
          </p:cNvPr>
          <p:cNvSpPr>
            <a:spLocks noGrp="1"/>
          </p:cNvSpPr>
          <p:nvPr>
            <p:ph type="ctrTitle"/>
          </p:nvPr>
        </p:nvSpPr>
        <p:spPr>
          <a:xfrm>
            <a:off x="1524000" y="1122363"/>
            <a:ext cx="9144000" cy="2387600"/>
          </a:xfrm>
        </p:spPr>
        <p:txBody>
          <a:bodyPr>
            <a:normAutofit/>
          </a:bodyPr>
          <a:lstStyle/>
          <a:p>
            <a:r>
              <a:rPr lang="en-US" dirty="0"/>
              <a:t>Contrastive Co-training for Diversified Recommendation</a:t>
            </a:r>
          </a:p>
        </p:txBody>
      </p:sp>
      <p:sp>
        <p:nvSpPr>
          <p:cNvPr id="3" name="Subtitle 2">
            <a:extLst>
              <a:ext uri="{FF2B5EF4-FFF2-40B4-BE49-F238E27FC236}">
                <a16:creationId xmlns:a16="http://schemas.microsoft.com/office/drawing/2014/main" id="{BA97E4C6-394F-1648-A798-DAF175776CA0}"/>
              </a:ext>
            </a:extLst>
          </p:cNvPr>
          <p:cNvSpPr>
            <a:spLocks noGrp="1"/>
          </p:cNvSpPr>
          <p:nvPr>
            <p:ph type="subTitle" idx="1"/>
          </p:nvPr>
        </p:nvSpPr>
        <p:spPr>
          <a:xfrm>
            <a:off x="2043991" y="3700010"/>
            <a:ext cx="8327571" cy="1655762"/>
          </a:xfrm>
        </p:spPr>
        <p:txBody>
          <a:bodyPr>
            <a:normAutofit/>
          </a:bodyPr>
          <a:lstStyle/>
          <a:p>
            <a:r>
              <a:rPr lang="en-US" b="1" dirty="0"/>
              <a:t>Autho</a:t>
            </a:r>
            <a:r>
              <a:rPr lang="en-US" altLang="zh-CN" b="1" dirty="0"/>
              <a:t>rs</a:t>
            </a:r>
            <a:r>
              <a:rPr lang="zh-CN" altLang="en-US" b="1" dirty="0"/>
              <a:t> </a:t>
            </a:r>
            <a:r>
              <a:rPr lang="en-US" b="1" dirty="0"/>
              <a:t>:</a:t>
            </a:r>
            <a:r>
              <a:rPr lang="en-US" dirty="0"/>
              <a:t> </a:t>
            </a:r>
            <a:r>
              <a:rPr lang="en-US" altLang="zh-CN" dirty="0" err="1"/>
              <a:t>Xiyao</a:t>
            </a:r>
            <a:r>
              <a:rPr lang="en-US" altLang="zh-CN" dirty="0"/>
              <a:t> Ma, Qian Hu, Zheng Gao, Mohamed </a:t>
            </a:r>
            <a:r>
              <a:rPr lang="en-US" altLang="zh-CN" dirty="0" err="1"/>
              <a:t>AbdelHady</a:t>
            </a:r>
            <a:endParaRPr lang="en-US" altLang="zh-CN" dirty="0"/>
          </a:p>
          <a:p>
            <a:r>
              <a:rPr lang="en-US" dirty="0"/>
              <a:t>Present</a:t>
            </a:r>
            <a:r>
              <a:rPr lang="en-US" altLang="zh-CN" dirty="0"/>
              <a:t>ed</a:t>
            </a:r>
            <a:r>
              <a:rPr lang="zh-CN" altLang="en-US" dirty="0"/>
              <a:t> </a:t>
            </a:r>
            <a:r>
              <a:rPr lang="en-US" altLang="zh-CN" dirty="0"/>
              <a:t>at</a:t>
            </a:r>
            <a:r>
              <a:rPr lang="zh-CN" altLang="en-US" dirty="0"/>
              <a:t> </a:t>
            </a:r>
            <a:r>
              <a:rPr lang="en-US" altLang="zh-CN" dirty="0"/>
              <a:t>IJCNN</a:t>
            </a:r>
            <a:r>
              <a:rPr lang="zh-CN" altLang="en-US" dirty="0"/>
              <a:t> </a:t>
            </a:r>
            <a:r>
              <a:rPr lang="en-US" altLang="zh-CN" dirty="0"/>
              <a:t>2022</a:t>
            </a:r>
            <a:endParaRPr lang="en-US" dirty="0"/>
          </a:p>
        </p:txBody>
      </p:sp>
      <p:sp>
        <p:nvSpPr>
          <p:cNvPr id="6" name="Slide Number Placeholder 5">
            <a:extLst>
              <a:ext uri="{FF2B5EF4-FFF2-40B4-BE49-F238E27FC236}">
                <a16:creationId xmlns:a16="http://schemas.microsoft.com/office/drawing/2014/main" id="{5532D488-7446-614B-8724-EADA445A23E8}"/>
              </a:ext>
            </a:extLst>
          </p:cNvPr>
          <p:cNvSpPr>
            <a:spLocks noGrp="1"/>
          </p:cNvSpPr>
          <p:nvPr>
            <p:ph type="sldNum" sz="quarter" idx="12"/>
          </p:nvPr>
        </p:nvSpPr>
        <p:spPr/>
        <p:txBody>
          <a:bodyPr/>
          <a:lstStyle/>
          <a:p>
            <a:fld id="{526349E8-98C6-B741-A128-C9BEA4C3EE9D}" type="slidenum">
              <a:rPr lang="en-US" smtClean="0"/>
              <a:t>1</a:t>
            </a:fld>
            <a:endParaRPr lang="en-US" dirty="0"/>
          </a:p>
        </p:txBody>
      </p:sp>
    </p:spTree>
    <p:extLst>
      <p:ext uri="{BB962C8B-B14F-4D97-AF65-F5344CB8AC3E}">
        <p14:creationId xmlns:p14="http://schemas.microsoft.com/office/powerpoint/2010/main" val="2696985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CB944-FC9C-974C-8666-72584DDBEAAB}"/>
              </a:ext>
            </a:extLst>
          </p:cNvPr>
          <p:cNvSpPr>
            <a:spLocks noGrp="1"/>
          </p:cNvSpPr>
          <p:nvPr>
            <p:ph type="title"/>
          </p:nvPr>
        </p:nvSpPr>
        <p:spPr/>
        <p:txBody>
          <a:bodyPr/>
          <a:lstStyle/>
          <a:p>
            <a:r>
              <a:rPr lang="en-US" altLang="zh-CN" dirty="0"/>
              <a:t>Experiment:</a:t>
            </a:r>
            <a:r>
              <a:rPr lang="zh-CN" altLang="en-US" dirty="0"/>
              <a:t> </a:t>
            </a:r>
            <a:r>
              <a:rPr lang="en-US" altLang="zh-CN" dirty="0"/>
              <a:t>Settings</a:t>
            </a:r>
            <a:r>
              <a:rPr lang="zh-CN" altLang="en-US" dirty="0"/>
              <a:t> </a:t>
            </a:r>
            <a:endParaRPr lang="en-US" dirty="0"/>
          </a:p>
        </p:txBody>
      </p:sp>
      <p:sp>
        <p:nvSpPr>
          <p:cNvPr id="3" name="Content Placeholder 2">
            <a:extLst>
              <a:ext uri="{FF2B5EF4-FFF2-40B4-BE49-F238E27FC236}">
                <a16:creationId xmlns:a16="http://schemas.microsoft.com/office/drawing/2014/main" id="{3C3D3EC4-0783-5B46-AB44-803607DD20FC}"/>
              </a:ext>
            </a:extLst>
          </p:cNvPr>
          <p:cNvSpPr>
            <a:spLocks noGrp="1"/>
          </p:cNvSpPr>
          <p:nvPr>
            <p:ph idx="1"/>
          </p:nvPr>
        </p:nvSpPr>
        <p:spPr/>
        <p:txBody>
          <a:bodyPr>
            <a:normAutofit fontScale="92500" lnSpcReduction="20000"/>
          </a:bodyPr>
          <a:lstStyle/>
          <a:p>
            <a:r>
              <a:rPr lang="en-US" dirty="0"/>
              <a:t>Datasets</a:t>
            </a:r>
            <a:r>
              <a:rPr lang="en-US" altLang="zh-CN" dirty="0"/>
              <a:t>:</a:t>
            </a:r>
          </a:p>
          <a:p>
            <a:pPr lvl="1"/>
            <a:r>
              <a:rPr lang="en-US" dirty="0"/>
              <a:t>We adopt three datasets, Amazon-music, Amazon-beauty,</a:t>
            </a:r>
            <a:r>
              <a:rPr lang="zh-CN" altLang="en-US" dirty="0"/>
              <a:t> </a:t>
            </a:r>
            <a:r>
              <a:rPr lang="en-US" dirty="0"/>
              <a:t>and Amazon-sport, from Amazon review dataset collections</a:t>
            </a:r>
            <a:r>
              <a:rPr lang="zh-CN" altLang="en-US" dirty="0"/>
              <a:t> </a:t>
            </a:r>
            <a:r>
              <a:rPr lang="en-US" dirty="0"/>
              <a:t>to evaluate model performances across the experiments</a:t>
            </a:r>
            <a:r>
              <a:rPr lang="en-US" altLang="zh-CN" dirty="0"/>
              <a:t>.</a:t>
            </a:r>
          </a:p>
          <a:p>
            <a:pPr lvl="1"/>
            <a:endParaRPr lang="en-US" dirty="0"/>
          </a:p>
          <a:p>
            <a:pPr lvl="1"/>
            <a:endParaRPr lang="en-US" dirty="0"/>
          </a:p>
          <a:p>
            <a:pPr lvl="1"/>
            <a:endParaRPr lang="en-US" dirty="0"/>
          </a:p>
          <a:p>
            <a:pPr lvl="1"/>
            <a:endParaRPr lang="en-US" dirty="0"/>
          </a:p>
          <a:p>
            <a:pPr lvl="1"/>
            <a:endParaRPr lang="en-US" dirty="0"/>
          </a:p>
          <a:p>
            <a:r>
              <a:rPr lang="en-US" dirty="0"/>
              <a:t>Metric</a:t>
            </a:r>
            <a:r>
              <a:rPr lang="en-US" altLang="zh-CN" dirty="0"/>
              <a:t>s:</a:t>
            </a:r>
          </a:p>
          <a:p>
            <a:pPr lvl="1"/>
            <a:r>
              <a:rPr lang="en-US" dirty="0" err="1"/>
              <a:t>Recall@k</a:t>
            </a:r>
            <a:r>
              <a:rPr lang="en-US" dirty="0"/>
              <a:t> and </a:t>
            </a:r>
            <a:r>
              <a:rPr lang="en-US" dirty="0" err="1"/>
              <a:t>NDCG@k</a:t>
            </a:r>
            <a:r>
              <a:rPr lang="en-US" dirty="0"/>
              <a:t> </a:t>
            </a:r>
            <a:r>
              <a:rPr lang="en-US" altLang="zh-CN" dirty="0"/>
              <a:t>are</a:t>
            </a:r>
            <a:r>
              <a:rPr lang="zh-CN" altLang="en-US" dirty="0"/>
              <a:t> </a:t>
            </a:r>
            <a:r>
              <a:rPr lang="en-US" altLang="zh-CN" dirty="0"/>
              <a:t>used</a:t>
            </a:r>
            <a:r>
              <a:rPr lang="zh-CN" altLang="en-US" dirty="0"/>
              <a:t> </a:t>
            </a:r>
            <a:r>
              <a:rPr lang="en-US" altLang="zh-CN" dirty="0"/>
              <a:t>as</a:t>
            </a:r>
            <a:r>
              <a:rPr lang="zh-CN" altLang="en-US" dirty="0"/>
              <a:t> </a:t>
            </a:r>
            <a:r>
              <a:rPr lang="en-US" altLang="zh-CN" dirty="0"/>
              <a:t>accuracy</a:t>
            </a:r>
            <a:r>
              <a:rPr lang="zh-CN" altLang="en-US" dirty="0"/>
              <a:t> </a:t>
            </a:r>
            <a:r>
              <a:rPr lang="en-US" altLang="zh-CN" dirty="0"/>
              <a:t>metrics;</a:t>
            </a:r>
            <a:r>
              <a:rPr lang="zh-CN" altLang="en-US" dirty="0"/>
              <a:t> </a:t>
            </a:r>
            <a:r>
              <a:rPr lang="en-US" dirty="0"/>
              <a:t>Intra-list Distance (</a:t>
            </a:r>
            <a:r>
              <a:rPr lang="en-US" dirty="0" err="1"/>
              <a:t>ILD@k</a:t>
            </a:r>
            <a:r>
              <a:rPr lang="en-US" dirty="0"/>
              <a:t>)</a:t>
            </a:r>
            <a:r>
              <a:rPr lang="zh-CN" altLang="en-US" dirty="0"/>
              <a:t> </a:t>
            </a:r>
            <a:r>
              <a:rPr lang="en-US" altLang="zh-CN" dirty="0"/>
              <a:t>and</a:t>
            </a:r>
            <a:r>
              <a:rPr lang="zh-CN" altLang="en-US" dirty="0"/>
              <a:t> </a:t>
            </a:r>
            <a:r>
              <a:rPr lang="en-US" dirty="0"/>
              <a:t>Category Coverage (</a:t>
            </a:r>
            <a:r>
              <a:rPr lang="en-US" dirty="0" err="1"/>
              <a:t>CC@k</a:t>
            </a:r>
            <a:r>
              <a:rPr lang="en-US" dirty="0"/>
              <a:t>)</a:t>
            </a:r>
            <a:r>
              <a:rPr lang="zh-CN" altLang="en-US" dirty="0"/>
              <a:t> </a:t>
            </a:r>
            <a:r>
              <a:rPr lang="en-US" altLang="zh-CN" dirty="0"/>
              <a:t>are</a:t>
            </a:r>
            <a:r>
              <a:rPr lang="zh-CN" altLang="en-US" dirty="0"/>
              <a:t> </a:t>
            </a:r>
            <a:r>
              <a:rPr lang="en-US" altLang="zh-CN" dirty="0"/>
              <a:t>used</a:t>
            </a:r>
            <a:r>
              <a:rPr lang="zh-CN" altLang="en-US" dirty="0"/>
              <a:t> </a:t>
            </a:r>
            <a:r>
              <a:rPr lang="en-US" altLang="zh-CN" dirty="0"/>
              <a:t>as</a:t>
            </a:r>
            <a:r>
              <a:rPr lang="zh-CN" altLang="en-US" dirty="0"/>
              <a:t> </a:t>
            </a:r>
            <a:r>
              <a:rPr lang="en-US" altLang="zh-CN" dirty="0"/>
              <a:t>diversity</a:t>
            </a:r>
            <a:r>
              <a:rPr lang="zh-CN" altLang="en-US" dirty="0"/>
              <a:t> </a:t>
            </a:r>
            <a:r>
              <a:rPr lang="en-US" altLang="zh-CN" dirty="0"/>
              <a:t>metrics.</a:t>
            </a:r>
          </a:p>
          <a:p>
            <a:r>
              <a:rPr lang="en-US" dirty="0"/>
              <a:t>Baselines</a:t>
            </a:r>
            <a:r>
              <a:rPr lang="en-US" altLang="zh-CN" dirty="0"/>
              <a:t>:</a:t>
            </a:r>
            <a:r>
              <a:rPr lang="zh-CN" altLang="en-US" dirty="0"/>
              <a:t> </a:t>
            </a:r>
            <a:endParaRPr lang="en-US" altLang="zh-CN" dirty="0"/>
          </a:p>
          <a:p>
            <a:pPr lvl="1"/>
            <a:r>
              <a:rPr lang="en-US" altLang="zh-CN" dirty="0"/>
              <a:t>MMR,</a:t>
            </a:r>
            <a:r>
              <a:rPr lang="zh-CN" altLang="en-US" dirty="0"/>
              <a:t> </a:t>
            </a:r>
            <a:r>
              <a:rPr lang="en-US" altLang="zh-CN" dirty="0"/>
              <a:t>DPP,</a:t>
            </a:r>
            <a:r>
              <a:rPr lang="zh-CN" altLang="en-US" dirty="0"/>
              <a:t> </a:t>
            </a:r>
            <a:r>
              <a:rPr lang="en-US" altLang="zh-CN" dirty="0"/>
              <a:t>NCF,</a:t>
            </a:r>
            <a:r>
              <a:rPr lang="zh-CN" altLang="en-US" dirty="0"/>
              <a:t> </a:t>
            </a:r>
            <a:r>
              <a:rPr lang="en-US" altLang="zh-CN" dirty="0" err="1"/>
              <a:t>LightGCN</a:t>
            </a:r>
            <a:r>
              <a:rPr lang="en-US" altLang="zh-CN" dirty="0"/>
              <a:t>,</a:t>
            </a:r>
            <a:r>
              <a:rPr lang="zh-CN" altLang="en-US" dirty="0"/>
              <a:t> </a:t>
            </a:r>
            <a:r>
              <a:rPr lang="en-US" altLang="zh-CN" dirty="0"/>
              <a:t>SGL,</a:t>
            </a:r>
            <a:r>
              <a:rPr lang="zh-CN" altLang="en-US" dirty="0"/>
              <a:t> </a:t>
            </a:r>
            <a:r>
              <a:rPr lang="en-US" altLang="zh-CN" dirty="0"/>
              <a:t>PD-GAN,</a:t>
            </a:r>
            <a:r>
              <a:rPr lang="zh-CN" altLang="en-US" dirty="0"/>
              <a:t> </a:t>
            </a:r>
            <a:r>
              <a:rPr lang="en-US" altLang="zh-CN" dirty="0"/>
              <a:t>DGCN.</a:t>
            </a:r>
            <a:endParaRPr lang="en-US" dirty="0"/>
          </a:p>
          <a:p>
            <a:pPr lvl="1"/>
            <a:endParaRPr lang="en-US" dirty="0"/>
          </a:p>
        </p:txBody>
      </p:sp>
      <p:sp>
        <p:nvSpPr>
          <p:cNvPr id="4" name="Footer Placeholder 3">
            <a:extLst>
              <a:ext uri="{FF2B5EF4-FFF2-40B4-BE49-F238E27FC236}">
                <a16:creationId xmlns:a16="http://schemas.microsoft.com/office/drawing/2014/main" id="{743E5334-FDDD-1A46-AEA8-8DFA6CE8BC57}"/>
              </a:ext>
            </a:extLst>
          </p:cNvPr>
          <p:cNvSpPr>
            <a:spLocks noGrp="1"/>
          </p:cNvSpPr>
          <p:nvPr>
            <p:ph type="ftr" sz="quarter" idx="11"/>
          </p:nvPr>
        </p:nvSpPr>
        <p:spPr/>
        <p:txBody>
          <a:bodyPr/>
          <a:lstStyle/>
          <a:p>
            <a:r>
              <a:rPr lang="en-US"/>
              <a:t>Alexa Confidential</a:t>
            </a:r>
          </a:p>
        </p:txBody>
      </p:sp>
      <p:sp>
        <p:nvSpPr>
          <p:cNvPr id="5" name="Slide Number Placeholder 4">
            <a:extLst>
              <a:ext uri="{FF2B5EF4-FFF2-40B4-BE49-F238E27FC236}">
                <a16:creationId xmlns:a16="http://schemas.microsoft.com/office/drawing/2014/main" id="{740DBE8F-7D23-1C48-9C4D-388CAB8C8DD0}"/>
              </a:ext>
            </a:extLst>
          </p:cNvPr>
          <p:cNvSpPr>
            <a:spLocks noGrp="1"/>
          </p:cNvSpPr>
          <p:nvPr>
            <p:ph type="sldNum" sz="quarter" idx="12"/>
          </p:nvPr>
        </p:nvSpPr>
        <p:spPr/>
        <p:txBody>
          <a:bodyPr/>
          <a:lstStyle/>
          <a:p>
            <a:fld id="{526349E8-98C6-B741-A128-C9BEA4C3EE9D}" type="slidenum">
              <a:rPr lang="en-US" smtClean="0"/>
              <a:t>10</a:t>
            </a:fld>
            <a:endParaRPr lang="en-US" dirty="0"/>
          </a:p>
        </p:txBody>
      </p:sp>
      <p:pic>
        <p:nvPicPr>
          <p:cNvPr id="7" name="Picture 6">
            <a:extLst>
              <a:ext uri="{FF2B5EF4-FFF2-40B4-BE49-F238E27FC236}">
                <a16:creationId xmlns:a16="http://schemas.microsoft.com/office/drawing/2014/main" id="{DE36BC5F-FD71-F887-362A-5E7C66BFC9B6}"/>
              </a:ext>
            </a:extLst>
          </p:cNvPr>
          <p:cNvPicPr>
            <a:picLocks noChangeAspect="1"/>
          </p:cNvPicPr>
          <p:nvPr/>
        </p:nvPicPr>
        <p:blipFill>
          <a:blip r:embed="rId2"/>
          <a:stretch>
            <a:fillRect/>
          </a:stretch>
        </p:blipFill>
        <p:spPr>
          <a:xfrm>
            <a:off x="3397447" y="3096491"/>
            <a:ext cx="5994400" cy="1625600"/>
          </a:xfrm>
          <a:prstGeom prst="rect">
            <a:avLst/>
          </a:prstGeom>
        </p:spPr>
      </p:pic>
    </p:spTree>
    <p:extLst>
      <p:ext uri="{BB962C8B-B14F-4D97-AF65-F5344CB8AC3E}">
        <p14:creationId xmlns:p14="http://schemas.microsoft.com/office/powerpoint/2010/main" val="1976435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CB944-FC9C-974C-8666-72584DDBEAAB}"/>
              </a:ext>
            </a:extLst>
          </p:cNvPr>
          <p:cNvSpPr>
            <a:spLocks noGrp="1"/>
          </p:cNvSpPr>
          <p:nvPr>
            <p:ph type="title"/>
          </p:nvPr>
        </p:nvSpPr>
        <p:spPr/>
        <p:txBody>
          <a:bodyPr/>
          <a:lstStyle/>
          <a:p>
            <a:r>
              <a:rPr lang="en-US" altLang="zh-CN" dirty="0"/>
              <a:t>Experiment:</a:t>
            </a:r>
            <a:r>
              <a:rPr lang="zh-CN" altLang="en-US" dirty="0"/>
              <a:t> </a:t>
            </a:r>
            <a:r>
              <a:rPr lang="en-US" altLang="zh-CN" dirty="0"/>
              <a:t>Main</a:t>
            </a:r>
            <a:r>
              <a:rPr lang="zh-CN" altLang="en-US" dirty="0"/>
              <a:t> </a:t>
            </a:r>
            <a:r>
              <a:rPr lang="en-US" altLang="zh-CN" dirty="0"/>
              <a:t>Results</a:t>
            </a:r>
            <a:r>
              <a:rPr lang="zh-CN" altLang="en-US" dirty="0"/>
              <a:t> </a:t>
            </a:r>
            <a:r>
              <a:rPr lang="en-US" altLang="zh-CN" dirty="0"/>
              <a:t>(RQ1)</a:t>
            </a:r>
            <a:endParaRPr lang="en-US" dirty="0"/>
          </a:p>
        </p:txBody>
      </p:sp>
      <p:pic>
        <p:nvPicPr>
          <p:cNvPr id="7" name="Content Placeholder 6">
            <a:extLst>
              <a:ext uri="{FF2B5EF4-FFF2-40B4-BE49-F238E27FC236}">
                <a16:creationId xmlns:a16="http://schemas.microsoft.com/office/drawing/2014/main" id="{DEB0B121-4EB5-EBE7-0E6C-6C81003B996F}"/>
              </a:ext>
            </a:extLst>
          </p:cNvPr>
          <p:cNvPicPr>
            <a:picLocks noGrp="1" noChangeAspect="1"/>
          </p:cNvPicPr>
          <p:nvPr>
            <p:ph idx="1"/>
          </p:nvPr>
        </p:nvPicPr>
        <p:blipFill>
          <a:blip r:embed="rId2"/>
          <a:stretch>
            <a:fillRect/>
          </a:stretch>
        </p:blipFill>
        <p:spPr>
          <a:xfrm>
            <a:off x="838200" y="2498055"/>
            <a:ext cx="10515600" cy="2365210"/>
          </a:xfrm>
        </p:spPr>
      </p:pic>
      <p:sp>
        <p:nvSpPr>
          <p:cNvPr id="4" name="Footer Placeholder 3">
            <a:extLst>
              <a:ext uri="{FF2B5EF4-FFF2-40B4-BE49-F238E27FC236}">
                <a16:creationId xmlns:a16="http://schemas.microsoft.com/office/drawing/2014/main" id="{743E5334-FDDD-1A46-AEA8-8DFA6CE8BC57}"/>
              </a:ext>
            </a:extLst>
          </p:cNvPr>
          <p:cNvSpPr>
            <a:spLocks noGrp="1"/>
          </p:cNvSpPr>
          <p:nvPr>
            <p:ph type="ftr" sz="quarter" idx="11"/>
          </p:nvPr>
        </p:nvSpPr>
        <p:spPr/>
        <p:txBody>
          <a:bodyPr/>
          <a:lstStyle/>
          <a:p>
            <a:r>
              <a:rPr lang="en-US"/>
              <a:t>Alexa Confidential</a:t>
            </a:r>
          </a:p>
        </p:txBody>
      </p:sp>
      <p:sp>
        <p:nvSpPr>
          <p:cNvPr id="5" name="Slide Number Placeholder 4">
            <a:extLst>
              <a:ext uri="{FF2B5EF4-FFF2-40B4-BE49-F238E27FC236}">
                <a16:creationId xmlns:a16="http://schemas.microsoft.com/office/drawing/2014/main" id="{740DBE8F-7D23-1C48-9C4D-388CAB8C8DD0}"/>
              </a:ext>
            </a:extLst>
          </p:cNvPr>
          <p:cNvSpPr>
            <a:spLocks noGrp="1"/>
          </p:cNvSpPr>
          <p:nvPr>
            <p:ph type="sldNum" sz="quarter" idx="12"/>
          </p:nvPr>
        </p:nvSpPr>
        <p:spPr/>
        <p:txBody>
          <a:bodyPr/>
          <a:lstStyle/>
          <a:p>
            <a:fld id="{526349E8-98C6-B741-A128-C9BEA4C3EE9D}" type="slidenum">
              <a:rPr lang="en-US" smtClean="0"/>
              <a:t>11</a:t>
            </a:fld>
            <a:endParaRPr lang="en-US" dirty="0"/>
          </a:p>
        </p:txBody>
      </p:sp>
      <p:sp>
        <p:nvSpPr>
          <p:cNvPr id="9" name="Content Placeholder 2">
            <a:extLst>
              <a:ext uri="{FF2B5EF4-FFF2-40B4-BE49-F238E27FC236}">
                <a16:creationId xmlns:a16="http://schemas.microsoft.com/office/drawing/2014/main" id="{0D36D625-8E0F-2E01-94A7-A023D26A378F}"/>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Model Performance Comparison in terms of accuracy and diversity.</a:t>
            </a:r>
          </a:p>
          <a:p>
            <a:endParaRPr lang="en-US" dirty="0"/>
          </a:p>
        </p:txBody>
      </p:sp>
    </p:spTree>
    <p:extLst>
      <p:ext uri="{BB962C8B-B14F-4D97-AF65-F5344CB8AC3E}">
        <p14:creationId xmlns:p14="http://schemas.microsoft.com/office/powerpoint/2010/main" val="789900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CB944-FC9C-974C-8666-72584DDBEAAB}"/>
              </a:ext>
            </a:extLst>
          </p:cNvPr>
          <p:cNvSpPr>
            <a:spLocks noGrp="1"/>
          </p:cNvSpPr>
          <p:nvPr>
            <p:ph type="title"/>
          </p:nvPr>
        </p:nvSpPr>
        <p:spPr/>
        <p:txBody>
          <a:bodyPr/>
          <a:lstStyle/>
          <a:p>
            <a:r>
              <a:rPr lang="en-US" altLang="zh-CN" dirty="0"/>
              <a:t>Experiment:</a:t>
            </a:r>
            <a:r>
              <a:rPr lang="zh-CN" altLang="en-US" dirty="0"/>
              <a:t> </a:t>
            </a:r>
            <a:r>
              <a:rPr lang="en-US" altLang="zh-CN" dirty="0"/>
              <a:t>Model</a:t>
            </a:r>
            <a:r>
              <a:rPr lang="zh-CN" altLang="en-US" dirty="0"/>
              <a:t> </a:t>
            </a:r>
            <a:r>
              <a:rPr lang="en-US" altLang="zh-CN" dirty="0"/>
              <a:t>Study</a:t>
            </a:r>
            <a:r>
              <a:rPr lang="zh-CN" altLang="en-US" dirty="0"/>
              <a:t> </a:t>
            </a:r>
            <a:r>
              <a:rPr lang="en-US" altLang="zh-CN" dirty="0"/>
              <a:t>(RQ2)</a:t>
            </a:r>
            <a:endParaRPr lang="en-US" dirty="0"/>
          </a:p>
        </p:txBody>
      </p:sp>
      <p:sp>
        <p:nvSpPr>
          <p:cNvPr id="3" name="Content Placeholder 2">
            <a:extLst>
              <a:ext uri="{FF2B5EF4-FFF2-40B4-BE49-F238E27FC236}">
                <a16:creationId xmlns:a16="http://schemas.microsoft.com/office/drawing/2014/main" id="{3C3D3EC4-0783-5B46-AB44-803607DD20FC}"/>
              </a:ext>
            </a:extLst>
          </p:cNvPr>
          <p:cNvSpPr>
            <a:spLocks noGrp="1"/>
          </p:cNvSpPr>
          <p:nvPr>
            <p:ph idx="1"/>
          </p:nvPr>
        </p:nvSpPr>
        <p:spPr/>
        <p:txBody>
          <a:bodyPr>
            <a:normAutofit/>
          </a:bodyPr>
          <a:lstStyle/>
          <a:p>
            <a:r>
              <a:rPr lang="en-US" altLang="zh-CN" dirty="0"/>
              <a:t>Ablation</a:t>
            </a:r>
            <a:r>
              <a:rPr lang="zh-CN" altLang="en-US" dirty="0"/>
              <a:t> </a:t>
            </a:r>
            <a:r>
              <a:rPr lang="en-US" altLang="zh-CN" dirty="0"/>
              <a:t>Study</a:t>
            </a:r>
          </a:p>
          <a:p>
            <a:endParaRPr lang="en-US" dirty="0"/>
          </a:p>
          <a:p>
            <a:endParaRPr lang="en-US" dirty="0"/>
          </a:p>
          <a:p>
            <a:pPr marL="0" indent="0">
              <a:buNone/>
            </a:pPr>
            <a:endParaRPr lang="en-US" dirty="0"/>
          </a:p>
          <a:p>
            <a:r>
              <a:rPr lang="en-US" dirty="0"/>
              <a:t>Effect of the Quantity of Pseudo Edges</a:t>
            </a:r>
          </a:p>
          <a:p>
            <a:pPr marL="0" indent="0">
              <a:buNone/>
            </a:pPr>
            <a:endParaRPr lang="en-US" dirty="0"/>
          </a:p>
          <a:p>
            <a:endParaRPr lang="en-US" dirty="0"/>
          </a:p>
        </p:txBody>
      </p:sp>
      <p:sp>
        <p:nvSpPr>
          <p:cNvPr id="4" name="Footer Placeholder 3">
            <a:extLst>
              <a:ext uri="{FF2B5EF4-FFF2-40B4-BE49-F238E27FC236}">
                <a16:creationId xmlns:a16="http://schemas.microsoft.com/office/drawing/2014/main" id="{743E5334-FDDD-1A46-AEA8-8DFA6CE8BC57}"/>
              </a:ext>
            </a:extLst>
          </p:cNvPr>
          <p:cNvSpPr>
            <a:spLocks noGrp="1"/>
          </p:cNvSpPr>
          <p:nvPr>
            <p:ph type="ftr" sz="quarter" idx="11"/>
          </p:nvPr>
        </p:nvSpPr>
        <p:spPr/>
        <p:txBody>
          <a:bodyPr/>
          <a:lstStyle/>
          <a:p>
            <a:r>
              <a:rPr lang="en-US"/>
              <a:t>Alexa Confidential</a:t>
            </a:r>
          </a:p>
        </p:txBody>
      </p:sp>
      <p:sp>
        <p:nvSpPr>
          <p:cNvPr id="5" name="Slide Number Placeholder 4">
            <a:extLst>
              <a:ext uri="{FF2B5EF4-FFF2-40B4-BE49-F238E27FC236}">
                <a16:creationId xmlns:a16="http://schemas.microsoft.com/office/drawing/2014/main" id="{740DBE8F-7D23-1C48-9C4D-388CAB8C8DD0}"/>
              </a:ext>
            </a:extLst>
          </p:cNvPr>
          <p:cNvSpPr>
            <a:spLocks noGrp="1"/>
          </p:cNvSpPr>
          <p:nvPr>
            <p:ph type="sldNum" sz="quarter" idx="12"/>
          </p:nvPr>
        </p:nvSpPr>
        <p:spPr/>
        <p:txBody>
          <a:bodyPr/>
          <a:lstStyle/>
          <a:p>
            <a:fld id="{526349E8-98C6-B741-A128-C9BEA4C3EE9D}" type="slidenum">
              <a:rPr lang="en-US" smtClean="0"/>
              <a:t>12</a:t>
            </a:fld>
            <a:endParaRPr lang="en-US" dirty="0"/>
          </a:p>
        </p:txBody>
      </p:sp>
      <p:pic>
        <p:nvPicPr>
          <p:cNvPr id="7" name="Picture 6">
            <a:extLst>
              <a:ext uri="{FF2B5EF4-FFF2-40B4-BE49-F238E27FC236}">
                <a16:creationId xmlns:a16="http://schemas.microsoft.com/office/drawing/2014/main" id="{CE9A54E6-B348-3E3B-C545-3FF702484266}"/>
              </a:ext>
            </a:extLst>
          </p:cNvPr>
          <p:cNvPicPr>
            <a:picLocks noChangeAspect="1"/>
          </p:cNvPicPr>
          <p:nvPr/>
        </p:nvPicPr>
        <p:blipFill>
          <a:blip r:embed="rId2"/>
          <a:stretch>
            <a:fillRect/>
          </a:stretch>
        </p:blipFill>
        <p:spPr>
          <a:xfrm>
            <a:off x="0" y="2236584"/>
            <a:ext cx="12192000" cy="1399651"/>
          </a:xfrm>
          <a:prstGeom prst="rect">
            <a:avLst/>
          </a:prstGeom>
        </p:spPr>
      </p:pic>
      <p:pic>
        <p:nvPicPr>
          <p:cNvPr id="9" name="Picture 8">
            <a:extLst>
              <a:ext uri="{FF2B5EF4-FFF2-40B4-BE49-F238E27FC236}">
                <a16:creationId xmlns:a16="http://schemas.microsoft.com/office/drawing/2014/main" id="{23829A53-C42F-4712-2B46-90F4C28ED9CA}"/>
              </a:ext>
            </a:extLst>
          </p:cNvPr>
          <p:cNvPicPr>
            <a:picLocks noChangeAspect="1"/>
          </p:cNvPicPr>
          <p:nvPr/>
        </p:nvPicPr>
        <p:blipFill>
          <a:blip r:embed="rId3"/>
          <a:stretch>
            <a:fillRect/>
          </a:stretch>
        </p:blipFill>
        <p:spPr>
          <a:xfrm>
            <a:off x="2560889" y="4439174"/>
            <a:ext cx="7070222" cy="2065231"/>
          </a:xfrm>
          <a:prstGeom prst="rect">
            <a:avLst/>
          </a:prstGeom>
        </p:spPr>
      </p:pic>
    </p:spTree>
    <p:extLst>
      <p:ext uri="{BB962C8B-B14F-4D97-AF65-F5344CB8AC3E}">
        <p14:creationId xmlns:p14="http://schemas.microsoft.com/office/powerpoint/2010/main" val="1400094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CB944-FC9C-974C-8666-72584DDBEAAB}"/>
              </a:ext>
            </a:extLst>
          </p:cNvPr>
          <p:cNvSpPr>
            <a:spLocks noGrp="1"/>
          </p:cNvSpPr>
          <p:nvPr>
            <p:ph type="title"/>
          </p:nvPr>
        </p:nvSpPr>
        <p:spPr/>
        <p:txBody>
          <a:bodyPr/>
          <a:lstStyle/>
          <a:p>
            <a:r>
              <a:rPr lang="en-US" altLang="zh-CN" dirty="0"/>
              <a:t>Experiment:</a:t>
            </a:r>
            <a:r>
              <a:rPr lang="zh-CN" altLang="en-US" dirty="0"/>
              <a:t> </a:t>
            </a:r>
            <a:r>
              <a:rPr lang="en-US" altLang="zh-CN" dirty="0"/>
              <a:t>Model</a:t>
            </a:r>
            <a:r>
              <a:rPr lang="zh-CN" altLang="en-US" dirty="0"/>
              <a:t> </a:t>
            </a:r>
            <a:r>
              <a:rPr lang="en-US" altLang="zh-CN" dirty="0"/>
              <a:t>Benefits</a:t>
            </a:r>
            <a:r>
              <a:rPr lang="zh-CN" altLang="en-US" dirty="0"/>
              <a:t> </a:t>
            </a:r>
            <a:r>
              <a:rPr lang="en-US" altLang="zh-CN" dirty="0"/>
              <a:t>(RQ3)</a:t>
            </a:r>
            <a:endParaRPr lang="en-US" dirty="0"/>
          </a:p>
        </p:txBody>
      </p:sp>
      <p:sp>
        <p:nvSpPr>
          <p:cNvPr id="3" name="Content Placeholder 2">
            <a:extLst>
              <a:ext uri="{FF2B5EF4-FFF2-40B4-BE49-F238E27FC236}">
                <a16:creationId xmlns:a16="http://schemas.microsoft.com/office/drawing/2014/main" id="{3C3D3EC4-0783-5B46-AB44-803607DD20FC}"/>
              </a:ext>
            </a:extLst>
          </p:cNvPr>
          <p:cNvSpPr>
            <a:spLocks noGrp="1"/>
          </p:cNvSpPr>
          <p:nvPr>
            <p:ph idx="1"/>
          </p:nvPr>
        </p:nvSpPr>
        <p:spPr/>
        <p:txBody>
          <a:bodyPr>
            <a:normAutofit/>
          </a:bodyPr>
          <a:lstStyle/>
          <a:p>
            <a:r>
              <a:rPr lang="en-US" dirty="0"/>
              <a:t>Model performance Comparison on Eclectic Users</a:t>
            </a:r>
          </a:p>
          <a:p>
            <a:pPr lvl="1"/>
            <a:r>
              <a:rPr lang="en-US" dirty="0"/>
              <a:t>We</a:t>
            </a:r>
            <a:r>
              <a:rPr lang="zh-CN" altLang="en-US" dirty="0"/>
              <a:t> </a:t>
            </a:r>
            <a:r>
              <a:rPr lang="en-US" dirty="0"/>
              <a:t>extract users that interacted with at least 20 items and at least</a:t>
            </a:r>
            <a:r>
              <a:rPr lang="zh-CN" altLang="en-US" dirty="0"/>
              <a:t> </a:t>
            </a:r>
            <a:r>
              <a:rPr lang="en-US" dirty="0"/>
              <a:t>different 6 categories from each dataset as the eclectic users.</a:t>
            </a:r>
          </a:p>
          <a:p>
            <a:pPr lvl="1"/>
            <a:endParaRPr lang="en-US" dirty="0"/>
          </a:p>
          <a:p>
            <a:endParaRPr lang="en-US" dirty="0"/>
          </a:p>
        </p:txBody>
      </p:sp>
      <p:sp>
        <p:nvSpPr>
          <p:cNvPr id="4" name="Footer Placeholder 3">
            <a:extLst>
              <a:ext uri="{FF2B5EF4-FFF2-40B4-BE49-F238E27FC236}">
                <a16:creationId xmlns:a16="http://schemas.microsoft.com/office/drawing/2014/main" id="{743E5334-FDDD-1A46-AEA8-8DFA6CE8BC57}"/>
              </a:ext>
            </a:extLst>
          </p:cNvPr>
          <p:cNvSpPr>
            <a:spLocks noGrp="1"/>
          </p:cNvSpPr>
          <p:nvPr>
            <p:ph type="ftr" sz="quarter" idx="11"/>
          </p:nvPr>
        </p:nvSpPr>
        <p:spPr/>
        <p:txBody>
          <a:bodyPr/>
          <a:lstStyle/>
          <a:p>
            <a:r>
              <a:rPr lang="en-US"/>
              <a:t>Alexa Confidential</a:t>
            </a:r>
          </a:p>
        </p:txBody>
      </p:sp>
      <p:sp>
        <p:nvSpPr>
          <p:cNvPr id="5" name="Slide Number Placeholder 4">
            <a:extLst>
              <a:ext uri="{FF2B5EF4-FFF2-40B4-BE49-F238E27FC236}">
                <a16:creationId xmlns:a16="http://schemas.microsoft.com/office/drawing/2014/main" id="{740DBE8F-7D23-1C48-9C4D-388CAB8C8DD0}"/>
              </a:ext>
            </a:extLst>
          </p:cNvPr>
          <p:cNvSpPr>
            <a:spLocks noGrp="1"/>
          </p:cNvSpPr>
          <p:nvPr>
            <p:ph type="sldNum" sz="quarter" idx="12"/>
          </p:nvPr>
        </p:nvSpPr>
        <p:spPr/>
        <p:txBody>
          <a:bodyPr/>
          <a:lstStyle/>
          <a:p>
            <a:fld id="{526349E8-98C6-B741-A128-C9BEA4C3EE9D}" type="slidenum">
              <a:rPr lang="en-US" smtClean="0"/>
              <a:t>13</a:t>
            </a:fld>
            <a:endParaRPr lang="en-US" dirty="0"/>
          </a:p>
        </p:txBody>
      </p:sp>
      <p:pic>
        <p:nvPicPr>
          <p:cNvPr id="7" name="Picture 6">
            <a:extLst>
              <a:ext uri="{FF2B5EF4-FFF2-40B4-BE49-F238E27FC236}">
                <a16:creationId xmlns:a16="http://schemas.microsoft.com/office/drawing/2014/main" id="{9BCF1B18-750C-D63A-25E5-A4EE8E112FC1}"/>
              </a:ext>
            </a:extLst>
          </p:cNvPr>
          <p:cNvPicPr>
            <a:picLocks noChangeAspect="1"/>
          </p:cNvPicPr>
          <p:nvPr/>
        </p:nvPicPr>
        <p:blipFill>
          <a:blip r:embed="rId2"/>
          <a:stretch>
            <a:fillRect/>
          </a:stretch>
        </p:blipFill>
        <p:spPr>
          <a:xfrm>
            <a:off x="0" y="3255074"/>
            <a:ext cx="12192000" cy="2538153"/>
          </a:xfrm>
          <a:prstGeom prst="rect">
            <a:avLst/>
          </a:prstGeom>
        </p:spPr>
      </p:pic>
    </p:spTree>
    <p:extLst>
      <p:ext uri="{BB962C8B-B14F-4D97-AF65-F5344CB8AC3E}">
        <p14:creationId xmlns:p14="http://schemas.microsoft.com/office/powerpoint/2010/main" val="193061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CB944-FC9C-974C-8666-72584DDBEAAB}"/>
              </a:ext>
            </a:extLst>
          </p:cNvPr>
          <p:cNvSpPr>
            <a:spLocks noGrp="1"/>
          </p:cNvSpPr>
          <p:nvPr>
            <p:ph type="title"/>
          </p:nvPr>
        </p:nvSpPr>
        <p:spPr/>
        <p:txBody>
          <a:bodyPr/>
          <a:lstStyle/>
          <a:p>
            <a:r>
              <a:rPr lang="en-US" altLang="zh-CN" dirty="0"/>
              <a:t>Experiment:</a:t>
            </a:r>
            <a:r>
              <a:rPr lang="zh-CN" altLang="en-US" dirty="0"/>
              <a:t> </a:t>
            </a:r>
            <a:r>
              <a:rPr lang="en-US" altLang="zh-CN" dirty="0"/>
              <a:t>Model</a:t>
            </a:r>
            <a:r>
              <a:rPr lang="zh-CN" altLang="en-US" dirty="0"/>
              <a:t> </a:t>
            </a:r>
            <a:r>
              <a:rPr lang="en-US" altLang="zh-CN" dirty="0"/>
              <a:t>Benefits</a:t>
            </a:r>
            <a:r>
              <a:rPr lang="zh-CN" altLang="en-US" dirty="0"/>
              <a:t> </a:t>
            </a:r>
            <a:r>
              <a:rPr lang="en-US" altLang="zh-CN" dirty="0"/>
              <a:t>(RQ3)</a:t>
            </a:r>
            <a:endParaRPr lang="en-US" dirty="0"/>
          </a:p>
        </p:txBody>
      </p:sp>
      <p:sp>
        <p:nvSpPr>
          <p:cNvPr id="3" name="Content Placeholder 2">
            <a:extLst>
              <a:ext uri="{FF2B5EF4-FFF2-40B4-BE49-F238E27FC236}">
                <a16:creationId xmlns:a16="http://schemas.microsoft.com/office/drawing/2014/main" id="{3C3D3EC4-0783-5B46-AB44-803607DD20FC}"/>
              </a:ext>
            </a:extLst>
          </p:cNvPr>
          <p:cNvSpPr>
            <a:spLocks noGrp="1"/>
          </p:cNvSpPr>
          <p:nvPr>
            <p:ph idx="1"/>
          </p:nvPr>
        </p:nvSpPr>
        <p:spPr/>
        <p:txBody>
          <a:bodyPr>
            <a:normAutofit/>
          </a:bodyPr>
          <a:lstStyle/>
          <a:p>
            <a:r>
              <a:rPr lang="en-US" dirty="0"/>
              <a:t>Performance comparison over long-tail items.</a:t>
            </a:r>
          </a:p>
        </p:txBody>
      </p:sp>
      <p:sp>
        <p:nvSpPr>
          <p:cNvPr id="4" name="Footer Placeholder 3">
            <a:extLst>
              <a:ext uri="{FF2B5EF4-FFF2-40B4-BE49-F238E27FC236}">
                <a16:creationId xmlns:a16="http://schemas.microsoft.com/office/drawing/2014/main" id="{743E5334-FDDD-1A46-AEA8-8DFA6CE8BC57}"/>
              </a:ext>
            </a:extLst>
          </p:cNvPr>
          <p:cNvSpPr>
            <a:spLocks noGrp="1"/>
          </p:cNvSpPr>
          <p:nvPr>
            <p:ph type="ftr" sz="quarter" idx="11"/>
          </p:nvPr>
        </p:nvSpPr>
        <p:spPr/>
        <p:txBody>
          <a:bodyPr/>
          <a:lstStyle/>
          <a:p>
            <a:r>
              <a:rPr lang="en-US"/>
              <a:t>Alexa Confidential</a:t>
            </a:r>
          </a:p>
        </p:txBody>
      </p:sp>
      <p:sp>
        <p:nvSpPr>
          <p:cNvPr id="5" name="Slide Number Placeholder 4">
            <a:extLst>
              <a:ext uri="{FF2B5EF4-FFF2-40B4-BE49-F238E27FC236}">
                <a16:creationId xmlns:a16="http://schemas.microsoft.com/office/drawing/2014/main" id="{740DBE8F-7D23-1C48-9C4D-388CAB8C8DD0}"/>
              </a:ext>
            </a:extLst>
          </p:cNvPr>
          <p:cNvSpPr>
            <a:spLocks noGrp="1"/>
          </p:cNvSpPr>
          <p:nvPr>
            <p:ph type="sldNum" sz="quarter" idx="12"/>
          </p:nvPr>
        </p:nvSpPr>
        <p:spPr/>
        <p:txBody>
          <a:bodyPr/>
          <a:lstStyle/>
          <a:p>
            <a:fld id="{526349E8-98C6-B741-A128-C9BEA4C3EE9D}" type="slidenum">
              <a:rPr lang="en-US" smtClean="0"/>
              <a:t>14</a:t>
            </a:fld>
            <a:endParaRPr lang="en-US" dirty="0"/>
          </a:p>
        </p:txBody>
      </p:sp>
      <p:pic>
        <p:nvPicPr>
          <p:cNvPr id="7" name="Picture 6">
            <a:extLst>
              <a:ext uri="{FF2B5EF4-FFF2-40B4-BE49-F238E27FC236}">
                <a16:creationId xmlns:a16="http://schemas.microsoft.com/office/drawing/2014/main" id="{C1B7CC33-A70B-5F51-53C1-E2C8D09A2958}"/>
              </a:ext>
            </a:extLst>
          </p:cNvPr>
          <p:cNvPicPr>
            <a:picLocks noChangeAspect="1"/>
          </p:cNvPicPr>
          <p:nvPr/>
        </p:nvPicPr>
        <p:blipFill>
          <a:blip r:embed="rId2"/>
          <a:stretch>
            <a:fillRect/>
          </a:stretch>
        </p:blipFill>
        <p:spPr>
          <a:xfrm>
            <a:off x="3743890" y="2303812"/>
            <a:ext cx="4704219" cy="3658837"/>
          </a:xfrm>
          <a:prstGeom prst="rect">
            <a:avLst/>
          </a:prstGeom>
        </p:spPr>
      </p:pic>
    </p:spTree>
    <p:extLst>
      <p:ext uri="{BB962C8B-B14F-4D97-AF65-F5344CB8AC3E}">
        <p14:creationId xmlns:p14="http://schemas.microsoft.com/office/powerpoint/2010/main" val="37548350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CB944-FC9C-974C-8666-72584DDBEAAB}"/>
              </a:ext>
            </a:extLst>
          </p:cNvPr>
          <p:cNvSpPr>
            <a:spLocks noGrp="1"/>
          </p:cNvSpPr>
          <p:nvPr>
            <p:ph type="title"/>
          </p:nvPr>
        </p:nvSpPr>
        <p:spPr/>
        <p:txBody>
          <a:bodyPr/>
          <a:lstStyle/>
          <a:p>
            <a:r>
              <a:rPr lang="en-US" altLang="zh-CN" dirty="0"/>
              <a:t>Conclusion</a:t>
            </a:r>
            <a:endParaRPr lang="en-US" dirty="0"/>
          </a:p>
        </p:txBody>
      </p:sp>
      <p:sp>
        <p:nvSpPr>
          <p:cNvPr id="3" name="Content Placeholder 2">
            <a:extLst>
              <a:ext uri="{FF2B5EF4-FFF2-40B4-BE49-F238E27FC236}">
                <a16:creationId xmlns:a16="http://schemas.microsoft.com/office/drawing/2014/main" id="{3C3D3EC4-0783-5B46-AB44-803607DD20FC}"/>
              </a:ext>
            </a:extLst>
          </p:cNvPr>
          <p:cNvSpPr>
            <a:spLocks noGrp="1"/>
          </p:cNvSpPr>
          <p:nvPr>
            <p:ph idx="1"/>
          </p:nvPr>
        </p:nvSpPr>
        <p:spPr/>
        <p:txBody>
          <a:bodyPr>
            <a:normAutofit lnSpcReduction="10000"/>
          </a:bodyPr>
          <a:lstStyle/>
          <a:p>
            <a:r>
              <a:rPr lang="en-US" dirty="0"/>
              <a:t>In this paper, we propose contrastive co-training for diversified recommendation that integrates co-training and contrastive learning which delivers the best diversity and accuracy tradeoff at the same time. On the one hand, co-training unearths the novel item that users might be interested in and predicts pseudo user-item edges to augment the graphs. On the other hand, diversified contrastive learning mitigate the damage when the pseudo labels are unreliable and further improve diversity by re-balancing item-level popularity and category</a:t>
            </a:r>
            <a:r>
              <a:rPr lang="zh-CN" altLang="en-US" dirty="0"/>
              <a:t> </a:t>
            </a:r>
            <a:r>
              <a:rPr lang="en-US" dirty="0"/>
              <a:t>level popularity. </a:t>
            </a:r>
          </a:p>
          <a:p>
            <a:r>
              <a:rPr lang="en-US" dirty="0"/>
              <a:t>In the future, we intend to further improve diversity by exploring methods to learn the uncertainty for the pseudo edges and utilize the edges that are of low confidence but might be true.</a:t>
            </a:r>
          </a:p>
        </p:txBody>
      </p:sp>
      <p:sp>
        <p:nvSpPr>
          <p:cNvPr id="4" name="Footer Placeholder 3">
            <a:extLst>
              <a:ext uri="{FF2B5EF4-FFF2-40B4-BE49-F238E27FC236}">
                <a16:creationId xmlns:a16="http://schemas.microsoft.com/office/drawing/2014/main" id="{743E5334-FDDD-1A46-AEA8-8DFA6CE8BC57}"/>
              </a:ext>
            </a:extLst>
          </p:cNvPr>
          <p:cNvSpPr>
            <a:spLocks noGrp="1"/>
          </p:cNvSpPr>
          <p:nvPr>
            <p:ph type="ftr" sz="quarter" idx="11"/>
          </p:nvPr>
        </p:nvSpPr>
        <p:spPr/>
        <p:txBody>
          <a:bodyPr/>
          <a:lstStyle/>
          <a:p>
            <a:r>
              <a:rPr lang="en-US"/>
              <a:t>Alexa Confidential</a:t>
            </a:r>
          </a:p>
        </p:txBody>
      </p:sp>
      <p:sp>
        <p:nvSpPr>
          <p:cNvPr id="5" name="Slide Number Placeholder 4">
            <a:extLst>
              <a:ext uri="{FF2B5EF4-FFF2-40B4-BE49-F238E27FC236}">
                <a16:creationId xmlns:a16="http://schemas.microsoft.com/office/drawing/2014/main" id="{740DBE8F-7D23-1C48-9C4D-388CAB8C8DD0}"/>
              </a:ext>
            </a:extLst>
          </p:cNvPr>
          <p:cNvSpPr>
            <a:spLocks noGrp="1"/>
          </p:cNvSpPr>
          <p:nvPr>
            <p:ph type="sldNum" sz="quarter" idx="12"/>
          </p:nvPr>
        </p:nvSpPr>
        <p:spPr/>
        <p:txBody>
          <a:bodyPr/>
          <a:lstStyle/>
          <a:p>
            <a:fld id="{526349E8-98C6-B741-A128-C9BEA4C3EE9D}" type="slidenum">
              <a:rPr lang="en-US" smtClean="0"/>
              <a:t>15</a:t>
            </a:fld>
            <a:endParaRPr lang="en-US" dirty="0"/>
          </a:p>
        </p:txBody>
      </p:sp>
    </p:spTree>
    <p:extLst>
      <p:ext uri="{BB962C8B-B14F-4D97-AF65-F5344CB8AC3E}">
        <p14:creationId xmlns:p14="http://schemas.microsoft.com/office/powerpoint/2010/main" val="1780618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43E5334-FDDD-1A46-AEA8-8DFA6CE8BC57}"/>
              </a:ext>
            </a:extLst>
          </p:cNvPr>
          <p:cNvSpPr>
            <a:spLocks noGrp="1"/>
          </p:cNvSpPr>
          <p:nvPr>
            <p:ph type="ftr" sz="quarter" idx="11"/>
          </p:nvPr>
        </p:nvSpPr>
        <p:spPr/>
        <p:txBody>
          <a:bodyPr/>
          <a:lstStyle/>
          <a:p>
            <a:r>
              <a:rPr lang="en-US"/>
              <a:t>Alexa Confidential</a:t>
            </a:r>
          </a:p>
        </p:txBody>
      </p:sp>
      <p:sp>
        <p:nvSpPr>
          <p:cNvPr id="5" name="Slide Number Placeholder 4">
            <a:extLst>
              <a:ext uri="{FF2B5EF4-FFF2-40B4-BE49-F238E27FC236}">
                <a16:creationId xmlns:a16="http://schemas.microsoft.com/office/drawing/2014/main" id="{740DBE8F-7D23-1C48-9C4D-388CAB8C8DD0}"/>
              </a:ext>
            </a:extLst>
          </p:cNvPr>
          <p:cNvSpPr>
            <a:spLocks noGrp="1"/>
          </p:cNvSpPr>
          <p:nvPr>
            <p:ph type="sldNum" sz="quarter" idx="12"/>
          </p:nvPr>
        </p:nvSpPr>
        <p:spPr/>
        <p:txBody>
          <a:bodyPr/>
          <a:lstStyle/>
          <a:p>
            <a:fld id="{526349E8-98C6-B741-A128-C9BEA4C3EE9D}" type="slidenum">
              <a:rPr lang="en-US" smtClean="0"/>
              <a:t>16</a:t>
            </a:fld>
            <a:endParaRPr lang="en-US" dirty="0"/>
          </a:p>
        </p:txBody>
      </p:sp>
      <p:sp>
        <p:nvSpPr>
          <p:cNvPr id="8" name="Title 1">
            <a:extLst>
              <a:ext uri="{FF2B5EF4-FFF2-40B4-BE49-F238E27FC236}">
                <a16:creationId xmlns:a16="http://schemas.microsoft.com/office/drawing/2014/main" id="{ABAEDD43-1719-9641-90F4-D5D47368CA8F}"/>
              </a:ext>
            </a:extLst>
          </p:cNvPr>
          <p:cNvSpPr txBox="1">
            <a:spLocks/>
          </p:cNvSpPr>
          <p:nvPr/>
        </p:nvSpPr>
        <p:spPr>
          <a:xfrm>
            <a:off x="1642753" y="2235200"/>
            <a:ext cx="9144000" cy="23876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5400" dirty="0"/>
              <a:t>Thanks!</a:t>
            </a:r>
          </a:p>
          <a:p>
            <a:pPr algn="ctr"/>
            <a:r>
              <a:rPr lang="en-US" altLang="zh-CN" sz="5400" dirty="0"/>
              <a:t>Q</a:t>
            </a:r>
            <a:r>
              <a:rPr lang="zh-CN" altLang="en-US" sz="5400" dirty="0"/>
              <a:t> </a:t>
            </a:r>
            <a:r>
              <a:rPr lang="en-US" altLang="zh-CN" sz="5400" dirty="0"/>
              <a:t>&amp;</a:t>
            </a:r>
            <a:r>
              <a:rPr lang="zh-CN" altLang="en-US" sz="5400" dirty="0"/>
              <a:t> </a:t>
            </a:r>
            <a:r>
              <a:rPr lang="en-US" altLang="zh-CN" sz="5400" dirty="0"/>
              <a:t>A</a:t>
            </a:r>
            <a:endParaRPr lang="en-US" sz="5400" dirty="0"/>
          </a:p>
        </p:txBody>
      </p:sp>
    </p:spTree>
    <p:extLst>
      <p:ext uri="{BB962C8B-B14F-4D97-AF65-F5344CB8AC3E}">
        <p14:creationId xmlns:p14="http://schemas.microsoft.com/office/powerpoint/2010/main" val="3456382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CB944-FC9C-974C-8666-72584DDBEAAB}"/>
              </a:ext>
            </a:extLst>
          </p:cNvPr>
          <p:cNvSpPr>
            <a:spLocks noGrp="1"/>
          </p:cNvSpPr>
          <p:nvPr>
            <p:ph type="title"/>
          </p:nvPr>
        </p:nvSpPr>
        <p:spPr/>
        <p:txBody>
          <a:bodyPr/>
          <a:lstStyle/>
          <a:p>
            <a:r>
              <a:rPr lang="en-US" altLang="zh-CN" dirty="0"/>
              <a:t>Introduction</a:t>
            </a:r>
            <a:endParaRPr lang="en-US" dirty="0"/>
          </a:p>
        </p:txBody>
      </p:sp>
      <p:sp>
        <p:nvSpPr>
          <p:cNvPr id="3" name="Content Placeholder 2">
            <a:extLst>
              <a:ext uri="{FF2B5EF4-FFF2-40B4-BE49-F238E27FC236}">
                <a16:creationId xmlns:a16="http://schemas.microsoft.com/office/drawing/2014/main" id="{3C3D3EC4-0783-5B46-AB44-803607DD20FC}"/>
              </a:ext>
            </a:extLst>
          </p:cNvPr>
          <p:cNvSpPr>
            <a:spLocks noGrp="1"/>
          </p:cNvSpPr>
          <p:nvPr>
            <p:ph idx="1"/>
          </p:nvPr>
        </p:nvSpPr>
        <p:spPr/>
        <p:txBody>
          <a:bodyPr>
            <a:normAutofit fontScale="92500"/>
          </a:bodyPr>
          <a:lstStyle/>
          <a:p>
            <a:r>
              <a:rPr lang="en-US" dirty="0"/>
              <a:t>In this work, we propose </a:t>
            </a:r>
            <a:r>
              <a:rPr lang="en-US" altLang="zh-CN" dirty="0"/>
              <a:t>C</a:t>
            </a:r>
            <a:r>
              <a:rPr lang="en-US" dirty="0"/>
              <a:t>ontrastive </a:t>
            </a:r>
            <a:r>
              <a:rPr lang="en-US" altLang="zh-CN" dirty="0"/>
              <a:t>C</a:t>
            </a:r>
            <a:r>
              <a:rPr lang="en-US" dirty="0"/>
              <a:t>o-</a:t>
            </a:r>
            <a:r>
              <a:rPr lang="en-US" altLang="zh-CN" dirty="0"/>
              <a:t>T</a:t>
            </a:r>
            <a:r>
              <a:rPr lang="en-US" dirty="0"/>
              <a:t>raining</a:t>
            </a:r>
            <a:r>
              <a:rPr lang="zh-CN" altLang="en-US" dirty="0"/>
              <a:t> </a:t>
            </a:r>
            <a:r>
              <a:rPr lang="en-US" altLang="zh-CN" dirty="0"/>
              <a:t>(CCT)</a:t>
            </a:r>
            <a:r>
              <a:rPr lang="en-US" dirty="0"/>
              <a:t> for diversified recommendation that improves diversity greatly and achieves comparable or even better accuracy. </a:t>
            </a:r>
          </a:p>
          <a:p>
            <a:r>
              <a:rPr lang="en-US" dirty="0"/>
              <a:t>To summarize, the contributions of this paper are three-folds:</a:t>
            </a:r>
          </a:p>
          <a:p>
            <a:pPr lvl="1"/>
            <a:r>
              <a:rPr lang="en-US" dirty="0"/>
              <a:t>We propose a contrastive co-training framework to improve diversity for recommendation. To the best of our knowledge, this is the first work to effectively integrate co-training and contrastive learning for the purpose of improving diversity.</a:t>
            </a:r>
          </a:p>
          <a:p>
            <a:pPr lvl="1"/>
            <a:r>
              <a:rPr lang="en-US" dirty="0"/>
              <a:t>We propose diversified contrastive learning to alleviate the popularity and category biases, further improving diversity.</a:t>
            </a:r>
          </a:p>
          <a:p>
            <a:pPr lvl="1"/>
            <a:r>
              <a:rPr lang="en-US" dirty="0"/>
              <a:t>Extensive experiments show that our proposed model greatly outperforms strong baselines in terms of diversity as well as preserve and even improve accuracy.</a:t>
            </a:r>
          </a:p>
        </p:txBody>
      </p:sp>
      <p:sp>
        <p:nvSpPr>
          <p:cNvPr id="4" name="Footer Placeholder 3">
            <a:extLst>
              <a:ext uri="{FF2B5EF4-FFF2-40B4-BE49-F238E27FC236}">
                <a16:creationId xmlns:a16="http://schemas.microsoft.com/office/drawing/2014/main" id="{743E5334-FDDD-1A46-AEA8-8DFA6CE8BC57}"/>
              </a:ext>
            </a:extLst>
          </p:cNvPr>
          <p:cNvSpPr>
            <a:spLocks noGrp="1"/>
          </p:cNvSpPr>
          <p:nvPr>
            <p:ph type="ftr" sz="quarter" idx="11"/>
          </p:nvPr>
        </p:nvSpPr>
        <p:spPr/>
        <p:txBody>
          <a:bodyPr/>
          <a:lstStyle/>
          <a:p>
            <a:r>
              <a:rPr lang="en-US"/>
              <a:t>Alexa Confidential</a:t>
            </a:r>
          </a:p>
        </p:txBody>
      </p:sp>
      <p:sp>
        <p:nvSpPr>
          <p:cNvPr id="5" name="Slide Number Placeholder 4">
            <a:extLst>
              <a:ext uri="{FF2B5EF4-FFF2-40B4-BE49-F238E27FC236}">
                <a16:creationId xmlns:a16="http://schemas.microsoft.com/office/drawing/2014/main" id="{740DBE8F-7D23-1C48-9C4D-388CAB8C8DD0}"/>
              </a:ext>
            </a:extLst>
          </p:cNvPr>
          <p:cNvSpPr>
            <a:spLocks noGrp="1"/>
          </p:cNvSpPr>
          <p:nvPr>
            <p:ph type="sldNum" sz="quarter" idx="12"/>
          </p:nvPr>
        </p:nvSpPr>
        <p:spPr/>
        <p:txBody>
          <a:bodyPr/>
          <a:lstStyle/>
          <a:p>
            <a:fld id="{526349E8-98C6-B741-A128-C9BEA4C3EE9D}" type="slidenum">
              <a:rPr lang="en-US" smtClean="0"/>
              <a:t>2</a:t>
            </a:fld>
            <a:endParaRPr lang="en-US" dirty="0"/>
          </a:p>
        </p:txBody>
      </p:sp>
    </p:spTree>
    <p:extLst>
      <p:ext uri="{BB962C8B-B14F-4D97-AF65-F5344CB8AC3E}">
        <p14:creationId xmlns:p14="http://schemas.microsoft.com/office/powerpoint/2010/main" val="396432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CB944-FC9C-974C-8666-72584DDBEAAB}"/>
              </a:ext>
            </a:extLst>
          </p:cNvPr>
          <p:cNvSpPr>
            <a:spLocks noGrp="1"/>
          </p:cNvSpPr>
          <p:nvPr>
            <p:ph type="title"/>
          </p:nvPr>
        </p:nvSpPr>
        <p:spPr/>
        <p:txBody>
          <a:bodyPr/>
          <a:lstStyle/>
          <a:p>
            <a:r>
              <a:rPr lang="en-US" altLang="zh-CN" dirty="0"/>
              <a:t>Problem</a:t>
            </a:r>
            <a:r>
              <a:rPr lang="zh-CN" altLang="en-US" dirty="0"/>
              <a:t> </a:t>
            </a:r>
            <a:r>
              <a:rPr lang="en-US" altLang="zh-CN" dirty="0"/>
              <a:t>Formulation</a:t>
            </a:r>
            <a:endParaRPr lang="en-US" dirty="0"/>
          </a:p>
        </p:txBody>
      </p:sp>
      <p:sp>
        <p:nvSpPr>
          <p:cNvPr id="3" name="Content Placeholder 2">
            <a:extLst>
              <a:ext uri="{FF2B5EF4-FFF2-40B4-BE49-F238E27FC236}">
                <a16:creationId xmlns:a16="http://schemas.microsoft.com/office/drawing/2014/main" id="{3C3D3EC4-0783-5B46-AB44-803607DD20FC}"/>
              </a:ext>
            </a:extLst>
          </p:cNvPr>
          <p:cNvSpPr>
            <a:spLocks noGrp="1"/>
          </p:cNvSpPr>
          <p:nvPr>
            <p:ph idx="1"/>
          </p:nvPr>
        </p:nvSpPr>
        <p:spPr/>
        <p:txBody>
          <a:bodyPr>
            <a:normAutofit/>
          </a:bodyPr>
          <a:lstStyle/>
          <a:p>
            <a:r>
              <a:rPr lang="en-US" altLang="zh-CN" dirty="0"/>
              <a:t>Given</a:t>
            </a:r>
            <a:r>
              <a:rPr lang="zh-CN" altLang="en-US" dirty="0"/>
              <a:t> </a:t>
            </a:r>
            <a:r>
              <a:rPr lang="en-US" altLang="zh-CN" dirty="0"/>
              <a:t>a</a:t>
            </a:r>
            <a:r>
              <a:rPr lang="zh-CN" altLang="en-US" dirty="0"/>
              <a:t> </a:t>
            </a:r>
            <a:r>
              <a:rPr lang="en-US" altLang="zh-CN" dirty="0"/>
              <a:t>set</a:t>
            </a:r>
            <a:r>
              <a:rPr lang="zh-CN" altLang="en-US" dirty="0"/>
              <a:t> </a:t>
            </a:r>
            <a:r>
              <a:rPr lang="en-US" altLang="zh-CN" dirty="0"/>
              <a:t>of</a:t>
            </a:r>
            <a:r>
              <a:rPr lang="zh-CN" altLang="en-US" dirty="0"/>
              <a:t> </a:t>
            </a:r>
            <a:r>
              <a:rPr lang="en-US" altLang="zh-CN" dirty="0"/>
              <a:t>users,</a:t>
            </a:r>
            <a:r>
              <a:rPr lang="zh-CN" altLang="en-US" dirty="0"/>
              <a:t> </a:t>
            </a:r>
            <a:r>
              <a:rPr lang="en-US" altLang="zh-CN" dirty="0"/>
              <a:t>items</a:t>
            </a:r>
            <a:r>
              <a:rPr lang="zh-CN" altLang="en-US" dirty="0"/>
              <a:t> </a:t>
            </a:r>
            <a:r>
              <a:rPr lang="en-US" altLang="zh-CN" dirty="0"/>
              <a:t>and</a:t>
            </a:r>
            <a:r>
              <a:rPr lang="zh-CN" altLang="en-US" dirty="0"/>
              <a:t> </a:t>
            </a:r>
            <a:r>
              <a:rPr lang="en-US" altLang="zh-CN" dirty="0"/>
              <a:t>their</a:t>
            </a:r>
            <a:r>
              <a:rPr lang="zh-CN" altLang="en-US" dirty="0"/>
              <a:t> </a:t>
            </a:r>
            <a:r>
              <a:rPr lang="en-US" altLang="zh-CN" dirty="0"/>
              <a:t>associated</a:t>
            </a:r>
            <a:r>
              <a:rPr lang="zh-CN" altLang="en-US" dirty="0"/>
              <a:t> </a:t>
            </a:r>
            <a:r>
              <a:rPr lang="en-US" altLang="zh-CN" dirty="0"/>
              <a:t>interactions,</a:t>
            </a:r>
            <a:r>
              <a:rPr lang="zh-CN" altLang="en-US" dirty="0"/>
              <a:t> </a:t>
            </a:r>
            <a:r>
              <a:rPr lang="en-US" altLang="zh-CN" dirty="0"/>
              <a:t>we</a:t>
            </a:r>
            <a:r>
              <a:rPr lang="zh-CN" altLang="en-US" dirty="0"/>
              <a:t> </a:t>
            </a:r>
            <a:r>
              <a:rPr lang="en-US" altLang="zh-CN" dirty="0"/>
              <a:t>build</a:t>
            </a:r>
            <a:r>
              <a:rPr lang="zh-CN" altLang="en-US" dirty="0"/>
              <a:t> </a:t>
            </a:r>
            <a:r>
              <a:rPr lang="en-US" altLang="zh-CN" dirty="0"/>
              <a:t>an</a:t>
            </a:r>
            <a:r>
              <a:rPr lang="zh-CN" altLang="en-US" dirty="0"/>
              <a:t> </a:t>
            </a:r>
            <a:r>
              <a:rPr lang="en-US" altLang="zh-CN" dirty="0"/>
              <a:t>associated</a:t>
            </a:r>
            <a:r>
              <a:rPr lang="zh-CN" altLang="en-US" dirty="0"/>
              <a:t> </a:t>
            </a:r>
            <a:r>
              <a:rPr lang="en-US" altLang="zh-CN" dirty="0"/>
              <a:t>user-item</a:t>
            </a:r>
            <a:r>
              <a:rPr lang="zh-CN" altLang="en-US" dirty="0"/>
              <a:t> </a:t>
            </a:r>
            <a:r>
              <a:rPr lang="en-US" altLang="zh-CN" dirty="0"/>
              <a:t>bipartite</a:t>
            </a:r>
            <a:r>
              <a:rPr lang="zh-CN" altLang="en-US" dirty="0"/>
              <a:t> </a:t>
            </a:r>
            <a:r>
              <a:rPr lang="en-US" altLang="zh-CN" dirty="0"/>
              <a:t>graph</a:t>
            </a:r>
            <a:r>
              <a:rPr lang="zh-CN" altLang="en-US" dirty="0"/>
              <a:t> </a:t>
            </a:r>
            <a:r>
              <a:rPr lang="en-US" altLang="zh-CN" dirty="0"/>
              <a:t>and</a:t>
            </a:r>
            <a:r>
              <a:rPr lang="zh-CN" altLang="en-US" dirty="0"/>
              <a:t> </a:t>
            </a:r>
            <a:r>
              <a:rPr lang="en-US" altLang="zh-CN" dirty="0"/>
              <a:t>aim</a:t>
            </a:r>
            <a:r>
              <a:rPr lang="zh-CN" altLang="en-US" dirty="0"/>
              <a:t> </a:t>
            </a:r>
            <a:r>
              <a:rPr lang="en-US" altLang="zh-CN" dirty="0"/>
              <a:t>to</a:t>
            </a:r>
            <a:r>
              <a:rPr lang="zh-CN" altLang="en-US" dirty="0"/>
              <a:t> </a:t>
            </a:r>
            <a:r>
              <a:rPr lang="en-US" altLang="zh-CN" dirty="0"/>
              <a:t>learn</a:t>
            </a:r>
            <a:r>
              <a:rPr lang="zh-CN" altLang="en-US" dirty="0"/>
              <a:t> </a:t>
            </a:r>
            <a:r>
              <a:rPr lang="en-US" altLang="zh-CN" dirty="0"/>
              <a:t>a</a:t>
            </a:r>
            <a:r>
              <a:rPr lang="zh-CN" altLang="en-US" dirty="0"/>
              <a:t> </a:t>
            </a:r>
            <a:r>
              <a:rPr lang="en-US" altLang="zh-CN" dirty="0"/>
              <a:t>function</a:t>
            </a:r>
            <a:r>
              <a:rPr lang="zh-CN" altLang="en-US" dirty="0"/>
              <a:t> </a:t>
            </a:r>
            <a:r>
              <a:rPr lang="en-US" altLang="zh-CN" dirty="0"/>
              <a:t>that</a:t>
            </a:r>
            <a:r>
              <a:rPr lang="zh-CN" altLang="en-US" dirty="0"/>
              <a:t> </a:t>
            </a:r>
            <a:r>
              <a:rPr lang="en-US" altLang="zh-CN" dirty="0"/>
              <a:t>predicts</a:t>
            </a:r>
            <a:r>
              <a:rPr lang="zh-CN" altLang="en-US" dirty="0"/>
              <a:t> </a:t>
            </a:r>
            <a:r>
              <a:rPr lang="en-US" altLang="zh-CN" dirty="0"/>
              <a:t>the</a:t>
            </a:r>
            <a:r>
              <a:rPr lang="zh-CN" altLang="en-US" dirty="0"/>
              <a:t> </a:t>
            </a:r>
            <a:r>
              <a:rPr lang="en-US" altLang="zh-CN" dirty="0"/>
              <a:t>probability</a:t>
            </a:r>
            <a:r>
              <a:rPr lang="zh-CN" altLang="en-US" dirty="0"/>
              <a:t> </a:t>
            </a:r>
            <a:r>
              <a:rPr lang="en-US" altLang="zh-CN" dirty="0"/>
              <a:t>that</a:t>
            </a:r>
            <a:r>
              <a:rPr lang="zh-CN" altLang="en-US" dirty="0"/>
              <a:t> </a:t>
            </a:r>
            <a:r>
              <a:rPr lang="en-US" altLang="zh-CN" dirty="0"/>
              <a:t>a</a:t>
            </a:r>
            <a:r>
              <a:rPr lang="zh-CN" altLang="en-US" dirty="0"/>
              <a:t> </a:t>
            </a:r>
            <a:r>
              <a:rPr lang="en-US" altLang="zh-CN" dirty="0"/>
              <a:t>user</a:t>
            </a:r>
            <a:r>
              <a:rPr lang="zh-CN" altLang="en-US" dirty="0"/>
              <a:t> </a:t>
            </a:r>
            <a:r>
              <a:rPr lang="en-US" altLang="zh-CN" dirty="0"/>
              <a:t>would</a:t>
            </a:r>
            <a:r>
              <a:rPr lang="zh-CN" altLang="en-US" dirty="0"/>
              <a:t> </a:t>
            </a:r>
            <a:r>
              <a:rPr lang="en-US" altLang="zh-CN" dirty="0"/>
              <a:t>adopt</a:t>
            </a:r>
            <a:r>
              <a:rPr lang="zh-CN" altLang="en-US" dirty="0"/>
              <a:t> </a:t>
            </a:r>
            <a:r>
              <a:rPr lang="en-US" altLang="zh-CN" dirty="0"/>
              <a:t>an</a:t>
            </a:r>
            <a:r>
              <a:rPr lang="zh-CN" altLang="en-US" dirty="0"/>
              <a:t> </a:t>
            </a:r>
            <a:r>
              <a:rPr lang="en-US" altLang="zh-CN" dirty="0"/>
              <a:t>item</a:t>
            </a:r>
            <a:r>
              <a:rPr lang="zh-CN" altLang="en-US" dirty="0"/>
              <a:t> </a:t>
            </a:r>
            <a:r>
              <a:rPr lang="en-US" altLang="zh-CN" dirty="0"/>
              <a:t>so</a:t>
            </a:r>
            <a:r>
              <a:rPr lang="zh-CN" altLang="en-US" dirty="0"/>
              <a:t> </a:t>
            </a:r>
            <a:r>
              <a:rPr lang="en-US" altLang="zh-CN" dirty="0"/>
              <a:t>as</a:t>
            </a:r>
            <a:r>
              <a:rPr lang="zh-CN" altLang="en-US" dirty="0"/>
              <a:t> </a:t>
            </a:r>
            <a:r>
              <a:rPr lang="en-US" altLang="zh-CN" dirty="0"/>
              <a:t>to</a:t>
            </a:r>
            <a:r>
              <a:rPr lang="zh-CN" altLang="en-US" dirty="0"/>
              <a:t> </a:t>
            </a:r>
            <a:r>
              <a:rPr lang="en-US" altLang="zh-CN" dirty="0"/>
              <a:t>recommend</a:t>
            </a:r>
            <a:r>
              <a:rPr lang="zh-CN" altLang="en-US" dirty="0"/>
              <a:t> </a:t>
            </a:r>
            <a:r>
              <a:rPr lang="en-US" altLang="zh-CN" dirty="0"/>
              <a:t>top-k</a:t>
            </a:r>
            <a:r>
              <a:rPr lang="zh-CN" altLang="en-US" dirty="0"/>
              <a:t> </a:t>
            </a:r>
            <a:r>
              <a:rPr lang="en-US" altLang="zh-CN" dirty="0">
                <a:solidFill>
                  <a:srgbClr val="FF0000"/>
                </a:solidFill>
              </a:rPr>
              <a:t>relevant</a:t>
            </a:r>
            <a:r>
              <a:rPr lang="zh-CN" altLang="en-US" dirty="0"/>
              <a:t> </a:t>
            </a:r>
            <a:r>
              <a:rPr lang="en-US" altLang="zh-CN" dirty="0"/>
              <a:t>and</a:t>
            </a:r>
            <a:r>
              <a:rPr lang="zh-CN" altLang="en-US" dirty="0"/>
              <a:t> </a:t>
            </a:r>
            <a:r>
              <a:rPr lang="en-US" altLang="zh-CN" dirty="0">
                <a:solidFill>
                  <a:srgbClr val="FF0000"/>
                </a:solidFill>
              </a:rPr>
              <a:t>diverse</a:t>
            </a:r>
            <a:r>
              <a:rPr lang="zh-CN" altLang="en-US" dirty="0"/>
              <a:t> </a:t>
            </a:r>
            <a:r>
              <a:rPr lang="en-US" altLang="zh-CN" dirty="0"/>
              <a:t>items</a:t>
            </a:r>
            <a:r>
              <a:rPr lang="zh-CN" altLang="en-US" dirty="0"/>
              <a:t> </a:t>
            </a:r>
            <a:r>
              <a:rPr lang="en-US" altLang="zh-CN" dirty="0"/>
              <a:t>for</a:t>
            </a:r>
            <a:r>
              <a:rPr lang="zh-CN" altLang="en-US" dirty="0"/>
              <a:t> </a:t>
            </a:r>
            <a:r>
              <a:rPr lang="en-US" altLang="zh-CN" dirty="0"/>
              <a:t>each</a:t>
            </a:r>
            <a:r>
              <a:rPr lang="zh-CN" altLang="en-US" dirty="0"/>
              <a:t> </a:t>
            </a:r>
            <a:r>
              <a:rPr lang="en-US" altLang="zh-CN" dirty="0"/>
              <a:t>user.</a:t>
            </a:r>
            <a:r>
              <a:rPr lang="zh-CN" altLang="en-US" dirty="0"/>
              <a:t> </a:t>
            </a:r>
            <a:endParaRPr lang="en-US" dirty="0"/>
          </a:p>
        </p:txBody>
      </p:sp>
      <p:sp>
        <p:nvSpPr>
          <p:cNvPr id="4" name="Footer Placeholder 3">
            <a:extLst>
              <a:ext uri="{FF2B5EF4-FFF2-40B4-BE49-F238E27FC236}">
                <a16:creationId xmlns:a16="http://schemas.microsoft.com/office/drawing/2014/main" id="{743E5334-FDDD-1A46-AEA8-8DFA6CE8BC57}"/>
              </a:ext>
            </a:extLst>
          </p:cNvPr>
          <p:cNvSpPr>
            <a:spLocks noGrp="1"/>
          </p:cNvSpPr>
          <p:nvPr>
            <p:ph type="ftr" sz="quarter" idx="11"/>
          </p:nvPr>
        </p:nvSpPr>
        <p:spPr/>
        <p:txBody>
          <a:bodyPr/>
          <a:lstStyle/>
          <a:p>
            <a:r>
              <a:rPr lang="en-US"/>
              <a:t>Alexa Confidential</a:t>
            </a:r>
          </a:p>
        </p:txBody>
      </p:sp>
      <p:sp>
        <p:nvSpPr>
          <p:cNvPr id="5" name="Slide Number Placeholder 4">
            <a:extLst>
              <a:ext uri="{FF2B5EF4-FFF2-40B4-BE49-F238E27FC236}">
                <a16:creationId xmlns:a16="http://schemas.microsoft.com/office/drawing/2014/main" id="{740DBE8F-7D23-1C48-9C4D-388CAB8C8DD0}"/>
              </a:ext>
            </a:extLst>
          </p:cNvPr>
          <p:cNvSpPr>
            <a:spLocks noGrp="1"/>
          </p:cNvSpPr>
          <p:nvPr>
            <p:ph type="sldNum" sz="quarter" idx="12"/>
          </p:nvPr>
        </p:nvSpPr>
        <p:spPr/>
        <p:txBody>
          <a:bodyPr/>
          <a:lstStyle/>
          <a:p>
            <a:fld id="{526349E8-98C6-B741-A128-C9BEA4C3EE9D}" type="slidenum">
              <a:rPr lang="en-US" smtClean="0"/>
              <a:t>3</a:t>
            </a:fld>
            <a:endParaRPr lang="en-US" dirty="0"/>
          </a:p>
        </p:txBody>
      </p:sp>
    </p:spTree>
    <p:extLst>
      <p:ext uri="{BB962C8B-B14F-4D97-AF65-F5344CB8AC3E}">
        <p14:creationId xmlns:p14="http://schemas.microsoft.com/office/powerpoint/2010/main" val="3833450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CB944-FC9C-974C-8666-72584DDBEAAB}"/>
              </a:ext>
            </a:extLst>
          </p:cNvPr>
          <p:cNvSpPr>
            <a:spLocks noGrp="1"/>
          </p:cNvSpPr>
          <p:nvPr>
            <p:ph type="title"/>
          </p:nvPr>
        </p:nvSpPr>
        <p:spPr/>
        <p:txBody>
          <a:bodyPr/>
          <a:lstStyle/>
          <a:p>
            <a:r>
              <a:rPr lang="en-US" altLang="zh-CN" dirty="0"/>
              <a:t>Method:</a:t>
            </a:r>
            <a:r>
              <a:rPr lang="zh-CN" altLang="en-US" dirty="0"/>
              <a:t> </a:t>
            </a:r>
            <a:r>
              <a:rPr lang="en-US" altLang="zh-CN" dirty="0"/>
              <a:t>Pipeline</a:t>
            </a:r>
            <a:r>
              <a:rPr lang="zh-CN" altLang="en-US" dirty="0"/>
              <a:t> </a:t>
            </a:r>
            <a:endParaRPr lang="en-US" dirty="0"/>
          </a:p>
        </p:txBody>
      </p:sp>
      <p:pic>
        <p:nvPicPr>
          <p:cNvPr id="7" name="Content Placeholder 6">
            <a:extLst>
              <a:ext uri="{FF2B5EF4-FFF2-40B4-BE49-F238E27FC236}">
                <a16:creationId xmlns:a16="http://schemas.microsoft.com/office/drawing/2014/main" id="{9985F8FC-C45B-B5FF-3AC6-C1C8E9E39411}"/>
              </a:ext>
            </a:extLst>
          </p:cNvPr>
          <p:cNvPicPr>
            <a:picLocks noGrp="1" noChangeAspect="1"/>
          </p:cNvPicPr>
          <p:nvPr>
            <p:ph idx="1"/>
          </p:nvPr>
        </p:nvPicPr>
        <p:blipFill>
          <a:blip r:embed="rId2"/>
          <a:stretch>
            <a:fillRect/>
          </a:stretch>
        </p:blipFill>
        <p:spPr>
          <a:xfrm>
            <a:off x="2067671" y="1690688"/>
            <a:ext cx="8056658" cy="4351338"/>
          </a:xfrm>
        </p:spPr>
      </p:pic>
      <p:sp>
        <p:nvSpPr>
          <p:cNvPr id="4" name="Footer Placeholder 3">
            <a:extLst>
              <a:ext uri="{FF2B5EF4-FFF2-40B4-BE49-F238E27FC236}">
                <a16:creationId xmlns:a16="http://schemas.microsoft.com/office/drawing/2014/main" id="{743E5334-FDDD-1A46-AEA8-8DFA6CE8BC57}"/>
              </a:ext>
            </a:extLst>
          </p:cNvPr>
          <p:cNvSpPr>
            <a:spLocks noGrp="1"/>
          </p:cNvSpPr>
          <p:nvPr>
            <p:ph type="ftr" sz="quarter" idx="11"/>
          </p:nvPr>
        </p:nvSpPr>
        <p:spPr/>
        <p:txBody>
          <a:bodyPr/>
          <a:lstStyle/>
          <a:p>
            <a:r>
              <a:rPr lang="en-US"/>
              <a:t>Alexa Confidential</a:t>
            </a:r>
          </a:p>
        </p:txBody>
      </p:sp>
      <p:sp>
        <p:nvSpPr>
          <p:cNvPr id="5" name="Slide Number Placeholder 4">
            <a:extLst>
              <a:ext uri="{FF2B5EF4-FFF2-40B4-BE49-F238E27FC236}">
                <a16:creationId xmlns:a16="http://schemas.microsoft.com/office/drawing/2014/main" id="{740DBE8F-7D23-1C48-9C4D-388CAB8C8DD0}"/>
              </a:ext>
            </a:extLst>
          </p:cNvPr>
          <p:cNvSpPr>
            <a:spLocks noGrp="1"/>
          </p:cNvSpPr>
          <p:nvPr>
            <p:ph type="sldNum" sz="quarter" idx="12"/>
          </p:nvPr>
        </p:nvSpPr>
        <p:spPr/>
        <p:txBody>
          <a:bodyPr/>
          <a:lstStyle/>
          <a:p>
            <a:fld id="{526349E8-98C6-B741-A128-C9BEA4C3EE9D}" type="slidenum">
              <a:rPr lang="en-US" smtClean="0"/>
              <a:t>4</a:t>
            </a:fld>
            <a:endParaRPr lang="en-US" dirty="0"/>
          </a:p>
        </p:txBody>
      </p:sp>
    </p:spTree>
    <p:extLst>
      <p:ext uri="{BB962C8B-B14F-4D97-AF65-F5344CB8AC3E}">
        <p14:creationId xmlns:p14="http://schemas.microsoft.com/office/powerpoint/2010/main" val="898045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CB944-FC9C-974C-8666-72584DDBEAAB}"/>
              </a:ext>
            </a:extLst>
          </p:cNvPr>
          <p:cNvSpPr>
            <a:spLocks noGrp="1"/>
          </p:cNvSpPr>
          <p:nvPr>
            <p:ph type="title"/>
          </p:nvPr>
        </p:nvSpPr>
        <p:spPr/>
        <p:txBody>
          <a:bodyPr/>
          <a:lstStyle/>
          <a:p>
            <a:r>
              <a:rPr lang="en-US" altLang="zh-CN" dirty="0"/>
              <a:t>Method:</a:t>
            </a:r>
            <a:r>
              <a:rPr lang="zh-CN" altLang="en-US" dirty="0"/>
              <a:t> </a:t>
            </a:r>
            <a:r>
              <a:rPr lang="en-US" altLang="zh-CN" dirty="0"/>
              <a:t>Overview</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C3D3EC4-0783-5B46-AB44-803607DD20FC}"/>
                  </a:ext>
                </a:extLst>
              </p:cNvPr>
              <p:cNvSpPr>
                <a:spLocks noGrp="1"/>
              </p:cNvSpPr>
              <p:nvPr>
                <p:ph idx="1"/>
              </p:nvPr>
            </p:nvSpPr>
            <p:spPr>
              <a:xfrm>
                <a:off x="838200" y="1825625"/>
                <a:ext cx="10668000" cy="4351338"/>
              </a:xfrm>
            </p:spPr>
            <p:txBody>
              <a:bodyPr>
                <a:normAutofit fontScale="85000" lnSpcReduction="20000"/>
              </a:bodyPr>
              <a:lstStyle/>
              <a:p>
                <a:r>
                  <a:rPr lang="en-US" altLang="zh-CN" dirty="0"/>
                  <a:t>W</a:t>
                </a:r>
                <a:r>
                  <a:rPr lang="en-US" dirty="0"/>
                  <a:t>e consider two graph views </a:t>
                </a:r>
                <a14:m>
                  <m:oMath xmlns:m="http://schemas.openxmlformats.org/officeDocument/2006/math">
                    <m:sSup>
                      <m:sSupPr>
                        <m:ctrlPr>
                          <a:rPr lang="en-US" i="1" smtClean="0">
                            <a:latin typeface="Cambria Math" panose="02040503050406030204" pitchFamily="18" charset="0"/>
                          </a:rPr>
                        </m:ctrlPr>
                      </m:sSupPr>
                      <m:e>
                        <m:r>
                          <a:rPr lang="en-US" altLang="zh-CN" b="0" i="1" smtClean="0">
                            <a:latin typeface="Cambria Math" panose="02040503050406030204" pitchFamily="18" charset="0"/>
                          </a:rPr>
                          <m:t>𝐺</m:t>
                        </m:r>
                      </m:e>
                      <m:sup>
                        <m:r>
                          <a:rPr lang="en-US" altLang="zh-CN" b="0" i="1"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p>
                          <m:sSupPr>
                            <m:ctrlPr>
                              <a:rPr lang="en-US" i="1">
                                <a:latin typeface="Cambria Math" panose="02040503050406030204" pitchFamily="18" charset="0"/>
                              </a:rPr>
                            </m:ctrlPr>
                          </m:sSupPr>
                          <m:e>
                            <m:r>
                              <a:rPr lang="en-US" altLang="zh-CN" b="0" i="1" smtClean="0">
                                <a:latin typeface="Cambria Math" panose="02040503050406030204" pitchFamily="18" charset="0"/>
                              </a:rPr>
                              <m:t>𝑉</m:t>
                            </m:r>
                          </m:e>
                          <m:sup>
                            <m:d>
                              <m:dPr>
                                <m:ctrlPr>
                                  <a:rPr lang="en-US" altLang="zh-CN" i="1">
                                    <a:latin typeface="Cambria Math" panose="02040503050406030204" pitchFamily="18" charset="0"/>
                                  </a:rPr>
                                </m:ctrlPr>
                              </m:dPr>
                              <m:e>
                                <m:r>
                                  <a:rPr lang="en-US" altLang="zh-CN" i="1">
                                    <a:latin typeface="Cambria Math" panose="02040503050406030204" pitchFamily="18" charset="0"/>
                                  </a:rPr>
                                  <m:t>𝑟</m:t>
                                </m:r>
                              </m:e>
                            </m:d>
                          </m:sup>
                        </m:sSup>
                        <m:r>
                          <a:rPr lang="en-US" altLang="zh-CN" b="0" i="1" smtClean="0">
                            <a:latin typeface="Cambria Math" panose="02040503050406030204" pitchFamily="18" charset="0"/>
                          </a:rPr>
                          <m:t>,</m:t>
                        </m:r>
                        <m:sSup>
                          <m:sSupPr>
                            <m:ctrlPr>
                              <a:rPr lang="en-US" i="1">
                                <a:latin typeface="Cambria Math" panose="02040503050406030204" pitchFamily="18" charset="0"/>
                              </a:rPr>
                            </m:ctrlPr>
                          </m:sSupPr>
                          <m:e>
                            <m:r>
                              <a:rPr lang="en-US" altLang="zh-CN" b="0" i="1" smtClean="0">
                                <a:latin typeface="Cambria Math" panose="02040503050406030204" pitchFamily="18" charset="0"/>
                              </a:rPr>
                              <m:t>𝐸</m:t>
                            </m:r>
                          </m:e>
                          <m:sup>
                            <m:d>
                              <m:dPr>
                                <m:ctrlPr>
                                  <a:rPr lang="en-US" altLang="zh-CN" i="1">
                                    <a:latin typeface="Cambria Math" panose="02040503050406030204" pitchFamily="18" charset="0"/>
                                  </a:rPr>
                                </m:ctrlPr>
                              </m:dPr>
                              <m:e>
                                <m:r>
                                  <a:rPr lang="en-US" altLang="zh-CN" i="1">
                                    <a:latin typeface="Cambria Math" panose="02040503050406030204" pitchFamily="18" charset="0"/>
                                  </a:rPr>
                                  <m:t>𝑟</m:t>
                                </m:r>
                              </m:e>
                            </m:d>
                          </m:sup>
                        </m:sSup>
                      </m:e>
                    </m:d>
                    <m:r>
                      <a:rPr lang="zh-CN" altLang="en-US" b="0" i="1" smtClean="0">
                        <a:latin typeface="Cambria Math" panose="02040503050406030204" pitchFamily="18" charset="0"/>
                      </a:rPr>
                      <m:t> </m:t>
                    </m:r>
                  </m:oMath>
                </a14:m>
                <a:r>
                  <a:rPr lang="zh-CN" altLang="en-US" dirty="0"/>
                  <a:t> </a:t>
                </a:r>
                <a:r>
                  <a:rPr lang="en-US" altLang="zh-CN" dirty="0"/>
                  <a:t>and</a:t>
                </a:r>
                <a:r>
                  <a:rPr lang="zh-CN" altLang="en-US" dirty="0"/>
                  <a:t> </a:t>
                </a:r>
                <a14:m>
                  <m:oMath xmlns:m="http://schemas.openxmlformats.org/officeDocument/2006/math">
                    <m:sSup>
                      <m:sSupPr>
                        <m:ctrlPr>
                          <a:rPr lang="en-US" i="1">
                            <a:latin typeface="Cambria Math" panose="02040503050406030204" pitchFamily="18" charset="0"/>
                          </a:rPr>
                        </m:ctrlPr>
                      </m:sSupPr>
                      <m:e>
                        <m:r>
                          <a:rPr lang="en-US" altLang="zh-CN" i="1">
                            <a:latin typeface="Cambria Math" panose="02040503050406030204" pitchFamily="18" charset="0"/>
                          </a:rPr>
                          <m:t>𝐺</m:t>
                        </m:r>
                      </m:e>
                      <m:sup>
                        <m:r>
                          <a:rPr lang="en-US" altLang="zh-CN" i="1">
                            <a:latin typeface="Cambria Math" panose="02040503050406030204" pitchFamily="18" charset="0"/>
                          </a:rPr>
                          <m:t>(</m:t>
                        </m:r>
                        <m:r>
                          <a:rPr lang="en-US" altLang="zh-CN" b="0" i="1" smtClean="0">
                            <a:latin typeface="Cambria Math" panose="02040503050406030204" pitchFamily="18" charset="0"/>
                          </a:rPr>
                          <m:t>𝑐</m:t>
                        </m:r>
                        <m:r>
                          <a:rPr lang="en-US" altLang="zh-CN" i="1">
                            <a:latin typeface="Cambria Math" panose="02040503050406030204" pitchFamily="18" charset="0"/>
                          </a:rPr>
                          <m:t>)</m:t>
                        </m:r>
                      </m:sup>
                    </m:sSup>
                    <m:r>
                      <a:rPr lang="en-US" altLang="zh-CN" i="1">
                        <a:latin typeface="Cambria Math" panose="02040503050406030204" pitchFamily="18" charset="0"/>
                      </a:rPr>
                      <m:t>=</m:t>
                    </m:r>
                    <m:d>
                      <m:dPr>
                        <m:ctrlPr>
                          <a:rPr lang="en-US" altLang="zh-CN" i="1">
                            <a:latin typeface="Cambria Math" panose="02040503050406030204" pitchFamily="18" charset="0"/>
                          </a:rPr>
                        </m:ctrlPr>
                      </m:dPr>
                      <m:e>
                        <m:sSup>
                          <m:sSupPr>
                            <m:ctrlPr>
                              <a:rPr lang="en-US" i="1">
                                <a:latin typeface="Cambria Math" panose="02040503050406030204" pitchFamily="18" charset="0"/>
                              </a:rPr>
                            </m:ctrlPr>
                          </m:sSupPr>
                          <m:e>
                            <m:r>
                              <a:rPr lang="en-US" altLang="zh-CN" i="1">
                                <a:latin typeface="Cambria Math" panose="02040503050406030204" pitchFamily="18" charset="0"/>
                              </a:rPr>
                              <m:t>𝑉</m:t>
                            </m:r>
                          </m:e>
                          <m:sup>
                            <m:d>
                              <m:dPr>
                                <m:ctrlPr>
                                  <a:rPr lang="en-US" altLang="zh-CN" i="1">
                                    <a:latin typeface="Cambria Math" panose="02040503050406030204" pitchFamily="18" charset="0"/>
                                  </a:rPr>
                                </m:ctrlPr>
                              </m:dPr>
                              <m:e>
                                <m:r>
                                  <a:rPr lang="en-US" altLang="zh-CN" b="0" i="1" smtClean="0">
                                    <a:latin typeface="Cambria Math" panose="02040503050406030204" pitchFamily="18" charset="0"/>
                                  </a:rPr>
                                  <m:t>𝑐</m:t>
                                </m:r>
                              </m:e>
                            </m:d>
                          </m:sup>
                        </m:sSup>
                        <m:r>
                          <a:rPr lang="en-US" altLang="zh-CN" i="1">
                            <a:latin typeface="Cambria Math" panose="02040503050406030204" pitchFamily="18" charset="0"/>
                          </a:rPr>
                          <m:t>,</m:t>
                        </m:r>
                        <m:sSup>
                          <m:sSupPr>
                            <m:ctrlPr>
                              <a:rPr lang="en-US" i="1">
                                <a:latin typeface="Cambria Math" panose="02040503050406030204" pitchFamily="18" charset="0"/>
                              </a:rPr>
                            </m:ctrlPr>
                          </m:sSupPr>
                          <m:e>
                            <m:r>
                              <a:rPr lang="en-US" altLang="zh-CN" i="1">
                                <a:latin typeface="Cambria Math" panose="02040503050406030204" pitchFamily="18" charset="0"/>
                              </a:rPr>
                              <m:t>𝐸</m:t>
                            </m:r>
                          </m:e>
                          <m:sup>
                            <m:d>
                              <m:dPr>
                                <m:ctrlPr>
                                  <a:rPr lang="en-US" altLang="zh-CN" i="1">
                                    <a:latin typeface="Cambria Math" panose="02040503050406030204" pitchFamily="18" charset="0"/>
                                  </a:rPr>
                                </m:ctrlPr>
                              </m:dPr>
                              <m:e>
                                <m:r>
                                  <a:rPr lang="en-US" altLang="zh-CN" b="0" i="1" smtClean="0">
                                    <a:latin typeface="Cambria Math" panose="02040503050406030204" pitchFamily="18" charset="0"/>
                                  </a:rPr>
                                  <m:t>𝑐</m:t>
                                </m:r>
                              </m:e>
                            </m:d>
                          </m:sup>
                        </m:sSup>
                      </m:e>
                    </m:d>
                    <m:r>
                      <a:rPr lang="zh-CN" altLang="en-US" i="1">
                        <a:latin typeface="Cambria Math" panose="02040503050406030204" pitchFamily="18" charset="0"/>
                      </a:rPr>
                      <m:t> </m:t>
                    </m:r>
                  </m:oMath>
                </a14:m>
                <a:r>
                  <a:rPr lang="en-US" altLang="zh-CN" dirty="0"/>
                  <a:t>,</a:t>
                </a:r>
                <a:r>
                  <a:rPr lang="zh-CN" altLang="en-US" dirty="0"/>
                  <a:t> </a:t>
                </a:r>
                <a:r>
                  <a:rPr lang="en-US" dirty="0"/>
                  <a:t>namely a recommendation graph view and a contrastive graph view for recommendation and contrastive learning,</a:t>
                </a:r>
                <a:r>
                  <a:rPr lang="zh-CN" altLang="en-US" dirty="0"/>
                  <a:t> </a:t>
                </a:r>
                <a:r>
                  <a:rPr lang="en-US" dirty="0"/>
                  <a:t>respectively. </a:t>
                </a:r>
              </a:p>
              <a:p>
                <a:r>
                  <a:rPr lang="en-US" dirty="0"/>
                  <a:t>The contrastive graph view is further used to generate two corrupted contrastive graph views </a:t>
                </a:r>
                <a14:m>
                  <m:oMath xmlns:m="http://schemas.openxmlformats.org/officeDocument/2006/math">
                    <m:sSup>
                      <m:sSupPr>
                        <m:ctrlPr>
                          <a:rPr lang="en-US" i="1" smtClean="0">
                            <a:latin typeface="Cambria Math" panose="02040503050406030204" pitchFamily="18" charset="0"/>
                          </a:rPr>
                        </m:ctrlPr>
                      </m:sSupPr>
                      <m:e>
                        <m:r>
                          <a:rPr lang="en-US" altLang="zh-CN" i="1">
                            <a:latin typeface="Cambria Math" panose="02040503050406030204" pitchFamily="18" charset="0"/>
                          </a:rPr>
                          <m:t>𝐺</m:t>
                        </m:r>
                      </m:e>
                      <m:sup>
                        <m:r>
                          <a:rPr lang="en-US" altLang="zh-CN" i="1">
                            <a:latin typeface="Cambria Math" panose="02040503050406030204" pitchFamily="18" charset="0"/>
                          </a:rPr>
                          <m:t>(</m:t>
                        </m:r>
                        <m:r>
                          <a:rPr lang="en-US" altLang="zh-CN" i="1">
                            <a:latin typeface="Cambria Math" panose="02040503050406030204" pitchFamily="18" charset="0"/>
                          </a:rPr>
                          <m:t>𝑐</m:t>
                        </m:r>
                        <m:r>
                          <a:rPr lang="en-US" altLang="zh-CN" b="0" i="1" smtClean="0">
                            <a:latin typeface="Cambria Math" panose="02040503050406030204" pitchFamily="18" charset="0"/>
                          </a:rPr>
                          <m:t>1</m:t>
                        </m:r>
                        <m:r>
                          <a:rPr lang="en-US" altLang="zh-CN" i="1">
                            <a:latin typeface="Cambria Math" panose="02040503050406030204" pitchFamily="18" charset="0"/>
                          </a:rPr>
                          <m:t>)</m:t>
                        </m:r>
                      </m:sup>
                    </m:sSup>
                    <m:r>
                      <a:rPr lang="en-US" altLang="zh-CN" i="1">
                        <a:latin typeface="Cambria Math" panose="02040503050406030204" pitchFamily="18" charset="0"/>
                      </a:rPr>
                      <m:t>=</m:t>
                    </m:r>
                    <m:d>
                      <m:dPr>
                        <m:ctrlPr>
                          <a:rPr lang="en-US" altLang="zh-CN" i="1">
                            <a:latin typeface="Cambria Math" panose="02040503050406030204" pitchFamily="18" charset="0"/>
                          </a:rPr>
                        </m:ctrlPr>
                      </m:dPr>
                      <m:e>
                        <m:sSup>
                          <m:sSupPr>
                            <m:ctrlPr>
                              <a:rPr lang="en-US" i="1">
                                <a:latin typeface="Cambria Math" panose="02040503050406030204" pitchFamily="18" charset="0"/>
                              </a:rPr>
                            </m:ctrlPr>
                          </m:sSupPr>
                          <m:e>
                            <m:r>
                              <a:rPr lang="en-US" altLang="zh-CN" i="1">
                                <a:latin typeface="Cambria Math" panose="02040503050406030204" pitchFamily="18" charset="0"/>
                              </a:rPr>
                              <m:t>𝑉</m:t>
                            </m:r>
                          </m:e>
                          <m:sup>
                            <m:d>
                              <m:dPr>
                                <m:ctrlPr>
                                  <a:rPr lang="en-US" altLang="zh-CN" i="1">
                                    <a:latin typeface="Cambria Math" panose="02040503050406030204" pitchFamily="18" charset="0"/>
                                  </a:rPr>
                                </m:ctrlPr>
                              </m:dPr>
                              <m:e>
                                <m:r>
                                  <a:rPr lang="en-US" altLang="zh-CN" i="1">
                                    <a:latin typeface="Cambria Math" panose="02040503050406030204" pitchFamily="18" charset="0"/>
                                  </a:rPr>
                                  <m:t>𝑐</m:t>
                                </m:r>
                                <m:r>
                                  <a:rPr lang="en-US" altLang="zh-CN" b="0" i="1" smtClean="0">
                                    <a:latin typeface="Cambria Math" panose="02040503050406030204" pitchFamily="18" charset="0"/>
                                  </a:rPr>
                                  <m:t>1</m:t>
                                </m:r>
                              </m:e>
                            </m:d>
                          </m:sup>
                        </m:sSup>
                        <m:r>
                          <a:rPr lang="en-US" altLang="zh-CN" i="1">
                            <a:latin typeface="Cambria Math" panose="02040503050406030204" pitchFamily="18" charset="0"/>
                          </a:rPr>
                          <m:t>,</m:t>
                        </m:r>
                        <m:sSup>
                          <m:sSupPr>
                            <m:ctrlPr>
                              <a:rPr lang="en-US" i="1">
                                <a:latin typeface="Cambria Math" panose="02040503050406030204" pitchFamily="18" charset="0"/>
                              </a:rPr>
                            </m:ctrlPr>
                          </m:sSupPr>
                          <m:e>
                            <m:r>
                              <a:rPr lang="en-US" altLang="zh-CN" i="1">
                                <a:latin typeface="Cambria Math" panose="02040503050406030204" pitchFamily="18" charset="0"/>
                              </a:rPr>
                              <m:t>𝐸</m:t>
                            </m:r>
                          </m:e>
                          <m:sup>
                            <m:d>
                              <m:dPr>
                                <m:ctrlPr>
                                  <a:rPr lang="en-US" altLang="zh-CN" i="1">
                                    <a:latin typeface="Cambria Math" panose="02040503050406030204" pitchFamily="18" charset="0"/>
                                  </a:rPr>
                                </m:ctrlPr>
                              </m:dPr>
                              <m:e>
                                <m:r>
                                  <a:rPr lang="en-US" altLang="zh-CN" i="1">
                                    <a:latin typeface="Cambria Math" panose="02040503050406030204" pitchFamily="18" charset="0"/>
                                  </a:rPr>
                                  <m:t>𝑐</m:t>
                                </m:r>
                                <m:r>
                                  <a:rPr lang="en-US" altLang="zh-CN" b="0" i="1" smtClean="0">
                                    <a:latin typeface="Cambria Math" panose="02040503050406030204" pitchFamily="18" charset="0"/>
                                  </a:rPr>
                                  <m:t>1</m:t>
                                </m:r>
                              </m:e>
                            </m:d>
                          </m:sup>
                        </m:sSup>
                      </m:e>
                    </m:d>
                    <m:r>
                      <a:rPr lang="en-US" altLang="zh-CN" i="1">
                        <a:latin typeface="Cambria Math" panose="02040503050406030204" pitchFamily="18" charset="0"/>
                      </a:rPr>
                      <m:t> </m:t>
                    </m:r>
                  </m:oMath>
                </a14:m>
                <a:r>
                  <a:rPr lang="en-US" dirty="0"/>
                  <a:t>and</a:t>
                </a:r>
                <a:r>
                  <a:rPr lang="zh-CN" altLang="en-US" dirty="0"/>
                  <a:t> </a:t>
                </a:r>
                <a14:m>
                  <m:oMath xmlns:m="http://schemas.openxmlformats.org/officeDocument/2006/math">
                    <m:sSup>
                      <m:sSupPr>
                        <m:ctrlPr>
                          <a:rPr lang="en-US" i="1">
                            <a:latin typeface="Cambria Math" panose="02040503050406030204" pitchFamily="18" charset="0"/>
                          </a:rPr>
                        </m:ctrlPr>
                      </m:sSupPr>
                      <m:e>
                        <m:r>
                          <a:rPr lang="en-US" altLang="zh-CN" i="1">
                            <a:latin typeface="Cambria Math" panose="02040503050406030204" pitchFamily="18" charset="0"/>
                          </a:rPr>
                          <m:t>𝐺</m:t>
                        </m:r>
                      </m:e>
                      <m:sup>
                        <m:r>
                          <a:rPr lang="en-US" altLang="zh-CN" i="1">
                            <a:latin typeface="Cambria Math" panose="02040503050406030204" pitchFamily="18" charset="0"/>
                          </a:rPr>
                          <m:t>(</m:t>
                        </m:r>
                        <m:r>
                          <a:rPr lang="en-US" altLang="zh-CN" i="1">
                            <a:latin typeface="Cambria Math" panose="02040503050406030204" pitchFamily="18" charset="0"/>
                          </a:rPr>
                          <m:t>𝑐</m:t>
                        </m:r>
                        <m:r>
                          <a:rPr lang="en-US" altLang="zh-CN" b="0" i="1" smtClean="0">
                            <a:latin typeface="Cambria Math" panose="02040503050406030204" pitchFamily="18" charset="0"/>
                          </a:rPr>
                          <m:t>2</m:t>
                        </m:r>
                        <m:r>
                          <a:rPr lang="en-US" altLang="zh-CN" i="1">
                            <a:latin typeface="Cambria Math" panose="02040503050406030204" pitchFamily="18" charset="0"/>
                          </a:rPr>
                          <m:t>)</m:t>
                        </m:r>
                      </m:sup>
                    </m:sSup>
                    <m:r>
                      <a:rPr lang="en-US" altLang="zh-CN" i="1">
                        <a:latin typeface="Cambria Math" panose="02040503050406030204" pitchFamily="18" charset="0"/>
                      </a:rPr>
                      <m:t>=</m:t>
                    </m:r>
                    <m:d>
                      <m:dPr>
                        <m:ctrlPr>
                          <a:rPr lang="en-US" altLang="zh-CN" i="1">
                            <a:latin typeface="Cambria Math" panose="02040503050406030204" pitchFamily="18" charset="0"/>
                          </a:rPr>
                        </m:ctrlPr>
                      </m:dPr>
                      <m:e>
                        <m:sSup>
                          <m:sSupPr>
                            <m:ctrlPr>
                              <a:rPr lang="en-US" i="1">
                                <a:latin typeface="Cambria Math" panose="02040503050406030204" pitchFamily="18" charset="0"/>
                              </a:rPr>
                            </m:ctrlPr>
                          </m:sSupPr>
                          <m:e>
                            <m:r>
                              <a:rPr lang="en-US" altLang="zh-CN" i="1">
                                <a:latin typeface="Cambria Math" panose="02040503050406030204" pitchFamily="18" charset="0"/>
                              </a:rPr>
                              <m:t>𝑉</m:t>
                            </m:r>
                          </m:e>
                          <m:sup>
                            <m:d>
                              <m:dPr>
                                <m:ctrlPr>
                                  <a:rPr lang="en-US" altLang="zh-CN" i="1">
                                    <a:latin typeface="Cambria Math" panose="02040503050406030204" pitchFamily="18" charset="0"/>
                                  </a:rPr>
                                </m:ctrlPr>
                              </m:dPr>
                              <m:e>
                                <m:r>
                                  <a:rPr lang="en-US" altLang="zh-CN" i="1">
                                    <a:latin typeface="Cambria Math" panose="02040503050406030204" pitchFamily="18" charset="0"/>
                                  </a:rPr>
                                  <m:t>𝑐</m:t>
                                </m:r>
                                <m:r>
                                  <a:rPr lang="en-US" altLang="zh-CN" b="0" i="1" smtClean="0">
                                    <a:latin typeface="Cambria Math" panose="02040503050406030204" pitchFamily="18" charset="0"/>
                                  </a:rPr>
                                  <m:t>2</m:t>
                                </m:r>
                              </m:e>
                            </m:d>
                          </m:sup>
                        </m:sSup>
                        <m:r>
                          <a:rPr lang="en-US" altLang="zh-CN" i="1">
                            <a:latin typeface="Cambria Math" panose="02040503050406030204" pitchFamily="18" charset="0"/>
                          </a:rPr>
                          <m:t>,</m:t>
                        </m:r>
                        <m:sSup>
                          <m:sSupPr>
                            <m:ctrlPr>
                              <a:rPr lang="en-US" i="1">
                                <a:latin typeface="Cambria Math" panose="02040503050406030204" pitchFamily="18" charset="0"/>
                              </a:rPr>
                            </m:ctrlPr>
                          </m:sSupPr>
                          <m:e>
                            <m:r>
                              <a:rPr lang="en-US" altLang="zh-CN" i="1">
                                <a:latin typeface="Cambria Math" panose="02040503050406030204" pitchFamily="18" charset="0"/>
                              </a:rPr>
                              <m:t>𝐸</m:t>
                            </m:r>
                          </m:e>
                          <m:sup>
                            <m:d>
                              <m:dPr>
                                <m:ctrlPr>
                                  <a:rPr lang="en-US" altLang="zh-CN" i="1">
                                    <a:latin typeface="Cambria Math" panose="02040503050406030204" pitchFamily="18" charset="0"/>
                                  </a:rPr>
                                </m:ctrlPr>
                              </m:dPr>
                              <m:e>
                                <m:r>
                                  <a:rPr lang="en-US" altLang="zh-CN" i="1">
                                    <a:latin typeface="Cambria Math" panose="02040503050406030204" pitchFamily="18" charset="0"/>
                                  </a:rPr>
                                  <m:t>𝑐</m:t>
                                </m:r>
                                <m:r>
                                  <a:rPr lang="en-US" altLang="zh-CN" b="0" i="1" smtClean="0">
                                    <a:latin typeface="Cambria Math" panose="02040503050406030204" pitchFamily="18" charset="0"/>
                                  </a:rPr>
                                  <m:t>2</m:t>
                                </m:r>
                              </m:e>
                            </m:d>
                          </m:sup>
                        </m:sSup>
                      </m:e>
                    </m:d>
                  </m:oMath>
                </a14:m>
                <a:r>
                  <a:rPr lang="en-US" dirty="0"/>
                  <a:t>. We adopt </a:t>
                </a:r>
                <a:r>
                  <a:rPr lang="en-US" dirty="0" err="1"/>
                  <a:t>LightGCN</a:t>
                </a:r>
                <a:r>
                  <a:rPr lang="en-US" dirty="0"/>
                  <a:t> as the encoder </a:t>
                </a:r>
                <a:r>
                  <a:rPr lang="en-US" altLang="zh-CN" dirty="0"/>
                  <a:t>to</a:t>
                </a:r>
                <a:r>
                  <a:rPr lang="zh-CN" altLang="en-US" dirty="0"/>
                  <a:t> </a:t>
                </a:r>
                <a:r>
                  <a:rPr lang="en-US" altLang="zh-CN" dirty="0"/>
                  <a:t>learning</a:t>
                </a:r>
                <a:r>
                  <a:rPr lang="zh-CN" altLang="en-US" dirty="0"/>
                  <a:t> </a:t>
                </a:r>
                <a:r>
                  <a:rPr lang="en-US" altLang="zh-CN" dirty="0"/>
                  <a:t>user</a:t>
                </a:r>
                <a:r>
                  <a:rPr lang="zh-CN" altLang="en-US" dirty="0"/>
                  <a:t> </a:t>
                </a:r>
                <a:r>
                  <a:rPr lang="en-US" altLang="zh-CN" dirty="0"/>
                  <a:t>and</a:t>
                </a:r>
                <a:r>
                  <a:rPr lang="zh-CN" altLang="en-US" dirty="0"/>
                  <a:t> </a:t>
                </a:r>
                <a:r>
                  <a:rPr lang="en-US" altLang="zh-CN" dirty="0"/>
                  <a:t>item</a:t>
                </a:r>
                <a:r>
                  <a:rPr lang="zh-CN" altLang="en-US" dirty="0"/>
                  <a:t> </a:t>
                </a:r>
                <a:r>
                  <a:rPr lang="en-US" altLang="zh-CN" dirty="0"/>
                  <a:t>embeddings</a:t>
                </a:r>
                <a:r>
                  <a:rPr lang="zh-CN" altLang="en-US" dirty="0"/>
                  <a:t> </a:t>
                </a:r>
                <a:r>
                  <a:rPr lang="en-US" dirty="0"/>
                  <a:t>on each view due to its simplicity and high accuracy, which can be generally formulated as</a:t>
                </a:r>
              </a:p>
              <a:p>
                <a:endParaRPr lang="en-US" dirty="0"/>
              </a:p>
              <a:p>
                <a:endParaRPr lang="en-US" dirty="0"/>
              </a:p>
              <a:p>
                <a:r>
                  <a:rPr lang="en-US" altLang="zh-CN" dirty="0"/>
                  <a:t>In</a:t>
                </a:r>
                <a:r>
                  <a:rPr lang="zh-CN" altLang="en-US" dirty="0"/>
                  <a:t> </a:t>
                </a:r>
                <a:r>
                  <a:rPr lang="en-US" altLang="zh-CN" dirty="0"/>
                  <a:t>the</a:t>
                </a:r>
                <a:r>
                  <a:rPr lang="zh-CN" altLang="en-US" dirty="0"/>
                  <a:t> </a:t>
                </a:r>
                <a:r>
                  <a:rPr lang="en-US" altLang="zh-CN" dirty="0"/>
                  <a:t>proposed</a:t>
                </a:r>
                <a:r>
                  <a:rPr lang="zh-CN" altLang="en-US" dirty="0"/>
                  <a:t> </a:t>
                </a:r>
                <a:r>
                  <a:rPr lang="en-US" altLang="zh-CN" dirty="0"/>
                  <a:t>model,</a:t>
                </a:r>
                <a:r>
                  <a:rPr lang="zh-CN" altLang="en-US" dirty="0"/>
                  <a:t> </a:t>
                </a:r>
                <a:r>
                  <a:rPr lang="en-US" altLang="zh-CN" dirty="0"/>
                  <a:t>pseudo edges are predicted to connect user nodes to novel item nodes, </a:t>
                </a:r>
                <a:r>
                  <a:rPr lang="en-US" altLang="zh-CN" dirty="0">
                    <a:solidFill>
                      <a:srgbClr val="FF0000"/>
                    </a:solidFill>
                  </a:rPr>
                  <a:t>augmenting</a:t>
                </a:r>
                <a:r>
                  <a:rPr lang="en-US" altLang="zh-CN" dirty="0"/>
                  <a:t> the two graph views iteratively, and the model is trained by jointly minimizing the </a:t>
                </a:r>
                <a:r>
                  <a:rPr lang="en-US" altLang="zh-CN" dirty="0">
                    <a:solidFill>
                      <a:srgbClr val="FF0000"/>
                    </a:solidFill>
                  </a:rPr>
                  <a:t>BPR loss</a:t>
                </a:r>
                <a:r>
                  <a:rPr lang="en-US" altLang="zh-CN" dirty="0"/>
                  <a:t> and diversified </a:t>
                </a:r>
                <a:r>
                  <a:rPr lang="en-US" altLang="zh-CN" dirty="0">
                    <a:solidFill>
                      <a:srgbClr val="FF0000"/>
                    </a:solidFill>
                  </a:rPr>
                  <a:t>contrastive learning loss </a:t>
                </a:r>
                <a:r>
                  <a:rPr lang="en-US" altLang="zh-CN" dirty="0"/>
                  <a:t>upon the augmented views.</a:t>
                </a:r>
                <a:endParaRPr lang="en-US" dirty="0"/>
              </a:p>
              <a:p>
                <a:endParaRPr lang="en-US" dirty="0"/>
              </a:p>
              <a:p>
                <a:endParaRPr lang="en-US" dirty="0"/>
              </a:p>
            </p:txBody>
          </p:sp>
        </mc:Choice>
        <mc:Fallback>
          <p:sp>
            <p:nvSpPr>
              <p:cNvPr id="3" name="Content Placeholder 2">
                <a:extLst>
                  <a:ext uri="{FF2B5EF4-FFF2-40B4-BE49-F238E27FC236}">
                    <a16:creationId xmlns:a16="http://schemas.microsoft.com/office/drawing/2014/main" id="{3C3D3EC4-0783-5B46-AB44-803607DD20FC}"/>
                  </a:ext>
                </a:extLst>
              </p:cNvPr>
              <p:cNvSpPr>
                <a:spLocks noGrp="1" noRot="1" noChangeAspect="1" noMove="1" noResize="1" noEditPoints="1" noAdjustHandles="1" noChangeArrowheads="1" noChangeShapeType="1" noTextEdit="1"/>
              </p:cNvSpPr>
              <p:nvPr>
                <p:ph idx="1"/>
              </p:nvPr>
            </p:nvSpPr>
            <p:spPr>
              <a:xfrm>
                <a:off x="838200" y="1825625"/>
                <a:ext cx="10668000" cy="4351338"/>
              </a:xfrm>
              <a:blipFill>
                <a:blip r:embed="rId3"/>
                <a:stretch>
                  <a:fillRect l="-832" t="-2616" r="-95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743E5334-FDDD-1A46-AEA8-8DFA6CE8BC57}"/>
              </a:ext>
            </a:extLst>
          </p:cNvPr>
          <p:cNvSpPr>
            <a:spLocks noGrp="1"/>
          </p:cNvSpPr>
          <p:nvPr>
            <p:ph type="ftr" sz="quarter" idx="11"/>
          </p:nvPr>
        </p:nvSpPr>
        <p:spPr/>
        <p:txBody>
          <a:bodyPr/>
          <a:lstStyle/>
          <a:p>
            <a:r>
              <a:rPr lang="en-US"/>
              <a:t>Alexa Confidential</a:t>
            </a:r>
          </a:p>
        </p:txBody>
      </p:sp>
      <p:sp>
        <p:nvSpPr>
          <p:cNvPr id="5" name="Slide Number Placeholder 4">
            <a:extLst>
              <a:ext uri="{FF2B5EF4-FFF2-40B4-BE49-F238E27FC236}">
                <a16:creationId xmlns:a16="http://schemas.microsoft.com/office/drawing/2014/main" id="{740DBE8F-7D23-1C48-9C4D-388CAB8C8DD0}"/>
              </a:ext>
            </a:extLst>
          </p:cNvPr>
          <p:cNvSpPr>
            <a:spLocks noGrp="1"/>
          </p:cNvSpPr>
          <p:nvPr>
            <p:ph type="sldNum" sz="quarter" idx="12"/>
          </p:nvPr>
        </p:nvSpPr>
        <p:spPr/>
        <p:txBody>
          <a:bodyPr/>
          <a:lstStyle/>
          <a:p>
            <a:fld id="{526349E8-98C6-B741-A128-C9BEA4C3EE9D}" type="slidenum">
              <a:rPr lang="en-US" smtClean="0"/>
              <a:t>5</a:t>
            </a:fld>
            <a:endParaRPr lang="en-US" dirty="0"/>
          </a:p>
        </p:txBody>
      </p:sp>
      <p:pic>
        <p:nvPicPr>
          <p:cNvPr id="7" name="Picture 6">
            <a:extLst>
              <a:ext uri="{FF2B5EF4-FFF2-40B4-BE49-F238E27FC236}">
                <a16:creationId xmlns:a16="http://schemas.microsoft.com/office/drawing/2014/main" id="{BAFA15CC-322C-689A-DB60-38ADFC577C76}"/>
              </a:ext>
            </a:extLst>
          </p:cNvPr>
          <p:cNvPicPr>
            <a:picLocks noChangeAspect="1"/>
          </p:cNvPicPr>
          <p:nvPr/>
        </p:nvPicPr>
        <p:blipFill>
          <a:blip r:embed="rId4"/>
          <a:stretch>
            <a:fillRect/>
          </a:stretch>
        </p:blipFill>
        <p:spPr>
          <a:xfrm>
            <a:off x="4327979" y="4012180"/>
            <a:ext cx="3035300" cy="622300"/>
          </a:xfrm>
          <a:prstGeom prst="rect">
            <a:avLst/>
          </a:prstGeom>
        </p:spPr>
      </p:pic>
    </p:spTree>
    <p:extLst>
      <p:ext uri="{BB962C8B-B14F-4D97-AF65-F5344CB8AC3E}">
        <p14:creationId xmlns:p14="http://schemas.microsoft.com/office/powerpoint/2010/main" val="2700099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CB944-FC9C-974C-8666-72584DDBEAAB}"/>
              </a:ext>
            </a:extLst>
          </p:cNvPr>
          <p:cNvSpPr>
            <a:spLocks noGrp="1"/>
          </p:cNvSpPr>
          <p:nvPr>
            <p:ph type="title"/>
          </p:nvPr>
        </p:nvSpPr>
        <p:spPr/>
        <p:txBody>
          <a:bodyPr/>
          <a:lstStyle/>
          <a:p>
            <a:r>
              <a:rPr lang="en-US" altLang="zh-CN" dirty="0"/>
              <a:t>Method:</a:t>
            </a:r>
            <a:r>
              <a:rPr lang="zh-CN" altLang="en-US" dirty="0"/>
              <a:t> </a:t>
            </a:r>
            <a:r>
              <a:rPr lang="en-US" altLang="zh-CN" dirty="0"/>
              <a:t>Contrastive</a:t>
            </a:r>
            <a:r>
              <a:rPr lang="zh-CN" altLang="en-US" dirty="0"/>
              <a:t> </a:t>
            </a:r>
            <a:r>
              <a:rPr lang="en-US" altLang="zh-CN" dirty="0"/>
              <a:t>Co-training</a:t>
            </a:r>
            <a:endParaRPr lang="en-US" dirty="0"/>
          </a:p>
        </p:txBody>
      </p:sp>
      <p:pic>
        <p:nvPicPr>
          <p:cNvPr id="7" name="Content Placeholder 6">
            <a:extLst>
              <a:ext uri="{FF2B5EF4-FFF2-40B4-BE49-F238E27FC236}">
                <a16:creationId xmlns:a16="http://schemas.microsoft.com/office/drawing/2014/main" id="{7C6670E2-6308-69CB-B620-A3814920D99F}"/>
              </a:ext>
            </a:extLst>
          </p:cNvPr>
          <p:cNvPicPr>
            <a:picLocks noGrp="1" noChangeAspect="1"/>
          </p:cNvPicPr>
          <p:nvPr>
            <p:ph idx="1"/>
          </p:nvPr>
        </p:nvPicPr>
        <p:blipFill>
          <a:blip r:embed="rId2"/>
          <a:stretch>
            <a:fillRect/>
          </a:stretch>
        </p:blipFill>
        <p:spPr>
          <a:xfrm>
            <a:off x="7030192" y="1308106"/>
            <a:ext cx="4476009" cy="5492185"/>
          </a:xfrm>
        </p:spPr>
      </p:pic>
      <p:sp>
        <p:nvSpPr>
          <p:cNvPr id="4" name="Footer Placeholder 3">
            <a:extLst>
              <a:ext uri="{FF2B5EF4-FFF2-40B4-BE49-F238E27FC236}">
                <a16:creationId xmlns:a16="http://schemas.microsoft.com/office/drawing/2014/main" id="{743E5334-FDDD-1A46-AEA8-8DFA6CE8BC57}"/>
              </a:ext>
            </a:extLst>
          </p:cNvPr>
          <p:cNvSpPr>
            <a:spLocks noGrp="1"/>
          </p:cNvSpPr>
          <p:nvPr>
            <p:ph type="ftr" sz="quarter" idx="11"/>
          </p:nvPr>
        </p:nvSpPr>
        <p:spPr/>
        <p:txBody>
          <a:bodyPr/>
          <a:lstStyle/>
          <a:p>
            <a:r>
              <a:rPr lang="en-US"/>
              <a:t>Alexa Confidential</a:t>
            </a:r>
          </a:p>
        </p:txBody>
      </p:sp>
      <p:sp>
        <p:nvSpPr>
          <p:cNvPr id="5" name="Slide Number Placeholder 4">
            <a:extLst>
              <a:ext uri="{FF2B5EF4-FFF2-40B4-BE49-F238E27FC236}">
                <a16:creationId xmlns:a16="http://schemas.microsoft.com/office/drawing/2014/main" id="{740DBE8F-7D23-1C48-9C4D-388CAB8C8DD0}"/>
              </a:ext>
            </a:extLst>
          </p:cNvPr>
          <p:cNvSpPr>
            <a:spLocks noGrp="1"/>
          </p:cNvSpPr>
          <p:nvPr>
            <p:ph type="sldNum" sz="quarter" idx="12"/>
          </p:nvPr>
        </p:nvSpPr>
        <p:spPr/>
        <p:txBody>
          <a:bodyPr/>
          <a:lstStyle/>
          <a:p>
            <a:fld id="{526349E8-98C6-B741-A128-C9BEA4C3EE9D}" type="slidenum">
              <a:rPr lang="en-US" smtClean="0"/>
              <a:t>6</a:t>
            </a:fld>
            <a:endParaRPr lang="en-US" dirty="0"/>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212F11D3-691F-922C-682B-78CBFCAA63D7}"/>
                  </a:ext>
                </a:extLst>
              </p:cNvPr>
              <p:cNvSpPr txBox="1">
                <a:spLocks/>
              </p:cNvSpPr>
              <p:nvPr/>
            </p:nvSpPr>
            <p:spPr>
              <a:xfrm>
                <a:off x="838200" y="1825625"/>
                <a:ext cx="6536377" cy="435133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Pretraining</a:t>
                </a:r>
                <a:r>
                  <a:rPr lang="en-US" dirty="0"/>
                  <a:t>: The recommendation</a:t>
                </a:r>
                <a:r>
                  <a:rPr lang="zh-CN" altLang="en-US" dirty="0"/>
                  <a:t> </a:t>
                </a:r>
                <a:r>
                  <a:rPr lang="en-US" dirty="0"/>
                  <a:t>and contrastive graph views are firstly initialized</a:t>
                </a:r>
                <a:r>
                  <a:rPr lang="zh-CN" altLang="en-US" dirty="0"/>
                  <a:t> </a:t>
                </a:r>
                <a:r>
                  <a:rPr lang="en-US" dirty="0"/>
                  <a:t>by copying the input user-item graph. Then we pretrain</a:t>
                </a:r>
                <a:r>
                  <a:rPr lang="zh-CN" altLang="en-US" dirty="0"/>
                  <a:t> </a:t>
                </a:r>
                <a:r>
                  <a:rPr lang="en-US" dirty="0" err="1"/>
                  <a:t>LightGCN</a:t>
                </a:r>
                <a:r>
                  <a:rPr lang="en-US" dirty="0"/>
                  <a:t> upon the graph views</a:t>
                </a:r>
                <a:r>
                  <a:rPr lang="en-US" altLang="zh-CN" dirty="0"/>
                  <a:t>.</a:t>
                </a:r>
              </a:p>
              <a:p>
                <a:r>
                  <a:rPr lang="en-US" b="1" dirty="0"/>
                  <a:t>Predicting Pseudo Edges</a:t>
                </a:r>
                <a:r>
                  <a:rPr lang="en-US" dirty="0"/>
                  <a:t>:</a:t>
                </a:r>
                <a:r>
                  <a:rPr lang="zh-CN" altLang="en-US" dirty="0"/>
                  <a:t> </a:t>
                </a:r>
                <a:r>
                  <a:rPr lang="en-US" dirty="0"/>
                  <a:t>the two graph views </a:t>
                </a:r>
                <a14:m>
                  <m:oMath xmlns:m="http://schemas.openxmlformats.org/officeDocument/2006/math">
                    <m:sSup>
                      <m:sSupPr>
                        <m:ctrlPr>
                          <a:rPr lang="en-US" i="1">
                            <a:latin typeface="Cambria Math" panose="02040503050406030204" pitchFamily="18" charset="0"/>
                          </a:rPr>
                        </m:ctrlPr>
                      </m:sSupPr>
                      <m:e>
                        <m:r>
                          <a:rPr lang="en-US" altLang="zh-CN" i="1">
                            <a:latin typeface="Cambria Math" panose="02040503050406030204" pitchFamily="18" charset="0"/>
                          </a:rPr>
                          <m:t>𝐺</m:t>
                        </m:r>
                      </m:e>
                      <m:sup>
                        <m:r>
                          <a:rPr lang="en-US" altLang="zh-CN" i="1">
                            <a:latin typeface="Cambria Math" panose="02040503050406030204" pitchFamily="18" charset="0"/>
                          </a:rPr>
                          <m:t>(</m:t>
                        </m:r>
                        <m:r>
                          <a:rPr lang="en-US" altLang="zh-CN" i="1">
                            <a:latin typeface="Cambria Math" panose="02040503050406030204" pitchFamily="18" charset="0"/>
                          </a:rPr>
                          <m:t>𝑟</m:t>
                        </m:r>
                        <m:r>
                          <a:rPr lang="en-US" altLang="zh-CN" i="1">
                            <a:latin typeface="Cambria Math" panose="02040503050406030204" pitchFamily="18" charset="0"/>
                          </a:rPr>
                          <m:t>)</m:t>
                        </m:r>
                      </m:sup>
                    </m:sSup>
                  </m:oMath>
                </a14:m>
                <a:r>
                  <a:rPr lang="en-US" dirty="0"/>
                  <a:t> and</a:t>
                </a:r>
                <a:r>
                  <a:rPr lang="zh-CN" altLang="en-US" dirty="0"/>
                  <a:t> </a:t>
                </a:r>
                <a14:m>
                  <m:oMath xmlns:m="http://schemas.openxmlformats.org/officeDocument/2006/math">
                    <m:sSup>
                      <m:sSupPr>
                        <m:ctrlPr>
                          <a:rPr lang="en-US" i="1">
                            <a:latin typeface="Cambria Math" panose="02040503050406030204" pitchFamily="18" charset="0"/>
                          </a:rPr>
                        </m:ctrlPr>
                      </m:sSupPr>
                      <m:e>
                        <m:r>
                          <a:rPr lang="en-US" altLang="zh-CN" i="1">
                            <a:latin typeface="Cambria Math" panose="02040503050406030204" pitchFamily="18" charset="0"/>
                          </a:rPr>
                          <m:t>𝐺</m:t>
                        </m:r>
                      </m:e>
                      <m:sup>
                        <m:r>
                          <a:rPr lang="en-US" altLang="zh-CN" i="1">
                            <a:latin typeface="Cambria Math" panose="02040503050406030204" pitchFamily="18" charset="0"/>
                          </a:rPr>
                          <m:t>(</m:t>
                        </m:r>
                        <m:r>
                          <a:rPr lang="en-US" altLang="zh-CN" b="0" i="1" smtClean="0">
                            <a:latin typeface="Cambria Math" panose="02040503050406030204" pitchFamily="18" charset="0"/>
                          </a:rPr>
                          <m:t>𝑐</m:t>
                        </m:r>
                        <m:r>
                          <a:rPr lang="en-US" altLang="zh-CN" i="1">
                            <a:latin typeface="Cambria Math" panose="02040503050406030204" pitchFamily="18" charset="0"/>
                          </a:rPr>
                          <m:t>)</m:t>
                        </m:r>
                      </m:sup>
                    </m:sSup>
                  </m:oMath>
                </a14:m>
                <a:r>
                  <a:rPr lang="en-US" dirty="0"/>
                  <a:t> are augmented by the pseudo edges predicted by each</a:t>
                </a:r>
                <a:r>
                  <a:rPr lang="zh-CN" altLang="en-US" dirty="0"/>
                  <a:t> </a:t>
                </a:r>
                <a:r>
                  <a:rPr lang="en-US" dirty="0"/>
                  <a:t>other.</a:t>
                </a:r>
              </a:p>
              <a:p>
                <a:r>
                  <a:rPr lang="en-US" b="1" dirty="0"/>
                  <a:t>Training the model on the augmented graphs</a:t>
                </a:r>
                <a:r>
                  <a:rPr lang="en-US" dirty="0"/>
                  <a:t>:</a:t>
                </a:r>
                <a:r>
                  <a:rPr lang="zh-CN" altLang="en-US" dirty="0"/>
                  <a:t> </a:t>
                </a:r>
                <a:r>
                  <a:rPr lang="en-US" altLang="zh-CN" dirty="0"/>
                  <a:t>We</a:t>
                </a:r>
                <a:r>
                  <a:rPr lang="zh-CN" altLang="en-US" dirty="0"/>
                  <a:t> </a:t>
                </a:r>
                <a:r>
                  <a:rPr lang="en-US" altLang="zh-CN" dirty="0"/>
                  <a:t>compute</a:t>
                </a:r>
                <a:r>
                  <a:rPr lang="zh-CN" altLang="en-US" dirty="0"/>
                  <a:t> </a:t>
                </a:r>
                <a:r>
                  <a:rPr lang="en-US" altLang="zh-CN" dirty="0"/>
                  <a:t>the</a:t>
                </a:r>
                <a:r>
                  <a:rPr lang="zh-CN" altLang="en-US" dirty="0"/>
                  <a:t> </a:t>
                </a:r>
                <a:r>
                  <a:rPr lang="en-US" altLang="zh-CN" dirty="0"/>
                  <a:t>final</a:t>
                </a:r>
                <a:r>
                  <a:rPr lang="zh-CN" altLang="en-US" dirty="0"/>
                  <a:t> </a:t>
                </a:r>
                <a:r>
                  <a:rPr lang="en-US" altLang="zh-CN" dirty="0"/>
                  <a:t>loss</a:t>
                </a:r>
                <a:r>
                  <a:rPr lang="zh-CN" altLang="en-US" dirty="0"/>
                  <a:t> </a:t>
                </a:r>
                <a:r>
                  <a:rPr lang="en-US" altLang="zh-CN" dirty="0"/>
                  <a:t>and</a:t>
                </a:r>
                <a:r>
                  <a:rPr lang="zh-CN" altLang="en-US" dirty="0"/>
                  <a:t> </a:t>
                </a:r>
                <a:r>
                  <a:rPr lang="en-US" altLang="zh-CN" dirty="0"/>
                  <a:t>train</a:t>
                </a:r>
                <a:r>
                  <a:rPr lang="zh-CN" altLang="en-US" dirty="0"/>
                  <a:t> </a:t>
                </a:r>
                <a:r>
                  <a:rPr lang="en-US" altLang="zh-CN" dirty="0"/>
                  <a:t>the</a:t>
                </a:r>
                <a:r>
                  <a:rPr lang="zh-CN" altLang="en-US" dirty="0"/>
                  <a:t> </a:t>
                </a:r>
                <a:r>
                  <a:rPr lang="en-US" altLang="zh-CN" dirty="0"/>
                  <a:t>model</a:t>
                </a:r>
                <a:r>
                  <a:rPr lang="zh-CN" altLang="en-US" dirty="0"/>
                  <a:t> </a:t>
                </a:r>
                <a:r>
                  <a:rPr lang="en-US" altLang="zh-CN" dirty="0"/>
                  <a:t>on</a:t>
                </a:r>
                <a:r>
                  <a:rPr lang="zh-CN" altLang="en-US" dirty="0"/>
                  <a:t> </a:t>
                </a:r>
                <a:r>
                  <a:rPr lang="en-US" altLang="zh-CN" dirty="0"/>
                  <a:t>the</a:t>
                </a:r>
                <a:r>
                  <a:rPr lang="zh-CN" altLang="en-US" dirty="0"/>
                  <a:t> </a:t>
                </a:r>
                <a:r>
                  <a:rPr lang="en-US" altLang="zh-CN" dirty="0"/>
                  <a:t>two</a:t>
                </a:r>
                <a:r>
                  <a:rPr lang="zh-CN" altLang="en-US" dirty="0"/>
                  <a:t> </a:t>
                </a:r>
                <a:r>
                  <a:rPr lang="en-US" altLang="zh-CN" dirty="0"/>
                  <a:t>graphs</a:t>
                </a:r>
                <a:r>
                  <a:rPr lang="zh-CN" altLang="en-US" dirty="0"/>
                  <a:t> </a:t>
                </a:r>
                <a:r>
                  <a:rPr lang="en-US" altLang="zh-CN" dirty="0"/>
                  <a:t>iteratively.</a:t>
                </a:r>
                <a:r>
                  <a:rPr lang="zh-CN" altLang="en-US" dirty="0"/>
                  <a:t> </a:t>
                </a:r>
                <a:endParaRPr lang="en-US" dirty="0"/>
              </a:p>
              <a:p>
                <a:endParaRPr lang="en-US" dirty="0"/>
              </a:p>
              <a:p>
                <a:endParaRPr lang="en-US" dirty="0"/>
              </a:p>
            </p:txBody>
          </p:sp>
        </mc:Choice>
        <mc:Fallback>
          <p:sp>
            <p:nvSpPr>
              <p:cNvPr id="9" name="Content Placeholder 2">
                <a:extLst>
                  <a:ext uri="{FF2B5EF4-FFF2-40B4-BE49-F238E27FC236}">
                    <a16:creationId xmlns:a16="http://schemas.microsoft.com/office/drawing/2014/main" id="{212F11D3-691F-922C-682B-78CBFCAA63D7}"/>
                  </a:ext>
                </a:extLst>
              </p:cNvPr>
              <p:cNvSpPr txBox="1">
                <a:spLocks noRot="1" noChangeAspect="1" noMove="1" noResize="1" noEditPoints="1" noAdjustHandles="1" noChangeArrowheads="1" noChangeShapeType="1" noTextEdit="1"/>
              </p:cNvSpPr>
              <p:nvPr/>
            </p:nvSpPr>
            <p:spPr>
              <a:xfrm>
                <a:off x="838200" y="1825625"/>
                <a:ext cx="6536377" cy="4351338"/>
              </a:xfrm>
              <a:prstGeom prst="rect">
                <a:avLst/>
              </a:prstGeom>
              <a:blipFill>
                <a:blip r:embed="rId3"/>
                <a:stretch>
                  <a:fillRect l="-1553" t="-2035"/>
                </a:stretch>
              </a:blipFill>
            </p:spPr>
            <p:txBody>
              <a:bodyPr/>
              <a:lstStyle/>
              <a:p>
                <a:r>
                  <a:rPr lang="en-US">
                    <a:noFill/>
                  </a:rPr>
                  <a:t> </a:t>
                </a:r>
              </a:p>
            </p:txBody>
          </p:sp>
        </mc:Fallback>
      </mc:AlternateContent>
    </p:spTree>
    <p:extLst>
      <p:ext uri="{BB962C8B-B14F-4D97-AF65-F5344CB8AC3E}">
        <p14:creationId xmlns:p14="http://schemas.microsoft.com/office/powerpoint/2010/main" val="1758451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CB944-FC9C-974C-8666-72584DDBEAAB}"/>
              </a:ext>
            </a:extLst>
          </p:cNvPr>
          <p:cNvSpPr>
            <a:spLocks noGrp="1"/>
          </p:cNvSpPr>
          <p:nvPr>
            <p:ph type="title"/>
          </p:nvPr>
        </p:nvSpPr>
        <p:spPr/>
        <p:txBody>
          <a:bodyPr/>
          <a:lstStyle/>
          <a:p>
            <a:r>
              <a:rPr lang="en-US" altLang="zh-CN" dirty="0"/>
              <a:t>Method:</a:t>
            </a:r>
            <a:r>
              <a:rPr lang="zh-CN" altLang="en-US" dirty="0"/>
              <a:t> </a:t>
            </a:r>
            <a:r>
              <a:rPr lang="en-US" altLang="zh-CN" dirty="0"/>
              <a:t>Diversified</a:t>
            </a:r>
            <a:r>
              <a:rPr lang="zh-CN" altLang="en-US" dirty="0"/>
              <a:t> </a:t>
            </a:r>
            <a:r>
              <a:rPr lang="en-US" altLang="zh-CN" dirty="0"/>
              <a:t>Contrastive</a:t>
            </a:r>
            <a:r>
              <a:rPr lang="zh-CN" altLang="en-US" dirty="0"/>
              <a:t> </a:t>
            </a:r>
            <a:r>
              <a:rPr lang="en-US" altLang="zh-CN" dirty="0"/>
              <a:t>Learning</a:t>
            </a:r>
            <a:endParaRPr lang="en-US" dirty="0"/>
          </a:p>
        </p:txBody>
      </p:sp>
      <p:sp>
        <p:nvSpPr>
          <p:cNvPr id="3" name="Content Placeholder 2">
            <a:extLst>
              <a:ext uri="{FF2B5EF4-FFF2-40B4-BE49-F238E27FC236}">
                <a16:creationId xmlns:a16="http://schemas.microsoft.com/office/drawing/2014/main" id="{3C3D3EC4-0783-5B46-AB44-803607DD20FC}"/>
              </a:ext>
            </a:extLst>
          </p:cNvPr>
          <p:cNvSpPr>
            <a:spLocks noGrp="1"/>
          </p:cNvSpPr>
          <p:nvPr>
            <p:ph idx="1"/>
          </p:nvPr>
        </p:nvSpPr>
        <p:spPr>
          <a:xfrm>
            <a:off x="838201" y="1825625"/>
            <a:ext cx="5170714" cy="4351338"/>
          </a:xfrm>
        </p:spPr>
        <p:txBody>
          <a:bodyPr>
            <a:normAutofit fontScale="77500" lnSpcReduction="20000"/>
          </a:bodyPr>
          <a:lstStyle/>
          <a:p>
            <a:r>
              <a:rPr lang="en-US" b="1" dirty="0">
                <a:solidFill>
                  <a:srgbClr val="FF0000"/>
                </a:solidFill>
              </a:rPr>
              <a:t>Graph Corruption</a:t>
            </a:r>
            <a:r>
              <a:rPr lang="en-US" b="1" dirty="0"/>
              <a:t>:</a:t>
            </a:r>
            <a:r>
              <a:rPr lang="zh-CN" altLang="en-US" b="1" dirty="0"/>
              <a:t> </a:t>
            </a:r>
            <a:r>
              <a:rPr lang="en-US" dirty="0"/>
              <a:t>randomly</a:t>
            </a:r>
            <a:r>
              <a:rPr lang="zh-CN" altLang="en-US" dirty="0"/>
              <a:t> </a:t>
            </a:r>
            <a:r>
              <a:rPr lang="en-US" dirty="0"/>
              <a:t>discarding some observed user-item edges and node embedding</a:t>
            </a:r>
            <a:r>
              <a:rPr lang="zh-CN" altLang="en-US" dirty="0"/>
              <a:t> </a:t>
            </a:r>
            <a:r>
              <a:rPr lang="en-US" dirty="0"/>
              <a:t>dropout with a prior probability</a:t>
            </a:r>
            <a:r>
              <a:rPr lang="en-US" altLang="zh-CN" dirty="0"/>
              <a:t>.</a:t>
            </a:r>
          </a:p>
          <a:p>
            <a:r>
              <a:rPr lang="en-US" b="1" dirty="0">
                <a:solidFill>
                  <a:srgbClr val="FF0000"/>
                </a:solidFill>
              </a:rPr>
              <a:t>Popularity Debiased Unsupervised Contrastive Learning</a:t>
            </a:r>
            <a:r>
              <a:rPr lang="en-US" b="1" dirty="0"/>
              <a:t>:</a:t>
            </a:r>
            <a:r>
              <a:rPr lang="zh-CN" altLang="en-US" b="1" dirty="0"/>
              <a:t> </a:t>
            </a:r>
            <a:r>
              <a:rPr lang="en-US" dirty="0"/>
              <a:t>sample more unpopular</a:t>
            </a:r>
            <a:r>
              <a:rPr lang="zh-CN" altLang="en-US" dirty="0"/>
              <a:t> </a:t>
            </a:r>
            <a:r>
              <a:rPr lang="en-US" dirty="0"/>
              <a:t>items and less popular items by assigning higher weights on</a:t>
            </a:r>
            <a:r>
              <a:rPr lang="zh-CN" altLang="en-US" dirty="0"/>
              <a:t> </a:t>
            </a:r>
            <a:r>
              <a:rPr lang="en-US" dirty="0"/>
              <a:t>the unpopular items and lower weights on the popular item</a:t>
            </a:r>
            <a:r>
              <a:rPr lang="zh-CN" altLang="en-US" dirty="0"/>
              <a:t> </a:t>
            </a:r>
            <a:r>
              <a:rPr lang="en-US" dirty="0"/>
              <a:t>during sampling.</a:t>
            </a:r>
          </a:p>
          <a:p>
            <a:r>
              <a:rPr lang="en-US" b="1" dirty="0">
                <a:solidFill>
                  <a:srgbClr val="FF0000"/>
                </a:solidFill>
              </a:rPr>
              <a:t>Category-balanced Supervised Contrastive Learning</a:t>
            </a:r>
            <a:r>
              <a:rPr lang="en-US" b="1" dirty="0"/>
              <a:t>:</a:t>
            </a:r>
            <a:r>
              <a:rPr lang="zh-CN" altLang="en-US" b="1" dirty="0"/>
              <a:t> </a:t>
            </a:r>
            <a:r>
              <a:rPr lang="en-US" altLang="zh-CN" dirty="0"/>
              <a:t>We</a:t>
            </a:r>
            <a:r>
              <a:rPr lang="zh-CN" altLang="en-US" dirty="0"/>
              <a:t> </a:t>
            </a:r>
            <a:r>
              <a:rPr lang="en-US" dirty="0"/>
              <a:t>emphasize the interactions of the</a:t>
            </a:r>
            <a:r>
              <a:rPr lang="zh-CN" altLang="en-US" dirty="0"/>
              <a:t> </a:t>
            </a:r>
            <a:r>
              <a:rPr lang="en-US" dirty="0"/>
              <a:t>items of unpopular categories and the corresponding users.</a:t>
            </a:r>
          </a:p>
          <a:p>
            <a:endParaRPr lang="en-US" dirty="0"/>
          </a:p>
          <a:p>
            <a:endParaRPr lang="en-US" dirty="0"/>
          </a:p>
          <a:p>
            <a:endParaRPr lang="en-US" dirty="0"/>
          </a:p>
          <a:p>
            <a:endParaRPr lang="en-US" dirty="0"/>
          </a:p>
          <a:p>
            <a:endParaRPr lang="en-US" dirty="0"/>
          </a:p>
          <a:p>
            <a:endParaRPr lang="en-US" dirty="0"/>
          </a:p>
        </p:txBody>
      </p:sp>
      <p:sp>
        <p:nvSpPr>
          <p:cNvPr id="4" name="Footer Placeholder 3">
            <a:extLst>
              <a:ext uri="{FF2B5EF4-FFF2-40B4-BE49-F238E27FC236}">
                <a16:creationId xmlns:a16="http://schemas.microsoft.com/office/drawing/2014/main" id="{743E5334-FDDD-1A46-AEA8-8DFA6CE8BC57}"/>
              </a:ext>
            </a:extLst>
          </p:cNvPr>
          <p:cNvSpPr>
            <a:spLocks noGrp="1"/>
          </p:cNvSpPr>
          <p:nvPr>
            <p:ph type="ftr" sz="quarter" idx="11"/>
          </p:nvPr>
        </p:nvSpPr>
        <p:spPr/>
        <p:txBody>
          <a:bodyPr/>
          <a:lstStyle/>
          <a:p>
            <a:r>
              <a:rPr lang="en-US"/>
              <a:t>Alexa Confidential</a:t>
            </a:r>
          </a:p>
        </p:txBody>
      </p:sp>
      <p:sp>
        <p:nvSpPr>
          <p:cNvPr id="5" name="Slide Number Placeholder 4">
            <a:extLst>
              <a:ext uri="{FF2B5EF4-FFF2-40B4-BE49-F238E27FC236}">
                <a16:creationId xmlns:a16="http://schemas.microsoft.com/office/drawing/2014/main" id="{740DBE8F-7D23-1C48-9C4D-388CAB8C8DD0}"/>
              </a:ext>
            </a:extLst>
          </p:cNvPr>
          <p:cNvSpPr>
            <a:spLocks noGrp="1"/>
          </p:cNvSpPr>
          <p:nvPr>
            <p:ph type="sldNum" sz="quarter" idx="12"/>
          </p:nvPr>
        </p:nvSpPr>
        <p:spPr/>
        <p:txBody>
          <a:bodyPr/>
          <a:lstStyle/>
          <a:p>
            <a:fld id="{526349E8-98C6-B741-A128-C9BEA4C3EE9D}" type="slidenum">
              <a:rPr lang="en-US" smtClean="0"/>
              <a:t>7</a:t>
            </a:fld>
            <a:endParaRPr lang="en-US" dirty="0"/>
          </a:p>
        </p:txBody>
      </p:sp>
      <p:pic>
        <p:nvPicPr>
          <p:cNvPr id="7" name="Picture 6">
            <a:extLst>
              <a:ext uri="{FF2B5EF4-FFF2-40B4-BE49-F238E27FC236}">
                <a16:creationId xmlns:a16="http://schemas.microsoft.com/office/drawing/2014/main" id="{82CFBBA5-87D9-B628-70B6-76572B2BDABF}"/>
              </a:ext>
            </a:extLst>
          </p:cNvPr>
          <p:cNvPicPr>
            <a:picLocks noChangeAspect="1"/>
          </p:cNvPicPr>
          <p:nvPr/>
        </p:nvPicPr>
        <p:blipFill>
          <a:blip r:embed="rId3"/>
          <a:stretch>
            <a:fillRect/>
          </a:stretch>
        </p:blipFill>
        <p:spPr>
          <a:xfrm>
            <a:off x="6381631" y="1347138"/>
            <a:ext cx="5236662" cy="4923033"/>
          </a:xfrm>
          <a:prstGeom prst="rect">
            <a:avLst/>
          </a:prstGeom>
        </p:spPr>
      </p:pic>
    </p:spTree>
    <p:extLst>
      <p:ext uri="{BB962C8B-B14F-4D97-AF65-F5344CB8AC3E}">
        <p14:creationId xmlns:p14="http://schemas.microsoft.com/office/powerpoint/2010/main" val="2724013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CB944-FC9C-974C-8666-72584DDBEAAB}"/>
              </a:ext>
            </a:extLst>
          </p:cNvPr>
          <p:cNvSpPr>
            <a:spLocks noGrp="1"/>
          </p:cNvSpPr>
          <p:nvPr>
            <p:ph type="title"/>
          </p:nvPr>
        </p:nvSpPr>
        <p:spPr/>
        <p:txBody>
          <a:bodyPr/>
          <a:lstStyle/>
          <a:p>
            <a:r>
              <a:rPr lang="en-US" altLang="zh-CN" dirty="0"/>
              <a:t>Method:</a:t>
            </a:r>
            <a:r>
              <a:rPr lang="zh-CN" altLang="en-US" dirty="0"/>
              <a:t> </a:t>
            </a:r>
            <a:r>
              <a:rPr lang="en-US" altLang="zh-CN" dirty="0"/>
              <a:t>Training</a:t>
            </a:r>
            <a:r>
              <a:rPr lang="zh-CN" altLang="en-US" dirty="0"/>
              <a:t> </a:t>
            </a:r>
            <a:r>
              <a:rPr lang="en-US" altLang="zh-CN" dirty="0"/>
              <a:t>Loss</a:t>
            </a:r>
            <a:endParaRPr lang="en-US" dirty="0"/>
          </a:p>
        </p:txBody>
      </p:sp>
      <p:sp>
        <p:nvSpPr>
          <p:cNvPr id="3" name="Content Placeholder 2">
            <a:extLst>
              <a:ext uri="{FF2B5EF4-FFF2-40B4-BE49-F238E27FC236}">
                <a16:creationId xmlns:a16="http://schemas.microsoft.com/office/drawing/2014/main" id="{3C3D3EC4-0783-5B46-AB44-803607DD20FC}"/>
              </a:ext>
            </a:extLst>
          </p:cNvPr>
          <p:cNvSpPr>
            <a:spLocks noGrp="1"/>
          </p:cNvSpPr>
          <p:nvPr>
            <p:ph idx="1"/>
          </p:nvPr>
        </p:nvSpPr>
        <p:spPr/>
        <p:txBody>
          <a:bodyPr>
            <a:normAutofit/>
          </a:bodyPr>
          <a:lstStyle/>
          <a:p>
            <a:r>
              <a:rPr lang="en-US" dirty="0"/>
              <a:t>We trained the model in the multi-task learning fashion with</a:t>
            </a:r>
            <a:r>
              <a:rPr lang="zh-CN" altLang="en-US" dirty="0"/>
              <a:t> </a:t>
            </a:r>
            <a:r>
              <a:rPr lang="en-US" dirty="0"/>
              <a:t>the final loss, as measured by the summation of supervised</a:t>
            </a:r>
            <a:r>
              <a:rPr lang="zh-CN" altLang="en-US" dirty="0"/>
              <a:t> </a:t>
            </a:r>
            <a:r>
              <a:rPr lang="en-US" dirty="0">
                <a:solidFill>
                  <a:srgbClr val="FF0000"/>
                </a:solidFill>
              </a:rPr>
              <a:t>BPR ranking loss</a:t>
            </a:r>
            <a:r>
              <a:rPr lang="en-US" altLang="zh-CN" dirty="0"/>
              <a:t>,</a:t>
            </a:r>
            <a:r>
              <a:rPr lang="zh-CN" altLang="en-US" dirty="0"/>
              <a:t> </a:t>
            </a:r>
            <a:r>
              <a:rPr lang="en-US" dirty="0">
                <a:solidFill>
                  <a:srgbClr val="FF0000"/>
                </a:solidFill>
              </a:rPr>
              <a:t>diversified contrastive learning loss</a:t>
            </a:r>
            <a:r>
              <a:rPr lang="en-US" dirty="0"/>
              <a:t>,</a:t>
            </a:r>
            <a:r>
              <a:rPr lang="zh-CN" altLang="en-US" dirty="0"/>
              <a:t> </a:t>
            </a:r>
            <a:r>
              <a:rPr lang="en-US" dirty="0"/>
              <a:t>and </a:t>
            </a:r>
            <a:r>
              <a:rPr lang="en-US" dirty="0">
                <a:solidFill>
                  <a:srgbClr val="FF0000"/>
                </a:solidFill>
              </a:rPr>
              <a:t>L2 regularization</a:t>
            </a:r>
            <a:r>
              <a:rPr lang="en-US" dirty="0"/>
              <a:t>:</a:t>
            </a:r>
          </a:p>
          <a:p>
            <a:endParaRPr lang="en-US" dirty="0"/>
          </a:p>
        </p:txBody>
      </p:sp>
      <p:sp>
        <p:nvSpPr>
          <p:cNvPr id="4" name="Footer Placeholder 3">
            <a:extLst>
              <a:ext uri="{FF2B5EF4-FFF2-40B4-BE49-F238E27FC236}">
                <a16:creationId xmlns:a16="http://schemas.microsoft.com/office/drawing/2014/main" id="{743E5334-FDDD-1A46-AEA8-8DFA6CE8BC57}"/>
              </a:ext>
            </a:extLst>
          </p:cNvPr>
          <p:cNvSpPr>
            <a:spLocks noGrp="1"/>
          </p:cNvSpPr>
          <p:nvPr>
            <p:ph type="ftr" sz="quarter" idx="11"/>
          </p:nvPr>
        </p:nvSpPr>
        <p:spPr/>
        <p:txBody>
          <a:bodyPr/>
          <a:lstStyle/>
          <a:p>
            <a:r>
              <a:rPr lang="en-US"/>
              <a:t>Alexa Confidential</a:t>
            </a:r>
          </a:p>
        </p:txBody>
      </p:sp>
      <p:sp>
        <p:nvSpPr>
          <p:cNvPr id="5" name="Slide Number Placeholder 4">
            <a:extLst>
              <a:ext uri="{FF2B5EF4-FFF2-40B4-BE49-F238E27FC236}">
                <a16:creationId xmlns:a16="http://schemas.microsoft.com/office/drawing/2014/main" id="{740DBE8F-7D23-1C48-9C4D-388CAB8C8DD0}"/>
              </a:ext>
            </a:extLst>
          </p:cNvPr>
          <p:cNvSpPr>
            <a:spLocks noGrp="1"/>
          </p:cNvSpPr>
          <p:nvPr>
            <p:ph type="sldNum" sz="quarter" idx="12"/>
          </p:nvPr>
        </p:nvSpPr>
        <p:spPr/>
        <p:txBody>
          <a:bodyPr/>
          <a:lstStyle/>
          <a:p>
            <a:fld id="{526349E8-98C6-B741-A128-C9BEA4C3EE9D}" type="slidenum">
              <a:rPr lang="en-US" smtClean="0"/>
              <a:t>8</a:t>
            </a:fld>
            <a:endParaRPr lang="en-US" dirty="0"/>
          </a:p>
        </p:txBody>
      </p:sp>
      <p:pic>
        <p:nvPicPr>
          <p:cNvPr id="7" name="Picture 6">
            <a:extLst>
              <a:ext uri="{FF2B5EF4-FFF2-40B4-BE49-F238E27FC236}">
                <a16:creationId xmlns:a16="http://schemas.microsoft.com/office/drawing/2014/main" id="{265BDA61-468C-4A0C-E26D-2F7DBC6AC885}"/>
              </a:ext>
            </a:extLst>
          </p:cNvPr>
          <p:cNvPicPr>
            <a:picLocks noChangeAspect="1"/>
          </p:cNvPicPr>
          <p:nvPr/>
        </p:nvPicPr>
        <p:blipFill>
          <a:blip r:embed="rId2"/>
          <a:stretch>
            <a:fillRect/>
          </a:stretch>
        </p:blipFill>
        <p:spPr>
          <a:xfrm>
            <a:off x="3030962" y="3238582"/>
            <a:ext cx="5969000" cy="2755900"/>
          </a:xfrm>
          <a:prstGeom prst="rect">
            <a:avLst/>
          </a:prstGeom>
        </p:spPr>
      </p:pic>
    </p:spTree>
    <p:extLst>
      <p:ext uri="{BB962C8B-B14F-4D97-AF65-F5344CB8AC3E}">
        <p14:creationId xmlns:p14="http://schemas.microsoft.com/office/powerpoint/2010/main" val="1890828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CB944-FC9C-974C-8666-72584DDBEAAB}"/>
              </a:ext>
            </a:extLst>
          </p:cNvPr>
          <p:cNvSpPr>
            <a:spLocks noGrp="1"/>
          </p:cNvSpPr>
          <p:nvPr>
            <p:ph type="title"/>
          </p:nvPr>
        </p:nvSpPr>
        <p:spPr/>
        <p:txBody>
          <a:bodyPr/>
          <a:lstStyle/>
          <a:p>
            <a:r>
              <a:rPr lang="en-US" altLang="zh-CN" dirty="0"/>
              <a:t>Experiment:</a:t>
            </a:r>
            <a:r>
              <a:rPr lang="zh-CN" altLang="en-US" dirty="0"/>
              <a:t> </a:t>
            </a:r>
            <a:r>
              <a:rPr lang="en-US" altLang="zh-CN" dirty="0"/>
              <a:t>Research</a:t>
            </a:r>
            <a:r>
              <a:rPr lang="zh-CN" altLang="en-US" dirty="0"/>
              <a:t> </a:t>
            </a:r>
            <a:r>
              <a:rPr lang="en-US" altLang="zh-CN" dirty="0"/>
              <a:t>Questions</a:t>
            </a:r>
            <a:endParaRPr lang="en-US" dirty="0"/>
          </a:p>
        </p:txBody>
      </p:sp>
      <p:sp>
        <p:nvSpPr>
          <p:cNvPr id="3" name="Content Placeholder 2">
            <a:extLst>
              <a:ext uri="{FF2B5EF4-FFF2-40B4-BE49-F238E27FC236}">
                <a16:creationId xmlns:a16="http://schemas.microsoft.com/office/drawing/2014/main" id="{3C3D3EC4-0783-5B46-AB44-803607DD20FC}"/>
              </a:ext>
            </a:extLst>
          </p:cNvPr>
          <p:cNvSpPr>
            <a:spLocks noGrp="1"/>
          </p:cNvSpPr>
          <p:nvPr>
            <p:ph idx="1"/>
          </p:nvPr>
        </p:nvSpPr>
        <p:spPr/>
        <p:txBody>
          <a:bodyPr>
            <a:normAutofit/>
          </a:bodyPr>
          <a:lstStyle/>
          <a:p>
            <a:r>
              <a:rPr lang="en-US" b="1" dirty="0">
                <a:solidFill>
                  <a:srgbClr val="FF0000"/>
                </a:solidFill>
              </a:rPr>
              <a:t>RQ1</a:t>
            </a:r>
            <a:r>
              <a:rPr lang="en-US" dirty="0"/>
              <a:t>: How does CCT perform top-k recommendation</a:t>
            </a:r>
            <a:r>
              <a:rPr lang="zh-CN" altLang="en-US" dirty="0"/>
              <a:t> </a:t>
            </a:r>
            <a:r>
              <a:rPr lang="en-US" dirty="0"/>
              <a:t>task in terms of accuracy and diversity metrics, compared</a:t>
            </a:r>
            <a:r>
              <a:rPr lang="zh-CN" altLang="en-US" dirty="0"/>
              <a:t> </a:t>
            </a:r>
            <a:r>
              <a:rPr lang="en-US" dirty="0"/>
              <a:t>with other state-of-the-art (SOTA) models?</a:t>
            </a:r>
          </a:p>
          <a:p>
            <a:r>
              <a:rPr lang="en-US" b="1" dirty="0">
                <a:solidFill>
                  <a:srgbClr val="FF0000"/>
                </a:solidFill>
              </a:rPr>
              <a:t>RQ2</a:t>
            </a:r>
            <a:r>
              <a:rPr lang="en-US" dirty="0"/>
              <a:t>: How do the components of CCT affect model</a:t>
            </a:r>
            <a:r>
              <a:rPr lang="zh-CN" altLang="en-US" dirty="0"/>
              <a:t> </a:t>
            </a:r>
            <a:r>
              <a:rPr lang="en-US" dirty="0"/>
              <a:t>performance with different settings?</a:t>
            </a:r>
          </a:p>
          <a:p>
            <a:r>
              <a:rPr lang="en-US" b="1" dirty="0">
                <a:solidFill>
                  <a:srgbClr val="FF0000"/>
                </a:solidFill>
              </a:rPr>
              <a:t>RQ3</a:t>
            </a:r>
            <a:r>
              <a:rPr lang="en-US" dirty="0"/>
              <a:t>: How does the proposed model impact eclectic users</a:t>
            </a:r>
            <a:r>
              <a:rPr lang="zh-CN" altLang="en-US" dirty="0"/>
              <a:t> </a:t>
            </a:r>
            <a:r>
              <a:rPr lang="en-US" dirty="0"/>
              <a:t>and long-tail items?</a:t>
            </a:r>
          </a:p>
          <a:p>
            <a:endParaRPr lang="en-US" dirty="0"/>
          </a:p>
        </p:txBody>
      </p:sp>
      <p:sp>
        <p:nvSpPr>
          <p:cNvPr id="4" name="Footer Placeholder 3">
            <a:extLst>
              <a:ext uri="{FF2B5EF4-FFF2-40B4-BE49-F238E27FC236}">
                <a16:creationId xmlns:a16="http://schemas.microsoft.com/office/drawing/2014/main" id="{743E5334-FDDD-1A46-AEA8-8DFA6CE8BC57}"/>
              </a:ext>
            </a:extLst>
          </p:cNvPr>
          <p:cNvSpPr>
            <a:spLocks noGrp="1"/>
          </p:cNvSpPr>
          <p:nvPr>
            <p:ph type="ftr" sz="quarter" idx="11"/>
          </p:nvPr>
        </p:nvSpPr>
        <p:spPr/>
        <p:txBody>
          <a:bodyPr/>
          <a:lstStyle/>
          <a:p>
            <a:r>
              <a:rPr lang="en-US"/>
              <a:t>Alexa Confidential</a:t>
            </a:r>
          </a:p>
        </p:txBody>
      </p:sp>
      <p:sp>
        <p:nvSpPr>
          <p:cNvPr id="5" name="Slide Number Placeholder 4">
            <a:extLst>
              <a:ext uri="{FF2B5EF4-FFF2-40B4-BE49-F238E27FC236}">
                <a16:creationId xmlns:a16="http://schemas.microsoft.com/office/drawing/2014/main" id="{740DBE8F-7D23-1C48-9C4D-388CAB8C8DD0}"/>
              </a:ext>
            </a:extLst>
          </p:cNvPr>
          <p:cNvSpPr>
            <a:spLocks noGrp="1"/>
          </p:cNvSpPr>
          <p:nvPr>
            <p:ph type="sldNum" sz="quarter" idx="12"/>
          </p:nvPr>
        </p:nvSpPr>
        <p:spPr/>
        <p:txBody>
          <a:bodyPr/>
          <a:lstStyle/>
          <a:p>
            <a:fld id="{526349E8-98C6-B741-A128-C9BEA4C3EE9D}" type="slidenum">
              <a:rPr lang="en-US" smtClean="0"/>
              <a:t>9</a:t>
            </a:fld>
            <a:endParaRPr lang="en-US" dirty="0"/>
          </a:p>
        </p:txBody>
      </p:sp>
    </p:spTree>
    <p:extLst>
      <p:ext uri="{BB962C8B-B14F-4D97-AF65-F5344CB8AC3E}">
        <p14:creationId xmlns:p14="http://schemas.microsoft.com/office/powerpoint/2010/main" val="8088972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21134</TotalTime>
  <Words>913</Words>
  <Application>Microsoft Macintosh PowerPoint</Application>
  <PresentationFormat>Widescreen</PresentationFormat>
  <Paragraphs>100</Paragraphs>
  <Slides>16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Cambria Math</vt:lpstr>
      <vt:lpstr>Office Theme</vt:lpstr>
      <vt:lpstr>Contrastive Co-training for Diversified Recommendation</vt:lpstr>
      <vt:lpstr>Introduction</vt:lpstr>
      <vt:lpstr>Problem Formulation</vt:lpstr>
      <vt:lpstr>Method: Pipeline </vt:lpstr>
      <vt:lpstr>Method: Overview</vt:lpstr>
      <vt:lpstr>Method: Contrastive Co-training</vt:lpstr>
      <vt:lpstr>Method: Diversified Contrastive Learning</vt:lpstr>
      <vt:lpstr>Method: Training Loss</vt:lpstr>
      <vt:lpstr>Experiment: Research Questions</vt:lpstr>
      <vt:lpstr>Experiment: Settings </vt:lpstr>
      <vt:lpstr>Experiment: Main Results (RQ1)</vt:lpstr>
      <vt:lpstr>Experiment: Model Study (RQ2)</vt:lpstr>
      <vt:lpstr>Experiment: Model Benefits (RQ3)</vt:lpstr>
      <vt:lpstr>Experiment: Model Benefits (RQ3)</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Knowledge Distillation </dc:title>
  <dc:creator>Microsoft Office User</dc:creator>
  <cp:lastModifiedBy>Microsoft Office User</cp:lastModifiedBy>
  <cp:revision>2119</cp:revision>
  <cp:lastPrinted>2019-08-28T18:01:29Z</cp:lastPrinted>
  <dcterms:created xsi:type="dcterms:W3CDTF">2019-07-06T01:52:04Z</dcterms:created>
  <dcterms:modified xsi:type="dcterms:W3CDTF">2022-07-08T07:30:29Z</dcterms:modified>
</cp:coreProperties>
</file>