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 userDrawn="1">
          <p15:clr>
            <a:srgbClr val="A4A3A4"/>
          </p15:clr>
        </p15:guide>
        <p15:guide id="2" pos="9533" userDrawn="1">
          <p15:clr>
            <a:srgbClr val="A4A3A4"/>
          </p15:clr>
        </p15:guide>
        <p15:guide id="3" pos="18917" userDrawn="1">
          <p15:clr>
            <a:srgbClr val="A4A3A4"/>
          </p15:clr>
        </p15:guide>
        <p15:guide id="4" pos="149" userDrawn="1">
          <p15:clr>
            <a:srgbClr val="A4A3A4"/>
          </p15:clr>
        </p15:guide>
        <p15:guide id="5" orient="horz" pos="2682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owes" initials="LH" lastIdx="1" clrIdx="0">
    <p:extLst>
      <p:ext uri="{19B8F6BF-5375-455C-9EA6-DF929625EA0E}">
        <p15:presenceInfo xmlns:p15="http://schemas.microsoft.com/office/powerpoint/2012/main" userId="S-1-5-21-3267252026-959778862-486524141-93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106" autoAdjust="0"/>
    <p:restoredTop sz="96243" autoAdjust="0"/>
  </p:normalViewPr>
  <p:slideViewPr>
    <p:cSldViewPr snapToGrid="0" showGuides="1">
      <p:cViewPr>
        <p:scale>
          <a:sx n="40" d="100"/>
          <a:sy n="40" d="100"/>
        </p:scale>
        <p:origin x="1904" y="-4992"/>
      </p:cViewPr>
      <p:guideLst>
        <p:guide orient="horz" pos="111"/>
        <p:guide pos="9533"/>
        <p:guide pos="18917"/>
        <p:guide pos="149"/>
        <p:guide orient="horz" pos="268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C6F1A-1039-4C54-9CFF-5DE3C97F7A89}" type="datetimeFigureOut">
              <a:rPr lang="en-US" smtClean="0"/>
              <a:t>7/6/22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A66B9-DB0A-49EB-B2C8-69ADD5BB5942}" type="slidenum">
              <a:rPr lang="en-US" smtClean="0"/>
              <a:t>‹#›</a:t>
            </a:fld>
            <a:endParaRPr lang="en-US"/>
          </a:p>
        </p:txBody>
      </p:sp>
    </p:spTree>
    <p:extLst>
      <p:ext uri="{BB962C8B-B14F-4D97-AF65-F5344CB8AC3E}">
        <p14:creationId xmlns:p14="http://schemas.microsoft.com/office/powerpoint/2010/main" val="248100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3707151">
              <a:defRPr/>
            </a:pPr>
            <a:r>
              <a:rPr lang="en-US" baseline="0" dirty="0"/>
              <a:t>Prints as 33.1 x 46.8 (A0) at 100%. When printed using the library printing service, this will require trimming from 36 inch wide paper. To fill 36 inch paper roll, scale to 108.5% (prints as ~ 36 X 51).</a:t>
            </a:r>
            <a:endParaRPr lang="en-US" dirty="0"/>
          </a:p>
          <a:p>
            <a:endParaRPr lang="en-US" dirty="0"/>
          </a:p>
        </p:txBody>
      </p:sp>
      <p:sp>
        <p:nvSpPr>
          <p:cNvPr id="4" name="Slide Number Placeholder 3"/>
          <p:cNvSpPr>
            <a:spLocks noGrp="1"/>
          </p:cNvSpPr>
          <p:nvPr>
            <p:ph type="sldNum" sz="quarter" idx="10"/>
          </p:nvPr>
        </p:nvSpPr>
        <p:spPr/>
        <p:txBody>
          <a:bodyPr/>
          <a:lstStyle/>
          <a:p>
            <a:fld id="{3C7A66B9-DB0A-49EB-B2C8-69ADD5BB5942}" type="slidenum">
              <a:rPr lang="en-US" smtClean="0"/>
              <a:t>1</a:t>
            </a:fld>
            <a:endParaRPr lang="en-US"/>
          </a:p>
        </p:txBody>
      </p:sp>
    </p:spTree>
    <p:extLst>
      <p:ext uri="{BB962C8B-B14F-4D97-AF65-F5344CB8AC3E}">
        <p14:creationId xmlns:p14="http://schemas.microsoft.com/office/powerpoint/2010/main" val="41552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74025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12686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269383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95314-68FD-4919-B69A-04FEC013801C}"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8041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95314-68FD-4919-B69A-04FEC013801C}"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322928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95314-68FD-4919-B69A-04FEC013801C}"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01125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95314-68FD-4919-B69A-04FEC013801C}" type="datetimeFigureOut">
              <a:rPr lang="en-US" smtClean="0"/>
              <a:t>7/6/22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103368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95314-68FD-4919-B69A-04FEC013801C}" type="datetimeFigureOut">
              <a:rPr lang="en-US" smtClean="0"/>
              <a:t>7/6/22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403499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95314-68FD-4919-B69A-04FEC013801C}" type="datetimeFigureOut">
              <a:rPr lang="en-US" smtClean="0"/>
              <a:t>7/6/22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389134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DF095314-68FD-4919-B69A-04FEC013801C}"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233756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DF095314-68FD-4919-B69A-04FEC013801C}"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B05BA-0348-42F8-93EF-7E6BE1067B20}" type="slidenum">
              <a:rPr lang="en-US" smtClean="0"/>
              <a:t>‹#›</a:t>
            </a:fld>
            <a:endParaRPr lang="en-US"/>
          </a:p>
        </p:txBody>
      </p:sp>
    </p:spTree>
    <p:extLst>
      <p:ext uri="{BB962C8B-B14F-4D97-AF65-F5344CB8AC3E}">
        <p14:creationId xmlns:p14="http://schemas.microsoft.com/office/powerpoint/2010/main" val="401411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DF095314-68FD-4919-B69A-04FEC013801C}" type="datetimeFigureOut">
              <a:rPr lang="en-US" smtClean="0"/>
              <a:t>7/6/22</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75AB05BA-0348-42F8-93EF-7E6BE1067B20}" type="slidenum">
              <a:rPr lang="en-US" smtClean="0"/>
              <a:t>‹#›</a:t>
            </a:fld>
            <a:endParaRPr lang="en-US"/>
          </a:p>
        </p:txBody>
      </p:sp>
    </p:spTree>
    <p:extLst>
      <p:ext uri="{BB962C8B-B14F-4D97-AF65-F5344CB8AC3E}">
        <p14:creationId xmlns:p14="http://schemas.microsoft.com/office/powerpoint/2010/main" val="101892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58" y="2434176"/>
            <a:ext cx="29526593" cy="1560748"/>
          </a:xfrm>
          <a:prstGeom prst="rect">
            <a:avLst/>
          </a:prstGeom>
          <a:noFill/>
        </p:spPr>
        <p:txBody>
          <a:bodyPr wrap="square" rtlCol="0">
            <a:spAutoFit/>
          </a:bodyPr>
          <a:lstStyle/>
          <a:p>
            <a:pPr algn="ctr">
              <a:lnSpc>
                <a:spcPts val="6000"/>
              </a:lnSpc>
            </a:pPr>
            <a:r>
              <a:rPr lang="en-US" sz="3600" dirty="0" err="1"/>
              <a:t>Xiyao</a:t>
            </a:r>
            <a:r>
              <a:rPr lang="en-US" sz="3600" dirty="0"/>
              <a:t> Ma, Zheng Gao, Qian Hu, Mohamed </a:t>
            </a:r>
            <a:r>
              <a:rPr lang="en-US" sz="3600" dirty="0" err="1"/>
              <a:t>AbdelHady</a:t>
            </a:r>
            <a:endParaRPr lang="en-US" sz="3600" dirty="0"/>
          </a:p>
          <a:p>
            <a:pPr algn="ctr">
              <a:lnSpc>
                <a:spcPts val="6000"/>
              </a:lnSpc>
            </a:pPr>
            <a:r>
              <a:rPr lang="en-US" altLang="zh-CN" sz="3600" dirty="0"/>
              <a:t>Amazon</a:t>
            </a:r>
            <a:r>
              <a:rPr lang="zh-CN" altLang="en-US" sz="3600" dirty="0"/>
              <a:t> </a:t>
            </a:r>
            <a:r>
              <a:rPr lang="en-US" altLang="zh-CN" sz="3600" dirty="0"/>
              <a:t>Alexa</a:t>
            </a:r>
            <a:r>
              <a:rPr lang="zh-CN" altLang="en-US" sz="3600" dirty="0"/>
              <a:t> </a:t>
            </a:r>
            <a:r>
              <a:rPr lang="en-US" altLang="zh-CN" sz="3600" dirty="0"/>
              <a:t>AI</a:t>
            </a:r>
            <a:r>
              <a:rPr lang="en-US" sz="3600" dirty="0"/>
              <a:t> </a:t>
            </a:r>
          </a:p>
        </p:txBody>
      </p:sp>
      <p:grpSp>
        <p:nvGrpSpPr>
          <p:cNvPr id="7" name="Group 6"/>
          <p:cNvGrpSpPr/>
          <p:nvPr/>
        </p:nvGrpSpPr>
        <p:grpSpPr>
          <a:xfrm>
            <a:off x="980605" y="3966402"/>
            <a:ext cx="13941431" cy="8292942"/>
            <a:chOff x="446016" y="3689357"/>
            <a:chExt cx="16242179" cy="9887647"/>
          </a:xfrm>
        </p:grpSpPr>
        <p:grpSp>
          <p:nvGrpSpPr>
            <p:cNvPr id="8" name="Group 7"/>
            <p:cNvGrpSpPr/>
            <p:nvPr/>
          </p:nvGrpSpPr>
          <p:grpSpPr>
            <a:xfrm>
              <a:off x="446016" y="3689357"/>
              <a:ext cx="16242179" cy="9887647"/>
              <a:chOff x="993909" y="7307089"/>
              <a:chExt cx="12159684" cy="9887647"/>
            </a:xfrm>
          </p:grpSpPr>
          <p:sp>
            <p:nvSpPr>
              <p:cNvPr id="10" name="Rectangle 9"/>
              <p:cNvSpPr/>
              <p:nvPr/>
            </p:nvSpPr>
            <p:spPr>
              <a:xfrm>
                <a:off x="993909" y="7307089"/>
                <a:ext cx="12139321" cy="988764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3911" y="7307089"/>
                <a:ext cx="12159682" cy="954107"/>
              </a:xfrm>
              <a:prstGeom prst="rect">
                <a:avLst/>
              </a:prstGeom>
              <a:solidFill>
                <a:schemeClr val="tx2"/>
              </a:solidFill>
            </p:spPr>
            <p:txBody>
              <a:bodyPr wrap="square" rtlCol="0">
                <a:spAutoFit/>
              </a:bodyPr>
              <a:lstStyle/>
              <a:p>
                <a:pPr algn="ctr"/>
                <a:r>
                  <a:rPr lang="en-US" sz="5600" b="1" dirty="0">
                    <a:solidFill>
                      <a:schemeClr val="bg1"/>
                    </a:solidFill>
                    <a:latin typeface="Arial" panose="020B0604020202020204" pitchFamily="34" charset="0"/>
                    <a:cs typeface="Arial" panose="020B0604020202020204" pitchFamily="34" charset="0"/>
                  </a:rPr>
                  <a:t>Introduction</a:t>
                </a:r>
              </a:p>
            </p:txBody>
          </p:sp>
        </p:grpSp>
        <p:sp>
          <p:nvSpPr>
            <p:cNvPr id="9" name="TextBox 8"/>
            <p:cNvSpPr txBox="1"/>
            <p:nvPr/>
          </p:nvSpPr>
          <p:spPr>
            <a:xfrm>
              <a:off x="693727" y="4880029"/>
              <a:ext cx="15764288" cy="8696975"/>
            </a:xfrm>
            <a:prstGeom prst="rect">
              <a:avLst/>
            </a:prstGeom>
            <a:noFill/>
          </p:spPr>
          <p:txBody>
            <a:bodyPr wrap="square" rtlCol="0">
              <a:spAutoFit/>
            </a:bodyPr>
            <a:lstStyle/>
            <a:p>
              <a:r>
                <a:rPr lang="en-US" sz="3600" dirty="0"/>
                <a:t>we propose Hybrid Contrastive Learning (HCL) for graph-based recommendation that integrates unsupervised and supervised contrastive learning.</a:t>
              </a:r>
              <a:r>
                <a:rPr lang="zh-CN" altLang="en-US" sz="3600" dirty="0"/>
                <a:t> </a:t>
              </a:r>
              <a:r>
                <a:rPr lang="en-US" altLang="zh-CN" sz="3600" dirty="0"/>
                <a:t>To summarize, the contributions of this work are three-folds:</a:t>
              </a:r>
            </a:p>
            <a:p>
              <a:pPr marL="571500" indent="-571500">
                <a:buFont typeface="Wingdings" pitchFamily="2" charset="2"/>
                <a:buChar char="v"/>
              </a:pPr>
              <a:r>
                <a:rPr lang="en-US" sz="3600" dirty="0"/>
                <a:t>We identify the limitation of existing contrastive learning methods for recommendation and propose Hybrid Contrastive Learning.</a:t>
              </a:r>
            </a:p>
            <a:p>
              <a:pPr marL="571500" indent="-571500">
                <a:buFont typeface="Wingdings" pitchFamily="2" charset="2"/>
                <a:buChar char="v"/>
              </a:pPr>
              <a:r>
                <a:rPr lang="en-US" sz="3600" dirty="0"/>
                <a:t>We generalize a permutational approach that performs hybrid contrastive learning across multiple views which are generated to convey incomplete and noisy information with respect to node embeddings and topology.</a:t>
              </a:r>
            </a:p>
            <a:p>
              <a:pPr marL="571500" indent="-571500">
                <a:buFont typeface="Wingdings" pitchFamily="2" charset="2"/>
                <a:buChar char="v"/>
              </a:pPr>
              <a:r>
                <a:rPr lang="en-US" sz="3600" dirty="0"/>
                <a:t>Extensive experiments show the superiority of HCL regarding to model generalization and robustness over SOTA baselines on two public and one internal dataset.</a:t>
              </a:r>
            </a:p>
          </p:txBody>
        </p:sp>
      </p:grpSp>
      <p:grpSp>
        <p:nvGrpSpPr>
          <p:cNvPr id="13" name="Group 12"/>
          <p:cNvGrpSpPr/>
          <p:nvPr/>
        </p:nvGrpSpPr>
        <p:grpSpPr>
          <a:xfrm>
            <a:off x="15368587" y="3966403"/>
            <a:ext cx="13949364" cy="8316918"/>
            <a:chOff x="1246669" y="16535871"/>
            <a:chExt cx="13359096" cy="9041744"/>
          </a:xfrm>
        </p:grpSpPr>
        <p:grpSp>
          <p:nvGrpSpPr>
            <p:cNvPr id="15" name="Group 14"/>
            <p:cNvGrpSpPr/>
            <p:nvPr/>
          </p:nvGrpSpPr>
          <p:grpSpPr>
            <a:xfrm>
              <a:off x="1246669" y="16535871"/>
              <a:ext cx="13359096" cy="9041744"/>
              <a:chOff x="1599830" y="21942758"/>
              <a:chExt cx="10001270" cy="9041744"/>
            </a:xfrm>
          </p:grpSpPr>
          <p:sp>
            <p:nvSpPr>
              <p:cNvPr id="17" name="Rectangle 16"/>
              <p:cNvSpPr/>
              <p:nvPr/>
            </p:nvSpPr>
            <p:spPr>
              <a:xfrm>
                <a:off x="1599830" y="21942758"/>
                <a:ext cx="9978841" cy="904174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599832" y="21942758"/>
                <a:ext cx="10001268" cy="1037258"/>
              </a:xfrm>
              <a:prstGeom prst="rect">
                <a:avLst/>
              </a:prstGeom>
              <a:solidFill>
                <a:schemeClr val="tx2"/>
              </a:solidFill>
            </p:spPr>
            <p:txBody>
              <a:bodyPr wrap="square" rtlCol="0">
                <a:spAutoFit/>
              </a:bodyPr>
              <a:lstStyle/>
              <a:p>
                <a:pPr algn="ctr"/>
                <a:r>
                  <a:rPr lang="en-US" altLang="zh-CN" sz="5600" b="1" dirty="0">
                    <a:solidFill>
                      <a:schemeClr val="bg1"/>
                    </a:solidFill>
                    <a:latin typeface="Arial" panose="020B0604020202020204" pitchFamily="34" charset="0"/>
                    <a:cs typeface="Arial" panose="020B0604020202020204" pitchFamily="34" charset="0"/>
                  </a:rPr>
                  <a:t>Preliminary</a:t>
                </a:r>
                <a:endParaRPr lang="en-US" sz="5600" b="1" dirty="0">
                  <a:solidFill>
                    <a:schemeClr val="bg1"/>
                  </a:solidFill>
                  <a:latin typeface="Arial" panose="020B0604020202020204" pitchFamily="34" charset="0"/>
                  <a:cs typeface="Arial" panose="020B0604020202020204" pitchFamily="34" charset="0"/>
                </a:endParaRPr>
              </a:p>
            </p:txBody>
          </p:sp>
        </p:grpSp>
        <p:sp>
          <p:nvSpPr>
            <p:cNvPr id="16" name="TextBox 15"/>
            <p:cNvSpPr txBox="1"/>
            <p:nvPr/>
          </p:nvSpPr>
          <p:spPr>
            <a:xfrm>
              <a:off x="1438231" y="17551534"/>
              <a:ext cx="12933952" cy="6725451"/>
            </a:xfrm>
            <a:prstGeom prst="rect">
              <a:avLst/>
            </a:prstGeom>
            <a:noFill/>
          </p:spPr>
          <p:txBody>
            <a:bodyPr wrap="square" rtlCol="0">
              <a:spAutoFit/>
            </a:bodyPr>
            <a:lstStyle/>
            <a:p>
              <a:r>
                <a:rPr lang="en-US" sz="3600" dirty="0" err="1"/>
                <a:t>LightGCN</a:t>
              </a:r>
              <a:r>
                <a:rPr lang="en-US" sz="3600" dirty="0"/>
                <a:t> is a strong graph collaborative filtering (GCF) baseline for recommendation that captures the high-order connectivity from the user-item bipartite graph, and the model is trained in a supervised learning paradigm. It is applied on the user-item bipartite graph to learn user and item representations by aggregating the representation of its direct neighbors N and with the defined graph convolution operations:</a:t>
              </a:r>
            </a:p>
            <a:p>
              <a:endParaRPr lang="en-US" sz="3600" dirty="0"/>
            </a:p>
            <a:p>
              <a:endParaRPr lang="en-US" sz="3600" dirty="0"/>
            </a:p>
            <a:p>
              <a:endParaRPr lang="en-US" sz="3600" dirty="0"/>
            </a:p>
            <a:p>
              <a:r>
                <a:rPr lang="en-US" sz="3600" dirty="0"/>
                <a:t>Bayesian Personalized Ranking (BPR) finally assigns higher probability to observed interactions than its unobserved interactions:</a:t>
              </a:r>
            </a:p>
          </p:txBody>
        </p:sp>
      </p:grpSp>
      <p:grpSp>
        <p:nvGrpSpPr>
          <p:cNvPr id="19" name="Group 18"/>
          <p:cNvGrpSpPr/>
          <p:nvPr/>
        </p:nvGrpSpPr>
        <p:grpSpPr>
          <a:xfrm>
            <a:off x="946153" y="12492836"/>
            <a:ext cx="28304069" cy="16353691"/>
            <a:chOff x="14138390" y="3623448"/>
            <a:chExt cx="28333710" cy="17773843"/>
          </a:xfrm>
        </p:grpSpPr>
        <p:grpSp>
          <p:nvGrpSpPr>
            <p:cNvPr id="20" name="Group 19"/>
            <p:cNvGrpSpPr/>
            <p:nvPr/>
          </p:nvGrpSpPr>
          <p:grpSpPr>
            <a:xfrm>
              <a:off x="14138390" y="3623448"/>
              <a:ext cx="28333710" cy="17773843"/>
              <a:chOff x="15259533" y="7307088"/>
              <a:chExt cx="31229073" cy="15839400"/>
            </a:xfrm>
          </p:grpSpPr>
          <p:sp>
            <p:nvSpPr>
              <p:cNvPr id="31" name="Rectangle 30"/>
              <p:cNvSpPr/>
              <p:nvPr/>
            </p:nvSpPr>
            <p:spPr>
              <a:xfrm>
                <a:off x="15259533" y="7307088"/>
                <a:ext cx="31229073" cy="15839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15259533" y="7307089"/>
                <a:ext cx="31229070" cy="924102"/>
              </a:xfrm>
              <a:prstGeom prst="rect">
                <a:avLst/>
              </a:prstGeom>
              <a:solidFill>
                <a:schemeClr val="tx2"/>
              </a:solidFill>
            </p:spPr>
            <p:txBody>
              <a:bodyPr wrap="square" rtlCol="0">
                <a:spAutoFit/>
              </a:bodyPr>
              <a:lstStyle/>
              <a:p>
                <a:pPr algn="ctr"/>
                <a:r>
                  <a:rPr lang="en-US" altLang="zh-CN" sz="5600" b="1" dirty="0">
                    <a:solidFill>
                      <a:schemeClr val="bg1"/>
                    </a:solidFill>
                    <a:latin typeface="Arial" panose="020B0604020202020204" pitchFamily="34" charset="0"/>
                    <a:cs typeface="Arial" panose="020B0604020202020204" pitchFamily="34" charset="0"/>
                  </a:rPr>
                  <a:t>Method:</a:t>
                </a:r>
                <a:r>
                  <a:rPr lang="zh-CN" altLang="en-US" sz="5600" b="1" dirty="0">
                    <a:solidFill>
                      <a:schemeClr val="bg1"/>
                    </a:solidFill>
                    <a:latin typeface="Arial" panose="020B0604020202020204" pitchFamily="34" charset="0"/>
                    <a:cs typeface="Arial" panose="020B0604020202020204" pitchFamily="34" charset="0"/>
                  </a:rPr>
                  <a:t> </a:t>
                </a:r>
                <a:r>
                  <a:rPr lang="en-US" altLang="zh-CN" sz="5600" b="1" dirty="0">
                    <a:solidFill>
                      <a:schemeClr val="bg1"/>
                    </a:solidFill>
                    <a:latin typeface="Arial" panose="020B0604020202020204" pitchFamily="34" charset="0"/>
                    <a:cs typeface="Arial" panose="020B0604020202020204" pitchFamily="34" charset="0"/>
                  </a:rPr>
                  <a:t>HCL</a:t>
                </a:r>
                <a:endParaRPr lang="en-US" sz="5600" b="1" dirty="0">
                  <a:solidFill>
                    <a:schemeClr val="bg1"/>
                  </a:solidFill>
                  <a:latin typeface="Arial" panose="020B0604020202020204" pitchFamily="34" charset="0"/>
                  <a:cs typeface="Arial" panose="020B0604020202020204" pitchFamily="34" charset="0"/>
                </a:endParaRPr>
              </a:p>
            </p:txBody>
          </p:sp>
        </p:grpSp>
        <p:sp>
          <p:nvSpPr>
            <p:cNvPr id="21" name="TextBox 20"/>
            <p:cNvSpPr txBox="1"/>
            <p:nvPr/>
          </p:nvSpPr>
          <p:spPr>
            <a:xfrm>
              <a:off x="14351014" y="4888120"/>
              <a:ext cx="8930791" cy="702458"/>
            </a:xfrm>
            <a:prstGeom prst="rect">
              <a:avLst/>
            </a:prstGeom>
            <a:noFill/>
            <a:ln>
              <a:noFill/>
            </a:ln>
          </p:spPr>
          <p:txBody>
            <a:bodyPr wrap="square" rtlCol="0">
              <a:spAutoFit/>
            </a:bodyPr>
            <a:lstStyle/>
            <a:p>
              <a:endParaRPr lang="en-US" sz="3600" dirty="0">
                <a:sym typeface="Wingdings" panose="05000000000000000000" pitchFamily="2" charset="2"/>
              </a:endParaRPr>
            </a:p>
          </p:txBody>
        </p:sp>
      </p:grpSp>
      <p:grpSp>
        <p:nvGrpSpPr>
          <p:cNvPr id="38" name="Group 37"/>
          <p:cNvGrpSpPr/>
          <p:nvPr/>
        </p:nvGrpSpPr>
        <p:grpSpPr>
          <a:xfrm>
            <a:off x="984243" y="28092204"/>
            <a:ext cx="28319521" cy="13779700"/>
            <a:chOff x="14061878" y="23547850"/>
            <a:chExt cx="28319521" cy="9226455"/>
          </a:xfrm>
        </p:grpSpPr>
        <p:grpSp>
          <p:nvGrpSpPr>
            <p:cNvPr id="39" name="Group 38"/>
            <p:cNvGrpSpPr/>
            <p:nvPr/>
          </p:nvGrpSpPr>
          <p:grpSpPr>
            <a:xfrm>
              <a:off x="14061878" y="23547850"/>
              <a:ext cx="28319521" cy="9226455"/>
              <a:chOff x="17351773" y="24567726"/>
              <a:chExt cx="28234474" cy="9226455"/>
            </a:xfrm>
          </p:grpSpPr>
          <p:sp>
            <p:nvSpPr>
              <p:cNvPr id="41" name="Rectangle 40"/>
              <p:cNvSpPr/>
              <p:nvPr/>
            </p:nvSpPr>
            <p:spPr>
              <a:xfrm>
                <a:off x="17351773" y="24567726"/>
                <a:ext cx="13899565" cy="922645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7351774" y="24567727"/>
                <a:ext cx="28234473" cy="638840"/>
              </a:xfrm>
              <a:prstGeom prst="rect">
                <a:avLst/>
              </a:prstGeom>
              <a:solidFill>
                <a:schemeClr val="tx2"/>
              </a:solidFill>
            </p:spPr>
            <p:txBody>
              <a:bodyPr wrap="square" rtlCol="0">
                <a:spAutoFit/>
              </a:bodyPr>
              <a:lstStyle/>
              <a:p>
                <a:pPr algn="ctr"/>
                <a:r>
                  <a:rPr lang="en-US" altLang="zh-CN" sz="5600" b="1" dirty="0">
                    <a:solidFill>
                      <a:schemeClr val="bg1"/>
                    </a:solidFill>
                    <a:latin typeface="Arial" panose="020B0604020202020204" pitchFamily="34" charset="0"/>
                    <a:cs typeface="Arial" panose="020B0604020202020204" pitchFamily="34" charset="0"/>
                  </a:rPr>
                  <a:t>Experiments</a:t>
                </a:r>
                <a:endParaRPr lang="en-US" sz="5600" b="1" dirty="0">
                  <a:solidFill>
                    <a:schemeClr val="bg1"/>
                  </a:solidFill>
                  <a:latin typeface="Arial" panose="020B0604020202020204" pitchFamily="34" charset="0"/>
                  <a:cs typeface="Arial" panose="020B0604020202020204" pitchFamily="34" charset="0"/>
                </a:endParaRPr>
              </a:p>
            </p:txBody>
          </p:sp>
        </p:grpSp>
        <p:sp>
          <p:nvSpPr>
            <p:cNvPr id="40" name="TextBox 39"/>
            <p:cNvSpPr txBox="1"/>
            <p:nvPr/>
          </p:nvSpPr>
          <p:spPr>
            <a:xfrm>
              <a:off x="14303920" y="24281198"/>
              <a:ext cx="13501514" cy="7109675"/>
            </a:xfrm>
            <a:prstGeom prst="rect">
              <a:avLst/>
            </a:prstGeom>
            <a:noFill/>
          </p:spPr>
          <p:txBody>
            <a:bodyPr wrap="square" rtlCol="0">
              <a:spAutoFit/>
            </a:bodyPr>
            <a:lstStyle/>
            <a:p>
              <a:r>
                <a:rPr lang="en-US" sz="3600" b="1" dirty="0"/>
                <a:t>Datasets</a:t>
              </a:r>
            </a:p>
            <a:p>
              <a:r>
                <a:rPr lang="en-US" sz="3600" dirty="0"/>
                <a:t>We adopt two widely-used public datasets, Yelp2018 and Amazon-book, and one internal Alexa Recipe dataset to evaluate model performances across the experiments.</a:t>
              </a:r>
            </a:p>
            <a:p>
              <a:endParaRPr lang="en-US" sz="3600" dirty="0"/>
            </a:p>
            <a:p>
              <a:r>
                <a:rPr lang="en-US" sz="3600" b="1" dirty="0"/>
                <a:t>Baselines</a:t>
              </a:r>
            </a:p>
            <a:p>
              <a:r>
                <a:rPr lang="en-US" altLang="zh-CN" sz="3600" dirty="0"/>
                <a:t>W</a:t>
              </a:r>
              <a:r>
                <a:rPr lang="en-US" sz="3600" dirty="0"/>
                <a:t>e mainly adopt three categories of models as baselines for performance comparison: Non-GCF models (MF, NCF), GCF models (NGCF, </a:t>
              </a:r>
              <a:r>
                <a:rPr lang="en-US" sz="3600" dirty="0" err="1"/>
                <a:t>LightGCN</a:t>
              </a:r>
              <a:r>
                <a:rPr lang="en-US" sz="3600" dirty="0"/>
                <a:t>), and GCF model with contrastive learning (SGL).</a:t>
              </a:r>
            </a:p>
            <a:p>
              <a:endParaRPr lang="en-US" altLang="zh-CN" sz="3600" b="1" dirty="0"/>
            </a:p>
            <a:p>
              <a:r>
                <a:rPr lang="en-US" altLang="zh-CN" sz="3600" b="1" dirty="0"/>
                <a:t>Experiments</a:t>
              </a:r>
            </a:p>
            <a:p>
              <a:r>
                <a:rPr lang="en-US" altLang="zh-CN" sz="3600" dirty="0"/>
                <a:t>Model</a:t>
              </a:r>
              <a:r>
                <a:rPr lang="zh-CN" altLang="en-US" sz="3600" dirty="0"/>
                <a:t> </a:t>
              </a:r>
              <a:r>
                <a:rPr lang="en-US" altLang="zh-CN" sz="3600" dirty="0"/>
                <a:t>Performance</a:t>
              </a:r>
              <a:r>
                <a:rPr lang="zh-CN" altLang="en-US" sz="3600" dirty="0"/>
                <a:t> </a:t>
              </a:r>
              <a:r>
                <a:rPr lang="en-US" altLang="zh-CN" sz="3600" dirty="0"/>
                <a:t>Comparison</a:t>
              </a:r>
              <a:r>
                <a:rPr lang="zh-CN" altLang="en-US" sz="3600" dirty="0"/>
                <a:t> </a:t>
              </a:r>
              <a:r>
                <a:rPr lang="en-US" altLang="zh-CN" sz="3600" dirty="0"/>
                <a:t>on</a:t>
              </a:r>
              <a:r>
                <a:rPr lang="zh-CN" altLang="en-US" sz="3600" dirty="0"/>
                <a:t> </a:t>
              </a:r>
              <a:r>
                <a:rPr lang="en-US" altLang="zh-CN" sz="3600" dirty="0"/>
                <a:t>Public</a:t>
              </a:r>
              <a:r>
                <a:rPr lang="zh-CN" altLang="en-US" sz="3600" dirty="0"/>
                <a:t> </a:t>
              </a:r>
              <a:r>
                <a:rPr lang="en-US" altLang="zh-CN" sz="3600" dirty="0"/>
                <a:t>Datasets</a:t>
              </a:r>
            </a:p>
            <a:p>
              <a:endParaRPr lang="en-US" altLang="zh-CN" sz="3600" dirty="0"/>
            </a:p>
            <a:p>
              <a:endParaRPr lang="en-US" altLang="zh-CN" sz="3600" dirty="0"/>
            </a:p>
            <a:p>
              <a:endParaRPr lang="en-US" altLang="zh-CN" sz="3600" dirty="0"/>
            </a:p>
            <a:p>
              <a:endParaRPr lang="en-US" altLang="zh-CN" sz="3600" dirty="0"/>
            </a:p>
            <a:p>
              <a:endParaRPr lang="en-US" altLang="zh-CN" sz="3600" dirty="0"/>
            </a:p>
            <a:p>
              <a:r>
                <a:rPr lang="en-US" altLang="zh-CN" sz="3600" dirty="0"/>
                <a:t>Model Relative Performance Comparison </a:t>
              </a:r>
            </a:p>
            <a:p>
              <a:r>
                <a:rPr lang="en-US" altLang="zh-CN" sz="3600" dirty="0"/>
                <a:t>on Recipe Dataset with SGL.</a:t>
              </a:r>
            </a:p>
          </p:txBody>
        </p:sp>
      </p:grpSp>
      <p:sp>
        <p:nvSpPr>
          <p:cNvPr id="4" name="TextBox 3"/>
          <p:cNvSpPr txBox="1"/>
          <p:nvPr/>
        </p:nvSpPr>
        <p:spPr>
          <a:xfrm>
            <a:off x="2852201" y="376741"/>
            <a:ext cx="22349012" cy="2308324"/>
          </a:xfrm>
          <a:prstGeom prst="rect">
            <a:avLst/>
          </a:prstGeom>
          <a:noFill/>
        </p:spPr>
        <p:txBody>
          <a:bodyPr wrap="square" rtlCol="0">
            <a:spAutoFit/>
          </a:bodyPr>
          <a:lstStyle/>
          <a:p>
            <a:pPr algn="ctr"/>
            <a:r>
              <a:rPr lang="en-US" altLang="zh-CN" sz="7200" dirty="0">
                <a:solidFill>
                  <a:schemeClr val="tx2"/>
                </a:solidFill>
                <a:latin typeface="Arial" panose="020B0604020202020204" pitchFamily="34" charset="0"/>
                <a:cs typeface="Arial" panose="020B0604020202020204" pitchFamily="34" charset="0"/>
              </a:rPr>
              <a:t>HCL: Hybrid Contrastive Learning for Graph-based Recommendation</a:t>
            </a:r>
            <a:endParaRPr lang="en-US" sz="7200" dirty="0">
              <a:solidFill>
                <a:schemeClr val="tx2"/>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EF62D794-340A-F84C-BD73-08027404DEC5}"/>
              </a:ext>
            </a:extLst>
          </p:cNvPr>
          <p:cNvSpPr txBox="1"/>
          <p:nvPr/>
        </p:nvSpPr>
        <p:spPr>
          <a:xfrm>
            <a:off x="24892767" y="786643"/>
            <a:ext cx="4651284" cy="831894"/>
          </a:xfrm>
          <a:prstGeom prst="rect">
            <a:avLst/>
          </a:prstGeom>
          <a:noFill/>
        </p:spPr>
        <p:txBody>
          <a:bodyPr wrap="square" rtlCol="0">
            <a:spAutoFit/>
          </a:bodyPr>
          <a:lstStyle/>
          <a:p>
            <a:pPr algn="ctr">
              <a:lnSpc>
                <a:spcPts val="6000"/>
              </a:lnSpc>
            </a:pPr>
            <a:r>
              <a:rPr lang="en-US" altLang="zh-CN" sz="4800" dirty="0"/>
              <a:t>Paper</a:t>
            </a:r>
            <a:r>
              <a:rPr lang="zh-CN" altLang="en-US" sz="4800" dirty="0"/>
              <a:t> </a:t>
            </a:r>
            <a:r>
              <a:rPr lang="en-US" altLang="zh-CN" sz="4800" dirty="0"/>
              <a:t>ID:</a:t>
            </a:r>
            <a:r>
              <a:rPr lang="zh-CN" altLang="en-US" sz="4800" dirty="0"/>
              <a:t> </a:t>
            </a:r>
            <a:r>
              <a:rPr lang="en-US" altLang="zh-CN" sz="4800" dirty="0"/>
              <a:t>176</a:t>
            </a:r>
            <a:endParaRPr lang="en-US" sz="4800" dirty="0"/>
          </a:p>
        </p:txBody>
      </p:sp>
      <p:pic>
        <p:nvPicPr>
          <p:cNvPr id="22" name="Picture 21">
            <a:extLst>
              <a:ext uri="{FF2B5EF4-FFF2-40B4-BE49-F238E27FC236}">
                <a16:creationId xmlns:a16="http://schemas.microsoft.com/office/drawing/2014/main" id="{DFCC31B3-F680-8141-BD99-729D863F7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4321" y="2342328"/>
            <a:ext cx="4651284" cy="1158433"/>
          </a:xfrm>
          <a:prstGeom prst="rect">
            <a:avLst/>
          </a:prstGeom>
        </p:spPr>
      </p:pic>
      <p:sp>
        <p:nvSpPr>
          <p:cNvPr id="76" name="Rectangle 75">
            <a:extLst>
              <a:ext uri="{FF2B5EF4-FFF2-40B4-BE49-F238E27FC236}">
                <a16:creationId xmlns:a16="http://schemas.microsoft.com/office/drawing/2014/main" id="{D028CAA7-E7CA-DA4F-AFD3-AB048689FB9C}"/>
              </a:ext>
            </a:extLst>
          </p:cNvPr>
          <p:cNvSpPr/>
          <p:nvPr/>
        </p:nvSpPr>
        <p:spPr>
          <a:xfrm>
            <a:off x="14922036" y="29046310"/>
            <a:ext cx="14381729" cy="1282559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0652FA81-06BD-F65E-F10F-946DDDBE9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59900" y="8240682"/>
            <a:ext cx="3695700" cy="1676400"/>
          </a:xfrm>
          <a:prstGeom prst="rect">
            <a:avLst/>
          </a:prstGeom>
        </p:spPr>
      </p:pic>
      <p:pic>
        <p:nvPicPr>
          <p:cNvPr id="12" name="Picture 11">
            <a:extLst>
              <a:ext uri="{FF2B5EF4-FFF2-40B4-BE49-F238E27FC236}">
                <a16:creationId xmlns:a16="http://schemas.microsoft.com/office/drawing/2014/main" id="{7532812B-950E-665A-E374-0BD5665368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2900" y="8805832"/>
            <a:ext cx="4241800" cy="546100"/>
          </a:xfrm>
          <a:prstGeom prst="rect">
            <a:avLst/>
          </a:prstGeom>
        </p:spPr>
      </p:pic>
      <p:pic>
        <p:nvPicPr>
          <p:cNvPr id="23" name="Picture 22">
            <a:extLst>
              <a:ext uri="{FF2B5EF4-FFF2-40B4-BE49-F238E27FC236}">
                <a16:creationId xmlns:a16="http://schemas.microsoft.com/office/drawing/2014/main" id="{0970E2A4-4852-B14A-4364-059CB8FE34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85321" y="11027243"/>
            <a:ext cx="4699000" cy="1168400"/>
          </a:xfrm>
          <a:prstGeom prst="rect">
            <a:avLst/>
          </a:prstGeom>
        </p:spPr>
      </p:pic>
      <p:sp>
        <p:nvSpPr>
          <p:cNvPr id="62" name="TextBox 61">
            <a:extLst>
              <a:ext uri="{FF2B5EF4-FFF2-40B4-BE49-F238E27FC236}">
                <a16:creationId xmlns:a16="http://schemas.microsoft.com/office/drawing/2014/main" id="{72E7BD42-96BF-F56F-2EEE-4882E155BC7E}"/>
              </a:ext>
            </a:extLst>
          </p:cNvPr>
          <p:cNvSpPr txBox="1"/>
          <p:nvPr/>
        </p:nvSpPr>
        <p:spPr>
          <a:xfrm>
            <a:off x="1367454" y="13939730"/>
            <a:ext cx="13531235" cy="15050274"/>
          </a:xfrm>
          <a:prstGeom prst="rect">
            <a:avLst/>
          </a:prstGeom>
          <a:noFill/>
        </p:spPr>
        <p:txBody>
          <a:bodyPr wrap="square" rtlCol="0">
            <a:spAutoFit/>
          </a:bodyPr>
          <a:lstStyle/>
          <a:p>
            <a:r>
              <a:rPr lang="en-US" sz="3600" dirty="0"/>
              <a:t>In general, the proposed HCL has three steps:</a:t>
            </a:r>
          </a:p>
          <a:p>
            <a:pPr marL="571500" indent="-571500">
              <a:buFont typeface="Wingdings" pitchFamily="2" charset="2"/>
              <a:buChar char="v"/>
            </a:pPr>
            <a:r>
              <a:rPr lang="en-US" sz="3600" dirty="0"/>
              <a:t>We propose novel bipartite graph augmentation strategies by taking node embeddings and topology into consideration to generate different incomplete and noisy views for the input</a:t>
            </a:r>
            <a:r>
              <a:rPr lang="zh-CN" altLang="en-US" sz="3600" dirty="0"/>
              <a:t> </a:t>
            </a:r>
            <a:r>
              <a:rPr lang="en-US" sz="3600" dirty="0"/>
              <a:t>user-item graph. </a:t>
            </a:r>
          </a:p>
          <a:p>
            <a:pPr marL="571500" indent="-571500">
              <a:buFont typeface="Wingdings" pitchFamily="2" charset="2"/>
              <a:buChar char="v"/>
            </a:pPr>
            <a:r>
              <a:rPr lang="en-US" sz="3600" dirty="0"/>
              <a:t>The proposed hybrid contrastive learning performs unsupervised and supervised contrastive learning on homogeneous nodes and observed user-item interactions, respectively. </a:t>
            </a:r>
          </a:p>
          <a:p>
            <a:pPr marL="571500" indent="-571500">
              <a:buFont typeface="Wingdings" pitchFamily="2" charset="2"/>
              <a:buChar char="v"/>
            </a:pPr>
            <a:r>
              <a:rPr lang="en-US" sz="3600" dirty="0"/>
              <a:t>We conduct the hybrid contrastive learning among multiple views</a:t>
            </a:r>
            <a:r>
              <a:rPr lang="zh-CN" altLang="en-US" sz="3600" dirty="0"/>
              <a:t> </a:t>
            </a:r>
            <a:r>
              <a:rPr lang="en-US" sz="3600" dirty="0"/>
              <a:t>permutationally.</a:t>
            </a:r>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pPr marL="571500" indent="-571500">
              <a:buFont typeface="Wingdings" pitchFamily="2" charset="2"/>
              <a:buChar char="v"/>
            </a:pPr>
            <a:endParaRPr lang="en-US" sz="3600" dirty="0"/>
          </a:p>
          <a:p>
            <a:r>
              <a:rPr lang="en-US" sz="3600" b="1" dirty="0"/>
              <a:t>Bipartite Graph Augmentation</a:t>
            </a:r>
          </a:p>
          <a:p>
            <a:r>
              <a:rPr lang="en-US" sz="3600" dirty="0"/>
              <a:t>we propose four bipartite graph augmentation strategies to generate different graph views that contain incomplete and noisy information about node embedding and node topology to boost downstream contrastive learning</a:t>
            </a:r>
            <a:r>
              <a:rPr lang="en-US" altLang="zh-CN" sz="3600" dirty="0"/>
              <a:t>,</a:t>
            </a:r>
            <a:r>
              <a:rPr lang="zh-CN" altLang="en-US" sz="3600" dirty="0"/>
              <a:t> </a:t>
            </a:r>
            <a:r>
              <a:rPr lang="en-US" altLang="zh-CN" sz="3600" dirty="0"/>
              <a:t>including</a:t>
            </a:r>
            <a:r>
              <a:rPr lang="zh-CN" altLang="en-US" sz="3600" dirty="0"/>
              <a:t> </a:t>
            </a:r>
            <a:r>
              <a:rPr lang="en-US" altLang="zh-CN" sz="3600" dirty="0"/>
              <a:t>node</a:t>
            </a:r>
            <a:r>
              <a:rPr lang="zh-CN" altLang="en-US" sz="3600" dirty="0"/>
              <a:t> </a:t>
            </a:r>
            <a:r>
              <a:rPr lang="en-US" altLang="zh-CN" sz="3600" dirty="0"/>
              <a:t>embedding</a:t>
            </a:r>
            <a:r>
              <a:rPr lang="zh-CN" altLang="en-US" sz="3600" dirty="0"/>
              <a:t> </a:t>
            </a:r>
            <a:r>
              <a:rPr lang="en-US" altLang="zh-CN" sz="3600" dirty="0"/>
              <a:t>dropout,</a:t>
            </a:r>
            <a:r>
              <a:rPr lang="zh-CN" altLang="en-US" sz="3600" dirty="0"/>
              <a:t> </a:t>
            </a:r>
            <a:r>
              <a:rPr lang="en-US" altLang="zh-CN" sz="3600" dirty="0"/>
              <a:t>edge</a:t>
            </a:r>
            <a:r>
              <a:rPr lang="zh-CN" altLang="en-US" sz="3600" dirty="0"/>
              <a:t> </a:t>
            </a:r>
            <a:r>
              <a:rPr lang="en-US" altLang="zh-CN" sz="3600" dirty="0"/>
              <a:t>dropout,</a:t>
            </a:r>
            <a:r>
              <a:rPr lang="zh-CN" altLang="en-US" sz="3600" dirty="0"/>
              <a:t> </a:t>
            </a:r>
            <a:r>
              <a:rPr lang="en-US" altLang="zh-CN" sz="3600" dirty="0"/>
              <a:t>edge</a:t>
            </a:r>
            <a:r>
              <a:rPr lang="zh-CN" altLang="en-US" sz="3600" dirty="0"/>
              <a:t> </a:t>
            </a:r>
            <a:r>
              <a:rPr lang="en-US" altLang="zh-CN" sz="3600" dirty="0"/>
              <a:t>moving</a:t>
            </a:r>
            <a:r>
              <a:rPr lang="zh-CN" altLang="en-US" sz="3600" dirty="0"/>
              <a:t> </a:t>
            </a:r>
            <a:r>
              <a:rPr lang="en-US" altLang="zh-CN" sz="3600" dirty="0"/>
              <a:t>and</a:t>
            </a:r>
            <a:r>
              <a:rPr lang="zh-CN" altLang="en-US" sz="3600" dirty="0"/>
              <a:t> </a:t>
            </a:r>
            <a:r>
              <a:rPr lang="en-US" altLang="zh-CN" sz="3600" dirty="0"/>
              <a:t>connecting</a:t>
            </a:r>
            <a:r>
              <a:rPr lang="zh-CN" altLang="en-US" sz="3600" dirty="0"/>
              <a:t> </a:t>
            </a:r>
            <a:r>
              <a:rPr lang="en-US" altLang="zh-CN" sz="3600" dirty="0"/>
              <a:t>similar</a:t>
            </a:r>
            <a:r>
              <a:rPr lang="zh-CN" altLang="en-US" sz="3600" dirty="0"/>
              <a:t> </a:t>
            </a:r>
            <a:r>
              <a:rPr lang="en-US" altLang="zh-CN" sz="3600" dirty="0"/>
              <a:t>homogeneous</a:t>
            </a:r>
            <a:r>
              <a:rPr lang="zh-CN" altLang="en-US" sz="3600" dirty="0"/>
              <a:t> </a:t>
            </a:r>
            <a:r>
              <a:rPr lang="en-US" altLang="zh-CN" sz="3600" dirty="0"/>
              <a:t>nodes.</a:t>
            </a:r>
            <a:r>
              <a:rPr lang="zh-CN" altLang="en-US" sz="3600" dirty="0"/>
              <a:t> </a:t>
            </a:r>
            <a:endParaRPr lang="en-US" altLang="zh-CN" sz="3600" dirty="0"/>
          </a:p>
          <a:p>
            <a:pPr marL="571500" indent="-571500">
              <a:buFont typeface="Wingdings" pitchFamily="2" charset="2"/>
              <a:buChar char="v"/>
            </a:pPr>
            <a:endParaRPr lang="en-US" sz="3600" dirty="0"/>
          </a:p>
        </p:txBody>
      </p:sp>
      <p:sp>
        <p:nvSpPr>
          <p:cNvPr id="72" name="TextBox 71">
            <a:extLst>
              <a:ext uri="{FF2B5EF4-FFF2-40B4-BE49-F238E27FC236}">
                <a16:creationId xmlns:a16="http://schemas.microsoft.com/office/drawing/2014/main" id="{6242CBAE-4D03-DCF7-B0AD-68C2AABD5798}"/>
              </a:ext>
            </a:extLst>
          </p:cNvPr>
          <p:cNvSpPr txBox="1"/>
          <p:nvPr/>
        </p:nvSpPr>
        <p:spPr>
          <a:xfrm>
            <a:off x="15308838" y="13797439"/>
            <a:ext cx="13531235" cy="14496276"/>
          </a:xfrm>
          <a:prstGeom prst="rect">
            <a:avLst/>
          </a:prstGeom>
          <a:noFill/>
        </p:spPr>
        <p:txBody>
          <a:bodyPr wrap="square" rtlCol="0">
            <a:spAutoFit/>
          </a:bodyPr>
          <a:lstStyle/>
          <a:p>
            <a:r>
              <a:rPr lang="en-US" altLang="zh-CN" sz="3600" b="1" dirty="0"/>
              <a:t>Hybrid</a:t>
            </a:r>
            <a:r>
              <a:rPr lang="zh-CN" altLang="en-US" sz="3600" b="1" dirty="0"/>
              <a:t> </a:t>
            </a:r>
            <a:r>
              <a:rPr lang="en-US" altLang="zh-CN" sz="3600" b="1" dirty="0"/>
              <a:t>Contrastive</a:t>
            </a:r>
            <a:r>
              <a:rPr lang="zh-CN" altLang="en-US" sz="3600" b="1" dirty="0"/>
              <a:t> </a:t>
            </a:r>
            <a:r>
              <a:rPr lang="en-US" altLang="zh-CN" sz="3600" b="1" dirty="0"/>
              <a:t>Learning</a:t>
            </a:r>
          </a:p>
          <a:p>
            <a:r>
              <a:rPr lang="en-US" sz="3600" i="1" dirty="0"/>
              <a:t>Unsupervised Contrastive Learning:</a:t>
            </a:r>
            <a:r>
              <a:rPr lang="zh-CN" altLang="en-US" sz="3600" i="1" dirty="0"/>
              <a:t> </a:t>
            </a:r>
            <a:r>
              <a:rPr lang="en-US" altLang="zh-CN" sz="3600" dirty="0"/>
              <a:t>We</a:t>
            </a:r>
            <a:r>
              <a:rPr lang="zh-CN" altLang="en-US" sz="3600" dirty="0"/>
              <a:t> </a:t>
            </a:r>
            <a:r>
              <a:rPr lang="en-US" altLang="zh-CN" sz="3600" dirty="0"/>
              <a:t>pull together the different</a:t>
            </a:r>
            <a:r>
              <a:rPr lang="zh-CN" altLang="en-US" sz="3600" dirty="0"/>
              <a:t> </a:t>
            </a:r>
            <a:r>
              <a:rPr lang="en-US" altLang="zh-CN" sz="3600" dirty="0"/>
              <a:t>views of the same node and push</a:t>
            </a:r>
            <a:r>
              <a:rPr lang="zh-CN" altLang="en-US" sz="3600" dirty="0"/>
              <a:t> </a:t>
            </a:r>
            <a:r>
              <a:rPr lang="en-US" altLang="zh-CN" sz="3600" dirty="0"/>
              <a:t>apart those of different nodes.</a:t>
            </a:r>
            <a:r>
              <a:rPr lang="zh-CN" altLang="en-US" sz="3600" dirty="0"/>
              <a:t> </a:t>
            </a:r>
            <a:endParaRPr lang="en-US" altLang="zh-CN" sz="3600" dirty="0"/>
          </a:p>
          <a:p>
            <a:endParaRPr lang="en-US" sz="3600" dirty="0"/>
          </a:p>
          <a:p>
            <a:endParaRPr lang="en-US" sz="3600" dirty="0"/>
          </a:p>
          <a:p>
            <a:endParaRPr lang="en-US" sz="3600" dirty="0"/>
          </a:p>
          <a:p>
            <a:r>
              <a:rPr lang="en-US" altLang="zh-CN" sz="3600" i="1" dirty="0"/>
              <a:t>S</a:t>
            </a:r>
            <a:r>
              <a:rPr lang="en-US" sz="3600" i="1" dirty="0"/>
              <a:t>upervised Contrastive Learning</a:t>
            </a:r>
            <a:r>
              <a:rPr lang="en-US" altLang="zh-CN" sz="3600" i="1" dirty="0"/>
              <a:t>:</a:t>
            </a:r>
            <a:r>
              <a:rPr lang="zh-CN" altLang="en-US" sz="3600" dirty="0"/>
              <a:t> </a:t>
            </a:r>
            <a:r>
              <a:rPr lang="en-US" altLang="zh-CN" sz="3600" dirty="0"/>
              <a:t>We propose to encourage the</a:t>
            </a:r>
            <a:r>
              <a:rPr lang="zh-CN" altLang="en-US" sz="3600" dirty="0"/>
              <a:t> </a:t>
            </a:r>
            <a:r>
              <a:rPr lang="en-US" altLang="zh-CN" sz="3600" dirty="0"/>
              <a:t>consistency of the embeddings of the users</a:t>
            </a:r>
            <a:r>
              <a:rPr lang="zh-CN" altLang="en-US" sz="3600" dirty="0"/>
              <a:t> </a:t>
            </a:r>
            <a:r>
              <a:rPr lang="en-US" altLang="zh-CN" sz="3600" dirty="0"/>
              <a:t>and the interacted items by computing supervised contrastive learning (SCL) loss given the observed user-item interactions. We maximize agreement between user representation and item representation generated</a:t>
            </a:r>
            <a:r>
              <a:rPr lang="zh-CN" altLang="en-US" sz="3600" dirty="0"/>
              <a:t> </a:t>
            </a:r>
            <a:r>
              <a:rPr lang="en-US" altLang="zh-CN" sz="3600" dirty="0"/>
              <a:t>from different views.</a:t>
            </a:r>
          </a:p>
          <a:p>
            <a:endParaRPr lang="en-US" sz="3600" dirty="0"/>
          </a:p>
          <a:p>
            <a:endParaRPr lang="en-US" sz="3600" dirty="0"/>
          </a:p>
          <a:p>
            <a:endParaRPr lang="en-US" sz="3600" dirty="0"/>
          </a:p>
          <a:p>
            <a:r>
              <a:rPr lang="en-US" altLang="zh-CN" sz="3600" b="1" dirty="0"/>
              <a:t>Multi-view</a:t>
            </a:r>
            <a:r>
              <a:rPr lang="zh-CN" altLang="en-US" sz="3600" b="1" dirty="0"/>
              <a:t> </a:t>
            </a:r>
            <a:r>
              <a:rPr lang="en-US" altLang="zh-CN" sz="3600" b="1" dirty="0"/>
              <a:t>Permutation</a:t>
            </a:r>
          </a:p>
          <a:p>
            <a:r>
              <a:rPr lang="en-US" sz="3600" dirty="0"/>
              <a:t>The total multi-view HCL loss is the summation of the HCL loss terms computed on every pair of graph views permutationally, and each HCL loss term is the summation of unsupervised contrastive learning losses on user and item nodes and supervised contrastive learning losses.</a:t>
            </a:r>
          </a:p>
          <a:p>
            <a:endParaRPr lang="en-US" sz="3600" dirty="0"/>
          </a:p>
          <a:p>
            <a:endParaRPr lang="en-US" sz="3600" dirty="0"/>
          </a:p>
          <a:p>
            <a:endParaRPr lang="en-US" sz="3600" dirty="0"/>
          </a:p>
          <a:p>
            <a:endParaRPr lang="en-US" sz="3600" dirty="0"/>
          </a:p>
          <a:p>
            <a:r>
              <a:rPr lang="en-US" sz="3600" dirty="0"/>
              <a:t>We trained the model in the multi-task learning fashion with the final loss</a:t>
            </a:r>
          </a:p>
        </p:txBody>
      </p:sp>
      <p:pic>
        <p:nvPicPr>
          <p:cNvPr id="26" name="Picture 25">
            <a:extLst>
              <a:ext uri="{FF2B5EF4-FFF2-40B4-BE49-F238E27FC236}">
                <a16:creationId xmlns:a16="http://schemas.microsoft.com/office/drawing/2014/main" id="{D7EEF993-DAD1-8D14-20A8-2063059424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2956" y="18875250"/>
            <a:ext cx="12852400" cy="5588000"/>
          </a:xfrm>
          <a:prstGeom prst="rect">
            <a:avLst/>
          </a:prstGeom>
        </p:spPr>
      </p:pic>
      <p:pic>
        <p:nvPicPr>
          <p:cNvPr id="28" name="Picture 27">
            <a:extLst>
              <a:ext uri="{FF2B5EF4-FFF2-40B4-BE49-F238E27FC236}">
                <a16:creationId xmlns:a16="http://schemas.microsoft.com/office/drawing/2014/main" id="{3E4003C5-3237-688E-2FC0-1D0E0E9495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678786" y="15789297"/>
            <a:ext cx="5765800" cy="1244600"/>
          </a:xfrm>
          <a:prstGeom prst="rect">
            <a:avLst/>
          </a:prstGeom>
        </p:spPr>
      </p:pic>
      <p:pic>
        <p:nvPicPr>
          <p:cNvPr id="30" name="Picture 29">
            <a:extLst>
              <a:ext uri="{FF2B5EF4-FFF2-40B4-BE49-F238E27FC236}">
                <a16:creationId xmlns:a16="http://schemas.microsoft.com/office/drawing/2014/main" id="{6316E015-E07E-EB5F-6144-0640C07BE1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029850" y="20029119"/>
            <a:ext cx="5651500" cy="1168400"/>
          </a:xfrm>
          <a:prstGeom prst="rect">
            <a:avLst/>
          </a:prstGeom>
        </p:spPr>
      </p:pic>
      <p:pic>
        <p:nvPicPr>
          <p:cNvPr id="35" name="Picture 34">
            <a:extLst>
              <a:ext uri="{FF2B5EF4-FFF2-40B4-BE49-F238E27FC236}">
                <a16:creationId xmlns:a16="http://schemas.microsoft.com/office/drawing/2014/main" id="{9AE3AB09-F54B-1869-F0CC-90E64DF0D7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76308" y="24435316"/>
            <a:ext cx="5143500" cy="889000"/>
          </a:xfrm>
          <a:prstGeom prst="rect">
            <a:avLst/>
          </a:prstGeom>
        </p:spPr>
      </p:pic>
      <p:pic>
        <p:nvPicPr>
          <p:cNvPr id="37" name="Picture 36">
            <a:extLst>
              <a:ext uri="{FF2B5EF4-FFF2-40B4-BE49-F238E27FC236}">
                <a16:creationId xmlns:a16="http://schemas.microsoft.com/office/drawing/2014/main" id="{5EB2DDCE-DC19-361C-4269-7BDEB34A9A0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29850" y="25242941"/>
            <a:ext cx="6210300" cy="1295400"/>
          </a:xfrm>
          <a:prstGeom prst="rect">
            <a:avLst/>
          </a:prstGeom>
        </p:spPr>
      </p:pic>
      <p:pic>
        <p:nvPicPr>
          <p:cNvPr id="49" name="Picture 48">
            <a:extLst>
              <a:ext uri="{FF2B5EF4-FFF2-40B4-BE49-F238E27FC236}">
                <a16:creationId xmlns:a16="http://schemas.microsoft.com/office/drawing/2014/main" id="{CA25667F-34A0-4BBA-F307-C1147FB725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429900" y="27230009"/>
            <a:ext cx="4851400" cy="609600"/>
          </a:xfrm>
          <a:prstGeom prst="rect">
            <a:avLst/>
          </a:prstGeom>
        </p:spPr>
      </p:pic>
      <p:pic>
        <p:nvPicPr>
          <p:cNvPr id="51" name="Picture 50">
            <a:extLst>
              <a:ext uri="{FF2B5EF4-FFF2-40B4-BE49-F238E27FC236}">
                <a16:creationId xmlns:a16="http://schemas.microsoft.com/office/drawing/2014/main" id="{E87CDF15-FFD4-9B16-77BA-01D259E8522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7454" y="35942747"/>
            <a:ext cx="13017500" cy="2540000"/>
          </a:xfrm>
          <a:prstGeom prst="rect">
            <a:avLst/>
          </a:prstGeom>
        </p:spPr>
      </p:pic>
      <p:pic>
        <p:nvPicPr>
          <p:cNvPr id="57" name="Picture 56">
            <a:extLst>
              <a:ext uri="{FF2B5EF4-FFF2-40B4-BE49-F238E27FC236}">
                <a16:creationId xmlns:a16="http://schemas.microsoft.com/office/drawing/2014/main" id="{3DEBFCDE-25B4-DC40-9822-21437AEF7E6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67454" y="39627074"/>
            <a:ext cx="6350000" cy="2349500"/>
          </a:xfrm>
          <a:prstGeom prst="rect">
            <a:avLst/>
          </a:prstGeom>
        </p:spPr>
      </p:pic>
      <p:sp>
        <p:nvSpPr>
          <p:cNvPr id="81" name="TextBox 80">
            <a:extLst>
              <a:ext uri="{FF2B5EF4-FFF2-40B4-BE49-F238E27FC236}">
                <a16:creationId xmlns:a16="http://schemas.microsoft.com/office/drawing/2014/main" id="{4AB16C04-2397-9246-716B-0219ED2C1E9B}"/>
              </a:ext>
            </a:extLst>
          </p:cNvPr>
          <p:cNvSpPr txBox="1"/>
          <p:nvPr/>
        </p:nvSpPr>
        <p:spPr>
          <a:xfrm>
            <a:off x="15714755" y="29298908"/>
            <a:ext cx="6159500" cy="1754326"/>
          </a:xfrm>
          <a:prstGeom prst="rect">
            <a:avLst/>
          </a:prstGeom>
          <a:noFill/>
        </p:spPr>
        <p:txBody>
          <a:bodyPr wrap="square" rtlCol="0">
            <a:spAutoFit/>
          </a:bodyPr>
          <a:lstStyle/>
          <a:p>
            <a:r>
              <a:rPr lang="en-US" altLang="zh-CN" sz="3600" dirty="0"/>
              <a:t>Effect of probability for bipartite graph augmentation</a:t>
            </a:r>
          </a:p>
          <a:p>
            <a:endParaRPr lang="en-US" altLang="zh-CN" sz="3600" dirty="0"/>
          </a:p>
        </p:txBody>
      </p:sp>
      <p:pic>
        <p:nvPicPr>
          <p:cNvPr id="85" name="Picture 84">
            <a:extLst>
              <a:ext uri="{FF2B5EF4-FFF2-40B4-BE49-F238E27FC236}">
                <a16:creationId xmlns:a16="http://schemas.microsoft.com/office/drawing/2014/main" id="{B1168C27-7BCF-C091-6F22-8EE69CEF29B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88614" y="39590513"/>
            <a:ext cx="6324600" cy="1574800"/>
          </a:xfrm>
          <a:prstGeom prst="rect">
            <a:avLst/>
          </a:prstGeom>
        </p:spPr>
      </p:pic>
      <p:sp>
        <p:nvSpPr>
          <p:cNvPr id="86" name="TextBox 85">
            <a:extLst>
              <a:ext uri="{FF2B5EF4-FFF2-40B4-BE49-F238E27FC236}">
                <a16:creationId xmlns:a16="http://schemas.microsoft.com/office/drawing/2014/main" id="{1D5E2A81-54DD-D57B-6590-A2A56F418B7E}"/>
              </a:ext>
            </a:extLst>
          </p:cNvPr>
          <p:cNvSpPr txBox="1"/>
          <p:nvPr/>
        </p:nvSpPr>
        <p:spPr>
          <a:xfrm>
            <a:off x="9618294" y="38594433"/>
            <a:ext cx="4766660" cy="1200329"/>
          </a:xfrm>
          <a:prstGeom prst="rect">
            <a:avLst/>
          </a:prstGeom>
          <a:noFill/>
        </p:spPr>
        <p:txBody>
          <a:bodyPr wrap="square" rtlCol="0">
            <a:spAutoFit/>
          </a:bodyPr>
          <a:lstStyle/>
          <a:p>
            <a:r>
              <a:rPr lang="en-US" altLang="zh-CN" sz="3600" dirty="0"/>
              <a:t>Ablation Study</a:t>
            </a:r>
          </a:p>
          <a:p>
            <a:endParaRPr lang="en-US" altLang="zh-CN" sz="3600" dirty="0"/>
          </a:p>
        </p:txBody>
      </p:sp>
      <p:pic>
        <p:nvPicPr>
          <p:cNvPr id="88" name="Picture 87">
            <a:extLst>
              <a:ext uri="{FF2B5EF4-FFF2-40B4-BE49-F238E27FC236}">
                <a16:creationId xmlns:a16="http://schemas.microsoft.com/office/drawing/2014/main" id="{B52376BF-E14F-B7A0-B0DF-E000F63B74B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714755" y="30490274"/>
            <a:ext cx="6159500" cy="2844800"/>
          </a:xfrm>
          <a:prstGeom prst="rect">
            <a:avLst/>
          </a:prstGeom>
        </p:spPr>
      </p:pic>
      <p:sp>
        <p:nvSpPr>
          <p:cNvPr id="89" name="TextBox 88">
            <a:extLst>
              <a:ext uri="{FF2B5EF4-FFF2-40B4-BE49-F238E27FC236}">
                <a16:creationId xmlns:a16="http://schemas.microsoft.com/office/drawing/2014/main" id="{C95E2E41-6C72-C742-0748-CEA229FA7E7A}"/>
              </a:ext>
            </a:extLst>
          </p:cNvPr>
          <p:cNvSpPr txBox="1"/>
          <p:nvPr/>
        </p:nvSpPr>
        <p:spPr>
          <a:xfrm>
            <a:off x="22565840" y="29297785"/>
            <a:ext cx="6159500" cy="1200329"/>
          </a:xfrm>
          <a:prstGeom prst="rect">
            <a:avLst/>
          </a:prstGeom>
          <a:noFill/>
        </p:spPr>
        <p:txBody>
          <a:bodyPr wrap="square" rtlCol="0">
            <a:spAutoFit/>
          </a:bodyPr>
          <a:lstStyle/>
          <a:p>
            <a:r>
              <a:rPr lang="en-US" altLang="zh-CN" sz="3600" dirty="0"/>
              <a:t>Time (seconds) of training models for one epoch.</a:t>
            </a:r>
          </a:p>
        </p:txBody>
      </p:sp>
      <p:pic>
        <p:nvPicPr>
          <p:cNvPr id="91" name="Picture 90">
            <a:extLst>
              <a:ext uri="{FF2B5EF4-FFF2-40B4-BE49-F238E27FC236}">
                <a16:creationId xmlns:a16="http://schemas.microsoft.com/office/drawing/2014/main" id="{B8807085-B4DF-F4D6-1E48-4320CCA6C12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642473" y="30580377"/>
            <a:ext cx="6197600" cy="2743200"/>
          </a:xfrm>
          <a:prstGeom prst="rect">
            <a:avLst/>
          </a:prstGeom>
        </p:spPr>
      </p:pic>
      <p:sp>
        <p:nvSpPr>
          <p:cNvPr id="92" name="TextBox 91">
            <a:extLst>
              <a:ext uri="{FF2B5EF4-FFF2-40B4-BE49-F238E27FC236}">
                <a16:creationId xmlns:a16="http://schemas.microsoft.com/office/drawing/2014/main" id="{303242FA-42BA-443D-95A9-76FFF6D2EF1B}"/>
              </a:ext>
            </a:extLst>
          </p:cNvPr>
          <p:cNvSpPr txBox="1"/>
          <p:nvPr/>
        </p:nvSpPr>
        <p:spPr>
          <a:xfrm>
            <a:off x="15714755" y="33829348"/>
            <a:ext cx="6159500" cy="2308324"/>
          </a:xfrm>
          <a:prstGeom prst="rect">
            <a:avLst/>
          </a:prstGeom>
          <a:noFill/>
        </p:spPr>
        <p:txBody>
          <a:bodyPr wrap="square" rtlCol="0">
            <a:spAutoFit/>
          </a:bodyPr>
          <a:lstStyle/>
          <a:p>
            <a:r>
              <a:rPr lang="en-US" altLang="zh-CN" sz="3600" dirty="0"/>
              <a:t>Model performance with noise ratios. The bar represents the results in terms of Recall@20 and NDCG@20, respectively</a:t>
            </a:r>
          </a:p>
        </p:txBody>
      </p:sp>
      <p:sp>
        <p:nvSpPr>
          <p:cNvPr id="93" name="TextBox 92">
            <a:extLst>
              <a:ext uri="{FF2B5EF4-FFF2-40B4-BE49-F238E27FC236}">
                <a16:creationId xmlns:a16="http://schemas.microsoft.com/office/drawing/2014/main" id="{8325241B-8837-B25B-6044-B01EB9BBF198}"/>
              </a:ext>
            </a:extLst>
          </p:cNvPr>
          <p:cNvSpPr txBox="1"/>
          <p:nvPr/>
        </p:nvSpPr>
        <p:spPr>
          <a:xfrm>
            <a:off x="22464990" y="33791446"/>
            <a:ext cx="6159500" cy="1754326"/>
          </a:xfrm>
          <a:prstGeom prst="rect">
            <a:avLst/>
          </a:prstGeom>
          <a:noFill/>
        </p:spPr>
        <p:txBody>
          <a:bodyPr wrap="square" rtlCol="0">
            <a:spAutoFit/>
          </a:bodyPr>
          <a:lstStyle/>
          <a:p>
            <a:r>
              <a:rPr lang="en-US" altLang="zh-CN" sz="3600" dirty="0"/>
              <a:t>Visualization of users and items embeddings learnt by SGL and the proposed HCL.</a:t>
            </a:r>
          </a:p>
        </p:txBody>
      </p:sp>
      <p:pic>
        <p:nvPicPr>
          <p:cNvPr id="95" name="Picture 94">
            <a:extLst>
              <a:ext uri="{FF2B5EF4-FFF2-40B4-BE49-F238E27FC236}">
                <a16:creationId xmlns:a16="http://schemas.microsoft.com/office/drawing/2014/main" id="{3D952311-A576-A6ED-E9C4-C3DE9514FE0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601246" y="36255238"/>
            <a:ext cx="6311900" cy="5499100"/>
          </a:xfrm>
          <a:prstGeom prst="rect">
            <a:avLst/>
          </a:prstGeom>
        </p:spPr>
      </p:pic>
      <p:pic>
        <p:nvPicPr>
          <p:cNvPr id="97" name="Picture 96">
            <a:extLst>
              <a:ext uri="{FF2B5EF4-FFF2-40B4-BE49-F238E27FC236}">
                <a16:creationId xmlns:a16="http://schemas.microsoft.com/office/drawing/2014/main" id="{5159FDD6-475D-B30D-B56B-C81F3D68F85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553140" y="36149940"/>
            <a:ext cx="6184900" cy="2895600"/>
          </a:xfrm>
          <a:prstGeom prst="rect">
            <a:avLst/>
          </a:prstGeom>
        </p:spPr>
      </p:pic>
      <p:pic>
        <p:nvPicPr>
          <p:cNvPr id="98" name="Picture 97">
            <a:extLst>
              <a:ext uri="{FF2B5EF4-FFF2-40B4-BE49-F238E27FC236}">
                <a16:creationId xmlns:a16="http://schemas.microsoft.com/office/drawing/2014/main" id="{005322C3-5606-0154-B679-1415C71EDF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28708" y="24587716"/>
            <a:ext cx="5143500" cy="889000"/>
          </a:xfrm>
          <a:prstGeom prst="rect">
            <a:avLst/>
          </a:prstGeom>
        </p:spPr>
      </p:pic>
      <p:pic>
        <p:nvPicPr>
          <p:cNvPr id="99" name="Picture 98">
            <a:extLst>
              <a:ext uri="{FF2B5EF4-FFF2-40B4-BE49-F238E27FC236}">
                <a16:creationId xmlns:a16="http://schemas.microsoft.com/office/drawing/2014/main" id="{DC1248D9-737A-9E70-DB26-9081D96D91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182250" y="25395341"/>
            <a:ext cx="6210300" cy="1295400"/>
          </a:xfrm>
          <a:prstGeom prst="rect">
            <a:avLst/>
          </a:prstGeom>
        </p:spPr>
      </p:pic>
      <p:pic>
        <p:nvPicPr>
          <p:cNvPr id="100" name="Picture 99">
            <a:extLst>
              <a:ext uri="{FF2B5EF4-FFF2-40B4-BE49-F238E27FC236}">
                <a16:creationId xmlns:a16="http://schemas.microsoft.com/office/drawing/2014/main" id="{784E2048-45F2-1187-6EE4-8F3C94AE60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582300" y="27382409"/>
            <a:ext cx="4851400" cy="609600"/>
          </a:xfrm>
          <a:prstGeom prst="rect">
            <a:avLst/>
          </a:prstGeom>
        </p:spPr>
      </p:pic>
    </p:spTree>
    <p:extLst>
      <p:ext uri="{BB962C8B-B14F-4D97-AF65-F5344CB8AC3E}">
        <p14:creationId xmlns:p14="http://schemas.microsoft.com/office/powerpoint/2010/main" val="1105944358"/>
      </p:ext>
    </p:extLst>
  </p:cSld>
  <p:clrMapOvr>
    <a:masterClrMapping/>
  </p:clrMapOvr>
</p:sld>
</file>

<file path=ppt/theme/theme1.xml><?xml version="1.0" encoding="utf-8"?>
<a:theme xmlns:a="http://schemas.openxmlformats.org/drawingml/2006/main" name="Office Theme">
  <a:themeElements>
    <a:clrScheme name="SIU Medicine">
      <a:dk1>
        <a:sysClr val="windowText" lastClr="000000"/>
      </a:dk1>
      <a:lt1>
        <a:sysClr val="window" lastClr="FFFFFF"/>
      </a:lt1>
      <a:dk2>
        <a:srgbClr val="68478D"/>
      </a:dk2>
      <a:lt2>
        <a:srgbClr val="ECDCF4"/>
      </a:lt2>
      <a:accent1>
        <a:srgbClr val="702082"/>
      </a:accent1>
      <a:accent2>
        <a:srgbClr val="4C4184"/>
      </a:accent2>
      <a:accent3>
        <a:srgbClr val="ECDCF4"/>
      </a:accent3>
      <a:accent4>
        <a:srgbClr val="926EBF"/>
      </a:accent4>
      <a:accent5>
        <a:srgbClr val="8B84D7"/>
      </a:accent5>
      <a:accent6>
        <a:srgbClr val="B884CB"/>
      </a:accent6>
      <a:hlink>
        <a:srgbClr val="6068B2"/>
      </a:hlink>
      <a:folHlink>
        <a:srgbClr val="44499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TotalTime>
  <Words>657</Words>
  <Application>Microsoft Macintosh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SIU School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lastModifiedBy>Microsoft Office User</cp:lastModifiedBy>
  <cp:revision>67</cp:revision>
  <dcterms:created xsi:type="dcterms:W3CDTF">2017-09-05T20:02:28Z</dcterms:created>
  <dcterms:modified xsi:type="dcterms:W3CDTF">2022-07-07T09:02:17Z</dcterms:modified>
</cp:coreProperties>
</file>