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92" r:id="rId3"/>
    <p:sldId id="293" r:id="rId4"/>
    <p:sldId id="294" r:id="rId5"/>
    <p:sldId id="295" r:id="rId6"/>
    <p:sldId id="306" r:id="rId7"/>
    <p:sldId id="307" r:id="rId8"/>
    <p:sldId id="308" r:id="rId9"/>
    <p:sldId id="315" r:id="rId10"/>
    <p:sldId id="309" r:id="rId11"/>
    <p:sldId id="313" r:id="rId12"/>
    <p:sldId id="314" r:id="rId13"/>
    <p:sldId id="316"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C4F3"/>
    <a:srgbClr val="FFAD9A"/>
    <a:srgbClr val="E2989A"/>
    <a:srgbClr val="C58486"/>
    <a:srgbClr val="C54D71"/>
    <a:srgbClr val="F9F9F9"/>
    <a:srgbClr val="D9D9D9"/>
    <a:srgbClr val="000000"/>
    <a:srgbClr val="7F7F7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46"/>
    <p:restoredTop sz="89747"/>
  </p:normalViewPr>
  <p:slideViewPr>
    <p:cSldViewPr snapToGrid="0" snapToObjects="1">
      <p:cViewPr>
        <p:scale>
          <a:sx n="107" d="100"/>
          <a:sy n="107" d="100"/>
        </p:scale>
        <p:origin x="56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076C22-075E-0F44-AE1B-1CD99880AE7F}" type="datetimeFigureOut">
              <a:rPr lang="en-US" smtClean="0"/>
              <a:t>7/7/22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8675FD-BEE5-EA4D-B104-2023E81D3619}" type="slidenum">
              <a:rPr lang="en-US" smtClean="0"/>
              <a:t>‹#›</a:t>
            </a:fld>
            <a:endParaRPr lang="en-US"/>
          </a:p>
        </p:txBody>
      </p:sp>
    </p:spTree>
    <p:extLst>
      <p:ext uri="{BB962C8B-B14F-4D97-AF65-F5344CB8AC3E}">
        <p14:creationId xmlns:p14="http://schemas.microsoft.com/office/powerpoint/2010/main" val="958072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18675FD-BEE5-EA4D-B104-2023E81D3619}" type="slidenum">
              <a:rPr lang="en-US" smtClean="0"/>
              <a:t>1</a:t>
            </a:fld>
            <a:endParaRPr lang="en-US"/>
          </a:p>
        </p:txBody>
      </p:sp>
    </p:spTree>
    <p:extLst>
      <p:ext uri="{BB962C8B-B14F-4D97-AF65-F5344CB8AC3E}">
        <p14:creationId xmlns:p14="http://schemas.microsoft.com/office/powerpoint/2010/main" val="3559930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924E-37C4-DD44-9349-D2020FA23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C0277-38D6-0144-AE28-FE370922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71AF1A-9921-8540-8CF5-14BF9DAABA60}"/>
              </a:ext>
            </a:extLst>
          </p:cNvPr>
          <p:cNvSpPr>
            <a:spLocks noGrp="1"/>
          </p:cNvSpPr>
          <p:nvPr>
            <p:ph type="dt" sz="half" idx="10"/>
          </p:nvPr>
        </p:nvSpPr>
        <p:spPr/>
        <p:txBody>
          <a:bodyPr/>
          <a:lstStyle/>
          <a:p>
            <a:fld id="{2144E3E8-8970-D849-8862-7FFB008636BB}" type="datetime1">
              <a:rPr lang="en-US" smtClean="0"/>
              <a:t>7/7/22</a:t>
            </a:fld>
            <a:endParaRPr lang="en-US"/>
          </a:p>
        </p:txBody>
      </p:sp>
      <p:sp>
        <p:nvSpPr>
          <p:cNvPr id="5" name="Footer Placeholder 4">
            <a:extLst>
              <a:ext uri="{FF2B5EF4-FFF2-40B4-BE49-F238E27FC236}">
                <a16:creationId xmlns:a16="http://schemas.microsoft.com/office/drawing/2014/main" id="{59E053F0-E208-8F49-8F20-231F50A6B1E7}"/>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E2E72A09-42F3-F94C-B403-FA41DE163993}"/>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7" name="Picture 6">
            <a:extLst>
              <a:ext uri="{FF2B5EF4-FFF2-40B4-BE49-F238E27FC236}">
                <a16:creationId xmlns:a16="http://schemas.microsoft.com/office/drawing/2014/main" id="{AEA7A98C-B079-314B-B085-0FB975452891}"/>
              </a:ext>
            </a:extLst>
          </p:cNvPr>
          <p:cNvPicPr>
            <a:picLocks noChangeAspect="1"/>
          </p:cNvPicPr>
          <p:nvPr userDrawn="1"/>
        </p:nvPicPr>
        <p:blipFill rotWithShape="1">
          <a:blip r:embed="rId2"/>
          <a:srcRect t="40416" b="39951"/>
          <a:stretch/>
        </p:blipFill>
        <p:spPr>
          <a:xfrm>
            <a:off x="4413250" y="5476700"/>
            <a:ext cx="3365500" cy="660749"/>
          </a:xfrm>
          <a:prstGeom prst="rect">
            <a:avLst/>
          </a:prstGeom>
        </p:spPr>
      </p:pic>
    </p:spTree>
    <p:extLst>
      <p:ext uri="{BB962C8B-B14F-4D97-AF65-F5344CB8AC3E}">
        <p14:creationId xmlns:p14="http://schemas.microsoft.com/office/powerpoint/2010/main" val="577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9BB7-7F98-FD43-9E49-2E4739A2C5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50ACF9-6646-B146-A648-754EEC2AA5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B04C2-108B-F143-90FA-E5499B876F7B}"/>
              </a:ext>
            </a:extLst>
          </p:cNvPr>
          <p:cNvSpPr>
            <a:spLocks noGrp="1"/>
          </p:cNvSpPr>
          <p:nvPr>
            <p:ph type="dt" sz="half" idx="10"/>
          </p:nvPr>
        </p:nvSpPr>
        <p:spPr/>
        <p:txBody>
          <a:bodyPr/>
          <a:lstStyle/>
          <a:p>
            <a:fld id="{0FB720E9-029B-DF47-ABCB-486927F968A1}" type="datetime1">
              <a:rPr lang="en-US" smtClean="0"/>
              <a:t>7/7/22</a:t>
            </a:fld>
            <a:endParaRPr lang="en-US"/>
          </a:p>
        </p:txBody>
      </p:sp>
      <p:sp>
        <p:nvSpPr>
          <p:cNvPr id="5" name="Footer Placeholder 4">
            <a:extLst>
              <a:ext uri="{FF2B5EF4-FFF2-40B4-BE49-F238E27FC236}">
                <a16:creationId xmlns:a16="http://schemas.microsoft.com/office/drawing/2014/main" id="{27A9DF20-DE41-CF4C-B1CE-3B35FFA03EFF}"/>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1C650361-6F5D-A34A-BF7D-C1324D66C8F1}"/>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179898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D6661-B2E9-ED4A-B438-DB8A8DAAE1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8E013B-772F-DF41-A3E1-41A18D11017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0FA06-BB73-FA48-BE8D-FDF5EC4859FE}"/>
              </a:ext>
            </a:extLst>
          </p:cNvPr>
          <p:cNvSpPr>
            <a:spLocks noGrp="1"/>
          </p:cNvSpPr>
          <p:nvPr>
            <p:ph type="dt" sz="half" idx="10"/>
          </p:nvPr>
        </p:nvSpPr>
        <p:spPr/>
        <p:txBody>
          <a:bodyPr/>
          <a:lstStyle/>
          <a:p>
            <a:fld id="{2324FCDB-0B94-8847-BC18-0529DA8E42AF}" type="datetime1">
              <a:rPr lang="en-US" smtClean="0"/>
              <a:t>7/7/22</a:t>
            </a:fld>
            <a:endParaRPr lang="en-US"/>
          </a:p>
        </p:txBody>
      </p:sp>
      <p:sp>
        <p:nvSpPr>
          <p:cNvPr id="5" name="Footer Placeholder 4">
            <a:extLst>
              <a:ext uri="{FF2B5EF4-FFF2-40B4-BE49-F238E27FC236}">
                <a16:creationId xmlns:a16="http://schemas.microsoft.com/office/drawing/2014/main" id="{A0467764-296E-1F49-896B-DF3C1949DC8A}"/>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0BE3FAE3-09D3-414F-B8F8-26253C338F56}"/>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339106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4495-C814-C747-89DB-C6563BF9A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EB7641-D71F-1644-B607-F4629A14B4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4D6DE-98C8-2747-808A-1D07126F1E26}"/>
              </a:ext>
            </a:extLst>
          </p:cNvPr>
          <p:cNvSpPr>
            <a:spLocks noGrp="1"/>
          </p:cNvSpPr>
          <p:nvPr>
            <p:ph type="dt" sz="half" idx="10"/>
          </p:nvPr>
        </p:nvSpPr>
        <p:spPr/>
        <p:txBody>
          <a:bodyPr/>
          <a:lstStyle/>
          <a:p>
            <a:fld id="{B0C1188B-B05F-1F4E-8465-CE1C20D59457}" type="datetime1">
              <a:rPr lang="en-US" smtClean="0"/>
              <a:t>7/7/22</a:t>
            </a:fld>
            <a:endParaRPr lang="en-US"/>
          </a:p>
        </p:txBody>
      </p:sp>
      <p:sp>
        <p:nvSpPr>
          <p:cNvPr id="5" name="Footer Placeholder 4">
            <a:extLst>
              <a:ext uri="{FF2B5EF4-FFF2-40B4-BE49-F238E27FC236}">
                <a16:creationId xmlns:a16="http://schemas.microsoft.com/office/drawing/2014/main" id="{77DE20AB-D67C-3E47-9915-E39D9776B319}"/>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1F5FE74F-63EA-FD40-84A1-18B3E13DC83E}"/>
              </a:ext>
            </a:extLst>
          </p:cNvPr>
          <p:cNvSpPr>
            <a:spLocks noGrp="1"/>
          </p:cNvSpPr>
          <p:nvPr>
            <p:ph type="sldNum" sz="quarter" idx="12"/>
          </p:nvPr>
        </p:nvSpPr>
        <p:spPr/>
        <p:txBody>
          <a:bodyPr/>
          <a:lstStyle/>
          <a:p>
            <a:fld id="{526349E8-98C6-B741-A128-C9BEA4C3EE9D}" type="slidenum">
              <a:rPr lang="en-US" smtClean="0"/>
              <a:t>‹#›</a:t>
            </a:fld>
            <a:endParaRPr lang="en-US" dirty="0"/>
          </a:p>
        </p:txBody>
      </p:sp>
      <p:pic>
        <p:nvPicPr>
          <p:cNvPr id="8" name="Picture 7">
            <a:extLst>
              <a:ext uri="{FF2B5EF4-FFF2-40B4-BE49-F238E27FC236}">
                <a16:creationId xmlns:a16="http://schemas.microsoft.com/office/drawing/2014/main" id="{F122FED2-078B-2846-8286-069154DAC14A}"/>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395909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E163-221A-2A46-BC7D-137C470E52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0B4CEE-3BEB-CB48-9811-16A5C54FB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F750CA-293B-1E4F-9376-6EEE6698C24E}"/>
              </a:ext>
            </a:extLst>
          </p:cNvPr>
          <p:cNvSpPr>
            <a:spLocks noGrp="1"/>
          </p:cNvSpPr>
          <p:nvPr>
            <p:ph type="dt" sz="half" idx="10"/>
          </p:nvPr>
        </p:nvSpPr>
        <p:spPr/>
        <p:txBody>
          <a:bodyPr/>
          <a:lstStyle/>
          <a:p>
            <a:fld id="{BAB1E330-5D08-144E-8AFE-822C3E124490}" type="datetime1">
              <a:rPr lang="en-US" smtClean="0"/>
              <a:t>7/7/22</a:t>
            </a:fld>
            <a:endParaRPr lang="en-US"/>
          </a:p>
        </p:txBody>
      </p:sp>
      <p:sp>
        <p:nvSpPr>
          <p:cNvPr id="5" name="Footer Placeholder 4">
            <a:extLst>
              <a:ext uri="{FF2B5EF4-FFF2-40B4-BE49-F238E27FC236}">
                <a16:creationId xmlns:a16="http://schemas.microsoft.com/office/drawing/2014/main" id="{2D7CD165-E179-0542-B3DE-86EC5AC022E3}"/>
              </a:ext>
            </a:extLst>
          </p:cNvPr>
          <p:cNvSpPr>
            <a:spLocks noGrp="1"/>
          </p:cNvSpPr>
          <p:nvPr>
            <p:ph type="ftr" sz="quarter" idx="11"/>
          </p:nvPr>
        </p:nvSpPr>
        <p:spPr/>
        <p:txBody>
          <a:bodyPr/>
          <a:lstStyle/>
          <a:p>
            <a:r>
              <a:rPr lang="en-US"/>
              <a:t>Alexa Confidential</a:t>
            </a:r>
          </a:p>
        </p:txBody>
      </p:sp>
      <p:sp>
        <p:nvSpPr>
          <p:cNvPr id="6" name="Slide Number Placeholder 5">
            <a:extLst>
              <a:ext uri="{FF2B5EF4-FFF2-40B4-BE49-F238E27FC236}">
                <a16:creationId xmlns:a16="http://schemas.microsoft.com/office/drawing/2014/main" id="{0B56495B-04DF-0545-83FF-D99C4B25DCCC}"/>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7" name="Picture 6">
            <a:extLst>
              <a:ext uri="{FF2B5EF4-FFF2-40B4-BE49-F238E27FC236}">
                <a16:creationId xmlns:a16="http://schemas.microsoft.com/office/drawing/2014/main" id="{00450A34-9F64-5046-A00E-F65FD4BB772B}"/>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312795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3E18-541F-DD47-8AE6-A232EFD1A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266EA-9FC2-FE49-9C88-E8EC5CB3B5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D0D906-A964-564F-B9A0-BA1E9254538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AA8935-8CE0-7F47-AFEA-F9F74B7380DC}"/>
              </a:ext>
            </a:extLst>
          </p:cNvPr>
          <p:cNvSpPr>
            <a:spLocks noGrp="1"/>
          </p:cNvSpPr>
          <p:nvPr>
            <p:ph type="dt" sz="half" idx="10"/>
          </p:nvPr>
        </p:nvSpPr>
        <p:spPr/>
        <p:txBody>
          <a:bodyPr/>
          <a:lstStyle/>
          <a:p>
            <a:fld id="{6084B297-E9CA-6E4A-925B-D9D1254B7CEA}" type="datetime1">
              <a:rPr lang="en-US" smtClean="0"/>
              <a:t>7/7/22</a:t>
            </a:fld>
            <a:endParaRPr lang="en-US"/>
          </a:p>
        </p:txBody>
      </p:sp>
      <p:sp>
        <p:nvSpPr>
          <p:cNvPr id="6" name="Footer Placeholder 5">
            <a:extLst>
              <a:ext uri="{FF2B5EF4-FFF2-40B4-BE49-F238E27FC236}">
                <a16:creationId xmlns:a16="http://schemas.microsoft.com/office/drawing/2014/main" id="{0CD469BA-D516-6E41-9CCE-AD78D69F3E1D}"/>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0B20B7D1-D10B-F74E-8D12-89CC201C257A}"/>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8" name="Picture 7">
            <a:extLst>
              <a:ext uri="{FF2B5EF4-FFF2-40B4-BE49-F238E27FC236}">
                <a16:creationId xmlns:a16="http://schemas.microsoft.com/office/drawing/2014/main" id="{D201F709-67B1-FA42-AE08-782F40A19C95}"/>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109236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82DC1-57BA-DD48-A6FF-75606C1A48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35B3DA-6EFD-4840-86A3-34B1B231D1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0AAF66-A41C-9648-B613-C79B7EA5A1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8176C1-A913-1342-ABCD-2EC90D53C9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6A2FA2-6A30-C645-9ED8-7ED28494404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60C437-962F-3141-BF76-847C4A93FA0C}"/>
              </a:ext>
            </a:extLst>
          </p:cNvPr>
          <p:cNvSpPr>
            <a:spLocks noGrp="1"/>
          </p:cNvSpPr>
          <p:nvPr>
            <p:ph type="dt" sz="half" idx="10"/>
          </p:nvPr>
        </p:nvSpPr>
        <p:spPr/>
        <p:txBody>
          <a:bodyPr/>
          <a:lstStyle/>
          <a:p>
            <a:fld id="{29CD4C3A-3361-D94D-BBD3-68D017962AC3}" type="datetime1">
              <a:rPr lang="en-US" smtClean="0"/>
              <a:t>7/7/22</a:t>
            </a:fld>
            <a:endParaRPr lang="en-US"/>
          </a:p>
        </p:txBody>
      </p:sp>
      <p:sp>
        <p:nvSpPr>
          <p:cNvPr id="8" name="Footer Placeholder 7">
            <a:extLst>
              <a:ext uri="{FF2B5EF4-FFF2-40B4-BE49-F238E27FC236}">
                <a16:creationId xmlns:a16="http://schemas.microsoft.com/office/drawing/2014/main" id="{2BD07485-2882-0243-9E2C-0EF64719EECF}"/>
              </a:ext>
            </a:extLst>
          </p:cNvPr>
          <p:cNvSpPr>
            <a:spLocks noGrp="1"/>
          </p:cNvSpPr>
          <p:nvPr>
            <p:ph type="ftr" sz="quarter" idx="11"/>
          </p:nvPr>
        </p:nvSpPr>
        <p:spPr/>
        <p:txBody>
          <a:bodyPr/>
          <a:lstStyle/>
          <a:p>
            <a:r>
              <a:rPr lang="en-US"/>
              <a:t>Alexa Confidential</a:t>
            </a:r>
          </a:p>
        </p:txBody>
      </p:sp>
      <p:sp>
        <p:nvSpPr>
          <p:cNvPr id="9" name="Slide Number Placeholder 8">
            <a:extLst>
              <a:ext uri="{FF2B5EF4-FFF2-40B4-BE49-F238E27FC236}">
                <a16:creationId xmlns:a16="http://schemas.microsoft.com/office/drawing/2014/main" id="{4361D9C1-1B29-AA49-A8B6-A92F151DF820}"/>
              </a:ext>
            </a:extLst>
          </p:cNvPr>
          <p:cNvSpPr>
            <a:spLocks noGrp="1"/>
          </p:cNvSpPr>
          <p:nvPr>
            <p:ph type="sldNum" sz="quarter" idx="12"/>
          </p:nvPr>
        </p:nvSpPr>
        <p:spPr/>
        <p:txBody>
          <a:bodyPr/>
          <a:lstStyle/>
          <a:p>
            <a:fld id="{526349E8-98C6-B741-A128-C9BEA4C3EE9D}" type="slidenum">
              <a:rPr lang="en-US" smtClean="0"/>
              <a:t>‹#›</a:t>
            </a:fld>
            <a:endParaRPr lang="en-US"/>
          </a:p>
        </p:txBody>
      </p:sp>
      <p:pic>
        <p:nvPicPr>
          <p:cNvPr id="10" name="Picture 9">
            <a:extLst>
              <a:ext uri="{FF2B5EF4-FFF2-40B4-BE49-F238E27FC236}">
                <a16:creationId xmlns:a16="http://schemas.microsoft.com/office/drawing/2014/main" id="{9B5C8548-C285-C541-B572-F01483C936A6}"/>
              </a:ext>
            </a:extLst>
          </p:cNvPr>
          <p:cNvPicPr>
            <a:picLocks noChangeAspect="1"/>
          </p:cNvPicPr>
          <p:nvPr userDrawn="1"/>
        </p:nvPicPr>
        <p:blipFill rotWithShape="1">
          <a:blip r:embed="rId2"/>
          <a:srcRect t="40416" b="39951"/>
          <a:stretch/>
        </p:blipFill>
        <p:spPr>
          <a:xfrm>
            <a:off x="8999962" y="0"/>
            <a:ext cx="3365500" cy="660749"/>
          </a:xfrm>
          <a:prstGeom prst="rect">
            <a:avLst/>
          </a:prstGeom>
        </p:spPr>
      </p:pic>
    </p:spTree>
    <p:extLst>
      <p:ext uri="{BB962C8B-B14F-4D97-AF65-F5344CB8AC3E}">
        <p14:creationId xmlns:p14="http://schemas.microsoft.com/office/powerpoint/2010/main" val="70748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38AE-BF6B-5745-83FE-80C2F08F27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B95B79-042A-0840-B394-F9A80694B2C4}"/>
              </a:ext>
            </a:extLst>
          </p:cNvPr>
          <p:cNvSpPr>
            <a:spLocks noGrp="1"/>
          </p:cNvSpPr>
          <p:nvPr>
            <p:ph type="dt" sz="half" idx="10"/>
          </p:nvPr>
        </p:nvSpPr>
        <p:spPr/>
        <p:txBody>
          <a:bodyPr/>
          <a:lstStyle/>
          <a:p>
            <a:fld id="{E6A027B6-467E-E743-8B68-3DD90D1EAE1C}" type="datetime1">
              <a:rPr lang="en-US" smtClean="0"/>
              <a:t>7/7/22</a:t>
            </a:fld>
            <a:endParaRPr lang="en-US"/>
          </a:p>
        </p:txBody>
      </p:sp>
      <p:sp>
        <p:nvSpPr>
          <p:cNvPr id="4" name="Footer Placeholder 3">
            <a:extLst>
              <a:ext uri="{FF2B5EF4-FFF2-40B4-BE49-F238E27FC236}">
                <a16:creationId xmlns:a16="http://schemas.microsoft.com/office/drawing/2014/main" id="{796854A3-64B5-CF43-B3A4-8A9484321F88}"/>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9DD715A9-C26B-7545-B787-2242904D0EFC}"/>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188945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E69069-F4EE-9D48-95B7-FD69BAAF8E21}"/>
              </a:ext>
            </a:extLst>
          </p:cNvPr>
          <p:cNvSpPr>
            <a:spLocks noGrp="1"/>
          </p:cNvSpPr>
          <p:nvPr>
            <p:ph type="dt" sz="half" idx="10"/>
          </p:nvPr>
        </p:nvSpPr>
        <p:spPr/>
        <p:txBody>
          <a:bodyPr/>
          <a:lstStyle/>
          <a:p>
            <a:fld id="{0B879B76-04C3-014D-A613-DABA1DE4B2F4}" type="datetime1">
              <a:rPr lang="en-US" smtClean="0"/>
              <a:t>7/7/22</a:t>
            </a:fld>
            <a:endParaRPr lang="en-US"/>
          </a:p>
        </p:txBody>
      </p:sp>
      <p:sp>
        <p:nvSpPr>
          <p:cNvPr id="3" name="Footer Placeholder 2">
            <a:extLst>
              <a:ext uri="{FF2B5EF4-FFF2-40B4-BE49-F238E27FC236}">
                <a16:creationId xmlns:a16="http://schemas.microsoft.com/office/drawing/2014/main" id="{18397E77-E49B-6F4E-BFFD-EC4066DC043E}"/>
              </a:ext>
            </a:extLst>
          </p:cNvPr>
          <p:cNvSpPr>
            <a:spLocks noGrp="1"/>
          </p:cNvSpPr>
          <p:nvPr>
            <p:ph type="ftr" sz="quarter" idx="11"/>
          </p:nvPr>
        </p:nvSpPr>
        <p:spPr/>
        <p:txBody>
          <a:bodyPr/>
          <a:lstStyle/>
          <a:p>
            <a:r>
              <a:rPr lang="en-US"/>
              <a:t>Alexa Confidential</a:t>
            </a:r>
          </a:p>
        </p:txBody>
      </p:sp>
      <p:sp>
        <p:nvSpPr>
          <p:cNvPr id="4" name="Slide Number Placeholder 3">
            <a:extLst>
              <a:ext uri="{FF2B5EF4-FFF2-40B4-BE49-F238E27FC236}">
                <a16:creationId xmlns:a16="http://schemas.microsoft.com/office/drawing/2014/main" id="{FC124918-5C36-D141-9598-00951FFE2F7D}"/>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2111231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90A5-2459-2244-8A29-04958FC1E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C8563-4093-FD45-BDB0-18C134BC8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40CF6D-2560-A742-922C-159C7EB3E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6DFDEA-E682-C54B-ADF5-3E734EA0F5B4}"/>
              </a:ext>
            </a:extLst>
          </p:cNvPr>
          <p:cNvSpPr>
            <a:spLocks noGrp="1"/>
          </p:cNvSpPr>
          <p:nvPr>
            <p:ph type="dt" sz="half" idx="10"/>
          </p:nvPr>
        </p:nvSpPr>
        <p:spPr/>
        <p:txBody>
          <a:bodyPr/>
          <a:lstStyle/>
          <a:p>
            <a:fld id="{5B16A4C3-EAAA-7C4A-9E33-AC502AF8AB38}" type="datetime1">
              <a:rPr lang="en-US" smtClean="0"/>
              <a:t>7/7/22</a:t>
            </a:fld>
            <a:endParaRPr lang="en-US"/>
          </a:p>
        </p:txBody>
      </p:sp>
      <p:sp>
        <p:nvSpPr>
          <p:cNvPr id="6" name="Footer Placeholder 5">
            <a:extLst>
              <a:ext uri="{FF2B5EF4-FFF2-40B4-BE49-F238E27FC236}">
                <a16:creationId xmlns:a16="http://schemas.microsoft.com/office/drawing/2014/main" id="{DBEFA96D-27E0-B541-A9ED-B57D03226D12}"/>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687900A0-5898-E848-8EDB-6337E0F986C4}"/>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4187200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D753-82BD-9240-B2CE-BD2F851024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F1702-04E9-D747-8DD7-EB28A1558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77780-3933-8448-A248-89EFE9582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C64AB5-417C-9D4C-B015-292C8F0253A9}"/>
              </a:ext>
            </a:extLst>
          </p:cNvPr>
          <p:cNvSpPr>
            <a:spLocks noGrp="1"/>
          </p:cNvSpPr>
          <p:nvPr>
            <p:ph type="dt" sz="half" idx="10"/>
          </p:nvPr>
        </p:nvSpPr>
        <p:spPr/>
        <p:txBody>
          <a:bodyPr/>
          <a:lstStyle/>
          <a:p>
            <a:fld id="{E822A4E4-9D5A-AD40-9156-31731F762B00}" type="datetime1">
              <a:rPr lang="en-US" smtClean="0"/>
              <a:t>7/7/22</a:t>
            </a:fld>
            <a:endParaRPr lang="en-US"/>
          </a:p>
        </p:txBody>
      </p:sp>
      <p:sp>
        <p:nvSpPr>
          <p:cNvPr id="6" name="Footer Placeholder 5">
            <a:extLst>
              <a:ext uri="{FF2B5EF4-FFF2-40B4-BE49-F238E27FC236}">
                <a16:creationId xmlns:a16="http://schemas.microsoft.com/office/drawing/2014/main" id="{EF888699-3EA0-4549-9944-754B384C1470}"/>
              </a:ext>
            </a:extLst>
          </p:cNvPr>
          <p:cNvSpPr>
            <a:spLocks noGrp="1"/>
          </p:cNvSpPr>
          <p:nvPr>
            <p:ph type="ftr" sz="quarter" idx="11"/>
          </p:nvPr>
        </p:nvSpPr>
        <p:spPr/>
        <p:txBody>
          <a:bodyPr/>
          <a:lstStyle/>
          <a:p>
            <a:r>
              <a:rPr lang="en-US"/>
              <a:t>Alexa Confidential</a:t>
            </a:r>
          </a:p>
        </p:txBody>
      </p:sp>
      <p:sp>
        <p:nvSpPr>
          <p:cNvPr id="7" name="Slide Number Placeholder 6">
            <a:extLst>
              <a:ext uri="{FF2B5EF4-FFF2-40B4-BE49-F238E27FC236}">
                <a16:creationId xmlns:a16="http://schemas.microsoft.com/office/drawing/2014/main" id="{5DD1C9B0-8996-2546-8553-E3FDF92A5556}"/>
              </a:ext>
            </a:extLst>
          </p:cNvPr>
          <p:cNvSpPr>
            <a:spLocks noGrp="1"/>
          </p:cNvSpPr>
          <p:nvPr>
            <p:ph type="sldNum" sz="quarter" idx="12"/>
          </p:nvPr>
        </p:nvSpPr>
        <p:spPr/>
        <p:txBody>
          <a:bodyPr/>
          <a:lstStyle/>
          <a:p>
            <a:fld id="{526349E8-98C6-B741-A128-C9BEA4C3EE9D}" type="slidenum">
              <a:rPr lang="en-US" smtClean="0"/>
              <a:t>‹#›</a:t>
            </a:fld>
            <a:endParaRPr lang="en-US"/>
          </a:p>
        </p:txBody>
      </p:sp>
    </p:spTree>
    <p:extLst>
      <p:ext uri="{BB962C8B-B14F-4D97-AF65-F5344CB8AC3E}">
        <p14:creationId xmlns:p14="http://schemas.microsoft.com/office/powerpoint/2010/main" val="3053546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CA5FB-B245-1C46-9741-7254DF50CF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EAFF0-7D90-B34F-ACCF-60BE2193B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0D4A2-061D-7340-9730-5B0517DE3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581E9-CB03-4946-9B71-79A5BD2F7F57}" type="datetime1">
              <a:rPr lang="en-US" smtClean="0"/>
              <a:t>7/7/22</a:t>
            </a:fld>
            <a:endParaRPr lang="en-US"/>
          </a:p>
        </p:txBody>
      </p:sp>
      <p:sp>
        <p:nvSpPr>
          <p:cNvPr id="5" name="Footer Placeholder 4">
            <a:extLst>
              <a:ext uri="{FF2B5EF4-FFF2-40B4-BE49-F238E27FC236}">
                <a16:creationId xmlns:a16="http://schemas.microsoft.com/office/drawing/2014/main" id="{DF794F5E-BD0B-BB4C-9406-F5B210A34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Alexa Confidential</a:t>
            </a:r>
          </a:p>
        </p:txBody>
      </p:sp>
      <p:sp>
        <p:nvSpPr>
          <p:cNvPr id="6" name="Slide Number Placeholder 5">
            <a:extLst>
              <a:ext uri="{FF2B5EF4-FFF2-40B4-BE49-F238E27FC236}">
                <a16:creationId xmlns:a16="http://schemas.microsoft.com/office/drawing/2014/main" id="{9ECAE1C3-5711-574F-BB43-A8299F3C9680}"/>
              </a:ext>
            </a:extLst>
          </p:cNvPr>
          <p:cNvSpPr>
            <a:spLocks noGrp="1"/>
          </p:cNvSpPr>
          <p:nvPr>
            <p:ph type="sldNum" sz="quarter" idx="4"/>
          </p:nvPr>
        </p:nvSpPr>
        <p:spPr>
          <a:xfrm>
            <a:off x="8999962"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6349E8-98C6-B741-A128-C9BEA4C3EE9D}" type="slidenum">
              <a:rPr lang="en-US" smtClean="0"/>
              <a:t>‹#›</a:t>
            </a:fld>
            <a:endParaRPr lang="en-US" dirty="0"/>
          </a:p>
        </p:txBody>
      </p:sp>
    </p:spTree>
    <p:extLst>
      <p:ext uri="{BB962C8B-B14F-4D97-AF65-F5344CB8AC3E}">
        <p14:creationId xmlns:p14="http://schemas.microsoft.com/office/powerpoint/2010/main" val="3634923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2EF71-F9AF-4746-A24E-BE6DF8CFB6CF}"/>
              </a:ext>
            </a:extLst>
          </p:cNvPr>
          <p:cNvSpPr>
            <a:spLocks noGrp="1"/>
          </p:cNvSpPr>
          <p:nvPr>
            <p:ph type="ctrTitle"/>
          </p:nvPr>
        </p:nvSpPr>
        <p:spPr>
          <a:xfrm>
            <a:off x="1524000" y="1122363"/>
            <a:ext cx="9144000" cy="2387600"/>
          </a:xfrm>
        </p:spPr>
        <p:txBody>
          <a:bodyPr>
            <a:normAutofit fontScale="90000"/>
          </a:bodyPr>
          <a:lstStyle/>
          <a:p>
            <a:r>
              <a:rPr lang="en-US" altLang="zh-CN" dirty="0">
                <a:cs typeface="Arial" panose="020B0604020202020204" pitchFamily="34" charset="0"/>
              </a:rPr>
              <a:t>HCL: Hybrid Contrastive Learning for Graph-based Recommendation</a:t>
            </a:r>
            <a:endParaRPr lang="en-US" dirty="0"/>
          </a:p>
        </p:txBody>
      </p:sp>
      <p:sp>
        <p:nvSpPr>
          <p:cNvPr id="3" name="Subtitle 2">
            <a:extLst>
              <a:ext uri="{FF2B5EF4-FFF2-40B4-BE49-F238E27FC236}">
                <a16:creationId xmlns:a16="http://schemas.microsoft.com/office/drawing/2014/main" id="{BA97E4C6-394F-1648-A798-DAF175776CA0}"/>
              </a:ext>
            </a:extLst>
          </p:cNvPr>
          <p:cNvSpPr>
            <a:spLocks noGrp="1"/>
          </p:cNvSpPr>
          <p:nvPr>
            <p:ph type="subTitle" idx="1"/>
          </p:nvPr>
        </p:nvSpPr>
        <p:spPr>
          <a:xfrm>
            <a:off x="2043991" y="3700010"/>
            <a:ext cx="8327571" cy="1655762"/>
          </a:xfrm>
        </p:spPr>
        <p:txBody>
          <a:bodyPr>
            <a:normAutofit/>
          </a:bodyPr>
          <a:lstStyle/>
          <a:p>
            <a:r>
              <a:rPr lang="en-US" b="1" dirty="0"/>
              <a:t>Autho</a:t>
            </a:r>
            <a:r>
              <a:rPr lang="en-US" altLang="zh-CN" b="1" dirty="0"/>
              <a:t>rs</a:t>
            </a:r>
            <a:r>
              <a:rPr lang="zh-CN" altLang="en-US" b="1" dirty="0"/>
              <a:t> </a:t>
            </a:r>
            <a:r>
              <a:rPr lang="en-US" b="1" dirty="0"/>
              <a:t>:</a:t>
            </a:r>
            <a:r>
              <a:rPr lang="en-US" dirty="0"/>
              <a:t> </a:t>
            </a:r>
            <a:r>
              <a:rPr lang="en-US" altLang="zh-CN" dirty="0" err="1"/>
              <a:t>Xiyao</a:t>
            </a:r>
            <a:r>
              <a:rPr lang="en-US" altLang="zh-CN" dirty="0"/>
              <a:t> Ma, Zheng Gao, Qian Hu, Mohamed </a:t>
            </a:r>
            <a:r>
              <a:rPr lang="en-US" altLang="zh-CN" dirty="0" err="1"/>
              <a:t>AbdelHady</a:t>
            </a:r>
            <a:endParaRPr lang="en-US" altLang="zh-CN" dirty="0"/>
          </a:p>
          <a:p>
            <a:r>
              <a:rPr lang="en-US" dirty="0"/>
              <a:t>Present</a:t>
            </a:r>
            <a:r>
              <a:rPr lang="en-US" altLang="zh-CN" dirty="0"/>
              <a:t>ed</a:t>
            </a:r>
            <a:r>
              <a:rPr lang="zh-CN" altLang="en-US" dirty="0"/>
              <a:t> </a:t>
            </a:r>
            <a:r>
              <a:rPr lang="en-US" altLang="zh-CN" dirty="0"/>
              <a:t>at</a:t>
            </a:r>
            <a:r>
              <a:rPr lang="zh-CN" altLang="en-US" dirty="0"/>
              <a:t> </a:t>
            </a:r>
            <a:r>
              <a:rPr lang="en-US" altLang="zh-CN" dirty="0"/>
              <a:t>IJCNN</a:t>
            </a:r>
            <a:r>
              <a:rPr lang="zh-CN" altLang="en-US" dirty="0"/>
              <a:t> </a:t>
            </a:r>
            <a:r>
              <a:rPr lang="en-US" altLang="zh-CN" dirty="0"/>
              <a:t>2022</a:t>
            </a:r>
            <a:endParaRPr lang="en-US" dirty="0"/>
          </a:p>
        </p:txBody>
      </p:sp>
      <p:sp>
        <p:nvSpPr>
          <p:cNvPr id="6" name="Slide Number Placeholder 5">
            <a:extLst>
              <a:ext uri="{FF2B5EF4-FFF2-40B4-BE49-F238E27FC236}">
                <a16:creationId xmlns:a16="http://schemas.microsoft.com/office/drawing/2014/main" id="{5532D488-7446-614B-8724-EADA445A23E8}"/>
              </a:ext>
            </a:extLst>
          </p:cNvPr>
          <p:cNvSpPr>
            <a:spLocks noGrp="1"/>
          </p:cNvSpPr>
          <p:nvPr>
            <p:ph type="sldNum" sz="quarter" idx="12"/>
          </p:nvPr>
        </p:nvSpPr>
        <p:spPr/>
        <p:txBody>
          <a:bodyPr/>
          <a:lstStyle/>
          <a:p>
            <a:fld id="{526349E8-98C6-B741-A128-C9BEA4C3EE9D}" type="slidenum">
              <a:rPr lang="en-US" smtClean="0"/>
              <a:t>1</a:t>
            </a:fld>
            <a:endParaRPr lang="en-US" dirty="0"/>
          </a:p>
        </p:txBody>
      </p:sp>
    </p:spTree>
    <p:extLst>
      <p:ext uri="{BB962C8B-B14F-4D97-AF65-F5344CB8AC3E}">
        <p14:creationId xmlns:p14="http://schemas.microsoft.com/office/powerpoint/2010/main" val="269698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Experiment:</a:t>
            </a:r>
            <a:r>
              <a:rPr lang="zh-CN" altLang="en-US" dirty="0"/>
              <a:t> </a:t>
            </a:r>
            <a:r>
              <a:rPr lang="en-US" altLang="zh-CN" dirty="0"/>
              <a:t>Comparison</a:t>
            </a:r>
            <a:r>
              <a:rPr lang="zh-CN" altLang="en-US" dirty="0"/>
              <a:t> </a:t>
            </a:r>
            <a:r>
              <a:rPr lang="en-US" altLang="zh-CN" dirty="0"/>
              <a:t>Results</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904962" cy="3268889"/>
          </a:xfrm>
        </p:spPr>
        <p:txBody>
          <a:bodyPr>
            <a:normAutofit/>
          </a:bodyPr>
          <a:lstStyle/>
          <a:p>
            <a:pPr marL="0" indent="0">
              <a:buNone/>
            </a:pPr>
            <a:r>
              <a:rPr lang="en-US" altLang="zh-CN" dirty="0"/>
              <a:t>Model</a:t>
            </a:r>
            <a:r>
              <a:rPr lang="zh-CN" altLang="en-US" dirty="0"/>
              <a:t> </a:t>
            </a:r>
            <a:r>
              <a:rPr lang="en-US" altLang="zh-CN" dirty="0"/>
              <a:t>Performance</a:t>
            </a:r>
            <a:r>
              <a:rPr lang="zh-CN" altLang="en-US" dirty="0"/>
              <a:t> </a:t>
            </a:r>
            <a:r>
              <a:rPr lang="en-US" altLang="zh-CN" dirty="0"/>
              <a:t>Comparison</a:t>
            </a:r>
            <a:r>
              <a:rPr lang="zh-CN" altLang="en-US" dirty="0"/>
              <a:t> </a:t>
            </a:r>
            <a:r>
              <a:rPr lang="en-US" altLang="zh-CN" dirty="0"/>
              <a:t>on</a:t>
            </a:r>
            <a:r>
              <a:rPr lang="zh-CN" altLang="en-US" dirty="0"/>
              <a:t> </a:t>
            </a:r>
            <a:r>
              <a:rPr lang="en-US" altLang="zh-CN" dirty="0"/>
              <a:t>Public</a:t>
            </a:r>
            <a:r>
              <a:rPr lang="zh-CN" altLang="en-US" dirty="0"/>
              <a:t> </a:t>
            </a:r>
            <a:r>
              <a:rPr lang="en-US" altLang="zh-CN" dirty="0"/>
              <a:t>Datasets</a:t>
            </a:r>
          </a:p>
          <a:p>
            <a:pPr marL="0" indent="0">
              <a:buNone/>
            </a:pPr>
            <a:endParaRPr lang="en-US" altLang="zh-CN" dirty="0"/>
          </a:p>
          <a:p>
            <a:pPr marL="0" indent="0">
              <a:buNone/>
            </a:pP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10</a:t>
            </a:fld>
            <a:endParaRPr lang="en-US" dirty="0"/>
          </a:p>
        </p:txBody>
      </p:sp>
      <p:pic>
        <p:nvPicPr>
          <p:cNvPr id="6" name="Picture 5">
            <a:extLst>
              <a:ext uri="{FF2B5EF4-FFF2-40B4-BE49-F238E27FC236}">
                <a16:creationId xmlns:a16="http://schemas.microsoft.com/office/drawing/2014/main" id="{1513D072-F3B2-F204-E28E-B9260A43D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82666"/>
            <a:ext cx="9257578" cy="1806357"/>
          </a:xfrm>
          <a:prstGeom prst="rect">
            <a:avLst/>
          </a:prstGeom>
        </p:spPr>
      </p:pic>
      <p:pic>
        <p:nvPicPr>
          <p:cNvPr id="14" name="Picture 13">
            <a:extLst>
              <a:ext uri="{FF2B5EF4-FFF2-40B4-BE49-F238E27FC236}">
                <a16:creationId xmlns:a16="http://schemas.microsoft.com/office/drawing/2014/main" id="{AD4942C1-3203-0D69-2CE7-01D08C236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577" y="4826225"/>
            <a:ext cx="4568371" cy="1690297"/>
          </a:xfrm>
          <a:prstGeom prst="rect">
            <a:avLst/>
          </a:prstGeom>
        </p:spPr>
      </p:pic>
      <p:pic>
        <p:nvPicPr>
          <p:cNvPr id="15" name="Picture 14">
            <a:extLst>
              <a:ext uri="{FF2B5EF4-FFF2-40B4-BE49-F238E27FC236}">
                <a16:creationId xmlns:a16="http://schemas.microsoft.com/office/drawing/2014/main" id="{AFC713AB-B3CB-0288-76E3-2AD110CFC2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464" y="4903822"/>
            <a:ext cx="4550098" cy="1132956"/>
          </a:xfrm>
          <a:prstGeom prst="rect">
            <a:avLst/>
          </a:prstGeom>
        </p:spPr>
      </p:pic>
      <p:sp>
        <p:nvSpPr>
          <p:cNvPr id="16" name="Content Placeholder 2">
            <a:extLst>
              <a:ext uri="{FF2B5EF4-FFF2-40B4-BE49-F238E27FC236}">
                <a16:creationId xmlns:a16="http://schemas.microsoft.com/office/drawing/2014/main" id="{11B2ED47-36A4-E031-2B98-14FEF2B04D72}"/>
              </a:ext>
            </a:extLst>
          </p:cNvPr>
          <p:cNvSpPr txBox="1">
            <a:spLocks/>
          </p:cNvSpPr>
          <p:nvPr/>
        </p:nvSpPr>
        <p:spPr>
          <a:xfrm>
            <a:off x="743577" y="4223960"/>
            <a:ext cx="5291447" cy="7080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Model Relative Performance Comparison on Recipe Dataset with SGL.</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
        <p:nvSpPr>
          <p:cNvPr id="17" name="Content Placeholder 2">
            <a:extLst>
              <a:ext uri="{FF2B5EF4-FFF2-40B4-BE49-F238E27FC236}">
                <a16:creationId xmlns:a16="http://schemas.microsoft.com/office/drawing/2014/main" id="{05B2271E-08E8-C03F-827D-1645D53E3A0B}"/>
              </a:ext>
            </a:extLst>
          </p:cNvPr>
          <p:cNvSpPr txBox="1">
            <a:spLocks/>
          </p:cNvSpPr>
          <p:nvPr/>
        </p:nvSpPr>
        <p:spPr>
          <a:xfrm>
            <a:off x="7017262" y="4192045"/>
            <a:ext cx="4336538" cy="708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Ablation</a:t>
            </a:r>
            <a:r>
              <a:rPr lang="zh-CN" altLang="en-US" dirty="0"/>
              <a:t> </a:t>
            </a:r>
            <a:r>
              <a:rPr lang="en-US" altLang="zh-CN" dirty="0"/>
              <a:t>Study</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36862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Experiment:</a:t>
            </a:r>
            <a:r>
              <a:rPr lang="zh-CN" altLang="en-US" dirty="0"/>
              <a:t> </a:t>
            </a:r>
            <a:r>
              <a:rPr lang="en-US" altLang="zh-CN" dirty="0"/>
              <a:t>Parameter</a:t>
            </a:r>
            <a:r>
              <a:rPr lang="zh-CN" altLang="en-US" dirty="0"/>
              <a:t> </a:t>
            </a:r>
            <a:r>
              <a:rPr lang="en-US" altLang="zh-CN" dirty="0"/>
              <a:t>Tuning</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11</a:t>
            </a:fld>
            <a:endParaRPr lang="en-US" dirty="0"/>
          </a:p>
        </p:txBody>
      </p:sp>
      <p:pic>
        <p:nvPicPr>
          <p:cNvPr id="6" name="Picture 5">
            <a:extLst>
              <a:ext uri="{FF2B5EF4-FFF2-40B4-BE49-F238E27FC236}">
                <a16:creationId xmlns:a16="http://schemas.microsoft.com/office/drawing/2014/main" id="{B421EAFE-6C6A-66CB-ECEF-A351C6065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260" y="3154714"/>
            <a:ext cx="4841749" cy="2236189"/>
          </a:xfrm>
          <a:prstGeom prst="rect">
            <a:avLst/>
          </a:prstGeom>
        </p:spPr>
      </p:pic>
      <p:pic>
        <p:nvPicPr>
          <p:cNvPr id="7" name="Picture 6">
            <a:extLst>
              <a:ext uri="{FF2B5EF4-FFF2-40B4-BE49-F238E27FC236}">
                <a16:creationId xmlns:a16="http://schemas.microsoft.com/office/drawing/2014/main" id="{4400D778-5EBA-B74B-BD1C-21555F5E5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993" y="3355503"/>
            <a:ext cx="4871697" cy="2156325"/>
          </a:xfrm>
          <a:prstGeom prst="rect">
            <a:avLst/>
          </a:prstGeom>
        </p:spPr>
      </p:pic>
      <p:sp>
        <p:nvSpPr>
          <p:cNvPr id="8" name="Content Placeholder 2">
            <a:extLst>
              <a:ext uri="{FF2B5EF4-FFF2-40B4-BE49-F238E27FC236}">
                <a16:creationId xmlns:a16="http://schemas.microsoft.com/office/drawing/2014/main" id="{8F57AAE5-4CA7-2D98-BF9E-50B9AA2A469F}"/>
              </a:ext>
            </a:extLst>
          </p:cNvPr>
          <p:cNvSpPr txBox="1">
            <a:spLocks/>
          </p:cNvSpPr>
          <p:nvPr/>
        </p:nvSpPr>
        <p:spPr>
          <a:xfrm>
            <a:off x="1277966" y="2150287"/>
            <a:ext cx="5291447" cy="7080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Effect of probability for bipartite graph augmentation</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
        <p:nvSpPr>
          <p:cNvPr id="9" name="Content Placeholder 2">
            <a:extLst>
              <a:ext uri="{FF2B5EF4-FFF2-40B4-BE49-F238E27FC236}">
                <a16:creationId xmlns:a16="http://schemas.microsoft.com/office/drawing/2014/main" id="{4BAF56CC-9542-B986-82EE-34D71A923E96}"/>
              </a:ext>
            </a:extLst>
          </p:cNvPr>
          <p:cNvSpPr txBox="1">
            <a:spLocks/>
          </p:cNvSpPr>
          <p:nvPr/>
        </p:nvSpPr>
        <p:spPr>
          <a:xfrm>
            <a:off x="6831693" y="2150287"/>
            <a:ext cx="4336538" cy="7080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Time (seconds) of training models for one epoch.</a:t>
            </a:r>
          </a:p>
          <a:p>
            <a:pPr marL="0" indent="0">
              <a:buNone/>
            </a:pPr>
            <a:endParaRPr lang="en-US" altLang="zh-CN" dirty="0"/>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6230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Experiment:</a:t>
            </a:r>
            <a:r>
              <a:rPr lang="zh-CN" altLang="en-US" dirty="0"/>
              <a:t> </a:t>
            </a:r>
            <a:r>
              <a:rPr lang="en-US" altLang="zh-CN" dirty="0"/>
              <a:t>Supplementary</a:t>
            </a:r>
            <a:r>
              <a:rPr lang="zh-CN" altLang="en-US" dirty="0"/>
              <a:t> </a:t>
            </a:r>
            <a:r>
              <a:rPr lang="en-US" altLang="zh-CN" dirty="0"/>
              <a:t>Studies</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12</a:t>
            </a:fld>
            <a:endParaRPr lang="en-US" dirty="0"/>
          </a:p>
        </p:txBody>
      </p:sp>
      <p:pic>
        <p:nvPicPr>
          <p:cNvPr id="6" name="Picture 5">
            <a:extLst>
              <a:ext uri="{FF2B5EF4-FFF2-40B4-BE49-F238E27FC236}">
                <a16:creationId xmlns:a16="http://schemas.microsoft.com/office/drawing/2014/main" id="{9C505CF3-CFB2-F25B-06BF-1E5A60F46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494" y="2766294"/>
            <a:ext cx="4539781" cy="3955181"/>
          </a:xfrm>
          <a:prstGeom prst="rect">
            <a:avLst/>
          </a:prstGeom>
        </p:spPr>
      </p:pic>
      <p:pic>
        <p:nvPicPr>
          <p:cNvPr id="7" name="Picture 6">
            <a:extLst>
              <a:ext uri="{FF2B5EF4-FFF2-40B4-BE49-F238E27FC236}">
                <a16:creationId xmlns:a16="http://schemas.microsoft.com/office/drawing/2014/main" id="{AF07F4ED-705B-DA2F-AD31-EC094E48F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726" y="3011878"/>
            <a:ext cx="4448437" cy="2082636"/>
          </a:xfrm>
          <a:prstGeom prst="rect">
            <a:avLst/>
          </a:prstGeom>
        </p:spPr>
      </p:pic>
      <p:sp>
        <p:nvSpPr>
          <p:cNvPr id="10" name="Content Placeholder 2">
            <a:extLst>
              <a:ext uri="{FF2B5EF4-FFF2-40B4-BE49-F238E27FC236}">
                <a16:creationId xmlns:a16="http://schemas.microsoft.com/office/drawing/2014/main" id="{FB135D35-AB44-E91C-BB03-F5C8679C6A30}"/>
              </a:ext>
            </a:extLst>
          </p:cNvPr>
          <p:cNvSpPr txBox="1">
            <a:spLocks/>
          </p:cNvSpPr>
          <p:nvPr/>
        </p:nvSpPr>
        <p:spPr>
          <a:xfrm>
            <a:off x="898566" y="1634693"/>
            <a:ext cx="5495197" cy="12796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Model performance with noise ratios. The bar represents the results in terms of Recall@20 and NDCG@20, respectively</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
        <p:nvSpPr>
          <p:cNvPr id="11" name="Content Placeholder 2">
            <a:extLst>
              <a:ext uri="{FF2B5EF4-FFF2-40B4-BE49-F238E27FC236}">
                <a16:creationId xmlns:a16="http://schemas.microsoft.com/office/drawing/2014/main" id="{69564E72-DF46-B31E-FB66-584F126FA680}"/>
              </a:ext>
            </a:extLst>
          </p:cNvPr>
          <p:cNvSpPr txBox="1">
            <a:spLocks/>
          </p:cNvSpPr>
          <p:nvPr/>
        </p:nvSpPr>
        <p:spPr>
          <a:xfrm>
            <a:off x="6679625" y="1672922"/>
            <a:ext cx="4336538" cy="1093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Visualization of users and items embeddings learnt by SGL and the proposed HCL.</a:t>
            </a:r>
          </a:p>
          <a:p>
            <a:pPr marL="0" indent="0">
              <a:buFont typeface="Arial" panose="020B0604020202020204" pitchFamily="34" charset="0"/>
              <a:buNone/>
            </a:pPr>
            <a:endParaRPr lang="en-US" altLang="zh-CN"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72535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F1A7-1599-3202-6AEE-8409DA24387D}"/>
              </a:ext>
            </a:extLst>
          </p:cNvPr>
          <p:cNvSpPr>
            <a:spLocks noGrp="1"/>
          </p:cNvSpPr>
          <p:nvPr>
            <p:ph type="title"/>
          </p:nvPr>
        </p:nvSpPr>
        <p:spPr/>
        <p:txBody>
          <a:bodyPr/>
          <a:lstStyle/>
          <a:p>
            <a:r>
              <a:rPr lang="en-US" altLang="zh-CN" dirty="0"/>
              <a:t>Conclusion</a:t>
            </a:r>
            <a:endParaRPr lang="en-US" dirty="0"/>
          </a:p>
        </p:txBody>
      </p:sp>
      <p:sp>
        <p:nvSpPr>
          <p:cNvPr id="3" name="Content Placeholder 2">
            <a:extLst>
              <a:ext uri="{FF2B5EF4-FFF2-40B4-BE49-F238E27FC236}">
                <a16:creationId xmlns:a16="http://schemas.microsoft.com/office/drawing/2014/main" id="{FCA9CCD8-3862-2A1D-0E22-9ED6963B1A1A}"/>
              </a:ext>
            </a:extLst>
          </p:cNvPr>
          <p:cNvSpPr>
            <a:spLocks noGrp="1"/>
          </p:cNvSpPr>
          <p:nvPr>
            <p:ph idx="1"/>
          </p:nvPr>
        </p:nvSpPr>
        <p:spPr/>
        <p:txBody>
          <a:bodyPr>
            <a:normAutofit lnSpcReduction="10000"/>
          </a:bodyPr>
          <a:lstStyle/>
          <a:p>
            <a:r>
              <a:rPr lang="en-US" dirty="0"/>
              <a:t>In this paper, we proposed a novel framework, named HCL, with three contributions to well exploit contrastive learning for graph-based recommendation: </a:t>
            </a:r>
          </a:p>
          <a:p>
            <a:pPr lvl="1"/>
            <a:r>
              <a:rPr lang="en-US" altLang="zh-CN" dirty="0"/>
              <a:t>B</a:t>
            </a:r>
            <a:r>
              <a:rPr lang="en-US" dirty="0"/>
              <a:t>ipartite graph augmentation operations from the perspectives of node embeddings and topology</a:t>
            </a:r>
          </a:p>
          <a:p>
            <a:pPr lvl="1"/>
            <a:r>
              <a:rPr lang="en-US" altLang="zh-CN" dirty="0"/>
              <a:t>H</a:t>
            </a:r>
            <a:r>
              <a:rPr lang="en-US" dirty="0"/>
              <a:t>ybrid contrastive learning that combines unsupervised and supervised contrastive learning</a:t>
            </a:r>
          </a:p>
          <a:p>
            <a:pPr lvl="1"/>
            <a:r>
              <a:rPr lang="en-US" altLang="zh-CN" dirty="0"/>
              <a:t>P</a:t>
            </a:r>
            <a:r>
              <a:rPr lang="en-US" dirty="0"/>
              <a:t>erforming hybrid contrastive learning permutationally across multiple views. </a:t>
            </a:r>
          </a:p>
          <a:p>
            <a:r>
              <a:rPr lang="en-US" dirty="0"/>
              <a:t>In the future, we aims to improve the model further by exploring negative sampling methods and curriculum learning that gradually incorporates more difficult negative samples.</a:t>
            </a:r>
          </a:p>
        </p:txBody>
      </p:sp>
      <p:sp>
        <p:nvSpPr>
          <p:cNvPr id="4" name="Footer Placeholder 3">
            <a:extLst>
              <a:ext uri="{FF2B5EF4-FFF2-40B4-BE49-F238E27FC236}">
                <a16:creationId xmlns:a16="http://schemas.microsoft.com/office/drawing/2014/main" id="{3E0A2963-6C06-7C4A-7685-8E8385A57C45}"/>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8365DBE9-62B3-B07D-9265-A02CCEE14D18}"/>
              </a:ext>
            </a:extLst>
          </p:cNvPr>
          <p:cNvSpPr>
            <a:spLocks noGrp="1"/>
          </p:cNvSpPr>
          <p:nvPr>
            <p:ph type="sldNum" sz="quarter" idx="12"/>
          </p:nvPr>
        </p:nvSpPr>
        <p:spPr/>
        <p:txBody>
          <a:bodyPr/>
          <a:lstStyle/>
          <a:p>
            <a:fld id="{526349E8-98C6-B741-A128-C9BEA4C3EE9D}" type="slidenum">
              <a:rPr lang="en-US" smtClean="0"/>
              <a:t>13</a:t>
            </a:fld>
            <a:endParaRPr lang="en-US" dirty="0"/>
          </a:p>
        </p:txBody>
      </p:sp>
    </p:spTree>
    <p:extLst>
      <p:ext uri="{BB962C8B-B14F-4D97-AF65-F5344CB8AC3E}">
        <p14:creationId xmlns:p14="http://schemas.microsoft.com/office/powerpoint/2010/main" val="3071792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14</a:t>
            </a:fld>
            <a:endParaRPr lang="en-US" dirty="0"/>
          </a:p>
        </p:txBody>
      </p:sp>
      <p:sp>
        <p:nvSpPr>
          <p:cNvPr id="8" name="Title 1">
            <a:extLst>
              <a:ext uri="{FF2B5EF4-FFF2-40B4-BE49-F238E27FC236}">
                <a16:creationId xmlns:a16="http://schemas.microsoft.com/office/drawing/2014/main" id="{ABAEDD43-1719-9641-90F4-D5D47368CA8F}"/>
              </a:ext>
            </a:extLst>
          </p:cNvPr>
          <p:cNvSpPr txBox="1">
            <a:spLocks/>
          </p:cNvSpPr>
          <p:nvPr/>
        </p:nvSpPr>
        <p:spPr>
          <a:xfrm>
            <a:off x="1642753"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dirty="0"/>
              <a:t>Thanks!</a:t>
            </a:r>
          </a:p>
          <a:p>
            <a:pPr algn="ctr"/>
            <a:r>
              <a:rPr lang="en-US" altLang="zh-CN" sz="5400" dirty="0"/>
              <a:t>Q</a:t>
            </a:r>
            <a:r>
              <a:rPr lang="zh-CN" altLang="en-US" sz="5400" dirty="0"/>
              <a:t> </a:t>
            </a:r>
            <a:r>
              <a:rPr lang="en-US" altLang="zh-CN" sz="5400" dirty="0"/>
              <a:t>&amp;</a:t>
            </a:r>
            <a:r>
              <a:rPr lang="zh-CN" altLang="en-US" sz="5400" dirty="0"/>
              <a:t> </a:t>
            </a:r>
            <a:r>
              <a:rPr lang="en-US" altLang="zh-CN" sz="5400" dirty="0"/>
              <a:t>A</a:t>
            </a:r>
            <a:endParaRPr lang="en-US" sz="5400" dirty="0"/>
          </a:p>
        </p:txBody>
      </p:sp>
    </p:spTree>
    <p:extLst>
      <p:ext uri="{BB962C8B-B14F-4D97-AF65-F5344CB8AC3E}">
        <p14:creationId xmlns:p14="http://schemas.microsoft.com/office/powerpoint/2010/main" val="3456382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Introduction</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p:txBody>
          <a:bodyPr>
            <a:normAutofit fontScale="92500" lnSpcReduction="10000"/>
          </a:bodyPr>
          <a:lstStyle/>
          <a:p>
            <a:pPr marL="0" indent="0">
              <a:buNone/>
            </a:pPr>
            <a:r>
              <a:rPr lang="en-US" dirty="0"/>
              <a:t>we propose Hybrid Contrastive Learning (HCL) for graph-based recommendation that integrates unsupervised and supervised contrastive learning.</a:t>
            </a:r>
            <a:r>
              <a:rPr lang="zh-CN" altLang="en-US" dirty="0"/>
              <a:t> </a:t>
            </a:r>
            <a:r>
              <a:rPr lang="en-US" altLang="zh-CN" dirty="0"/>
              <a:t>To summarize, the contributions of this work are three-folds:</a:t>
            </a:r>
          </a:p>
          <a:p>
            <a:pPr marL="571500" indent="-571500">
              <a:buFont typeface="Wingdings" pitchFamily="2" charset="2"/>
              <a:buChar char="v"/>
            </a:pPr>
            <a:r>
              <a:rPr lang="en-US" dirty="0"/>
              <a:t>We identify the limitation of existing contrastive learning methods for recommendation and propose Hybrid Contrastive Learning.</a:t>
            </a:r>
          </a:p>
          <a:p>
            <a:pPr marL="571500" indent="-571500">
              <a:buFont typeface="Wingdings" pitchFamily="2" charset="2"/>
              <a:buChar char="v"/>
            </a:pPr>
            <a:r>
              <a:rPr lang="en-US" dirty="0"/>
              <a:t>We generalize a permutational approach that performs hybrid contrastive learning across multiple views which are generated to convey incomplete and noisy information with respect to node embeddings and topology.</a:t>
            </a:r>
          </a:p>
          <a:p>
            <a:pPr marL="571500" indent="-571500">
              <a:buFont typeface="Wingdings" pitchFamily="2" charset="2"/>
              <a:buChar char="v"/>
            </a:pPr>
            <a:r>
              <a:rPr lang="en-US" dirty="0"/>
              <a:t>Extensive experiments show the superiority of HCL regarding to model generalization and robustness over SOTA baselines on two public and one internal dataset.</a:t>
            </a:r>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2</a:t>
            </a:fld>
            <a:endParaRPr lang="en-US" dirty="0"/>
          </a:p>
        </p:txBody>
      </p:sp>
    </p:spTree>
    <p:extLst>
      <p:ext uri="{BB962C8B-B14F-4D97-AF65-F5344CB8AC3E}">
        <p14:creationId xmlns:p14="http://schemas.microsoft.com/office/powerpoint/2010/main" val="39643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Preliminary</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341429" cy="3475078"/>
          </a:xfrm>
        </p:spPr>
        <p:txBody>
          <a:bodyPr>
            <a:normAutofit fontScale="85000" lnSpcReduction="20000"/>
          </a:bodyPr>
          <a:lstStyle/>
          <a:p>
            <a:r>
              <a:rPr lang="en-US" dirty="0" err="1"/>
              <a:t>LightGCN</a:t>
            </a:r>
            <a:r>
              <a:rPr lang="en-US" dirty="0"/>
              <a:t> is a strong graph collaborative filtering (GCF) baseline for recommendation that captures the high-order connectivity from the user-item bipartite graph, and the model is trained in a supervised learning paradigm. It is applied on the user-item bipartite graph to learn user and item representations by aggregating the representation of its direct neighbors N and with the defined graph convolution operations:</a:t>
            </a:r>
          </a:p>
          <a:p>
            <a:endParaRPr lang="en-US" dirty="0"/>
          </a:p>
          <a:p>
            <a:endParaRPr lang="en-US" dirty="0"/>
          </a:p>
          <a:p>
            <a:endParaRPr lang="en-US" dirty="0"/>
          </a:p>
          <a:p>
            <a:r>
              <a:rPr lang="en-US" dirty="0"/>
              <a:t>Bayesian Personalized Ranking (BPR) finally assigns higher probability to observed interactions than its unobserved interactions:</a:t>
            </a:r>
          </a:p>
          <a:p>
            <a:endParaRPr lang="en-US" dirty="0"/>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dirty="0"/>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3</a:t>
            </a:fld>
            <a:endParaRPr lang="en-US" dirty="0"/>
          </a:p>
        </p:txBody>
      </p:sp>
      <p:pic>
        <p:nvPicPr>
          <p:cNvPr id="11" name="Picture 10">
            <a:extLst>
              <a:ext uri="{FF2B5EF4-FFF2-40B4-BE49-F238E27FC236}">
                <a16:creationId xmlns:a16="http://schemas.microsoft.com/office/drawing/2014/main" id="{E41C4D62-B009-37B9-6AF8-85C602EE9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141" y="3429000"/>
            <a:ext cx="2732316" cy="1239401"/>
          </a:xfrm>
          <a:prstGeom prst="rect">
            <a:avLst/>
          </a:prstGeom>
        </p:spPr>
      </p:pic>
      <p:pic>
        <p:nvPicPr>
          <p:cNvPr id="12" name="Picture 11">
            <a:extLst>
              <a:ext uri="{FF2B5EF4-FFF2-40B4-BE49-F238E27FC236}">
                <a16:creationId xmlns:a16="http://schemas.microsoft.com/office/drawing/2014/main" id="{3A227D01-AE2A-7997-E009-E6CA069C4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0985" y="3750469"/>
            <a:ext cx="4241800" cy="546100"/>
          </a:xfrm>
          <a:prstGeom prst="rect">
            <a:avLst/>
          </a:prstGeom>
        </p:spPr>
      </p:pic>
      <p:pic>
        <p:nvPicPr>
          <p:cNvPr id="13" name="Picture 12">
            <a:extLst>
              <a:ext uri="{FF2B5EF4-FFF2-40B4-BE49-F238E27FC236}">
                <a16:creationId xmlns:a16="http://schemas.microsoft.com/office/drawing/2014/main" id="{361B2DC6-D2D4-AF73-3138-B6C4D3298C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5368" y="5300703"/>
            <a:ext cx="3702855" cy="920710"/>
          </a:xfrm>
          <a:prstGeom prst="rect">
            <a:avLst/>
          </a:prstGeom>
        </p:spPr>
      </p:pic>
    </p:spTree>
    <p:extLst>
      <p:ext uri="{BB962C8B-B14F-4D97-AF65-F5344CB8AC3E}">
        <p14:creationId xmlns:p14="http://schemas.microsoft.com/office/powerpoint/2010/main" val="329466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HCL</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4</a:t>
            </a:fld>
            <a:endParaRPr lang="en-US" dirty="0"/>
          </a:p>
        </p:txBody>
      </p:sp>
      <p:pic>
        <p:nvPicPr>
          <p:cNvPr id="8" name="Picture 7">
            <a:extLst>
              <a:ext uri="{FF2B5EF4-FFF2-40B4-BE49-F238E27FC236}">
                <a16:creationId xmlns:a16="http://schemas.microsoft.com/office/drawing/2014/main" id="{9100C2EA-DDC6-3DA5-2804-730111754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39" y="1576903"/>
            <a:ext cx="9544004" cy="4149567"/>
          </a:xfrm>
          <a:prstGeom prst="rect">
            <a:avLst/>
          </a:prstGeom>
        </p:spPr>
      </p:pic>
    </p:spTree>
    <p:extLst>
      <p:ext uri="{BB962C8B-B14F-4D97-AF65-F5344CB8AC3E}">
        <p14:creationId xmlns:p14="http://schemas.microsoft.com/office/powerpoint/2010/main" val="1665749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lstStyle/>
          <a:p>
            <a:r>
              <a:rPr lang="en-US" altLang="zh-CN" dirty="0"/>
              <a:t>Method:</a:t>
            </a:r>
            <a:r>
              <a:rPr lang="zh-CN" altLang="en-US" dirty="0"/>
              <a:t> </a:t>
            </a:r>
            <a:r>
              <a:rPr lang="en-US" altLang="zh-CN" dirty="0"/>
              <a:t>HCL</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5</a:t>
            </a:fld>
            <a:endParaRPr lang="en-US" dirty="0"/>
          </a:p>
        </p:txBody>
      </p:sp>
      <p:sp>
        <p:nvSpPr>
          <p:cNvPr id="7" name="Content Placeholder 6">
            <a:extLst>
              <a:ext uri="{FF2B5EF4-FFF2-40B4-BE49-F238E27FC236}">
                <a16:creationId xmlns:a16="http://schemas.microsoft.com/office/drawing/2014/main" id="{A1BFCB13-29AE-7A6F-D4BA-5B9E9083616C}"/>
              </a:ext>
            </a:extLst>
          </p:cNvPr>
          <p:cNvSpPr>
            <a:spLocks noGrp="1"/>
          </p:cNvSpPr>
          <p:nvPr>
            <p:ph idx="1"/>
          </p:nvPr>
        </p:nvSpPr>
        <p:spPr/>
        <p:txBody>
          <a:bodyPr/>
          <a:lstStyle/>
          <a:p>
            <a:pPr marL="0" indent="0">
              <a:buNone/>
            </a:pPr>
            <a:r>
              <a:rPr lang="en-US" dirty="0"/>
              <a:t>In general, the proposed HCL has three steps:</a:t>
            </a:r>
          </a:p>
          <a:p>
            <a:pPr marL="571500" indent="-571500">
              <a:buFont typeface="Wingdings" pitchFamily="2" charset="2"/>
              <a:buChar char="v"/>
            </a:pPr>
            <a:r>
              <a:rPr lang="en-US" dirty="0"/>
              <a:t>We propose novel bipartite graph augmentation strategies by taking node embeddings and topology into consideration to generate different incomplete and noisy views for the input</a:t>
            </a:r>
            <a:r>
              <a:rPr lang="zh-CN" altLang="en-US" dirty="0"/>
              <a:t> </a:t>
            </a:r>
            <a:r>
              <a:rPr lang="en-US" dirty="0"/>
              <a:t>user-item graph. </a:t>
            </a:r>
          </a:p>
          <a:p>
            <a:pPr marL="571500" indent="-571500">
              <a:buFont typeface="Wingdings" pitchFamily="2" charset="2"/>
              <a:buChar char="v"/>
            </a:pPr>
            <a:r>
              <a:rPr lang="en-US" dirty="0"/>
              <a:t>The proposed hybrid contrastive learning performs unsupervised and supervised contrastive learning on homogeneous nodes and observed user-item interactions, respectively. </a:t>
            </a:r>
          </a:p>
          <a:p>
            <a:pPr marL="571500" indent="-571500">
              <a:buFont typeface="Wingdings" pitchFamily="2" charset="2"/>
              <a:buChar char="v"/>
            </a:pPr>
            <a:r>
              <a:rPr lang="en-US" dirty="0"/>
              <a:t>We conduct the hybrid contrastive learning among multiple views</a:t>
            </a:r>
            <a:r>
              <a:rPr lang="zh-CN" altLang="en-US" dirty="0"/>
              <a:t> </a:t>
            </a:r>
            <a:r>
              <a:rPr lang="en-US" dirty="0"/>
              <a:t>permutationally.</a:t>
            </a:r>
          </a:p>
          <a:p>
            <a:endParaRPr lang="en-US" dirty="0"/>
          </a:p>
        </p:txBody>
      </p:sp>
    </p:spTree>
    <p:extLst>
      <p:ext uri="{BB962C8B-B14F-4D97-AF65-F5344CB8AC3E}">
        <p14:creationId xmlns:p14="http://schemas.microsoft.com/office/powerpoint/2010/main" val="55857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Method:</a:t>
            </a:r>
            <a:r>
              <a:rPr lang="zh-CN" altLang="en-US" dirty="0"/>
              <a:t> </a:t>
            </a:r>
            <a:r>
              <a:rPr lang="en-US" dirty="0"/>
              <a:t>Bipartite Graph Augmentation</a:t>
            </a:r>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1262756" cy="4351338"/>
          </a:xfrm>
        </p:spPr>
        <p:txBody>
          <a:bodyPr>
            <a:normAutofit/>
          </a:bodyPr>
          <a:lstStyle/>
          <a:p>
            <a:pPr marL="0" indent="0">
              <a:buNone/>
            </a:pPr>
            <a:r>
              <a:rPr lang="en-US" dirty="0"/>
              <a:t>we propose four bipartite graph augmentation strategies to generate different graph views that contain incomplete and noisy information about node embedding and node topology to boost downstream contrastive learning</a:t>
            </a:r>
            <a:r>
              <a:rPr lang="en-US" altLang="zh-CN" dirty="0"/>
              <a:t>,</a:t>
            </a:r>
            <a:r>
              <a:rPr lang="zh-CN" altLang="en-US" dirty="0"/>
              <a:t> </a:t>
            </a:r>
            <a:r>
              <a:rPr lang="en-US" altLang="zh-CN" dirty="0"/>
              <a:t>including</a:t>
            </a:r>
            <a:r>
              <a:rPr lang="zh-CN" altLang="en-US" dirty="0"/>
              <a:t> </a:t>
            </a:r>
            <a:r>
              <a:rPr lang="en-US" altLang="zh-CN" dirty="0"/>
              <a:t>node</a:t>
            </a:r>
            <a:r>
              <a:rPr lang="zh-CN" altLang="en-US" dirty="0"/>
              <a:t> </a:t>
            </a:r>
            <a:r>
              <a:rPr lang="en-US" altLang="zh-CN" dirty="0"/>
              <a:t>embedding</a:t>
            </a:r>
            <a:r>
              <a:rPr lang="zh-CN" altLang="en-US" dirty="0"/>
              <a:t> </a:t>
            </a:r>
            <a:r>
              <a:rPr lang="en-US" altLang="zh-CN" dirty="0"/>
              <a:t>dropout,</a:t>
            </a:r>
            <a:r>
              <a:rPr lang="zh-CN" altLang="en-US" dirty="0"/>
              <a:t> </a:t>
            </a:r>
            <a:r>
              <a:rPr lang="en-US" altLang="zh-CN" dirty="0"/>
              <a:t>edge</a:t>
            </a:r>
            <a:r>
              <a:rPr lang="zh-CN" altLang="en-US" dirty="0"/>
              <a:t> </a:t>
            </a:r>
            <a:r>
              <a:rPr lang="en-US" altLang="zh-CN" dirty="0"/>
              <a:t>dropout,</a:t>
            </a:r>
            <a:r>
              <a:rPr lang="zh-CN" altLang="en-US" dirty="0"/>
              <a:t> </a:t>
            </a:r>
            <a:r>
              <a:rPr lang="en-US" altLang="zh-CN" dirty="0"/>
              <a:t>edge</a:t>
            </a:r>
            <a:r>
              <a:rPr lang="zh-CN" altLang="en-US" dirty="0"/>
              <a:t> </a:t>
            </a:r>
            <a:r>
              <a:rPr lang="en-US" altLang="zh-CN" dirty="0"/>
              <a:t>moving</a:t>
            </a:r>
            <a:r>
              <a:rPr lang="zh-CN" altLang="en-US" dirty="0"/>
              <a:t> </a:t>
            </a:r>
            <a:r>
              <a:rPr lang="en-US" altLang="zh-CN" dirty="0"/>
              <a:t>and</a:t>
            </a:r>
            <a:r>
              <a:rPr lang="zh-CN" altLang="en-US" dirty="0"/>
              <a:t> </a:t>
            </a:r>
            <a:r>
              <a:rPr lang="en-US" altLang="zh-CN" dirty="0"/>
              <a:t>connecting</a:t>
            </a:r>
            <a:r>
              <a:rPr lang="zh-CN" altLang="en-US" dirty="0"/>
              <a:t> </a:t>
            </a:r>
            <a:r>
              <a:rPr lang="en-US" altLang="zh-CN" dirty="0"/>
              <a:t>similar</a:t>
            </a:r>
            <a:r>
              <a:rPr lang="zh-CN" altLang="en-US" dirty="0"/>
              <a:t> </a:t>
            </a:r>
            <a:r>
              <a:rPr lang="en-US" altLang="zh-CN" dirty="0"/>
              <a:t>homogeneous</a:t>
            </a:r>
            <a:r>
              <a:rPr lang="zh-CN" altLang="en-US" dirty="0"/>
              <a:t> </a:t>
            </a:r>
            <a:r>
              <a:rPr lang="en-US" altLang="zh-CN" dirty="0"/>
              <a:t>nodes.</a:t>
            </a:r>
            <a:r>
              <a:rPr lang="zh-CN" altLang="en-US" dirty="0"/>
              <a:t> </a:t>
            </a:r>
            <a:endParaRPr lang="en-US" altLang="zh-CN" dirty="0"/>
          </a:p>
          <a:p>
            <a:endParaRPr lang="en-US" dirty="0"/>
          </a:p>
          <a:p>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6</a:t>
            </a:fld>
            <a:endParaRPr lang="en-US" dirty="0"/>
          </a:p>
        </p:txBody>
      </p:sp>
    </p:spTree>
    <p:extLst>
      <p:ext uri="{BB962C8B-B14F-4D97-AF65-F5344CB8AC3E}">
        <p14:creationId xmlns:p14="http://schemas.microsoft.com/office/powerpoint/2010/main" val="3294787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Method:</a:t>
            </a:r>
            <a:r>
              <a:rPr lang="zh-CN" altLang="en-US" dirty="0"/>
              <a:t> </a:t>
            </a:r>
            <a:r>
              <a:rPr lang="en-US" altLang="zh-CN" dirty="0"/>
              <a:t>Hybrid</a:t>
            </a:r>
            <a:r>
              <a:rPr lang="zh-CN" altLang="en-US" dirty="0"/>
              <a:t> </a:t>
            </a:r>
            <a:r>
              <a:rPr lang="en-US" altLang="zh-CN" dirty="0"/>
              <a:t>Contrastive</a:t>
            </a:r>
            <a:r>
              <a:rPr lang="zh-CN" altLang="en-US" dirty="0"/>
              <a:t> </a:t>
            </a:r>
            <a:r>
              <a:rPr lang="en-US" altLang="zh-CN" dirty="0"/>
              <a:t>Learning</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904962" cy="3268889"/>
          </a:xfrm>
        </p:spPr>
        <p:txBody>
          <a:bodyPr>
            <a:normAutofit fontScale="85000" lnSpcReduction="20000"/>
          </a:bodyPr>
          <a:lstStyle/>
          <a:p>
            <a:r>
              <a:rPr lang="en-US" b="1" i="1" dirty="0">
                <a:solidFill>
                  <a:srgbClr val="FF0000"/>
                </a:solidFill>
              </a:rPr>
              <a:t>Unsupervised Contrastive Learning:</a:t>
            </a:r>
            <a:r>
              <a:rPr lang="zh-CN" altLang="en-US" b="1" i="1" dirty="0">
                <a:solidFill>
                  <a:srgbClr val="FF0000"/>
                </a:solidFill>
              </a:rPr>
              <a:t> </a:t>
            </a:r>
            <a:r>
              <a:rPr lang="en-US" altLang="zh-CN" dirty="0"/>
              <a:t>We</a:t>
            </a:r>
            <a:r>
              <a:rPr lang="zh-CN" altLang="en-US" dirty="0"/>
              <a:t> </a:t>
            </a:r>
            <a:r>
              <a:rPr lang="en-US" altLang="zh-CN" dirty="0"/>
              <a:t>pull together the different</a:t>
            </a:r>
            <a:r>
              <a:rPr lang="zh-CN" altLang="en-US" dirty="0"/>
              <a:t> </a:t>
            </a:r>
            <a:r>
              <a:rPr lang="en-US" altLang="zh-CN" dirty="0"/>
              <a:t>views of the same node and push</a:t>
            </a:r>
            <a:r>
              <a:rPr lang="zh-CN" altLang="en-US" dirty="0"/>
              <a:t> </a:t>
            </a:r>
            <a:r>
              <a:rPr lang="en-US" altLang="zh-CN" dirty="0"/>
              <a:t>apart those of different nodes.</a:t>
            </a:r>
            <a:r>
              <a:rPr lang="zh-CN" altLang="en-US" dirty="0"/>
              <a:t> </a:t>
            </a:r>
            <a:endParaRPr lang="en-US" altLang="zh-CN" dirty="0"/>
          </a:p>
          <a:p>
            <a:pPr marL="0" indent="0">
              <a:buNone/>
            </a:pPr>
            <a:endParaRPr lang="en-US" dirty="0"/>
          </a:p>
          <a:p>
            <a:endParaRPr lang="en-US" dirty="0"/>
          </a:p>
          <a:p>
            <a:endParaRPr lang="en-US" altLang="zh-CN" b="1" i="1" dirty="0">
              <a:solidFill>
                <a:srgbClr val="FF0000"/>
              </a:solidFill>
            </a:endParaRPr>
          </a:p>
          <a:p>
            <a:r>
              <a:rPr lang="en-US" altLang="zh-CN" b="1" i="1" dirty="0">
                <a:solidFill>
                  <a:srgbClr val="FF0000"/>
                </a:solidFill>
              </a:rPr>
              <a:t>S</a:t>
            </a:r>
            <a:r>
              <a:rPr lang="en-US" b="1" i="1" dirty="0">
                <a:solidFill>
                  <a:srgbClr val="FF0000"/>
                </a:solidFill>
              </a:rPr>
              <a:t>upervised Contrastive Learning</a:t>
            </a:r>
            <a:r>
              <a:rPr lang="en-US" altLang="zh-CN" b="1" i="1" dirty="0">
                <a:solidFill>
                  <a:srgbClr val="FF0000"/>
                </a:solidFill>
              </a:rPr>
              <a:t>:</a:t>
            </a:r>
            <a:r>
              <a:rPr lang="zh-CN" altLang="en-US" b="1" dirty="0">
                <a:solidFill>
                  <a:srgbClr val="FF0000"/>
                </a:solidFill>
              </a:rPr>
              <a:t> </a:t>
            </a:r>
            <a:r>
              <a:rPr lang="en-US" altLang="zh-CN" dirty="0"/>
              <a:t>We propose to encourage the</a:t>
            </a:r>
            <a:r>
              <a:rPr lang="zh-CN" altLang="en-US" dirty="0"/>
              <a:t> </a:t>
            </a:r>
            <a:r>
              <a:rPr lang="en-US" altLang="zh-CN" dirty="0"/>
              <a:t>consistency of the embeddings of the users</a:t>
            </a:r>
            <a:r>
              <a:rPr lang="zh-CN" altLang="en-US" dirty="0"/>
              <a:t> </a:t>
            </a:r>
            <a:r>
              <a:rPr lang="en-US" altLang="zh-CN" dirty="0"/>
              <a:t>and the interacted items by computing supervised contrastive learning (SCL) loss given the observed user-item interactions. We maximize agreement between user representation and item representation generated</a:t>
            </a:r>
            <a:r>
              <a:rPr lang="zh-CN" altLang="en-US" dirty="0"/>
              <a:t> </a:t>
            </a:r>
            <a:r>
              <a:rPr lang="en-US" altLang="zh-CN" dirty="0"/>
              <a:t>from different views</a:t>
            </a: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7</a:t>
            </a:fld>
            <a:endParaRPr lang="en-US" dirty="0"/>
          </a:p>
        </p:txBody>
      </p:sp>
      <p:pic>
        <p:nvPicPr>
          <p:cNvPr id="6" name="Picture 5">
            <a:extLst>
              <a:ext uri="{FF2B5EF4-FFF2-40B4-BE49-F238E27FC236}">
                <a16:creationId xmlns:a16="http://schemas.microsoft.com/office/drawing/2014/main" id="{B2121C45-A7E2-8F59-DF18-7FA719E65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3100" y="2379437"/>
            <a:ext cx="5765800" cy="1244600"/>
          </a:xfrm>
          <a:prstGeom prst="rect">
            <a:avLst/>
          </a:prstGeom>
        </p:spPr>
      </p:pic>
      <p:pic>
        <p:nvPicPr>
          <p:cNvPr id="7" name="Picture 6">
            <a:extLst>
              <a:ext uri="{FF2B5EF4-FFF2-40B4-BE49-F238E27FC236}">
                <a16:creationId xmlns:a16="http://schemas.microsoft.com/office/drawing/2014/main" id="{F07F9E93-49E7-AEF3-9F9C-9E691C68E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7999" y="5008563"/>
            <a:ext cx="5651500" cy="1168400"/>
          </a:xfrm>
          <a:prstGeom prst="rect">
            <a:avLst/>
          </a:prstGeom>
        </p:spPr>
      </p:pic>
    </p:spTree>
    <p:extLst>
      <p:ext uri="{BB962C8B-B14F-4D97-AF65-F5344CB8AC3E}">
        <p14:creationId xmlns:p14="http://schemas.microsoft.com/office/powerpoint/2010/main" val="394339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Method:</a:t>
            </a:r>
            <a:r>
              <a:rPr lang="zh-CN" altLang="en-US" dirty="0"/>
              <a:t> </a:t>
            </a:r>
            <a:r>
              <a:rPr lang="en-US" altLang="zh-CN" dirty="0"/>
              <a:t>Multi-view</a:t>
            </a:r>
            <a:r>
              <a:rPr lang="zh-CN" altLang="en-US" dirty="0"/>
              <a:t> </a:t>
            </a:r>
            <a:r>
              <a:rPr lang="en-US" altLang="zh-CN" dirty="0"/>
              <a:t>Permutation</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904962" cy="3863736"/>
          </a:xfrm>
        </p:spPr>
        <p:txBody>
          <a:bodyPr>
            <a:normAutofit fontScale="92500" lnSpcReduction="10000"/>
          </a:bodyPr>
          <a:lstStyle/>
          <a:p>
            <a:r>
              <a:rPr lang="en-US" dirty="0"/>
              <a:t>The total multi-view HCL loss is the summation of the HCL loss terms computed on every pair of graph views permutationally, and each HCL loss term is the summation of unsupervised contrastive learning losses on user and item nodes and supervised contrastive learning losses.</a:t>
            </a:r>
          </a:p>
          <a:p>
            <a:endParaRPr lang="en-US" dirty="0"/>
          </a:p>
          <a:p>
            <a:endParaRPr lang="en-US" dirty="0"/>
          </a:p>
          <a:p>
            <a:endParaRPr lang="en-US" dirty="0"/>
          </a:p>
          <a:p>
            <a:endParaRPr lang="en-US" dirty="0"/>
          </a:p>
          <a:p>
            <a:r>
              <a:rPr lang="en-US" dirty="0"/>
              <a:t>We trained the model in the multi-task learning fashion with the final loss</a:t>
            </a:r>
          </a:p>
          <a:p>
            <a:pPr marL="0" indent="0">
              <a:buNone/>
            </a:pP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8</a:t>
            </a:fld>
            <a:endParaRPr lang="en-US" dirty="0"/>
          </a:p>
        </p:txBody>
      </p:sp>
      <p:pic>
        <p:nvPicPr>
          <p:cNvPr id="8" name="Picture 7">
            <a:extLst>
              <a:ext uri="{FF2B5EF4-FFF2-40B4-BE49-F238E27FC236}">
                <a16:creationId xmlns:a16="http://schemas.microsoft.com/office/drawing/2014/main" id="{CA8C1718-FBF3-7C6D-258F-448DEB26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490" y="3085544"/>
            <a:ext cx="3974272" cy="686911"/>
          </a:xfrm>
          <a:prstGeom prst="rect">
            <a:avLst/>
          </a:prstGeom>
        </p:spPr>
      </p:pic>
      <p:pic>
        <p:nvPicPr>
          <p:cNvPr id="9" name="Picture 8">
            <a:extLst>
              <a:ext uri="{FF2B5EF4-FFF2-40B4-BE49-F238E27FC236}">
                <a16:creationId xmlns:a16="http://schemas.microsoft.com/office/drawing/2014/main" id="{45BE68CF-F41F-E255-55F3-D75947F87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1032" y="3893169"/>
            <a:ext cx="4798566" cy="1000928"/>
          </a:xfrm>
          <a:prstGeom prst="rect">
            <a:avLst/>
          </a:prstGeom>
        </p:spPr>
      </p:pic>
      <p:pic>
        <p:nvPicPr>
          <p:cNvPr id="10" name="Picture 9">
            <a:extLst>
              <a:ext uri="{FF2B5EF4-FFF2-40B4-BE49-F238E27FC236}">
                <a16:creationId xmlns:a16="http://schemas.microsoft.com/office/drawing/2014/main" id="{2AE07132-783F-B64A-7891-D03180A24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0" y="5535199"/>
            <a:ext cx="4851400" cy="609600"/>
          </a:xfrm>
          <a:prstGeom prst="rect">
            <a:avLst/>
          </a:prstGeom>
        </p:spPr>
      </p:pic>
    </p:spTree>
    <p:extLst>
      <p:ext uri="{BB962C8B-B14F-4D97-AF65-F5344CB8AC3E}">
        <p14:creationId xmlns:p14="http://schemas.microsoft.com/office/powerpoint/2010/main" val="360307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B944-FC9C-974C-8666-72584DDBEAAB}"/>
              </a:ext>
            </a:extLst>
          </p:cNvPr>
          <p:cNvSpPr>
            <a:spLocks noGrp="1"/>
          </p:cNvSpPr>
          <p:nvPr>
            <p:ph type="title"/>
          </p:nvPr>
        </p:nvSpPr>
        <p:spPr/>
        <p:txBody>
          <a:bodyPr>
            <a:normAutofit/>
          </a:bodyPr>
          <a:lstStyle/>
          <a:p>
            <a:r>
              <a:rPr lang="en-US" altLang="zh-CN" dirty="0"/>
              <a:t>Experiment:</a:t>
            </a:r>
            <a:r>
              <a:rPr lang="zh-CN" altLang="en-US" dirty="0"/>
              <a:t> </a:t>
            </a:r>
            <a:r>
              <a:rPr lang="en-US" altLang="zh-CN" dirty="0"/>
              <a:t>Settings</a:t>
            </a:r>
            <a:endParaRPr lang="en-US" dirty="0"/>
          </a:p>
        </p:txBody>
      </p:sp>
      <p:sp>
        <p:nvSpPr>
          <p:cNvPr id="3" name="Content Placeholder 2">
            <a:extLst>
              <a:ext uri="{FF2B5EF4-FFF2-40B4-BE49-F238E27FC236}">
                <a16:creationId xmlns:a16="http://schemas.microsoft.com/office/drawing/2014/main" id="{3C3D3EC4-0783-5B46-AB44-803607DD20FC}"/>
              </a:ext>
            </a:extLst>
          </p:cNvPr>
          <p:cNvSpPr>
            <a:spLocks noGrp="1"/>
          </p:cNvSpPr>
          <p:nvPr>
            <p:ph idx="1"/>
          </p:nvPr>
        </p:nvSpPr>
        <p:spPr>
          <a:xfrm>
            <a:off x="838200" y="1825625"/>
            <a:ext cx="10904962" cy="3268889"/>
          </a:xfrm>
        </p:spPr>
        <p:txBody>
          <a:bodyPr>
            <a:normAutofit fontScale="92500" lnSpcReduction="20000"/>
          </a:bodyPr>
          <a:lstStyle/>
          <a:p>
            <a:pPr marL="0" indent="0">
              <a:buNone/>
            </a:pPr>
            <a:r>
              <a:rPr lang="en-US" b="1" dirty="0"/>
              <a:t>Datasets</a:t>
            </a:r>
          </a:p>
          <a:p>
            <a:r>
              <a:rPr lang="en-US" dirty="0"/>
              <a:t>We adopt two widely-used public datasets, Yelp2018 and Amazon-book, and one internal Alexa Recipe dataset to evaluate model performances across the experiments.</a:t>
            </a:r>
          </a:p>
          <a:p>
            <a:endParaRPr lang="en-US" dirty="0"/>
          </a:p>
          <a:p>
            <a:pPr marL="0" indent="0">
              <a:buNone/>
            </a:pPr>
            <a:r>
              <a:rPr lang="en-US" b="1" dirty="0"/>
              <a:t>Baselines</a:t>
            </a:r>
          </a:p>
          <a:p>
            <a:r>
              <a:rPr lang="en-US" dirty="0"/>
              <a:t>We mainly adopt three categories of models as baselines for performance comparison: Non-GCF models (MF, NCF), GCF models (NGCF, </a:t>
            </a:r>
            <a:r>
              <a:rPr lang="en-US" dirty="0" err="1"/>
              <a:t>LightGCN</a:t>
            </a:r>
            <a:r>
              <a:rPr lang="en-US" dirty="0"/>
              <a:t>), and GCF model with contrastive learning (SGL).</a:t>
            </a:r>
          </a:p>
          <a:p>
            <a:pPr marL="0" indent="0">
              <a:buNone/>
            </a:pPr>
            <a:endParaRPr lang="en-US" dirty="0"/>
          </a:p>
        </p:txBody>
      </p:sp>
      <p:sp>
        <p:nvSpPr>
          <p:cNvPr id="4" name="Footer Placeholder 3">
            <a:extLst>
              <a:ext uri="{FF2B5EF4-FFF2-40B4-BE49-F238E27FC236}">
                <a16:creationId xmlns:a16="http://schemas.microsoft.com/office/drawing/2014/main" id="{743E5334-FDDD-1A46-AEA8-8DFA6CE8BC57}"/>
              </a:ext>
            </a:extLst>
          </p:cNvPr>
          <p:cNvSpPr>
            <a:spLocks noGrp="1"/>
          </p:cNvSpPr>
          <p:nvPr>
            <p:ph type="ftr" sz="quarter" idx="11"/>
          </p:nvPr>
        </p:nvSpPr>
        <p:spPr/>
        <p:txBody>
          <a:bodyPr/>
          <a:lstStyle/>
          <a:p>
            <a:r>
              <a:rPr lang="en-US"/>
              <a:t>Alexa Confidential</a:t>
            </a:r>
          </a:p>
        </p:txBody>
      </p:sp>
      <p:sp>
        <p:nvSpPr>
          <p:cNvPr id="5" name="Slide Number Placeholder 4">
            <a:extLst>
              <a:ext uri="{FF2B5EF4-FFF2-40B4-BE49-F238E27FC236}">
                <a16:creationId xmlns:a16="http://schemas.microsoft.com/office/drawing/2014/main" id="{740DBE8F-7D23-1C48-9C4D-388CAB8C8DD0}"/>
              </a:ext>
            </a:extLst>
          </p:cNvPr>
          <p:cNvSpPr>
            <a:spLocks noGrp="1"/>
          </p:cNvSpPr>
          <p:nvPr>
            <p:ph type="sldNum" sz="quarter" idx="12"/>
          </p:nvPr>
        </p:nvSpPr>
        <p:spPr/>
        <p:txBody>
          <a:bodyPr/>
          <a:lstStyle/>
          <a:p>
            <a:fld id="{526349E8-98C6-B741-A128-C9BEA4C3EE9D}" type="slidenum">
              <a:rPr lang="en-US" smtClean="0"/>
              <a:t>9</a:t>
            </a:fld>
            <a:endParaRPr lang="en-US" dirty="0"/>
          </a:p>
        </p:txBody>
      </p:sp>
    </p:spTree>
    <p:extLst>
      <p:ext uri="{BB962C8B-B14F-4D97-AF65-F5344CB8AC3E}">
        <p14:creationId xmlns:p14="http://schemas.microsoft.com/office/powerpoint/2010/main" val="2524243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20359</TotalTime>
  <Words>758</Words>
  <Application>Microsoft Macintosh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HCL: Hybrid Contrastive Learning for Graph-based Recommendation</vt:lpstr>
      <vt:lpstr>Introduction</vt:lpstr>
      <vt:lpstr>Preliminary</vt:lpstr>
      <vt:lpstr>Method: HCL</vt:lpstr>
      <vt:lpstr>Method: HCL</vt:lpstr>
      <vt:lpstr>Method: Bipartite Graph Augmentation</vt:lpstr>
      <vt:lpstr>Method: Hybrid Contrastive Learning</vt:lpstr>
      <vt:lpstr>Method: Multi-view Permutation</vt:lpstr>
      <vt:lpstr>Experiment: Settings</vt:lpstr>
      <vt:lpstr>Experiment: Comparison Results</vt:lpstr>
      <vt:lpstr>Experiment: Parameter Tuning</vt:lpstr>
      <vt:lpstr>Experiment: Supplementary Studies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Distillation </dc:title>
  <dc:creator>Microsoft Office User</dc:creator>
  <cp:lastModifiedBy>Microsoft Office User</cp:lastModifiedBy>
  <cp:revision>2064</cp:revision>
  <cp:lastPrinted>2019-08-28T18:01:29Z</cp:lastPrinted>
  <dcterms:created xsi:type="dcterms:W3CDTF">2019-07-06T01:52:04Z</dcterms:created>
  <dcterms:modified xsi:type="dcterms:W3CDTF">2022-07-07T09:03:49Z</dcterms:modified>
</cp:coreProperties>
</file>