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72" r:id="rId3"/>
    <p:sldId id="288" r:id="rId4"/>
    <p:sldId id="289" r:id="rId5"/>
    <p:sldId id="290" r:id="rId6"/>
    <p:sldId id="291" r:id="rId7"/>
    <p:sldId id="292" r:id="rId8"/>
    <p:sldId id="293" r:id="rId9"/>
    <p:sldId id="294" r:id="rId10"/>
    <p:sldId id="295" r:id="rId11"/>
    <p:sldId id="30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38"/>
    <p:restoredTop sz="94674"/>
  </p:normalViewPr>
  <p:slideViewPr>
    <p:cSldViewPr snapToGrid="0" snapToObjects="1">
      <p:cViewPr varScale="1">
        <p:scale>
          <a:sx n="124" d="100"/>
          <a:sy n="124" d="100"/>
        </p:scale>
        <p:origin x="3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89641-3D10-5349-9904-427D098855CB}" type="datetimeFigureOut">
              <a:rPr lang="en-US" smtClean="0"/>
              <a:t>9/2/21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1A8C5-A2DA-3E4C-BD7C-8D3F7FDBB390}" type="slidenum">
              <a:rPr lang="en-US" smtClean="0"/>
              <a:t>‹#›</a:t>
            </a:fld>
            <a:endParaRPr lang="en-US"/>
          </a:p>
        </p:txBody>
      </p:sp>
    </p:spTree>
    <p:extLst>
      <p:ext uri="{BB962C8B-B14F-4D97-AF65-F5344CB8AC3E}">
        <p14:creationId xmlns:p14="http://schemas.microsoft.com/office/powerpoint/2010/main" val="2958340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1</a:t>
            </a:fld>
            <a:endParaRPr lang="en-US"/>
          </a:p>
        </p:txBody>
      </p:sp>
    </p:spTree>
    <p:extLst>
      <p:ext uri="{BB962C8B-B14F-4D97-AF65-F5344CB8AC3E}">
        <p14:creationId xmlns:p14="http://schemas.microsoft.com/office/powerpoint/2010/main" val="9308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10</a:t>
            </a:fld>
            <a:endParaRPr lang="en-US"/>
          </a:p>
        </p:txBody>
      </p:sp>
    </p:spTree>
    <p:extLst>
      <p:ext uri="{BB962C8B-B14F-4D97-AF65-F5344CB8AC3E}">
        <p14:creationId xmlns:p14="http://schemas.microsoft.com/office/powerpoint/2010/main" val="216301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11</a:t>
            </a:fld>
            <a:endParaRPr lang="en-US"/>
          </a:p>
        </p:txBody>
      </p:sp>
    </p:spTree>
    <p:extLst>
      <p:ext uri="{BB962C8B-B14F-4D97-AF65-F5344CB8AC3E}">
        <p14:creationId xmlns:p14="http://schemas.microsoft.com/office/powerpoint/2010/main" val="3853908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2</a:t>
            </a:fld>
            <a:endParaRPr lang="en-US"/>
          </a:p>
        </p:txBody>
      </p:sp>
    </p:spTree>
    <p:extLst>
      <p:ext uri="{BB962C8B-B14F-4D97-AF65-F5344CB8AC3E}">
        <p14:creationId xmlns:p14="http://schemas.microsoft.com/office/powerpoint/2010/main" val="1948305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3</a:t>
            </a:fld>
            <a:endParaRPr lang="en-US"/>
          </a:p>
        </p:txBody>
      </p:sp>
    </p:spTree>
    <p:extLst>
      <p:ext uri="{BB962C8B-B14F-4D97-AF65-F5344CB8AC3E}">
        <p14:creationId xmlns:p14="http://schemas.microsoft.com/office/powerpoint/2010/main" val="338396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4</a:t>
            </a:fld>
            <a:endParaRPr lang="en-US"/>
          </a:p>
        </p:txBody>
      </p:sp>
    </p:spTree>
    <p:extLst>
      <p:ext uri="{BB962C8B-B14F-4D97-AF65-F5344CB8AC3E}">
        <p14:creationId xmlns:p14="http://schemas.microsoft.com/office/powerpoint/2010/main" val="3650680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5</a:t>
            </a:fld>
            <a:endParaRPr lang="en-US"/>
          </a:p>
        </p:txBody>
      </p:sp>
    </p:spTree>
    <p:extLst>
      <p:ext uri="{BB962C8B-B14F-4D97-AF65-F5344CB8AC3E}">
        <p14:creationId xmlns:p14="http://schemas.microsoft.com/office/powerpoint/2010/main" val="570486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6</a:t>
            </a:fld>
            <a:endParaRPr lang="en-US"/>
          </a:p>
        </p:txBody>
      </p:sp>
    </p:spTree>
    <p:extLst>
      <p:ext uri="{BB962C8B-B14F-4D97-AF65-F5344CB8AC3E}">
        <p14:creationId xmlns:p14="http://schemas.microsoft.com/office/powerpoint/2010/main" val="483975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7</a:t>
            </a:fld>
            <a:endParaRPr lang="en-US"/>
          </a:p>
        </p:txBody>
      </p:sp>
    </p:spTree>
    <p:extLst>
      <p:ext uri="{BB962C8B-B14F-4D97-AF65-F5344CB8AC3E}">
        <p14:creationId xmlns:p14="http://schemas.microsoft.com/office/powerpoint/2010/main" val="1302614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8</a:t>
            </a:fld>
            <a:endParaRPr lang="en-US"/>
          </a:p>
        </p:txBody>
      </p:sp>
    </p:spTree>
    <p:extLst>
      <p:ext uri="{BB962C8B-B14F-4D97-AF65-F5344CB8AC3E}">
        <p14:creationId xmlns:p14="http://schemas.microsoft.com/office/powerpoint/2010/main" val="4163512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56721-70E4-AB47-9878-C8036D8C7B0A}" type="slidenum">
              <a:rPr lang="en-US" smtClean="0"/>
              <a:t>9</a:t>
            </a:fld>
            <a:endParaRPr lang="en-US"/>
          </a:p>
        </p:txBody>
      </p:sp>
    </p:spTree>
    <p:extLst>
      <p:ext uri="{BB962C8B-B14F-4D97-AF65-F5344CB8AC3E}">
        <p14:creationId xmlns:p14="http://schemas.microsoft.com/office/powerpoint/2010/main" val="278515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F196-4072-D945-95BA-7F8F8AFBB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B986B-E2B2-B140-A365-E809F5833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D226F4-992E-D546-80D7-426B89AAD2AA}"/>
              </a:ext>
            </a:extLst>
          </p:cNvPr>
          <p:cNvSpPr>
            <a:spLocks noGrp="1"/>
          </p:cNvSpPr>
          <p:nvPr>
            <p:ph type="dt" sz="half" idx="10"/>
          </p:nvPr>
        </p:nvSpPr>
        <p:spPr/>
        <p:txBody>
          <a:bodyPr/>
          <a:lstStyle/>
          <a:p>
            <a:fld id="{B790BD64-3155-B144-B189-C8135903F88F}" type="datetimeFigureOut">
              <a:rPr lang="en-US" smtClean="0"/>
              <a:t>9/2/21</a:t>
            </a:fld>
            <a:endParaRPr lang="en-US"/>
          </a:p>
        </p:txBody>
      </p:sp>
      <p:sp>
        <p:nvSpPr>
          <p:cNvPr id="5" name="Footer Placeholder 4">
            <a:extLst>
              <a:ext uri="{FF2B5EF4-FFF2-40B4-BE49-F238E27FC236}">
                <a16:creationId xmlns:a16="http://schemas.microsoft.com/office/drawing/2014/main" id="{C5986D8A-33BF-0748-B543-48FFDC565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9A45C-816D-9E40-BEA6-64D38DA29C55}"/>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76757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90A9-E3A0-B441-AE05-6C14245E82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2F2967-F918-6F42-836F-A9D5B4E639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FDE7C-A87F-2940-A441-374BDFA0F432}"/>
              </a:ext>
            </a:extLst>
          </p:cNvPr>
          <p:cNvSpPr>
            <a:spLocks noGrp="1"/>
          </p:cNvSpPr>
          <p:nvPr>
            <p:ph type="dt" sz="half" idx="10"/>
          </p:nvPr>
        </p:nvSpPr>
        <p:spPr/>
        <p:txBody>
          <a:bodyPr/>
          <a:lstStyle/>
          <a:p>
            <a:fld id="{B790BD64-3155-B144-B189-C8135903F88F}" type="datetimeFigureOut">
              <a:rPr lang="en-US" smtClean="0"/>
              <a:t>9/2/21</a:t>
            </a:fld>
            <a:endParaRPr lang="en-US"/>
          </a:p>
        </p:txBody>
      </p:sp>
      <p:sp>
        <p:nvSpPr>
          <p:cNvPr id="5" name="Footer Placeholder 4">
            <a:extLst>
              <a:ext uri="{FF2B5EF4-FFF2-40B4-BE49-F238E27FC236}">
                <a16:creationId xmlns:a16="http://schemas.microsoft.com/office/drawing/2014/main" id="{9BFD5E2A-161B-8345-9404-DE0B99C41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054E4-5B30-A641-B530-61DA5C8B3086}"/>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75713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AAD7C-F702-B746-9A7E-39AF475CFB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30820F-0EB7-2A4D-9227-4EBEE9132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BD3C7-015A-B946-9EDD-42CEF7E545FC}"/>
              </a:ext>
            </a:extLst>
          </p:cNvPr>
          <p:cNvSpPr>
            <a:spLocks noGrp="1"/>
          </p:cNvSpPr>
          <p:nvPr>
            <p:ph type="dt" sz="half" idx="10"/>
          </p:nvPr>
        </p:nvSpPr>
        <p:spPr/>
        <p:txBody>
          <a:bodyPr/>
          <a:lstStyle/>
          <a:p>
            <a:fld id="{B790BD64-3155-B144-B189-C8135903F88F}" type="datetimeFigureOut">
              <a:rPr lang="en-US" smtClean="0"/>
              <a:t>9/2/21</a:t>
            </a:fld>
            <a:endParaRPr lang="en-US"/>
          </a:p>
        </p:txBody>
      </p:sp>
      <p:sp>
        <p:nvSpPr>
          <p:cNvPr id="5" name="Footer Placeholder 4">
            <a:extLst>
              <a:ext uri="{FF2B5EF4-FFF2-40B4-BE49-F238E27FC236}">
                <a16:creationId xmlns:a16="http://schemas.microsoft.com/office/drawing/2014/main" id="{02FCB919-A352-D944-8EB1-2E0B9CE71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1D855-ABE2-4440-95DD-68CAE1D8F292}"/>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158938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69B8-44CC-414B-9F2A-C20919119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0B1DB-6074-8A4A-9FEA-E97AE68F3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E8044-A67A-FB4C-AB57-AE91B15BF217}"/>
              </a:ext>
            </a:extLst>
          </p:cNvPr>
          <p:cNvSpPr>
            <a:spLocks noGrp="1"/>
          </p:cNvSpPr>
          <p:nvPr>
            <p:ph type="dt" sz="half" idx="10"/>
          </p:nvPr>
        </p:nvSpPr>
        <p:spPr/>
        <p:txBody>
          <a:bodyPr/>
          <a:lstStyle/>
          <a:p>
            <a:fld id="{B790BD64-3155-B144-B189-C8135903F88F}" type="datetimeFigureOut">
              <a:rPr lang="en-US" smtClean="0"/>
              <a:t>9/2/21</a:t>
            </a:fld>
            <a:endParaRPr lang="en-US"/>
          </a:p>
        </p:txBody>
      </p:sp>
      <p:sp>
        <p:nvSpPr>
          <p:cNvPr id="5" name="Footer Placeholder 4">
            <a:extLst>
              <a:ext uri="{FF2B5EF4-FFF2-40B4-BE49-F238E27FC236}">
                <a16:creationId xmlns:a16="http://schemas.microsoft.com/office/drawing/2014/main" id="{50FAEAAC-9F55-2642-88B0-5075D0140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D2881-9A6E-9C4F-844D-D785A3B7EFFA}"/>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51422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6CEC-825F-7047-8D6A-E75CB8D359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DBC01E-EB70-274E-8339-8A131A75C6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9343A-10C7-F947-A775-33576120BD23}"/>
              </a:ext>
            </a:extLst>
          </p:cNvPr>
          <p:cNvSpPr>
            <a:spLocks noGrp="1"/>
          </p:cNvSpPr>
          <p:nvPr>
            <p:ph type="dt" sz="half" idx="10"/>
          </p:nvPr>
        </p:nvSpPr>
        <p:spPr/>
        <p:txBody>
          <a:bodyPr/>
          <a:lstStyle/>
          <a:p>
            <a:fld id="{B790BD64-3155-B144-B189-C8135903F88F}" type="datetimeFigureOut">
              <a:rPr lang="en-US" smtClean="0"/>
              <a:t>9/2/21</a:t>
            </a:fld>
            <a:endParaRPr lang="en-US"/>
          </a:p>
        </p:txBody>
      </p:sp>
      <p:sp>
        <p:nvSpPr>
          <p:cNvPr id="5" name="Footer Placeholder 4">
            <a:extLst>
              <a:ext uri="{FF2B5EF4-FFF2-40B4-BE49-F238E27FC236}">
                <a16:creationId xmlns:a16="http://schemas.microsoft.com/office/drawing/2014/main" id="{6055518A-EEA1-A443-BD5A-905E90758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BF591-BBEA-1146-97D0-44B308926412}"/>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86517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0294-6030-3746-B3F1-206CFA51F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A7BB1-BC44-674F-A1DD-9671DEAD4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0EE240-59CA-E746-84F6-A54166050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A46EF-2796-614F-9E3E-3EBAA3146569}"/>
              </a:ext>
            </a:extLst>
          </p:cNvPr>
          <p:cNvSpPr>
            <a:spLocks noGrp="1"/>
          </p:cNvSpPr>
          <p:nvPr>
            <p:ph type="dt" sz="half" idx="10"/>
          </p:nvPr>
        </p:nvSpPr>
        <p:spPr/>
        <p:txBody>
          <a:bodyPr/>
          <a:lstStyle/>
          <a:p>
            <a:fld id="{B790BD64-3155-B144-B189-C8135903F88F}" type="datetimeFigureOut">
              <a:rPr lang="en-US" smtClean="0"/>
              <a:t>9/2/21</a:t>
            </a:fld>
            <a:endParaRPr lang="en-US"/>
          </a:p>
        </p:txBody>
      </p:sp>
      <p:sp>
        <p:nvSpPr>
          <p:cNvPr id="6" name="Footer Placeholder 5">
            <a:extLst>
              <a:ext uri="{FF2B5EF4-FFF2-40B4-BE49-F238E27FC236}">
                <a16:creationId xmlns:a16="http://schemas.microsoft.com/office/drawing/2014/main" id="{5677BE57-06A2-5747-B14A-C72639820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8FB3A-F1CE-F440-8D9A-AA4A8547F587}"/>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321236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B835-212B-0F4C-BE01-AC08ABE1CB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919C7-3EA8-4246-91E5-61EE51CBDF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65586C-65E7-1540-9ED9-9FD0B82E4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795262-C836-DA45-B0DE-13372E41E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1588E-8877-A747-A65B-6BFA0F5A5C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652D47-96CF-4E4E-9874-51C774D38DCC}"/>
              </a:ext>
            </a:extLst>
          </p:cNvPr>
          <p:cNvSpPr>
            <a:spLocks noGrp="1"/>
          </p:cNvSpPr>
          <p:nvPr>
            <p:ph type="dt" sz="half" idx="10"/>
          </p:nvPr>
        </p:nvSpPr>
        <p:spPr/>
        <p:txBody>
          <a:bodyPr/>
          <a:lstStyle/>
          <a:p>
            <a:fld id="{B790BD64-3155-B144-B189-C8135903F88F}" type="datetimeFigureOut">
              <a:rPr lang="en-US" smtClean="0"/>
              <a:t>9/2/21</a:t>
            </a:fld>
            <a:endParaRPr lang="en-US"/>
          </a:p>
        </p:txBody>
      </p:sp>
      <p:sp>
        <p:nvSpPr>
          <p:cNvPr id="8" name="Footer Placeholder 7">
            <a:extLst>
              <a:ext uri="{FF2B5EF4-FFF2-40B4-BE49-F238E27FC236}">
                <a16:creationId xmlns:a16="http://schemas.microsoft.com/office/drawing/2014/main" id="{C9100B2D-3FD1-9F40-BECD-0E558535E9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F2650F-C9FE-7644-9EEA-E87A5FC9AC4D}"/>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367274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43A8-ABF1-854B-8342-E10CA1E16F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637970-82D7-E94E-A78E-110ABF6CB385}"/>
              </a:ext>
            </a:extLst>
          </p:cNvPr>
          <p:cNvSpPr>
            <a:spLocks noGrp="1"/>
          </p:cNvSpPr>
          <p:nvPr>
            <p:ph type="dt" sz="half" idx="10"/>
          </p:nvPr>
        </p:nvSpPr>
        <p:spPr/>
        <p:txBody>
          <a:bodyPr/>
          <a:lstStyle/>
          <a:p>
            <a:fld id="{B790BD64-3155-B144-B189-C8135903F88F}" type="datetimeFigureOut">
              <a:rPr lang="en-US" smtClean="0"/>
              <a:t>9/2/21</a:t>
            </a:fld>
            <a:endParaRPr lang="en-US"/>
          </a:p>
        </p:txBody>
      </p:sp>
      <p:sp>
        <p:nvSpPr>
          <p:cNvPr id="4" name="Footer Placeholder 3">
            <a:extLst>
              <a:ext uri="{FF2B5EF4-FFF2-40B4-BE49-F238E27FC236}">
                <a16:creationId xmlns:a16="http://schemas.microsoft.com/office/drawing/2014/main" id="{5B7ADF4D-D32B-DB4D-B3BB-69D6EBF144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9EAAAF-17DB-F749-9E32-F24FA0D9CD43}"/>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86747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89DF0-8E57-2643-86F6-4D8F608302A2}"/>
              </a:ext>
            </a:extLst>
          </p:cNvPr>
          <p:cNvSpPr>
            <a:spLocks noGrp="1"/>
          </p:cNvSpPr>
          <p:nvPr>
            <p:ph type="dt" sz="half" idx="10"/>
          </p:nvPr>
        </p:nvSpPr>
        <p:spPr/>
        <p:txBody>
          <a:bodyPr/>
          <a:lstStyle/>
          <a:p>
            <a:fld id="{B790BD64-3155-B144-B189-C8135903F88F}" type="datetimeFigureOut">
              <a:rPr lang="en-US" smtClean="0"/>
              <a:t>9/2/21</a:t>
            </a:fld>
            <a:endParaRPr lang="en-US"/>
          </a:p>
        </p:txBody>
      </p:sp>
      <p:sp>
        <p:nvSpPr>
          <p:cNvPr id="3" name="Footer Placeholder 2">
            <a:extLst>
              <a:ext uri="{FF2B5EF4-FFF2-40B4-BE49-F238E27FC236}">
                <a16:creationId xmlns:a16="http://schemas.microsoft.com/office/drawing/2014/main" id="{E1C9E122-C57D-D745-BED0-D635080EB9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FB1AFE-D339-8E43-B6AC-1950039E9F9B}"/>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3261559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1C0E-6FBA-5248-A3F5-4F6C59B96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DEEF51-F46F-174E-9C5F-20A583682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F42C2A-3ADD-D94A-ACD5-9DBF2C228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6A3722-A06B-E541-920A-351BB58D4A9F}"/>
              </a:ext>
            </a:extLst>
          </p:cNvPr>
          <p:cNvSpPr>
            <a:spLocks noGrp="1"/>
          </p:cNvSpPr>
          <p:nvPr>
            <p:ph type="dt" sz="half" idx="10"/>
          </p:nvPr>
        </p:nvSpPr>
        <p:spPr/>
        <p:txBody>
          <a:bodyPr/>
          <a:lstStyle/>
          <a:p>
            <a:fld id="{B790BD64-3155-B144-B189-C8135903F88F}" type="datetimeFigureOut">
              <a:rPr lang="en-US" smtClean="0"/>
              <a:t>9/2/21</a:t>
            </a:fld>
            <a:endParaRPr lang="en-US"/>
          </a:p>
        </p:txBody>
      </p:sp>
      <p:sp>
        <p:nvSpPr>
          <p:cNvPr id="6" name="Footer Placeholder 5">
            <a:extLst>
              <a:ext uri="{FF2B5EF4-FFF2-40B4-BE49-F238E27FC236}">
                <a16:creationId xmlns:a16="http://schemas.microsoft.com/office/drawing/2014/main" id="{5BF90CEE-6CA9-7841-8D56-1F9492437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0248B-C103-984E-9557-AF7A61FD615B}"/>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85508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0742-7E55-9643-852F-6A6BF7824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20198C-1440-C44E-90D2-34DB64D19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64EAAA-F94F-C041-8A96-0D5C74BE6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89C44-0B8E-6D4E-A33C-82C04BD205F9}"/>
              </a:ext>
            </a:extLst>
          </p:cNvPr>
          <p:cNvSpPr>
            <a:spLocks noGrp="1"/>
          </p:cNvSpPr>
          <p:nvPr>
            <p:ph type="dt" sz="half" idx="10"/>
          </p:nvPr>
        </p:nvSpPr>
        <p:spPr/>
        <p:txBody>
          <a:bodyPr/>
          <a:lstStyle/>
          <a:p>
            <a:fld id="{B790BD64-3155-B144-B189-C8135903F88F}" type="datetimeFigureOut">
              <a:rPr lang="en-US" smtClean="0"/>
              <a:t>9/2/21</a:t>
            </a:fld>
            <a:endParaRPr lang="en-US"/>
          </a:p>
        </p:txBody>
      </p:sp>
      <p:sp>
        <p:nvSpPr>
          <p:cNvPr id="6" name="Footer Placeholder 5">
            <a:extLst>
              <a:ext uri="{FF2B5EF4-FFF2-40B4-BE49-F238E27FC236}">
                <a16:creationId xmlns:a16="http://schemas.microsoft.com/office/drawing/2014/main" id="{2E60EEB4-AFBA-D54B-B364-D153957B5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F39D0-8306-E443-9DBF-0F8E1B604D0C}"/>
              </a:ext>
            </a:extLst>
          </p:cNvPr>
          <p:cNvSpPr>
            <a:spLocks noGrp="1"/>
          </p:cNvSpPr>
          <p:nvPr>
            <p:ph type="sldNum" sz="quarter" idx="12"/>
          </p:nvPr>
        </p:nvSpPr>
        <p:spPr/>
        <p:txBody>
          <a:bodyPr/>
          <a:lstStyle/>
          <a:p>
            <a:fld id="{0C9AC1B9-ED7F-7647-9C28-FC9C3D843485}" type="slidenum">
              <a:rPr lang="en-US" smtClean="0"/>
              <a:t>‹#›</a:t>
            </a:fld>
            <a:endParaRPr lang="en-US"/>
          </a:p>
        </p:txBody>
      </p:sp>
    </p:spTree>
    <p:extLst>
      <p:ext uri="{BB962C8B-B14F-4D97-AF65-F5344CB8AC3E}">
        <p14:creationId xmlns:p14="http://schemas.microsoft.com/office/powerpoint/2010/main" val="200984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D506F4-1FE9-1049-81E9-AB2042E23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0E0A1C-135C-0F4D-B4DB-7E701155DC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74806-60EA-3E4E-9348-14B84F125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0BD64-3155-B144-B189-C8135903F88F}" type="datetimeFigureOut">
              <a:rPr lang="en-US" smtClean="0"/>
              <a:t>9/2/21</a:t>
            </a:fld>
            <a:endParaRPr lang="en-US"/>
          </a:p>
        </p:txBody>
      </p:sp>
      <p:sp>
        <p:nvSpPr>
          <p:cNvPr id="5" name="Footer Placeholder 4">
            <a:extLst>
              <a:ext uri="{FF2B5EF4-FFF2-40B4-BE49-F238E27FC236}">
                <a16:creationId xmlns:a16="http://schemas.microsoft.com/office/drawing/2014/main" id="{B4DC8214-44CC-0E40-9AA2-75B969BBB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4634F5-C5B7-1849-8AF8-B00C33A25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AC1B9-ED7F-7647-9C28-FC9C3D843485}" type="slidenum">
              <a:rPr lang="en-US" smtClean="0"/>
              <a:t>‹#›</a:t>
            </a:fld>
            <a:endParaRPr lang="en-US"/>
          </a:p>
        </p:txBody>
      </p:sp>
    </p:spTree>
    <p:extLst>
      <p:ext uri="{BB962C8B-B14F-4D97-AF65-F5344CB8AC3E}">
        <p14:creationId xmlns:p14="http://schemas.microsoft.com/office/powerpoint/2010/main" val="200077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alexa-skills/b?ie=UTF8&amp;node=1372792101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4A85-8ECD-8641-8EE5-387795DF10B8}"/>
              </a:ext>
            </a:extLst>
          </p:cNvPr>
          <p:cNvSpPr>
            <a:spLocks noGrp="1"/>
          </p:cNvSpPr>
          <p:nvPr>
            <p:ph type="ctrTitle"/>
          </p:nvPr>
        </p:nvSpPr>
        <p:spPr/>
        <p:txBody>
          <a:bodyPr>
            <a:noAutofit/>
          </a:bodyPr>
          <a:lstStyle/>
          <a:p>
            <a:r>
              <a:rPr lang="en-US" sz="4400" b="1" dirty="0"/>
              <a:t>Paraphrase Label Alignment for Voice Application Retrieval in Spoken Language Understanding</a:t>
            </a:r>
          </a:p>
        </p:txBody>
      </p:sp>
      <p:sp>
        <p:nvSpPr>
          <p:cNvPr id="3" name="Subtitle 2">
            <a:extLst>
              <a:ext uri="{FF2B5EF4-FFF2-40B4-BE49-F238E27FC236}">
                <a16:creationId xmlns:a16="http://schemas.microsoft.com/office/drawing/2014/main" id="{9F336AEF-43A8-C24B-BE17-B1F2B1FAC85D}"/>
              </a:ext>
            </a:extLst>
          </p:cNvPr>
          <p:cNvSpPr>
            <a:spLocks noGrp="1"/>
          </p:cNvSpPr>
          <p:nvPr>
            <p:ph type="subTitle" idx="1"/>
          </p:nvPr>
        </p:nvSpPr>
        <p:spPr/>
        <p:txBody>
          <a:bodyPr/>
          <a:lstStyle/>
          <a:p>
            <a:r>
              <a:rPr lang="en-US" altLang="zh-CN" dirty="0"/>
              <a:t>Zheng</a:t>
            </a:r>
            <a:r>
              <a:rPr lang="zh-CN" altLang="en-US" dirty="0"/>
              <a:t> </a:t>
            </a:r>
            <a:r>
              <a:rPr lang="en-US" altLang="zh-CN" dirty="0"/>
              <a:t>Gao</a:t>
            </a:r>
          </a:p>
          <a:p>
            <a:r>
              <a:rPr lang="en-US" altLang="zh-CN" dirty="0"/>
              <a:t>Applied</a:t>
            </a:r>
            <a:r>
              <a:rPr lang="zh-CN" altLang="en-US" dirty="0"/>
              <a:t> </a:t>
            </a:r>
            <a:r>
              <a:rPr lang="en-US" altLang="zh-CN" dirty="0"/>
              <a:t>Scientist</a:t>
            </a:r>
            <a:r>
              <a:rPr lang="zh-CN" altLang="en-US" dirty="0"/>
              <a:t> </a:t>
            </a:r>
            <a:endParaRPr lang="en-US" altLang="zh-CN" dirty="0"/>
          </a:p>
          <a:p>
            <a:r>
              <a:rPr lang="en-US" altLang="zh-CN" dirty="0"/>
              <a:t>Amazon</a:t>
            </a:r>
            <a:r>
              <a:rPr lang="zh-CN" altLang="en-US" dirty="0"/>
              <a:t> </a:t>
            </a:r>
            <a:r>
              <a:rPr lang="en-US" altLang="zh-CN" dirty="0"/>
              <a:t>Alexa</a:t>
            </a:r>
            <a:r>
              <a:rPr lang="zh-CN" altLang="en-US" dirty="0"/>
              <a:t> </a:t>
            </a:r>
            <a:r>
              <a:rPr lang="en-US" altLang="zh-CN" dirty="0"/>
              <a:t>AI</a:t>
            </a:r>
            <a:endParaRPr lang="en-US" dirty="0"/>
          </a:p>
        </p:txBody>
      </p:sp>
    </p:spTree>
    <p:extLst>
      <p:ext uri="{BB962C8B-B14F-4D97-AF65-F5344CB8AC3E}">
        <p14:creationId xmlns:p14="http://schemas.microsoft.com/office/powerpoint/2010/main" val="1990710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Parameter</a:t>
            </a:r>
            <a:r>
              <a:rPr lang="zh-CN" altLang="en-US" dirty="0"/>
              <a:t> </a:t>
            </a:r>
            <a:r>
              <a:rPr lang="en-US" altLang="zh-CN" dirty="0"/>
              <a:t>Tuning</a:t>
            </a:r>
            <a:endParaRPr lang="en-US" dirty="0"/>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10</a:t>
            </a:fld>
            <a:endParaRPr lang="en-US"/>
          </a:p>
        </p:txBody>
      </p:sp>
      <p:pic>
        <p:nvPicPr>
          <p:cNvPr id="10" name="Picture 9">
            <a:extLst>
              <a:ext uri="{FF2B5EF4-FFF2-40B4-BE49-F238E27FC236}">
                <a16:creationId xmlns:a16="http://schemas.microsoft.com/office/drawing/2014/main" id="{0D1F22BF-1402-164A-AA5F-F01071A8CE46}"/>
              </a:ext>
            </a:extLst>
          </p:cNvPr>
          <p:cNvPicPr>
            <a:picLocks noChangeAspect="1"/>
          </p:cNvPicPr>
          <p:nvPr/>
        </p:nvPicPr>
        <p:blipFill>
          <a:blip r:embed="rId3"/>
          <a:stretch>
            <a:fillRect/>
          </a:stretch>
        </p:blipFill>
        <p:spPr>
          <a:xfrm>
            <a:off x="2802367" y="1391275"/>
            <a:ext cx="5932844" cy="4965075"/>
          </a:xfrm>
          <a:prstGeom prst="rect">
            <a:avLst/>
          </a:prstGeom>
        </p:spPr>
      </p:pic>
    </p:spTree>
    <p:extLst>
      <p:ext uri="{BB962C8B-B14F-4D97-AF65-F5344CB8AC3E}">
        <p14:creationId xmlns:p14="http://schemas.microsoft.com/office/powerpoint/2010/main" val="288878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4A85-8ECD-8641-8EE5-387795DF10B8}"/>
              </a:ext>
            </a:extLst>
          </p:cNvPr>
          <p:cNvSpPr>
            <a:spLocks noGrp="1"/>
          </p:cNvSpPr>
          <p:nvPr>
            <p:ph type="ctrTitle"/>
          </p:nvPr>
        </p:nvSpPr>
        <p:spPr/>
        <p:txBody>
          <a:bodyPr>
            <a:noAutofit/>
          </a:bodyPr>
          <a:lstStyle/>
          <a:p>
            <a:r>
              <a:rPr lang="en-US" altLang="zh-CN" sz="4400" b="1" dirty="0"/>
              <a:t>Thanks!</a:t>
            </a:r>
            <a:endParaRPr lang="en-US" sz="4400" b="1" dirty="0"/>
          </a:p>
        </p:txBody>
      </p:sp>
    </p:spTree>
    <p:extLst>
      <p:ext uri="{BB962C8B-B14F-4D97-AF65-F5344CB8AC3E}">
        <p14:creationId xmlns:p14="http://schemas.microsoft.com/office/powerpoint/2010/main" val="89460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Background</a:t>
            </a:r>
            <a:endParaRPr lang="en-US" dirty="0"/>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10515600" cy="4165581"/>
          </a:xfrm>
        </p:spPr>
        <p:txBody>
          <a:bodyPr>
            <a:normAutofit/>
          </a:bodyPr>
          <a:lstStyle/>
          <a:p>
            <a:r>
              <a:rPr lang="en-US" altLang="zh-CN" b="1" dirty="0"/>
              <a:t>Alexa</a:t>
            </a:r>
            <a:r>
              <a:rPr lang="zh-CN" altLang="en-US" b="1" dirty="0"/>
              <a:t> </a:t>
            </a:r>
            <a:r>
              <a:rPr lang="en-US" altLang="zh-CN" b="1" dirty="0"/>
              <a:t>Systems</a:t>
            </a:r>
            <a:r>
              <a:rPr lang="en-US" altLang="zh-CN" dirty="0"/>
              <a:t>:</a:t>
            </a:r>
            <a:r>
              <a:rPr lang="zh-CN" altLang="en-US" dirty="0"/>
              <a:t> </a:t>
            </a:r>
            <a:r>
              <a:rPr lang="en-US" altLang="zh-CN" dirty="0"/>
              <a:t>respond</a:t>
            </a:r>
            <a:r>
              <a:rPr lang="zh-CN" altLang="en-US" dirty="0"/>
              <a:t> </a:t>
            </a:r>
            <a:r>
              <a:rPr lang="en-US" altLang="zh-CN" dirty="0"/>
              <a:t>to</a:t>
            </a:r>
            <a:r>
              <a:rPr lang="zh-CN" altLang="en-US" dirty="0"/>
              <a:t> </a:t>
            </a:r>
            <a:r>
              <a:rPr lang="en-US" altLang="zh-CN" dirty="0"/>
              <a:t>user</a:t>
            </a:r>
            <a:r>
              <a:rPr lang="zh-CN" altLang="en-US" dirty="0"/>
              <a:t> </a:t>
            </a:r>
            <a:r>
              <a:rPr lang="en-US" altLang="zh-CN" dirty="0"/>
              <a:t>requests</a:t>
            </a:r>
            <a:r>
              <a:rPr lang="zh-CN" altLang="en-US" dirty="0"/>
              <a:t> </a:t>
            </a:r>
            <a:r>
              <a:rPr lang="en-US" altLang="zh-CN" dirty="0"/>
              <a:t>by</a:t>
            </a:r>
            <a:r>
              <a:rPr lang="zh-CN" altLang="en-US" dirty="0"/>
              <a:t> </a:t>
            </a:r>
            <a:r>
              <a:rPr lang="en-US" altLang="zh-CN" dirty="0"/>
              <a:t>routing</a:t>
            </a:r>
            <a:r>
              <a:rPr lang="zh-CN" altLang="en-US" dirty="0"/>
              <a:t> </a:t>
            </a:r>
            <a:r>
              <a:rPr lang="en-US" altLang="zh-CN" dirty="0"/>
              <a:t>to</a:t>
            </a:r>
            <a:r>
              <a:rPr lang="zh-CN" altLang="en-US" dirty="0"/>
              <a:t> </a:t>
            </a:r>
            <a:r>
              <a:rPr lang="en-US" altLang="zh-CN" dirty="0"/>
              <a:t>related</a:t>
            </a:r>
            <a:r>
              <a:rPr lang="zh-CN" altLang="en-US" dirty="0"/>
              <a:t> </a:t>
            </a:r>
            <a:r>
              <a:rPr lang="en-US" altLang="zh-CN" dirty="0"/>
              <a:t>applications.</a:t>
            </a:r>
          </a:p>
          <a:p>
            <a:r>
              <a:rPr lang="en-US" altLang="zh-CN" b="1" dirty="0"/>
              <a:t>Utterance</a:t>
            </a:r>
            <a:r>
              <a:rPr lang="en-US" altLang="zh-CN" dirty="0"/>
              <a:t>:</a:t>
            </a:r>
            <a:r>
              <a:rPr lang="zh-CN" altLang="en-US" dirty="0"/>
              <a:t> </a:t>
            </a:r>
            <a:r>
              <a:rPr lang="en-US" altLang="zh-CN" dirty="0"/>
              <a:t>the</a:t>
            </a:r>
            <a:r>
              <a:rPr lang="zh-CN" altLang="en-US" dirty="0"/>
              <a:t> </a:t>
            </a:r>
            <a:r>
              <a:rPr lang="en-US" altLang="zh-CN" dirty="0"/>
              <a:t>voice</a:t>
            </a:r>
            <a:r>
              <a:rPr lang="zh-CN" altLang="en-US" dirty="0"/>
              <a:t> </a:t>
            </a:r>
            <a:r>
              <a:rPr lang="en-US" altLang="zh-CN" dirty="0"/>
              <a:t>request</a:t>
            </a:r>
            <a:r>
              <a:rPr lang="zh-CN" altLang="en-US" dirty="0"/>
              <a:t> </a:t>
            </a:r>
            <a:r>
              <a:rPr lang="en-US" altLang="zh-CN" dirty="0"/>
              <a:t>issued</a:t>
            </a:r>
            <a:r>
              <a:rPr lang="zh-CN" altLang="en-US" dirty="0"/>
              <a:t> </a:t>
            </a:r>
            <a:r>
              <a:rPr lang="en-US" altLang="zh-CN" dirty="0"/>
              <a:t>by</a:t>
            </a:r>
            <a:r>
              <a:rPr lang="zh-CN" altLang="en-US" dirty="0"/>
              <a:t> </a:t>
            </a:r>
            <a:r>
              <a:rPr lang="en-US" altLang="zh-CN" dirty="0"/>
              <a:t>users.</a:t>
            </a:r>
          </a:p>
          <a:p>
            <a:r>
              <a:rPr lang="en-US" altLang="zh-CN" b="1" dirty="0"/>
              <a:t>1P/3P</a:t>
            </a:r>
            <a:r>
              <a:rPr lang="zh-CN" altLang="en-US" b="1" dirty="0"/>
              <a:t> </a:t>
            </a:r>
            <a:r>
              <a:rPr lang="en-US" altLang="zh-CN" b="1" dirty="0"/>
              <a:t>skills</a:t>
            </a:r>
            <a:r>
              <a:rPr lang="en-US" altLang="zh-CN" dirty="0"/>
              <a:t>:</a:t>
            </a:r>
            <a:r>
              <a:rPr lang="zh-CN" altLang="en-US" dirty="0"/>
              <a:t> </a:t>
            </a:r>
            <a:endParaRPr lang="en-US" altLang="zh-CN" dirty="0"/>
          </a:p>
          <a:p>
            <a:pPr lvl="1"/>
            <a:r>
              <a:rPr lang="en-US" altLang="zh-CN" sz="2000" dirty="0"/>
              <a:t>1P</a:t>
            </a:r>
            <a:r>
              <a:rPr lang="zh-CN" altLang="en-US" sz="2000" dirty="0"/>
              <a:t> </a:t>
            </a:r>
            <a:r>
              <a:rPr lang="en-US" altLang="zh-CN" sz="2000" dirty="0"/>
              <a:t>skill</a:t>
            </a:r>
            <a:r>
              <a:rPr lang="zh-CN" altLang="en-US" sz="2000" dirty="0"/>
              <a:t> </a:t>
            </a:r>
            <a:r>
              <a:rPr lang="en-US" altLang="zh-CN" sz="2000" dirty="0"/>
              <a:t>(also</a:t>
            </a:r>
            <a:r>
              <a:rPr lang="zh-CN" altLang="en-US" sz="2000" dirty="0"/>
              <a:t> </a:t>
            </a:r>
            <a:r>
              <a:rPr lang="en-US" altLang="zh-CN" sz="2000" dirty="0"/>
              <a:t>called</a:t>
            </a:r>
            <a:r>
              <a:rPr lang="zh-CN" altLang="en-US" sz="2000" dirty="0"/>
              <a:t> </a:t>
            </a:r>
            <a:r>
              <a:rPr lang="en-US" altLang="zh-CN" sz="2000" dirty="0"/>
              <a:t>as</a:t>
            </a:r>
            <a:r>
              <a:rPr lang="zh-CN" altLang="en-US" sz="2000" dirty="0"/>
              <a:t> </a:t>
            </a:r>
            <a:r>
              <a:rPr lang="en-US" altLang="zh-CN" sz="2000" dirty="0"/>
              <a:t>domain)</a:t>
            </a:r>
            <a:r>
              <a:rPr lang="zh-CN" altLang="en-US" sz="2000" dirty="0"/>
              <a:t> </a:t>
            </a:r>
            <a:r>
              <a:rPr lang="en-US" altLang="zh-CN" sz="2000" dirty="0"/>
              <a:t>includes</a:t>
            </a:r>
            <a:r>
              <a:rPr lang="zh-CN" altLang="en-US" sz="2000" dirty="0"/>
              <a:t> </a:t>
            </a:r>
            <a:r>
              <a:rPr lang="en-US" altLang="zh-CN" sz="2000" dirty="0"/>
              <a:t>all</a:t>
            </a:r>
            <a:r>
              <a:rPr lang="zh-CN" altLang="en-US" sz="2000" dirty="0"/>
              <a:t> </a:t>
            </a:r>
            <a:r>
              <a:rPr lang="en-US" altLang="zh-CN" sz="2000" dirty="0"/>
              <a:t>Alexa</a:t>
            </a:r>
            <a:r>
              <a:rPr lang="zh-CN" altLang="en-US" sz="2000" dirty="0"/>
              <a:t> </a:t>
            </a:r>
            <a:r>
              <a:rPr lang="en-US" altLang="zh-CN" sz="2000" dirty="0"/>
              <a:t>developed</a:t>
            </a:r>
            <a:r>
              <a:rPr lang="zh-CN" altLang="en-US" sz="2000" dirty="0"/>
              <a:t> </a:t>
            </a:r>
            <a:r>
              <a:rPr lang="en-US" altLang="zh-CN" sz="2000" dirty="0"/>
              <a:t>skills,</a:t>
            </a:r>
            <a:r>
              <a:rPr lang="zh-CN" altLang="en-US" sz="2000" dirty="0"/>
              <a:t> </a:t>
            </a:r>
            <a:r>
              <a:rPr lang="en-US" altLang="zh-CN" sz="2000" dirty="0"/>
              <a:t>such</a:t>
            </a:r>
            <a:r>
              <a:rPr lang="zh-CN" altLang="en-US" sz="2000" dirty="0"/>
              <a:t> </a:t>
            </a:r>
            <a:r>
              <a:rPr lang="en-US" altLang="zh-CN" sz="2000" dirty="0"/>
              <a:t>as</a:t>
            </a:r>
            <a:r>
              <a:rPr lang="zh-CN" altLang="en-US" sz="2000" dirty="0"/>
              <a:t> </a:t>
            </a:r>
            <a:r>
              <a:rPr lang="en-US" altLang="zh-CN" sz="2000" dirty="0"/>
              <a:t>Calendar,</a:t>
            </a:r>
            <a:r>
              <a:rPr lang="zh-CN" altLang="en-US" sz="2000" dirty="0"/>
              <a:t> </a:t>
            </a:r>
            <a:r>
              <a:rPr lang="en-US" altLang="zh-CN" sz="2000" dirty="0"/>
              <a:t>News,</a:t>
            </a:r>
            <a:r>
              <a:rPr lang="zh-CN" altLang="en-US" sz="2000" dirty="0"/>
              <a:t> </a:t>
            </a:r>
            <a:r>
              <a:rPr lang="en-US" altLang="zh-CN" sz="2000" dirty="0"/>
              <a:t>etc.</a:t>
            </a:r>
          </a:p>
          <a:p>
            <a:pPr lvl="1"/>
            <a:r>
              <a:rPr lang="en-US" altLang="zh-CN" sz="2000" dirty="0"/>
              <a:t>3P</a:t>
            </a:r>
            <a:r>
              <a:rPr lang="zh-CN" altLang="en-US" sz="2000" dirty="0"/>
              <a:t> </a:t>
            </a:r>
            <a:r>
              <a:rPr lang="en-US" altLang="zh-CN" sz="2000" dirty="0"/>
              <a:t>skill</a:t>
            </a:r>
            <a:r>
              <a:rPr lang="zh-CN" altLang="en-US" sz="2000" dirty="0"/>
              <a:t> </a:t>
            </a:r>
            <a:r>
              <a:rPr lang="en-US" altLang="zh-CN" sz="2000" dirty="0"/>
              <a:t>includes</a:t>
            </a:r>
            <a:r>
              <a:rPr lang="zh-CN" altLang="en-US" sz="2000" dirty="0"/>
              <a:t> </a:t>
            </a:r>
            <a:r>
              <a:rPr lang="en-US" altLang="zh-CN" sz="2000" dirty="0"/>
              <a:t>all</a:t>
            </a:r>
            <a:r>
              <a:rPr lang="zh-CN" altLang="en-US" sz="2000" dirty="0"/>
              <a:t> </a:t>
            </a:r>
            <a:r>
              <a:rPr lang="en-US" altLang="zh-CN" sz="2000" dirty="0"/>
              <a:t>non-Alexa</a:t>
            </a:r>
            <a:r>
              <a:rPr lang="zh-CN" altLang="en-US" sz="2000" dirty="0"/>
              <a:t> </a:t>
            </a:r>
            <a:r>
              <a:rPr lang="en-US" altLang="zh-CN" sz="2000" dirty="0"/>
              <a:t>developed</a:t>
            </a:r>
            <a:r>
              <a:rPr lang="zh-CN" altLang="en-US" sz="2000" dirty="0"/>
              <a:t> </a:t>
            </a:r>
            <a:r>
              <a:rPr lang="en-US" altLang="zh-CN" sz="2000" dirty="0"/>
              <a:t>skills,</a:t>
            </a:r>
            <a:r>
              <a:rPr lang="zh-CN" altLang="en-US" sz="2000" dirty="0"/>
              <a:t> </a:t>
            </a:r>
            <a:r>
              <a:rPr lang="en-US" altLang="zh-CN" sz="2000" dirty="0"/>
              <a:t>such</a:t>
            </a:r>
            <a:r>
              <a:rPr lang="zh-CN" altLang="en-US" sz="2000" dirty="0"/>
              <a:t> </a:t>
            </a:r>
            <a:r>
              <a:rPr lang="en-US" altLang="zh-CN" sz="2000" dirty="0"/>
              <a:t>as</a:t>
            </a:r>
            <a:r>
              <a:rPr lang="zh-CN" altLang="en-US" sz="2000" dirty="0"/>
              <a:t> </a:t>
            </a:r>
            <a:r>
              <a:rPr lang="en-US" altLang="zh-CN" sz="2000" dirty="0"/>
              <a:t>Uber,</a:t>
            </a:r>
            <a:r>
              <a:rPr lang="zh-CN" altLang="en-US" sz="2000" dirty="0"/>
              <a:t> </a:t>
            </a:r>
            <a:r>
              <a:rPr lang="en-US" altLang="zh-CN" sz="2000" dirty="0"/>
              <a:t>Lyft,</a:t>
            </a:r>
            <a:r>
              <a:rPr lang="zh-CN" altLang="en-US" sz="2000" dirty="0"/>
              <a:t> </a:t>
            </a:r>
            <a:r>
              <a:rPr lang="en-US" altLang="zh-CN" sz="2000" dirty="0"/>
              <a:t>etc.</a:t>
            </a:r>
          </a:p>
          <a:p>
            <a:pPr lvl="1"/>
            <a:r>
              <a:rPr lang="en-US" altLang="zh-CN" sz="2000" dirty="0"/>
              <a:t>More</a:t>
            </a:r>
            <a:r>
              <a:rPr lang="zh-CN" altLang="en-US" sz="2000" dirty="0"/>
              <a:t> </a:t>
            </a:r>
            <a:r>
              <a:rPr lang="en-US" altLang="zh-CN" sz="2000" dirty="0"/>
              <a:t>examples:</a:t>
            </a:r>
            <a:r>
              <a:rPr lang="zh-CN" altLang="en-US" sz="2000" dirty="0"/>
              <a:t> </a:t>
            </a:r>
            <a:r>
              <a:rPr lang="en-US" altLang="zh-CN" sz="2000" dirty="0">
                <a:hlinkClick r:id="rId3"/>
              </a:rPr>
              <a:t>https://www.amazon.com/alexa-skills/b?ie=UTF8&amp;node=13727921011</a:t>
            </a:r>
            <a:endParaRPr lang="en-US" altLang="zh-CN" sz="2000" dirty="0"/>
          </a:p>
          <a:p>
            <a:r>
              <a:rPr lang="en-US" altLang="zh-CN" sz="2400" dirty="0"/>
              <a:t>Example: </a:t>
            </a:r>
          </a:p>
          <a:p>
            <a:pPr lvl="1"/>
            <a:r>
              <a:rPr lang="en-US" altLang="zh-CN" sz="2000" dirty="0"/>
              <a:t>Utterance: </a:t>
            </a:r>
            <a:r>
              <a:rPr lang="en-US" altLang="zh-CN" sz="2000" dirty="0" err="1"/>
              <a:t>alexa</a:t>
            </a:r>
            <a:r>
              <a:rPr lang="en-US" altLang="zh-CN" sz="2000" dirty="0"/>
              <a:t>, play today’s hits</a:t>
            </a:r>
          </a:p>
          <a:p>
            <a:pPr lvl="1"/>
            <a:r>
              <a:rPr lang="en-US" altLang="zh-CN" sz="2000" dirty="0"/>
              <a:t>Response: Pandora application will be invoked</a:t>
            </a:r>
          </a:p>
          <a:p>
            <a:endParaRPr lang="en-US" altLang="zh-CN" sz="2000" dirty="0"/>
          </a:p>
          <a:p>
            <a:endParaRPr lang="en-US" sz="2000" dirty="0"/>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2</a:t>
            </a:fld>
            <a:endParaRPr lang="en-US"/>
          </a:p>
        </p:txBody>
      </p:sp>
    </p:spTree>
    <p:extLst>
      <p:ext uri="{BB962C8B-B14F-4D97-AF65-F5344CB8AC3E}">
        <p14:creationId xmlns:p14="http://schemas.microsoft.com/office/powerpoint/2010/main" val="52687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Research</a:t>
            </a:r>
            <a:r>
              <a:rPr lang="zh-CN" altLang="en-US" dirty="0"/>
              <a:t> </a:t>
            </a:r>
            <a:r>
              <a:rPr lang="en-US" altLang="zh-CN" dirty="0"/>
              <a:t>Question</a:t>
            </a:r>
            <a:endParaRPr lang="en-US" dirty="0"/>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10370906" cy="4165581"/>
          </a:xfrm>
        </p:spPr>
        <p:txBody>
          <a:bodyPr>
            <a:normAutofit/>
          </a:bodyPr>
          <a:lstStyle/>
          <a:p>
            <a:r>
              <a:rPr lang="en-US" altLang="zh-CN" sz="2000" b="1" dirty="0"/>
              <a:t>Goal:</a:t>
            </a:r>
            <a:r>
              <a:rPr lang="zh-CN" altLang="en-US" sz="2000" b="1" dirty="0"/>
              <a:t> </a:t>
            </a:r>
            <a:r>
              <a:rPr lang="en-US" altLang="zh-CN" sz="2000" dirty="0"/>
              <a:t>To</a:t>
            </a:r>
            <a:r>
              <a:rPr lang="zh-CN" altLang="en-US" sz="2000" dirty="0"/>
              <a:t> </a:t>
            </a:r>
            <a:r>
              <a:rPr lang="en-US" altLang="zh-CN" sz="2000" dirty="0"/>
              <a:t>avoid</a:t>
            </a:r>
            <a:r>
              <a:rPr lang="zh-CN" altLang="en-US" sz="2000" dirty="0"/>
              <a:t> </a:t>
            </a:r>
            <a:r>
              <a:rPr lang="en-US" altLang="zh-CN" sz="2000" dirty="0"/>
              <a:t>unnecessary</a:t>
            </a:r>
            <a:r>
              <a:rPr lang="zh-CN" altLang="en-US" sz="2000" dirty="0"/>
              <a:t> </a:t>
            </a:r>
            <a:r>
              <a:rPr lang="en-US" altLang="zh-CN" sz="2000" dirty="0"/>
              <a:t>utterance</a:t>
            </a:r>
            <a:r>
              <a:rPr lang="zh-CN" altLang="en-US" sz="2000" dirty="0"/>
              <a:t> </a:t>
            </a:r>
            <a:r>
              <a:rPr lang="en-US" altLang="zh-CN" sz="2000" dirty="0"/>
              <a:t>failures</a:t>
            </a:r>
            <a:r>
              <a:rPr lang="zh-CN" altLang="en-US" sz="2000" dirty="0"/>
              <a:t> </a:t>
            </a:r>
            <a:r>
              <a:rPr lang="en-US" altLang="zh-CN" sz="2000" dirty="0"/>
              <a:t>in</a:t>
            </a:r>
            <a:r>
              <a:rPr lang="zh-CN" altLang="en-US" sz="2000" dirty="0"/>
              <a:t> </a:t>
            </a:r>
            <a:r>
              <a:rPr lang="en-US" altLang="zh-CN" sz="2000" dirty="0"/>
              <a:t>SLU</a:t>
            </a:r>
            <a:r>
              <a:rPr lang="zh-CN" altLang="en-US" sz="2000" dirty="0"/>
              <a:t> </a:t>
            </a:r>
            <a:r>
              <a:rPr lang="en-US" altLang="zh-CN" sz="2000" dirty="0"/>
              <a:t>systems</a:t>
            </a:r>
            <a:r>
              <a:rPr lang="zh-CN" altLang="en-US" sz="2000" dirty="0"/>
              <a:t> </a:t>
            </a:r>
            <a:r>
              <a:rPr lang="en-US" altLang="zh-CN" sz="2000" dirty="0"/>
              <a:t>such</a:t>
            </a:r>
            <a:r>
              <a:rPr lang="zh-CN" altLang="en-US" sz="2000" dirty="0"/>
              <a:t> </a:t>
            </a:r>
            <a:r>
              <a:rPr lang="en-US" altLang="zh-CN" sz="2000" dirty="0"/>
              <a:t>as</a:t>
            </a:r>
            <a:r>
              <a:rPr lang="zh-CN" altLang="en-US" sz="2000" dirty="0"/>
              <a:t> </a:t>
            </a:r>
            <a:r>
              <a:rPr lang="en-US" altLang="zh-CN" sz="2000" dirty="0"/>
              <a:t>model</a:t>
            </a:r>
            <a:r>
              <a:rPr lang="zh-CN" altLang="en-US" sz="2000" dirty="0"/>
              <a:t> </a:t>
            </a:r>
            <a:r>
              <a:rPr lang="en-US" altLang="zh-CN" sz="2000" dirty="0"/>
              <a:t>incapability</a:t>
            </a:r>
            <a:r>
              <a:rPr lang="zh-CN" altLang="en-US" sz="2000" dirty="0"/>
              <a:t> </a:t>
            </a:r>
            <a:r>
              <a:rPr lang="en-US" altLang="zh-CN" sz="2000" dirty="0"/>
              <a:t>or</a:t>
            </a:r>
            <a:r>
              <a:rPr lang="zh-CN" altLang="en-US" sz="2000" dirty="0"/>
              <a:t> </a:t>
            </a:r>
            <a:r>
              <a:rPr lang="en-US" altLang="zh-CN" sz="2000" dirty="0"/>
              <a:t>routing</a:t>
            </a:r>
            <a:r>
              <a:rPr lang="zh-CN" altLang="en-US" sz="2000" dirty="0"/>
              <a:t> </a:t>
            </a:r>
            <a:r>
              <a:rPr lang="en-US" altLang="zh-CN" sz="2000" dirty="0"/>
              <a:t>errors,</a:t>
            </a:r>
            <a:r>
              <a:rPr lang="zh-CN" altLang="en-US" sz="2000" dirty="0"/>
              <a:t> </a:t>
            </a:r>
            <a:r>
              <a:rPr lang="en-US" altLang="zh-CN" sz="2000" dirty="0"/>
              <a:t>we</a:t>
            </a:r>
            <a:r>
              <a:rPr lang="zh-CN" altLang="en-US" sz="2000" dirty="0"/>
              <a:t> </a:t>
            </a:r>
            <a:r>
              <a:rPr lang="en-US" altLang="zh-CN" sz="2000" dirty="0"/>
              <a:t>propose</a:t>
            </a:r>
            <a:r>
              <a:rPr lang="zh-CN" altLang="en-US" sz="2000" dirty="0"/>
              <a:t> </a:t>
            </a:r>
            <a:r>
              <a:rPr lang="en-US" altLang="zh-CN" sz="2000" dirty="0"/>
              <a:t>a skill retrieval system as a downstream service to suggest fallback skills to unclaimed utterances.</a:t>
            </a:r>
          </a:p>
          <a:p>
            <a:r>
              <a:rPr lang="en-US" altLang="zh-CN" sz="2000" b="1" dirty="0"/>
              <a:t>Input</a:t>
            </a:r>
            <a:r>
              <a:rPr lang="en-US" altLang="zh-CN" sz="2000" dirty="0"/>
              <a:t>:</a:t>
            </a:r>
            <a:r>
              <a:rPr lang="zh-CN" altLang="en-US" sz="2000" dirty="0"/>
              <a:t> </a:t>
            </a:r>
            <a:r>
              <a:rPr lang="en-US" altLang="zh-CN" sz="2000" dirty="0"/>
              <a:t>unclaimed</a:t>
            </a:r>
            <a:r>
              <a:rPr lang="zh-CN" altLang="en-US" sz="2000" dirty="0"/>
              <a:t> </a:t>
            </a:r>
            <a:r>
              <a:rPr lang="en-US" altLang="zh-CN" sz="2000" dirty="0"/>
              <a:t>utterances</a:t>
            </a:r>
          </a:p>
          <a:p>
            <a:r>
              <a:rPr lang="en-US" altLang="zh-CN" sz="2000" b="1" dirty="0"/>
              <a:t>Output</a:t>
            </a:r>
            <a:r>
              <a:rPr lang="en-US" altLang="zh-CN" sz="2000" dirty="0"/>
              <a:t>:</a:t>
            </a:r>
            <a:r>
              <a:rPr lang="zh-CN" altLang="en-US" sz="2000" dirty="0"/>
              <a:t> </a:t>
            </a:r>
            <a:r>
              <a:rPr lang="en-US" altLang="zh-CN" sz="2000" dirty="0"/>
              <a:t>suggested</a:t>
            </a:r>
            <a:r>
              <a:rPr lang="zh-CN" altLang="en-US" sz="2000" dirty="0"/>
              <a:t> </a:t>
            </a:r>
            <a:r>
              <a:rPr lang="en-US" altLang="zh-CN" sz="2000" dirty="0"/>
              <a:t>fallback</a:t>
            </a:r>
            <a:r>
              <a:rPr lang="zh-CN" altLang="en-US" sz="2000" dirty="0"/>
              <a:t> </a:t>
            </a:r>
            <a:r>
              <a:rPr lang="en-US" altLang="zh-CN" sz="2000" dirty="0"/>
              <a:t>skills</a:t>
            </a:r>
          </a:p>
          <a:p>
            <a:r>
              <a:rPr lang="en-US" altLang="zh-CN" sz="2000" b="1" dirty="0"/>
              <a:t>Keywords</a:t>
            </a:r>
            <a:r>
              <a:rPr lang="en-US" altLang="zh-CN" sz="2000" dirty="0"/>
              <a:t>:</a:t>
            </a:r>
            <a:r>
              <a:rPr lang="zh-CN" altLang="en-US" sz="2000" dirty="0"/>
              <a:t> </a:t>
            </a:r>
            <a:r>
              <a:rPr lang="en-US" altLang="zh-CN" sz="2000" dirty="0"/>
              <a:t>data</a:t>
            </a:r>
            <a:r>
              <a:rPr lang="zh-CN" altLang="en-US" sz="2000" dirty="0"/>
              <a:t> </a:t>
            </a:r>
            <a:r>
              <a:rPr lang="en-US" altLang="zh-CN" sz="2000" dirty="0"/>
              <a:t>augmentation,</a:t>
            </a:r>
            <a:r>
              <a:rPr lang="zh-CN" altLang="en-US" sz="2000" dirty="0"/>
              <a:t> </a:t>
            </a:r>
            <a:r>
              <a:rPr lang="en-US" altLang="zh-CN" sz="2000" dirty="0"/>
              <a:t>pseudo</a:t>
            </a:r>
            <a:r>
              <a:rPr lang="zh-CN" altLang="en-US" sz="2000" dirty="0"/>
              <a:t> </a:t>
            </a:r>
            <a:r>
              <a:rPr lang="en-US" altLang="zh-CN" sz="2000" dirty="0"/>
              <a:t>label</a:t>
            </a:r>
            <a:r>
              <a:rPr lang="zh-CN" altLang="en-US" sz="2000" dirty="0"/>
              <a:t> </a:t>
            </a:r>
            <a:r>
              <a:rPr lang="en-US" altLang="zh-CN" sz="2000" dirty="0"/>
              <a:t>alignment</a:t>
            </a:r>
            <a:endParaRPr lang="en-US" sz="2000" dirty="0"/>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3</a:t>
            </a:fld>
            <a:endParaRPr lang="en-US"/>
          </a:p>
        </p:txBody>
      </p:sp>
      <p:pic>
        <p:nvPicPr>
          <p:cNvPr id="8" name="Picture 7">
            <a:extLst>
              <a:ext uri="{FF2B5EF4-FFF2-40B4-BE49-F238E27FC236}">
                <a16:creationId xmlns:a16="http://schemas.microsoft.com/office/drawing/2014/main" id="{8BD48F1E-99F3-A447-9D75-33E61A319F0E}"/>
              </a:ext>
            </a:extLst>
          </p:cNvPr>
          <p:cNvPicPr>
            <a:picLocks noChangeAspect="1"/>
          </p:cNvPicPr>
          <p:nvPr/>
        </p:nvPicPr>
        <p:blipFill>
          <a:blip r:embed="rId3"/>
          <a:stretch>
            <a:fillRect/>
          </a:stretch>
        </p:blipFill>
        <p:spPr>
          <a:xfrm>
            <a:off x="2908300" y="3841750"/>
            <a:ext cx="5702300" cy="2514600"/>
          </a:xfrm>
          <a:prstGeom prst="rect">
            <a:avLst/>
          </a:prstGeom>
        </p:spPr>
      </p:pic>
    </p:spTree>
    <p:extLst>
      <p:ext uri="{BB962C8B-B14F-4D97-AF65-F5344CB8AC3E}">
        <p14:creationId xmlns:p14="http://schemas.microsoft.com/office/powerpoint/2010/main" val="142135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Method</a:t>
            </a:r>
            <a:endParaRPr lang="en-US" dirty="0"/>
          </a:p>
        </p:txBody>
      </p:sp>
      <p:pic>
        <p:nvPicPr>
          <p:cNvPr id="8" name="Content Placeholder 7">
            <a:extLst>
              <a:ext uri="{FF2B5EF4-FFF2-40B4-BE49-F238E27FC236}">
                <a16:creationId xmlns:a16="http://schemas.microsoft.com/office/drawing/2014/main" id="{458579BA-00E4-7044-B9B7-C1522A00985E}"/>
              </a:ext>
            </a:extLst>
          </p:cNvPr>
          <p:cNvPicPr>
            <a:picLocks noGrp="1" noChangeAspect="1"/>
          </p:cNvPicPr>
          <p:nvPr>
            <p:ph idx="1"/>
          </p:nvPr>
        </p:nvPicPr>
        <p:blipFill>
          <a:blip r:embed="rId3"/>
          <a:stretch>
            <a:fillRect/>
          </a:stretch>
        </p:blipFill>
        <p:spPr>
          <a:xfrm>
            <a:off x="6381195" y="1690688"/>
            <a:ext cx="4458809" cy="4165600"/>
          </a:xfrm>
        </p:spPr>
      </p:pic>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4</a:t>
            </a:fld>
            <a:endParaRPr lang="en-US"/>
          </a:p>
        </p:txBody>
      </p:sp>
      <p:sp>
        <p:nvSpPr>
          <p:cNvPr id="9" name="TextBox 8">
            <a:extLst>
              <a:ext uri="{FF2B5EF4-FFF2-40B4-BE49-F238E27FC236}">
                <a16:creationId xmlns:a16="http://schemas.microsoft.com/office/drawing/2014/main" id="{1D2FBF20-6D69-C943-BCEB-A92B267E7CDE}"/>
              </a:ext>
            </a:extLst>
          </p:cNvPr>
          <p:cNvSpPr txBox="1"/>
          <p:nvPr/>
        </p:nvSpPr>
        <p:spPr>
          <a:xfrm>
            <a:off x="430307" y="1976132"/>
            <a:ext cx="5912340" cy="3477875"/>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Two</a:t>
            </a:r>
            <a:r>
              <a:rPr lang="zh-CN" altLang="en-US" sz="2000" dirty="0"/>
              <a:t> </a:t>
            </a:r>
            <a:r>
              <a:rPr lang="en-US" altLang="zh-CN" sz="2000" dirty="0"/>
              <a:t>Step</a:t>
            </a:r>
            <a:r>
              <a:rPr lang="zh-CN" altLang="en-US" sz="2000" dirty="0"/>
              <a:t> </a:t>
            </a:r>
            <a:r>
              <a:rPr lang="en-US" altLang="zh-CN" sz="2000" dirty="0"/>
              <a:t>Approach</a:t>
            </a:r>
          </a:p>
          <a:p>
            <a:pPr marL="742950" lvl="1" indent="-285750">
              <a:buFont typeface="Arial" panose="020B0604020202020204" pitchFamily="34" charset="0"/>
              <a:buChar char="•"/>
            </a:pPr>
            <a:r>
              <a:rPr lang="en-US" altLang="zh-CN" sz="2000" b="1" dirty="0"/>
              <a:t>Paraphrase</a:t>
            </a:r>
            <a:r>
              <a:rPr lang="zh-CN" altLang="en-US" sz="2000" b="1" dirty="0"/>
              <a:t> </a:t>
            </a:r>
            <a:r>
              <a:rPr lang="en-US" altLang="zh-CN" sz="2000" b="1" dirty="0"/>
              <a:t>detection:</a:t>
            </a:r>
            <a:r>
              <a:rPr lang="zh-CN" altLang="en-US" sz="2000" b="1" dirty="0"/>
              <a:t> </a:t>
            </a:r>
            <a:r>
              <a:rPr lang="en-US" sz="2000" dirty="0"/>
              <a:t>detect paraphrases from claimed utterances</a:t>
            </a:r>
          </a:p>
          <a:p>
            <a:pPr marL="742950" lvl="1" indent="-285750">
              <a:buFont typeface="Arial" panose="020B0604020202020204" pitchFamily="34" charset="0"/>
              <a:buChar char="•"/>
            </a:pPr>
            <a:r>
              <a:rPr lang="en-US" altLang="zh-CN" sz="2000" b="1" dirty="0"/>
              <a:t>Skill</a:t>
            </a:r>
            <a:r>
              <a:rPr lang="zh-CN" altLang="en-US" sz="2000" b="1" dirty="0"/>
              <a:t> </a:t>
            </a:r>
            <a:r>
              <a:rPr lang="en-US" altLang="zh-CN" sz="2000" b="1" dirty="0"/>
              <a:t>retrieval</a:t>
            </a:r>
            <a:r>
              <a:rPr lang="en-US" altLang="zh-CN" sz="2000" dirty="0"/>
              <a:t>:</a:t>
            </a:r>
            <a:r>
              <a:rPr lang="zh-CN" altLang="en-US" sz="2000" dirty="0"/>
              <a:t> </a:t>
            </a:r>
            <a:r>
              <a:rPr lang="en-US" sz="2000" dirty="0"/>
              <a:t>retrieve skills via a</a:t>
            </a:r>
            <a:r>
              <a:rPr lang="zh-CN" altLang="en-US" sz="2000" dirty="0"/>
              <a:t> </a:t>
            </a:r>
            <a:r>
              <a:rPr lang="en-US" sz="2000" dirty="0"/>
              <a:t>customized loss function aligning paraphrase launched skills</a:t>
            </a:r>
            <a:r>
              <a:rPr lang="en-US" altLang="zh-CN" sz="2000" dirty="0"/>
              <a:t>.</a:t>
            </a:r>
          </a:p>
          <a:p>
            <a:pPr marL="285750" indent="-285750">
              <a:buFont typeface="Arial" panose="020B0604020202020204" pitchFamily="34" charset="0"/>
              <a:buChar char="•"/>
            </a:pPr>
            <a:r>
              <a:rPr lang="en-US" altLang="zh-CN" sz="2000" dirty="0"/>
              <a:t>In the testing stage, we only apply the skill retrieval step on unclaimed utterances to predict relevancy labels of their Shortlisting skills and retrieve the skill with the highest prediction score. Claimed utterances and the paraphrase detection step are not involved.</a:t>
            </a:r>
            <a:endParaRPr lang="en-US" sz="2000" dirty="0"/>
          </a:p>
        </p:txBody>
      </p:sp>
    </p:spTree>
    <p:extLst>
      <p:ext uri="{BB962C8B-B14F-4D97-AF65-F5344CB8AC3E}">
        <p14:creationId xmlns:p14="http://schemas.microsoft.com/office/powerpoint/2010/main" val="246640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dirty="0"/>
              <a:t>Paraphrase Detection</a:t>
            </a:r>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9919447" cy="4165581"/>
          </a:xfrm>
        </p:spPr>
        <p:txBody>
          <a:bodyPr>
            <a:normAutofit/>
          </a:bodyPr>
          <a:lstStyle/>
          <a:p>
            <a:r>
              <a:rPr lang="en-US" sz="2000" dirty="0"/>
              <a:t>Raw Selection </a:t>
            </a:r>
          </a:p>
          <a:p>
            <a:pPr lvl="1"/>
            <a:r>
              <a:rPr lang="en-US" sz="1600" dirty="0"/>
              <a:t>Word level similarity: Jaccard Similarity</a:t>
            </a:r>
          </a:p>
          <a:p>
            <a:pPr lvl="1"/>
            <a:r>
              <a:rPr lang="en-US" sz="1600" dirty="0"/>
              <a:t>Semantic similarity: Pretrained Bert embedding + FAISS model</a:t>
            </a:r>
          </a:p>
          <a:p>
            <a:r>
              <a:rPr lang="en-US" sz="2000" dirty="0"/>
              <a:t>Pairwise Matching</a:t>
            </a:r>
          </a:p>
          <a:p>
            <a:pPr lvl="1"/>
            <a:r>
              <a:rPr lang="en-US" sz="1600" dirty="0"/>
              <a:t>Siamese network: build on claimed utterances to detect utterance pairwise relationship</a:t>
            </a:r>
          </a:p>
          <a:p>
            <a:r>
              <a:rPr lang="en-US" sz="2000" dirty="0"/>
              <a:t>Given an utterance, select all claimed utterances with matching score (raw selection score + pairwise matching score) above threshold as the paraphrase candidate set.</a:t>
            </a:r>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5</a:t>
            </a:fld>
            <a:endParaRPr lang="en-US"/>
          </a:p>
        </p:txBody>
      </p:sp>
    </p:spTree>
    <p:extLst>
      <p:ext uri="{BB962C8B-B14F-4D97-AF65-F5344CB8AC3E}">
        <p14:creationId xmlns:p14="http://schemas.microsoft.com/office/powerpoint/2010/main" val="404667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dirty="0"/>
              <a:t>Skill Retrieval</a:t>
            </a:r>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4681654" cy="4542844"/>
          </a:xfrm>
        </p:spPr>
        <p:txBody>
          <a:bodyPr>
            <a:normAutofit/>
          </a:bodyPr>
          <a:lstStyle/>
          <a:p>
            <a:r>
              <a:rPr lang="en-US" sz="2000" dirty="0"/>
              <a:t>Shortlisting</a:t>
            </a:r>
          </a:p>
          <a:p>
            <a:pPr lvl="1"/>
            <a:r>
              <a:rPr lang="en-US" sz="1600" dirty="0"/>
              <a:t>TF-IDF model in Elasticsearch</a:t>
            </a:r>
          </a:p>
          <a:p>
            <a:r>
              <a:rPr lang="en-US" sz="2000" dirty="0"/>
              <a:t>Reranking</a:t>
            </a:r>
          </a:p>
          <a:p>
            <a:pPr lvl="1"/>
            <a:r>
              <a:rPr lang="en-US" sz="1600" dirty="0"/>
              <a:t>Utterance and Skill Encoder</a:t>
            </a:r>
          </a:p>
          <a:p>
            <a:pPr lvl="1"/>
            <a:r>
              <a:rPr lang="en-US" sz="1600" dirty="0"/>
              <a:t>Sequence Labeling</a:t>
            </a:r>
          </a:p>
          <a:p>
            <a:pPr lvl="1"/>
            <a:r>
              <a:rPr lang="en-US" altLang="zh-CN" sz="1600" dirty="0"/>
              <a:t>Cross</a:t>
            </a:r>
            <a:r>
              <a:rPr lang="zh-CN" altLang="en-US" sz="1600" dirty="0"/>
              <a:t> </a:t>
            </a:r>
            <a:r>
              <a:rPr lang="en-US" altLang="zh-CN" sz="1600" dirty="0"/>
              <a:t>Entropy</a:t>
            </a:r>
            <a:r>
              <a:rPr lang="zh-CN" altLang="en-US" sz="1600" dirty="0"/>
              <a:t> </a:t>
            </a:r>
            <a:r>
              <a:rPr lang="en-US" altLang="zh-CN" sz="1600" dirty="0"/>
              <a:t>Loss</a:t>
            </a:r>
            <a:r>
              <a:rPr lang="zh-CN" altLang="en-US" sz="1600" dirty="0"/>
              <a:t> </a:t>
            </a:r>
            <a:r>
              <a:rPr lang="en-US" altLang="zh-CN" sz="1600" dirty="0"/>
              <a:t>+</a:t>
            </a:r>
            <a:r>
              <a:rPr lang="zh-CN" altLang="en-US" sz="1600" dirty="0"/>
              <a:t> </a:t>
            </a:r>
            <a:r>
              <a:rPr lang="en-US" altLang="zh-CN" sz="1600" dirty="0"/>
              <a:t>Label</a:t>
            </a:r>
            <a:r>
              <a:rPr lang="zh-CN" altLang="en-US" sz="1600" dirty="0"/>
              <a:t> </a:t>
            </a:r>
            <a:r>
              <a:rPr lang="en-US" altLang="zh-CN" sz="1600" dirty="0"/>
              <a:t>Alignment</a:t>
            </a:r>
            <a:r>
              <a:rPr lang="zh-CN" altLang="en-US" sz="1600" dirty="0"/>
              <a:t> </a:t>
            </a:r>
            <a:r>
              <a:rPr lang="en-US" altLang="zh-CN" sz="1600" dirty="0"/>
              <a:t>Loss</a:t>
            </a:r>
          </a:p>
          <a:p>
            <a:r>
              <a:rPr lang="en-US" altLang="zh-CN" sz="2000" dirty="0"/>
              <a:t>Loss</a:t>
            </a:r>
            <a:r>
              <a:rPr lang="zh-CN" altLang="en-US" sz="2000" dirty="0"/>
              <a:t> </a:t>
            </a:r>
            <a:r>
              <a:rPr lang="en-US" altLang="zh-CN" sz="2000" dirty="0"/>
              <a:t>Function</a:t>
            </a:r>
          </a:p>
          <a:p>
            <a:pPr lvl="1"/>
            <a:r>
              <a:rPr lang="en-US" altLang="zh-CN" sz="1600" dirty="0"/>
              <a:t>Cross</a:t>
            </a:r>
            <a:r>
              <a:rPr lang="zh-CN" altLang="en-US" sz="1600" dirty="0"/>
              <a:t> </a:t>
            </a:r>
            <a:r>
              <a:rPr lang="en-US" altLang="zh-CN" sz="1600" dirty="0"/>
              <a:t>entropy</a:t>
            </a:r>
            <a:r>
              <a:rPr lang="zh-CN" altLang="en-US" sz="1600" dirty="0"/>
              <a:t> </a:t>
            </a:r>
            <a:r>
              <a:rPr lang="en-US" altLang="zh-CN" sz="1600" dirty="0"/>
              <a:t>loss:</a:t>
            </a:r>
            <a:r>
              <a:rPr lang="zh-CN" altLang="en-US" sz="1600" dirty="0"/>
              <a:t> </a:t>
            </a:r>
            <a:r>
              <a:rPr lang="en-US" altLang="zh-CN" sz="1600" dirty="0"/>
              <a:t>predicted</a:t>
            </a:r>
            <a:r>
              <a:rPr lang="zh-CN" altLang="en-US" sz="1600" dirty="0"/>
              <a:t> </a:t>
            </a:r>
            <a:r>
              <a:rPr lang="en-US" altLang="zh-CN" sz="1600" dirty="0"/>
              <a:t>label</a:t>
            </a:r>
            <a:r>
              <a:rPr lang="zh-CN" altLang="en-US" sz="1600" dirty="0"/>
              <a:t> </a:t>
            </a:r>
            <a:r>
              <a:rPr lang="en-US" altLang="zh-CN" sz="1600" dirty="0"/>
              <a:t>sequence</a:t>
            </a:r>
            <a:r>
              <a:rPr lang="zh-CN" altLang="en-US" sz="1600" dirty="0"/>
              <a:t> </a:t>
            </a:r>
            <a:r>
              <a:rPr lang="en-US" altLang="zh-CN" sz="1600" dirty="0"/>
              <a:t>score</a:t>
            </a:r>
            <a:r>
              <a:rPr lang="zh-CN" altLang="en-US" sz="1600" dirty="0"/>
              <a:t> </a:t>
            </a:r>
            <a:r>
              <a:rPr lang="en-US" altLang="zh-CN" sz="1600" dirty="0"/>
              <a:t>with</a:t>
            </a:r>
            <a:r>
              <a:rPr lang="zh-CN" altLang="en-US" sz="1600" dirty="0"/>
              <a:t> </a:t>
            </a:r>
            <a:r>
              <a:rPr lang="en-US" altLang="zh-CN" sz="1600" dirty="0"/>
              <a:t>ground</a:t>
            </a:r>
            <a:r>
              <a:rPr lang="zh-CN" altLang="en-US" sz="1600" dirty="0"/>
              <a:t> </a:t>
            </a:r>
            <a:r>
              <a:rPr lang="en-US" altLang="zh-CN" sz="1600" dirty="0"/>
              <a:t>truth</a:t>
            </a:r>
          </a:p>
          <a:p>
            <a:pPr lvl="1"/>
            <a:endParaRPr lang="en-US" altLang="zh-CN" sz="1600" dirty="0"/>
          </a:p>
          <a:p>
            <a:pPr marL="457200" lvl="1" indent="0">
              <a:buNone/>
            </a:pPr>
            <a:endParaRPr lang="en-US" altLang="zh-CN" sz="1600" dirty="0"/>
          </a:p>
          <a:p>
            <a:pPr lvl="1"/>
            <a:r>
              <a:rPr lang="en-US" altLang="zh-CN" sz="1600" dirty="0"/>
              <a:t>Label</a:t>
            </a:r>
            <a:r>
              <a:rPr lang="zh-CN" altLang="en-US" sz="1600" dirty="0"/>
              <a:t> </a:t>
            </a:r>
            <a:r>
              <a:rPr lang="en-US" altLang="zh-CN" sz="1600" dirty="0"/>
              <a:t>alignment</a:t>
            </a:r>
            <a:r>
              <a:rPr lang="zh-CN" altLang="en-US" sz="1600" dirty="0"/>
              <a:t> </a:t>
            </a:r>
            <a:r>
              <a:rPr lang="en-US" altLang="zh-CN" sz="1600" dirty="0"/>
              <a:t>loss:</a:t>
            </a:r>
            <a:r>
              <a:rPr lang="zh-CN" altLang="en-US" sz="1600" dirty="0"/>
              <a:t> </a:t>
            </a:r>
            <a:r>
              <a:rPr lang="en-US" altLang="zh-CN" sz="1600" dirty="0"/>
              <a:t>minimize their prediction scores' KL divergence on the skills with positive labels in paraphrases but not in original utterance.</a:t>
            </a:r>
            <a:br>
              <a:rPr lang="en-US" altLang="zh-CN" sz="1600" dirty="0"/>
            </a:br>
            <a:endParaRPr lang="en-US" altLang="zh-CN" sz="1600" dirty="0"/>
          </a:p>
          <a:p>
            <a:pPr lvl="1"/>
            <a:endParaRPr lang="en-US" altLang="zh-CN" sz="1600" dirty="0"/>
          </a:p>
          <a:p>
            <a:endParaRPr lang="en-US" sz="2000" dirty="0"/>
          </a:p>
          <a:p>
            <a:pPr lvl="1"/>
            <a:endParaRPr lang="en-US" sz="1600" dirty="0"/>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6</a:t>
            </a:fld>
            <a:endParaRPr lang="en-US"/>
          </a:p>
        </p:txBody>
      </p:sp>
      <p:pic>
        <p:nvPicPr>
          <p:cNvPr id="8" name="Picture 7">
            <a:extLst>
              <a:ext uri="{FF2B5EF4-FFF2-40B4-BE49-F238E27FC236}">
                <a16:creationId xmlns:a16="http://schemas.microsoft.com/office/drawing/2014/main" id="{7E372E94-608D-6743-B578-4977CD6F95AE}"/>
              </a:ext>
            </a:extLst>
          </p:cNvPr>
          <p:cNvPicPr>
            <a:picLocks noChangeAspect="1"/>
          </p:cNvPicPr>
          <p:nvPr/>
        </p:nvPicPr>
        <p:blipFill>
          <a:blip r:embed="rId3"/>
          <a:stretch>
            <a:fillRect/>
          </a:stretch>
        </p:blipFill>
        <p:spPr>
          <a:xfrm>
            <a:off x="5394262" y="1471229"/>
            <a:ext cx="5518275" cy="3915541"/>
          </a:xfrm>
          <a:prstGeom prst="rect">
            <a:avLst/>
          </a:prstGeom>
        </p:spPr>
      </p:pic>
      <p:pic>
        <p:nvPicPr>
          <p:cNvPr id="9" name="Picture 8">
            <a:extLst>
              <a:ext uri="{FF2B5EF4-FFF2-40B4-BE49-F238E27FC236}">
                <a16:creationId xmlns:a16="http://schemas.microsoft.com/office/drawing/2014/main" id="{EF0BEFA7-4337-5E48-A7C2-B9AF9656476A}"/>
              </a:ext>
            </a:extLst>
          </p:cNvPr>
          <p:cNvPicPr>
            <a:picLocks noChangeAspect="1"/>
          </p:cNvPicPr>
          <p:nvPr/>
        </p:nvPicPr>
        <p:blipFill>
          <a:blip r:embed="rId4"/>
          <a:stretch>
            <a:fillRect/>
          </a:stretch>
        </p:blipFill>
        <p:spPr>
          <a:xfrm>
            <a:off x="1444342" y="4414494"/>
            <a:ext cx="3343779" cy="610883"/>
          </a:xfrm>
          <a:prstGeom prst="rect">
            <a:avLst/>
          </a:prstGeom>
        </p:spPr>
      </p:pic>
      <p:pic>
        <p:nvPicPr>
          <p:cNvPr id="11" name="Picture 10">
            <a:extLst>
              <a:ext uri="{FF2B5EF4-FFF2-40B4-BE49-F238E27FC236}">
                <a16:creationId xmlns:a16="http://schemas.microsoft.com/office/drawing/2014/main" id="{53C0B31B-DE09-D54E-A730-8820736B7E29}"/>
              </a:ext>
            </a:extLst>
          </p:cNvPr>
          <p:cNvPicPr>
            <a:picLocks noChangeAspect="1"/>
          </p:cNvPicPr>
          <p:nvPr/>
        </p:nvPicPr>
        <p:blipFill>
          <a:blip r:embed="rId5"/>
          <a:stretch>
            <a:fillRect/>
          </a:stretch>
        </p:blipFill>
        <p:spPr>
          <a:xfrm>
            <a:off x="1649987" y="5965070"/>
            <a:ext cx="3545017" cy="659742"/>
          </a:xfrm>
          <a:prstGeom prst="rect">
            <a:avLst/>
          </a:prstGeom>
        </p:spPr>
      </p:pic>
    </p:spTree>
    <p:extLst>
      <p:ext uri="{BB962C8B-B14F-4D97-AF65-F5344CB8AC3E}">
        <p14:creationId xmlns:p14="http://schemas.microsoft.com/office/powerpoint/2010/main" val="22737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Datasets</a:t>
            </a:r>
            <a:endParaRPr lang="en-US" dirty="0"/>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10370906" cy="4165581"/>
          </a:xfrm>
        </p:spPr>
        <p:txBody>
          <a:bodyPr>
            <a:normAutofit/>
          </a:bodyPr>
          <a:lstStyle/>
          <a:p>
            <a:r>
              <a:rPr lang="en-US" altLang="zh-CN" dirty="0"/>
              <a:t>Dataset</a:t>
            </a:r>
            <a:r>
              <a:rPr lang="zh-CN" altLang="en-US" dirty="0"/>
              <a:t> </a:t>
            </a:r>
            <a:r>
              <a:rPr lang="en-US" dirty="0" err="1"/>
              <a:t>en</a:t>
            </a:r>
            <a:r>
              <a:rPr lang="en-US" dirty="0"/>
              <a:t>-US and </a:t>
            </a:r>
            <a:r>
              <a:rPr lang="en-US" dirty="0" err="1"/>
              <a:t>en</a:t>
            </a:r>
            <a:r>
              <a:rPr lang="en-US" dirty="0"/>
              <a:t>-CA are unclaimed English utterances from devices in the United States</a:t>
            </a:r>
            <a:r>
              <a:rPr lang="zh-CN" altLang="en-US" dirty="0"/>
              <a:t> </a:t>
            </a:r>
            <a:r>
              <a:rPr lang="en-US" dirty="0"/>
              <a:t>and Canada respectively. The third dataset is claimed English</a:t>
            </a:r>
            <a:r>
              <a:rPr lang="zh-CN" altLang="en-US" dirty="0"/>
              <a:t> </a:t>
            </a:r>
            <a:r>
              <a:rPr lang="en-US" dirty="0"/>
              <a:t>utterances from devices in both countries. In dataset </a:t>
            </a:r>
            <a:r>
              <a:rPr lang="en-US" dirty="0" err="1"/>
              <a:t>en</a:t>
            </a:r>
            <a:r>
              <a:rPr lang="en-US" dirty="0"/>
              <a:t>-US and</a:t>
            </a:r>
            <a:r>
              <a:rPr lang="zh-CN" altLang="en-US" dirty="0"/>
              <a:t> </a:t>
            </a:r>
            <a:r>
              <a:rPr lang="en-US" dirty="0" err="1"/>
              <a:t>en</a:t>
            </a:r>
            <a:r>
              <a:rPr lang="en-US" dirty="0"/>
              <a:t>-CA</a:t>
            </a:r>
          </a:p>
          <a:p>
            <a:r>
              <a:rPr lang="en-US" dirty="0"/>
              <a:t>In the end, we collect 1 million unclaimed utterances in </a:t>
            </a:r>
            <a:r>
              <a:rPr lang="en-US" dirty="0" err="1"/>
              <a:t>en</a:t>
            </a:r>
            <a:r>
              <a:rPr lang="en-US" dirty="0"/>
              <a:t>-US, 80 thousand unclaimed utterances</a:t>
            </a:r>
            <a:r>
              <a:rPr lang="zh-CN" altLang="en-US" dirty="0"/>
              <a:t> </a:t>
            </a:r>
            <a:r>
              <a:rPr lang="en-US" dirty="0"/>
              <a:t>in </a:t>
            </a:r>
            <a:r>
              <a:rPr lang="en-US" dirty="0" err="1"/>
              <a:t>en</a:t>
            </a:r>
            <a:r>
              <a:rPr lang="en-US" dirty="0"/>
              <a:t>-CA, and 16 million claimed utterances in both countries.</a:t>
            </a:r>
          </a:p>
          <a:p>
            <a:endParaRPr lang="en-US" sz="2000" dirty="0"/>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7</a:t>
            </a:fld>
            <a:endParaRPr lang="en-US"/>
          </a:p>
        </p:txBody>
      </p:sp>
    </p:spTree>
    <p:extLst>
      <p:ext uri="{BB962C8B-B14F-4D97-AF65-F5344CB8AC3E}">
        <p14:creationId xmlns:p14="http://schemas.microsoft.com/office/powerpoint/2010/main" val="14833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Paraphrase</a:t>
            </a:r>
            <a:r>
              <a:rPr lang="zh-CN" altLang="en-US" dirty="0"/>
              <a:t> </a:t>
            </a:r>
            <a:r>
              <a:rPr lang="en-US" altLang="zh-CN" dirty="0"/>
              <a:t>Detection</a:t>
            </a:r>
            <a:r>
              <a:rPr lang="zh-CN" altLang="en-US" dirty="0"/>
              <a:t> </a:t>
            </a:r>
            <a:r>
              <a:rPr lang="en-US" altLang="zh-CN" dirty="0"/>
              <a:t>Evaluation</a:t>
            </a:r>
            <a:endParaRPr lang="en-US" dirty="0"/>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10370906" cy="4165581"/>
          </a:xfrm>
        </p:spPr>
        <p:txBody>
          <a:bodyPr>
            <a:normAutofit/>
          </a:bodyPr>
          <a:lstStyle/>
          <a:p>
            <a:r>
              <a:rPr lang="en-US" altLang="zh-CN" sz="2000" b="1" dirty="0"/>
              <a:t>Encoder</a:t>
            </a:r>
            <a:r>
              <a:rPr lang="zh-CN" altLang="en-US" sz="2000" b="1" dirty="0"/>
              <a:t> </a:t>
            </a:r>
            <a:r>
              <a:rPr lang="en-US" altLang="zh-CN" sz="2000" b="1" dirty="0"/>
              <a:t>Structure</a:t>
            </a:r>
            <a:r>
              <a:rPr lang="zh-CN" altLang="en-US" sz="2000" b="1" dirty="0"/>
              <a:t> </a:t>
            </a:r>
            <a:r>
              <a:rPr lang="en-US" altLang="zh-CN" sz="2000" b="1" dirty="0"/>
              <a:t>Exploration</a:t>
            </a:r>
            <a:r>
              <a:rPr lang="en-US" altLang="zh-CN" sz="2000" dirty="0"/>
              <a:t>:</a:t>
            </a:r>
            <a:r>
              <a:rPr lang="zh-CN" altLang="en-US" sz="2000" dirty="0"/>
              <a:t> </a:t>
            </a:r>
            <a:r>
              <a:rPr lang="en-US" altLang="zh-CN" sz="2000" dirty="0" err="1"/>
              <a:t>TinyBERT</a:t>
            </a:r>
            <a:r>
              <a:rPr lang="en-US" altLang="zh-CN" sz="2000" dirty="0"/>
              <a:t>,</a:t>
            </a:r>
            <a:r>
              <a:rPr lang="zh-CN" altLang="en-US" sz="2000" dirty="0"/>
              <a:t> </a:t>
            </a:r>
            <a:r>
              <a:rPr lang="en-US" altLang="zh-CN" sz="2000" dirty="0"/>
              <a:t>BERT,</a:t>
            </a:r>
            <a:r>
              <a:rPr lang="zh-CN" altLang="en-US" sz="2000" dirty="0"/>
              <a:t> </a:t>
            </a:r>
            <a:r>
              <a:rPr lang="en-US" altLang="zh-CN" sz="2000" dirty="0" err="1"/>
              <a:t>AlexaBERT</a:t>
            </a:r>
            <a:r>
              <a:rPr lang="en-US" altLang="zh-CN" sz="2000" dirty="0"/>
              <a:t>,</a:t>
            </a:r>
            <a:r>
              <a:rPr lang="zh-CN" altLang="en-US" sz="2000" dirty="0"/>
              <a:t> </a:t>
            </a:r>
            <a:r>
              <a:rPr lang="en-US" altLang="zh-CN" sz="2000" dirty="0" err="1"/>
              <a:t>CharCNN</a:t>
            </a:r>
            <a:r>
              <a:rPr lang="en-US" altLang="zh-CN" sz="2000" dirty="0"/>
              <a:t>,</a:t>
            </a:r>
            <a:r>
              <a:rPr lang="zh-CN" altLang="en-US" sz="2000" dirty="0"/>
              <a:t> </a:t>
            </a:r>
            <a:r>
              <a:rPr lang="en-US" altLang="zh-CN" sz="2000" dirty="0" err="1"/>
              <a:t>GloVe</a:t>
            </a:r>
            <a:r>
              <a:rPr lang="en-US" altLang="zh-CN" sz="2000" dirty="0"/>
              <a:t>,</a:t>
            </a:r>
            <a:r>
              <a:rPr lang="zh-CN" altLang="en-US" sz="2000" dirty="0"/>
              <a:t> </a:t>
            </a:r>
            <a:r>
              <a:rPr lang="en-US" altLang="zh-CN" sz="2000" dirty="0" err="1"/>
              <a:t>ELMo</a:t>
            </a:r>
            <a:r>
              <a:rPr lang="zh-CN" altLang="en-US" sz="2000" dirty="0"/>
              <a:t> </a:t>
            </a:r>
            <a:r>
              <a:rPr lang="en-US" altLang="zh-CN" sz="2000" dirty="0"/>
              <a:t>in</a:t>
            </a:r>
            <a:r>
              <a:rPr lang="zh-CN" altLang="en-US" sz="2000" dirty="0"/>
              <a:t> </a:t>
            </a:r>
            <a:r>
              <a:rPr lang="en-US" altLang="zh-CN" sz="2000" dirty="0"/>
              <a:t>Siamese</a:t>
            </a:r>
            <a:r>
              <a:rPr lang="zh-CN" altLang="en-US" sz="2000" dirty="0"/>
              <a:t> </a:t>
            </a:r>
            <a:r>
              <a:rPr lang="en-US" altLang="zh-CN" sz="2000" dirty="0"/>
              <a:t>network</a:t>
            </a:r>
            <a:r>
              <a:rPr lang="zh-CN" altLang="en-US" sz="2000" dirty="0"/>
              <a:t> </a:t>
            </a:r>
            <a:r>
              <a:rPr lang="en-US" altLang="zh-CN" sz="2000" dirty="0"/>
              <a:t>structure.</a:t>
            </a:r>
          </a:p>
          <a:p>
            <a:r>
              <a:rPr lang="en-US" altLang="zh-CN" sz="2000" b="1" dirty="0"/>
              <a:t>Comparison</a:t>
            </a:r>
            <a:r>
              <a:rPr lang="zh-CN" altLang="en-US" sz="2000" b="1" dirty="0"/>
              <a:t> </a:t>
            </a:r>
            <a:r>
              <a:rPr lang="en-US" altLang="zh-CN" sz="2000" b="1" dirty="0"/>
              <a:t>Results</a:t>
            </a:r>
            <a:r>
              <a:rPr lang="en-US" altLang="zh-CN" sz="2000" dirty="0"/>
              <a:t>:</a:t>
            </a:r>
            <a:r>
              <a:rPr lang="zh-CN" altLang="en-US" sz="2000" dirty="0"/>
              <a:t> </a:t>
            </a:r>
            <a:r>
              <a:rPr lang="en-US" altLang="zh-CN" sz="2000" dirty="0"/>
              <a:t>the</a:t>
            </a:r>
            <a:r>
              <a:rPr lang="zh-CN" altLang="en-US" sz="2000" dirty="0"/>
              <a:t> </a:t>
            </a:r>
            <a:r>
              <a:rPr lang="en-US" altLang="zh-CN" sz="2000" dirty="0"/>
              <a:t>relative</a:t>
            </a:r>
            <a:r>
              <a:rPr lang="zh-CN" altLang="en-US" sz="2000" dirty="0"/>
              <a:t> </a:t>
            </a:r>
            <a:r>
              <a:rPr lang="en-US" altLang="zh-CN" sz="2000" dirty="0"/>
              <a:t>change</a:t>
            </a:r>
            <a:r>
              <a:rPr lang="zh-CN" altLang="en-US" sz="2000" dirty="0"/>
              <a:t> </a:t>
            </a:r>
            <a:r>
              <a:rPr lang="en-US" altLang="zh-CN" sz="2000" dirty="0"/>
              <a:t>of</a:t>
            </a:r>
            <a:r>
              <a:rPr lang="zh-CN" altLang="en-US" sz="2000" dirty="0"/>
              <a:t> </a:t>
            </a:r>
            <a:r>
              <a:rPr lang="en-US" altLang="zh-CN" sz="2000" dirty="0"/>
              <a:t>each</a:t>
            </a:r>
            <a:r>
              <a:rPr lang="zh-CN" altLang="en-US" sz="2000" dirty="0"/>
              <a:t> </a:t>
            </a:r>
            <a:r>
              <a:rPr lang="en-US" altLang="zh-CN" sz="2000" dirty="0"/>
              <a:t>baseline</a:t>
            </a:r>
            <a:r>
              <a:rPr lang="zh-CN" altLang="en-US" sz="2000" dirty="0"/>
              <a:t> </a:t>
            </a:r>
            <a:r>
              <a:rPr lang="en-US" altLang="zh-CN" sz="2000" dirty="0"/>
              <a:t>score</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best</a:t>
            </a:r>
            <a:r>
              <a:rPr lang="zh-CN" altLang="en-US" sz="2000" dirty="0"/>
              <a:t> </a:t>
            </a:r>
            <a:r>
              <a:rPr lang="en-US" altLang="zh-CN" sz="2000" dirty="0"/>
              <a:t>model</a:t>
            </a:r>
            <a:r>
              <a:rPr lang="zh-CN" altLang="en-US" sz="2000" dirty="0"/>
              <a:t> </a:t>
            </a:r>
            <a:r>
              <a:rPr lang="en-US" altLang="zh-CN" sz="2000" dirty="0"/>
              <a:t>score.</a:t>
            </a:r>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8</a:t>
            </a:fld>
            <a:endParaRPr lang="en-US"/>
          </a:p>
        </p:txBody>
      </p:sp>
      <p:pic>
        <p:nvPicPr>
          <p:cNvPr id="8" name="Picture 7">
            <a:extLst>
              <a:ext uri="{FF2B5EF4-FFF2-40B4-BE49-F238E27FC236}">
                <a16:creationId xmlns:a16="http://schemas.microsoft.com/office/drawing/2014/main" id="{BB0AA85E-DF77-0746-B3DC-A958F20FC17D}"/>
              </a:ext>
            </a:extLst>
          </p:cNvPr>
          <p:cNvPicPr>
            <a:picLocks noChangeAspect="1"/>
          </p:cNvPicPr>
          <p:nvPr/>
        </p:nvPicPr>
        <p:blipFill>
          <a:blip r:embed="rId3"/>
          <a:stretch>
            <a:fillRect/>
          </a:stretch>
        </p:blipFill>
        <p:spPr>
          <a:xfrm>
            <a:off x="3289300" y="2937669"/>
            <a:ext cx="4864100" cy="2171700"/>
          </a:xfrm>
          <a:prstGeom prst="rect">
            <a:avLst/>
          </a:prstGeom>
        </p:spPr>
      </p:pic>
    </p:spTree>
    <p:extLst>
      <p:ext uri="{BB962C8B-B14F-4D97-AF65-F5344CB8AC3E}">
        <p14:creationId xmlns:p14="http://schemas.microsoft.com/office/powerpoint/2010/main" val="76588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AA12-0137-2B49-B00B-5DCCDBAF31F0}"/>
              </a:ext>
            </a:extLst>
          </p:cNvPr>
          <p:cNvSpPr>
            <a:spLocks noGrp="1"/>
          </p:cNvSpPr>
          <p:nvPr>
            <p:ph type="title"/>
          </p:nvPr>
        </p:nvSpPr>
        <p:spPr/>
        <p:txBody>
          <a:bodyPr/>
          <a:lstStyle/>
          <a:p>
            <a:r>
              <a:rPr lang="en-US" altLang="zh-CN" dirty="0"/>
              <a:t>Skill</a:t>
            </a:r>
            <a:r>
              <a:rPr lang="zh-CN" altLang="en-US" dirty="0"/>
              <a:t> </a:t>
            </a:r>
            <a:r>
              <a:rPr lang="en-US" altLang="zh-CN" dirty="0"/>
              <a:t>Retrieval</a:t>
            </a:r>
            <a:r>
              <a:rPr lang="zh-CN" altLang="en-US" dirty="0"/>
              <a:t> </a:t>
            </a:r>
            <a:r>
              <a:rPr lang="en-US" altLang="zh-CN" dirty="0"/>
              <a:t>Evaluation</a:t>
            </a:r>
            <a:endParaRPr lang="en-US" dirty="0"/>
          </a:p>
        </p:txBody>
      </p:sp>
      <p:sp>
        <p:nvSpPr>
          <p:cNvPr id="3" name="Content Placeholder 2">
            <a:extLst>
              <a:ext uri="{FF2B5EF4-FFF2-40B4-BE49-F238E27FC236}">
                <a16:creationId xmlns:a16="http://schemas.microsoft.com/office/drawing/2014/main" id="{27FEC3C0-5696-2E4A-A49B-E7E1B00DFE38}"/>
              </a:ext>
            </a:extLst>
          </p:cNvPr>
          <p:cNvSpPr>
            <a:spLocks noGrp="1"/>
          </p:cNvSpPr>
          <p:nvPr>
            <p:ph idx="1"/>
          </p:nvPr>
        </p:nvSpPr>
        <p:spPr>
          <a:xfrm>
            <a:off x="838200" y="1690688"/>
            <a:ext cx="4701988" cy="4165581"/>
          </a:xfrm>
        </p:spPr>
        <p:txBody>
          <a:bodyPr>
            <a:normAutofit/>
          </a:bodyPr>
          <a:lstStyle/>
          <a:p>
            <a:r>
              <a:rPr lang="en-US" sz="2000" dirty="0"/>
              <a:t>Model</a:t>
            </a:r>
            <a:r>
              <a:rPr lang="zh-CN" altLang="en-US" sz="2000" dirty="0"/>
              <a:t> </a:t>
            </a:r>
            <a:r>
              <a:rPr lang="en-US" altLang="zh-CN" sz="2000" dirty="0"/>
              <a:t>Variants:</a:t>
            </a:r>
          </a:p>
          <a:p>
            <a:pPr lvl="1"/>
            <a:r>
              <a:rPr lang="en-US" altLang="zh-CN" sz="1600" dirty="0"/>
              <a:t>TF-IDF</a:t>
            </a:r>
          </a:p>
          <a:p>
            <a:pPr lvl="1"/>
            <a:r>
              <a:rPr lang="en-US" altLang="zh-CN" sz="1600" dirty="0"/>
              <a:t>Listwise</a:t>
            </a:r>
          </a:p>
          <a:p>
            <a:pPr lvl="1"/>
            <a:r>
              <a:rPr lang="en-US" sz="1600" dirty="0"/>
              <a:t>L</a:t>
            </a:r>
            <a:r>
              <a:rPr lang="en-US" altLang="zh-CN" sz="1600" dirty="0"/>
              <a:t>istwise</a:t>
            </a:r>
            <a:r>
              <a:rPr lang="zh-CN" altLang="en-US" sz="1600" dirty="0"/>
              <a:t> </a:t>
            </a:r>
            <a:r>
              <a:rPr lang="en-US" altLang="zh-CN" sz="1600" dirty="0"/>
              <a:t>+</a:t>
            </a:r>
            <a:r>
              <a:rPr lang="zh-CN" altLang="en-US" sz="1600" dirty="0"/>
              <a:t> </a:t>
            </a:r>
            <a:r>
              <a:rPr lang="en-US" altLang="zh-CN" sz="1600" dirty="0"/>
              <a:t>PL</a:t>
            </a:r>
            <a:r>
              <a:rPr lang="zh-CN" altLang="en-US" sz="1600" dirty="0"/>
              <a:t> </a:t>
            </a:r>
            <a:r>
              <a:rPr lang="en-US" altLang="zh-CN" sz="1600" dirty="0"/>
              <a:t>(paraphrase</a:t>
            </a:r>
            <a:r>
              <a:rPr lang="zh-CN" altLang="en-US" sz="1600" dirty="0"/>
              <a:t> </a:t>
            </a:r>
            <a:r>
              <a:rPr lang="en-US" altLang="zh-CN" sz="1600" dirty="0"/>
              <a:t>labels)</a:t>
            </a:r>
          </a:p>
          <a:p>
            <a:pPr lvl="1"/>
            <a:r>
              <a:rPr lang="en-US" altLang="zh-CN" sz="1600" dirty="0"/>
              <a:t>Listwise</a:t>
            </a:r>
            <a:r>
              <a:rPr lang="zh-CN" altLang="en-US" sz="1600" dirty="0"/>
              <a:t> </a:t>
            </a:r>
            <a:r>
              <a:rPr lang="en-US" altLang="zh-CN" sz="1600" dirty="0"/>
              <a:t>+</a:t>
            </a:r>
            <a:r>
              <a:rPr lang="zh-CN" altLang="en-US" sz="1600" dirty="0"/>
              <a:t> </a:t>
            </a:r>
            <a:r>
              <a:rPr lang="en-US" altLang="zh-CN" sz="1600" dirty="0"/>
              <a:t>Co</a:t>
            </a:r>
            <a:r>
              <a:rPr lang="zh-CN" altLang="en-US" sz="1600" dirty="0"/>
              <a:t> </a:t>
            </a:r>
            <a:r>
              <a:rPr lang="en-US" altLang="zh-CN" sz="1600" dirty="0"/>
              <a:t>(combined</a:t>
            </a:r>
            <a:r>
              <a:rPr lang="zh-CN" altLang="en-US" sz="1600" dirty="0"/>
              <a:t> </a:t>
            </a:r>
            <a:r>
              <a:rPr lang="en-US" altLang="zh-CN" sz="1600" dirty="0"/>
              <a:t>claimed</a:t>
            </a:r>
            <a:r>
              <a:rPr lang="zh-CN" altLang="en-US" sz="1600" dirty="0"/>
              <a:t> </a:t>
            </a:r>
            <a:r>
              <a:rPr lang="en-US" altLang="zh-CN" sz="1600" dirty="0"/>
              <a:t>and</a:t>
            </a:r>
            <a:r>
              <a:rPr lang="zh-CN" altLang="en-US" sz="1600" dirty="0"/>
              <a:t> </a:t>
            </a:r>
            <a:r>
              <a:rPr lang="en-US" altLang="zh-CN" sz="1600" dirty="0"/>
              <a:t>unclaimed</a:t>
            </a:r>
            <a:r>
              <a:rPr lang="zh-CN" altLang="en-US" sz="1600" dirty="0"/>
              <a:t> </a:t>
            </a:r>
            <a:r>
              <a:rPr lang="en-US" altLang="zh-CN" sz="1600" dirty="0"/>
              <a:t>training</a:t>
            </a:r>
            <a:r>
              <a:rPr lang="zh-CN" altLang="en-US" sz="1600" dirty="0"/>
              <a:t> </a:t>
            </a:r>
            <a:r>
              <a:rPr lang="en-US" altLang="zh-CN" sz="1600" dirty="0"/>
              <a:t>data)</a:t>
            </a:r>
          </a:p>
          <a:p>
            <a:pPr lvl="1"/>
            <a:r>
              <a:rPr lang="en-US" altLang="zh-CN" sz="1600" dirty="0" err="1"/>
              <a:t>Faiss</a:t>
            </a:r>
            <a:r>
              <a:rPr lang="zh-CN" altLang="en-US" sz="1600" dirty="0"/>
              <a:t> </a:t>
            </a:r>
            <a:r>
              <a:rPr lang="en-US" altLang="zh-CN" sz="1600" dirty="0"/>
              <a:t>+</a:t>
            </a:r>
            <a:r>
              <a:rPr lang="zh-CN" altLang="en-US" sz="1600" dirty="0"/>
              <a:t> </a:t>
            </a:r>
            <a:r>
              <a:rPr lang="en-US" altLang="zh-CN" sz="1600" dirty="0"/>
              <a:t>JS</a:t>
            </a:r>
            <a:r>
              <a:rPr lang="zh-CN" altLang="en-US" sz="1600" dirty="0"/>
              <a:t> </a:t>
            </a:r>
            <a:r>
              <a:rPr lang="en-US" altLang="zh-CN" sz="1600" dirty="0"/>
              <a:t>+</a:t>
            </a:r>
            <a:r>
              <a:rPr lang="zh-CN" altLang="en-US" sz="1600" dirty="0"/>
              <a:t> </a:t>
            </a:r>
            <a:r>
              <a:rPr lang="en-US" altLang="zh-CN" sz="1600" dirty="0"/>
              <a:t>SR</a:t>
            </a:r>
            <a:r>
              <a:rPr lang="zh-CN" altLang="en-US" sz="1600" dirty="0"/>
              <a:t> </a:t>
            </a:r>
            <a:r>
              <a:rPr lang="en-US" altLang="zh-CN" sz="1600" dirty="0"/>
              <a:t>(truncated</a:t>
            </a:r>
            <a:r>
              <a:rPr lang="zh-CN" altLang="en-US" sz="1600" dirty="0"/>
              <a:t> </a:t>
            </a:r>
            <a:r>
              <a:rPr lang="en-US" altLang="zh-CN" sz="1600" dirty="0"/>
              <a:t>model</a:t>
            </a:r>
            <a:r>
              <a:rPr lang="zh-CN" altLang="en-US" sz="1600" dirty="0"/>
              <a:t> </a:t>
            </a:r>
            <a:r>
              <a:rPr lang="en-US" altLang="zh-CN" sz="1600" dirty="0"/>
              <a:t>with</a:t>
            </a:r>
            <a:r>
              <a:rPr lang="zh-CN" altLang="en-US" sz="1600" dirty="0"/>
              <a:t> </a:t>
            </a:r>
            <a:r>
              <a:rPr lang="en-US" altLang="zh-CN" sz="1600" dirty="0" err="1"/>
              <a:t>Faiss</a:t>
            </a:r>
            <a:r>
              <a:rPr lang="zh-CN" altLang="en-US" sz="1600" dirty="0"/>
              <a:t> </a:t>
            </a:r>
            <a:r>
              <a:rPr lang="en-US" altLang="zh-CN" sz="1600" dirty="0"/>
              <a:t>model</a:t>
            </a:r>
            <a:r>
              <a:rPr lang="zh-CN" altLang="en-US" sz="1600" dirty="0"/>
              <a:t> </a:t>
            </a:r>
            <a:r>
              <a:rPr lang="en-US" altLang="zh-CN" sz="1600" dirty="0"/>
              <a:t>+</a:t>
            </a:r>
            <a:r>
              <a:rPr lang="zh-CN" altLang="en-US" sz="1600" dirty="0"/>
              <a:t> </a:t>
            </a:r>
            <a:r>
              <a:rPr lang="en-US" altLang="zh-CN" sz="1600" dirty="0"/>
              <a:t>Jaccard</a:t>
            </a:r>
            <a:r>
              <a:rPr lang="zh-CN" altLang="en-US" sz="1600" dirty="0"/>
              <a:t> </a:t>
            </a:r>
            <a:r>
              <a:rPr lang="en-US" altLang="zh-CN" sz="1600" dirty="0"/>
              <a:t>similarity</a:t>
            </a:r>
            <a:r>
              <a:rPr lang="zh-CN" altLang="en-US" sz="1600" dirty="0"/>
              <a:t>  </a:t>
            </a:r>
            <a:r>
              <a:rPr lang="en-US" altLang="zh-CN" sz="1600" dirty="0"/>
              <a:t>+</a:t>
            </a:r>
            <a:r>
              <a:rPr lang="zh-CN" altLang="en-US" sz="1600" dirty="0"/>
              <a:t> </a:t>
            </a:r>
            <a:r>
              <a:rPr lang="en-US" altLang="zh-CN" sz="1600" dirty="0"/>
              <a:t>skill</a:t>
            </a:r>
            <a:r>
              <a:rPr lang="zh-CN" altLang="en-US" sz="1600" dirty="0"/>
              <a:t> </a:t>
            </a:r>
            <a:r>
              <a:rPr lang="en-US" altLang="zh-CN" sz="1600" dirty="0"/>
              <a:t>retrieval</a:t>
            </a:r>
            <a:r>
              <a:rPr lang="zh-CN" altLang="en-US" sz="1600" dirty="0"/>
              <a:t> </a:t>
            </a:r>
            <a:r>
              <a:rPr lang="en-US" altLang="zh-CN" sz="1600" dirty="0"/>
              <a:t>step)</a:t>
            </a:r>
          </a:p>
          <a:p>
            <a:pPr lvl="1"/>
            <a:r>
              <a:rPr lang="en-US" altLang="zh-CN" sz="1600" dirty="0"/>
              <a:t>Siamese</a:t>
            </a:r>
            <a:r>
              <a:rPr lang="zh-CN" altLang="en-US" sz="1600" dirty="0"/>
              <a:t> </a:t>
            </a:r>
            <a:r>
              <a:rPr lang="en-US" altLang="zh-CN" sz="1600" dirty="0"/>
              <a:t>+</a:t>
            </a:r>
            <a:r>
              <a:rPr lang="zh-CN" altLang="en-US" sz="1600" dirty="0"/>
              <a:t> </a:t>
            </a:r>
            <a:r>
              <a:rPr lang="en-US" altLang="zh-CN" sz="1600" dirty="0"/>
              <a:t>SR</a:t>
            </a:r>
            <a:r>
              <a:rPr lang="zh-CN" altLang="en-US" sz="1600" dirty="0"/>
              <a:t> </a:t>
            </a:r>
            <a:r>
              <a:rPr lang="en-US" altLang="zh-CN" sz="1600" dirty="0"/>
              <a:t>(truncated</a:t>
            </a:r>
            <a:r>
              <a:rPr lang="zh-CN" altLang="en-US" sz="1600" dirty="0"/>
              <a:t> </a:t>
            </a:r>
            <a:r>
              <a:rPr lang="en-US" altLang="zh-CN" sz="1600" dirty="0"/>
              <a:t>model</a:t>
            </a:r>
            <a:r>
              <a:rPr lang="zh-CN" altLang="en-US" sz="1600" dirty="0"/>
              <a:t> </a:t>
            </a:r>
            <a:r>
              <a:rPr lang="en-US" altLang="zh-CN" sz="1600" dirty="0"/>
              <a:t>with</a:t>
            </a:r>
            <a:r>
              <a:rPr lang="zh-CN" altLang="en-US" sz="1600" dirty="0"/>
              <a:t> </a:t>
            </a:r>
            <a:r>
              <a:rPr lang="en-US" altLang="zh-CN" sz="1600" dirty="0"/>
              <a:t>Siamese</a:t>
            </a:r>
            <a:r>
              <a:rPr lang="zh-CN" altLang="en-US" sz="1600" dirty="0"/>
              <a:t> </a:t>
            </a:r>
            <a:r>
              <a:rPr lang="en-US" altLang="zh-CN" sz="1600" dirty="0"/>
              <a:t>network</a:t>
            </a:r>
            <a:r>
              <a:rPr lang="zh-CN" altLang="en-US" sz="1600" dirty="0"/>
              <a:t> </a:t>
            </a:r>
            <a:r>
              <a:rPr lang="en-US" altLang="zh-CN" sz="1600" dirty="0"/>
              <a:t>and</a:t>
            </a:r>
            <a:r>
              <a:rPr lang="zh-CN" altLang="en-US" sz="1600" dirty="0"/>
              <a:t> </a:t>
            </a:r>
            <a:r>
              <a:rPr lang="en-US" altLang="zh-CN" sz="1600" dirty="0"/>
              <a:t>skill</a:t>
            </a:r>
            <a:r>
              <a:rPr lang="zh-CN" altLang="en-US" sz="1600" dirty="0"/>
              <a:t> </a:t>
            </a:r>
            <a:r>
              <a:rPr lang="en-US" altLang="zh-CN" sz="1600" dirty="0"/>
              <a:t>retrieval</a:t>
            </a:r>
            <a:r>
              <a:rPr lang="zh-CN" altLang="en-US" sz="1600" dirty="0"/>
              <a:t> </a:t>
            </a:r>
            <a:r>
              <a:rPr lang="en-US" altLang="zh-CN" sz="1600" dirty="0"/>
              <a:t>step</a:t>
            </a:r>
            <a:r>
              <a:rPr lang="zh-CN" altLang="en-US" sz="1600" dirty="0"/>
              <a:t> </a:t>
            </a:r>
            <a:r>
              <a:rPr lang="en-US" altLang="zh-CN" sz="1600" dirty="0"/>
              <a:t>)</a:t>
            </a:r>
          </a:p>
          <a:p>
            <a:r>
              <a:rPr lang="en-US" altLang="zh-CN" sz="2000" dirty="0"/>
              <a:t>Evaluation</a:t>
            </a:r>
            <a:r>
              <a:rPr lang="zh-CN" altLang="en-US" sz="2000" dirty="0"/>
              <a:t> </a:t>
            </a:r>
            <a:r>
              <a:rPr lang="en-US" altLang="zh-CN" sz="2000" dirty="0"/>
              <a:t>Metrics:</a:t>
            </a:r>
          </a:p>
          <a:p>
            <a:pPr lvl="1"/>
            <a:r>
              <a:rPr lang="en-US" altLang="zh-CN" sz="1600" dirty="0"/>
              <a:t>Precision,</a:t>
            </a:r>
            <a:r>
              <a:rPr lang="zh-CN" altLang="en-US" sz="1600" dirty="0"/>
              <a:t> </a:t>
            </a:r>
            <a:r>
              <a:rPr lang="en-US" altLang="zh-CN" sz="1600" dirty="0"/>
              <a:t>recall,</a:t>
            </a:r>
            <a:r>
              <a:rPr lang="zh-CN" altLang="en-US" sz="1600" dirty="0"/>
              <a:t> </a:t>
            </a:r>
            <a:r>
              <a:rPr lang="en-US" altLang="zh-CN" sz="1600" dirty="0"/>
              <a:t>F1</a:t>
            </a:r>
            <a:r>
              <a:rPr lang="zh-CN" altLang="en-US" sz="1600" dirty="0"/>
              <a:t> </a:t>
            </a:r>
            <a:r>
              <a:rPr lang="en-US" altLang="zh-CN" sz="1600" dirty="0"/>
              <a:t>and</a:t>
            </a:r>
            <a:r>
              <a:rPr lang="zh-CN" altLang="en-US" sz="1600" dirty="0"/>
              <a:t> </a:t>
            </a:r>
            <a:r>
              <a:rPr lang="en-US" altLang="zh-CN" sz="1600" dirty="0"/>
              <a:t>NDCG</a:t>
            </a:r>
            <a:endParaRPr lang="en-US" sz="1600" dirty="0"/>
          </a:p>
        </p:txBody>
      </p:sp>
      <p:sp>
        <p:nvSpPr>
          <p:cNvPr id="7" name="Slide Number Placeholder 6">
            <a:extLst>
              <a:ext uri="{FF2B5EF4-FFF2-40B4-BE49-F238E27FC236}">
                <a16:creationId xmlns:a16="http://schemas.microsoft.com/office/drawing/2014/main" id="{F513CB1F-06BD-7A47-ADFF-652B3ED321F0}"/>
              </a:ext>
            </a:extLst>
          </p:cNvPr>
          <p:cNvSpPr>
            <a:spLocks noGrp="1"/>
          </p:cNvSpPr>
          <p:nvPr>
            <p:ph type="sldNum" sz="quarter" idx="12"/>
          </p:nvPr>
        </p:nvSpPr>
        <p:spPr/>
        <p:txBody>
          <a:bodyPr/>
          <a:lstStyle/>
          <a:p>
            <a:fld id="{6615785A-6CC9-604F-A350-0F2C666BA50C}" type="slidenum">
              <a:rPr lang="en-US" smtClean="0"/>
              <a:t>9</a:t>
            </a:fld>
            <a:endParaRPr lang="en-US"/>
          </a:p>
        </p:txBody>
      </p:sp>
      <p:pic>
        <p:nvPicPr>
          <p:cNvPr id="8" name="Content Placeholder 7">
            <a:extLst>
              <a:ext uri="{FF2B5EF4-FFF2-40B4-BE49-F238E27FC236}">
                <a16:creationId xmlns:a16="http://schemas.microsoft.com/office/drawing/2014/main" id="{1C4895B5-AF88-D641-BA9B-8FC367DB513A}"/>
              </a:ext>
            </a:extLst>
          </p:cNvPr>
          <p:cNvPicPr>
            <a:picLocks noChangeAspect="1"/>
          </p:cNvPicPr>
          <p:nvPr/>
        </p:nvPicPr>
        <p:blipFill>
          <a:blip r:embed="rId3"/>
          <a:stretch>
            <a:fillRect/>
          </a:stretch>
        </p:blipFill>
        <p:spPr>
          <a:xfrm>
            <a:off x="5540188" y="1875388"/>
            <a:ext cx="5921107" cy="3107223"/>
          </a:xfrm>
          <a:prstGeom prst="rect">
            <a:avLst/>
          </a:prstGeom>
        </p:spPr>
      </p:pic>
    </p:spTree>
    <p:extLst>
      <p:ext uri="{BB962C8B-B14F-4D97-AF65-F5344CB8AC3E}">
        <p14:creationId xmlns:p14="http://schemas.microsoft.com/office/powerpoint/2010/main" val="3639085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2415</TotalTime>
  <Words>567</Words>
  <Application>Microsoft Macintosh PowerPoint</Application>
  <PresentationFormat>Widescreen</PresentationFormat>
  <Paragraphs>82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Paraphrase Label Alignment for Voice Application Retrieval in Spoken Language Understanding</vt:lpstr>
      <vt:lpstr>Background</vt:lpstr>
      <vt:lpstr>Research Question</vt:lpstr>
      <vt:lpstr>Method</vt:lpstr>
      <vt:lpstr>Paraphrase Detection</vt:lpstr>
      <vt:lpstr>Skill Retrieval</vt:lpstr>
      <vt:lpstr>Datasets</vt:lpstr>
      <vt:lpstr>Paraphrase Detection Evaluation</vt:lpstr>
      <vt:lpstr>Skill Retrieval Evaluation</vt:lpstr>
      <vt:lpstr>Parameter Tuning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147</cp:revision>
  <dcterms:created xsi:type="dcterms:W3CDTF">2021-07-14T04:07:54Z</dcterms:created>
  <dcterms:modified xsi:type="dcterms:W3CDTF">2021-09-03T06:44:30Z</dcterms:modified>
</cp:coreProperties>
</file>