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6" r:id="rId4"/>
    <p:sldId id="278" r:id="rId5"/>
    <p:sldId id="267" r:id="rId6"/>
    <p:sldId id="271" r:id="rId7"/>
    <p:sldId id="270" r:id="rId8"/>
    <p:sldId id="272" r:id="rId9"/>
    <p:sldId id="273" r:id="rId10"/>
    <p:sldId id="284" r:id="rId11"/>
    <p:sldId id="274" r:id="rId12"/>
    <p:sldId id="285" r:id="rId13"/>
    <p:sldId id="283" r:id="rId14"/>
    <p:sldId id="275" r:id="rId15"/>
    <p:sldId id="268" r:id="rId16"/>
    <p:sldId id="276" r:id="rId17"/>
    <p:sldId id="279" r:id="rId18"/>
    <p:sldId id="282" r:id="rId19"/>
    <p:sldId id="280" r:id="rId20"/>
    <p:sldId id="281" r:id="rId21"/>
    <p:sldId id="277" r:id="rId22"/>
    <p:sldId id="269" r:id="rId23"/>
    <p:sldId id="265" r:id="rId2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CACA"/>
          </a:solidFill>
        </a:fill>
      </a:tcStyle>
    </a:wholeTbl>
    <a:band2H>
      <a:tcTxStyle/>
      <a:tcStyle>
        <a:tcBdr/>
        <a:fill>
          <a:solidFill>
            <a:srgbClr val="EC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/>
          <p:cNvSpPr/>
          <p:nvPr/>
        </p:nvSpPr>
        <p:spPr>
          <a:xfrm>
            <a:off x="-1" y="0"/>
            <a:ext cx="9144002" cy="4648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 i="0"/>
            </a:pPr>
            <a:endParaRPr/>
          </a:p>
        </p:txBody>
      </p:sp>
      <p:sp>
        <p:nvSpPr>
          <p:cNvPr id="23" name="Line"/>
          <p:cNvSpPr/>
          <p:nvPr/>
        </p:nvSpPr>
        <p:spPr>
          <a:xfrm>
            <a:off x="2106612" y="2551112"/>
            <a:ext cx="4903788" cy="1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Line"/>
          <p:cNvSpPr/>
          <p:nvPr/>
        </p:nvSpPr>
        <p:spPr>
          <a:xfrm>
            <a:off x="-1" y="4648200"/>
            <a:ext cx="9144002" cy="0"/>
          </a:xfrm>
          <a:prstGeom prst="line">
            <a:avLst/>
          </a:prstGeom>
          <a:ln w="4762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-1" y="0"/>
            <a:ext cx="9144002" cy="4648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 i="0"/>
            </a:pPr>
            <a:endParaRPr/>
          </a:p>
        </p:txBody>
      </p:sp>
      <p:sp>
        <p:nvSpPr>
          <p:cNvPr id="33" name="Line"/>
          <p:cNvSpPr/>
          <p:nvPr/>
        </p:nvSpPr>
        <p:spPr>
          <a:xfrm>
            <a:off x="2106612" y="2551112"/>
            <a:ext cx="4903788" cy="1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" name="Line"/>
          <p:cNvSpPr/>
          <p:nvPr/>
        </p:nvSpPr>
        <p:spPr>
          <a:xfrm>
            <a:off x="-1" y="4648200"/>
            <a:ext cx="9144002" cy="0"/>
          </a:xfrm>
          <a:prstGeom prst="line">
            <a:avLst/>
          </a:prstGeom>
          <a:ln w="4762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6172200"/>
            <a:ext cx="9144002" cy="6858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 i="0"/>
            </a:pPr>
            <a:endParaRPr/>
          </a:p>
        </p:txBody>
      </p:sp>
      <p:sp>
        <p:nvSpPr>
          <p:cNvPr id="3" name="Line"/>
          <p:cNvSpPr/>
          <p:nvPr/>
        </p:nvSpPr>
        <p:spPr>
          <a:xfrm>
            <a:off x="-1" y="442912"/>
            <a:ext cx="9144002" cy="1"/>
          </a:xfrm>
          <a:prstGeom prst="line">
            <a:avLst/>
          </a:prstGeom>
          <a:ln>
            <a:solidFill>
              <a:srgbClr val="B0B2B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Line"/>
          <p:cNvSpPr/>
          <p:nvPr/>
        </p:nvSpPr>
        <p:spPr>
          <a:xfrm>
            <a:off x="-1" y="6156325"/>
            <a:ext cx="9144002" cy="0"/>
          </a:xfrm>
          <a:prstGeom prst="line">
            <a:avLst/>
          </a:prstGeom>
          <a:ln w="4762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" name="iu_h_wh" descr="iu_h_wh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6324600"/>
            <a:ext cx="2209800" cy="3683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181100" marR="0" indent="-2667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6916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84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6416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0988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5560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4013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AMAD: Adversarial Multiscale Anomaly Detection on High-Dimensional and Time-Evolving Categorical Data"/>
          <p:cNvSpPr txBox="1">
            <a:spLocks noGrp="1"/>
          </p:cNvSpPr>
          <p:nvPr>
            <p:ph type="title" idx="4294967295"/>
          </p:nvPr>
        </p:nvSpPr>
        <p:spPr>
          <a:xfrm>
            <a:off x="455612" y="1204912"/>
            <a:ext cx="8232776" cy="121920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48055">
              <a:defRPr sz="2548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Detecting User Community in Sparse Domain via Cross-Graph</a:t>
            </a:r>
            <a:r>
              <a:rPr lang="zh-CN" altLang="en-US" dirty="0"/>
              <a:t> </a:t>
            </a:r>
            <a:r>
              <a:rPr lang="en-US" dirty="0"/>
              <a:t>Pairwise Learning</a:t>
            </a:r>
            <a:endParaRPr dirty="0"/>
          </a:p>
        </p:txBody>
      </p:sp>
      <p:pic>
        <p:nvPicPr>
          <p:cNvPr id="45" name="image.tif" descr="image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52" y="4899003"/>
            <a:ext cx="3349375" cy="1748653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Zheng Gao…"/>
          <p:cNvSpPr txBox="1"/>
          <p:nvPr/>
        </p:nvSpPr>
        <p:spPr>
          <a:xfrm>
            <a:off x="1891094" y="2620143"/>
            <a:ext cx="5361812" cy="808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886968">
              <a:defRPr sz="1649" i="0">
                <a:solidFill>
                  <a:srgbClr val="FFFFFF"/>
                </a:solidFill>
              </a:defRPr>
            </a:pPr>
            <a:r>
              <a:rPr dirty="0"/>
              <a:t>Zheng Gao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Hongsong</a:t>
            </a:r>
            <a:r>
              <a:rPr lang="zh-CN" altLang="en-US" dirty="0"/>
              <a:t> </a:t>
            </a:r>
            <a:r>
              <a:rPr lang="en-US" altLang="zh-CN" dirty="0"/>
              <a:t>Li,</a:t>
            </a:r>
            <a:r>
              <a:rPr lang="zh-CN" altLang="en-US" dirty="0"/>
              <a:t> </a:t>
            </a:r>
            <a:r>
              <a:rPr lang="en-US" altLang="zh-CN" dirty="0" err="1"/>
              <a:t>Zhuoren</a:t>
            </a:r>
            <a:r>
              <a:rPr lang="zh-CN" altLang="en-US" dirty="0"/>
              <a:t> </a:t>
            </a:r>
            <a:r>
              <a:rPr lang="en-US" altLang="zh-CN" dirty="0"/>
              <a:t>Jiang,</a:t>
            </a:r>
            <a:r>
              <a:rPr lang="zh-CN" altLang="en-US" dirty="0"/>
              <a:t> </a:t>
            </a:r>
            <a:r>
              <a:rPr lang="en-US" altLang="zh-CN" dirty="0" err="1"/>
              <a:t>Xiaozhong</a:t>
            </a:r>
            <a:r>
              <a:rPr lang="zh-CN" altLang="en-US" dirty="0"/>
              <a:t> </a:t>
            </a:r>
            <a:r>
              <a:rPr lang="en-US" altLang="zh-CN" dirty="0"/>
              <a:t>Liu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5D5638-2650-FF4D-944A-2960FE0E5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024" y="4820829"/>
            <a:ext cx="2540000" cy="1905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otivation"/>
          <p:cNvSpPr txBox="1">
            <a:spLocks noGrp="1"/>
          </p:cNvSpPr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C9BD2D-C014-F246-9DC1-C716E71E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94" y="1743866"/>
            <a:ext cx="7524108" cy="408815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EC3A5F9-05CF-AA4A-8B3E-233E25C1B7F8}"/>
              </a:ext>
            </a:extLst>
          </p:cNvPr>
          <p:cNvSpPr/>
          <p:nvPr/>
        </p:nvSpPr>
        <p:spPr>
          <a:xfrm>
            <a:off x="1465006" y="3303639"/>
            <a:ext cx="560439" cy="353961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751957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otivation"/>
          <p:cNvSpPr txBox="1">
            <a:spLocks noGrp="1"/>
          </p:cNvSpPr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/>
              <a:t>Community Recurrent Uni</a:t>
            </a:r>
            <a:r>
              <a:rPr lang="en-US" altLang="zh-CN" sz="3600" dirty="0"/>
              <a:t>t</a:t>
            </a:r>
            <a:endParaRPr dirty="0"/>
          </a:p>
        </p:txBody>
      </p:sp>
      <p:sp>
        <p:nvSpPr>
          <p:cNvPr id="50" name="Anomaly detection can provide a wide range of applications, from capturing rare events or unusual observations to protecting a complex system against failures or attacks.…"/>
          <p:cNvSpPr txBox="1">
            <a:spLocks noGrp="1"/>
          </p:cNvSpPr>
          <p:nvPr>
            <p:ph type="body" sz="quarter" idx="4294967295"/>
          </p:nvPr>
        </p:nvSpPr>
        <p:spPr>
          <a:xfrm>
            <a:off x="418291" y="1941027"/>
            <a:ext cx="7783811" cy="35705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dirty="0"/>
              <a:t>Community</a:t>
            </a:r>
            <a:r>
              <a:rPr lang="zh-CN" altLang="en-US" dirty="0"/>
              <a:t> </a:t>
            </a:r>
            <a:r>
              <a:rPr lang="en-US" altLang="zh-CN" dirty="0"/>
              <a:t>Affiliation</a:t>
            </a:r>
            <a:r>
              <a:rPr lang="zh-CN" altLang="en-US" dirty="0"/>
              <a:t> </a:t>
            </a:r>
            <a:r>
              <a:rPr lang="en-US" altLang="zh-CN" dirty="0"/>
              <a:t>Gate:</a:t>
            </a:r>
            <a:r>
              <a:rPr lang="zh-CN" altLang="en-US" dirty="0"/>
              <a:t> </a:t>
            </a:r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community</a:t>
            </a:r>
            <a:r>
              <a:rPr lang="zh-CN" altLang="en-US" dirty="0"/>
              <a:t> </a:t>
            </a:r>
            <a:r>
              <a:rPr lang="en-US" altLang="zh-CN" dirty="0"/>
              <a:t>distribution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dirty="0"/>
              <a:t>Community</a:t>
            </a:r>
            <a:r>
              <a:rPr lang="zh-CN" altLang="en-US" dirty="0"/>
              <a:t> </a:t>
            </a:r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Gate:</a:t>
            </a:r>
            <a:r>
              <a:rPr lang="zh-CN" altLang="en-US" dirty="0"/>
              <a:t> </a:t>
            </a:r>
            <a:r>
              <a:rPr lang="en-US" altLang="zh-CN" dirty="0"/>
              <a:t>Optimize</a:t>
            </a:r>
            <a:r>
              <a:rPr lang="zh-CN" altLang="en-US" dirty="0"/>
              <a:t> </a:t>
            </a:r>
            <a:r>
              <a:rPr lang="en-US" altLang="zh-CN" dirty="0"/>
              <a:t>community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dirty="0"/>
              <a:t>Community</a:t>
            </a:r>
            <a:r>
              <a:rPr lang="zh-CN" altLang="en-US" dirty="0"/>
              <a:t> </a:t>
            </a:r>
            <a:r>
              <a:rPr lang="en-US" altLang="zh-CN" dirty="0"/>
              <a:t>Constraint:</a:t>
            </a:r>
            <a:r>
              <a:rPr lang="zh-CN" altLang="en-US" dirty="0"/>
              <a:t> </a:t>
            </a:r>
            <a:r>
              <a:rPr lang="en-US" altLang="zh-CN" dirty="0"/>
              <a:t>Restrain</a:t>
            </a:r>
            <a:r>
              <a:rPr lang="zh-CN" altLang="en-US" dirty="0"/>
              <a:t> </a:t>
            </a:r>
            <a:r>
              <a:rPr lang="en-US" altLang="zh-CN" dirty="0"/>
              <a:t>community</a:t>
            </a:r>
            <a:r>
              <a:rPr lang="zh-CN" altLang="en-US" dirty="0"/>
              <a:t> </a:t>
            </a:r>
            <a:r>
              <a:rPr lang="en-US" altLang="zh-CN" dirty="0"/>
              <a:t>independency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BE3263-ED5D-C741-ADF8-AA101BDF3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373" y="2886324"/>
            <a:ext cx="4727254" cy="315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3207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otivation"/>
          <p:cNvSpPr txBox="1">
            <a:spLocks noGrp="1"/>
          </p:cNvSpPr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C9BD2D-C014-F246-9DC1-C716E71E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94" y="1743866"/>
            <a:ext cx="7524108" cy="408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3281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otivation"/>
          <p:cNvSpPr txBox="1">
            <a:spLocks noGrp="1"/>
          </p:cNvSpPr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/>
              <a:t>Pairwise Community Detection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Anomaly detection can provide a wide range of applications, from capturing rare events or unusual observations to protecting a complex system against failures or attacks.…"/>
              <p:cNvSpPr txBox="1">
                <a:spLocks noGrp="1"/>
              </p:cNvSpPr>
              <p:nvPr>
                <p:ph type="body" sz="quarter" idx="4294967295"/>
              </p:nvPr>
            </p:nvSpPr>
            <p:spPr>
              <a:xfrm>
                <a:off x="418291" y="1941027"/>
                <a:ext cx="7783811" cy="3570542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171249" indent="-171249" defTabSz="557784">
                  <a:spcBef>
                    <a:spcPts val="400"/>
                  </a:spcBef>
                  <a:buChar char="•"/>
                  <a:defRPr sz="1708"/>
                </a:pPr>
                <a:r>
                  <a:rPr lang="en-US" altLang="zh-CN" sz="2000" dirty="0"/>
                  <a:t>Ground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truth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label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: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en-US" sz="2000" dirty="0"/>
              </a:p>
              <a:p>
                <a:pPr marL="171249" indent="-171249" defTabSz="557784">
                  <a:spcBef>
                    <a:spcPts val="400"/>
                  </a:spcBef>
                  <a:buChar char="•"/>
                  <a:defRPr sz="1708"/>
                </a:pPr>
                <a:r>
                  <a:rPr lang="en-US" sz="2000" dirty="0"/>
                  <a:t>In terms of the community closeness for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if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sz="2000" dirty="0"/>
                  <a:t>is closer than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; if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600" dirty="0"/>
                  <a:t> </a:t>
                </a:r>
                <a:r>
                  <a:rPr lang="en-US" sz="2000" dirty="0"/>
                  <a:t>is farther than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; if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sz="2000" dirty="0"/>
                  <a:t>and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sz="2000" dirty="0"/>
                  <a:t>are similar,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. In this way, we convert the pairwise ranking task to a</a:t>
                </a:r>
                <a:r>
                  <a:rPr lang="zh-CN" altLang="en-US" sz="2000" dirty="0"/>
                  <a:t> </a:t>
                </a:r>
                <a:r>
                  <a:rPr lang="en-US" sz="2000" dirty="0"/>
                  <a:t>regression task.</a:t>
                </a:r>
              </a:p>
              <a:p>
                <a:pPr marL="171249" indent="-171249" defTabSz="557784">
                  <a:spcBef>
                    <a:spcPts val="400"/>
                  </a:spcBef>
                  <a:buChar char="•"/>
                  <a:defRPr sz="1708"/>
                </a:pPr>
                <a:r>
                  <a:rPr lang="en-US" altLang="zh-CN" sz="2000" dirty="0"/>
                  <a:t>User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pairwise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representation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calculated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separately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each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graph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/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M,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which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are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concatenated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later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for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final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label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prediction.</a:t>
                </a:r>
              </a:p>
              <a:p>
                <a:pPr marL="171249" indent="-171249" defTabSz="557784">
                  <a:spcBef>
                    <a:spcPts val="400"/>
                  </a:spcBef>
                  <a:buChar char="•"/>
                  <a:defRPr sz="1708"/>
                </a:pPr>
                <a:r>
                  <a:rPr lang="en-US" altLang="zh-CN" sz="2000" dirty="0"/>
                  <a:t>Final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loss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weighted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sum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of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cross-entropy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loss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community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constraint.</a:t>
                </a:r>
                <a:r>
                  <a:rPr lang="zh-CN" altLang="en-US" sz="2000" dirty="0"/>
                  <a:t> </a:t>
                </a:r>
                <a:endParaRPr sz="2000" dirty="0"/>
              </a:p>
            </p:txBody>
          </p:sp>
        </mc:Choice>
        <mc:Fallback xmlns="">
          <p:sp>
            <p:nvSpPr>
              <p:cNvPr id="50" name="Anomaly detection can provide a wide range of applications, from capturing rare events or unusual observations to protecting a complex system against failures or attacks.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4294967295"/>
              </p:nvPr>
            </p:nvSpPr>
            <p:spPr>
              <a:xfrm>
                <a:off x="418291" y="1941027"/>
                <a:ext cx="7783811" cy="3570542"/>
              </a:xfrm>
              <a:prstGeom prst="rect">
                <a:avLst/>
              </a:prstGeom>
              <a:blipFill>
                <a:blip r:embed="rId2"/>
                <a:stretch>
                  <a:fillRect l="-1140" b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47985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otivation"/>
          <p:cNvSpPr txBox="1">
            <a:spLocks noGrp="1"/>
          </p:cNvSpPr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Strategy</a:t>
            </a:r>
            <a:endParaRPr dirty="0"/>
          </a:p>
        </p:txBody>
      </p:sp>
      <p:sp>
        <p:nvSpPr>
          <p:cNvPr id="50" name="Anomaly detection can provide a wide range of applications, from capturing rare events or unusual observations to protecting a complex system against failures or attacks.…"/>
          <p:cNvSpPr txBox="1">
            <a:spLocks noGrp="1"/>
          </p:cNvSpPr>
          <p:nvPr>
            <p:ph type="body" sz="quarter" idx="4294967295"/>
          </p:nvPr>
        </p:nvSpPr>
        <p:spPr>
          <a:xfrm>
            <a:off x="418292" y="1941027"/>
            <a:ext cx="6804442" cy="35705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2400" dirty="0">
                <a:solidFill>
                  <a:srgbClr val="FF0000"/>
                </a:solidFill>
              </a:rPr>
              <a:t>Shared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weights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all</a:t>
            </a:r>
            <a:r>
              <a:rPr lang="zh-CN" altLang="en-US" sz="2400" dirty="0"/>
              <a:t> </a:t>
            </a:r>
            <a:r>
              <a:rPr lang="en-US" altLang="zh-CN" sz="2400" dirty="0"/>
              <a:t>users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separated</a:t>
            </a:r>
            <a:r>
              <a:rPr lang="zh-CN" altLang="en-US" sz="2400" dirty="0"/>
              <a:t> </a:t>
            </a:r>
            <a:r>
              <a:rPr lang="en-US" altLang="zh-CN" sz="2400" dirty="0"/>
              <a:t>graph.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2400" dirty="0">
                <a:solidFill>
                  <a:srgbClr val="FF0000"/>
                </a:solidFill>
              </a:rPr>
              <a:t>Community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memory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is</a:t>
            </a:r>
            <a:r>
              <a:rPr lang="en-US" sz="2400" dirty="0"/>
              <a:t> updated by taking the average of the three updated</a:t>
            </a:r>
            <a:r>
              <a:rPr lang="zh-CN" altLang="en-US" sz="2400" dirty="0"/>
              <a:t> </a:t>
            </a:r>
            <a:r>
              <a:rPr lang="en-US" sz="2400" dirty="0"/>
              <a:t>community representations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each</a:t>
            </a:r>
            <a:r>
              <a:rPr lang="zh-CN" altLang="en-US" sz="2400" dirty="0"/>
              <a:t> </a:t>
            </a:r>
            <a:r>
              <a:rPr lang="en-US" altLang="zh-CN" sz="2400" dirty="0"/>
              <a:t>user</a:t>
            </a:r>
            <a:r>
              <a:rPr lang="zh-CN" altLang="en-US" sz="2400" dirty="0"/>
              <a:t> </a:t>
            </a:r>
            <a:r>
              <a:rPr lang="en-US" altLang="zh-CN" sz="2400" dirty="0"/>
              <a:t>triplet.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2400" dirty="0">
                <a:solidFill>
                  <a:srgbClr val="FF0000"/>
                </a:solidFill>
              </a:rPr>
              <a:t>Masked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training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strategy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sz="2400" dirty="0"/>
              <a:t>randomly remove a small ratio</a:t>
            </a:r>
            <a:r>
              <a:rPr lang="zh-CN" altLang="en-US" sz="2400" dirty="0"/>
              <a:t> </a:t>
            </a:r>
            <a:r>
              <a:rPr lang="en-US" sz="2400" dirty="0"/>
              <a:t>of connected </a:t>
            </a:r>
            <a:r>
              <a:rPr lang="en-US" altLang="zh-CN" sz="2400" dirty="0"/>
              <a:t>products</a:t>
            </a:r>
            <a:r>
              <a:rPr lang="en-US" sz="2400" dirty="0"/>
              <a:t> from users in the</a:t>
            </a:r>
            <a:r>
              <a:rPr lang="zh-CN" altLang="en-US" sz="2400" dirty="0"/>
              <a:t> </a:t>
            </a:r>
            <a:r>
              <a:rPr lang="en-US" sz="2400" dirty="0"/>
              <a:t>main graph during each training batch.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08478479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otivation"/>
          <p:cNvSpPr txBox="1">
            <a:spLocks noGrp="1"/>
          </p:cNvSpPr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Experiment</a:t>
            </a:r>
            <a:endParaRPr dirty="0"/>
          </a:p>
        </p:txBody>
      </p:sp>
      <p:sp>
        <p:nvSpPr>
          <p:cNvPr id="50" name="Anomaly detection can provide a wide range of applications, from capturing rare events or unusual observations to protecting a complex system against failures or attacks.…"/>
          <p:cNvSpPr txBox="1">
            <a:spLocks noGrp="1"/>
          </p:cNvSpPr>
          <p:nvPr>
            <p:ph type="body" sz="quarter" idx="4294967295"/>
          </p:nvPr>
        </p:nvSpPr>
        <p:spPr>
          <a:xfrm>
            <a:off x="418291" y="1941027"/>
            <a:ext cx="7783811" cy="35705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2000" dirty="0"/>
              <a:t>Dataset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2000" dirty="0"/>
              <a:t>Performance</a:t>
            </a:r>
            <a:r>
              <a:rPr lang="zh-CN" altLang="en-US" sz="2000" dirty="0"/>
              <a:t> </a:t>
            </a:r>
            <a:r>
              <a:rPr lang="en-US" altLang="zh-CN" sz="2000" dirty="0"/>
              <a:t>Comparison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2000" dirty="0"/>
              <a:t>Ablation</a:t>
            </a:r>
            <a:r>
              <a:rPr lang="zh-CN" altLang="en-US" sz="2000" dirty="0"/>
              <a:t> </a:t>
            </a:r>
            <a:r>
              <a:rPr lang="en-US" altLang="zh-CN" sz="2000" dirty="0"/>
              <a:t>Study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2000" dirty="0"/>
              <a:t>User-Type</a:t>
            </a:r>
            <a:r>
              <a:rPr lang="zh-CN" altLang="en-US" sz="2000" dirty="0"/>
              <a:t> </a:t>
            </a:r>
            <a:r>
              <a:rPr lang="en-US" altLang="zh-CN" sz="2000" dirty="0"/>
              <a:t>Analysis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2000" dirty="0"/>
              <a:t>Graph</a:t>
            </a:r>
            <a:r>
              <a:rPr lang="zh-CN" altLang="en-US" sz="2000" dirty="0"/>
              <a:t> </a:t>
            </a:r>
            <a:r>
              <a:rPr lang="en-US" altLang="zh-CN" sz="2000" dirty="0"/>
              <a:t>Sparsity</a:t>
            </a:r>
            <a:r>
              <a:rPr lang="zh-CN" altLang="en-US" sz="2000" dirty="0"/>
              <a:t> </a:t>
            </a:r>
            <a:r>
              <a:rPr lang="en-US" altLang="zh-CN" sz="2000" dirty="0"/>
              <a:t>Influence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2000" dirty="0"/>
              <a:t>Case</a:t>
            </a:r>
            <a:r>
              <a:rPr lang="zh-CN" altLang="en-US" sz="2000" dirty="0"/>
              <a:t> </a:t>
            </a:r>
            <a:r>
              <a:rPr lang="en-US" altLang="zh-CN" sz="2000" dirty="0"/>
              <a:t>Study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endParaRPr lang="en-US" altLang="zh-CN" sz="2000" dirty="0"/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endParaRPr lang="en-US" altLang="zh-CN" sz="2000" dirty="0"/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5970675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otivation"/>
          <p:cNvSpPr txBox="1">
            <a:spLocks noGrp="1"/>
          </p:cNvSpPr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Dataset</a:t>
            </a:r>
            <a:endParaRPr dirty="0"/>
          </a:p>
        </p:txBody>
      </p:sp>
      <p:sp>
        <p:nvSpPr>
          <p:cNvPr id="50" name="Anomaly detection can provide a wide range of applications, from capturing rare events or unusual observations to protecting a complex system against failures or attacks.…"/>
          <p:cNvSpPr txBox="1">
            <a:spLocks noGrp="1"/>
          </p:cNvSpPr>
          <p:nvPr>
            <p:ph type="body" sz="quarter" idx="4294967295"/>
          </p:nvPr>
        </p:nvSpPr>
        <p:spPr>
          <a:xfrm>
            <a:off x="418291" y="1941027"/>
            <a:ext cx="7783811" cy="35705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dirty="0"/>
              <a:t>Alibaba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logs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sz="1708" dirty="0"/>
              <a:t>09/20/2018 to 09/26/201</a:t>
            </a:r>
            <a:r>
              <a:rPr lang="en-US" altLang="zh-CN" sz="1708" dirty="0"/>
              <a:t>8.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1708" dirty="0"/>
              <a:t>Ground</a:t>
            </a:r>
            <a:r>
              <a:rPr lang="zh-CN" altLang="en-US" sz="1708" dirty="0"/>
              <a:t> </a:t>
            </a:r>
            <a:r>
              <a:rPr lang="en-US" altLang="zh-CN" sz="1708" dirty="0"/>
              <a:t>truth</a:t>
            </a:r>
            <a:r>
              <a:rPr lang="zh-CN" altLang="en-US" sz="1708" dirty="0"/>
              <a:t> </a:t>
            </a:r>
            <a:r>
              <a:rPr lang="en-US" altLang="zh-CN" sz="1708" dirty="0"/>
              <a:t>label</a:t>
            </a:r>
            <a:r>
              <a:rPr lang="zh-CN" altLang="en-US" sz="1708" dirty="0"/>
              <a:t> </a:t>
            </a:r>
            <a:r>
              <a:rPr lang="en-US" altLang="zh-CN" sz="1708" dirty="0"/>
              <a:t>is</a:t>
            </a:r>
            <a:r>
              <a:rPr lang="zh-CN" altLang="en-US" sz="1708" dirty="0"/>
              <a:t> </a:t>
            </a:r>
            <a:r>
              <a:rPr lang="en-US" altLang="zh-CN" sz="1708" dirty="0"/>
              <a:t>calculated</a:t>
            </a:r>
            <a:r>
              <a:rPr lang="zh-CN" altLang="en-US" sz="1708" dirty="0"/>
              <a:t> </a:t>
            </a:r>
            <a:r>
              <a:rPr lang="en-US" altLang="zh-CN" sz="1708" dirty="0"/>
              <a:t>from</a:t>
            </a:r>
            <a:r>
              <a:rPr lang="zh-CN" altLang="en-US" sz="1708" dirty="0"/>
              <a:t> </a:t>
            </a:r>
            <a:r>
              <a:rPr lang="en-US" altLang="zh-CN" sz="1708" dirty="0"/>
              <a:t>seven-day</a:t>
            </a:r>
            <a:r>
              <a:rPr lang="zh-CN" altLang="en-US" sz="1708" dirty="0"/>
              <a:t> </a:t>
            </a:r>
            <a:r>
              <a:rPr lang="en-US" altLang="zh-CN" sz="1708" dirty="0"/>
              <a:t>behavior</a:t>
            </a:r>
            <a:r>
              <a:rPr lang="zh-CN" altLang="en-US" sz="1708" dirty="0"/>
              <a:t> </a:t>
            </a:r>
            <a:r>
              <a:rPr lang="en-US" altLang="zh-CN" sz="1708" dirty="0"/>
              <a:t>data.</a:t>
            </a:r>
            <a:r>
              <a:rPr lang="zh-CN" altLang="en-US" sz="1708" dirty="0"/>
              <a:t> </a:t>
            </a:r>
            <a:r>
              <a:rPr lang="en-US" altLang="zh-CN" sz="1708" dirty="0"/>
              <a:t>Training</a:t>
            </a:r>
            <a:r>
              <a:rPr lang="zh-CN" altLang="en-US" sz="1708" dirty="0"/>
              <a:t> </a:t>
            </a:r>
            <a:r>
              <a:rPr lang="en-US" altLang="zh-CN" sz="1708" dirty="0"/>
              <a:t>data</a:t>
            </a:r>
            <a:r>
              <a:rPr lang="zh-CN" altLang="en-US" sz="1708" dirty="0"/>
              <a:t> </a:t>
            </a:r>
            <a:r>
              <a:rPr lang="en-US" altLang="zh-CN" sz="1708" dirty="0"/>
              <a:t>is</a:t>
            </a:r>
            <a:r>
              <a:rPr lang="zh-CN" altLang="en-US" sz="1708" dirty="0"/>
              <a:t> </a:t>
            </a:r>
            <a:r>
              <a:rPr lang="en-US" altLang="zh-CN" sz="1708" dirty="0"/>
              <a:t>the</a:t>
            </a:r>
            <a:r>
              <a:rPr lang="zh-CN" altLang="en-US" sz="1708" dirty="0"/>
              <a:t> </a:t>
            </a:r>
            <a:r>
              <a:rPr lang="en-US" altLang="zh-CN" sz="1708" dirty="0"/>
              <a:t>first</a:t>
            </a:r>
            <a:r>
              <a:rPr lang="zh-CN" altLang="en-US" sz="1708" dirty="0"/>
              <a:t> </a:t>
            </a:r>
            <a:r>
              <a:rPr lang="en-US" altLang="zh-CN" sz="1708" dirty="0"/>
              <a:t>four-day</a:t>
            </a:r>
            <a:r>
              <a:rPr lang="zh-CN" altLang="en-US" sz="1708" dirty="0"/>
              <a:t> </a:t>
            </a:r>
            <a:r>
              <a:rPr lang="en-US" altLang="zh-CN" sz="1708" dirty="0"/>
              <a:t>behavior</a:t>
            </a:r>
            <a:r>
              <a:rPr lang="zh-CN" altLang="en-US" sz="1708" dirty="0"/>
              <a:t> </a:t>
            </a:r>
            <a:r>
              <a:rPr lang="en-US" altLang="zh-CN" sz="1708" dirty="0"/>
              <a:t>data.</a:t>
            </a:r>
            <a:r>
              <a:rPr lang="zh-CN" altLang="en-US" sz="1708" dirty="0"/>
              <a:t> </a:t>
            </a:r>
            <a:endParaRPr lang="en-US" altLang="zh-CN" sz="1708" dirty="0"/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1708" dirty="0"/>
              <a:t>Pseudo</a:t>
            </a:r>
            <a:r>
              <a:rPr lang="zh-CN" altLang="en-US" sz="1708" dirty="0"/>
              <a:t> </a:t>
            </a:r>
            <a:r>
              <a:rPr lang="en-US" altLang="zh-CN" sz="1708" dirty="0"/>
              <a:t>community</a:t>
            </a:r>
            <a:r>
              <a:rPr lang="zh-CN" altLang="en-US" sz="1708" dirty="0"/>
              <a:t> </a:t>
            </a:r>
            <a:r>
              <a:rPr lang="en-US" altLang="zh-CN" sz="1708" dirty="0"/>
              <a:t>label</a:t>
            </a:r>
            <a:r>
              <a:rPr lang="zh-CN" altLang="en-US" sz="1708" dirty="0"/>
              <a:t> </a:t>
            </a:r>
            <a:r>
              <a:rPr lang="en-US" altLang="zh-CN" sz="1708" dirty="0"/>
              <a:t>for</a:t>
            </a:r>
            <a:r>
              <a:rPr lang="zh-CN" altLang="en-US" sz="1708" dirty="0"/>
              <a:t> </a:t>
            </a:r>
            <a:r>
              <a:rPr lang="en-US" altLang="zh-CN" sz="1708" dirty="0"/>
              <a:t>training</a:t>
            </a:r>
            <a:r>
              <a:rPr lang="zh-CN" altLang="en-US" sz="1708" dirty="0"/>
              <a:t> </a:t>
            </a:r>
            <a:r>
              <a:rPr lang="en-US" altLang="zh-CN" sz="1708" dirty="0"/>
              <a:t>is</a:t>
            </a:r>
            <a:r>
              <a:rPr lang="zh-CN" altLang="en-US" sz="1708" dirty="0"/>
              <a:t> </a:t>
            </a:r>
            <a:r>
              <a:rPr lang="en-US" altLang="zh-CN" sz="1708" dirty="0"/>
              <a:t>generated</a:t>
            </a:r>
            <a:r>
              <a:rPr lang="zh-CN" altLang="en-US" sz="1708" dirty="0"/>
              <a:t> </a:t>
            </a:r>
            <a:r>
              <a:rPr lang="en-US" altLang="zh-CN" sz="1708" dirty="0"/>
              <a:t>from</a:t>
            </a:r>
            <a:r>
              <a:rPr lang="zh-CN" altLang="en-US" sz="1708" dirty="0"/>
              <a:t> </a:t>
            </a:r>
            <a:r>
              <a:rPr lang="en-US" altLang="zh-CN" sz="1708" dirty="0"/>
              <a:t>agreed</a:t>
            </a:r>
            <a:r>
              <a:rPr lang="zh-CN" altLang="en-US" sz="1708" dirty="0"/>
              <a:t> </a:t>
            </a:r>
            <a:r>
              <a:rPr lang="en-US" altLang="zh-CN" sz="1708" dirty="0"/>
              <a:t>community</a:t>
            </a:r>
            <a:r>
              <a:rPr lang="zh-CN" altLang="en-US" sz="1708" dirty="0"/>
              <a:t> </a:t>
            </a:r>
            <a:r>
              <a:rPr lang="en-US" altLang="zh-CN" sz="1708" dirty="0"/>
              <a:t>structure</a:t>
            </a:r>
            <a:r>
              <a:rPr lang="zh-CN" altLang="en-US" sz="1708" dirty="0"/>
              <a:t> </a:t>
            </a:r>
            <a:r>
              <a:rPr lang="en-US" altLang="zh-CN" sz="1708" dirty="0"/>
              <a:t>from</a:t>
            </a:r>
            <a:r>
              <a:rPr lang="zh-CN" altLang="en-US" sz="1708" dirty="0"/>
              <a:t> </a:t>
            </a:r>
            <a:r>
              <a:rPr lang="en-US" altLang="zh-CN" sz="1708" dirty="0"/>
              <a:t>all</a:t>
            </a:r>
            <a:r>
              <a:rPr lang="zh-CN" altLang="en-US" sz="1708" dirty="0"/>
              <a:t> </a:t>
            </a:r>
            <a:r>
              <a:rPr lang="en-US" altLang="zh-CN" sz="1708" dirty="0"/>
              <a:t>baseline</a:t>
            </a:r>
            <a:r>
              <a:rPr lang="zh-CN" altLang="en-US" sz="1708" dirty="0"/>
              <a:t> </a:t>
            </a:r>
            <a:r>
              <a:rPr lang="en-US" altLang="zh-CN" sz="1708" dirty="0"/>
              <a:t>models.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1708" dirty="0"/>
              <a:t>Two</a:t>
            </a:r>
            <a:r>
              <a:rPr lang="zh-CN" altLang="en-US" sz="1708" dirty="0"/>
              <a:t> </a:t>
            </a:r>
            <a:r>
              <a:rPr lang="en-US" altLang="zh-CN" sz="1708" dirty="0"/>
              <a:t>datasets:</a:t>
            </a:r>
            <a:r>
              <a:rPr lang="zh-CN" altLang="en-US" sz="1708" dirty="0"/>
              <a:t> </a:t>
            </a:r>
            <a:r>
              <a:rPr lang="en-US" altLang="zh-CN" sz="1708" dirty="0" err="1"/>
              <a:t>SHopping-NEws</a:t>
            </a:r>
            <a:r>
              <a:rPr lang="zh-CN" altLang="en-US" sz="1708" dirty="0"/>
              <a:t> </a:t>
            </a:r>
            <a:r>
              <a:rPr lang="en-US" altLang="zh-CN" sz="1708" dirty="0"/>
              <a:t>(SH-NE)</a:t>
            </a:r>
            <a:r>
              <a:rPr lang="zh-CN" altLang="en-US" sz="1708" dirty="0"/>
              <a:t> </a:t>
            </a:r>
            <a:r>
              <a:rPr lang="en-US" altLang="zh-CN" sz="1708" dirty="0"/>
              <a:t>and</a:t>
            </a:r>
            <a:r>
              <a:rPr lang="zh-CN" altLang="en-US" sz="1708" dirty="0"/>
              <a:t> </a:t>
            </a:r>
            <a:r>
              <a:rPr lang="en-US" altLang="zh-CN" sz="1708" dirty="0" err="1"/>
              <a:t>SHopping-COoking</a:t>
            </a:r>
            <a:r>
              <a:rPr lang="zh-CN" altLang="en-US" sz="1708" dirty="0"/>
              <a:t> </a:t>
            </a:r>
            <a:r>
              <a:rPr lang="en-US" altLang="zh-CN" sz="1708" dirty="0"/>
              <a:t>(SH-CO)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sz="1708" dirty="0"/>
              <a:t>2,072,905 triplets in SH-NE dataset and 203,123 triplets in SH-CO dataset, from which 90% of the triplets are used for training</a:t>
            </a:r>
            <a:r>
              <a:rPr lang="zh-CN" altLang="en-US" sz="1708" dirty="0"/>
              <a:t> </a:t>
            </a:r>
            <a:r>
              <a:rPr lang="en-US" sz="1708" dirty="0"/>
              <a:t>and 10% for validation.</a:t>
            </a:r>
          </a:p>
          <a:p>
            <a:pPr marL="0" indent="0" defTabSz="557784">
              <a:spcBef>
                <a:spcPts val="400"/>
              </a:spcBef>
              <a:buNone/>
              <a:defRPr sz="1708"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8D98D-4B1D-AA44-95C0-A108CE70F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6" y="4401284"/>
            <a:ext cx="65151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5495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otivation"/>
          <p:cNvSpPr txBox="1">
            <a:spLocks noGrp="1"/>
          </p:cNvSpPr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Comparison</a:t>
            </a:r>
            <a:endParaRPr dirty="0"/>
          </a:p>
        </p:txBody>
      </p:sp>
      <p:sp>
        <p:nvSpPr>
          <p:cNvPr id="50" name="Anomaly detection can provide a wide range of applications, from capturing rare events or unusual observations to protecting a complex system against failures or attacks.…"/>
          <p:cNvSpPr txBox="1">
            <a:spLocks noGrp="1"/>
          </p:cNvSpPr>
          <p:nvPr>
            <p:ph type="body" sz="quarter" idx="4294967295"/>
          </p:nvPr>
        </p:nvSpPr>
        <p:spPr>
          <a:xfrm>
            <a:off x="418291" y="1941027"/>
            <a:ext cx="7783811" cy="35705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1E90FC-2DCD-F04F-8B35-AAFC60572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94" y="1569656"/>
            <a:ext cx="7191105" cy="431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4125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otivation"/>
          <p:cNvSpPr txBox="1">
            <a:spLocks noGrp="1"/>
          </p:cNvSpPr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Ablation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endParaRPr dirty="0"/>
          </a:p>
        </p:txBody>
      </p:sp>
      <p:sp>
        <p:nvSpPr>
          <p:cNvPr id="50" name="Anomaly detection can provide a wide range of applications, from capturing rare events or unusual observations to protecting a complex system against failures or attacks.…"/>
          <p:cNvSpPr txBox="1">
            <a:spLocks noGrp="1"/>
          </p:cNvSpPr>
          <p:nvPr>
            <p:ph type="body" sz="quarter" idx="4294967295"/>
          </p:nvPr>
        </p:nvSpPr>
        <p:spPr>
          <a:xfrm>
            <a:off x="329800" y="1818874"/>
            <a:ext cx="3201128" cy="3840341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sz="1708" dirty="0"/>
              <a:t>Performance differences on all evaluation metrics</a:t>
            </a:r>
            <a:r>
              <a:rPr lang="zh-CN" altLang="en-US" sz="1708" dirty="0"/>
              <a:t> </a:t>
            </a:r>
            <a:r>
              <a:rPr lang="en-US" sz="1708" dirty="0"/>
              <a:t>between each ablated model and the original model. “-”refers to remove related component from our model. Results are scaled in percentage (%)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1708" b="1" dirty="0"/>
              <a:t>Six</a:t>
            </a:r>
            <a:r>
              <a:rPr lang="zh-CN" altLang="en-US" sz="1708" b="1" dirty="0"/>
              <a:t> </a:t>
            </a:r>
            <a:r>
              <a:rPr lang="en-US" altLang="zh-CN" sz="1708" b="1" dirty="0"/>
              <a:t>components</a:t>
            </a:r>
            <a:r>
              <a:rPr lang="en-US" altLang="zh-CN" sz="1708" dirty="0"/>
              <a:t>:</a:t>
            </a:r>
            <a:r>
              <a:rPr lang="zh-CN" altLang="en-US" sz="1708" dirty="0"/>
              <a:t> </a:t>
            </a:r>
            <a:r>
              <a:rPr lang="en-US" sz="1708" dirty="0"/>
              <a:t>Raw Community Representation in the main graph (RCR), Direct Transformation Representation (DTR), Node-level filter (NF), Community-level</a:t>
            </a:r>
            <a:r>
              <a:rPr lang="zh-CN" altLang="en-US" sz="1708" dirty="0"/>
              <a:t> </a:t>
            </a:r>
            <a:r>
              <a:rPr lang="en-US" sz="1708" dirty="0"/>
              <a:t>filter (CF), Community Constraint (CC) and Masked Training (MT).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BD4EF7-3DE6-1345-ACFD-CFFFF1B7D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19" y="1941026"/>
            <a:ext cx="5106290" cy="338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91444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otivation"/>
          <p:cNvSpPr txBox="1">
            <a:spLocks noGrp="1"/>
          </p:cNvSpPr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User-Type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dirty="0"/>
          </a:p>
        </p:txBody>
      </p:sp>
      <p:sp>
        <p:nvSpPr>
          <p:cNvPr id="50" name="Anomaly detection can provide a wide range of applications, from capturing rare events or unusual observations to protecting a complex system against failures or attacks.…"/>
          <p:cNvSpPr txBox="1">
            <a:spLocks noGrp="1"/>
          </p:cNvSpPr>
          <p:nvPr>
            <p:ph type="body" sz="quarter" idx="4294967295"/>
          </p:nvPr>
        </p:nvSpPr>
        <p:spPr>
          <a:xfrm>
            <a:off x="418291" y="1941027"/>
            <a:ext cx="7783811" cy="35705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dirty="0"/>
              <a:t>MU:</a:t>
            </a:r>
            <a:r>
              <a:rPr lang="zh-CN" altLang="en-US" dirty="0"/>
              <a:t> </a:t>
            </a:r>
            <a:r>
              <a:rPr lang="en-US" altLang="zh-CN" dirty="0"/>
              <a:t>Mutual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users,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appeared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graphs.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dirty="0"/>
              <a:t>MO:</a:t>
            </a:r>
            <a:r>
              <a:rPr lang="zh-CN" altLang="en-US" dirty="0"/>
              <a:t> </a:t>
            </a:r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only,</a:t>
            </a:r>
            <a:r>
              <a:rPr lang="zh-CN" altLang="en-US" dirty="0"/>
              <a:t> </a:t>
            </a:r>
            <a:r>
              <a:rPr lang="en-US" sz="1708" dirty="0"/>
              <a:t>users only appeared in the main graph</a:t>
            </a:r>
            <a:r>
              <a:rPr lang="en-US" altLang="zh-CN" sz="1708" dirty="0"/>
              <a:t>.</a:t>
            </a:r>
            <a:endParaRPr lang="en-US" sz="1708" dirty="0"/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1708" dirty="0"/>
              <a:t>SO:</a:t>
            </a:r>
            <a:r>
              <a:rPr lang="zh-CN" altLang="en-US" sz="1708" dirty="0"/>
              <a:t> </a:t>
            </a:r>
            <a:r>
              <a:rPr lang="en-US" altLang="zh-CN" sz="1708" dirty="0"/>
              <a:t>Sparse</a:t>
            </a:r>
            <a:r>
              <a:rPr lang="zh-CN" altLang="en-US" sz="1708" dirty="0"/>
              <a:t> </a:t>
            </a:r>
            <a:r>
              <a:rPr lang="en-US" altLang="zh-CN" sz="1708" dirty="0"/>
              <a:t>graph</a:t>
            </a:r>
            <a:r>
              <a:rPr lang="zh-CN" altLang="en-US" sz="1708" dirty="0"/>
              <a:t> </a:t>
            </a:r>
            <a:r>
              <a:rPr lang="en-US" altLang="zh-CN" sz="1708" dirty="0"/>
              <a:t>only,</a:t>
            </a:r>
            <a:r>
              <a:rPr lang="zh-CN" altLang="en-US" sz="1708" dirty="0"/>
              <a:t> </a:t>
            </a:r>
            <a:r>
              <a:rPr lang="en-US" sz="1708" dirty="0"/>
              <a:t>users only appeared in the sparse grap</a:t>
            </a:r>
            <a:r>
              <a:rPr lang="en-US" altLang="zh-CN" sz="1708" dirty="0"/>
              <a:t>h.</a:t>
            </a:r>
            <a:endParaRPr lang="en-US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634315-0C6E-AF45-B22A-A923DB972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850" y="2954022"/>
            <a:ext cx="67183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8779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otivation"/>
          <p:cNvSpPr txBox="1">
            <a:spLocks noGrp="1"/>
          </p:cNvSpPr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Outline</a:t>
            </a:r>
            <a:endParaRPr dirty="0"/>
          </a:p>
        </p:txBody>
      </p:sp>
      <p:sp>
        <p:nvSpPr>
          <p:cNvPr id="50" name="Anomaly detection can provide a wide range of applications, from capturing rare events or unusual observations to protecting a complex system against failures or attacks.…"/>
          <p:cNvSpPr txBox="1">
            <a:spLocks noGrp="1"/>
          </p:cNvSpPr>
          <p:nvPr>
            <p:ph type="body" sz="quarter" idx="4294967295"/>
          </p:nvPr>
        </p:nvSpPr>
        <p:spPr>
          <a:xfrm>
            <a:off x="418291" y="1941027"/>
            <a:ext cx="7783811" cy="35705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2400" dirty="0"/>
              <a:t>Introduction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2400" dirty="0"/>
              <a:t>Method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2400" dirty="0"/>
              <a:t>Experiment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2400" dirty="0"/>
              <a:t>Future</a:t>
            </a:r>
            <a:r>
              <a:rPr lang="zh-CN" altLang="en-US" sz="2400" dirty="0"/>
              <a:t> </a:t>
            </a:r>
            <a:r>
              <a:rPr lang="en-US" altLang="zh-CN" sz="2400" dirty="0"/>
              <a:t>Work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otivation"/>
          <p:cNvSpPr txBox="1">
            <a:spLocks noGrp="1"/>
          </p:cNvSpPr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Sparsity</a:t>
            </a:r>
            <a:r>
              <a:rPr lang="zh-CN" altLang="en-US" dirty="0"/>
              <a:t> </a:t>
            </a:r>
            <a:r>
              <a:rPr lang="en-US" altLang="zh-CN" dirty="0"/>
              <a:t>Influence</a:t>
            </a:r>
            <a:endParaRPr dirty="0"/>
          </a:p>
        </p:txBody>
      </p:sp>
      <p:sp>
        <p:nvSpPr>
          <p:cNvPr id="50" name="Anomaly detection can provide a wide range of applications, from capturing rare events or unusual observations to protecting a complex system against failures or attacks.…"/>
          <p:cNvSpPr txBox="1">
            <a:spLocks noGrp="1"/>
          </p:cNvSpPr>
          <p:nvPr>
            <p:ph type="body" sz="quarter" idx="4294967295"/>
          </p:nvPr>
        </p:nvSpPr>
        <p:spPr>
          <a:xfrm>
            <a:off x="418292" y="1941027"/>
            <a:ext cx="4153708" cy="35705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2000" dirty="0"/>
              <a:t>Sparse</a:t>
            </a:r>
            <a:r>
              <a:rPr lang="zh-CN" altLang="en-US" sz="2000" dirty="0"/>
              <a:t> </a:t>
            </a:r>
            <a:r>
              <a:rPr lang="en-US" altLang="zh-CN" sz="2000" dirty="0"/>
              <a:t>graphs</a:t>
            </a:r>
            <a:r>
              <a:rPr lang="zh-CN" altLang="en-US" sz="2000" dirty="0"/>
              <a:t> </a:t>
            </a:r>
            <a:r>
              <a:rPr lang="en-US" altLang="zh-CN" sz="2000" dirty="0"/>
              <a:t>are</a:t>
            </a:r>
            <a:r>
              <a:rPr lang="zh-CN" altLang="en-US" sz="2000" dirty="0"/>
              <a:t> </a:t>
            </a:r>
            <a:r>
              <a:rPr lang="en-US" altLang="zh-CN" sz="2000" dirty="0"/>
              <a:t>truncated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only</a:t>
            </a:r>
            <a:r>
              <a:rPr lang="zh-CN" altLang="en-US" sz="2000" dirty="0"/>
              <a:t> </a:t>
            </a:r>
            <a:r>
              <a:rPr lang="en-US" altLang="zh-CN" sz="2000" dirty="0"/>
              <a:t>keep</a:t>
            </a:r>
            <a:r>
              <a:rPr lang="zh-CN" altLang="en-US" sz="2000" dirty="0"/>
              <a:t> </a:t>
            </a:r>
            <a:r>
              <a:rPr lang="en-US" altLang="zh-CN" sz="2000" dirty="0"/>
              <a:t>partial</a:t>
            </a:r>
            <a:r>
              <a:rPr lang="zh-CN" altLang="en-US" sz="2000" dirty="0"/>
              <a:t> </a:t>
            </a:r>
            <a:r>
              <a:rPr lang="en-US" altLang="zh-CN" sz="2000" dirty="0"/>
              <a:t>connections,</a:t>
            </a:r>
            <a:r>
              <a:rPr lang="zh-CN" altLang="en-US" sz="2000" dirty="0"/>
              <a:t> </a:t>
            </a:r>
            <a:r>
              <a:rPr lang="en-US" altLang="zh-CN" sz="2000" dirty="0"/>
              <a:t>which</a:t>
            </a:r>
            <a:r>
              <a:rPr lang="zh-CN" altLang="en-US" sz="2000" dirty="0"/>
              <a:t> </a:t>
            </a:r>
            <a:r>
              <a:rPr lang="en-US" altLang="zh-CN" sz="2000" dirty="0"/>
              <a:t>aims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testify</a:t>
            </a:r>
            <a:r>
              <a:rPr lang="zh-CN" altLang="en-US" sz="2000" dirty="0"/>
              <a:t> </a:t>
            </a:r>
            <a:r>
              <a:rPr lang="en-US" altLang="zh-CN" sz="2000" dirty="0"/>
              <a:t>how</a:t>
            </a:r>
            <a:r>
              <a:rPr lang="zh-CN" altLang="en-US" sz="2000" dirty="0"/>
              <a:t> </a:t>
            </a:r>
            <a:r>
              <a:rPr lang="en-US" altLang="zh-CN" sz="2000" dirty="0"/>
              <a:t>well</a:t>
            </a:r>
            <a:r>
              <a:rPr lang="zh-CN" altLang="en-US" sz="2000" dirty="0"/>
              <a:t> </a:t>
            </a:r>
            <a:r>
              <a:rPr lang="en-US" altLang="zh-CN" sz="2000" dirty="0"/>
              <a:t>our</a:t>
            </a:r>
            <a:r>
              <a:rPr lang="zh-CN" altLang="en-US" sz="2000" dirty="0"/>
              <a:t> </a:t>
            </a:r>
            <a:r>
              <a:rPr lang="en-US" altLang="zh-CN" sz="2000" dirty="0"/>
              <a:t>model</a:t>
            </a:r>
            <a:r>
              <a:rPr lang="zh-CN" altLang="en-US" sz="2000" dirty="0"/>
              <a:t> </a:t>
            </a:r>
            <a:r>
              <a:rPr lang="en-US" altLang="zh-CN" sz="2000" dirty="0"/>
              <a:t>can</a:t>
            </a:r>
            <a:r>
              <a:rPr lang="zh-CN" altLang="en-US" sz="2000" dirty="0"/>
              <a:t> </a:t>
            </a:r>
            <a:r>
              <a:rPr lang="en-US" altLang="zh-CN" sz="2000" dirty="0"/>
              <a:t>handle</a:t>
            </a:r>
            <a:r>
              <a:rPr lang="zh-CN" altLang="en-US" sz="2000" dirty="0"/>
              <a:t> </a:t>
            </a:r>
            <a:r>
              <a:rPr lang="en-US" altLang="zh-CN" sz="2000" dirty="0"/>
              <a:t>cold-start</a:t>
            </a:r>
            <a:r>
              <a:rPr lang="zh-CN" altLang="en-US" sz="2000" dirty="0"/>
              <a:t> </a:t>
            </a:r>
            <a:r>
              <a:rPr lang="en-US" altLang="zh-CN" sz="2000" dirty="0"/>
              <a:t>problem.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2000" dirty="0"/>
              <a:t>Denser</a:t>
            </a:r>
            <a:r>
              <a:rPr lang="zh-CN" altLang="en-US" sz="2000" dirty="0"/>
              <a:t> </a:t>
            </a:r>
            <a:r>
              <a:rPr lang="en-US" altLang="zh-CN" sz="2000" dirty="0"/>
              <a:t>connections</a:t>
            </a:r>
            <a:r>
              <a:rPr lang="zh-CN" altLang="en-US" sz="2000" dirty="0"/>
              <a:t> </a:t>
            </a:r>
            <a:r>
              <a:rPr lang="en-US" altLang="zh-CN" sz="2000" dirty="0"/>
              <a:t>can</a:t>
            </a:r>
            <a:r>
              <a:rPr lang="zh-CN" altLang="en-US" sz="2000" dirty="0"/>
              <a:t> </a:t>
            </a:r>
            <a:r>
              <a:rPr lang="en-US" altLang="zh-CN" sz="2000" dirty="0"/>
              <a:t>lead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better</a:t>
            </a:r>
            <a:r>
              <a:rPr lang="zh-CN" altLang="en-US" sz="2000" dirty="0"/>
              <a:t> </a:t>
            </a:r>
            <a:r>
              <a:rPr lang="en-US" altLang="zh-CN" sz="2000" dirty="0"/>
              <a:t>evaluation</a:t>
            </a:r>
            <a:r>
              <a:rPr lang="zh-CN" altLang="en-US" sz="2000" dirty="0"/>
              <a:t> </a:t>
            </a:r>
            <a:r>
              <a:rPr lang="en-US" altLang="zh-CN" sz="2000" dirty="0"/>
              <a:t>results.</a:t>
            </a:r>
            <a:r>
              <a:rPr lang="zh-CN" altLang="en-US" sz="2000" dirty="0"/>
              <a:t> </a:t>
            </a:r>
            <a:r>
              <a:rPr lang="en-US" altLang="zh-CN" sz="2000" dirty="0"/>
              <a:t>While</a:t>
            </a:r>
            <a:r>
              <a:rPr lang="zh-CN" altLang="en-US" sz="2000" dirty="0"/>
              <a:t> </a:t>
            </a:r>
            <a:r>
              <a:rPr lang="en-US" altLang="zh-CN" sz="2000" dirty="0"/>
              <a:t>50%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breaking</a:t>
            </a:r>
            <a:r>
              <a:rPr lang="zh-CN" altLang="en-US" sz="2000" dirty="0"/>
              <a:t> </a:t>
            </a:r>
            <a:r>
              <a:rPr lang="en-US" altLang="zh-CN" sz="2000" dirty="0"/>
              <a:t>point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some</a:t>
            </a:r>
            <a:r>
              <a:rPr lang="zh-CN" altLang="en-US" sz="2000" dirty="0"/>
              <a:t> </a:t>
            </a:r>
            <a:r>
              <a:rPr lang="en-US" altLang="zh-CN" sz="2000" dirty="0"/>
              <a:t>metrics</a:t>
            </a:r>
            <a:r>
              <a:rPr lang="zh-CN" altLang="en-US" sz="2000" dirty="0"/>
              <a:t> </a:t>
            </a:r>
            <a:r>
              <a:rPr lang="en-US" altLang="zh-CN" sz="2000" dirty="0"/>
              <a:t>such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MRR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F1.</a:t>
            </a:r>
            <a:r>
              <a:rPr lang="zh-CN" altLang="en-US" sz="2000" dirty="0"/>
              <a:t> 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542809-D0D2-284A-98B5-55E42815D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73066"/>
            <a:ext cx="3642873" cy="451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0611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otivation"/>
          <p:cNvSpPr txBox="1">
            <a:spLocks noGrp="1"/>
          </p:cNvSpPr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Case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endParaRPr dirty="0"/>
          </a:p>
        </p:txBody>
      </p:sp>
      <p:sp>
        <p:nvSpPr>
          <p:cNvPr id="50" name="Anomaly detection can provide a wide range of applications, from capturing rare events or unusual observations to protecting a complex system against failures or attacks.…"/>
          <p:cNvSpPr txBox="1">
            <a:spLocks noGrp="1"/>
          </p:cNvSpPr>
          <p:nvPr>
            <p:ph type="body" sz="quarter" idx="4294967295"/>
          </p:nvPr>
        </p:nvSpPr>
        <p:spPr>
          <a:xfrm>
            <a:off x="418291" y="1941027"/>
            <a:ext cx="2934509" cy="35705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sz="1800" dirty="0"/>
              <a:t>The left part shows ten community</a:t>
            </a:r>
            <a:r>
              <a:rPr lang="zh-CN" altLang="en-US" sz="1800" dirty="0"/>
              <a:t> </a:t>
            </a:r>
            <a:r>
              <a:rPr lang="en-US" sz="1800" dirty="0"/>
              <a:t>affiliation</a:t>
            </a:r>
            <a:r>
              <a:rPr lang="zh-CN" altLang="en-US" sz="1800" dirty="0"/>
              <a:t> </a:t>
            </a:r>
            <a:r>
              <a:rPr lang="en-US" sz="1800" dirty="0"/>
              <a:t>scores of three selected users in the shopping graph. The</a:t>
            </a:r>
            <a:r>
              <a:rPr lang="zh-CN" altLang="en-US" sz="1800" dirty="0"/>
              <a:t> </a:t>
            </a:r>
            <a:r>
              <a:rPr lang="en-US" sz="1800" dirty="0"/>
              <a:t>right part shows the keywords of their purchased products.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3E50F0-1A17-744D-B3C3-FE426C046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818874"/>
            <a:ext cx="5540550" cy="346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1416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otivation"/>
          <p:cNvSpPr txBox="1">
            <a:spLocks noGrp="1"/>
          </p:cNvSpPr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Future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endParaRPr dirty="0"/>
          </a:p>
        </p:txBody>
      </p:sp>
      <p:sp>
        <p:nvSpPr>
          <p:cNvPr id="50" name="Anomaly detection can provide a wide range of applications, from capturing rare events or unusual observations to protecting a complex system against failures or attacks.…"/>
          <p:cNvSpPr txBox="1">
            <a:spLocks noGrp="1"/>
          </p:cNvSpPr>
          <p:nvPr>
            <p:ph type="body" sz="quarter" idx="4294967295"/>
          </p:nvPr>
        </p:nvSpPr>
        <p:spPr>
          <a:xfrm>
            <a:off x="418291" y="1941027"/>
            <a:ext cx="7290199" cy="35705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2000" dirty="0"/>
              <a:t>Omit</a:t>
            </a:r>
            <a:r>
              <a:rPr lang="zh-CN" altLang="en-US" sz="2000" dirty="0"/>
              <a:t> </a:t>
            </a:r>
            <a:r>
              <a:rPr lang="en-US" altLang="zh-CN" sz="2000" dirty="0"/>
              <a:t>pseudo</a:t>
            </a:r>
            <a:r>
              <a:rPr lang="zh-CN" altLang="en-US" sz="2000" dirty="0"/>
              <a:t> </a:t>
            </a:r>
            <a:r>
              <a:rPr lang="en-US" altLang="zh-CN" sz="2000" dirty="0"/>
              <a:t>community</a:t>
            </a:r>
            <a:r>
              <a:rPr lang="zh-CN" altLang="en-US" sz="2000" dirty="0"/>
              <a:t> </a:t>
            </a:r>
            <a:r>
              <a:rPr lang="en-US" altLang="zh-CN" sz="2000" dirty="0"/>
              <a:t>label</a:t>
            </a:r>
            <a:r>
              <a:rPr lang="zh-CN" altLang="en-US" sz="2000" dirty="0"/>
              <a:t> </a:t>
            </a:r>
            <a:r>
              <a:rPr lang="en-US" altLang="zh-CN" sz="2000" dirty="0"/>
              <a:t>generation</a:t>
            </a:r>
            <a:r>
              <a:rPr lang="zh-CN" altLang="en-US" sz="2000" dirty="0"/>
              <a:t> </a:t>
            </a:r>
            <a:r>
              <a:rPr lang="en-US" altLang="zh-CN" sz="2000" dirty="0"/>
              <a:t>or</a:t>
            </a:r>
            <a:r>
              <a:rPr lang="zh-CN" altLang="en-US" sz="2000" dirty="0"/>
              <a:t> </a:t>
            </a:r>
            <a:r>
              <a:rPr lang="en-US" altLang="zh-CN" sz="2000" dirty="0"/>
              <a:t>merge</a:t>
            </a:r>
            <a:r>
              <a:rPr lang="zh-CN" altLang="en-US" sz="2000" dirty="0"/>
              <a:t> </a:t>
            </a:r>
            <a:r>
              <a:rPr lang="en-US" altLang="zh-CN" sz="2000" dirty="0"/>
              <a:t>it</a:t>
            </a:r>
            <a:r>
              <a:rPr lang="zh-CN" altLang="en-US" sz="2000" dirty="0"/>
              <a:t> </a:t>
            </a:r>
            <a:r>
              <a:rPr lang="en-US" altLang="zh-CN" sz="2000" dirty="0"/>
              <a:t>into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whole</a:t>
            </a:r>
            <a:r>
              <a:rPr lang="zh-CN" altLang="en-US" sz="2000" dirty="0"/>
              <a:t> </a:t>
            </a:r>
            <a:r>
              <a:rPr lang="en-US" altLang="zh-CN" sz="2000" dirty="0"/>
              <a:t>pipeline.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2000" dirty="0"/>
              <a:t>Involve</a:t>
            </a:r>
            <a:r>
              <a:rPr lang="zh-CN" altLang="en-US" sz="2000" dirty="0"/>
              <a:t> </a:t>
            </a:r>
            <a:r>
              <a:rPr lang="en-US" altLang="zh-CN" sz="2000" dirty="0"/>
              <a:t>more</a:t>
            </a:r>
            <a:r>
              <a:rPr lang="zh-CN" altLang="en-US" sz="2000" dirty="0"/>
              <a:t> </a:t>
            </a:r>
            <a:r>
              <a:rPr lang="en-US" altLang="zh-CN" sz="2000" dirty="0"/>
              <a:t>user/product</a:t>
            </a:r>
            <a:r>
              <a:rPr lang="zh-CN" altLang="en-US" sz="2000" dirty="0"/>
              <a:t> </a:t>
            </a:r>
            <a:r>
              <a:rPr lang="en-US" altLang="zh-CN" sz="2000" dirty="0"/>
              <a:t>information</a:t>
            </a:r>
            <a:r>
              <a:rPr lang="zh-CN" altLang="en-US" sz="2000" dirty="0"/>
              <a:t> </a:t>
            </a:r>
            <a:r>
              <a:rPr lang="en-US" altLang="zh-CN" sz="2000" dirty="0"/>
              <a:t>into</a:t>
            </a:r>
            <a:r>
              <a:rPr lang="zh-CN" altLang="en-US" sz="2000" dirty="0"/>
              <a:t> </a:t>
            </a:r>
            <a:r>
              <a:rPr lang="en-US" altLang="zh-CN" sz="2000" dirty="0"/>
              <a:t>current</a:t>
            </a:r>
            <a:r>
              <a:rPr lang="zh-CN" altLang="en-US" sz="2000" dirty="0"/>
              <a:t> </a:t>
            </a:r>
            <a:r>
              <a:rPr lang="en-US" altLang="zh-CN" sz="2000" dirty="0"/>
              <a:t>model,</a:t>
            </a:r>
            <a:r>
              <a:rPr lang="zh-CN" altLang="en-US" sz="2000" dirty="0"/>
              <a:t> </a:t>
            </a:r>
            <a:r>
              <a:rPr lang="en-US" altLang="zh-CN" sz="2000" dirty="0"/>
              <a:t>i.e.</a:t>
            </a:r>
            <a:r>
              <a:rPr lang="zh-CN" altLang="en-US" sz="2000" dirty="0"/>
              <a:t> </a:t>
            </a:r>
            <a:r>
              <a:rPr lang="en-US" altLang="zh-CN" sz="2000" dirty="0"/>
              <a:t>user</a:t>
            </a:r>
            <a:r>
              <a:rPr lang="zh-CN" altLang="en-US" sz="2000" dirty="0"/>
              <a:t> </a:t>
            </a:r>
            <a:r>
              <a:rPr lang="en-US" altLang="zh-CN" sz="2000" dirty="0"/>
              <a:t>textual</a:t>
            </a:r>
            <a:r>
              <a:rPr lang="zh-CN" altLang="en-US" sz="2000" dirty="0"/>
              <a:t> </a:t>
            </a:r>
            <a:r>
              <a:rPr lang="en-US" altLang="zh-CN" sz="2000" dirty="0"/>
              <a:t>profile</a:t>
            </a:r>
            <a:r>
              <a:rPr lang="zh-CN" altLang="en-US" sz="2000" dirty="0"/>
              <a:t> </a:t>
            </a:r>
            <a:r>
              <a:rPr lang="en-US" altLang="zh-CN" sz="2000" dirty="0"/>
              <a:t>or</a:t>
            </a:r>
            <a:r>
              <a:rPr lang="zh-CN" altLang="en-US" sz="2000" dirty="0"/>
              <a:t> </a:t>
            </a:r>
            <a:r>
              <a:rPr lang="en-US" altLang="zh-CN" sz="2000" dirty="0"/>
              <a:t>session</a:t>
            </a:r>
            <a:r>
              <a:rPr lang="zh-CN" altLang="en-US" sz="2000" dirty="0"/>
              <a:t> </a:t>
            </a:r>
            <a:r>
              <a:rPr lang="en-US" altLang="zh-CN" sz="2000" dirty="0"/>
              <a:t>based</a:t>
            </a:r>
            <a:r>
              <a:rPr lang="zh-CN" altLang="en-US" sz="2000" dirty="0"/>
              <a:t> </a:t>
            </a:r>
            <a:r>
              <a:rPr lang="en-US" altLang="zh-CN" sz="2000" dirty="0"/>
              <a:t>behavior</a:t>
            </a:r>
            <a:r>
              <a:rPr lang="zh-CN" altLang="en-US" sz="2000" dirty="0"/>
              <a:t> </a:t>
            </a:r>
            <a:r>
              <a:rPr lang="en-US" altLang="zh-CN" sz="2000" dirty="0"/>
              <a:t>history.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2000" dirty="0"/>
              <a:t>Besides</a:t>
            </a:r>
            <a:r>
              <a:rPr lang="zh-CN" altLang="en-US" sz="2000" dirty="0"/>
              <a:t> </a:t>
            </a:r>
            <a:r>
              <a:rPr lang="en-US" altLang="zh-CN" sz="2000" dirty="0"/>
              <a:t>user</a:t>
            </a:r>
            <a:r>
              <a:rPr lang="zh-CN" altLang="en-US" sz="2000" dirty="0"/>
              <a:t> </a:t>
            </a:r>
            <a:r>
              <a:rPr lang="en-US" altLang="zh-CN" sz="2000" dirty="0"/>
              <a:t>nodes,</a:t>
            </a:r>
            <a:r>
              <a:rPr lang="zh-CN" altLang="en-US" sz="2000" dirty="0"/>
              <a:t> </a:t>
            </a:r>
            <a:r>
              <a:rPr lang="en-US" altLang="zh-CN" sz="2000" dirty="0"/>
              <a:t>enable</a:t>
            </a:r>
            <a:r>
              <a:rPr lang="zh-CN" altLang="en-US" sz="2000" dirty="0"/>
              <a:t> </a:t>
            </a:r>
            <a:r>
              <a:rPr lang="en-US" altLang="zh-CN" sz="2000" dirty="0"/>
              <a:t>product</a:t>
            </a:r>
            <a:r>
              <a:rPr lang="zh-CN" altLang="en-US" sz="2000" dirty="0"/>
              <a:t> </a:t>
            </a:r>
            <a:r>
              <a:rPr lang="en-US" altLang="zh-CN" sz="2000" dirty="0"/>
              <a:t>node</a:t>
            </a:r>
            <a:r>
              <a:rPr lang="zh-CN" altLang="en-US" sz="2000" dirty="0"/>
              <a:t> </a:t>
            </a:r>
            <a:r>
              <a:rPr lang="en-US" altLang="zh-CN" sz="2000" dirty="0"/>
              <a:t>community</a:t>
            </a:r>
            <a:r>
              <a:rPr lang="zh-CN" altLang="en-US" sz="2000" dirty="0"/>
              <a:t> </a:t>
            </a:r>
            <a:r>
              <a:rPr lang="en-US" altLang="zh-CN" sz="2000" dirty="0"/>
              <a:t>detection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well.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2000" dirty="0"/>
              <a:t>Run</a:t>
            </a:r>
            <a:r>
              <a:rPr lang="zh-CN" altLang="en-US" sz="2000" dirty="0"/>
              <a:t> </a:t>
            </a:r>
            <a:r>
              <a:rPr lang="en-US" altLang="zh-CN" sz="2000" dirty="0"/>
              <a:t>models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multiple</a:t>
            </a:r>
            <a:r>
              <a:rPr lang="zh-CN" altLang="en-US" sz="2000" dirty="0"/>
              <a:t> </a:t>
            </a:r>
            <a:r>
              <a:rPr lang="en-US" altLang="zh-CN" sz="2000" dirty="0"/>
              <a:t>graphs</a:t>
            </a:r>
            <a:r>
              <a:rPr lang="zh-CN" altLang="en-US" sz="2000" dirty="0"/>
              <a:t> </a:t>
            </a:r>
            <a:r>
              <a:rPr lang="en-US" altLang="zh-CN" sz="2000" dirty="0"/>
              <a:t>simultaneously</a:t>
            </a:r>
            <a:r>
              <a:rPr lang="zh-CN" altLang="en-US" sz="2000" dirty="0"/>
              <a:t> </a:t>
            </a:r>
            <a:r>
              <a:rPr lang="en-US" altLang="zh-CN" sz="2000" dirty="0"/>
              <a:t>instead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two</a:t>
            </a:r>
            <a:r>
              <a:rPr lang="zh-CN" altLang="en-US" sz="2000" dirty="0"/>
              <a:t> </a:t>
            </a:r>
            <a:r>
              <a:rPr lang="en-US" altLang="zh-CN" sz="2000" dirty="0"/>
              <a:t>graphs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/>
              <a:t>current</a:t>
            </a:r>
            <a:r>
              <a:rPr lang="zh-CN" altLang="en-US" sz="2000"/>
              <a:t> </a:t>
            </a:r>
            <a:r>
              <a:rPr lang="en-US" altLang="zh-CN" sz="2000"/>
              <a:t>scenarios.</a:t>
            </a:r>
            <a:r>
              <a:rPr lang="zh-CN" altLang="en-US" sz="2000"/>
              <a:t>  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94937189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hanks!!"/>
          <p:cNvSpPr txBox="1"/>
          <p:nvPr/>
        </p:nvSpPr>
        <p:spPr>
          <a:xfrm>
            <a:off x="3183428" y="1546765"/>
            <a:ext cx="2682514" cy="807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400" b="1" i="0">
                <a:solidFill>
                  <a:schemeClr val="accent1"/>
                </a:solidFill>
              </a:defRPr>
            </a:pPr>
            <a:r>
              <a:rPr sz="5000">
                <a:solidFill>
                  <a:srgbClr val="FFFFFF"/>
                </a:solidFill>
              </a:rPr>
              <a:t>Thanks!</a:t>
            </a:r>
            <a:r>
              <a:t>!</a:t>
            </a:r>
          </a:p>
        </p:txBody>
      </p:sp>
      <p:sp>
        <p:nvSpPr>
          <p:cNvPr id="84" name="Email: gao27@indiana.edu!"/>
          <p:cNvSpPr txBox="1"/>
          <p:nvPr/>
        </p:nvSpPr>
        <p:spPr>
          <a:xfrm>
            <a:off x="2874741" y="2721114"/>
            <a:ext cx="339451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 i="0">
                <a:solidFill>
                  <a:schemeClr val="accent1"/>
                </a:solidFill>
              </a:defRPr>
            </a:pPr>
            <a:r>
              <a:rPr lang="en-US" altLang="zh-CN" dirty="0">
                <a:solidFill>
                  <a:srgbClr val="FFFFFF"/>
                </a:solidFill>
              </a:rPr>
              <a:t>Website</a:t>
            </a:r>
            <a:r>
              <a:rPr dirty="0">
                <a:solidFill>
                  <a:srgbClr val="FFFFFF"/>
                </a:solidFill>
              </a:rPr>
              <a:t>: </a:t>
            </a:r>
            <a:r>
              <a:rPr lang="en-US" altLang="zh-CN" dirty="0">
                <a:solidFill>
                  <a:srgbClr val="FFFFFF"/>
                </a:solidFill>
              </a:rPr>
              <a:t>https://</a:t>
            </a:r>
            <a:r>
              <a:rPr lang="en-US" altLang="zh-CN" dirty="0" err="1">
                <a:solidFill>
                  <a:srgbClr val="FFFFFF"/>
                </a:solidFill>
              </a:rPr>
              <a:t>zhenggao.io</a:t>
            </a:r>
            <a:r>
              <a:rPr dirty="0"/>
              <a:t>!</a:t>
            </a:r>
            <a:endParaRPr lang="en-US" dirty="0"/>
          </a:p>
          <a:p>
            <a:pPr>
              <a:defRPr sz="2000" i="0">
                <a:solidFill>
                  <a:schemeClr val="accent1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Email: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gao27@Indiana.edu</a:t>
            </a:r>
            <a:r>
              <a:rPr lang="en-US" dirty="0"/>
              <a:t>!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otivation"/>
          <p:cNvSpPr txBox="1">
            <a:spLocks noGrp="1"/>
          </p:cNvSpPr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Introduction</a:t>
            </a:r>
            <a:endParaRPr dirty="0"/>
          </a:p>
        </p:txBody>
      </p:sp>
      <p:sp>
        <p:nvSpPr>
          <p:cNvPr id="50" name="Anomaly detection can provide a wide range of applications, from capturing rare events or unusual observations to protecting a complex system against failures or attacks.…"/>
          <p:cNvSpPr txBox="1">
            <a:spLocks noGrp="1"/>
          </p:cNvSpPr>
          <p:nvPr>
            <p:ph type="body" sz="quarter" idx="4294967295"/>
          </p:nvPr>
        </p:nvSpPr>
        <p:spPr>
          <a:xfrm>
            <a:off x="527695" y="1818874"/>
            <a:ext cx="4955093" cy="35705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dirty="0"/>
              <a:t>Intuition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Cross-Graph</a:t>
            </a:r>
            <a:r>
              <a:rPr lang="zh-CN" altLang="en-US" dirty="0"/>
              <a:t> </a:t>
            </a:r>
            <a:r>
              <a:rPr lang="en-US" altLang="zh-CN" dirty="0"/>
              <a:t>Community</a:t>
            </a:r>
            <a:r>
              <a:rPr lang="zh-CN" altLang="en-US" dirty="0"/>
              <a:t> </a:t>
            </a:r>
            <a:r>
              <a:rPr lang="en-US" altLang="zh-CN" dirty="0"/>
              <a:t>Detection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3D28A-23CF-974C-8E62-398F5EF74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977" y="2322307"/>
            <a:ext cx="5296045" cy="363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8225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otivation"/>
          <p:cNvSpPr txBox="1">
            <a:spLocks noGrp="1"/>
          </p:cNvSpPr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Introduction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Anomaly detection can provide a wide range of applications, from capturing rare events or unusual observations to protecting a complex system against failures or attacks.…"/>
              <p:cNvSpPr txBox="1">
                <a:spLocks noGrp="1"/>
              </p:cNvSpPr>
              <p:nvPr>
                <p:ph type="body" sz="quarter" idx="4294967295"/>
              </p:nvPr>
            </p:nvSpPr>
            <p:spPr>
              <a:xfrm>
                <a:off x="527696" y="1818874"/>
                <a:ext cx="7475874" cy="3570542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/>
              <a:p>
                <a:pPr marL="171249" indent="-171249" defTabSz="557784">
                  <a:spcBef>
                    <a:spcPts val="400"/>
                  </a:spcBef>
                  <a:buChar char="•"/>
                  <a:defRPr sz="1708"/>
                </a:pPr>
                <a:r>
                  <a:rPr lang="en-US" altLang="zh-CN" b="1" dirty="0"/>
                  <a:t>Challenge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2" indent="-342900" defTabSz="557784">
                  <a:spcBef>
                    <a:spcPts val="400"/>
                  </a:spcBef>
                  <a:defRPr sz="1708"/>
                </a:pPr>
                <a:r>
                  <a:rPr lang="en-US" altLang="zh-CN" dirty="0"/>
                  <a:t>Sparse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graph</a:t>
                </a:r>
              </a:p>
              <a:p>
                <a:pPr lvl="2" indent="-342900" defTabSz="557784">
                  <a:spcBef>
                    <a:spcPts val="400"/>
                  </a:spcBef>
                  <a:defRPr sz="1708"/>
                </a:pPr>
                <a:r>
                  <a:rPr lang="en-US" altLang="zh-CN" dirty="0"/>
                  <a:t>User-product bipartite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graph</a:t>
                </a:r>
              </a:p>
              <a:p>
                <a:pPr lvl="2" indent="-342900" defTabSz="557784">
                  <a:spcBef>
                    <a:spcPts val="400"/>
                  </a:spcBef>
                  <a:defRPr sz="1708"/>
                </a:pPr>
                <a:r>
                  <a:rPr lang="en-US" altLang="zh-CN" dirty="0"/>
                  <a:t>Cross-graph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propagation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171249" indent="-171249" defTabSz="557784">
                  <a:spcBef>
                    <a:spcPts val="400"/>
                  </a:spcBef>
                  <a:buChar char="•"/>
                  <a:defRPr sz="1708"/>
                </a:pPr>
                <a:r>
                  <a:rPr lang="en-US" altLang="zh-CN" b="1" dirty="0"/>
                  <a:t>Solutions</a:t>
                </a:r>
                <a:r>
                  <a:rPr lang="en-US" altLang="zh-CN" dirty="0"/>
                  <a:t>:</a:t>
                </a:r>
              </a:p>
              <a:p>
                <a:pPr lvl="2" indent="-342900" defTabSz="557784">
                  <a:spcBef>
                    <a:spcPts val="400"/>
                  </a:spcBef>
                  <a:defRPr sz="1708"/>
                </a:pPr>
                <a:r>
                  <a:rPr lang="en-US" altLang="zh-CN" dirty="0"/>
                  <a:t>Involve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external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graph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information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filtering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mechanism</a:t>
                </a:r>
              </a:p>
              <a:p>
                <a:pPr lvl="2" indent="-342900" defTabSz="557784">
                  <a:spcBef>
                    <a:spcPts val="400"/>
                  </a:spcBef>
                  <a:defRPr sz="1708"/>
                </a:pPr>
                <a:r>
                  <a:rPr lang="en-US" altLang="zh-CN" dirty="0"/>
                  <a:t>Focus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node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community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detection</a:t>
                </a:r>
              </a:p>
              <a:p>
                <a:pPr lvl="2" indent="-342900" defTabSz="557784">
                  <a:spcBef>
                    <a:spcPts val="400"/>
                  </a:spcBef>
                  <a:defRPr sz="1708"/>
                </a:pPr>
                <a:r>
                  <a:rPr lang="en-US" altLang="zh-CN" dirty="0"/>
                  <a:t>Leverage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user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pairwise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relationships</a:t>
                </a:r>
              </a:p>
              <a:p>
                <a:pPr lvl="2" indent="-342900" defTabSz="557784">
                  <a:spcBef>
                    <a:spcPts val="400"/>
                  </a:spcBef>
                  <a:defRPr sz="1708"/>
                </a:pPr>
                <a:r>
                  <a:rPr lang="en-US" altLang="zh-CN" dirty="0"/>
                  <a:t>Learn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node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community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distribution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via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Community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Recurrent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Unit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(CRU)</a:t>
                </a:r>
              </a:p>
              <a:p>
                <a:pPr marL="171249" indent="-171249" defTabSz="557784">
                  <a:spcBef>
                    <a:spcPts val="400"/>
                  </a:spcBef>
                  <a:buFontTx/>
                  <a:buChar char="•"/>
                  <a:defRPr sz="1708"/>
                </a:pPr>
                <a:r>
                  <a:rPr lang="en-US" altLang="zh-CN" b="1" dirty="0"/>
                  <a:t>Goal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:r>
                  <a:rPr lang="en-US" sz="1708" dirty="0"/>
                  <a:t>given user</a:t>
                </a:r>
                <a:r>
                  <a:rPr lang="zh-CN" altLang="en-US" sz="1708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708" dirty="0"/>
                  <a:t> </a:t>
                </a:r>
                <a:r>
                  <a:rPr lang="en-US" sz="1708" dirty="0"/>
                  <a:t>and its associated triplet</a:t>
                </a:r>
                <a:r>
                  <a:rPr lang="zh-CN" altLang="en-US" sz="1708" dirty="0"/>
                  <a:t> </a:t>
                </a:r>
                <a:r>
                  <a:rPr lang="en-US" altLang="zh-CN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&gt;</a:t>
                </a:r>
                <a:r>
                  <a:rPr lang="en-US" sz="1708" dirty="0"/>
                  <a:t>, we aim to predict</a:t>
                </a:r>
                <a:r>
                  <a:rPr lang="zh-CN" altLang="en-US" sz="1708" dirty="0"/>
                  <a:t> </a:t>
                </a:r>
                <a:r>
                  <a:rPr lang="en-US" sz="1708" dirty="0"/>
                  <a:t>their pairwise community relationship, e.g., compared with user</a:t>
                </a:r>
                <a:r>
                  <a:rPr lang="zh-CN" altLang="en-US" sz="1708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708" dirty="0"/>
                  <a:t>,</a:t>
                </a:r>
                <a:r>
                  <a:rPr lang="zh-CN" altLang="en-US" sz="1708" dirty="0"/>
                  <a:t> </a:t>
                </a:r>
                <a:r>
                  <a:rPr lang="en-US" sz="1708" dirty="0"/>
                  <a:t>user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8" dirty="0"/>
                  <a:t>should have </a:t>
                </a:r>
                <a:r>
                  <a:rPr lang="en-US" sz="1708" i="1" dirty="0"/>
                  <a:t>closer</a:t>
                </a:r>
                <a:r>
                  <a:rPr lang="en-US" sz="1708" dirty="0"/>
                  <a:t>, </a:t>
                </a:r>
                <a:r>
                  <a:rPr lang="en-US" sz="1708" i="1" dirty="0"/>
                  <a:t>similar</a:t>
                </a:r>
                <a:r>
                  <a:rPr lang="en-US" sz="1708" dirty="0"/>
                  <a:t> or </a:t>
                </a:r>
                <a:r>
                  <a:rPr lang="en-US" sz="1708" i="1" dirty="0"/>
                  <a:t>farther</a:t>
                </a:r>
                <a:r>
                  <a:rPr lang="en-US" sz="1708" dirty="0"/>
                  <a:t> community closeness</a:t>
                </a:r>
                <a:r>
                  <a:rPr lang="zh-CN" altLang="en-US" sz="1708" dirty="0"/>
                  <a:t> </a:t>
                </a:r>
                <a:r>
                  <a:rPr lang="en-US" sz="1708" dirty="0"/>
                  <a:t>to user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708" dirty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0" name="Anomaly detection can provide a wide range of applications, from capturing rare events or unusual observations to protecting a complex system against failures or attacks.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4294967295"/>
              </p:nvPr>
            </p:nvSpPr>
            <p:spPr>
              <a:xfrm>
                <a:off x="527696" y="1818874"/>
                <a:ext cx="7475874" cy="3570542"/>
              </a:xfrm>
              <a:prstGeom prst="rect">
                <a:avLst/>
              </a:prstGeom>
              <a:blipFill>
                <a:blip r:embed="rId2"/>
                <a:stretch>
                  <a:fillRect l="-849" t="-1064" r="-1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62013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otivation"/>
          <p:cNvSpPr txBox="1">
            <a:spLocks noGrp="1"/>
          </p:cNvSpPr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Method</a:t>
            </a:r>
            <a:endParaRPr dirty="0"/>
          </a:p>
        </p:txBody>
      </p:sp>
      <p:sp>
        <p:nvSpPr>
          <p:cNvPr id="50" name="Anomaly detection can provide a wide range of applications, from capturing rare events or unusual observations to protecting a complex system against failures or attacks.…"/>
          <p:cNvSpPr txBox="1">
            <a:spLocks noGrp="1"/>
          </p:cNvSpPr>
          <p:nvPr>
            <p:ph type="body" sz="quarter" idx="4294967295"/>
          </p:nvPr>
        </p:nvSpPr>
        <p:spPr>
          <a:xfrm>
            <a:off x="418291" y="1941027"/>
            <a:ext cx="7783811" cy="35705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2000" dirty="0"/>
              <a:t>Task</a:t>
            </a:r>
            <a:r>
              <a:rPr lang="zh-CN" altLang="en-US" sz="2000" dirty="0"/>
              <a:t> </a:t>
            </a:r>
            <a:r>
              <a:rPr lang="en-US" altLang="zh-CN" sz="2000" dirty="0"/>
              <a:t>Overview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2000" dirty="0"/>
              <a:t>Raw</a:t>
            </a:r>
            <a:r>
              <a:rPr lang="zh-CN" altLang="en-US" sz="2000" dirty="0"/>
              <a:t> </a:t>
            </a:r>
            <a:r>
              <a:rPr lang="en-US" altLang="zh-CN" sz="2000" dirty="0"/>
              <a:t>Community</a:t>
            </a:r>
            <a:r>
              <a:rPr lang="zh-CN" altLang="en-US" sz="2000" dirty="0"/>
              <a:t> </a:t>
            </a:r>
            <a:r>
              <a:rPr lang="en-US" altLang="zh-CN" sz="2000" dirty="0"/>
              <a:t>Detection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2000" dirty="0"/>
              <a:t>U</a:t>
            </a:r>
            <a:r>
              <a:rPr lang="en-US" sz="2000" dirty="0"/>
              <a:t>ser Propagative Representation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sz="2000" dirty="0"/>
              <a:t>Community Recurrent Uni</a:t>
            </a:r>
            <a:r>
              <a:rPr lang="en-US" altLang="zh-CN" sz="2000" dirty="0"/>
              <a:t>t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sz="2000" dirty="0"/>
              <a:t>Pairwise Community Detection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sz="2000" dirty="0"/>
              <a:t>Training Strategy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3776862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otivation"/>
          <p:cNvSpPr txBox="1">
            <a:spLocks noGrp="1"/>
          </p:cNvSpPr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Overview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Anomaly detection can provide a wide range of applications, from capturing rare events or unusual observations to protecting a complex system against failures or attacks.…"/>
              <p:cNvSpPr txBox="1">
                <a:spLocks noGrp="1"/>
              </p:cNvSpPr>
              <p:nvPr>
                <p:ph type="body" sz="quarter" idx="4294967295"/>
              </p:nvPr>
            </p:nvSpPr>
            <p:spPr>
              <a:xfrm>
                <a:off x="418291" y="1941027"/>
                <a:ext cx="7783811" cy="3570542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 marL="171249" indent="-171249" defTabSz="557784">
                  <a:spcBef>
                    <a:spcPts val="400"/>
                  </a:spcBef>
                  <a:buFontTx/>
                  <a:buChar char="•"/>
                  <a:defRPr sz="1708"/>
                </a:pPr>
                <a:r>
                  <a:rPr lang="en-US" altLang="zh-CN" sz="2000" b="1" dirty="0"/>
                  <a:t>Involved</a:t>
                </a:r>
                <a:r>
                  <a:rPr lang="zh-CN" altLang="en-US" sz="2000" b="1" dirty="0"/>
                  <a:t> </a:t>
                </a:r>
                <a:r>
                  <a:rPr lang="en-US" altLang="zh-CN" sz="2000" b="1" dirty="0"/>
                  <a:t>Graphs:</a:t>
                </a:r>
                <a:r>
                  <a:rPr lang="zh-CN" altLang="en-US" sz="2000" b="1" dirty="0"/>
                  <a:t> </a:t>
                </a:r>
                <a:r>
                  <a:rPr lang="en-US" altLang="zh-CN" sz="2000" dirty="0"/>
                  <a:t>Sparse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graph</a:t>
                </a:r>
                <a:r>
                  <a:rPr lang="zh-CN" altLang="en-US" sz="2000" dirty="0"/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S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dirty="0"/>
                  <a:t>(target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graph)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Main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graph</a:t>
                </a:r>
                <a:r>
                  <a:rPr lang="zh-CN" altLang="en-US" sz="2000" dirty="0"/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M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(dense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graph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which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offers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auxiliary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information).</a:t>
                </a:r>
              </a:p>
              <a:p>
                <a:pPr marL="171249" indent="-171249" defTabSz="557784">
                  <a:spcBef>
                    <a:spcPts val="400"/>
                  </a:spcBef>
                  <a:buChar char="•"/>
                  <a:defRPr sz="1708"/>
                </a:pPr>
                <a:r>
                  <a:rPr lang="en-US" altLang="zh-CN" sz="2000" b="1" dirty="0"/>
                  <a:t>Model</a:t>
                </a:r>
                <a:r>
                  <a:rPr lang="zh-CN" altLang="en-US" sz="2000" b="1" dirty="0"/>
                  <a:t> </a:t>
                </a:r>
                <a:r>
                  <a:rPr lang="en-US" altLang="zh-CN" sz="2000" b="1" dirty="0"/>
                  <a:t>Input:</a:t>
                </a:r>
                <a:r>
                  <a:rPr lang="zh-CN" altLang="en-US" sz="2000" b="1" dirty="0"/>
                  <a:t> </a:t>
                </a:r>
                <a:r>
                  <a:rPr lang="en-US" altLang="zh-CN" sz="2000" dirty="0"/>
                  <a:t>user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triplet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dirty="0"/>
                  <a:t>&gt;</a:t>
                </a:r>
              </a:p>
              <a:p>
                <a:pPr marL="171249" indent="-171249" defTabSz="557784">
                  <a:spcBef>
                    <a:spcPts val="400"/>
                  </a:spcBef>
                  <a:buChar char="•"/>
                  <a:defRPr sz="1708"/>
                </a:pPr>
                <a:r>
                  <a:rPr lang="en-US" altLang="zh-CN" sz="2000" b="1" dirty="0"/>
                  <a:t>Model</a:t>
                </a:r>
                <a:r>
                  <a:rPr lang="zh-CN" altLang="en-US" sz="2000" b="1" dirty="0"/>
                  <a:t> </a:t>
                </a:r>
                <a:r>
                  <a:rPr lang="en-US" altLang="zh-CN" sz="2000" b="1" dirty="0"/>
                  <a:t>Output:</a:t>
                </a:r>
                <a:r>
                  <a:rPr lang="zh-CN" altLang="en-US" sz="2000" b="1" dirty="0"/>
                  <a:t> </a:t>
                </a:r>
                <a:r>
                  <a:rPr lang="en-US" altLang="zh-CN" sz="2000" dirty="0"/>
                  <a:t>user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pairwise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community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closeness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label</a:t>
                </a:r>
                <a:r>
                  <a:rPr lang="zh-CN" altLang="en-US" sz="2000" i="1" dirty="0"/>
                  <a:t> </a:t>
                </a:r>
                <a:r>
                  <a:rPr lang="en-US" altLang="zh-CN" sz="2000" i="1" dirty="0"/>
                  <a:t>(similar,</a:t>
                </a:r>
                <a:r>
                  <a:rPr lang="zh-CN" altLang="en-US" sz="2000" i="1" dirty="0"/>
                  <a:t> </a:t>
                </a:r>
                <a:r>
                  <a:rPr lang="en-US" altLang="zh-CN" sz="2000" i="1" dirty="0"/>
                  <a:t>closer,</a:t>
                </a:r>
                <a:r>
                  <a:rPr lang="zh-CN" altLang="en-US" sz="2000" i="1" dirty="0"/>
                  <a:t> </a:t>
                </a:r>
                <a:r>
                  <a:rPr lang="en-US" altLang="zh-CN" sz="2000" i="1" dirty="0"/>
                  <a:t>farther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sparse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graph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</a:t>
                </a:r>
              </a:p>
              <a:p>
                <a:pPr marL="171249" indent="-171249" defTabSz="557784">
                  <a:spcBef>
                    <a:spcPts val="400"/>
                  </a:spcBef>
                  <a:buChar char="•"/>
                  <a:defRPr sz="1708"/>
                </a:pPr>
                <a:r>
                  <a:rPr lang="en-US" altLang="zh-CN" sz="2000" b="1" dirty="0"/>
                  <a:t>Label</a:t>
                </a:r>
                <a:r>
                  <a:rPr lang="zh-CN" altLang="en-US" sz="2000" b="1" dirty="0"/>
                  <a:t> </a:t>
                </a:r>
                <a:r>
                  <a:rPr lang="en-US" altLang="zh-CN" sz="2000" b="1" dirty="0"/>
                  <a:t>Definition</a:t>
                </a:r>
                <a:r>
                  <a:rPr lang="en-US" altLang="zh-CN" sz="2000" dirty="0"/>
                  <a:t>:</a:t>
                </a:r>
                <a:r>
                  <a:rPr lang="zh-CN" altLang="en-US" sz="2000" dirty="0"/>
                  <a:t> </a:t>
                </a:r>
                <a:endParaRPr lang="en-US" altLang="zh-CN" sz="2000" dirty="0"/>
              </a:p>
              <a:p>
                <a:pPr lvl="2" indent="-342900" defTabSz="557784">
                  <a:spcBef>
                    <a:spcPts val="400"/>
                  </a:spcBef>
                  <a:defRPr sz="1708"/>
                </a:pPr>
                <a:r>
                  <a:rPr lang="en-US" sz="2000" dirty="0"/>
                  <a:t>“</a:t>
                </a:r>
                <a:r>
                  <a:rPr lang="en-US" sz="2000" i="1" dirty="0"/>
                  <a:t>similar</a:t>
                </a:r>
                <a:r>
                  <a:rPr lang="en-US" sz="2000" dirty="0"/>
                  <a:t>” relationship means that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sz="2000" dirty="0"/>
                  <a:t>and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sz="2000" dirty="0"/>
                  <a:t>are either</a:t>
                </a:r>
                <a:r>
                  <a:rPr lang="zh-CN" altLang="en-US" sz="2000" dirty="0"/>
                  <a:t> </a:t>
                </a:r>
                <a:r>
                  <a:rPr lang="en-US" sz="2000" dirty="0"/>
                  <a:t>in the same community or different communities with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lvl="2" indent="-342900" defTabSz="557784">
                  <a:spcBef>
                    <a:spcPts val="400"/>
                  </a:spcBef>
                  <a:defRPr sz="1708"/>
                </a:pPr>
                <a:r>
                  <a:rPr lang="en-US" sz="2000" dirty="0"/>
                  <a:t>“</a:t>
                </a:r>
                <a:r>
                  <a:rPr lang="en-US" sz="2000" i="1" dirty="0"/>
                  <a:t>closer</a:t>
                </a:r>
                <a:r>
                  <a:rPr lang="en-US" sz="2000" dirty="0"/>
                  <a:t>”</a:t>
                </a:r>
                <a:r>
                  <a:rPr lang="zh-CN" altLang="en-US" sz="2000" dirty="0"/>
                  <a:t> </a:t>
                </a:r>
                <a:r>
                  <a:rPr lang="en-US" sz="2000" dirty="0"/>
                  <a:t>relationship means that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sz="2000" dirty="0"/>
                  <a:t>and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sz="2000" dirty="0"/>
                  <a:t>are in the same community, while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sz="2000" dirty="0"/>
                  <a:t>and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sz="2000" dirty="0"/>
                  <a:t>are in different communities.</a:t>
                </a:r>
              </a:p>
              <a:p>
                <a:pPr lvl="2" indent="-342900" defTabSz="557784">
                  <a:spcBef>
                    <a:spcPts val="400"/>
                  </a:spcBef>
                  <a:defRPr sz="1708"/>
                </a:pPr>
                <a:r>
                  <a:rPr lang="en-US" sz="2000" dirty="0"/>
                  <a:t>“</a:t>
                </a:r>
                <a:r>
                  <a:rPr lang="en-US" sz="2000" i="1" dirty="0"/>
                  <a:t>farther</a:t>
                </a:r>
                <a:r>
                  <a:rPr lang="en-US" sz="2000" dirty="0"/>
                  <a:t>” relationship means</a:t>
                </a:r>
                <a:r>
                  <a:rPr lang="zh-CN" altLang="en-US" sz="2000" dirty="0"/>
                  <a:t> </a:t>
                </a:r>
                <a:r>
                  <a:rPr lang="en-US" sz="2000" dirty="0"/>
                  <a:t>that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sz="2000" dirty="0"/>
                  <a:t>and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sz="2000" dirty="0"/>
                  <a:t>are in different communities, while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sz="2000" dirty="0"/>
                  <a:t>and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sz="2000" dirty="0"/>
                  <a:t>are in</a:t>
                </a:r>
                <a:r>
                  <a:rPr lang="zh-CN" altLang="en-US" sz="2000" dirty="0"/>
                  <a:t> </a:t>
                </a:r>
                <a:r>
                  <a:rPr lang="en-US" sz="2000" dirty="0"/>
                  <a:t>the same community.</a:t>
                </a:r>
                <a:endParaRPr lang="en-US" altLang="zh-CN" sz="2000" dirty="0"/>
              </a:p>
              <a:p>
                <a:pPr marL="171249" lvl="1" indent="-171249" defTabSz="557784">
                  <a:spcBef>
                    <a:spcPts val="400"/>
                  </a:spcBef>
                  <a:buSzPct val="100000"/>
                  <a:buFontTx/>
                  <a:buChar char="•"/>
                  <a:defRPr sz="1708"/>
                </a:pPr>
                <a:r>
                  <a:rPr lang="en-US" altLang="zh-CN" sz="2000" dirty="0"/>
                  <a:t>Model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trained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Mutual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User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Triplets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(users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are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appeared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both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graphs)</a:t>
                </a:r>
              </a:p>
              <a:p>
                <a:pPr lvl="1" indent="-342900" defTabSz="557784">
                  <a:spcBef>
                    <a:spcPts val="400"/>
                  </a:spcBef>
                  <a:defRPr sz="1708"/>
                </a:pPr>
                <a:endParaRPr sz="2000" dirty="0"/>
              </a:p>
            </p:txBody>
          </p:sp>
        </mc:Choice>
        <mc:Fallback xmlns="">
          <p:sp>
            <p:nvSpPr>
              <p:cNvPr id="50" name="Anomaly detection can provide a wide range of applications, from capturing rare events or unusual observations to protecting a complex system against failures or attacks.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4294967295"/>
              </p:nvPr>
            </p:nvSpPr>
            <p:spPr>
              <a:xfrm>
                <a:off x="418291" y="1941027"/>
                <a:ext cx="7783811" cy="3570542"/>
              </a:xfrm>
              <a:prstGeom prst="rect">
                <a:avLst/>
              </a:prstGeom>
              <a:blipFill>
                <a:blip r:embed="rId2"/>
                <a:stretch>
                  <a:fillRect l="-977" t="-1418" b="-1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05565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otivation"/>
          <p:cNvSpPr txBox="1">
            <a:spLocks noGrp="1"/>
          </p:cNvSpPr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C9BD2D-C014-F246-9DC1-C716E71E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94" y="1743866"/>
            <a:ext cx="7524108" cy="408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6197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A73191-8674-F242-8C16-BC5353D53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995" y="2959065"/>
            <a:ext cx="5748214" cy="3123236"/>
          </a:xfrm>
          <a:prstGeom prst="rect">
            <a:avLst/>
          </a:prstGeom>
        </p:spPr>
      </p:pic>
      <p:sp>
        <p:nvSpPr>
          <p:cNvPr id="49" name="Motivation"/>
          <p:cNvSpPr txBox="1">
            <a:spLocks noGrp="1"/>
          </p:cNvSpPr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Raw</a:t>
            </a:r>
            <a:r>
              <a:rPr lang="zh-CN" altLang="en-US" dirty="0"/>
              <a:t> </a:t>
            </a:r>
            <a:r>
              <a:rPr lang="en-US" altLang="zh-CN" dirty="0"/>
              <a:t>Community</a:t>
            </a:r>
            <a:r>
              <a:rPr lang="zh-CN" altLang="en-US" dirty="0"/>
              <a:t> </a:t>
            </a:r>
            <a:r>
              <a:rPr lang="en-US" altLang="zh-CN" dirty="0"/>
              <a:t>Detection</a:t>
            </a:r>
            <a:endParaRPr dirty="0"/>
          </a:p>
        </p:txBody>
      </p:sp>
      <p:sp>
        <p:nvSpPr>
          <p:cNvPr id="50" name="Anomaly detection can provide a wide range of applications, from capturing rare events or unusual observations to protecting a complex system against failures or attacks.…"/>
          <p:cNvSpPr txBox="1">
            <a:spLocks noGrp="1"/>
          </p:cNvSpPr>
          <p:nvPr>
            <p:ph type="body" sz="quarter" idx="4294967295"/>
          </p:nvPr>
        </p:nvSpPr>
        <p:spPr>
          <a:xfrm>
            <a:off x="418291" y="1941027"/>
            <a:ext cx="7783811" cy="35705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 err="1"/>
              <a:t>Infomap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raw</a:t>
            </a:r>
            <a:r>
              <a:rPr lang="zh-CN" altLang="en-US" dirty="0"/>
              <a:t> </a:t>
            </a:r>
            <a:r>
              <a:rPr lang="en-US" altLang="zh-CN" dirty="0"/>
              <a:t>communities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M.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dirty="0"/>
              <a:t>Offer</a:t>
            </a:r>
            <a:r>
              <a:rPr lang="zh-CN" altLang="en-US" dirty="0"/>
              <a:t> </a:t>
            </a:r>
            <a:r>
              <a:rPr lang="en-US" altLang="zh-CN" dirty="0"/>
              <a:t>community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M</a:t>
            </a:r>
            <a:r>
              <a:rPr lang="zh-CN" altLang="en-US" dirty="0"/>
              <a:t> </a:t>
            </a:r>
            <a:r>
              <a:rPr lang="en-US" altLang="zh-CN" dirty="0"/>
              <a:t>due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  <a:r>
              <a:rPr lang="zh-CN" altLang="en-US" dirty="0"/>
              <a:t> </a:t>
            </a:r>
            <a:r>
              <a:rPr lang="en-US" altLang="zh-CN" dirty="0"/>
              <a:t>connections.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dirty="0"/>
              <a:t>Offer</a:t>
            </a:r>
            <a:r>
              <a:rPr lang="zh-CN" altLang="en-US" dirty="0"/>
              <a:t> </a:t>
            </a:r>
            <a:r>
              <a:rPr lang="en-US" altLang="zh-CN" dirty="0"/>
              <a:t>community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filter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propagated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M</a:t>
            </a:r>
            <a:r>
              <a:rPr lang="zh-CN" altLang="en-US" dirty="0"/>
              <a:t> </a:t>
            </a:r>
            <a:endParaRPr lang="en-US" altLang="zh-CN" dirty="0"/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D83424-FA6C-E74A-84A6-9421E1B88169}"/>
              </a:ext>
            </a:extLst>
          </p:cNvPr>
          <p:cNvSpPr/>
          <p:nvPr/>
        </p:nvSpPr>
        <p:spPr>
          <a:xfrm>
            <a:off x="2085654" y="5511569"/>
            <a:ext cx="410966" cy="262507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70BC7C-75AE-364E-B68C-57CBEA0C8E7F}"/>
              </a:ext>
            </a:extLst>
          </p:cNvPr>
          <p:cNvSpPr/>
          <p:nvPr/>
        </p:nvSpPr>
        <p:spPr>
          <a:xfrm>
            <a:off x="2577101" y="5170810"/>
            <a:ext cx="410966" cy="262507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822665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otivation"/>
          <p:cNvSpPr txBox="1">
            <a:spLocks noGrp="1"/>
          </p:cNvSpPr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600" dirty="0"/>
              <a:t>U</a:t>
            </a:r>
            <a:r>
              <a:rPr lang="en-US" sz="3600" dirty="0"/>
              <a:t>ser Propagative Representation</a:t>
            </a:r>
            <a:endParaRPr dirty="0"/>
          </a:p>
        </p:txBody>
      </p:sp>
      <p:sp>
        <p:nvSpPr>
          <p:cNvPr id="50" name="Anomaly detection can provide a wide range of applications, from capturing rare events or unusual observations to protecting a complex system against failures or attacks.…"/>
          <p:cNvSpPr txBox="1">
            <a:spLocks noGrp="1"/>
          </p:cNvSpPr>
          <p:nvPr>
            <p:ph type="body" sz="quarter" idx="4294967295"/>
          </p:nvPr>
        </p:nvSpPr>
        <p:spPr>
          <a:xfrm>
            <a:off x="356647" y="1818874"/>
            <a:ext cx="7783811" cy="35705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b="1" dirty="0"/>
              <a:t>Community-Level</a:t>
            </a:r>
            <a:r>
              <a:rPr lang="zh-CN" altLang="en-US" b="1" dirty="0"/>
              <a:t> </a:t>
            </a:r>
            <a:r>
              <a:rPr lang="en-US" altLang="zh-CN" b="1" dirty="0"/>
              <a:t>Filter:</a:t>
            </a:r>
            <a:r>
              <a:rPr lang="zh-CN" altLang="en-US" b="1" dirty="0"/>
              <a:t>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b="1" dirty="0"/>
              <a:t>Node-Level</a:t>
            </a:r>
            <a:r>
              <a:rPr lang="zh-CN" altLang="en-US" b="1" dirty="0"/>
              <a:t> </a:t>
            </a:r>
            <a:r>
              <a:rPr lang="en-US" altLang="zh-CN" b="1" dirty="0"/>
              <a:t>Filter:</a:t>
            </a:r>
            <a:r>
              <a:rPr lang="zh-CN" altLang="en-US" b="1" dirty="0"/>
              <a:t> </a:t>
            </a:r>
            <a:r>
              <a:rPr lang="en-US" altLang="zh-CN" dirty="0"/>
              <a:t>attention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calculated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weighted</a:t>
            </a:r>
            <a:r>
              <a:rPr lang="zh-CN" altLang="en-US" dirty="0"/>
              <a:t> </a:t>
            </a:r>
            <a:r>
              <a:rPr lang="en-US" altLang="zh-CN" dirty="0"/>
              <a:t>sum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product</a:t>
            </a:r>
            <a:r>
              <a:rPr lang="zh-CN" altLang="en-US" dirty="0"/>
              <a:t> </a:t>
            </a:r>
            <a:r>
              <a:rPr lang="en-US" altLang="zh-CN" dirty="0"/>
              <a:t>embeddings.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43D627-BC3C-EF4E-B1FE-B87E4D1D6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2795177"/>
            <a:ext cx="5993452" cy="319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2797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nk Presentation">
  <a:themeElements>
    <a:clrScheme name="Blank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D110C"/>
      </a:accent1>
      <a:accent2>
        <a:srgbClr val="6D6E7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lank Presentatio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 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1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1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 Presentation">
  <a:themeElements>
    <a:clrScheme name="Blank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D110C"/>
      </a:accent1>
      <a:accent2>
        <a:srgbClr val="6D6E7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lank Presentatio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 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1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1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914</Words>
  <Application>Microsoft Macintosh PowerPoint</Application>
  <PresentationFormat>On-screen Show (4:3)</PresentationFormat>
  <Paragraphs>95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Cambria Math</vt:lpstr>
      <vt:lpstr>Blank Presentation</vt:lpstr>
      <vt:lpstr>Detecting User Community in Sparse Domain via Cross-Graph Pairwise Learning</vt:lpstr>
      <vt:lpstr>Outline</vt:lpstr>
      <vt:lpstr>Introduction</vt:lpstr>
      <vt:lpstr>Introduction</vt:lpstr>
      <vt:lpstr>Method</vt:lpstr>
      <vt:lpstr>Task Overview</vt:lpstr>
      <vt:lpstr>Model Architecture</vt:lpstr>
      <vt:lpstr>Raw Community Detection</vt:lpstr>
      <vt:lpstr>User Propagative Representation</vt:lpstr>
      <vt:lpstr>Model Architecture</vt:lpstr>
      <vt:lpstr>Community Recurrent Unit</vt:lpstr>
      <vt:lpstr>Model Architecture</vt:lpstr>
      <vt:lpstr>Pairwise Community Detection</vt:lpstr>
      <vt:lpstr>Training Strategy</vt:lpstr>
      <vt:lpstr>Experiment</vt:lpstr>
      <vt:lpstr>Dataset</vt:lpstr>
      <vt:lpstr>Performance Comparison</vt:lpstr>
      <vt:lpstr>Ablation Study</vt:lpstr>
      <vt:lpstr>User-Type Analysis</vt:lpstr>
      <vt:lpstr>Graph Sparsity Influence</vt:lpstr>
      <vt:lpstr>Case Study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AMAD: Adversarial Multiscale Anomaly Detection on High-Dimensional and Time-Evolving Categorical Data</dc:title>
  <cp:lastModifiedBy>Microsoft Office User</cp:lastModifiedBy>
  <cp:revision>159</cp:revision>
  <dcterms:modified xsi:type="dcterms:W3CDTF">2020-07-26T21:09:48Z</dcterms:modified>
</cp:coreProperties>
</file>