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sldIdLst>
    <p:sldId id="278" r:id="rId5"/>
    <p:sldId id="279" r:id="rId6"/>
    <p:sldId id="280" r:id="rId7"/>
    <p:sldId id="294" r:id="rId8"/>
    <p:sldId id="281" r:id="rId9"/>
    <p:sldId id="290" r:id="rId10"/>
    <p:sldId id="288" r:id="rId11"/>
    <p:sldId id="292" r:id="rId12"/>
    <p:sldId id="295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34266-699B-934D-029C-1691D6E7584E}" v="250" dt="2023-12-14T00:32:54.48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56" y="8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Lie detection </a:t>
            </a:r>
            <a:br>
              <a:rPr lang="en-US" dirty="0"/>
            </a:br>
            <a:r>
              <a:rPr lang="en-US" dirty="0"/>
              <a:t>task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Nazli</a:t>
            </a:r>
            <a:r>
              <a:rPr lang="en-US" dirty="0"/>
              <a:t> </a:t>
            </a:r>
            <a:r>
              <a:rPr lang="en-US" dirty="0" err="1"/>
              <a:t>Hanifi</a:t>
            </a:r>
            <a:endParaRPr lang="en-US" dirty="0"/>
          </a:p>
          <a:p>
            <a:r>
              <a:rPr lang="en-US" dirty="0"/>
              <a:t>Roya Ghamari</a:t>
            </a:r>
          </a:p>
          <a:p>
            <a:r>
              <a:rPr lang="en-US" dirty="0"/>
              <a:t>Shabnam Sattar</a:t>
            </a:r>
          </a:p>
          <a:p>
            <a:r>
              <a:rPr lang="en-US" dirty="0" err="1"/>
              <a:t>Seyedehmoones</a:t>
            </a:r>
            <a:r>
              <a:rPr lang="en-US" dirty="0"/>
              <a:t> </a:t>
            </a:r>
            <a:r>
              <a:rPr lang="en-US" dirty="0" err="1"/>
              <a:t>Sheibani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09" y="882777"/>
            <a:ext cx="6815709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Data description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366" y="1867916"/>
            <a:ext cx="5693664" cy="4318280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We have 22 features and 6855 rows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Features :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Openness,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mostSurprising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, stressful, summary,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memType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recAgnPairId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, story,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annotatorGender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annotatorGender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Gender of the worker 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summary: Summary of the events in the story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stressful: How stressful was this writing task?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Note: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mem type has 3 part: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1- recall 2-retold 3-imagined</a:t>
            </a:r>
          </a:p>
          <a:p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619" y="457200"/>
            <a:ext cx="6766560" cy="768096"/>
          </a:xfrm>
        </p:spPr>
        <p:txBody>
          <a:bodyPr/>
          <a:lstStyle/>
          <a:p>
            <a:r>
              <a:rPr lang="en-US" dirty="0"/>
              <a:t>Original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920470"/>
            <a:ext cx="6766560" cy="4573636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 the original paper, we have scenario1, scenario2 and scenario3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And also, we have 3 different dataset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1- opinion Dataset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2-Memory Dataset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3-Intention Dataset</a:t>
            </a:r>
          </a:p>
          <a:p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that runs each scenario for all 3 dataset. while we used only the first scenario and the memory dataset in our project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In original paper used2 models: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1-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-Regular"/>
              </a:rPr>
              <a:t>FLAN-T5 small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2-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-Regular"/>
              </a:rPr>
              <a:t>FLAN-T5 base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5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745" y="457200"/>
            <a:ext cx="6766560" cy="768096"/>
          </a:xfrm>
        </p:spPr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487423"/>
            <a:ext cx="7009598" cy="40791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scenario 1:</a:t>
            </a:r>
          </a:p>
          <a:p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The model was fine-tuned on a portion of a single dataset and tested on the remaining part. 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This scenario evaluates the capacity of the model to learn how to detect lies related to the same context.</a:t>
            </a:r>
          </a:p>
          <a:p>
            <a:pPr algn="l"/>
            <a:endParaRPr lang="en-US" sz="1800" dirty="0">
              <a:solidFill>
                <a:schemeClr val="accent6">
                  <a:lumMod val="75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We divided the data into two parts, train and test that are 90% and 10% respectively.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And also, we just work on memory  dataset</a:t>
            </a:r>
            <a:endParaRPr lang="en-US" sz="1800" b="0" i="0" u="none" strike="noStrike" baseline="0" dirty="0">
              <a:solidFill>
                <a:schemeClr val="accent6">
                  <a:lumMod val="75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433447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Fine tunning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502962"/>
            <a:ext cx="6400800" cy="1987835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 sz="1800" dirty="0">
                <a:solidFill>
                  <a:srgbClr val="202C8F"/>
                </a:solidFill>
                <a:ea typeface="+mn-lt"/>
                <a:cs typeface="+mn-lt"/>
              </a:rPr>
              <a:t>The process of adjusting and optimizing a pre-trained model on a specific task.</a:t>
            </a:r>
            <a:endParaRPr lang="en-US" sz="1800" dirty="0">
              <a:solidFill>
                <a:srgbClr val="1F2C8F"/>
              </a:solidFill>
              <a:cs typeface="Sabon Next LT"/>
            </a:endParaRPr>
          </a:p>
          <a:p>
            <a:pPr marL="742950" lvl="1" indent="-285750" algn="just">
              <a:buChar char="•"/>
            </a:pPr>
            <a:r>
              <a:rPr lang="en-US" sz="1800" dirty="0">
                <a:solidFill>
                  <a:srgbClr val="202C8F"/>
                </a:solidFill>
                <a:cs typeface="Sabon Next LT"/>
              </a:rPr>
              <a:t>Pre-training</a:t>
            </a:r>
            <a:endParaRPr lang="en-US" sz="1800" dirty="0">
              <a:solidFill>
                <a:srgbClr val="1F2C8F"/>
              </a:solidFill>
              <a:cs typeface="Sabon Next 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C8F"/>
                </a:solidFill>
                <a:cs typeface="Sabon Next LT"/>
              </a:rPr>
              <a:t>Transfer learning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C8F"/>
                </a:solidFill>
                <a:cs typeface="Sabon Next LT"/>
              </a:rPr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202227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20" y="859536"/>
            <a:ext cx="8165592" cy="768096"/>
          </a:xfrm>
        </p:spPr>
        <p:txBody>
          <a:bodyPr/>
          <a:lstStyle/>
          <a:p>
            <a:r>
              <a:rPr lang="en-US" sz="3200" dirty="0"/>
              <a:t>preprocessing and modelling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preprocessing</a:t>
            </a:r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marL="347345" indent="-347345"/>
            <a:r>
              <a:rPr lang="en-US" sz="1800" dirty="0">
                <a:solidFill>
                  <a:srgbClr val="202C8F"/>
                </a:solidFill>
                <a:ea typeface="+mn-lt"/>
                <a:cs typeface="+mn-lt"/>
              </a:rPr>
              <a:t>Removing rows with null and very short values in the </a:t>
            </a:r>
            <a:r>
              <a:rPr lang="en-US" sz="1800" b="1" dirty="0">
                <a:solidFill>
                  <a:srgbClr val="202C8F"/>
                </a:solidFill>
                <a:ea typeface="+mn-lt"/>
                <a:cs typeface="+mn-lt"/>
              </a:rPr>
              <a:t>Story </a:t>
            </a:r>
            <a:r>
              <a:rPr lang="en-US" sz="1800" dirty="0">
                <a:solidFill>
                  <a:srgbClr val="202C8F"/>
                </a:solidFill>
                <a:ea typeface="+mn-lt"/>
                <a:cs typeface="+mn-lt"/>
              </a:rPr>
              <a:t>column </a:t>
            </a:r>
            <a:endParaRPr lang="en-US" sz="1800" dirty="0">
              <a:solidFill>
                <a:srgbClr val="202C8F"/>
              </a:solidFill>
            </a:endParaRPr>
          </a:p>
          <a:p>
            <a:pPr marL="347345" indent="-347345"/>
            <a:r>
              <a:rPr lang="en-US" sz="1800" dirty="0">
                <a:solidFill>
                  <a:srgbClr val="202C8F"/>
                </a:solidFill>
                <a:ea typeface="+mn-lt"/>
                <a:cs typeface="+mn-lt"/>
              </a:rPr>
              <a:t>Using GPT-2 tokenizer to convert the stories into tokens </a:t>
            </a:r>
            <a:endParaRPr lang="en-US" sz="1800" dirty="0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modeling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828739" cy="3684588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347345" indent="-347345"/>
            <a:r>
              <a:rPr lang="en-US" sz="1800" dirty="0">
                <a:solidFill>
                  <a:srgbClr val="202C8F"/>
                </a:solidFill>
                <a:latin typeface="Sabon Next LT"/>
                <a:ea typeface="+mn-lt"/>
                <a:cs typeface="Sabon Next LT"/>
              </a:rPr>
              <a:t> </a:t>
            </a:r>
            <a:r>
              <a:rPr lang="en-US" sz="1800" dirty="0">
                <a:solidFill>
                  <a:srgbClr val="202C8F"/>
                </a:solidFill>
                <a:latin typeface="Sabon Next LT"/>
                <a:ea typeface="Roboto"/>
                <a:cs typeface="Sabon Next LT"/>
              </a:rPr>
              <a:t>GPT-2 </a:t>
            </a:r>
            <a:r>
              <a:rPr lang="en-US" sz="1800" dirty="0" err="1">
                <a:solidFill>
                  <a:srgbClr val="202C8F"/>
                </a:solidFill>
                <a:latin typeface="Sabon Next LT"/>
                <a:ea typeface="Roboto"/>
                <a:cs typeface="Sabon Next LT"/>
              </a:rPr>
              <a:t>ForSequenceClassification</a:t>
            </a:r>
            <a:r>
              <a:rPr lang="en-US" sz="1800" dirty="0">
                <a:solidFill>
                  <a:srgbClr val="202C8F"/>
                </a:solidFill>
                <a:latin typeface="Sabon Next LT"/>
                <a:ea typeface="Roboto"/>
                <a:cs typeface="Sabon Next LT"/>
              </a:rPr>
              <a:t>: classifying</a:t>
            </a:r>
            <a:r>
              <a:rPr lang="en-US" sz="1800" dirty="0">
                <a:solidFill>
                  <a:srgbClr val="202C8F"/>
                </a:solidFill>
                <a:latin typeface="Sabon Next LT"/>
                <a:ea typeface="+mn-lt"/>
                <a:cs typeface="Sabon Next LT"/>
              </a:rPr>
              <a:t> text sequences into predefined categories</a:t>
            </a:r>
            <a:endParaRPr lang="it-IT" sz="1800" dirty="0">
              <a:solidFill>
                <a:srgbClr val="202C8F"/>
              </a:solidFill>
              <a:latin typeface="Sabon Next LT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82543"/>
            <a:ext cx="10671048" cy="76809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</p:spPr>
        <p:txBody>
          <a:bodyPr/>
          <a:lstStyle/>
          <a:p>
            <a:pPr lvl="0"/>
            <a:r>
              <a:rPr lang="en-US" dirty="0"/>
              <a:t>split = 1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sz="2400" dirty="0"/>
              <a:t>0.74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</p:spPr>
        <p:txBody>
          <a:bodyPr/>
          <a:lstStyle/>
          <a:p>
            <a:r>
              <a:rPr lang="en-US" dirty="0"/>
              <a:t>split = 2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sz="2400" dirty="0"/>
              <a:t>0.85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</p:spPr>
        <p:txBody>
          <a:bodyPr/>
          <a:lstStyle/>
          <a:p>
            <a:r>
              <a:rPr lang="en-US" dirty="0"/>
              <a:t>split = 3</a:t>
            </a:r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sz="2400" dirty="0"/>
              <a:t>0.92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</p:spPr>
        <p:txBody>
          <a:bodyPr/>
          <a:lstStyle/>
          <a:p>
            <a:r>
              <a:rPr lang="en-US" dirty="0"/>
              <a:t>split = 4</a:t>
            </a:r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sz="2400" dirty="0"/>
              <a:t>0.97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</p:spPr>
        <p:txBody>
          <a:bodyPr/>
          <a:lstStyle/>
          <a:p>
            <a:r>
              <a:rPr lang="en-US" dirty="0"/>
              <a:t>split = 5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sz="2400" dirty="0"/>
              <a:t>0.98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CA79B-EA01-A6D5-6417-A5732C77DD99}"/>
              </a:ext>
            </a:extLst>
          </p:cNvPr>
          <p:cNvSpPr txBox="1"/>
          <p:nvPr/>
        </p:nvSpPr>
        <p:spPr>
          <a:xfrm>
            <a:off x="3046476" y="15979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0.89±0.07</a:t>
            </a:r>
          </a:p>
        </p:txBody>
      </p:sp>
    </p:spTree>
    <p:extLst>
      <p:ext uri="{BB962C8B-B14F-4D97-AF65-F5344CB8AC3E}">
        <p14:creationId xmlns:p14="http://schemas.microsoft.com/office/powerpoint/2010/main" val="386955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reduction of rows in pre-processing helped to reduce the calculation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Achieved a relatively high value of accuracy (0.89±0.07) for 5 cross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results shows that GPT 2 has performed approximately 12.95% better than BART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A8F4-94F5-4A52-BC0E-D0641E4A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4E3C-BEE0-46B5-8656-4A456736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With learning rate = 5e-6, batch size of 2, and 5-fold-cross validation, the average accuracy of the BART model was 0.794095 (the standard deviation of accuracy: 0.022 and the max accuracy: 0.781). However, in the original paper, the accuracy of the FLAN-T5-Base model was 0.8061 which is really close to the accuracy with the BART model</a:t>
            </a:r>
            <a:r>
              <a:rPr lang="en-US" sz="1800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A8532-F293-46F4-AC0F-59A56590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9CE7-DC5B-4841-A5CF-422D416AAA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{0A325E1C-4959-4779-800F-8FEBCDE78195}tf78438558_win32</Template>
  <TotalTime>362</TotalTime>
  <Words>416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Roboto-Regular</vt:lpstr>
      <vt:lpstr>Sabon Next LT</vt:lpstr>
      <vt:lpstr>Times New Roman</vt:lpstr>
      <vt:lpstr>Office Theme</vt:lpstr>
      <vt:lpstr>Lie detection  task </vt:lpstr>
      <vt:lpstr>Data description</vt:lpstr>
      <vt:lpstr>Original paper</vt:lpstr>
      <vt:lpstr>What we did</vt:lpstr>
      <vt:lpstr>Fine tunning</vt:lpstr>
      <vt:lpstr>preprocessing and modelling </vt:lpstr>
      <vt:lpstr>Results</vt:lpstr>
      <vt:lpstr>Conclusion</vt:lpstr>
      <vt:lpstr>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 detection  task </dc:title>
  <dc:subject/>
  <dc:creator>Roya Ghamari</dc:creator>
  <cp:lastModifiedBy>Nazli Hanifi</cp:lastModifiedBy>
  <cp:revision>144</cp:revision>
  <dcterms:created xsi:type="dcterms:W3CDTF">2023-12-13T18:49:32Z</dcterms:created>
  <dcterms:modified xsi:type="dcterms:W3CDTF">2024-01-22T14:55:21Z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