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8"/>
  </p:notesMasterIdLst>
  <p:sldIdLst>
    <p:sldId id="286" r:id="rId2"/>
    <p:sldId id="261" r:id="rId3"/>
    <p:sldId id="289" r:id="rId4"/>
    <p:sldId id="330" r:id="rId5"/>
    <p:sldId id="334" r:id="rId6"/>
    <p:sldId id="335" r:id="rId7"/>
    <p:sldId id="336" r:id="rId8"/>
    <p:sldId id="337" r:id="rId9"/>
    <p:sldId id="338" r:id="rId10"/>
    <p:sldId id="342" r:id="rId11"/>
    <p:sldId id="298" r:id="rId12"/>
    <p:sldId id="341" r:id="rId13"/>
    <p:sldId id="343" r:id="rId14"/>
    <p:sldId id="344" r:id="rId15"/>
    <p:sldId id="345" r:id="rId16"/>
    <p:sldId id="339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56"/>
    <a:srgbClr val="FFC200"/>
    <a:srgbClr val="0069B8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249" autoAdjust="0"/>
  </p:normalViewPr>
  <p:slideViewPr>
    <p:cSldViewPr snapToGrid="0">
      <p:cViewPr varScale="1">
        <p:scale>
          <a:sx n="86" d="100"/>
          <a:sy n="86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2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0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6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6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2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2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6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0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3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C9409-DB53-4385-842B-71105F4B94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2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9635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343472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719736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096000" y="2101308"/>
            <a:ext cx="2376264" cy="1705156"/>
          </a:xfrm>
          <a:custGeom>
            <a:avLst/>
            <a:gdLst>
              <a:gd name="connsiteX0" fmla="*/ 0 w 2376264"/>
              <a:gd name="connsiteY0" fmla="*/ 0 h 1705156"/>
              <a:gd name="connsiteX1" fmla="*/ 2376264 w 2376264"/>
              <a:gd name="connsiteY1" fmla="*/ 0 h 1705156"/>
              <a:gd name="connsiteX2" fmla="*/ 2376264 w 2376264"/>
              <a:gd name="connsiteY2" fmla="*/ 1705156 h 1705156"/>
              <a:gd name="connsiteX3" fmla="*/ 0 w 2376264"/>
              <a:gd name="connsiteY3" fmla="*/ 1705156 h 170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6">
                <a:moveTo>
                  <a:pt x="0" y="0"/>
                </a:moveTo>
                <a:lnTo>
                  <a:pt x="2376264" y="0"/>
                </a:lnTo>
                <a:lnTo>
                  <a:pt x="2376264" y="1705156"/>
                </a:lnTo>
                <a:lnTo>
                  <a:pt x="0" y="1705156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72264" y="3806464"/>
            <a:ext cx="2376264" cy="1705158"/>
          </a:xfrm>
          <a:custGeom>
            <a:avLst/>
            <a:gdLst>
              <a:gd name="connsiteX0" fmla="*/ 0 w 2376264"/>
              <a:gd name="connsiteY0" fmla="*/ 0 h 1705158"/>
              <a:gd name="connsiteX1" fmla="*/ 2376264 w 2376264"/>
              <a:gd name="connsiteY1" fmla="*/ 0 h 1705158"/>
              <a:gd name="connsiteX2" fmla="*/ 2376264 w 2376264"/>
              <a:gd name="connsiteY2" fmla="*/ 1705158 h 1705158"/>
              <a:gd name="connsiteX3" fmla="*/ 0 w 2376264"/>
              <a:gd name="connsiteY3" fmla="*/ 1705158 h 17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6264" h="1705158">
                <a:moveTo>
                  <a:pt x="0" y="0"/>
                </a:moveTo>
                <a:lnTo>
                  <a:pt x="2376264" y="0"/>
                </a:lnTo>
                <a:lnTo>
                  <a:pt x="2376264" y="1705158"/>
                </a:lnTo>
                <a:lnTo>
                  <a:pt x="0" y="1705158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614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9" r:id="rId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addcperu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company/addc-peru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ADDC-Peru-105521441090475" TargetMode="External"/><Relationship Id="rId4" Type="http://schemas.openxmlformats.org/officeDocument/2006/relationships/hyperlink" Target="mailto:cursos@addc-peru.com?subject=Informacion%20cursos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0.jpeg"/><Relationship Id="rId3" Type="http://schemas.openxmlformats.org/officeDocument/2006/relationships/image" Target="../media/image9.png"/><Relationship Id="rId21" Type="http://schemas.openxmlformats.org/officeDocument/2006/relationships/image" Target="../media/image33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45" y="2102427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7525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10612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96000" y="1370012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874713" y="1920551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9362328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9784960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0207593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0630227" y="4301150"/>
            <a:ext cx="661661" cy="1313835"/>
          </a:xfrm>
          <a:custGeom>
            <a:avLst/>
            <a:gdLst>
              <a:gd name="connsiteX0" fmla="*/ 260195 w 524147"/>
              <a:gd name="connsiteY0" fmla="*/ 0 h 1040778"/>
              <a:gd name="connsiteX1" fmla="*/ 524147 w 524147"/>
              <a:gd name="connsiteY1" fmla="*/ 0 h 1040778"/>
              <a:gd name="connsiteX2" fmla="*/ 263952 w 524147"/>
              <a:gd name="connsiteY2" fmla="*/ 1040778 h 1040778"/>
              <a:gd name="connsiteX3" fmla="*/ 0 w 524147"/>
              <a:gd name="connsiteY3" fmla="*/ 1040778 h 104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147" h="1040778">
                <a:moveTo>
                  <a:pt x="260195" y="0"/>
                </a:moveTo>
                <a:lnTo>
                  <a:pt x="524147" y="0"/>
                </a:lnTo>
                <a:lnTo>
                  <a:pt x="263952" y="1040778"/>
                </a:lnTo>
                <a:lnTo>
                  <a:pt x="0" y="1040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208610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90970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9854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8738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87622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6506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5391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4275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3159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82043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809276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798117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786959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75800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764642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753483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742325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31166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20008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08849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97691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86532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75374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4215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53057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641898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30740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19581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6084234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972649" y="5130179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-176691" y="1758480"/>
            <a:ext cx="1106331" cy="254302"/>
            <a:chOff x="-115731" y="1766100"/>
            <a:chExt cx="1106331" cy="254302"/>
          </a:xfrm>
          <a:solidFill>
            <a:schemeClr val="accent1"/>
          </a:solidFill>
        </p:grpSpPr>
        <p:sp>
          <p:nvSpPr>
            <p:cNvPr id="54" name="任意多边形 53"/>
            <p:cNvSpPr/>
            <p:nvPr/>
          </p:nvSpPr>
          <p:spPr>
            <a:xfrm>
              <a:off x="35922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985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24048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18111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2174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6237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00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-56362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-115731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89353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834173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774804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715435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656066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96697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537328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>
              <a:off x="477959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418590" y="1766100"/>
              <a:ext cx="97062" cy="254302"/>
            </a:xfrm>
            <a:custGeom>
              <a:avLst/>
              <a:gdLst>
                <a:gd name="connsiteX0" fmla="*/ 121201 w 185041"/>
                <a:gd name="connsiteY0" fmla="*/ 0 h 484806"/>
                <a:gd name="connsiteX1" fmla="*/ 185041 w 185041"/>
                <a:gd name="connsiteY1" fmla="*/ 0 h 484806"/>
                <a:gd name="connsiteX2" fmla="*/ 63840 w 185041"/>
                <a:gd name="connsiteY2" fmla="*/ 484806 h 484806"/>
                <a:gd name="connsiteX3" fmla="*/ 0 w 185041"/>
                <a:gd name="connsiteY3" fmla="*/ 484806 h 48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041" h="484806">
                  <a:moveTo>
                    <a:pt x="121201" y="0"/>
                  </a:moveTo>
                  <a:lnTo>
                    <a:pt x="185041" y="0"/>
                  </a:lnTo>
                  <a:lnTo>
                    <a:pt x="63840" y="484806"/>
                  </a:lnTo>
                  <a:lnTo>
                    <a:pt x="0" y="484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56512" y="2599054"/>
            <a:ext cx="712130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6000" b="1" dirty="0">
                <a:solidFill>
                  <a:schemeClr val="bg1"/>
                </a:solidFill>
                <a:latin typeface="+mn-ea"/>
              </a:rPr>
              <a:t>Data Warehouse</a:t>
            </a:r>
          </a:p>
          <a:p>
            <a:pPr algn="just"/>
            <a:r>
              <a:rPr lang="en-US" altLang="zh-CN" sz="6000" b="1" dirty="0">
                <a:solidFill>
                  <a:schemeClr val="bg1"/>
                </a:solidFill>
                <a:latin typeface="+mn-ea"/>
              </a:rPr>
              <a:t>&amp; Power BI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72D6435-C30B-4269-AE66-FE7EF1A8C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5" y="398744"/>
            <a:ext cx="2088646" cy="754933"/>
          </a:xfrm>
          <a:prstGeom prst="rect">
            <a:avLst/>
          </a:prstGeom>
        </p:spPr>
      </p:pic>
      <p:pic>
        <p:nvPicPr>
          <p:cNvPr id="86" name="Imagen 85">
            <a:hlinkClick r:id="rId4"/>
            <a:extLst>
              <a:ext uri="{FF2B5EF4-FFF2-40B4-BE49-F238E27FC236}">
                <a16:creationId xmlns:a16="http://schemas.microsoft.com/office/drawing/2014/main" id="{BFCA65AA-31BA-4A9F-A867-C0FF84CE6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32" y="6051555"/>
            <a:ext cx="306000" cy="306000"/>
          </a:xfrm>
          <a:prstGeom prst="rect">
            <a:avLst/>
          </a:prstGeom>
        </p:spPr>
      </p:pic>
      <p:pic>
        <p:nvPicPr>
          <p:cNvPr id="88" name="Imagen 87">
            <a:hlinkClick r:id="rId6"/>
            <a:extLst>
              <a:ext uri="{FF2B5EF4-FFF2-40B4-BE49-F238E27FC236}">
                <a16:creationId xmlns:a16="http://schemas.microsoft.com/office/drawing/2014/main" id="{2386E1CF-907F-4A3D-8F4E-CF019CE38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3" y="6051555"/>
            <a:ext cx="306000" cy="306000"/>
          </a:xfrm>
          <a:prstGeom prst="rect">
            <a:avLst/>
          </a:prstGeom>
        </p:spPr>
      </p:pic>
      <p:pic>
        <p:nvPicPr>
          <p:cNvPr id="90" name="Imagen 89">
            <a:hlinkClick r:id="rId8"/>
            <a:extLst>
              <a:ext uri="{FF2B5EF4-FFF2-40B4-BE49-F238E27FC236}">
                <a16:creationId xmlns:a16="http://schemas.microsoft.com/office/drawing/2014/main" id="{7C75D9C1-84BD-4F2D-B22A-A78B9E1F09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45" y="6051555"/>
            <a:ext cx="306000" cy="306000"/>
          </a:xfrm>
          <a:prstGeom prst="rect">
            <a:avLst/>
          </a:prstGeom>
        </p:spPr>
      </p:pic>
      <p:pic>
        <p:nvPicPr>
          <p:cNvPr id="92" name="Imagen 91">
            <a:hlinkClick r:id="rId10"/>
            <a:extLst>
              <a:ext uri="{FF2B5EF4-FFF2-40B4-BE49-F238E27FC236}">
                <a16:creationId xmlns:a16="http://schemas.microsoft.com/office/drawing/2014/main" id="{7701C628-F2AE-4236-ACB7-A3A7EEA34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58" y="6052755"/>
            <a:ext cx="304800" cy="304800"/>
          </a:xfrm>
          <a:prstGeom prst="rect">
            <a:avLst/>
          </a:prstGeom>
        </p:spPr>
      </p:pic>
      <p:pic>
        <p:nvPicPr>
          <p:cNvPr id="80" name="Imagen 79" descr="Imagen que contiene Icono&#10;&#10;Descripción generada automáticamente">
            <a:extLst>
              <a:ext uri="{FF2B5EF4-FFF2-40B4-BE49-F238E27FC236}">
                <a16:creationId xmlns:a16="http://schemas.microsoft.com/office/drawing/2014/main" id="{584BA48B-4547-4ED1-A331-F38E9054036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t="27459" r="60645" b="39919"/>
          <a:stretch/>
        </p:blipFill>
        <p:spPr>
          <a:xfrm>
            <a:off x="10378245" y="2280992"/>
            <a:ext cx="1624297" cy="1960830"/>
          </a:xfrm>
          <a:prstGeom prst="rect">
            <a:avLst/>
          </a:prstGeom>
        </p:spPr>
      </p:pic>
      <p:pic>
        <p:nvPicPr>
          <p:cNvPr id="1026" name="Picture 2" descr="ms-sql-server-logo | Tech BI - Business Intelligence">
            <a:extLst>
              <a:ext uri="{FF2B5EF4-FFF2-40B4-BE49-F238E27FC236}">
                <a16:creationId xmlns:a16="http://schemas.microsoft.com/office/drawing/2014/main" id="{65246A3D-6571-46F0-A121-2A61191E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31" y="2357780"/>
            <a:ext cx="2908488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igno más 2">
            <a:extLst>
              <a:ext uri="{FF2B5EF4-FFF2-40B4-BE49-F238E27FC236}">
                <a16:creationId xmlns:a16="http://schemas.microsoft.com/office/drawing/2014/main" id="{613C3410-D11E-467A-8A57-A7D1B5033461}"/>
              </a:ext>
            </a:extLst>
          </p:cNvPr>
          <p:cNvSpPr/>
          <p:nvPr/>
        </p:nvSpPr>
        <p:spPr>
          <a:xfrm>
            <a:off x="9522904" y="3054700"/>
            <a:ext cx="753463" cy="762186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6BD63B0-7808-4992-A0E9-DA9553BE8401}"/>
              </a:ext>
            </a:extLst>
          </p:cNvPr>
          <p:cNvSpPr txBox="1"/>
          <p:nvPr/>
        </p:nvSpPr>
        <p:spPr>
          <a:xfrm>
            <a:off x="879146" y="5153316"/>
            <a:ext cx="47562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“Si miras cualquier tipo de organización moderna y piensas ‘¿Cuál es el instrumento de poder más potente?’, verás que es la información.”</a:t>
            </a:r>
            <a:br>
              <a:rPr lang="es-MX" sz="1600" dirty="0"/>
            </a:br>
            <a:r>
              <a:rPr lang="es-MX" sz="1600" b="1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Ricardo </a:t>
            </a:r>
            <a:r>
              <a:rPr lang="es-MX" sz="1600" b="1" i="0" dirty="0" err="1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Semler</a:t>
            </a:r>
            <a:r>
              <a:rPr lang="es-MX" sz="1600" b="1" i="0" dirty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, empresario.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2084408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5" grpId="0"/>
      <p:bldP spid="3" grpId="0" animBg="1"/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19905" y="3127167"/>
            <a:ext cx="355745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en-US" altLang="zh-CN" sz="4000" b="1" dirty="0" err="1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Proceso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 ETL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06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4149803" y="72015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Conjunto de </a:t>
            </a:r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Datos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F4E4C0-022D-4576-B9B0-DB25CF386D95}"/>
              </a:ext>
            </a:extLst>
          </p:cNvPr>
          <p:cNvSpPr txBox="1"/>
          <p:nvPr/>
        </p:nvSpPr>
        <p:spPr>
          <a:xfrm>
            <a:off x="514639" y="31444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Libros de Excel</a:t>
            </a:r>
            <a:endParaRPr lang="es-PE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612390-4780-4A90-BBD1-A4D30FA61145}"/>
              </a:ext>
            </a:extLst>
          </p:cNvPr>
          <p:cNvSpPr txBox="1"/>
          <p:nvPr/>
        </p:nvSpPr>
        <p:spPr>
          <a:xfrm>
            <a:off x="630055" y="56711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Archivos </a:t>
            </a:r>
            <a:r>
              <a:rPr lang="es-MX" dirty="0" err="1"/>
              <a:t>Csv</a:t>
            </a:r>
            <a:endParaRPr lang="es-PE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7122EBA1-9481-4673-AE4E-147898D074A0}"/>
              </a:ext>
            </a:extLst>
          </p:cNvPr>
          <p:cNvSpPr/>
          <p:nvPr/>
        </p:nvSpPr>
        <p:spPr>
          <a:xfrm>
            <a:off x="2503503" y="1491449"/>
            <a:ext cx="399495" cy="367535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Abrir llave 39">
            <a:extLst>
              <a:ext uri="{FF2B5EF4-FFF2-40B4-BE49-F238E27FC236}">
                <a16:creationId xmlns:a16="http://schemas.microsoft.com/office/drawing/2014/main" id="{3E231004-D8CC-4CFA-B131-C20D4FE4AFCA}"/>
              </a:ext>
            </a:extLst>
          </p:cNvPr>
          <p:cNvSpPr/>
          <p:nvPr/>
        </p:nvSpPr>
        <p:spPr>
          <a:xfrm>
            <a:off x="2503503" y="5437833"/>
            <a:ext cx="399495" cy="96914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C30BD61-628D-4514-810C-F7CF2C741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10" y="1304930"/>
            <a:ext cx="8542455" cy="52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15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4591C-0DAC-4DFD-B4EC-D72EB2EC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5582" r="6517" b="5329"/>
          <a:stretch/>
        </p:blipFill>
        <p:spPr bwMode="auto">
          <a:xfrm>
            <a:off x="747661" y="1108363"/>
            <a:ext cx="2595904" cy="51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60213" y="1293888"/>
            <a:ext cx="780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1:</a:t>
            </a:r>
          </a:p>
          <a:p>
            <a:r>
              <a:rPr lang="es-MX" dirty="0"/>
              <a:t>Del campo “Ubicación” extraer el texto que se encuentra después del guion, este será el código de la agencia donde </a:t>
            </a:r>
            <a:r>
              <a:rPr lang="es-MX" dirty="0" err="1"/>
              <a:t>donde</a:t>
            </a:r>
            <a:r>
              <a:rPr lang="es-MX" dirty="0"/>
              <a:t> se debe atender el ticket. </a:t>
            </a:r>
          </a:p>
          <a:p>
            <a:endParaRPr lang="es-MX" dirty="0"/>
          </a:p>
          <a:p>
            <a:r>
              <a:rPr lang="es-MX" dirty="0"/>
              <a:t>Ejemplo: 	EDIFICIO LIMA – 191000 	</a:t>
            </a:r>
            <a:r>
              <a:rPr lang="es-MX" dirty="0">
                <a:sym typeface="Wingdings" panose="05000000000000000000" pitchFamily="2" charset="2"/>
              </a:rPr>
              <a:t>	</a:t>
            </a:r>
            <a:r>
              <a:rPr lang="es-MX" dirty="0"/>
              <a:t> 191000</a:t>
            </a:r>
          </a:p>
          <a:p>
            <a:endParaRPr lang="es-MX" dirty="0"/>
          </a:p>
          <a:p>
            <a:r>
              <a:rPr lang="es-MX" b="1" dirty="0"/>
              <a:t>Paso 2:</a:t>
            </a:r>
          </a:p>
          <a:p>
            <a:r>
              <a:rPr lang="es-MX" dirty="0"/>
              <a:t>En el campo “Estado” el valor “Terminado” y “Cerrado” representan lo mismo, por lo que se determinó que se reemplace el valor Terminado por Cerrado.</a:t>
            </a:r>
          </a:p>
          <a:p>
            <a:endParaRPr lang="es-MX" dirty="0"/>
          </a:p>
          <a:p>
            <a:r>
              <a:rPr lang="es-MX" b="1" dirty="0"/>
              <a:t>Paso 3:</a:t>
            </a:r>
          </a:p>
          <a:p>
            <a:r>
              <a:rPr lang="es-MX" dirty="0"/>
              <a:t>Crear la “</a:t>
            </a:r>
            <a:r>
              <a:rPr lang="es-MX" dirty="0" err="1"/>
              <a:t>fecha_real_fin</a:t>
            </a:r>
            <a:r>
              <a:rPr lang="es-MX" dirty="0"/>
              <a:t>” la cual se delimita de la siguiente manera</a:t>
            </a:r>
          </a:p>
          <a:p>
            <a:endParaRPr lang="es-MX" dirty="0"/>
          </a:p>
          <a:p>
            <a:r>
              <a:rPr lang="es-MX" b="1" dirty="0"/>
              <a:t>Si</a:t>
            </a:r>
            <a:r>
              <a:rPr lang="es-MX" dirty="0"/>
              <a:t> (</a:t>
            </a:r>
            <a:r>
              <a:rPr lang="es-MX" dirty="0" err="1"/>
              <a:t>fecha_termino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null) </a:t>
            </a:r>
            <a:r>
              <a:rPr lang="es-MX" b="1" dirty="0"/>
              <a:t>entonces</a:t>
            </a:r>
            <a:r>
              <a:rPr lang="es-MX" dirty="0"/>
              <a:t> </a:t>
            </a:r>
            <a:r>
              <a:rPr lang="es-MX" dirty="0" err="1"/>
              <a:t>fecha_cierre</a:t>
            </a:r>
            <a:endParaRPr lang="es-MX" dirty="0"/>
          </a:p>
          <a:p>
            <a:r>
              <a:rPr lang="es-MX" b="1" dirty="0"/>
              <a:t>Sino</a:t>
            </a:r>
            <a:r>
              <a:rPr lang="es-MX" dirty="0"/>
              <a:t> </a:t>
            </a:r>
            <a:r>
              <a:rPr lang="es-MX" dirty="0" err="1"/>
              <a:t>fecha_termino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1950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B4591C-0DAC-4DFD-B4EC-D72EB2EC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t="5582" r="6517" b="5329"/>
          <a:stretch/>
        </p:blipFill>
        <p:spPr bwMode="auto">
          <a:xfrm>
            <a:off x="747661" y="1108363"/>
            <a:ext cx="2595904" cy="517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42458" y="1632145"/>
            <a:ext cx="780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4:</a:t>
            </a:r>
          </a:p>
          <a:p>
            <a:r>
              <a:rPr lang="es-MX" dirty="0"/>
              <a:t>Realizar el cruce(JOIN) del campo Tickets[</a:t>
            </a:r>
            <a:r>
              <a:rPr lang="es-MX" dirty="0" err="1"/>
              <a:t>categoria</a:t>
            </a:r>
            <a:r>
              <a:rPr lang="es-MX" dirty="0"/>
              <a:t>] con el campo </a:t>
            </a:r>
            <a:r>
              <a:rPr lang="es-MX" dirty="0" err="1"/>
              <a:t>Categoria</a:t>
            </a:r>
            <a:r>
              <a:rPr lang="es-MX" dirty="0"/>
              <a:t>[</a:t>
            </a:r>
            <a:r>
              <a:rPr lang="es-MX" dirty="0" err="1"/>
              <a:t>categoria</a:t>
            </a:r>
            <a:r>
              <a:rPr lang="es-MX" dirty="0"/>
              <a:t>] y traer el campo </a:t>
            </a:r>
            <a:r>
              <a:rPr lang="es-MX" dirty="0" err="1"/>
              <a:t>Categoria</a:t>
            </a:r>
            <a:r>
              <a:rPr lang="es-MX" dirty="0"/>
              <a:t>[</a:t>
            </a:r>
            <a:r>
              <a:rPr lang="es-MX" dirty="0" err="1"/>
              <a:t>categoriaID</a:t>
            </a:r>
            <a:r>
              <a:rPr lang="es-MX" dirty="0"/>
              <a:t>], en caso no se obtenga un cruce colocar en </a:t>
            </a:r>
            <a:r>
              <a:rPr lang="es-MX" dirty="0" err="1"/>
              <a:t>categoriaID</a:t>
            </a:r>
            <a:r>
              <a:rPr lang="es-MX" dirty="0"/>
              <a:t> = 10</a:t>
            </a:r>
          </a:p>
          <a:p>
            <a:endParaRPr lang="es-MX" dirty="0"/>
          </a:p>
          <a:p>
            <a:r>
              <a:rPr lang="es-MX" b="1" dirty="0"/>
              <a:t>Paso 5:</a:t>
            </a:r>
          </a:p>
          <a:p>
            <a:r>
              <a:rPr lang="es-MX" dirty="0"/>
              <a:t>Realizar el cruce(JOIN) del campo Tickets[tipo] con el campo Tipo[tipo] y traer el campo Tipo[</a:t>
            </a:r>
            <a:r>
              <a:rPr lang="es-MX" dirty="0" err="1"/>
              <a:t>tipoID</a:t>
            </a:r>
            <a:r>
              <a:rPr lang="es-MX" dirty="0"/>
              <a:t>], en caso no se obtenga un cruce colocar en </a:t>
            </a:r>
            <a:r>
              <a:rPr lang="es-MX" dirty="0" err="1"/>
              <a:t>tipoID</a:t>
            </a:r>
            <a:r>
              <a:rPr lang="es-MX" dirty="0"/>
              <a:t> = 100</a:t>
            </a:r>
          </a:p>
          <a:p>
            <a:endParaRPr lang="es-MX" dirty="0"/>
          </a:p>
          <a:p>
            <a:r>
              <a:rPr lang="es-MX" b="1" dirty="0"/>
              <a:t>Paso 6:</a:t>
            </a:r>
          </a:p>
          <a:p>
            <a:r>
              <a:rPr lang="es-MX" dirty="0"/>
              <a:t>Realizar el cruce(JOIN) del campo Tickets[</a:t>
            </a:r>
            <a:r>
              <a:rPr lang="es-MX" dirty="0" err="1"/>
              <a:t>datelle</a:t>
            </a:r>
            <a:r>
              <a:rPr lang="es-MX" dirty="0"/>
              <a:t>] con el campo Detalle[detalle] y traer el campo Detalle[</a:t>
            </a:r>
            <a:r>
              <a:rPr lang="es-MX" dirty="0" err="1"/>
              <a:t>detalleID</a:t>
            </a:r>
            <a:r>
              <a:rPr lang="es-MX" dirty="0"/>
              <a:t>], en caso no se obtenga un cruce colocar en </a:t>
            </a:r>
            <a:r>
              <a:rPr lang="es-MX" dirty="0" err="1"/>
              <a:t>detalleID</a:t>
            </a:r>
            <a:r>
              <a:rPr lang="es-MX" dirty="0"/>
              <a:t> = 100</a:t>
            </a:r>
          </a:p>
        </p:txBody>
      </p:sp>
    </p:spTree>
    <p:extLst>
      <p:ext uri="{BB962C8B-B14F-4D97-AF65-F5344CB8AC3E}">
        <p14:creationId xmlns:p14="http://schemas.microsoft.com/office/powerpoint/2010/main" val="230893064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C06131-3009-46FF-8A3D-A578D01394BE}"/>
              </a:ext>
            </a:extLst>
          </p:cNvPr>
          <p:cNvSpPr txBox="1"/>
          <p:nvPr/>
        </p:nvSpPr>
        <p:spPr>
          <a:xfrm>
            <a:off x="3542458" y="1134104"/>
            <a:ext cx="78005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Paso 1:</a:t>
            </a:r>
          </a:p>
          <a:p>
            <a:r>
              <a:rPr lang="es-MX" dirty="0"/>
              <a:t>En el campo Atenciones[costo] reemplazar el valor “SIN COSTO” por cero o null, decida cual usar.</a:t>
            </a:r>
          </a:p>
          <a:p>
            <a:endParaRPr lang="es-MX" dirty="0"/>
          </a:p>
          <a:p>
            <a:r>
              <a:rPr lang="es-MX" b="1" dirty="0"/>
              <a:t>Paso 2:</a:t>
            </a:r>
          </a:p>
          <a:p>
            <a:r>
              <a:rPr lang="es-MX" dirty="0"/>
              <a:t>En el campo Atenciones[</a:t>
            </a:r>
            <a:r>
              <a:rPr lang="es-MX" dirty="0" err="1"/>
              <a:t>tipo_ticket</a:t>
            </a:r>
            <a:r>
              <a:rPr lang="es-MX" dirty="0"/>
              <a:t>] convierta a mayúsculas todas las palabras y quite los espacios en blanco delante y detrás del texto.</a:t>
            </a:r>
          </a:p>
          <a:p>
            <a:endParaRPr lang="es-MX" dirty="0"/>
          </a:p>
          <a:p>
            <a:r>
              <a:rPr lang="es-MX" b="1" dirty="0"/>
              <a:t>Paso 3:</a:t>
            </a:r>
          </a:p>
          <a:p>
            <a:r>
              <a:rPr lang="es-MX" dirty="0"/>
              <a:t>En el campo Atenciones[</a:t>
            </a:r>
            <a:r>
              <a:rPr lang="es-MX" dirty="0" err="1"/>
              <a:t>tipo_ticket</a:t>
            </a:r>
            <a:r>
              <a:rPr lang="es-MX" dirty="0"/>
              <a:t>] aplique la siguiente regla.</a:t>
            </a:r>
          </a:p>
          <a:p>
            <a:endParaRPr lang="es-MX" dirty="0"/>
          </a:p>
          <a:p>
            <a:r>
              <a:rPr lang="es-MX" b="1" dirty="0"/>
              <a:t>Si</a:t>
            </a:r>
            <a:r>
              <a:rPr lang="es-MX" dirty="0"/>
              <a:t> 4 primeros caracteres de </a:t>
            </a:r>
            <a:r>
              <a:rPr lang="es-MX" dirty="0" err="1"/>
              <a:t>tipo_ticket</a:t>
            </a:r>
            <a:endParaRPr lang="es-MX" dirty="0"/>
          </a:p>
          <a:p>
            <a:r>
              <a:rPr lang="es-MX" b="1" dirty="0"/>
              <a:t>Es igual a </a:t>
            </a:r>
            <a:r>
              <a:rPr lang="es-MX" dirty="0"/>
              <a:t>“DIFE” </a:t>
            </a:r>
            <a:r>
              <a:rPr lang="es-MX" b="1" dirty="0"/>
              <a:t>entonces</a:t>
            </a:r>
            <a:r>
              <a:rPr lang="es-MX" dirty="0"/>
              <a:t> “FLAT”</a:t>
            </a:r>
          </a:p>
          <a:p>
            <a:r>
              <a:rPr lang="es-MX" b="1" dirty="0"/>
              <a:t>Es igual a </a:t>
            </a:r>
            <a:r>
              <a:rPr lang="es-MX" dirty="0"/>
              <a:t>“VARI” </a:t>
            </a:r>
            <a:r>
              <a:rPr lang="es-MX" b="1" dirty="0"/>
              <a:t>entonces</a:t>
            </a:r>
            <a:r>
              <a:rPr lang="es-MX" dirty="0"/>
              <a:t> “VARIABLE”</a:t>
            </a:r>
          </a:p>
          <a:p>
            <a:r>
              <a:rPr lang="es-MX" b="1" dirty="0"/>
              <a:t>Sino</a:t>
            </a:r>
            <a:r>
              <a:rPr lang="es-MX" dirty="0"/>
              <a:t> </a:t>
            </a:r>
            <a:r>
              <a:rPr lang="es-MX" dirty="0" err="1"/>
              <a:t>tipo_ticket</a:t>
            </a:r>
            <a:endParaRPr lang="es-MX" dirty="0"/>
          </a:p>
          <a:p>
            <a:endParaRPr lang="es-MX" dirty="0"/>
          </a:p>
          <a:p>
            <a:r>
              <a:rPr lang="es-MX" b="1" dirty="0"/>
              <a:t>Paso 4:</a:t>
            </a:r>
          </a:p>
          <a:p>
            <a:r>
              <a:rPr lang="es-MX" dirty="0"/>
              <a:t>Seleccione solo los campos: </a:t>
            </a:r>
            <a:r>
              <a:rPr lang="es-MX" dirty="0" err="1"/>
              <a:t>num_ticket</a:t>
            </a:r>
            <a:r>
              <a:rPr lang="es-MX" dirty="0"/>
              <a:t>, </a:t>
            </a:r>
            <a:r>
              <a:rPr lang="es-MX" dirty="0" err="1"/>
              <a:t>fecha_programada</a:t>
            </a:r>
            <a:r>
              <a:rPr lang="es-MX" dirty="0"/>
              <a:t>, </a:t>
            </a:r>
            <a:r>
              <a:rPr lang="es-MX" dirty="0" err="1"/>
              <a:t>service_desk</a:t>
            </a:r>
            <a:r>
              <a:rPr lang="es-MX" dirty="0"/>
              <a:t>, </a:t>
            </a:r>
            <a:r>
              <a:rPr lang="es-MX" dirty="0" err="1"/>
              <a:t>tipo_ticket</a:t>
            </a:r>
            <a:r>
              <a:rPr lang="es-MX" dirty="0"/>
              <a:t>, proveedor, costo, </a:t>
            </a:r>
            <a:r>
              <a:rPr lang="es-MX" dirty="0" err="1"/>
              <a:t>numero_os</a:t>
            </a:r>
            <a:endParaRPr lang="es-MX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A7CAFDF-8390-4D30-B574-9DD7D8FF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" y="932855"/>
            <a:ext cx="3282320" cy="58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021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9596562" y="-35446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Proceso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ETL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E2B7A20-4CDA-44F6-8E34-24BAB50F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8" y="854127"/>
            <a:ext cx="5413442" cy="5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A7405A2-4341-4155-830B-98EDE52FEDE1}"/>
              </a:ext>
            </a:extLst>
          </p:cNvPr>
          <p:cNvSpPr/>
          <p:nvPr/>
        </p:nvSpPr>
        <p:spPr>
          <a:xfrm>
            <a:off x="6424474" y="3200404"/>
            <a:ext cx="958788" cy="887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110A33E3-4879-48E5-8ACC-B083A803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60" y="1134104"/>
            <a:ext cx="2514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0270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19" name="任意多边形 18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3">
            <a:extLst>
              <a:ext uri="{FF2B5EF4-FFF2-40B4-BE49-F238E27FC236}">
                <a16:creationId xmlns:a16="http://schemas.microsoft.com/office/drawing/2014/main" id="{EA5A475A-FB3F-4B7A-9D66-AB800032C4C0}"/>
              </a:ext>
            </a:extLst>
          </p:cNvPr>
          <p:cNvSpPr txBox="1"/>
          <p:nvPr/>
        </p:nvSpPr>
        <p:spPr>
          <a:xfrm>
            <a:off x="3018890" y="720157"/>
            <a:ext cx="6154249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Modelo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de </a:t>
            </a:r>
            <a:r>
              <a:rPr lang="en-US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Datos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 Dimensional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B87A06F-7C73-49F2-902E-F6283571F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9" y="1304932"/>
            <a:ext cx="9969681" cy="54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79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19905" y="3127167"/>
            <a:ext cx="355745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Introducción 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4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B31F8A6-FB4F-46BF-A2B7-9D17270E1678}"/>
              </a:ext>
            </a:extLst>
          </p:cNvPr>
          <p:cNvSpPr/>
          <p:nvPr/>
        </p:nvSpPr>
        <p:spPr>
          <a:xfrm>
            <a:off x="1098824" y="2204830"/>
            <a:ext cx="4210036" cy="4474266"/>
          </a:xfrm>
          <a:prstGeom prst="roundRect">
            <a:avLst>
              <a:gd name="adj" fmla="val 412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85572" y="691736"/>
            <a:ext cx="1002085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¿Qué es un Data </a:t>
            </a:r>
            <a:r>
              <a:rPr lang="es-PE" altLang="zh-CN" sz="3200" b="1" dirty="0" err="1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Warehouse</a:t>
            </a:r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?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3117AE4-C063-48B4-B049-F056B23F491A}"/>
              </a:ext>
            </a:extLst>
          </p:cNvPr>
          <p:cNvSpPr/>
          <p:nvPr/>
        </p:nvSpPr>
        <p:spPr>
          <a:xfrm>
            <a:off x="1302260" y="2757146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Finanzas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299648-00A7-4D54-8C38-F99022F72428}"/>
              </a:ext>
            </a:extLst>
          </p:cNvPr>
          <p:cNvSpPr/>
          <p:nvPr/>
        </p:nvSpPr>
        <p:spPr>
          <a:xfrm>
            <a:off x="1087364" y="2112678"/>
            <a:ext cx="4248000" cy="498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/>
              <a:t>Empresa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87159F-0B9A-43D7-961A-745F63B8142E}"/>
              </a:ext>
            </a:extLst>
          </p:cNvPr>
          <p:cNvSpPr txBox="1"/>
          <p:nvPr/>
        </p:nvSpPr>
        <p:spPr>
          <a:xfrm>
            <a:off x="956793" y="1271793"/>
            <a:ext cx="10278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Un Data </a:t>
            </a:r>
            <a:r>
              <a:rPr lang="es-MX" dirty="0" err="1"/>
              <a:t>Warehouse</a:t>
            </a:r>
            <a:r>
              <a:rPr lang="es-MX" dirty="0"/>
              <a:t> es un repositorio que captura los datos que genera una empresa de una manera homogénea y fiable, en base a un estructura jerarquizada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F11F9A7-BF0F-4B02-B820-DA5F1178BB89}"/>
              </a:ext>
            </a:extLst>
          </p:cNvPr>
          <p:cNvSpPr/>
          <p:nvPr/>
        </p:nvSpPr>
        <p:spPr>
          <a:xfrm>
            <a:off x="3305560" y="2758658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Comercial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2FB8A8E-DFD2-4D82-A4D7-20B94F2E3175}"/>
              </a:ext>
            </a:extLst>
          </p:cNvPr>
          <p:cNvSpPr/>
          <p:nvPr/>
        </p:nvSpPr>
        <p:spPr>
          <a:xfrm>
            <a:off x="1302260" y="3732393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Marketing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69D4765-7F60-40B5-B8DA-D0B1D214CB5B}"/>
              </a:ext>
            </a:extLst>
          </p:cNvPr>
          <p:cNvSpPr/>
          <p:nvPr/>
        </p:nvSpPr>
        <p:spPr>
          <a:xfrm>
            <a:off x="3305560" y="3732393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Producción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9926AAA-0A83-4D05-A6A9-3A3E7F282E52}"/>
              </a:ext>
            </a:extLst>
          </p:cNvPr>
          <p:cNvSpPr/>
          <p:nvPr/>
        </p:nvSpPr>
        <p:spPr>
          <a:xfrm>
            <a:off x="1302260" y="4707640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Recursos Humanos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D3D9BD2-20CF-4A07-A7C2-D1779FDBE61F}"/>
              </a:ext>
            </a:extLst>
          </p:cNvPr>
          <p:cNvSpPr/>
          <p:nvPr/>
        </p:nvSpPr>
        <p:spPr>
          <a:xfrm>
            <a:off x="1302260" y="5682887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Compras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039D6B-3DA2-402B-9F8C-65AC295180BE}"/>
              </a:ext>
            </a:extLst>
          </p:cNvPr>
          <p:cNvSpPr/>
          <p:nvPr/>
        </p:nvSpPr>
        <p:spPr>
          <a:xfrm>
            <a:off x="3305560" y="4706128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Logística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41D3E50-4579-4452-B072-50459F5BCE00}"/>
              </a:ext>
            </a:extLst>
          </p:cNvPr>
          <p:cNvSpPr/>
          <p:nvPr/>
        </p:nvSpPr>
        <p:spPr>
          <a:xfrm>
            <a:off x="3305560" y="5674543"/>
            <a:ext cx="1745740" cy="819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Ventas</a:t>
            </a:r>
          </a:p>
        </p:txBody>
      </p:sp>
      <p:pic>
        <p:nvPicPr>
          <p:cNvPr id="2052" name="Picture 4" descr="Los data warehouses en la Business Intelligence - IONOS">
            <a:extLst>
              <a:ext uri="{FF2B5EF4-FFF2-40B4-BE49-F238E27FC236}">
                <a16:creationId xmlns:a16="http://schemas.microsoft.com/office/drawing/2014/main" id="{5989C9D4-3035-4C27-A8F4-609858FA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6" y="2076637"/>
            <a:ext cx="4591806" cy="4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82578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Business Central y Azure SQL Database – ABD">
            <a:extLst>
              <a:ext uri="{FF2B5EF4-FFF2-40B4-BE49-F238E27FC236}">
                <a16:creationId xmlns:a16="http://schemas.microsoft.com/office/drawing/2014/main" id="{5CCB6633-EBDB-49B5-A1A0-107CC9DC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98" y="1537327"/>
            <a:ext cx="1255914" cy="12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1EBC0CE-0918-4955-B9BD-D365F6C1E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t="3227" r="81008" b="67096"/>
          <a:stretch/>
        </p:blipFill>
        <p:spPr>
          <a:xfrm>
            <a:off x="1296985" y="2627775"/>
            <a:ext cx="685433" cy="653925"/>
          </a:xfrm>
          <a:prstGeom prst="rect">
            <a:avLst/>
          </a:prstGeom>
        </p:spPr>
      </p:pic>
      <p:pic>
        <p:nvPicPr>
          <p:cNvPr id="56" name="Imagen 5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2D13994-378E-4884-8F46-0BC2F45737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9" t="3961" r="64194" b="74489"/>
          <a:stretch/>
        </p:blipFill>
        <p:spPr>
          <a:xfrm>
            <a:off x="426037" y="3488013"/>
            <a:ext cx="737246" cy="693575"/>
          </a:xfrm>
          <a:prstGeom prst="rect">
            <a:avLst/>
          </a:prstGeom>
        </p:spPr>
      </p:pic>
      <p:pic>
        <p:nvPicPr>
          <p:cNvPr id="57" name="Imagen 5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46C092E-10D7-4DBF-8773-4045B87054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7" t="15734" r="47258" b="62259"/>
          <a:stretch/>
        </p:blipFill>
        <p:spPr>
          <a:xfrm>
            <a:off x="444360" y="2635583"/>
            <a:ext cx="696228" cy="680174"/>
          </a:xfrm>
          <a:prstGeom prst="rect">
            <a:avLst/>
          </a:prstGeom>
        </p:spPr>
      </p:pic>
      <p:pic>
        <p:nvPicPr>
          <p:cNvPr id="58" name="Imagen 5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EA36BA-11C7-414C-AC31-C1DE5F6B98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39202" r="63004" b="38925"/>
          <a:stretch/>
        </p:blipFill>
        <p:spPr>
          <a:xfrm>
            <a:off x="1313590" y="3508677"/>
            <a:ext cx="758079" cy="723845"/>
          </a:xfrm>
          <a:prstGeom prst="rect">
            <a:avLst/>
          </a:prstGeom>
        </p:spPr>
      </p:pic>
      <p:pic>
        <p:nvPicPr>
          <p:cNvPr id="50" name="Imagen 4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6F383-51ED-4A18-9BBD-4ADC0ED3A2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2" t="58709" r="2323" b="5678"/>
          <a:stretch/>
        </p:blipFill>
        <p:spPr>
          <a:xfrm>
            <a:off x="1367915" y="4902702"/>
            <a:ext cx="640152" cy="422215"/>
          </a:xfrm>
          <a:prstGeom prst="rect">
            <a:avLst/>
          </a:prstGeom>
        </p:spPr>
      </p:pic>
      <p:pic>
        <p:nvPicPr>
          <p:cNvPr id="51" name="Imagen 5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01A281-A7B8-4B5E-8CF7-1A489D7B21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3" t="10452" r="8291" b="52129"/>
          <a:stretch/>
        </p:blipFill>
        <p:spPr>
          <a:xfrm>
            <a:off x="570546" y="4867742"/>
            <a:ext cx="515839" cy="497160"/>
          </a:xfrm>
          <a:prstGeom prst="rect">
            <a:avLst/>
          </a:prstGeom>
        </p:spPr>
      </p:pic>
      <p:pic>
        <p:nvPicPr>
          <p:cNvPr id="52" name="Imagen 5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DD0938-3F0A-412B-8DAC-8B31F06AB6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8" t="38302" r="42306" b="28472"/>
          <a:stretch/>
        </p:blipFill>
        <p:spPr>
          <a:xfrm>
            <a:off x="543580" y="5660505"/>
            <a:ext cx="658082" cy="739804"/>
          </a:xfrm>
          <a:prstGeom prst="rect">
            <a:avLst/>
          </a:prstGeom>
        </p:spPr>
      </p:pic>
      <p:pic>
        <p:nvPicPr>
          <p:cNvPr id="53" name="Imagen 5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F235F26-012F-414F-9471-33A9C8CB3E1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36496" r="79927" b="28450"/>
          <a:stretch/>
        </p:blipFill>
        <p:spPr>
          <a:xfrm>
            <a:off x="1355311" y="5617599"/>
            <a:ext cx="658082" cy="759978"/>
          </a:xfrm>
          <a:prstGeom prst="rect">
            <a:avLst/>
          </a:prstGeom>
        </p:spPr>
      </p:pic>
      <p:pic>
        <p:nvPicPr>
          <p:cNvPr id="46" name="Imagen 4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8C9F38-D14B-4889-BA3D-20AC050DCF4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5936" r="39807" b="61032"/>
          <a:stretch/>
        </p:blipFill>
        <p:spPr>
          <a:xfrm>
            <a:off x="507229" y="461765"/>
            <a:ext cx="1511137" cy="653465"/>
          </a:xfrm>
          <a:prstGeom prst="rect">
            <a:avLst/>
          </a:prstGeom>
        </p:spPr>
      </p:pic>
      <p:pic>
        <p:nvPicPr>
          <p:cNvPr id="47" name="Imagen 4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4804878-4DF7-4473-A50E-9636701A362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9201" r="20476" b="23898"/>
          <a:stretch/>
        </p:blipFill>
        <p:spPr>
          <a:xfrm>
            <a:off x="1341191" y="1342207"/>
            <a:ext cx="633331" cy="659840"/>
          </a:xfrm>
          <a:prstGeom prst="rect">
            <a:avLst/>
          </a:prstGeom>
        </p:spPr>
      </p:pic>
      <p:pic>
        <p:nvPicPr>
          <p:cNvPr id="48" name="Imagen 4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E37C708-FEE1-4299-8E13-E56AD60C448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9" t="7593" r="20510" b="67133"/>
          <a:stretch/>
        </p:blipFill>
        <p:spPr>
          <a:xfrm>
            <a:off x="477900" y="1366671"/>
            <a:ext cx="623548" cy="595707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9B25C86-C18D-4F7B-9C47-4D8BAA228668}"/>
              </a:ext>
            </a:extLst>
          </p:cNvPr>
          <p:cNvSpPr/>
          <p:nvPr/>
        </p:nvSpPr>
        <p:spPr>
          <a:xfrm>
            <a:off x="147222" y="344949"/>
            <a:ext cx="2224763" cy="632745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F0CB619-2B8B-4D26-8B8D-EDF575775643}"/>
              </a:ext>
            </a:extLst>
          </p:cNvPr>
          <p:cNvCxnSpPr>
            <a:cxnSpLocks/>
          </p:cNvCxnSpPr>
          <p:nvPr/>
        </p:nvCxnSpPr>
        <p:spPr>
          <a:xfrm>
            <a:off x="2642476" y="4319496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FFDD95-0B56-48A9-803F-342D1E3512A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1" t="41552" r="30008" b="30670"/>
          <a:stretch/>
        </p:blipFill>
        <p:spPr>
          <a:xfrm>
            <a:off x="2712350" y="4537086"/>
            <a:ext cx="658137" cy="64633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588D397-E6FB-472B-AD3B-BC4C3115C587}"/>
              </a:ext>
            </a:extLst>
          </p:cNvPr>
          <p:cNvSpPr txBox="1"/>
          <p:nvPr/>
        </p:nvSpPr>
        <p:spPr>
          <a:xfrm>
            <a:off x="2463844" y="5258633"/>
            <a:ext cx="109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Integration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3" name="Imagen 3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D8443A5-50C3-4ABA-A51B-9F6FA0C540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19865" r="70985" b="57437"/>
          <a:stretch/>
        </p:blipFill>
        <p:spPr>
          <a:xfrm>
            <a:off x="10201074" y="556910"/>
            <a:ext cx="1271228" cy="650618"/>
          </a:xfrm>
          <a:prstGeom prst="rect">
            <a:avLst/>
          </a:prstGeom>
        </p:spPr>
      </p:pic>
      <p:pic>
        <p:nvPicPr>
          <p:cNvPr id="35" name="Imagen 3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5BF59FE-59EE-46FB-B534-4A9E8BC2A92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8227" r="26548" b="10221"/>
          <a:stretch/>
        </p:blipFill>
        <p:spPr>
          <a:xfrm>
            <a:off x="9929450" y="1277175"/>
            <a:ext cx="1870073" cy="10586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6" name="Imagen 35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85AF0255-BB6E-45F3-972D-1746A73DE78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450" y="5344215"/>
            <a:ext cx="1855267" cy="10549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7" name="Imagen 3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F655A8E-A01C-45D4-97FF-37B5EBAEBEB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3" t="10452" r="8291" b="52129"/>
          <a:stretch/>
        </p:blipFill>
        <p:spPr>
          <a:xfrm>
            <a:off x="10135300" y="2793241"/>
            <a:ext cx="574387" cy="553588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03ED86C0-0974-456B-A9AC-1C9E01C796BE}"/>
              </a:ext>
            </a:extLst>
          </p:cNvPr>
          <p:cNvSpPr txBox="1"/>
          <p:nvPr/>
        </p:nvSpPr>
        <p:spPr>
          <a:xfrm>
            <a:off x="10741394" y="2922324"/>
            <a:ext cx="870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</a:p>
        </p:txBody>
      </p:sp>
      <p:pic>
        <p:nvPicPr>
          <p:cNvPr id="39" name="Imagen 38" descr="Interfaz de usuario gráfica, Gráfico, Aplicación&#10;&#10;Descripción generada automáticamente">
            <a:extLst>
              <a:ext uri="{FF2B5EF4-FFF2-40B4-BE49-F238E27FC236}">
                <a16:creationId xmlns:a16="http://schemas.microsoft.com/office/drawing/2014/main" id="{E05D8AD1-E7DE-471E-A5BE-4D615BE219E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/>
          <a:stretch/>
        </p:blipFill>
        <p:spPr>
          <a:xfrm>
            <a:off x="9929450" y="3397794"/>
            <a:ext cx="1855267" cy="10502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7C7AABB1-6424-49C3-BD73-8F32A2347438}"/>
              </a:ext>
            </a:extLst>
          </p:cNvPr>
          <p:cNvGrpSpPr/>
          <p:nvPr/>
        </p:nvGrpSpPr>
        <p:grpSpPr>
          <a:xfrm>
            <a:off x="10029479" y="4763535"/>
            <a:ext cx="1490058" cy="529715"/>
            <a:chOff x="9829738" y="4729290"/>
            <a:chExt cx="1696302" cy="645299"/>
          </a:xfrm>
        </p:grpSpPr>
        <p:pic>
          <p:nvPicPr>
            <p:cNvPr id="44" name="Imagen 43" descr="Interfaz de usuario gráfica&#10;&#10;Descripción generada automáticamente con confianza baja">
              <a:extLst>
                <a:ext uri="{FF2B5EF4-FFF2-40B4-BE49-F238E27FC236}">
                  <a16:creationId xmlns:a16="http://schemas.microsoft.com/office/drawing/2014/main" id="{F80920CE-47C1-46CC-87AE-B84AB528B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0" t="64878" r="70955" b="24195"/>
            <a:stretch/>
          </p:blipFill>
          <p:spPr>
            <a:xfrm>
              <a:off x="10470021" y="4871319"/>
              <a:ext cx="1056019" cy="277570"/>
            </a:xfrm>
            <a:prstGeom prst="rect">
              <a:avLst/>
            </a:prstGeom>
          </p:spPr>
        </p:pic>
        <p:pic>
          <p:nvPicPr>
            <p:cNvPr id="45" name="Imagen 44" descr="Interfaz de usuario gráfica&#10;&#10;Descripción generada automáticamente con confianza baja">
              <a:extLst>
                <a:ext uri="{FF2B5EF4-FFF2-40B4-BE49-F238E27FC236}">
                  <a16:creationId xmlns:a16="http://schemas.microsoft.com/office/drawing/2014/main" id="{20346251-2130-4A74-85B1-D7E43A80B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4" t="51384" r="76187" b="32982"/>
            <a:stretch/>
          </p:blipFill>
          <p:spPr>
            <a:xfrm>
              <a:off x="9829738" y="4729290"/>
              <a:ext cx="732931" cy="645299"/>
            </a:xfrm>
            <a:prstGeom prst="rect">
              <a:avLst/>
            </a:prstGeom>
          </p:spPr>
        </p:pic>
      </p:grpSp>
      <p:pic>
        <p:nvPicPr>
          <p:cNvPr id="4104" name="Picture 8" descr="Azure Blob Storage | Vitesse">
            <a:extLst>
              <a:ext uri="{FF2B5EF4-FFF2-40B4-BE49-F238E27FC236}">
                <a16:creationId xmlns:a16="http://schemas.microsoft.com/office/drawing/2014/main" id="{9E066B24-B582-47A6-9449-BF01CC1F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25" y="1508855"/>
            <a:ext cx="1361639" cy="136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1A9FA566-9A43-4A42-B8FE-F6DBA8507917}"/>
              </a:ext>
            </a:extLst>
          </p:cNvPr>
          <p:cNvSpPr txBox="1"/>
          <p:nvPr/>
        </p:nvSpPr>
        <p:spPr>
          <a:xfrm>
            <a:off x="4012786" y="2770071"/>
            <a:ext cx="137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Storage Blob</a:t>
            </a:r>
          </a:p>
        </p:txBody>
      </p:sp>
      <p:pic>
        <p:nvPicPr>
          <p:cNvPr id="4106" name="Picture 10" descr="SQL Server Benefits for QMS software - Sunday Business Systems">
            <a:extLst>
              <a:ext uri="{FF2B5EF4-FFF2-40B4-BE49-F238E27FC236}">
                <a16:creationId xmlns:a16="http://schemas.microsoft.com/office/drawing/2014/main" id="{F04C1EF7-B072-4C4F-8FFA-0FA211A6D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5152"/>
          <a:stretch/>
        </p:blipFill>
        <p:spPr bwMode="auto">
          <a:xfrm>
            <a:off x="4013322" y="4102905"/>
            <a:ext cx="1589891" cy="15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F_Logo - Kabel">
            <a:extLst>
              <a:ext uri="{FF2B5EF4-FFF2-40B4-BE49-F238E27FC236}">
                <a16:creationId xmlns:a16="http://schemas.microsoft.com/office/drawing/2014/main" id="{9FA0B99A-7289-48BE-B338-82BBE1451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5"/>
          <a:stretch/>
        </p:blipFill>
        <p:spPr bwMode="auto">
          <a:xfrm>
            <a:off x="2664010" y="1895442"/>
            <a:ext cx="685575" cy="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9FEF4FF2-60CB-4FBC-AB68-5BC5FCA48678}"/>
              </a:ext>
            </a:extLst>
          </p:cNvPr>
          <p:cNvSpPr txBox="1"/>
          <p:nvPr/>
        </p:nvSpPr>
        <p:spPr>
          <a:xfrm>
            <a:off x="2494180" y="1208713"/>
            <a:ext cx="109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Azure Data</a:t>
            </a:r>
          </a:p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Factory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ABF588-BF7D-471A-BADD-505ADB100342}"/>
              </a:ext>
            </a:extLst>
          </p:cNvPr>
          <p:cNvSpPr txBox="1"/>
          <p:nvPr/>
        </p:nvSpPr>
        <p:spPr>
          <a:xfrm>
            <a:off x="3783813" y="414656"/>
            <a:ext cx="1808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C0C56"/>
                </a:solidFill>
                <a:latin typeface="Agency FB" panose="020B0503020202020204" pitchFamily="34" charset="0"/>
              </a:rPr>
              <a:t>Staging</a:t>
            </a:r>
            <a:endParaRPr lang="es-PE" sz="2800" b="1" dirty="0">
              <a:solidFill>
                <a:srgbClr val="0C0C56"/>
              </a:solidFill>
              <a:latin typeface="Agency FB" panose="020B0503020202020204" pitchFamily="34" charset="0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160DDEC-F855-473C-9ECC-AAF4EA55B621}"/>
              </a:ext>
            </a:extLst>
          </p:cNvPr>
          <p:cNvCxnSpPr>
            <a:cxnSpLocks/>
          </p:cNvCxnSpPr>
          <p:nvPr/>
        </p:nvCxnSpPr>
        <p:spPr>
          <a:xfrm>
            <a:off x="5795348" y="2335820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" descr="SQL Server Benefits for QMS software - Sunday Business Systems">
            <a:extLst>
              <a:ext uri="{FF2B5EF4-FFF2-40B4-BE49-F238E27FC236}">
                <a16:creationId xmlns:a16="http://schemas.microsoft.com/office/drawing/2014/main" id="{7A39E2A8-DD86-4FB6-B09A-272C785C4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5152"/>
          <a:stretch/>
        </p:blipFill>
        <p:spPr bwMode="auto">
          <a:xfrm>
            <a:off x="6895209" y="4122777"/>
            <a:ext cx="1589891" cy="15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BB08E428-BC06-4883-873B-518EB90BC95D}"/>
              </a:ext>
            </a:extLst>
          </p:cNvPr>
          <p:cNvSpPr txBox="1"/>
          <p:nvPr/>
        </p:nvSpPr>
        <p:spPr>
          <a:xfrm>
            <a:off x="6694776" y="255733"/>
            <a:ext cx="1761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C0C56"/>
                </a:solidFill>
                <a:latin typeface="Agency FB" panose="020B0503020202020204" pitchFamily="34" charset="0"/>
              </a:rPr>
              <a:t>Data </a:t>
            </a:r>
            <a:r>
              <a:rPr lang="es-PE" sz="2800" b="1" dirty="0" err="1">
                <a:solidFill>
                  <a:srgbClr val="0C0C56"/>
                </a:solidFill>
                <a:latin typeface="Agency FB" panose="020B0503020202020204" pitchFamily="34" charset="0"/>
              </a:rPr>
              <a:t>Warehouse</a:t>
            </a:r>
            <a:endParaRPr lang="es-PE" sz="2800" b="1" dirty="0">
              <a:solidFill>
                <a:srgbClr val="0C0C56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9E27BB8-03A1-4BFA-8973-C527D3200D67}"/>
              </a:ext>
            </a:extLst>
          </p:cNvPr>
          <p:cNvSpPr txBox="1"/>
          <p:nvPr/>
        </p:nvSpPr>
        <p:spPr>
          <a:xfrm>
            <a:off x="6627796" y="2819225"/>
            <a:ext cx="192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Azure SQL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3E81F17E-DEFD-439E-8B33-41DB3C03B847}"/>
              </a:ext>
            </a:extLst>
          </p:cNvPr>
          <p:cNvSpPr/>
          <p:nvPr/>
        </p:nvSpPr>
        <p:spPr>
          <a:xfrm>
            <a:off x="3696660" y="1277175"/>
            <a:ext cx="1982866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D47852E9-8135-4B2E-B644-E8F6004633D4}"/>
              </a:ext>
            </a:extLst>
          </p:cNvPr>
          <p:cNvSpPr/>
          <p:nvPr/>
        </p:nvSpPr>
        <p:spPr>
          <a:xfrm>
            <a:off x="9724307" y="344949"/>
            <a:ext cx="2224763" cy="632745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C8735A3F-8E9E-4DB6-AD22-6F569F8C8888}"/>
              </a:ext>
            </a:extLst>
          </p:cNvPr>
          <p:cNvCxnSpPr>
            <a:cxnSpLocks/>
          </p:cNvCxnSpPr>
          <p:nvPr/>
        </p:nvCxnSpPr>
        <p:spPr>
          <a:xfrm>
            <a:off x="8887355" y="3621281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4AA30409-429F-4FC1-ABE8-6496A245129B}"/>
              </a:ext>
            </a:extLst>
          </p:cNvPr>
          <p:cNvCxnSpPr>
            <a:cxnSpLocks/>
          </p:cNvCxnSpPr>
          <p:nvPr/>
        </p:nvCxnSpPr>
        <p:spPr>
          <a:xfrm>
            <a:off x="5795348" y="4994050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62ECDA44-D0B9-4DE6-986C-EF9A90D7C449}"/>
              </a:ext>
            </a:extLst>
          </p:cNvPr>
          <p:cNvSpPr/>
          <p:nvPr/>
        </p:nvSpPr>
        <p:spPr>
          <a:xfrm>
            <a:off x="3700427" y="3900439"/>
            <a:ext cx="1982866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788B51D2-01BC-4EB8-997D-1A6A3D50EFD0}"/>
              </a:ext>
            </a:extLst>
          </p:cNvPr>
          <p:cNvSpPr/>
          <p:nvPr/>
        </p:nvSpPr>
        <p:spPr>
          <a:xfrm>
            <a:off x="6590866" y="1277174"/>
            <a:ext cx="1982866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A5CCA17-D272-459D-A275-BB49D2C3FDD8}"/>
              </a:ext>
            </a:extLst>
          </p:cNvPr>
          <p:cNvCxnSpPr>
            <a:cxnSpLocks/>
          </p:cNvCxnSpPr>
          <p:nvPr/>
        </p:nvCxnSpPr>
        <p:spPr>
          <a:xfrm>
            <a:off x="2612371" y="2829068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80EA73A1-9020-4E6B-A77B-E1161AC6CD21}"/>
              </a:ext>
            </a:extLst>
          </p:cNvPr>
          <p:cNvSpPr/>
          <p:nvPr/>
        </p:nvSpPr>
        <p:spPr>
          <a:xfrm>
            <a:off x="6588361" y="3936672"/>
            <a:ext cx="1982866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13" name="Cerrar llave 4112">
            <a:extLst>
              <a:ext uri="{FF2B5EF4-FFF2-40B4-BE49-F238E27FC236}">
                <a16:creationId xmlns:a16="http://schemas.microsoft.com/office/drawing/2014/main" id="{C8AC6D9A-5E87-42B4-A2DC-350345BAB6FE}"/>
              </a:ext>
            </a:extLst>
          </p:cNvPr>
          <p:cNvSpPr/>
          <p:nvPr/>
        </p:nvSpPr>
        <p:spPr>
          <a:xfrm>
            <a:off x="8693424" y="1962378"/>
            <a:ext cx="440238" cy="329625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61052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Business Central y Azure SQL Database – ABD">
            <a:extLst>
              <a:ext uri="{FF2B5EF4-FFF2-40B4-BE49-F238E27FC236}">
                <a16:creationId xmlns:a16="http://schemas.microsoft.com/office/drawing/2014/main" id="{5CCB6633-EBDB-49B5-A1A0-107CC9DC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06" y="1578794"/>
            <a:ext cx="1255914" cy="12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1EBC0CE-0918-4955-B9BD-D365F6C1E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t="3227" r="81008" b="67096"/>
          <a:stretch/>
        </p:blipFill>
        <p:spPr>
          <a:xfrm>
            <a:off x="1137961" y="2627775"/>
            <a:ext cx="685433" cy="653925"/>
          </a:xfrm>
          <a:prstGeom prst="rect">
            <a:avLst/>
          </a:prstGeom>
        </p:spPr>
      </p:pic>
      <p:pic>
        <p:nvPicPr>
          <p:cNvPr id="56" name="Imagen 5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2D13994-378E-4884-8F46-0BC2F457379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9" t="3961" r="64194" b="74489"/>
          <a:stretch/>
        </p:blipFill>
        <p:spPr>
          <a:xfrm>
            <a:off x="267013" y="3488013"/>
            <a:ext cx="737246" cy="693575"/>
          </a:xfrm>
          <a:prstGeom prst="rect">
            <a:avLst/>
          </a:prstGeom>
        </p:spPr>
      </p:pic>
      <p:pic>
        <p:nvPicPr>
          <p:cNvPr id="57" name="Imagen 5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46C092E-10D7-4DBF-8773-4045B87054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7" t="15734" r="47258" b="62259"/>
          <a:stretch/>
        </p:blipFill>
        <p:spPr>
          <a:xfrm>
            <a:off x="285336" y="2635583"/>
            <a:ext cx="696228" cy="680174"/>
          </a:xfrm>
          <a:prstGeom prst="rect">
            <a:avLst/>
          </a:prstGeom>
        </p:spPr>
      </p:pic>
      <p:pic>
        <p:nvPicPr>
          <p:cNvPr id="58" name="Imagen 5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EA36BA-11C7-414C-AC31-C1DE5F6B98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39202" r="63004" b="38925"/>
          <a:stretch/>
        </p:blipFill>
        <p:spPr>
          <a:xfrm>
            <a:off x="1154566" y="3508677"/>
            <a:ext cx="758079" cy="723845"/>
          </a:xfrm>
          <a:prstGeom prst="rect">
            <a:avLst/>
          </a:prstGeom>
        </p:spPr>
      </p:pic>
      <p:pic>
        <p:nvPicPr>
          <p:cNvPr id="50" name="Imagen 4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446F383-51ED-4A18-9BBD-4ADC0ED3A2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2" t="58709" r="2323" b="5678"/>
          <a:stretch/>
        </p:blipFill>
        <p:spPr>
          <a:xfrm>
            <a:off x="1208891" y="4902702"/>
            <a:ext cx="640152" cy="422215"/>
          </a:xfrm>
          <a:prstGeom prst="rect">
            <a:avLst/>
          </a:prstGeom>
        </p:spPr>
      </p:pic>
      <p:pic>
        <p:nvPicPr>
          <p:cNvPr id="51" name="Imagen 5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01A281-A7B8-4B5E-8CF7-1A489D7B21E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3" t="10452" r="8291" b="52129"/>
          <a:stretch/>
        </p:blipFill>
        <p:spPr>
          <a:xfrm>
            <a:off x="411522" y="4867742"/>
            <a:ext cx="515839" cy="497160"/>
          </a:xfrm>
          <a:prstGeom prst="rect">
            <a:avLst/>
          </a:prstGeom>
        </p:spPr>
      </p:pic>
      <p:pic>
        <p:nvPicPr>
          <p:cNvPr id="52" name="Imagen 5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3DD0938-3F0A-412B-8DAC-8B31F06AB6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8" t="38302" r="42306" b="28472"/>
          <a:stretch/>
        </p:blipFill>
        <p:spPr>
          <a:xfrm>
            <a:off x="384556" y="5660505"/>
            <a:ext cx="658082" cy="739804"/>
          </a:xfrm>
          <a:prstGeom prst="rect">
            <a:avLst/>
          </a:prstGeom>
        </p:spPr>
      </p:pic>
      <p:pic>
        <p:nvPicPr>
          <p:cNvPr id="53" name="Imagen 5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F235F26-012F-414F-9471-33A9C8CB3E1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36496" r="79927" b="28450"/>
          <a:stretch/>
        </p:blipFill>
        <p:spPr>
          <a:xfrm>
            <a:off x="1196287" y="5617599"/>
            <a:ext cx="658082" cy="759978"/>
          </a:xfrm>
          <a:prstGeom prst="rect">
            <a:avLst/>
          </a:prstGeom>
        </p:spPr>
      </p:pic>
      <p:pic>
        <p:nvPicPr>
          <p:cNvPr id="46" name="Imagen 4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8C9F38-D14B-4889-BA3D-20AC050DCF4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5936" r="39807" b="61032"/>
          <a:stretch/>
        </p:blipFill>
        <p:spPr>
          <a:xfrm>
            <a:off x="348205" y="461765"/>
            <a:ext cx="1511137" cy="653465"/>
          </a:xfrm>
          <a:prstGeom prst="rect">
            <a:avLst/>
          </a:prstGeom>
        </p:spPr>
      </p:pic>
      <p:pic>
        <p:nvPicPr>
          <p:cNvPr id="47" name="Imagen 4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4804878-4DF7-4473-A50E-9636701A362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0" t="49201" r="20476" b="23898"/>
          <a:stretch/>
        </p:blipFill>
        <p:spPr>
          <a:xfrm>
            <a:off x="1182167" y="1342207"/>
            <a:ext cx="633331" cy="659840"/>
          </a:xfrm>
          <a:prstGeom prst="rect">
            <a:avLst/>
          </a:prstGeom>
        </p:spPr>
      </p:pic>
      <p:pic>
        <p:nvPicPr>
          <p:cNvPr id="48" name="Imagen 4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E37C708-FEE1-4299-8E13-E56AD60C448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9" t="7593" r="20510" b="67133"/>
          <a:stretch/>
        </p:blipFill>
        <p:spPr>
          <a:xfrm>
            <a:off x="318876" y="1366671"/>
            <a:ext cx="623548" cy="595707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9B25C86-C18D-4F7B-9C47-4D8BAA228668}"/>
              </a:ext>
            </a:extLst>
          </p:cNvPr>
          <p:cNvSpPr/>
          <p:nvPr/>
        </p:nvSpPr>
        <p:spPr>
          <a:xfrm>
            <a:off x="149173" y="344949"/>
            <a:ext cx="1887089" cy="6327456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F0CB619-2B8B-4D26-8B8D-EDF575775643}"/>
              </a:ext>
            </a:extLst>
          </p:cNvPr>
          <p:cNvCxnSpPr>
            <a:cxnSpLocks/>
          </p:cNvCxnSpPr>
          <p:nvPr/>
        </p:nvCxnSpPr>
        <p:spPr>
          <a:xfrm>
            <a:off x="2244910" y="4452016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FFDD95-0B56-48A9-803F-342D1E3512A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1" t="41552" r="30008" b="30670"/>
          <a:stretch/>
        </p:blipFill>
        <p:spPr>
          <a:xfrm>
            <a:off x="2288280" y="4656354"/>
            <a:ext cx="658137" cy="646331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588D397-E6FB-472B-AD3B-BC4C3115C587}"/>
              </a:ext>
            </a:extLst>
          </p:cNvPr>
          <p:cNvSpPr txBox="1"/>
          <p:nvPr/>
        </p:nvSpPr>
        <p:spPr>
          <a:xfrm>
            <a:off x="2042810" y="5286099"/>
            <a:ext cx="109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Integration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3" name="Imagen 32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D8443A5-50C3-4ABA-A51B-9F6FA0C540C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19865" r="86188" b="57437"/>
          <a:stretch/>
        </p:blipFill>
        <p:spPr>
          <a:xfrm>
            <a:off x="10711659" y="2623039"/>
            <a:ext cx="1005187" cy="1317156"/>
          </a:xfrm>
          <a:prstGeom prst="rect">
            <a:avLst/>
          </a:prstGeom>
        </p:spPr>
      </p:pic>
      <p:pic>
        <p:nvPicPr>
          <p:cNvPr id="4104" name="Picture 8" descr="Azure Blob Storage | Vitesse">
            <a:extLst>
              <a:ext uri="{FF2B5EF4-FFF2-40B4-BE49-F238E27FC236}">
                <a16:creationId xmlns:a16="http://schemas.microsoft.com/office/drawing/2014/main" id="{9E066B24-B582-47A6-9449-BF01CC1F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54" y="1547620"/>
            <a:ext cx="1361639" cy="136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1A9FA566-9A43-4A42-B8FE-F6DBA8507917}"/>
              </a:ext>
            </a:extLst>
          </p:cNvPr>
          <p:cNvSpPr txBox="1"/>
          <p:nvPr/>
        </p:nvSpPr>
        <p:spPr>
          <a:xfrm>
            <a:off x="3418393" y="2836125"/>
            <a:ext cx="137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Storage Blob</a:t>
            </a:r>
          </a:p>
        </p:txBody>
      </p:sp>
      <p:pic>
        <p:nvPicPr>
          <p:cNvPr id="4106" name="Picture 10" descr="SQL Server Benefits for QMS software - Sunday Business Systems">
            <a:extLst>
              <a:ext uri="{FF2B5EF4-FFF2-40B4-BE49-F238E27FC236}">
                <a16:creationId xmlns:a16="http://schemas.microsoft.com/office/drawing/2014/main" id="{F04C1EF7-B072-4C4F-8FFA-0FA211A6D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5152"/>
          <a:stretch/>
        </p:blipFill>
        <p:spPr bwMode="auto">
          <a:xfrm>
            <a:off x="3348788" y="4153583"/>
            <a:ext cx="1589891" cy="15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DF_Logo - Kabel">
            <a:extLst>
              <a:ext uri="{FF2B5EF4-FFF2-40B4-BE49-F238E27FC236}">
                <a16:creationId xmlns:a16="http://schemas.microsoft.com/office/drawing/2014/main" id="{9FA0B99A-7289-48BE-B338-82BBE1451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5"/>
          <a:stretch/>
        </p:blipFill>
        <p:spPr bwMode="auto">
          <a:xfrm>
            <a:off x="2253876" y="1895111"/>
            <a:ext cx="685575" cy="6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9FEF4FF2-60CB-4FBC-AB68-5BC5FCA48678}"/>
              </a:ext>
            </a:extLst>
          </p:cNvPr>
          <p:cNvSpPr txBox="1"/>
          <p:nvPr/>
        </p:nvSpPr>
        <p:spPr>
          <a:xfrm>
            <a:off x="2058843" y="1207528"/>
            <a:ext cx="109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Azure Data</a:t>
            </a:r>
          </a:p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Factory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0ABF588-BF7D-471A-BADD-505ADB100342}"/>
              </a:ext>
            </a:extLst>
          </p:cNvPr>
          <p:cNvSpPr txBox="1"/>
          <p:nvPr/>
        </p:nvSpPr>
        <p:spPr>
          <a:xfrm>
            <a:off x="3201651" y="526887"/>
            <a:ext cx="1808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C0C56"/>
                </a:solidFill>
                <a:latin typeface="Agency FB" panose="020B0503020202020204" pitchFamily="34" charset="0"/>
              </a:rPr>
              <a:t>Staging</a:t>
            </a:r>
            <a:endParaRPr lang="es-PE" sz="2800" b="1" dirty="0">
              <a:solidFill>
                <a:srgbClr val="0C0C56"/>
              </a:solidFill>
              <a:latin typeface="Agency FB" panose="020B0503020202020204" pitchFamily="34" charset="0"/>
            </a:endParaRP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160DDEC-F855-473C-9ECC-AAF4EA55B621}"/>
              </a:ext>
            </a:extLst>
          </p:cNvPr>
          <p:cNvCxnSpPr>
            <a:cxnSpLocks/>
          </p:cNvCxnSpPr>
          <p:nvPr/>
        </p:nvCxnSpPr>
        <p:spPr>
          <a:xfrm>
            <a:off x="5046732" y="2455089"/>
            <a:ext cx="565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" descr="SQL Server Benefits for QMS software - Sunday Business Systems">
            <a:extLst>
              <a:ext uri="{FF2B5EF4-FFF2-40B4-BE49-F238E27FC236}">
                <a16:creationId xmlns:a16="http://schemas.microsoft.com/office/drawing/2014/main" id="{7A39E2A8-DD86-4FB6-B09A-272C785C4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r="5152"/>
          <a:stretch/>
        </p:blipFill>
        <p:spPr bwMode="auto">
          <a:xfrm>
            <a:off x="5873317" y="4150960"/>
            <a:ext cx="1589891" cy="15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>
            <a:extLst>
              <a:ext uri="{FF2B5EF4-FFF2-40B4-BE49-F238E27FC236}">
                <a16:creationId xmlns:a16="http://schemas.microsoft.com/office/drawing/2014/main" id="{BB08E428-BC06-4883-873B-518EB90BC95D}"/>
              </a:ext>
            </a:extLst>
          </p:cNvPr>
          <p:cNvSpPr txBox="1"/>
          <p:nvPr/>
        </p:nvSpPr>
        <p:spPr>
          <a:xfrm>
            <a:off x="5679502" y="323068"/>
            <a:ext cx="1761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C0C56"/>
                </a:solidFill>
                <a:latin typeface="Agency FB" panose="020B0503020202020204" pitchFamily="34" charset="0"/>
              </a:rPr>
              <a:t>Data </a:t>
            </a:r>
            <a:r>
              <a:rPr lang="es-PE" sz="2800" b="1" dirty="0" err="1">
                <a:solidFill>
                  <a:srgbClr val="0C0C56"/>
                </a:solidFill>
                <a:latin typeface="Agency FB" panose="020B0503020202020204" pitchFamily="34" charset="0"/>
              </a:rPr>
              <a:t>Warehouse</a:t>
            </a:r>
            <a:endParaRPr lang="es-PE" sz="2800" b="1" dirty="0">
              <a:solidFill>
                <a:srgbClr val="0C0C56"/>
              </a:solidFill>
              <a:latin typeface="Agency FB" panose="020B0503020202020204" pitchFamily="34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9E27BB8-03A1-4BFA-8973-C527D3200D67}"/>
              </a:ext>
            </a:extLst>
          </p:cNvPr>
          <p:cNvSpPr txBox="1"/>
          <p:nvPr/>
        </p:nvSpPr>
        <p:spPr>
          <a:xfrm>
            <a:off x="5645117" y="2860769"/>
            <a:ext cx="192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Azure SQL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3E81F17E-DEFD-439E-8B33-41DB3C03B847}"/>
              </a:ext>
            </a:extLst>
          </p:cNvPr>
          <p:cNvSpPr/>
          <p:nvPr/>
        </p:nvSpPr>
        <p:spPr>
          <a:xfrm>
            <a:off x="3140070" y="1316931"/>
            <a:ext cx="1843068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4AA30409-429F-4FC1-ABE8-6496A245129B}"/>
              </a:ext>
            </a:extLst>
          </p:cNvPr>
          <p:cNvCxnSpPr>
            <a:cxnSpLocks/>
          </p:cNvCxnSpPr>
          <p:nvPr/>
        </p:nvCxnSpPr>
        <p:spPr>
          <a:xfrm>
            <a:off x="5046732" y="4927186"/>
            <a:ext cx="565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62ECDA44-D0B9-4DE6-986C-EF9A90D7C449}"/>
              </a:ext>
            </a:extLst>
          </p:cNvPr>
          <p:cNvSpPr/>
          <p:nvPr/>
        </p:nvSpPr>
        <p:spPr>
          <a:xfrm>
            <a:off x="3143837" y="3940195"/>
            <a:ext cx="1839301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A5CCA17-D272-459D-A275-BB49D2C3FDD8}"/>
              </a:ext>
            </a:extLst>
          </p:cNvPr>
          <p:cNvCxnSpPr>
            <a:cxnSpLocks/>
          </p:cNvCxnSpPr>
          <p:nvPr/>
        </p:nvCxnSpPr>
        <p:spPr>
          <a:xfrm>
            <a:off x="2228057" y="2829068"/>
            <a:ext cx="73721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065921A-D17B-4999-9502-1DF00EBF6BAF}"/>
              </a:ext>
            </a:extLst>
          </p:cNvPr>
          <p:cNvSpPr/>
          <p:nvPr/>
        </p:nvSpPr>
        <p:spPr>
          <a:xfrm>
            <a:off x="5638930" y="1333557"/>
            <a:ext cx="1843068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152A21E0-F8E3-49C9-B57F-8434904C1B65}"/>
              </a:ext>
            </a:extLst>
          </p:cNvPr>
          <p:cNvSpPr/>
          <p:nvPr/>
        </p:nvSpPr>
        <p:spPr>
          <a:xfrm>
            <a:off x="5642697" y="3956821"/>
            <a:ext cx="1839301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6AA756E-CBC0-4761-B799-EBF14D6E5537}"/>
              </a:ext>
            </a:extLst>
          </p:cNvPr>
          <p:cNvSpPr/>
          <p:nvPr/>
        </p:nvSpPr>
        <p:spPr>
          <a:xfrm>
            <a:off x="8144043" y="1342207"/>
            <a:ext cx="1843068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3113FB72-AF39-4D9D-8BF9-D4499C45D886}"/>
              </a:ext>
            </a:extLst>
          </p:cNvPr>
          <p:cNvSpPr/>
          <p:nvPr/>
        </p:nvSpPr>
        <p:spPr>
          <a:xfrm>
            <a:off x="8147810" y="3965471"/>
            <a:ext cx="1839301" cy="2004525"/>
          </a:xfrm>
          <a:prstGeom prst="roundRect">
            <a:avLst>
              <a:gd name="adj" fmla="val 9365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E20B4FC-C819-4209-8460-5CD1F041A45F}"/>
              </a:ext>
            </a:extLst>
          </p:cNvPr>
          <p:cNvCxnSpPr>
            <a:cxnSpLocks/>
          </p:cNvCxnSpPr>
          <p:nvPr/>
        </p:nvCxnSpPr>
        <p:spPr>
          <a:xfrm>
            <a:off x="7545400" y="2438648"/>
            <a:ext cx="565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CD161A2-A93C-4B9C-BE8C-3BFBB1AD8955}"/>
              </a:ext>
            </a:extLst>
          </p:cNvPr>
          <p:cNvCxnSpPr>
            <a:cxnSpLocks/>
          </p:cNvCxnSpPr>
          <p:nvPr/>
        </p:nvCxnSpPr>
        <p:spPr>
          <a:xfrm>
            <a:off x="7545400" y="4910745"/>
            <a:ext cx="565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B7E9B6B-717B-4E16-9BF6-580E78BAD2B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1" t="28201" r="71225" b="63465"/>
          <a:stretch/>
        </p:blipFill>
        <p:spPr>
          <a:xfrm>
            <a:off x="10540317" y="3965471"/>
            <a:ext cx="1502510" cy="483597"/>
          </a:xfrm>
          <a:prstGeom prst="rect">
            <a:avLst/>
          </a:prstGeom>
        </p:spPr>
      </p:pic>
      <p:pic>
        <p:nvPicPr>
          <p:cNvPr id="8194" name="Picture 2" descr="Ssas Icon ~ 35+ images my power pivot journey personal team organizational,  small self, sql server ssas multidimensional mdx">
            <a:extLst>
              <a:ext uri="{FF2B5EF4-FFF2-40B4-BE49-F238E27FC236}">
                <a16:creationId xmlns:a16="http://schemas.microsoft.com/office/drawing/2014/main" id="{82FB02B8-1E4E-4CC3-923C-A2FA086EF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14559"/>
          <a:stretch/>
        </p:blipFill>
        <p:spPr bwMode="auto">
          <a:xfrm>
            <a:off x="8249877" y="1526754"/>
            <a:ext cx="1695205" cy="12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0A1B1CE9-F29A-49BE-9CAA-98ECDE5A4455}"/>
              </a:ext>
            </a:extLst>
          </p:cNvPr>
          <p:cNvSpPr txBox="1"/>
          <p:nvPr/>
        </p:nvSpPr>
        <p:spPr>
          <a:xfrm>
            <a:off x="8147810" y="2722269"/>
            <a:ext cx="192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Azure </a:t>
            </a:r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Analysis</a:t>
            </a:r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196" name="Picture 4" descr="Multidimensional Cube In Ssas">
            <a:extLst>
              <a:ext uri="{FF2B5EF4-FFF2-40B4-BE49-F238E27FC236}">
                <a16:creationId xmlns:a16="http://schemas.microsoft.com/office/drawing/2014/main" id="{5040D0BD-54DC-410F-9D08-A6BCF129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t="17348" r="64245" b="40188"/>
          <a:stretch/>
        </p:blipFill>
        <p:spPr bwMode="auto">
          <a:xfrm>
            <a:off x="8450123" y="4064833"/>
            <a:ext cx="1215683" cy="13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83996EF7-9A89-4DB5-A358-C60A3FADA751}"/>
              </a:ext>
            </a:extLst>
          </p:cNvPr>
          <p:cNvSpPr txBox="1"/>
          <p:nvPr/>
        </p:nvSpPr>
        <p:spPr>
          <a:xfrm>
            <a:off x="8242586" y="5315015"/>
            <a:ext cx="173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SQL Server </a:t>
            </a:r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Analysis</a:t>
            </a:r>
            <a:r>
              <a:rPr lang="es-PE" b="1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s-PE" b="1" dirty="0" err="1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Services</a:t>
            </a:r>
            <a:endParaRPr lang="es-PE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3B9891C2-F26D-4F8E-919B-AFDA12F7FAF8}"/>
              </a:ext>
            </a:extLst>
          </p:cNvPr>
          <p:cNvCxnSpPr>
            <a:cxnSpLocks/>
          </p:cNvCxnSpPr>
          <p:nvPr/>
        </p:nvCxnSpPr>
        <p:spPr>
          <a:xfrm>
            <a:off x="10110281" y="2429408"/>
            <a:ext cx="565694" cy="422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9CFE7BF-A6BA-4915-810E-59F934F752C7}"/>
              </a:ext>
            </a:extLst>
          </p:cNvPr>
          <p:cNvCxnSpPr>
            <a:cxnSpLocks/>
          </p:cNvCxnSpPr>
          <p:nvPr/>
        </p:nvCxnSpPr>
        <p:spPr>
          <a:xfrm flipV="1">
            <a:off x="10100865" y="4537086"/>
            <a:ext cx="575110" cy="4053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158F3EA-6935-4124-9729-06A3E29E6B04}"/>
              </a:ext>
            </a:extLst>
          </p:cNvPr>
          <p:cNvCxnSpPr>
            <a:cxnSpLocks/>
          </p:cNvCxnSpPr>
          <p:nvPr/>
        </p:nvCxnSpPr>
        <p:spPr>
          <a:xfrm>
            <a:off x="4036983" y="3368600"/>
            <a:ext cx="0" cy="511195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57FFA3C-8376-45FD-87CB-0CD72E023709}"/>
              </a:ext>
            </a:extLst>
          </p:cNvPr>
          <p:cNvCxnSpPr>
            <a:cxnSpLocks/>
          </p:cNvCxnSpPr>
          <p:nvPr/>
        </p:nvCxnSpPr>
        <p:spPr>
          <a:xfrm>
            <a:off x="6588028" y="3389244"/>
            <a:ext cx="0" cy="511195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AE5921C-A9A4-42CC-B54A-CDE5A3FC2FBB}"/>
              </a:ext>
            </a:extLst>
          </p:cNvPr>
          <p:cNvCxnSpPr>
            <a:cxnSpLocks/>
          </p:cNvCxnSpPr>
          <p:nvPr/>
        </p:nvCxnSpPr>
        <p:spPr>
          <a:xfrm>
            <a:off x="9105939" y="3389244"/>
            <a:ext cx="0" cy="511195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801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02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58659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35701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812743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48978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6825" y="1739505"/>
            <a:ext cx="1380209" cy="3582188"/>
          </a:xfrm>
          <a:custGeom>
            <a:avLst/>
            <a:gdLst>
              <a:gd name="connsiteX0" fmla="*/ 895550 w 1380209"/>
              <a:gd name="connsiteY0" fmla="*/ 0 h 3582188"/>
              <a:gd name="connsiteX1" fmla="*/ 1380209 w 1380209"/>
              <a:gd name="connsiteY1" fmla="*/ 0 h 3582188"/>
              <a:gd name="connsiteX2" fmla="*/ 484659 w 1380209"/>
              <a:gd name="connsiteY2" fmla="*/ 3582188 h 3582188"/>
              <a:gd name="connsiteX3" fmla="*/ 0 w 1380209"/>
              <a:gd name="connsiteY3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09" h="3582188">
                <a:moveTo>
                  <a:pt x="895550" y="0"/>
                </a:moveTo>
                <a:lnTo>
                  <a:pt x="1380209" y="0"/>
                </a:lnTo>
                <a:lnTo>
                  <a:pt x="484659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-1032523" y="1739505"/>
            <a:ext cx="2194349" cy="3582188"/>
          </a:xfrm>
          <a:custGeom>
            <a:avLst/>
            <a:gdLst>
              <a:gd name="connsiteX0" fmla="*/ 895550 w 2194349"/>
              <a:gd name="connsiteY0" fmla="*/ 0 h 3582188"/>
              <a:gd name="connsiteX1" fmla="*/ 1288446 w 2194349"/>
              <a:gd name="connsiteY1" fmla="*/ 0 h 3582188"/>
              <a:gd name="connsiteX2" fmla="*/ 1380209 w 2194349"/>
              <a:gd name="connsiteY2" fmla="*/ 0 h 3582188"/>
              <a:gd name="connsiteX3" fmla="*/ 1709690 w 2194349"/>
              <a:gd name="connsiteY3" fmla="*/ 0 h 3582188"/>
              <a:gd name="connsiteX4" fmla="*/ 1773105 w 2194349"/>
              <a:gd name="connsiteY4" fmla="*/ 0 h 3582188"/>
              <a:gd name="connsiteX5" fmla="*/ 2194349 w 2194349"/>
              <a:gd name="connsiteY5" fmla="*/ 0 h 3582188"/>
              <a:gd name="connsiteX6" fmla="*/ 1298799 w 2194349"/>
              <a:gd name="connsiteY6" fmla="*/ 3582188 h 3582188"/>
              <a:gd name="connsiteX7" fmla="*/ 877555 w 2194349"/>
              <a:gd name="connsiteY7" fmla="*/ 3582188 h 3582188"/>
              <a:gd name="connsiteX8" fmla="*/ 814140 w 2194349"/>
              <a:gd name="connsiteY8" fmla="*/ 3582188 h 3582188"/>
              <a:gd name="connsiteX9" fmla="*/ 484659 w 2194349"/>
              <a:gd name="connsiteY9" fmla="*/ 3582188 h 3582188"/>
              <a:gd name="connsiteX10" fmla="*/ 392896 w 2194349"/>
              <a:gd name="connsiteY10" fmla="*/ 3582188 h 3582188"/>
              <a:gd name="connsiteX11" fmla="*/ 0 w 2194349"/>
              <a:gd name="connsiteY11" fmla="*/ 3582188 h 35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349" h="3582188">
                <a:moveTo>
                  <a:pt x="895550" y="0"/>
                </a:moveTo>
                <a:lnTo>
                  <a:pt x="1288446" y="0"/>
                </a:lnTo>
                <a:lnTo>
                  <a:pt x="1380209" y="0"/>
                </a:lnTo>
                <a:lnTo>
                  <a:pt x="1709690" y="0"/>
                </a:lnTo>
                <a:lnTo>
                  <a:pt x="1773105" y="0"/>
                </a:lnTo>
                <a:lnTo>
                  <a:pt x="2194349" y="0"/>
                </a:lnTo>
                <a:lnTo>
                  <a:pt x="1298799" y="3582188"/>
                </a:lnTo>
                <a:lnTo>
                  <a:pt x="877555" y="3582188"/>
                </a:lnTo>
                <a:lnTo>
                  <a:pt x="814140" y="3582188"/>
                </a:lnTo>
                <a:lnTo>
                  <a:pt x="484659" y="3582188"/>
                </a:lnTo>
                <a:lnTo>
                  <a:pt x="392896" y="3582188"/>
                </a:lnTo>
                <a:lnTo>
                  <a:pt x="0" y="3582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0" y="5759957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6068699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0" y="6377441"/>
            <a:ext cx="6096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11549555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4379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113263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12148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111032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09916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08800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07684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06568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105452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1043370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032212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021053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1009895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998736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987578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76419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965261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954102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942944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31785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20627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909468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898310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87151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875993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864834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53676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425179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8313594" y="1468074"/>
            <a:ext cx="185041" cy="484806"/>
          </a:xfrm>
          <a:custGeom>
            <a:avLst/>
            <a:gdLst>
              <a:gd name="connsiteX0" fmla="*/ 121201 w 185041"/>
              <a:gd name="connsiteY0" fmla="*/ 0 h 484806"/>
              <a:gd name="connsiteX1" fmla="*/ 185041 w 185041"/>
              <a:gd name="connsiteY1" fmla="*/ 0 h 484806"/>
              <a:gd name="connsiteX2" fmla="*/ 63840 w 185041"/>
              <a:gd name="connsiteY2" fmla="*/ 484806 h 484806"/>
              <a:gd name="connsiteX3" fmla="*/ 0 w 185041"/>
              <a:gd name="connsiteY3" fmla="*/ 484806 h 48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41" h="484806">
                <a:moveTo>
                  <a:pt x="121201" y="0"/>
                </a:moveTo>
                <a:lnTo>
                  <a:pt x="185041" y="0"/>
                </a:lnTo>
                <a:lnTo>
                  <a:pt x="63840" y="484806"/>
                </a:lnTo>
                <a:lnTo>
                  <a:pt x="0" y="484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6355834" y="2765942"/>
            <a:ext cx="0" cy="143033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929506" y="2718991"/>
            <a:ext cx="1154483" cy="16004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PART</a:t>
            </a:r>
          </a:p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19905" y="3127167"/>
            <a:ext cx="355745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Proyecto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117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85572" y="691736"/>
            <a:ext cx="1002085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Gestión de Tickets de Atención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87159F-0B9A-43D7-961A-745F63B8142E}"/>
              </a:ext>
            </a:extLst>
          </p:cNvPr>
          <p:cNvSpPr txBox="1"/>
          <p:nvPr/>
        </p:nvSpPr>
        <p:spPr>
          <a:xfrm>
            <a:off x="747661" y="1273894"/>
            <a:ext cx="10474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Para cualquier departamento de Atención al Cliente es muy importante tener un sistema de </a:t>
            </a:r>
            <a:r>
              <a:rPr lang="es-MX" dirty="0" err="1"/>
              <a:t>ticketing</a:t>
            </a:r>
            <a:r>
              <a:rPr lang="es-MX" dirty="0"/>
              <a:t> que permita llevar el registro de las incidencias de nuestros clientes y saber en qué estado se encuentran.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2F29823-1993-4733-8AD4-2DFEA67CDB48}"/>
              </a:ext>
            </a:extLst>
          </p:cNvPr>
          <p:cNvSpPr txBox="1"/>
          <p:nvPr/>
        </p:nvSpPr>
        <p:spPr>
          <a:xfrm>
            <a:off x="964295" y="4660370"/>
            <a:ext cx="44701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ourceSansProSemibold"/>
              </a:rPr>
              <a:t>Empresas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ourceSansProSemibold"/>
              </a:rPr>
              <a:t>Aedo Servicios Generales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Accenture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JMG Ascensores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Corporación </a:t>
            </a:r>
            <a:r>
              <a:rPr lang="es-PE" dirty="0" err="1">
                <a:solidFill>
                  <a:schemeClr val="tx2">
                    <a:lumMod val="75000"/>
                  </a:schemeClr>
                </a:solidFill>
                <a:latin typeface="Helvetica Neue"/>
              </a:rPr>
              <a:t>Alamo</a:t>
            </a:r>
            <a:endParaRPr lang="es-PE" dirty="0">
              <a:solidFill>
                <a:schemeClr val="tx2">
                  <a:lumMod val="75000"/>
                </a:schemeClr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solidFill>
                  <a:schemeClr val="tx2">
                    <a:lumMod val="75000"/>
                  </a:schemeClr>
                </a:solidFill>
                <a:latin typeface="Helvetica Neue"/>
              </a:rPr>
              <a:t>Grupo </a:t>
            </a:r>
            <a:r>
              <a:rPr lang="es-PE" dirty="0" err="1">
                <a:solidFill>
                  <a:schemeClr val="tx2">
                    <a:lumMod val="75000"/>
                  </a:schemeClr>
                </a:solidFill>
                <a:latin typeface="Helvetica Neue"/>
              </a:rPr>
              <a:t>Eulen</a:t>
            </a:r>
            <a:endParaRPr lang="es-P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857E085-326A-4122-B726-F79378A54D39}"/>
              </a:ext>
            </a:extLst>
          </p:cNvPr>
          <p:cNvSpPr txBox="1"/>
          <p:nvPr/>
        </p:nvSpPr>
        <p:spPr>
          <a:xfrm>
            <a:off x="890566" y="2225896"/>
            <a:ext cx="4738428" cy="2301716"/>
          </a:xfrm>
          <a:prstGeom prst="roundRect">
            <a:avLst>
              <a:gd name="adj" fmla="val 67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pPr algn="just"/>
            <a:r>
              <a:rPr lang="es-MX" dirty="0"/>
              <a:t>Ejemplo:</a:t>
            </a:r>
          </a:p>
          <a:p>
            <a:pPr algn="just"/>
            <a:r>
              <a:rPr lang="es-MX" dirty="0"/>
              <a:t>Un trabajador del banco Continental ingresa a una de las salas de reuniones y se percata de que la luz fluorescente de la sala está fallando y no enciende, por lo que desde su celular ingresa a la aplicación de la empresa Accenture y genera un ticket de atención indicando el problema con el fluorescente.</a:t>
            </a:r>
          </a:p>
        </p:txBody>
      </p:sp>
      <p:pic>
        <p:nvPicPr>
          <p:cNvPr id="1030" name="Picture 6" descr="Software de mesa de ayuda para la atención al cliente | Deskero">
            <a:extLst>
              <a:ext uri="{FF2B5EF4-FFF2-40B4-BE49-F238E27FC236}">
                <a16:creationId xmlns:a16="http://schemas.microsoft.com/office/drawing/2014/main" id="{24CF88FC-79EA-4C4B-A9B7-57045D9D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25" y="2462740"/>
            <a:ext cx="6559593" cy="43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5288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ADC4C24-7C36-4974-A294-EF5B0993A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30" r="1936" b="3913"/>
          <a:stretch/>
        </p:blipFill>
        <p:spPr>
          <a:xfrm>
            <a:off x="820527" y="809737"/>
            <a:ext cx="10515433" cy="5889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7116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-391195" y="-1"/>
            <a:ext cx="1417774" cy="723901"/>
            <a:chOff x="-391195" y="-1"/>
            <a:chExt cx="1697596" cy="866775"/>
          </a:xfrm>
        </p:grpSpPr>
        <p:sp>
          <p:nvSpPr>
            <p:cNvPr id="28" name="任意多边形 27"/>
            <p:cNvSpPr/>
            <p:nvPr/>
          </p:nvSpPr>
          <p:spPr>
            <a:xfrm>
              <a:off x="238265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21807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05349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88891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72434" y="-1"/>
              <a:ext cx="333967" cy="866775"/>
            </a:xfrm>
            <a:custGeom>
              <a:avLst/>
              <a:gdLst>
                <a:gd name="connsiteX0" fmla="*/ 895550 w 1380209"/>
                <a:gd name="connsiteY0" fmla="*/ 0 h 3582188"/>
                <a:gd name="connsiteX1" fmla="*/ 1380209 w 1380209"/>
                <a:gd name="connsiteY1" fmla="*/ 0 h 3582188"/>
                <a:gd name="connsiteX2" fmla="*/ 484659 w 1380209"/>
                <a:gd name="connsiteY2" fmla="*/ 3582188 h 3582188"/>
                <a:gd name="connsiteX3" fmla="*/ 0 w 1380209"/>
                <a:gd name="connsiteY3" fmla="*/ 3582188 h 35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209" h="3582188">
                  <a:moveTo>
                    <a:pt x="895550" y="0"/>
                  </a:moveTo>
                  <a:lnTo>
                    <a:pt x="1380209" y="0"/>
                  </a:lnTo>
                  <a:lnTo>
                    <a:pt x="484659" y="3582188"/>
                  </a:lnTo>
                  <a:lnTo>
                    <a:pt x="0" y="3582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-391195" y="-1"/>
              <a:ext cx="779885" cy="866775"/>
            </a:xfrm>
            <a:custGeom>
              <a:avLst/>
              <a:gdLst>
                <a:gd name="connsiteX0" fmla="*/ 167467 w 602715"/>
                <a:gd name="connsiteY0" fmla="*/ 0 h 669866"/>
                <a:gd name="connsiteX1" fmla="*/ 240938 w 602715"/>
                <a:gd name="connsiteY1" fmla="*/ 0 h 669866"/>
                <a:gd name="connsiteX2" fmla="*/ 258098 w 602715"/>
                <a:gd name="connsiteY2" fmla="*/ 0 h 669866"/>
                <a:gd name="connsiteX3" fmla="*/ 319710 w 602715"/>
                <a:gd name="connsiteY3" fmla="*/ 0 h 669866"/>
                <a:gd name="connsiteX4" fmla="*/ 331569 w 602715"/>
                <a:gd name="connsiteY4" fmla="*/ 0 h 669866"/>
                <a:gd name="connsiteX5" fmla="*/ 359841 w 602715"/>
                <a:gd name="connsiteY5" fmla="*/ 0 h 669866"/>
                <a:gd name="connsiteX6" fmla="*/ 410341 w 602715"/>
                <a:gd name="connsiteY6" fmla="*/ 0 h 669866"/>
                <a:gd name="connsiteX7" fmla="*/ 433312 w 602715"/>
                <a:gd name="connsiteY7" fmla="*/ 0 h 669866"/>
                <a:gd name="connsiteX8" fmla="*/ 450472 w 602715"/>
                <a:gd name="connsiteY8" fmla="*/ 0 h 669866"/>
                <a:gd name="connsiteX9" fmla="*/ 512084 w 602715"/>
                <a:gd name="connsiteY9" fmla="*/ 0 h 669866"/>
                <a:gd name="connsiteX10" fmla="*/ 523943 w 602715"/>
                <a:gd name="connsiteY10" fmla="*/ 0 h 669866"/>
                <a:gd name="connsiteX11" fmla="*/ 602715 w 602715"/>
                <a:gd name="connsiteY11" fmla="*/ 0 h 669866"/>
                <a:gd name="connsiteX12" fmla="*/ 435248 w 602715"/>
                <a:gd name="connsiteY12" fmla="*/ 669866 h 669866"/>
                <a:gd name="connsiteX13" fmla="*/ 356476 w 602715"/>
                <a:gd name="connsiteY13" fmla="*/ 669866 h 669866"/>
                <a:gd name="connsiteX14" fmla="*/ 344617 w 602715"/>
                <a:gd name="connsiteY14" fmla="*/ 669866 h 669866"/>
                <a:gd name="connsiteX15" fmla="*/ 283005 w 602715"/>
                <a:gd name="connsiteY15" fmla="*/ 669866 h 669866"/>
                <a:gd name="connsiteX16" fmla="*/ 265845 w 602715"/>
                <a:gd name="connsiteY16" fmla="*/ 669866 h 669866"/>
                <a:gd name="connsiteX17" fmla="*/ 242874 w 602715"/>
                <a:gd name="connsiteY17" fmla="*/ 669866 h 669866"/>
                <a:gd name="connsiteX18" fmla="*/ 192374 w 602715"/>
                <a:gd name="connsiteY18" fmla="*/ 669866 h 669866"/>
                <a:gd name="connsiteX19" fmla="*/ 164102 w 602715"/>
                <a:gd name="connsiteY19" fmla="*/ 669866 h 669866"/>
                <a:gd name="connsiteX20" fmla="*/ 152243 w 602715"/>
                <a:gd name="connsiteY20" fmla="*/ 669866 h 669866"/>
                <a:gd name="connsiteX21" fmla="*/ 90631 w 602715"/>
                <a:gd name="connsiteY21" fmla="*/ 669866 h 669866"/>
                <a:gd name="connsiteX22" fmla="*/ 73471 w 602715"/>
                <a:gd name="connsiteY22" fmla="*/ 669866 h 669866"/>
                <a:gd name="connsiteX23" fmla="*/ 0 w 602715"/>
                <a:gd name="connsiteY23" fmla="*/ 669866 h 6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2715" h="669866">
                  <a:moveTo>
                    <a:pt x="167467" y="0"/>
                  </a:moveTo>
                  <a:lnTo>
                    <a:pt x="240938" y="0"/>
                  </a:lnTo>
                  <a:lnTo>
                    <a:pt x="258098" y="0"/>
                  </a:lnTo>
                  <a:lnTo>
                    <a:pt x="319710" y="0"/>
                  </a:lnTo>
                  <a:lnTo>
                    <a:pt x="331569" y="0"/>
                  </a:lnTo>
                  <a:lnTo>
                    <a:pt x="359841" y="0"/>
                  </a:lnTo>
                  <a:lnTo>
                    <a:pt x="410341" y="0"/>
                  </a:lnTo>
                  <a:lnTo>
                    <a:pt x="433312" y="0"/>
                  </a:lnTo>
                  <a:lnTo>
                    <a:pt x="450472" y="0"/>
                  </a:lnTo>
                  <a:lnTo>
                    <a:pt x="512084" y="0"/>
                  </a:lnTo>
                  <a:lnTo>
                    <a:pt x="523943" y="0"/>
                  </a:lnTo>
                  <a:lnTo>
                    <a:pt x="602715" y="0"/>
                  </a:lnTo>
                  <a:lnTo>
                    <a:pt x="435248" y="669866"/>
                  </a:lnTo>
                  <a:lnTo>
                    <a:pt x="356476" y="669866"/>
                  </a:lnTo>
                  <a:lnTo>
                    <a:pt x="344617" y="669866"/>
                  </a:lnTo>
                  <a:lnTo>
                    <a:pt x="283005" y="669866"/>
                  </a:lnTo>
                  <a:lnTo>
                    <a:pt x="265845" y="669866"/>
                  </a:lnTo>
                  <a:lnTo>
                    <a:pt x="242874" y="669866"/>
                  </a:lnTo>
                  <a:lnTo>
                    <a:pt x="192374" y="669866"/>
                  </a:lnTo>
                  <a:lnTo>
                    <a:pt x="164102" y="669866"/>
                  </a:lnTo>
                  <a:lnTo>
                    <a:pt x="152243" y="669866"/>
                  </a:lnTo>
                  <a:lnTo>
                    <a:pt x="90631" y="669866"/>
                  </a:lnTo>
                  <a:lnTo>
                    <a:pt x="73471" y="669866"/>
                  </a:lnTo>
                  <a:lnTo>
                    <a:pt x="0" y="6698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1026579" y="549329"/>
            <a:ext cx="111654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85572" y="914701"/>
            <a:ext cx="1002085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s-PE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</a:rPr>
              <a:t>Glosario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A09156-4AF5-498A-8743-4BC87A97917D}"/>
              </a:ext>
            </a:extLst>
          </p:cNvPr>
          <p:cNvSpPr txBox="1"/>
          <p:nvPr/>
        </p:nvSpPr>
        <p:spPr>
          <a:xfrm>
            <a:off x="413426" y="1877057"/>
            <a:ext cx="5364912" cy="405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Orden de Trabajo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También llamado “ticket” es el documento que especifica la solicitud de atención por una falla o mantenimiento, este permite dar seguimiento a todo el proceso de atención del requerimiento.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Service</a:t>
            </a: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z="16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Desk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Trabajador de la empresa encargada de dar seguimiento a los tickets (Creación, Asignación y Cierre).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Técnico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Trabajador de la empresa encargado de ir a las agencias y atender el problema asociado a los tickets (reparación, mantenimiento, reemplazo, etc.)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C444CC1-9BEE-42FC-A27D-BE94AD133A4E}"/>
              </a:ext>
            </a:extLst>
          </p:cNvPr>
          <p:cNvSpPr txBox="1"/>
          <p:nvPr/>
        </p:nvSpPr>
        <p:spPr>
          <a:xfrm>
            <a:off x="6291468" y="1877057"/>
            <a:ext cx="5364912" cy="377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Controlador (Cliente)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el representante de la empresa contratista que se encarga de validar el trabajo realizado por los técnicos y que la atención del ticket cumpla con lo esperado.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 de Ticket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  <a:spcAft>
                <a:spcPts val="1200"/>
              </a:spcAft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Comprende una categoría para los tickets donde se identifica si los tickets son de atención programada o incidentes.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PE" sz="1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Tickets de Detección Temprana</a:t>
            </a:r>
            <a:endParaRPr lang="es-PE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s-PE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Son aquellas atenciones que son identificadas por los técnicos durante sus visitas de rutina.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698542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5d697d-b0bc-485e-9a47-cfb1bd4d2c71"/>
</p:tagLst>
</file>

<file path=ppt/theme/theme1.xml><?xml version="1.0" encoding="utf-8"?>
<a:theme xmlns:a="http://schemas.openxmlformats.org/drawingml/2006/main" name="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2910</TotalTime>
  <Words>806</Words>
  <Application>Microsoft Office PowerPoint</Application>
  <PresentationFormat>Panorámica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等线</vt:lpstr>
      <vt:lpstr>微软雅黑</vt:lpstr>
      <vt:lpstr>Agency FB</vt:lpstr>
      <vt:lpstr>Arial</vt:lpstr>
      <vt:lpstr>Century Gothic</vt:lpstr>
      <vt:lpstr>Helvetica</vt:lpstr>
      <vt:lpstr>Helvetica Neue</vt:lpstr>
      <vt:lpstr>SourceSansProSemibold</vt:lpstr>
      <vt:lpstr>Symbol</vt:lpstr>
      <vt:lpstr>Wingdings</vt:lpstr>
      <vt:lpstr>主题2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Edgar Antonio Quispe Quihue</cp:lastModifiedBy>
  <cp:revision>510</cp:revision>
  <dcterms:created xsi:type="dcterms:W3CDTF">2017-08-18T03:02:00Z</dcterms:created>
  <dcterms:modified xsi:type="dcterms:W3CDTF">2021-10-17T10:08:32Z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