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4301FED-6010-4892-B844-54043530A092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4FF14C-9A01-40A1-ACF8-A21408383A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aka </a:t>
            </a:r>
            <a:r>
              <a:rPr lang="ru-RU" dirty="0" smtClean="0"/>
              <a:t>Пирамидальная </a:t>
            </a:r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  </a:t>
            </a:r>
            <a:endParaRPr lang="en-US" dirty="0" smtClean="0"/>
          </a:p>
          <a:p>
            <a:pPr algn="l"/>
            <a:r>
              <a:rPr lang="en-US" dirty="0" smtClean="0"/>
              <a:t>aka </a:t>
            </a:r>
            <a:r>
              <a:rPr lang="ru-RU" dirty="0" smtClean="0"/>
              <a:t>Сортировка </a:t>
            </a:r>
            <a:r>
              <a:rPr lang="ru-RU" dirty="0" smtClean="0"/>
              <a:t>кучей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времени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E:\Uje ne shkola\heap\graph both m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7097712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времени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E:\Uje ne shkola\heap\graph array m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57325"/>
            <a:ext cx="7145338" cy="540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итераций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E:\Uje ne shkola\heap\iterations bo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35100"/>
            <a:ext cx="6991351" cy="542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итераций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E:\Uje ne shkola\heap\iterations arr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97000"/>
            <a:ext cx="7004050" cy="546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Uje ne shkola\heap\plu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2874965" cy="2874965"/>
          </a:xfrm>
          <a:prstGeom prst="rect">
            <a:avLst/>
          </a:prstGeom>
          <a:noFill/>
        </p:spPr>
      </p:pic>
      <p:pic>
        <p:nvPicPr>
          <p:cNvPr id="5123" name="Picture 3" descr="E:\Uje ne shkola\heap\min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85728"/>
            <a:ext cx="2303876" cy="3071834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857224" y="3286124"/>
            <a:ext cx="2786082" cy="328614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Доказанная сложность </a:t>
            </a:r>
            <a:r>
              <a:rPr lang="en-US" dirty="0" smtClean="0"/>
              <a:t>O(n log n)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Не требует дополнительной памяти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929190" y="3286124"/>
            <a:ext cx="2786082" cy="328614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Неустойчив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 почти отсортированных массивах работает столько же, сколько и на хаотичных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Требует мгновенный доступ к памяти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создания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9416"/>
            <a:ext cx="3686172" cy="48463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Была придумана Джоном Уильямсом в 1964 году.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J. W. J. Willia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643050"/>
            <a:ext cx="333375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43050"/>
            <a:ext cx="4572000" cy="5072098"/>
          </a:xfrm>
        </p:spPr>
        <p:txBody>
          <a:bodyPr>
            <a:normAutofit/>
          </a:bodyPr>
          <a:lstStyle/>
          <a:p>
            <a:r>
              <a:rPr lang="en-US" b="1" dirty="0" smtClean="0"/>
              <a:t>array[</a:t>
            </a:r>
            <a:r>
              <a:rPr lang="en-US" b="1" dirty="0" err="1" smtClean="0"/>
              <a:t>i</a:t>
            </a:r>
            <a:r>
              <a:rPr lang="en-US" b="1" dirty="0" smtClean="0"/>
              <a:t>] &gt;= array[2i+1]</a:t>
            </a:r>
          </a:p>
          <a:p>
            <a:r>
              <a:rPr lang="en-US" b="1" dirty="0" smtClean="0"/>
              <a:t>array[</a:t>
            </a:r>
            <a:r>
              <a:rPr lang="en-US" b="1" dirty="0" err="1" smtClean="0"/>
              <a:t>i</a:t>
            </a:r>
            <a:r>
              <a:rPr lang="en-US" b="1" dirty="0" smtClean="0"/>
              <a:t>] &gt;= array[2i+2]</a:t>
            </a:r>
          </a:p>
          <a:p>
            <a:pPr>
              <a:buNone/>
            </a:pPr>
            <a:r>
              <a:rPr lang="ru-RU" dirty="0" smtClean="0"/>
              <a:t>при 0 </a:t>
            </a:r>
            <a:r>
              <a:rPr lang="en-US" dirty="0" smtClean="0"/>
              <a:t>&lt;= I &lt; n/2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Наибольший из </a:t>
            </a:r>
            <a:r>
              <a:rPr lang="en-US" dirty="0" smtClean="0"/>
              <a:t>{</a:t>
            </a:r>
            <a:r>
              <a:rPr lang="en-US" b="1" dirty="0" smtClean="0"/>
              <a:t>array[</a:t>
            </a:r>
            <a:r>
              <a:rPr lang="en-US" b="1" dirty="0" err="1" smtClean="0"/>
              <a:t>i</a:t>
            </a:r>
            <a:r>
              <a:rPr lang="en-US" b="1" dirty="0" smtClean="0"/>
              <a:t>], array[2i+1], array[2i+2]} </a:t>
            </a:r>
            <a:r>
              <a:rPr lang="ru-RU" dirty="0" smtClean="0"/>
              <a:t>занимает место </a:t>
            </a:r>
            <a:r>
              <a:rPr lang="en-US" b="1" dirty="0" smtClean="0"/>
              <a:t>array[</a:t>
            </a:r>
            <a:r>
              <a:rPr lang="en-US" b="1" dirty="0" err="1" smtClean="0"/>
              <a:t>i</a:t>
            </a:r>
            <a:r>
              <a:rPr lang="en-US" b="1" dirty="0" smtClean="0"/>
              <a:t>],</a:t>
            </a:r>
            <a:r>
              <a:rPr lang="en-US" dirty="0" smtClean="0"/>
              <a:t> </a:t>
            </a:r>
            <a:r>
              <a:rPr lang="ru-RU" dirty="0" smtClean="0"/>
              <a:t>повторяем процедуру с наибольшим из </a:t>
            </a:r>
            <a:r>
              <a:rPr lang="en-US" dirty="0" smtClean="0"/>
              <a:t>{</a:t>
            </a:r>
            <a:r>
              <a:rPr lang="en-US" b="1" dirty="0" smtClean="0"/>
              <a:t>array[2i+1],</a:t>
            </a:r>
            <a:r>
              <a:rPr lang="ru-RU" b="1" dirty="0" smtClean="0"/>
              <a:t> </a:t>
            </a:r>
            <a:r>
              <a:rPr lang="en-US" b="1" dirty="0" smtClean="0"/>
              <a:t>array[2i+2]} </a:t>
            </a:r>
            <a:endParaRPr lang="ru-RU" dirty="0"/>
          </a:p>
        </p:txBody>
      </p:sp>
      <p:pic>
        <p:nvPicPr>
          <p:cNvPr id="15362" name="Picture 2" descr="https://upload.wikimedia.org/wikipedia/commons/thumb/0/07/%D0%A1%D0%BE%D1%80%D1%82%D0%B8%D1%80%D1%83%D1%8E%D1%89%D0%B5%D0%B5_%D0%B4%D0%B5%D1%80%D0%B5%D0%B2%D0%BE.svg/1024px-%D0%A1%D0%BE%D1%80%D1%82%D0%B8%D1%80%D1%83%D1%8E%D1%89%D0%B5%D0%B5_%D0%B4%D0%B5%D1%80%D0%B5%D0%B2%D0%B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8012" y="1857364"/>
            <a:ext cx="3666792" cy="2857520"/>
          </a:xfrm>
          <a:prstGeom prst="rect">
            <a:avLst/>
          </a:prstGeom>
          <a:noFill/>
        </p:spPr>
      </p:pic>
      <p:pic>
        <p:nvPicPr>
          <p:cNvPr id="15364" name="Picture 4" descr="https://upload.wikimedia.org/wikipedia/commons/thumb/c/ce/%D0%A1%D0%BE%D1%80%D1%82%D0%B8%D1%80%D1%83%D1%8E%D1%89%D0%B5%D0%B5_%D0%B4%D0%B5%D1%80%D0%B5%D0%B2%D0%BE_%D1%80%D0%B0%D0%B7%D0%B2%D0%B5%D1%80%D0%BD%D1%83%D1%82%D0%BE%D0%B5_%D0%B2_%D0%BC%D0%B0%D1%81%D1%81%D0%B8%D0%B2.svg/1024px-%D0%A1%D0%BE%D1%80%D1%82%D0%B8%D1%80%D1%83%D1%8E%D1%89%D0%B5%D0%B5_%D0%B4%D0%B5%D1%80%D0%B5%D0%B2%D0%BE_%D1%80%D0%B0%D0%B7%D0%B2%D0%B5%D1%80%D0%BD%D1%83%D1%82%D0%BE%D0%B5_%D0%B2_%D0%BC%D0%B0%D1%81%D1%81%D0%B8%D0%B2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929198"/>
            <a:ext cx="4003277" cy="551233"/>
          </a:xfrm>
          <a:prstGeom prst="rect">
            <a:avLst/>
          </a:prstGeom>
          <a:noFill/>
        </p:spPr>
      </p:pic>
      <p:cxnSp>
        <p:nvCxnSpPr>
          <p:cNvPr id="7" name="Прямая со стрелкой 6"/>
          <p:cNvCxnSpPr/>
          <p:nvPr/>
        </p:nvCxnSpPr>
        <p:spPr>
          <a:xfrm rot="16200000" flipH="1">
            <a:off x="5179223" y="2250273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3438" y="171448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Array[2i+1]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>
            <a:off x="6072198" y="16430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6446" y="114298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>
            <a:off x="6965173" y="2250273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3702" y="171448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Array[2i+2]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072206"/>
            <a:ext cx="81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создания кучи вызываем метод при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ru-RU" sz="2400" dirty="0" smtClean="0"/>
              <a:t>∈</a:t>
            </a:r>
            <a:r>
              <a:rPr lang="en-US" sz="2400" dirty="0" smtClean="0"/>
              <a:t> [0, n/2) 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кучи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8001024" cy="411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кучи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7991947" cy="418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кучи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794747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кучи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815838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кучи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8072462" cy="35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кучи под </a:t>
            </a:r>
            <a:r>
              <a:rPr lang="en-US" dirty="0" err="1" smtClean="0"/>
              <a:t>i</a:t>
            </a:r>
            <a:r>
              <a:rPr lang="ru-RU" dirty="0" smtClean="0"/>
              <a:t> элементом – </a:t>
            </a:r>
            <a:r>
              <a:rPr lang="en-US" b="1" dirty="0" smtClean="0"/>
              <a:t>O(log n)</a:t>
            </a:r>
          </a:p>
          <a:p>
            <a:r>
              <a:rPr lang="ru-RU" dirty="0" smtClean="0"/>
              <a:t>Превращение всего массива в кучу – </a:t>
            </a:r>
            <a:r>
              <a:rPr lang="en-US" b="1" dirty="0" smtClean="0"/>
              <a:t>O(n)</a:t>
            </a:r>
          </a:p>
          <a:p>
            <a:r>
              <a:rPr lang="ru-RU" dirty="0" smtClean="0"/>
              <a:t>Сортировка кучи </a:t>
            </a:r>
            <a:r>
              <a:rPr lang="en-US" b="1" dirty="0" smtClean="0"/>
              <a:t>O(n log n)</a:t>
            </a:r>
            <a:endParaRPr lang="ru-RU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113</TotalTime>
  <Words>147</Words>
  <Application>Microsoft Office PowerPoint</Application>
  <PresentationFormat>Экран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Изящная</vt:lpstr>
      <vt:lpstr>Heapsort</vt:lpstr>
      <vt:lpstr>История создания</vt:lpstr>
      <vt:lpstr>Основа алгоритма</vt:lpstr>
      <vt:lpstr>Сортировка кучи</vt:lpstr>
      <vt:lpstr>Сортировка кучи</vt:lpstr>
      <vt:lpstr>Сортировка кучи</vt:lpstr>
      <vt:lpstr>Сортировка кучи</vt:lpstr>
      <vt:lpstr>Сортировка кучи</vt:lpstr>
      <vt:lpstr>Сложности</vt:lpstr>
      <vt:lpstr>Графики времени</vt:lpstr>
      <vt:lpstr>Графики времени</vt:lpstr>
      <vt:lpstr>Графики итераций</vt:lpstr>
      <vt:lpstr>Графики итераций</vt:lpstr>
      <vt:lpstr>Слайд 14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</dc:title>
  <dc:creator>Дом</dc:creator>
  <cp:lastModifiedBy>Орлов Дмитрий</cp:lastModifiedBy>
  <cp:revision>16</cp:revision>
  <dcterms:created xsi:type="dcterms:W3CDTF">2019-03-06T20:11:26Z</dcterms:created>
  <dcterms:modified xsi:type="dcterms:W3CDTF">2019-03-07T06:52:29Z</dcterms:modified>
</cp:coreProperties>
</file>