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sldIdLst>
    <p:sldId id="256" r:id="rId3"/>
    <p:sldId id="257" r:id="rId4"/>
    <p:sldId id="262" r:id="rId5"/>
    <p:sldId id="263"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4AEEB-FAD2-43B8-9189-C0DB68DA9697}"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1855459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94AEEB-FAD2-43B8-9189-C0DB68DA9697}"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92723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594AEEB-FAD2-43B8-9189-C0DB68DA9697}"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3929046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594AEEB-FAD2-43B8-9189-C0DB68DA9697}"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91224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4AEEB-FAD2-43B8-9189-C0DB68DA9697}"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541870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94AEEB-FAD2-43B8-9189-C0DB68DA9697}" type="datetimeFigureOut">
              <a:rPr lang="en-US" smtClean="0"/>
              <a:t>4/8/2018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14620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594AEEB-FAD2-43B8-9189-C0DB68DA9697}" type="datetimeFigureOut">
              <a:rPr lang="en-US" smtClean="0"/>
              <a:t>4/8/2018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482029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94AEEB-FAD2-43B8-9189-C0DB68DA9697}"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965016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94AEEB-FAD2-43B8-9189-C0DB68DA9697}"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576191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5681-10D5-412B-8373-5661D8D2D1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63B1C1-EE71-4D28-8E76-18FDA1B871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9D7B93-AB2F-4CF5-9085-88331B3A1CA0}"/>
              </a:ext>
            </a:extLst>
          </p:cNvPr>
          <p:cNvSpPr>
            <a:spLocks noGrp="1"/>
          </p:cNvSpPr>
          <p:nvPr>
            <p:ph type="dt" sz="half" idx="10"/>
          </p:nvPr>
        </p:nvSpPr>
        <p:spPr/>
        <p:txBody>
          <a:bodyPr/>
          <a:lstStyle/>
          <a:p>
            <a:fld id="{B594AEEB-FAD2-43B8-9189-C0DB68DA9697}" type="datetimeFigureOut">
              <a:rPr lang="en-US" smtClean="0"/>
              <a:t>4/8/2018</a:t>
            </a:fld>
            <a:endParaRPr lang="en-US"/>
          </a:p>
        </p:txBody>
      </p:sp>
      <p:sp>
        <p:nvSpPr>
          <p:cNvPr id="5" name="Footer Placeholder 4">
            <a:extLst>
              <a:ext uri="{FF2B5EF4-FFF2-40B4-BE49-F238E27FC236}">
                <a16:creationId xmlns:a16="http://schemas.microsoft.com/office/drawing/2014/main" id="{8ED862E0-54C7-4400-A77E-9A3C498A8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E973B-2128-418D-8FF9-BE4CB43D8CA6}"/>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555763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24F7-9C33-434D-A776-F4C0877FBC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C4C9C1-2307-4BA3-B8E5-224653A0D2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EAC3F-DB9F-425D-A3A2-C9B2476D614A}"/>
              </a:ext>
            </a:extLst>
          </p:cNvPr>
          <p:cNvSpPr>
            <a:spLocks noGrp="1"/>
          </p:cNvSpPr>
          <p:nvPr>
            <p:ph type="dt" sz="half" idx="10"/>
          </p:nvPr>
        </p:nvSpPr>
        <p:spPr/>
        <p:txBody>
          <a:bodyPr/>
          <a:lstStyle/>
          <a:p>
            <a:fld id="{B594AEEB-FAD2-43B8-9189-C0DB68DA9697}" type="datetimeFigureOut">
              <a:rPr lang="en-US" smtClean="0"/>
              <a:t>4/8/2018</a:t>
            </a:fld>
            <a:endParaRPr lang="en-US"/>
          </a:p>
        </p:txBody>
      </p:sp>
      <p:sp>
        <p:nvSpPr>
          <p:cNvPr id="5" name="Footer Placeholder 4">
            <a:extLst>
              <a:ext uri="{FF2B5EF4-FFF2-40B4-BE49-F238E27FC236}">
                <a16:creationId xmlns:a16="http://schemas.microsoft.com/office/drawing/2014/main" id="{3BA42129-84E4-4E54-BEC1-AAAA5CD88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60347-8E01-462E-92F5-0C2522A68B75}"/>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67628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594AEEB-FAD2-43B8-9189-C0DB68DA9697}"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3775758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5A41-CEC7-42FD-A7CD-9A160795F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979DCE-B879-4EF3-AB1D-1C3C332EC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5DB948-2840-4401-8D3E-9CFB37C767E6}"/>
              </a:ext>
            </a:extLst>
          </p:cNvPr>
          <p:cNvSpPr>
            <a:spLocks noGrp="1"/>
          </p:cNvSpPr>
          <p:nvPr>
            <p:ph type="dt" sz="half" idx="10"/>
          </p:nvPr>
        </p:nvSpPr>
        <p:spPr/>
        <p:txBody>
          <a:bodyPr/>
          <a:lstStyle/>
          <a:p>
            <a:fld id="{B594AEEB-FAD2-43B8-9189-C0DB68DA9697}" type="datetimeFigureOut">
              <a:rPr lang="en-US" smtClean="0"/>
              <a:t>4/8/2018</a:t>
            </a:fld>
            <a:endParaRPr lang="en-US"/>
          </a:p>
        </p:txBody>
      </p:sp>
      <p:sp>
        <p:nvSpPr>
          <p:cNvPr id="5" name="Footer Placeholder 4">
            <a:extLst>
              <a:ext uri="{FF2B5EF4-FFF2-40B4-BE49-F238E27FC236}">
                <a16:creationId xmlns:a16="http://schemas.microsoft.com/office/drawing/2014/main" id="{AB8D2CB6-1417-4005-A26B-C6AAB7065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D7C8D-F268-4B77-85A1-B0AFC381A94A}"/>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1428310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C48C-5445-4293-AA4E-3C4864377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458D92-CE2C-4529-9F37-BA17585AEF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AF0A73-69A6-4F26-9EEA-44D6383C8E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6B0BB5-5ECA-46C9-BD0A-283946EF0944}"/>
              </a:ext>
            </a:extLst>
          </p:cNvPr>
          <p:cNvSpPr>
            <a:spLocks noGrp="1"/>
          </p:cNvSpPr>
          <p:nvPr>
            <p:ph type="dt" sz="half" idx="10"/>
          </p:nvPr>
        </p:nvSpPr>
        <p:spPr/>
        <p:txBody>
          <a:bodyPr/>
          <a:lstStyle/>
          <a:p>
            <a:fld id="{B594AEEB-FAD2-43B8-9189-C0DB68DA9697}" type="datetimeFigureOut">
              <a:rPr lang="en-US" smtClean="0"/>
              <a:t>4/8/2018</a:t>
            </a:fld>
            <a:endParaRPr lang="en-US"/>
          </a:p>
        </p:txBody>
      </p:sp>
      <p:sp>
        <p:nvSpPr>
          <p:cNvPr id="6" name="Footer Placeholder 5">
            <a:extLst>
              <a:ext uri="{FF2B5EF4-FFF2-40B4-BE49-F238E27FC236}">
                <a16:creationId xmlns:a16="http://schemas.microsoft.com/office/drawing/2014/main" id="{45A0DBA9-E977-4A5E-A06E-53BD4B8AE4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40BB24-C658-41DA-B810-DA3F7F9101EA}"/>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8545919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4D55-200D-4527-B48D-9E00C98E05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EA5255-7D60-4C5E-96AB-8A776F123F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80CB81-AE40-482F-8E41-08F4365B8F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E96C80-0F47-4AF9-976B-CE13D818D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E85DF5-788E-441B-8E0A-F62EAC40CF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A17E4D-E163-4E8D-8C86-0A5710B66F46}"/>
              </a:ext>
            </a:extLst>
          </p:cNvPr>
          <p:cNvSpPr>
            <a:spLocks noGrp="1"/>
          </p:cNvSpPr>
          <p:nvPr>
            <p:ph type="dt" sz="half" idx="10"/>
          </p:nvPr>
        </p:nvSpPr>
        <p:spPr/>
        <p:txBody>
          <a:bodyPr/>
          <a:lstStyle/>
          <a:p>
            <a:fld id="{B594AEEB-FAD2-43B8-9189-C0DB68DA9697}" type="datetimeFigureOut">
              <a:rPr lang="en-US" smtClean="0"/>
              <a:t>4/8/2018</a:t>
            </a:fld>
            <a:endParaRPr lang="en-US"/>
          </a:p>
        </p:txBody>
      </p:sp>
      <p:sp>
        <p:nvSpPr>
          <p:cNvPr id="8" name="Footer Placeholder 7">
            <a:extLst>
              <a:ext uri="{FF2B5EF4-FFF2-40B4-BE49-F238E27FC236}">
                <a16:creationId xmlns:a16="http://schemas.microsoft.com/office/drawing/2014/main" id="{9D2A7D13-E781-4D3B-B2FE-B75269B674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360076-DD82-46C0-B950-5F2E6B9039AD}"/>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13692079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1730-0371-4877-8689-8D733BC6CA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697C9-41AA-4E08-9904-C89CEC06C9DB}"/>
              </a:ext>
            </a:extLst>
          </p:cNvPr>
          <p:cNvSpPr>
            <a:spLocks noGrp="1"/>
          </p:cNvSpPr>
          <p:nvPr>
            <p:ph type="dt" sz="half" idx="10"/>
          </p:nvPr>
        </p:nvSpPr>
        <p:spPr/>
        <p:txBody>
          <a:bodyPr/>
          <a:lstStyle/>
          <a:p>
            <a:fld id="{B594AEEB-FAD2-43B8-9189-C0DB68DA9697}" type="datetimeFigureOut">
              <a:rPr lang="en-US" smtClean="0"/>
              <a:t>4/8/2018</a:t>
            </a:fld>
            <a:endParaRPr lang="en-US"/>
          </a:p>
        </p:txBody>
      </p:sp>
      <p:sp>
        <p:nvSpPr>
          <p:cNvPr id="4" name="Footer Placeholder 3">
            <a:extLst>
              <a:ext uri="{FF2B5EF4-FFF2-40B4-BE49-F238E27FC236}">
                <a16:creationId xmlns:a16="http://schemas.microsoft.com/office/drawing/2014/main" id="{193E4E8C-08D1-4135-8FAB-EE3541B27A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E56716-4545-4496-9BDF-2A981A47DA0E}"/>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12383776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DC1F8-D3B3-43B6-BC8B-B24E413B799D}"/>
              </a:ext>
            </a:extLst>
          </p:cNvPr>
          <p:cNvSpPr>
            <a:spLocks noGrp="1"/>
          </p:cNvSpPr>
          <p:nvPr>
            <p:ph type="dt" sz="half" idx="10"/>
          </p:nvPr>
        </p:nvSpPr>
        <p:spPr/>
        <p:txBody>
          <a:bodyPr/>
          <a:lstStyle/>
          <a:p>
            <a:fld id="{B594AEEB-FAD2-43B8-9189-C0DB68DA9697}" type="datetimeFigureOut">
              <a:rPr lang="en-US" smtClean="0"/>
              <a:t>4/8/2018</a:t>
            </a:fld>
            <a:endParaRPr lang="en-US"/>
          </a:p>
        </p:txBody>
      </p:sp>
      <p:sp>
        <p:nvSpPr>
          <p:cNvPr id="3" name="Footer Placeholder 2">
            <a:extLst>
              <a:ext uri="{FF2B5EF4-FFF2-40B4-BE49-F238E27FC236}">
                <a16:creationId xmlns:a16="http://schemas.microsoft.com/office/drawing/2014/main" id="{F36C89E4-57A2-42F0-8E25-90B05CD233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936351-82BB-46B5-B533-863A9A60BC6C}"/>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15331184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4C18-F71E-41B4-B3CD-FF31BE6A8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6F6D48-5BF3-4D04-8D55-FA8F23149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3D1163-FEC0-4375-B5E6-7A0001D1F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4EFD5F-68AD-4043-945D-0E1302E94923}"/>
              </a:ext>
            </a:extLst>
          </p:cNvPr>
          <p:cNvSpPr>
            <a:spLocks noGrp="1"/>
          </p:cNvSpPr>
          <p:nvPr>
            <p:ph type="dt" sz="half" idx="10"/>
          </p:nvPr>
        </p:nvSpPr>
        <p:spPr/>
        <p:txBody>
          <a:bodyPr/>
          <a:lstStyle/>
          <a:p>
            <a:fld id="{B594AEEB-FAD2-43B8-9189-C0DB68DA9697}" type="datetimeFigureOut">
              <a:rPr lang="en-US" smtClean="0"/>
              <a:t>4/8/2018</a:t>
            </a:fld>
            <a:endParaRPr lang="en-US"/>
          </a:p>
        </p:txBody>
      </p:sp>
      <p:sp>
        <p:nvSpPr>
          <p:cNvPr id="6" name="Footer Placeholder 5">
            <a:extLst>
              <a:ext uri="{FF2B5EF4-FFF2-40B4-BE49-F238E27FC236}">
                <a16:creationId xmlns:a16="http://schemas.microsoft.com/office/drawing/2014/main" id="{A714D553-9641-4C71-8423-3EAC73B28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A000F-033B-4B91-9401-6AE7DE9E9B67}"/>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9064245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DDBE-F011-4B4B-AA88-60B91D32B3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983C75-3369-4CD7-9054-3CC348E33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9D7C85-5F6A-4A4A-964E-59EB39C8D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57A9D5-C44F-4485-B475-824A002A3BB3}"/>
              </a:ext>
            </a:extLst>
          </p:cNvPr>
          <p:cNvSpPr>
            <a:spLocks noGrp="1"/>
          </p:cNvSpPr>
          <p:nvPr>
            <p:ph type="dt" sz="half" idx="10"/>
          </p:nvPr>
        </p:nvSpPr>
        <p:spPr/>
        <p:txBody>
          <a:bodyPr/>
          <a:lstStyle/>
          <a:p>
            <a:fld id="{B594AEEB-FAD2-43B8-9189-C0DB68DA9697}" type="datetimeFigureOut">
              <a:rPr lang="en-US" smtClean="0"/>
              <a:t>4/8/2018</a:t>
            </a:fld>
            <a:endParaRPr lang="en-US"/>
          </a:p>
        </p:txBody>
      </p:sp>
      <p:sp>
        <p:nvSpPr>
          <p:cNvPr id="6" name="Footer Placeholder 5">
            <a:extLst>
              <a:ext uri="{FF2B5EF4-FFF2-40B4-BE49-F238E27FC236}">
                <a16:creationId xmlns:a16="http://schemas.microsoft.com/office/drawing/2014/main" id="{64BAFA0C-EC3B-4908-A3B4-B43EABDAB8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C58F1-00DC-41E1-87E9-771701536798}"/>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9600651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56CB-E021-4D5E-9357-0002321A7A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D01E1E-FD18-4E67-AD58-3E1C8343A6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F3328-A9A3-4F23-B1BF-936EF64CC20B}"/>
              </a:ext>
            </a:extLst>
          </p:cNvPr>
          <p:cNvSpPr>
            <a:spLocks noGrp="1"/>
          </p:cNvSpPr>
          <p:nvPr>
            <p:ph type="dt" sz="half" idx="10"/>
          </p:nvPr>
        </p:nvSpPr>
        <p:spPr/>
        <p:txBody>
          <a:bodyPr/>
          <a:lstStyle/>
          <a:p>
            <a:fld id="{B594AEEB-FAD2-43B8-9189-C0DB68DA9697}" type="datetimeFigureOut">
              <a:rPr lang="en-US" smtClean="0"/>
              <a:t>4/8/2018</a:t>
            </a:fld>
            <a:endParaRPr lang="en-US"/>
          </a:p>
        </p:txBody>
      </p:sp>
      <p:sp>
        <p:nvSpPr>
          <p:cNvPr id="5" name="Footer Placeholder 4">
            <a:extLst>
              <a:ext uri="{FF2B5EF4-FFF2-40B4-BE49-F238E27FC236}">
                <a16:creationId xmlns:a16="http://schemas.microsoft.com/office/drawing/2014/main" id="{C8CC1FA5-035F-4199-B52F-63F0618DB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F1AF4-A75A-402C-96EF-39E86F97AA5E}"/>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15038250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345C0A-0499-4ADA-BF9F-A5A3DB1174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B1734F-7188-4297-8F84-E8D2EDDB04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77379-CE54-489A-B6B5-1B6C9775D258}"/>
              </a:ext>
            </a:extLst>
          </p:cNvPr>
          <p:cNvSpPr>
            <a:spLocks noGrp="1"/>
          </p:cNvSpPr>
          <p:nvPr>
            <p:ph type="dt" sz="half" idx="10"/>
          </p:nvPr>
        </p:nvSpPr>
        <p:spPr/>
        <p:txBody>
          <a:bodyPr/>
          <a:lstStyle/>
          <a:p>
            <a:fld id="{B594AEEB-FAD2-43B8-9189-C0DB68DA9697}" type="datetimeFigureOut">
              <a:rPr lang="en-US" smtClean="0"/>
              <a:t>4/8/2018</a:t>
            </a:fld>
            <a:endParaRPr lang="en-US"/>
          </a:p>
        </p:txBody>
      </p:sp>
      <p:sp>
        <p:nvSpPr>
          <p:cNvPr id="5" name="Footer Placeholder 4">
            <a:extLst>
              <a:ext uri="{FF2B5EF4-FFF2-40B4-BE49-F238E27FC236}">
                <a16:creationId xmlns:a16="http://schemas.microsoft.com/office/drawing/2014/main" id="{F74D3DE9-6C0B-4B8F-9E77-54FABD6EA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08670-4CFE-43A5-AE8B-C19AB19D1CEE}"/>
              </a:ext>
            </a:extLst>
          </p:cNvPr>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367677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4AEEB-FAD2-43B8-9189-C0DB68DA9697}"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822420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94AEEB-FAD2-43B8-9189-C0DB68DA9697}"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23653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94AEEB-FAD2-43B8-9189-C0DB68DA9697}" type="datetimeFigureOut">
              <a:rPr lang="en-US" smtClean="0"/>
              <a:t>4/8/2018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73012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594AEEB-FAD2-43B8-9189-C0DB68DA9697}" type="datetimeFigureOut">
              <a:rPr lang="en-US" smtClean="0"/>
              <a:t>4/8/2018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61017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594AEEB-FAD2-43B8-9189-C0DB68DA9697}" type="datetimeFigureOut">
              <a:rPr lang="en-US" smtClean="0"/>
              <a:t>4/8/2018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238900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594AEEB-FAD2-43B8-9189-C0DB68DA9697}" type="datetimeFigureOut">
              <a:rPr lang="en-US" smtClean="0"/>
              <a:t>4/8/2018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750434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594AEEB-FAD2-43B8-9189-C0DB68DA9697}"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5F8450-AE94-473B-A5A2-AA3846AB9A9A}" type="slidenum">
              <a:rPr lang="en-US" smtClean="0"/>
              <a:t>‹#›</a:t>
            </a:fld>
            <a:endParaRPr lang="en-US"/>
          </a:p>
        </p:txBody>
      </p:sp>
    </p:spTree>
    <p:extLst>
      <p:ext uri="{BB962C8B-B14F-4D97-AF65-F5344CB8AC3E}">
        <p14:creationId xmlns:p14="http://schemas.microsoft.com/office/powerpoint/2010/main" val="3445105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94AEEB-FAD2-43B8-9189-C0DB68DA9697}" type="datetimeFigureOut">
              <a:rPr lang="en-US" smtClean="0"/>
              <a:t>4/8/2018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E5F8450-AE94-473B-A5A2-AA3846AB9A9A}" type="slidenum">
              <a:rPr lang="en-US" smtClean="0"/>
              <a:t>‹#›</a:t>
            </a:fld>
            <a:endParaRPr lang="en-US"/>
          </a:p>
        </p:txBody>
      </p:sp>
    </p:spTree>
    <p:extLst>
      <p:ext uri="{BB962C8B-B14F-4D97-AF65-F5344CB8AC3E}">
        <p14:creationId xmlns:p14="http://schemas.microsoft.com/office/powerpoint/2010/main" val="5638992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2EC96-F78A-4804-9AB3-D80EE861B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46634C-4C9B-4E77-B43E-B26D063AB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2E818-1AF5-4AC2-8EF9-65C24E72A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4AEEB-FAD2-43B8-9189-C0DB68DA9697}" type="datetimeFigureOut">
              <a:rPr lang="en-US" smtClean="0"/>
              <a:t>4/8/2018</a:t>
            </a:fld>
            <a:endParaRPr lang="en-US"/>
          </a:p>
        </p:txBody>
      </p:sp>
      <p:sp>
        <p:nvSpPr>
          <p:cNvPr id="5" name="Footer Placeholder 4">
            <a:extLst>
              <a:ext uri="{FF2B5EF4-FFF2-40B4-BE49-F238E27FC236}">
                <a16:creationId xmlns:a16="http://schemas.microsoft.com/office/drawing/2014/main" id="{194BE3DB-D226-44AC-8ED8-AB9A61835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DA59F9-D182-4A6C-B760-751CFD7E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F8450-AE94-473B-A5A2-AA3846AB9A9A}" type="slidenum">
              <a:rPr lang="en-US" smtClean="0"/>
              <a:t>‹#›</a:t>
            </a:fld>
            <a:endParaRPr lang="en-US"/>
          </a:p>
        </p:txBody>
      </p:sp>
    </p:spTree>
    <p:extLst>
      <p:ext uri="{BB962C8B-B14F-4D97-AF65-F5344CB8AC3E}">
        <p14:creationId xmlns:p14="http://schemas.microsoft.com/office/powerpoint/2010/main" val="392395224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mansoordaku/ckdisease/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88A9BB-CB14-4368-A7CC-699509228A5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D401633E-CF8F-4A40-BB5D-EFE613355E9B}"/>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Health Analysis</a:t>
            </a:r>
          </a:p>
        </p:txBody>
      </p:sp>
      <p:sp>
        <p:nvSpPr>
          <p:cNvPr id="3" name="Subtitle 2">
            <a:extLst>
              <a:ext uri="{FF2B5EF4-FFF2-40B4-BE49-F238E27FC236}">
                <a16:creationId xmlns:a16="http://schemas.microsoft.com/office/drawing/2014/main" id="{ECCEB50E-B648-4E84-B78A-616BB94BE914}"/>
              </a:ext>
            </a:extLst>
          </p:cNvPr>
          <p:cNvSpPr>
            <a:spLocks noGrp="1"/>
          </p:cNvSpPr>
          <p:nvPr>
            <p:ph type="subTitle" idx="1"/>
          </p:nvPr>
        </p:nvSpPr>
        <p:spPr>
          <a:xfrm>
            <a:off x="1524000" y="4159404"/>
            <a:ext cx="9144000" cy="2303540"/>
          </a:xfrm>
        </p:spPr>
        <p:txBody>
          <a:bodyPr>
            <a:normAutofit lnSpcReduction="10000"/>
          </a:bodyPr>
          <a:lstStyle/>
          <a:p>
            <a:pPr algn="r"/>
            <a:endParaRPr lang="en-US" sz="2000" dirty="0"/>
          </a:p>
          <a:p>
            <a:pPr algn="r"/>
            <a:endParaRPr lang="en-US" sz="2000" dirty="0"/>
          </a:p>
          <a:p>
            <a:pPr algn="r"/>
            <a:r>
              <a:rPr lang="en-US" sz="2000" dirty="0"/>
              <a:t>By: Team 5</a:t>
            </a:r>
          </a:p>
          <a:p>
            <a:pPr algn="r"/>
            <a:r>
              <a:rPr lang="en-US" sz="2000" dirty="0"/>
              <a:t>Akash </a:t>
            </a:r>
            <a:r>
              <a:rPr lang="en-US" sz="2000" dirty="0" err="1"/>
              <a:t>Jagtap</a:t>
            </a:r>
            <a:endParaRPr lang="en-US" sz="2000" dirty="0"/>
          </a:p>
          <a:p>
            <a:pPr algn="r"/>
            <a:r>
              <a:rPr lang="en-US" sz="2000" dirty="0" err="1"/>
              <a:t>Jerin</a:t>
            </a:r>
            <a:r>
              <a:rPr lang="en-US" sz="2000" dirty="0"/>
              <a:t> </a:t>
            </a:r>
            <a:r>
              <a:rPr lang="en-US" sz="2000" dirty="0" err="1"/>
              <a:t>Rajan</a:t>
            </a:r>
            <a:endParaRPr lang="en-US" sz="2000" dirty="0"/>
          </a:p>
          <a:p>
            <a:pPr algn="r"/>
            <a:r>
              <a:rPr lang="en-US" sz="2000" dirty="0"/>
              <a:t>Nitin Prince Reuben</a:t>
            </a:r>
          </a:p>
          <a:p>
            <a:endParaRPr lang="en-US" sz="1600" dirty="0">
              <a:solidFill>
                <a:srgbClr val="FFFFFF"/>
              </a:solidFill>
            </a:endParaRPr>
          </a:p>
        </p:txBody>
      </p:sp>
    </p:spTree>
    <p:extLst>
      <p:ext uri="{BB962C8B-B14F-4D97-AF65-F5344CB8AC3E}">
        <p14:creationId xmlns:p14="http://schemas.microsoft.com/office/powerpoint/2010/main" val="65316136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DA3D-8294-461D-A660-F430470B4F5F}"/>
              </a:ext>
            </a:extLst>
          </p:cNvPr>
          <p:cNvSpPr>
            <a:spLocks noGrp="1"/>
          </p:cNvSpPr>
          <p:nvPr>
            <p:ph type="title"/>
          </p:nvPr>
        </p:nvSpPr>
        <p:spPr/>
        <p:txBody>
          <a:bodyPr/>
          <a:lstStyle/>
          <a:p>
            <a:pPr algn="ctr"/>
            <a:r>
              <a:rPr lang="en-US" dirty="0"/>
              <a:t>Overview</a:t>
            </a:r>
          </a:p>
        </p:txBody>
      </p:sp>
      <p:sp>
        <p:nvSpPr>
          <p:cNvPr id="3" name="Content Placeholder 2">
            <a:extLst>
              <a:ext uri="{FF2B5EF4-FFF2-40B4-BE49-F238E27FC236}">
                <a16:creationId xmlns:a16="http://schemas.microsoft.com/office/drawing/2014/main" id="{EE84A47F-68DE-4241-BE1F-1AA3D7A47989}"/>
              </a:ext>
            </a:extLst>
          </p:cNvPr>
          <p:cNvSpPr>
            <a:spLocks noGrp="1"/>
          </p:cNvSpPr>
          <p:nvPr>
            <p:ph idx="1"/>
          </p:nvPr>
        </p:nvSpPr>
        <p:spPr/>
        <p:txBody>
          <a:bodyPr/>
          <a:lstStyle/>
          <a:p>
            <a:r>
              <a:rPr lang="en-US" dirty="0"/>
              <a:t>Goal</a:t>
            </a:r>
          </a:p>
          <a:p>
            <a:r>
              <a:rPr lang="en-US" dirty="0"/>
              <a:t>Overview</a:t>
            </a:r>
          </a:p>
          <a:p>
            <a:r>
              <a:rPr lang="en-US" dirty="0"/>
              <a:t>Dataset</a:t>
            </a:r>
          </a:p>
          <a:p>
            <a:r>
              <a:rPr lang="en-US" dirty="0"/>
              <a:t>Process Outline</a:t>
            </a:r>
          </a:p>
          <a:p>
            <a:r>
              <a:rPr lang="en-US" dirty="0"/>
              <a:t>Deployment Details</a:t>
            </a:r>
          </a:p>
        </p:txBody>
      </p:sp>
    </p:spTree>
    <p:extLst>
      <p:ext uri="{BB962C8B-B14F-4D97-AF65-F5344CB8AC3E}">
        <p14:creationId xmlns:p14="http://schemas.microsoft.com/office/powerpoint/2010/main" val="350438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530C-09FF-495E-969C-BFC0D8DA8CE7}"/>
              </a:ext>
            </a:extLst>
          </p:cNvPr>
          <p:cNvSpPr>
            <a:spLocks noGrp="1"/>
          </p:cNvSpPr>
          <p:nvPr>
            <p:ph type="title"/>
          </p:nvPr>
        </p:nvSpPr>
        <p:spPr>
          <a:xfrm>
            <a:off x="646111" y="452718"/>
            <a:ext cx="9404723" cy="1400530"/>
          </a:xfrm>
        </p:spPr>
        <p:txBody>
          <a:bodyPr/>
          <a:lstStyle/>
          <a:p>
            <a:pPr algn="ctr"/>
            <a:r>
              <a:rPr lang="en-US"/>
              <a:t>Goal</a:t>
            </a:r>
            <a:endParaRPr lang="en-US" dirty="0"/>
          </a:p>
        </p:txBody>
      </p:sp>
      <p:sp>
        <p:nvSpPr>
          <p:cNvPr id="3" name="Content Placeholder 2">
            <a:extLst>
              <a:ext uri="{FF2B5EF4-FFF2-40B4-BE49-F238E27FC236}">
                <a16:creationId xmlns:a16="http://schemas.microsoft.com/office/drawing/2014/main" id="{BD16124B-49CB-4369-A847-BE38AE194AA4}"/>
              </a:ext>
            </a:extLst>
          </p:cNvPr>
          <p:cNvSpPr>
            <a:spLocks noGrp="1"/>
          </p:cNvSpPr>
          <p:nvPr>
            <p:ph idx="1"/>
          </p:nvPr>
        </p:nvSpPr>
        <p:spPr>
          <a:xfrm>
            <a:off x="1103312" y="2052918"/>
            <a:ext cx="8946541" cy="4195481"/>
          </a:xfrm>
        </p:spPr>
        <p:txBody>
          <a:bodyPr/>
          <a:lstStyle/>
          <a:p>
            <a:pPr marL="0" indent="0">
              <a:buNone/>
            </a:pPr>
            <a:r>
              <a:rPr lang="en-US" dirty="0"/>
              <a:t>To come up with reliable model which will help people identify whether  they have any particular kind of disease with the help of their previous health records. Presently, we are focusing solely on detecting whether a patient has Chronic Kidney disease or not.</a:t>
            </a:r>
          </a:p>
        </p:txBody>
      </p:sp>
      <p:pic>
        <p:nvPicPr>
          <p:cNvPr id="5" name="Picture 4">
            <a:extLst>
              <a:ext uri="{FF2B5EF4-FFF2-40B4-BE49-F238E27FC236}">
                <a16:creationId xmlns:a16="http://schemas.microsoft.com/office/drawing/2014/main" id="{A58230E0-9F6E-43C3-96A1-7D9F335D5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467" y="3689426"/>
            <a:ext cx="6412230" cy="2758643"/>
          </a:xfrm>
          <a:prstGeom prst="rect">
            <a:avLst/>
          </a:prstGeom>
        </p:spPr>
      </p:pic>
    </p:spTree>
    <p:extLst>
      <p:ext uri="{BB962C8B-B14F-4D97-AF65-F5344CB8AC3E}">
        <p14:creationId xmlns:p14="http://schemas.microsoft.com/office/powerpoint/2010/main" val="60495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D4D8-3FC8-4561-BE86-13A9FDC3CB20}"/>
              </a:ext>
            </a:extLst>
          </p:cNvPr>
          <p:cNvSpPr>
            <a:spLocks noGrp="1"/>
          </p:cNvSpPr>
          <p:nvPr>
            <p:ph type="title"/>
          </p:nvPr>
        </p:nvSpPr>
        <p:spPr/>
        <p:txBody>
          <a:bodyPr/>
          <a:lstStyle/>
          <a:p>
            <a:pPr algn="ctr"/>
            <a:r>
              <a:rPr lang="en-US" dirty="0"/>
              <a:t>Overview</a:t>
            </a:r>
          </a:p>
        </p:txBody>
      </p:sp>
      <p:sp>
        <p:nvSpPr>
          <p:cNvPr id="3" name="Content Placeholder 2">
            <a:extLst>
              <a:ext uri="{FF2B5EF4-FFF2-40B4-BE49-F238E27FC236}">
                <a16:creationId xmlns:a16="http://schemas.microsoft.com/office/drawing/2014/main" id="{AF479BD3-E298-4AB3-82B2-C3E60A891B91}"/>
              </a:ext>
            </a:extLst>
          </p:cNvPr>
          <p:cNvSpPr>
            <a:spLocks noGrp="1"/>
          </p:cNvSpPr>
          <p:nvPr>
            <p:ph idx="1"/>
          </p:nvPr>
        </p:nvSpPr>
        <p:spPr/>
        <p:txBody>
          <a:bodyPr/>
          <a:lstStyle/>
          <a:p>
            <a:pPr marL="0" indent="0">
              <a:buNone/>
            </a:pPr>
            <a:r>
              <a:rPr lang="en-US" dirty="0"/>
              <a:t>Health Industry is booming day by day. Companies and organizations are spending millions and billions for researching about these diseases as what causes these diseases on the first place and how can we prevent them from happening. There are lots of people who suffer death because they aren’t aware of their health conditions and these diseases reaching crucial last stages from where its difficult to be treated and they spend the rest of their life having medicines in order to control these illness. So, it is important to come up with a system which will help people to keep a note on their health conditions and we are focusing to bridge the gap.</a:t>
            </a:r>
          </a:p>
        </p:txBody>
      </p:sp>
    </p:spTree>
    <p:extLst>
      <p:ext uri="{BB962C8B-B14F-4D97-AF65-F5344CB8AC3E}">
        <p14:creationId xmlns:p14="http://schemas.microsoft.com/office/powerpoint/2010/main" val="133888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2F36-0076-4474-A3BE-AC553E31ED91}"/>
              </a:ext>
            </a:extLst>
          </p:cNvPr>
          <p:cNvSpPr>
            <a:spLocks noGrp="1"/>
          </p:cNvSpPr>
          <p:nvPr>
            <p:ph type="title"/>
          </p:nvPr>
        </p:nvSpPr>
        <p:spPr/>
        <p:txBody>
          <a:bodyPr/>
          <a:lstStyle/>
          <a:p>
            <a:pPr algn="ctr"/>
            <a:r>
              <a:rPr lang="en-US" dirty="0"/>
              <a:t>Dataset</a:t>
            </a:r>
          </a:p>
        </p:txBody>
      </p:sp>
      <p:sp>
        <p:nvSpPr>
          <p:cNvPr id="3" name="Content Placeholder 2">
            <a:extLst>
              <a:ext uri="{FF2B5EF4-FFF2-40B4-BE49-F238E27FC236}">
                <a16:creationId xmlns:a16="http://schemas.microsoft.com/office/drawing/2014/main" id="{55750B86-10FF-412C-9DD1-791B64131606}"/>
              </a:ext>
            </a:extLst>
          </p:cNvPr>
          <p:cNvSpPr>
            <a:spLocks noGrp="1"/>
          </p:cNvSpPr>
          <p:nvPr>
            <p:ph idx="1"/>
          </p:nvPr>
        </p:nvSpPr>
        <p:spPr/>
        <p:txBody>
          <a:bodyPr/>
          <a:lstStyle/>
          <a:p>
            <a:pPr marL="0" indent="0">
              <a:buNone/>
            </a:pPr>
            <a:r>
              <a:rPr lang="en-US" dirty="0"/>
              <a:t>Dataset which we are using in our project can be found in the link mentioned below.</a:t>
            </a:r>
          </a:p>
          <a:p>
            <a:pPr marL="0" indent="0">
              <a:buNone/>
            </a:pPr>
            <a:r>
              <a:rPr lang="en-US" dirty="0">
                <a:hlinkClick r:id="rId2"/>
              </a:rPr>
              <a:t>https://www.kaggle.com/mansoordaku/ckdisease/data</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061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CD31-F4A3-4C27-AF81-490E6E528EB4}"/>
              </a:ext>
            </a:extLst>
          </p:cNvPr>
          <p:cNvSpPr>
            <a:spLocks noGrp="1"/>
          </p:cNvSpPr>
          <p:nvPr>
            <p:ph type="title"/>
          </p:nvPr>
        </p:nvSpPr>
        <p:spPr/>
        <p:txBody>
          <a:bodyPr/>
          <a:lstStyle/>
          <a:p>
            <a:pPr algn="ctr"/>
            <a:r>
              <a:rPr lang="en-US" dirty="0"/>
              <a:t>Process Outline</a:t>
            </a:r>
            <a:br>
              <a:rPr lang="en-US" dirty="0"/>
            </a:br>
            <a:endParaRPr lang="en-US" dirty="0"/>
          </a:p>
        </p:txBody>
      </p:sp>
      <p:sp>
        <p:nvSpPr>
          <p:cNvPr id="3" name="Content Placeholder 2">
            <a:extLst>
              <a:ext uri="{FF2B5EF4-FFF2-40B4-BE49-F238E27FC236}">
                <a16:creationId xmlns:a16="http://schemas.microsoft.com/office/drawing/2014/main" id="{7C61EF62-1EF1-4EEB-92D2-9D1D288DD992}"/>
              </a:ext>
            </a:extLst>
          </p:cNvPr>
          <p:cNvSpPr>
            <a:spLocks noGrp="1"/>
          </p:cNvSpPr>
          <p:nvPr>
            <p:ph idx="1"/>
          </p:nvPr>
        </p:nvSpPr>
        <p:spPr/>
        <p:txBody>
          <a:bodyPr/>
          <a:lstStyle/>
          <a:p>
            <a:r>
              <a:rPr lang="en-US" dirty="0"/>
              <a:t>Data Preprocessing - Data Cleaning, handling missing values</a:t>
            </a:r>
          </a:p>
          <a:p>
            <a:r>
              <a:rPr lang="en-US" dirty="0"/>
              <a:t>Exploratory Data Analysis  </a:t>
            </a:r>
          </a:p>
          <a:p>
            <a:r>
              <a:rPr lang="en-US" dirty="0"/>
              <a:t>Performing Feature Engineering.</a:t>
            </a:r>
          </a:p>
          <a:p>
            <a:r>
              <a:rPr lang="en-US" dirty="0"/>
              <a:t>Analyzing prediction algorithm.</a:t>
            </a:r>
          </a:p>
          <a:p>
            <a:r>
              <a:rPr lang="en-US" dirty="0"/>
              <a:t>Performing feature selection.</a:t>
            </a:r>
          </a:p>
          <a:p>
            <a:r>
              <a:rPr lang="en-US" dirty="0"/>
              <a:t>Design a pipeline and system to implement this approach and discussion on the system’s capabilities</a:t>
            </a:r>
          </a:p>
          <a:p>
            <a:r>
              <a:rPr lang="en-US" dirty="0"/>
              <a:t>Deploy the Model on AWS or Google Cloud Computing Platform</a:t>
            </a:r>
          </a:p>
          <a:p>
            <a:r>
              <a:rPr lang="en-US" dirty="0"/>
              <a:t>Build a web application to demonstrate the prediction and recommendation results. </a:t>
            </a:r>
          </a:p>
          <a:p>
            <a:endParaRPr lang="en-US" dirty="0"/>
          </a:p>
        </p:txBody>
      </p:sp>
    </p:spTree>
    <p:extLst>
      <p:ext uri="{BB962C8B-B14F-4D97-AF65-F5344CB8AC3E}">
        <p14:creationId xmlns:p14="http://schemas.microsoft.com/office/powerpoint/2010/main" val="149721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B708-9452-450F-89F3-A31805E3D83C}"/>
              </a:ext>
            </a:extLst>
          </p:cNvPr>
          <p:cNvSpPr>
            <a:spLocks noGrp="1"/>
          </p:cNvSpPr>
          <p:nvPr>
            <p:ph type="title"/>
          </p:nvPr>
        </p:nvSpPr>
        <p:spPr/>
        <p:txBody>
          <a:bodyPr/>
          <a:lstStyle/>
          <a:p>
            <a:pPr algn="ctr"/>
            <a:r>
              <a:rPr lang="en-US" dirty="0"/>
              <a:t>Deployment Details</a:t>
            </a:r>
            <a:br>
              <a:rPr lang="en-US" dirty="0"/>
            </a:br>
            <a:endParaRPr lang="en-US" dirty="0"/>
          </a:p>
        </p:txBody>
      </p:sp>
      <p:sp>
        <p:nvSpPr>
          <p:cNvPr id="3" name="Content Placeholder 2">
            <a:extLst>
              <a:ext uri="{FF2B5EF4-FFF2-40B4-BE49-F238E27FC236}">
                <a16:creationId xmlns:a16="http://schemas.microsoft.com/office/drawing/2014/main" id="{5F679EFD-0F7E-4254-9891-FC05C457842E}"/>
              </a:ext>
            </a:extLst>
          </p:cNvPr>
          <p:cNvSpPr>
            <a:spLocks noGrp="1"/>
          </p:cNvSpPr>
          <p:nvPr>
            <p:ph idx="1"/>
          </p:nvPr>
        </p:nvSpPr>
        <p:spPr/>
        <p:txBody>
          <a:bodyPr/>
          <a:lstStyle/>
          <a:p>
            <a:pPr lvl="0"/>
            <a:r>
              <a:rPr lang="en-US" dirty="0"/>
              <a:t>Language: Python</a:t>
            </a:r>
          </a:p>
          <a:p>
            <a:pPr lvl="0"/>
            <a:r>
              <a:rPr lang="en-US" dirty="0"/>
              <a:t>Pipeline: Airflow</a:t>
            </a:r>
          </a:p>
          <a:p>
            <a:pPr lvl="0"/>
            <a:r>
              <a:rPr lang="en-US" dirty="0"/>
              <a:t>Container: Docker</a:t>
            </a:r>
          </a:p>
          <a:p>
            <a:pPr lvl="0"/>
            <a:r>
              <a:rPr lang="en-US" dirty="0"/>
              <a:t>Model Evaluation Error Metrics: Confusion Matrix , RMSE  </a:t>
            </a:r>
          </a:p>
          <a:p>
            <a:pPr lvl="0"/>
            <a:r>
              <a:rPr lang="en-US" dirty="0"/>
              <a:t>Cloud Tools/Platforms: AWS (Amazon Web Services) EC2</a:t>
            </a:r>
          </a:p>
          <a:p>
            <a:pPr lvl="0"/>
            <a:r>
              <a:rPr lang="en-US" dirty="0"/>
              <a:t>Other Considerations: Google Cloud Platform</a:t>
            </a:r>
          </a:p>
          <a:p>
            <a:endParaRPr lang="en-US" dirty="0"/>
          </a:p>
        </p:txBody>
      </p:sp>
      <p:sp>
        <p:nvSpPr>
          <p:cNvPr id="4" name="Rectangle 1">
            <a:extLst>
              <a:ext uri="{FF2B5EF4-FFF2-40B4-BE49-F238E27FC236}">
                <a16:creationId xmlns:a16="http://schemas.microsoft.com/office/drawing/2014/main" id="{AD87DC42-F6BE-420C-81FC-D36875ACC1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22222"/>
                </a:solidFill>
                <a:effectLst/>
                <a:latin typeface="Arial" panose="020B0604020202020204" pitchFamily="34" charset="0"/>
                <a:cs typeface="Arial" panose="020B0604020202020204" pitchFamily="34" charset="0"/>
              </a:rPr>
              <a:t>Confusion Matrix,Sensitivity,Specificity,RMSE,R2,MAE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E3AA87D-096D-4DE5-B2DA-8F93673865D5}"/>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22222"/>
                </a:solidFill>
                <a:effectLst/>
                <a:latin typeface="Arial" panose="020B0604020202020204" pitchFamily="34" charset="0"/>
                <a:cs typeface="Arial" panose="020B0604020202020204" pitchFamily="34" charset="0"/>
              </a:rPr>
              <a:t>Confusion Matrix,Sensitivity,Specificity,RMSE,R2,MAE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3831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8FEC-3BF9-4B8A-B741-0E4DEF2D7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87AA1C-A057-4705-8903-E2753605C547}"/>
              </a:ext>
            </a:extLst>
          </p:cNvPr>
          <p:cNvSpPr>
            <a:spLocks noGrp="1"/>
          </p:cNvSpPr>
          <p:nvPr>
            <p:ph idx="1"/>
          </p:nvPr>
        </p:nvSpPr>
        <p:spPr/>
        <p:txBody>
          <a:bodyPr/>
          <a:lstStyle/>
          <a:p>
            <a:pPr marL="0" indent="0" algn="ctr">
              <a:buNone/>
            </a:pPr>
            <a:endParaRPr lang="en-US" sz="3200" dirty="0"/>
          </a:p>
          <a:p>
            <a:pPr marL="0" indent="0" algn="ctr">
              <a:buNone/>
            </a:pPr>
            <a:endParaRPr lang="en-US" sz="3200" dirty="0"/>
          </a:p>
          <a:p>
            <a:pPr marL="0" indent="0" algn="ctr">
              <a:buNone/>
            </a:pPr>
            <a:r>
              <a:rPr lang="en-US" sz="6000" dirty="0"/>
              <a:t>Thankyou</a:t>
            </a:r>
            <a:endParaRPr lang="en-US" sz="4400" dirty="0"/>
          </a:p>
        </p:txBody>
      </p:sp>
    </p:spTree>
    <p:extLst>
      <p:ext uri="{BB962C8B-B14F-4D97-AF65-F5344CB8AC3E}">
        <p14:creationId xmlns:p14="http://schemas.microsoft.com/office/powerpoint/2010/main" val="3437976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329</TotalTime>
  <Words>344</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Calibri Light</vt:lpstr>
      <vt:lpstr>Century Gothic</vt:lpstr>
      <vt:lpstr>Wingdings 3</vt:lpstr>
      <vt:lpstr>Ion</vt:lpstr>
      <vt:lpstr>Office Theme</vt:lpstr>
      <vt:lpstr>Health Analysis</vt:lpstr>
      <vt:lpstr>Overview</vt:lpstr>
      <vt:lpstr>Goal</vt:lpstr>
      <vt:lpstr>Overview</vt:lpstr>
      <vt:lpstr>Dataset</vt:lpstr>
      <vt:lpstr>Process Outline </vt:lpstr>
      <vt:lpstr>Deployment Details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Analysis</dc:title>
  <dc:creator>Nitin Prince Reuben</dc:creator>
  <cp:lastModifiedBy>Nitin Prince Reuben</cp:lastModifiedBy>
  <cp:revision>6</cp:revision>
  <dcterms:created xsi:type="dcterms:W3CDTF">2018-04-08T19:02:15Z</dcterms:created>
  <dcterms:modified xsi:type="dcterms:W3CDTF">2018-04-09T03:52:48Z</dcterms:modified>
</cp:coreProperties>
</file>