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fb2c617d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fb2c617d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fb2c617d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fb2c617d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fb2c617d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fb2c617d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fb2c617d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fb2c617d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fb2c617d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fb2c617d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fb2c617d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fb2c617d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fb2c617d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fb2c617d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fb2c617d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fb2c617d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fb2c617d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fb2c617d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fb2c617d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fb2c617d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fb2c617d1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fb2c617d1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fb2c617d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fb2c617d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fb2c617d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fb2c617d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fb2c617d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fb2c617d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fb2c617d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fb2c617d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fb2c617d1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fb2c617d1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fb2c617d1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fb2c617d1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fb2c617d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fb2c617d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fb2c617d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fb2c617d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4850" y="1137375"/>
            <a:ext cx="8669400" cy="2133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457200" lvl="0" marL="0" rtl="0" algn="ctr">
              <a:lnSpc>
                <a:spcPct val="115000"/>
              </a:lnSpc>
              <a:spcBef>
                <a:spcPts val="1200"/>
              </a:spcBef>
              <a:spcAft>
                <a:spcPts val="0"/>
              </a:spcAft>
              <a:buNone/>
            </a:pPr>
            <a:r>
              <a:rPr b="1" lang="en" sz="3000">
                <a:solidFill>
                  <a:srgbClr val="000000"/>
                </a:solidFill>
                <a:latin typeface="Arial"/>
                <a:ea typeface="Arial"/>
                <a:cs typeface="Arial"/>
                <a:sym typeface="Arial"/>
              </a:rPr>
              <a:t>INDIAN E-COMMERCE CUSTOMER RETENTION</a:t>
            </a:r>
            <a:r>
              <a:rPr b="1" lang="en" sz="2666">
                <a:solidFill>
                  <a:srgbClr val="000000"/>
                </a:solidFill>
                <a:latin typeface="Arial"/>
                <a:ea typeface="Arial"/>
                <a:cs typeface="Arial"/>
                <a:sym typeface="Arial"/>
              </a:rPr>
              <a:t> </a:t>
            </a:r>
            <a:endParaRPr b="1" sz="2666">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ctr">
              <a:spcBef>
                <a:spcPts val="0"/>
              </a:spcBef>
              <a:spcAft>
                <a:spcPts val="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ctr">
              <a:spcBef>
                <a:spcPts val="0"/>
              </a:spcBef>
              <a:spcAft>
                <a:spcPts val="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July 28,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idx="1" type="body"/>
          </p:nvPr>
        </p:nvSpPr>
        <p:spPr>
          <a:xfrm flipH="1" rot="10800000">
            <a:off x="328025" y="4768450"/>
            <a:ext cx="115200" cy="13500"/>
          </a:xfrm>
          <a:prstGeom prst="rect">
            <a:avLst/>
          </a:prstGeom>
        </p:spPr>
        <p:txBody>
          <a:bodyPr anchorCtr="0" anchor="b" bIns="91425" lIns="91425" spcFirstLastPara="1" rIns="91425" wrap="square" tIns="91425">
            <a:normAutofit fontScale="25000" lnSpcReduction="20000"/>
          </a:bodyPr>
          <a:lstStyle/>
          <a:p>
            <a:pPr indent="0" lvl="0" marL="0" rtl="0" algn="l">
              <a:spcBef>
                <a:spcPts val="0"/>
              </a:spcBef>
              <a:spcAft>
                <a:spcPts val="0"/>
              </a:spcAft>
              <a:buNone/>
            </a:pPr>
            <a:r>
              <a:rPr lang="en"/>
              <a:t>g</a:t>
            </a:r>
            <a:endParaRPr/>
          </a:p>
        </p:txBody>
      </p:sp>
      <p:pic>
        <p:nvPicPr>
          <p:cNvPr id="201" name="Google Shape;201;p22"/>
          <p:cNvPicPr preferRelativeResize="0"/>
          <p:nvPr/>
        </p:nvPicPr>
        <p:blipFill>
          <a:blip r:embed="rId3">
            <a:alphaModFix/>
          </a:blip>
          <a:stretch>
            <a:fillRect/>
          </a:stretch>
        </p:blipFill>
        <p:spPr>
          <a:xfrm>
            <a:off x="245725" y="216162"/>
            <a:ext cx="3972323" cy="4711174"/>
          </a:xfrm>
          <a:prstGeom prst="rect">
            <a:avLst/>
          </a:prstGeom>
          <a:noFill/>
          <a:ln>
            <a:noFill/>
          </a:ln>
        </p:spPr>
      </p:pic>
      <p:pic>
        <p:nvPicPr>
          <p:cNvPr id="202" name="Google Shape;202;p22"/>
          <p:cNvPicPr preferRelativeResize="0"/>
          <p:nvPr/>
        </p:nvPicPr>
        <p:blipFill>
          <a:blip r:embed="rId4">
            <a:alphaModFix/>
          </a:blip>
          <a:stretch>
            <a:fillRect/>
          </a:stretch>
        </p:blipFill>
        <p:spPr>
          <a:xfrm>
            <a:off x="4370448" y="152400"/>
            <a:ext cx="403088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idx="1" type="body"/>
          </p:nvPr>
        </p:nvSpPr>
        <p:spPr>
          <a:xfrm>
            <a:off x="328025" y="4723625"/>
            <a:ext cx="173400" cy="45000"/>
          </a:xfrm>
          <a:prstGeom prst="rect">
            <a:avLst/>
          </a:prstGeom>
        </p:spPr>
        <p:txBody>
          <a:bodyPr anchorCtr="0" anchor="b" bIns="91425" lIns="91425" spcFirstLastPara="1" rIns="91425" wrap="square" tIns="91425">
            <a:normAutofit fontScale="25000" lnSpcReduction="20000"/>
          </a:bodyPr>
          <a:lstStyle/>
          <a:p>
            <a:pPr indent="0" lvl="0" marL="0" rtl="0" algn="l">
              <a:spcBef>
                <a:spcPts val="0"/>
              </a:spcBef>
              <a:spcAft>
                <a:spcPts val="0"/>
              </a:spcAft>
              <a:buNone/>
            </a:pPr>
            <a:r>
              <a:rPr lang="en"/>
              <a:t>g</a:t>
            </a:r>
            <a:endParaRPr/>
          </a:p>
        </p:txBody>
      </p:sp>
      <p:pic>
        <p:nvPicPr>
          <p:cNvPr id="208" name="Google Shape;208;p23"/>
          <p:cNvPicPr preferRelativeResize="0"/>
          <p:nvPr/>
        </p:nvPicPr>
        <p:blipFill>
          <a:blip r:embed="rId3">
            <a:alphaModFix/>
          </a:blip>
          <a:stretch>
            <a:fillRect/>
          </a:stretch>
        </p:blipFill>
        <p:spPr>
          <a:xfrm>
            <a:off x="653825" y="152400"/>
            <a:ext cx="4114144" cy="4838700"/>
          </a:xfrm>
          <a:prstGeom prst="rect">
            <a:avLst/>
          </a:prstGeom>
          <a:noFill/>
          <a:ln>
            <a:noFill/>
          </a:ln>
        </p:spPr>
      </p:pic>
      <p:pic>
        <p:nvPicPr>
          <p:cNvPr id="209" name="Google Shape;209;p23"/>
          <p:cNvPicPr preferRelativeResize="0"/>
          <p:nvPr/>
        </p:nvPicPr>
        <p:blipFill>
          <a:blip r:embed="rId4">
            <a:alphaModFix/>
          </a:blip>
          <a:stretch>
            <a:fillRect/>
          </a:stretch>
        </p:blipFill>
        <p:spPr>
          <a:xfrm>
            <a:off x="4920369" y="152400"/>
            <a:ext cx="4030889"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328025" y="4537000"/>
            <a:ext cx="243600" cy="231600"/>
          </a:xfrm>
          <a:prstGeom prst="rect">
            <a:avLst/>
          </a:prstGeom>
        </p:spPr>
        <p:txBody>
          <a:bodyPr anchorCtr="0" anchor="b" bIns="91425" lIns="91425" spcFirstLastPara="1" rIns="91425" wrap="square" tIns="91425">
            <a:normAutofit fontScale="25000" lnSpcReduction="10000"/>
          </a:bodyPr>
          <a:lstStyle/>
          <a:p>
            <a:pPr indent="0" lvl="0" marL="0" rtl="0" algn="l">
              <a:spcBef>
                <a:spcPts val="0"/>
              </a:spcBef>
              <a:spcAft>
                <a:spcPts val="0"/>
              </a:spcAft>
              <a:buNone/>
            </a:pPr>
            <a:r>
              <a:rPr lang="en"/>
              <a:t>g</a:t>
            </a:r>
            <a:endParaRPr/>
          </a:p>
        </p:txBody>
      </p:sp>
      <p:pic>
        <p:nvPicPr>
          <p:cNvPr id="215" name="Google Shape;215;p24"/>
          <p:cNvPicPr preferRelativeResize="0"/>
          <p:nvPr/>
        </p:nvPicPr>
        <p:blipFill>
          <a:blip r:embed="rId3">
            <a:alphaModFix/>
          </a:blip>
          <a:stretch>
            <a:fillRect/>
          </a:stretch>
        </p:blipFill>
        <p:spPr>
          <a:xfrm>
            <a:off x="234150" y="263275"/>
            <a:ext cx="3906300" cy="4505325"/>
          </a:xfrm>
          <a:prstGeom prst="rect">
            <a:avLst/>
          </a:prstGeom>
          <a:noFill/>
          <a:ln>
            <a:noFill/>
          </a:ln>
        </p:spPr>
      </p:pic>
      <p:pic>
        <p:nvPicPr>
          <p:cNvPr id="216" name="Google Shape;216;p24"/>
          <p:cNvPicPr preferRelativeResize="0"/>
          <p:nvPr/>
        </p:nvPicPr>
        <p:blipFill>
          <a:blip r:embed="rId4">
            <a:alphaModFix/>
          </a:blip>
          <a:stretch>
            <a:fillRect/>
          </a:stretch>
        </p:blipFill>
        <p:spPr>
          <a:xfrm>
            <a:off x="4432800" y="263275"/>
            <a:ext cx="4279650"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 type="body"/>
          </p:nvPr>
        </p:nvSpPr>
        <p:spPr>
          <a:xfrm>
            <a:off x="328025" y="244925"/>
            <a:ext cx="8594400" cy="4665300"/>
          </a:xfrm>
          <a:prstGeom prst="rect">
            <a:avLst/>
          </a:prstGeom>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3800">
                <a:solidFill>
                  <a:srgbClr val="000000"/>
                </a:solidFill>
                <a:latin typeface="Arial"/>
                <a:ea typeface="Arial"/>
                <a:cs typeface="Arial"/>
                <a:sym typeface="Arial"/>
              </a:rPr>
              <a:t>The Observation Are :-</a:t>
            </a:r>
            <a:endParaRPr sz="3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1)  There is double the number of women than men who have taken this survey.</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2)  Most of the people are in their 30's followed by 20's, teenagers and senior citizen are the least in number.</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3)  Most of the people belong from delhi, noida and </a:t>
            </a:r>
            <a:r>
              <a:rPr lang="en" sz="1400">
                <a:solidFill>
                  <a:srgbClr val="000000"/>
                </a:solidFill>
                <a:latin typeface="Arial"/>
                <a:ea typeface="Arial"/>
                <a:cs typeface="Arial"/>
                <a:sym typeface="Arial"/>
              </a:rPr>
              <a:t>bangalore</a:t>
            </a:r>
            <a:r>
              <a:rPr lang="en" sz="1400">
                <a:solidFill>
                  <a:srgbClr val="000000"/>
                </a:solidFill>
                <a:latin typeface="Arial"/>
                <a:ea typeface="Arial"/>
                <a:cs typeface="Arial"/>
                <a:sym typeface="Arial"/>
              </a:rPr>
              <a:t>, ambiguity can also be seen as noida has two categories (noida and </a:t>
            </a:r>
            <a:r>
              <a:rPr lang="en" sz="1400">
                <a:solidFill>
                  <a:srgbClr val="000000"/>
                </a:solidFill>
                <a:latin typeface="Arial"/>
                <a:ea typeface="Arial"/>
                <a:cs typeface="Arial"/>
                <a:sym typeface="Arial"/>
              </a:rPr>
              <a:t>greater</a:t>
            </a:r>
            <a:r>
              <a:rPr lang="en" sz="1400">
                <a:solidFill>
                  <a:srgbClr val="000000"/>
                </a:solidFill>
                <a:latin typeface="Arial"/>
                <a:ea typeface="Arial"/>
                <a:cs typeface="Arial"/>
                <a:sym typeface="Arial"/>
              </a:rPr>
              <a:t> noida) which need to be handled.</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4)  Most of the people shopping online have been shopping from a long time.</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5)  Majority of people shop online 10 times a year.</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6)  Almighty can also be seen for range 42 times and above which needs to be handled. </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1" type="body"/>
          </p:nvPr>
        </p:nvSpPr>
        <p:spPr>
          <a:xfrm>
            <a:off x="328025" y="4338725"/>
            <a:ext cx="7415100" cy="628200"/>
          </a:xfrm>
          <a:prstGeom prst="rect">
            <a:avLst/>
          </a:prstGeom>
        </p:spPr>
        <p:txBody>
          <a:bodyPr anchorCtr="0" anchor="b"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4800">
                <a:solidFill>
                  <a:srgbClr val="000000"/>
                </a:solidFill>
                <a:latin typeface="Arial"/>
                <a:ea typeface="Arial"/>
                <a:cs typeface="Arial"/>
                <a:sym typeface="Arial"/>
              </a:rPr>
              <a:t>Heavy shoppers who shop more than 41 times a year shop from all the online brands, some of the people who shop for 32-40 and less than 10 times a year seem to exclude myntra. People shop from Amazon and flipkart whatever be the case. </a:t>
            </a:r>
            <a:endParaRPr sz="4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7" name="Google Shape;227;p26"/>
          <p:cNvSpPr txBox="1"/>
          <p:nvPr/>
        </p:nvSpPr>
        <p:spPr>
          <a:xfrm>
            <a:off x="239200" y="-629800"/>
            <a:ext cx="7149600" cy="21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lnSpc>
                <a:spcPct val="115000"/>
              </a:lnSpc>
              <a:spcBef>
                <a:spcPts val="1200"/>
              </a:spcBef>
              <a:spcAft>
                <a:spcPts val="0"/>
              </a:spcAft>
              <a:buNone/>
            </a:pPr>
            <a:r>
              <a:rPr lang="en" sz="1200"/>
              <a:t>Also Done The analysis with various different factors And Plotted the </a:t>
            </a:r>
            <a:r>
              <a:rPr lang="en" sz="1200"/>
              <a:t>line plot</a:t>
            </a:r>
            <a:r>
              <a:rPr lang="en" sz="1200"/>
              <a:t> shown below .</a:t>
            </a:r>
            <a:endParaRPr sz="12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Calibri"/>
              <a:ea typeface="Calibri"/>
              <a:cs typeface="Calibri"/>
              <a:sym typeface="Calibri"/>
            </a:endParaRPr>
          </a:p>
        </p:txBody>
      </p:sp>
      <p:pic>
        <p:nvPicPr>
          <p:cNvPr id="228" name="Google Shape;228;p26"/>
          <p:cNvPicPr preferRelativeResize="0"/>
          <p:nvPr/>
        </p:nvPicPr>
        <p:blipFill>
          <a:blip r:embed="rId3">
            <a:alphaModFix/>
          </a:blip>
          <a:stretch>
            <a:fillRect/>
          </a:stretch>
        </p:blipFill>
        <p:spPr>
          <a:xfrm>
            <a:off x="328025" y="641475"/>
            <a:ext cx="8466076" cy="3394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328025" y="4525350"/>
            <a:ext cx="231900" cy="243300"/>
          </a:xfrm>
          <a:prstGeom prst="rect">
            <a:avLst/>
          </a:prstGeom>
        </p:spPr>
        <p:txBody>
          <a:bodyPr anchorCtr="0" anchor="b" bIns="91425" lIns="91425" spcFirstLastPara="1" rIns="91425" wrap="square" tIns="91425">
            <a:normAutofit fontScale="32500" lnSpcReduction="10000"/>
          </a:bodyPr>
          <a:lstStyle/>
          <a:p>
            <a:pPr indent="0" lvl="0" marL="0" rtl="0" algn="l">
              <a:spcBef>
                <a:spcPts val="0"/>
              </a:spcBef>
              <a:spcAft>
                <a:spcPts val="0"/>
              </a:spcAft>
              <a:buNone/>
            </a:pPr>
            <a:r>
              <a:rPr lang="en"/>
              <a:t>g</a:t>
            </a:r>
            <a:endParaRPr/>
          </a:p>
        </p:txBody>
      </p:sp>
      <p:sp>
        <p:nvSpPr>
          <p:cNvPr id="234" name="Google Shape;234;p27"/>
          <p:cNvSpPr txBox="1"/>
          <p:nvPr/>
        </p:nvSpPr>
        <p:spPr>
          <a:xfrm>
            <a:off x="221575" y="-524875"/>
            <a:ext cx="6344700" cy="22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lnSpc>
                <a:spcPct val="115000"/>
              </a:lnSpc>
              <a:spcBef>
                <a:spcPts val="1200"/>
              </a:spcBef>
              <a:spcAft>
                <a:spcPts val="0"/>
              </a:spcAft>
              <a:buNone/>
            </a:pPr>
            <a:r>
              <a:rPr b="1" lang="en" sz="1600"/>
              <a:t>Visualization</a:t>
            </a:r>
            <a:r>
              <a:rPr b="1" lang="en" sz="1600"/>
              <a:t> With Online Retailing : </a:t>
            </a:r>
            <a:endParaRPr b="1" sz="16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Calibri"/>
              <a:ea typeface="Calibri"/>
              <a:cs typeface="Calibri"/>
              <a:sym typeface="Calibri"/>
            </a:endParaRPr>
          </a:p>
        </p:txBody>
      </p:sp>
      <p:pic>
        <p:nvPicPr>
          <p:cNvPr id="235" name="Google Shape;235;p27"/>
          <p:cNvPicPr preferRelativeResize="0"/>
          <p:nvPr/>
        </p:nvPicPr>
        <p:blipFill>
          <a:blip r:embed="rId3">
            <a:alphaModFix/>
          </a:blip>
          <a:stretch>
            <a:fillRect/>
          </a:stretch>
        </p:blipFill>
        <p:spPr>
          <a:xfrm>
            <a:off x="956400" y="723125"/>
            <a:ext cx="7009600" cy="419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 type="body"/>
          </p:nvPr>
        </p:nvSpPr>
        <p:spPr>
          <a:xfrm>
            <a:off x="326575" y="1395900"/>
            <a:ext cx="7505700" cy="2448000"/>
          </a:xfrm>
          <a:prstGeom prst="rect">
            <a:avLst/>
          </a:prstGeom>
        </p:spPr>
        <p:txBody>
          <a:bodyPr anchorCtr="0" anchor="t" bIns="91425" lIns="91425" spcFirstLastPara="1" rIns="91425" wrap="square" tIns="91425">
            <a:normAutofit fontScale="25000" lnSpcReduction="10000"/>
          </a:bodyPr>
          <a:lstStyle/>
          <a:p>
            <a:pPr indent="-311150" lvl="0" marL="457200" rtl="0" algn="l">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Highest number of people have been shopping online for above 4 years except for the age group below 20 years and above 50 years. </a:t>
            </a:r>
            <a:endParaRPr sz="52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People who are shopping online for 1-2 years does not include teenagers and </a:t>
            </a:r>
            <a:r>
              <a:rPr lang="en" sz="5200">
                <a:solidFill>
                  <a:srgbClr val="000000"/>
                </a:solidFill>
                <a:latin typeface="Arial"/>
                <a:ea typeface="Arial"/>
                <a:cs typeface="Arial"/>
                <a:sym typeface="Arial"/>
              </a:rPr>
              <a:t>older</a:t>
            </a:r>
            <a:r>
              <a:rPr lang="en" sz="5200">
                <a:solidFill>
                  <a:srgbClr val="000000"/>
                </a:solidFill>
                <a:latin typeface="Arial"/>
                <a:ea typeface="Arial"/>
                <a:cs typeface="Arial"/>
                <a:sym typeface="Arial"/>
              </a:rPr>
              <a:t> people.</a:t>
            </a:r>
            <a:endParaRPr sz="52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ct val="100000"/>
              <a:buFont typeface="Arial"/>
              <a:buAutoNum type="arabicPeriod"/>
            </a:pPr>
            <a:r>
              <a:rPr lang="en" sz="5200">
                <a:solidFill>
                  <a:srgbClr val="000000"/>
                </a:solidFill>
                <a:latin typeface="Arial"/>
                <a:ea typeface="Arial"/>
                <a:cs typeface="Arial"/>
                <a:sym typeface="Arial"/>
              </a:rPr>
              <a:t>Even though people who are shopping online for more than 3 years </a:t>
            </a:r>
            <a:r>
              <a:rPr lang="en" sz="5200">
                <a:solidFill>
                  <a:srgbClr val="000000"/>
                </a:solidFill>
                <a:latin typeface="Arial"/>
                <a:ea typeface="Arial"/>
                <a:cs typeface="Arial"/>
                <a:sym typeface="Arial"/>
              </a:rPr>
              <a:t>do not</a:t>
            </a:r>
            <a:r>
              <a:rPr lang="en" sz="5200">
                <a:solidFill>
                  <a:srgbClr val="000000"/>
                </a:solidFill>
                <a:latin typeface="Arial"/>
                <a:ea typeface="Arial"/>
                <a:cs typeface="Arial"/>
                <a:sym typeface="Arial"/>
              </a:rPr>
              <a:t> use the application rather use search engine and direct </a:t>
            </a:r>
            <a:r>
              <a:rPr lang="en" sz="5200">
                <a:solidFill>
                  <a:srgbClr val="000000"/>
                </a:solidFill>
                <a:latin typeface="Arial"/>
                <a:ea typeface="Arial"/>
                <a:cs typeface="Arial"/>
                <a:sym typeface="Arial"/>
              </a:rPr>
              <a:t>urls</a:t>
            </a:r>
            <a:r>
              <a:rPr lang="en" sz="5200">
                <a:solidFill>
                  <a:srgbClr val="000000"/>
                </a:solidFill>
                <a:latin typeface="Arial"/>
                <a:ea typeface="Arial"/>
                <a:cs typeface="Arial"/>
                <a:sym typeface="Arial"/>
              </a:rPr>
              <a:t> in large number which indicates that online brands should update all their platforms rather than just application. </a:t>
            </a:r>
            <a:endParaRPr sz="5200">
              <a:solidFill>
                <a:srgbClr val="000000"/>
              </a:solidFill>
              <a:latin typeface="Arial"/>
              <a:ea typeface="Arial"/>
              <a:cs typeface="Arial"/>
              <a:sym typeface="Arial"/>
            </a:endParaRPr>
          </a:p>
          <a:p>
            <a:pPr indent="0" lvl="0" marL="0" rtl="0" algn="l">
              <a:spcBef>
                <a:spcPts val="1200"/>
              </a:spcBef>
              <a:spcAft>
                <a:spcPts val="0"/>
              </a:spcAft>
              <a:buNone/>
            </a:pPr>
            <a:r>
              <a:rPr lang="en" sz="5200">
                <a:solidFill>
                  <a:srgbClr val="000000"/>
                </a:solidFill>
                <a:latin typeface="Arial"/>
                <a:ea typeface="Arial"/>
                <a:cs typeface="Arial"/>
                <a:sym typeface="Arial"/>
              </a:rPr>
              <a:t>				</a:t>
            </a:r>
            <a:endParaRPr sz="5200">
              <a:solidFill>
                <a:srgbClr val="000000"/>
              </a:solidFill>
              <a:latin typeface="Arial"/>
              <a:ea typeface="Arial"/>
              <a:cs typeface="Arial"/>
              <a:sym typeface="Arial"/>
            </a:endParaRPr>
          </a:p>
          <a:p>
            <a:pPr indent="0" lvl="0" marL="0" rtl="0" algn="l">
              <a:spcBef>
                <a:spcPts val="0"/>
              </a:spcBef>
              <a:spcAft>
                <a:spcPts val="0"/>
              </a:spcAft>
              <a:buNone/>
            </a:pPr>
            <a:r>
              <a:rPr lang="en" sz="5200">
                <a:solidFill>
                  <a:srgbClr val="000000"/>
                </a:solidFill>
                <a:latin typeface="Arial"/>
                <a:ea typeface="Arial"/>
                <a:cs typeface="Arial"/>
                <a:sym typeface="Arial"/>
              </a:rPr>
              <a:t>			</a:t>
            </a:r>
            <a:endParaRPr sz="52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241" name="Google Shape;241;p28"/>
          <p:cNvSpPr txBox="1"/>
          <p:nvPr>
            <p:ph type="title"/>
          </p:nvPr>
        </p:nvSpPr>
        <p:spPr>
          <a:xfrm>
            <a:off x="326575" y="-2857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288">
                <a:solidFill>
                  <a:srgbClr val="000000"/>
                </a:solidFill>
                <a:latin typeface="Arial"/>
                <a:ea typeface="Arial"/>
                <a:cs typeface="Arial"/>
                <a:sym typeface="Arial"/>
              </a:rPr>
              <a:t>Visualization</a:t>
            </a:r>
            <a:r>
              <a:rPr lang="en" sz="2288">
                <a:solidFill>
                  <a:srgbClr val="000000"/>
                </a:solidFill>
                <a:latin typeface="Arial"/>
                <a:ea typeface="Arial"/>
                <a:cs typeface="Arial"/>
                <a:sym typeface="Arial"/>
              </a:rPr>
              <a:t> With Online Retailing Observations : </a:t>
            </a:r>
            <a:endParaRPr sz="2288">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259325" y="-3382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44">
                <a:solidFill>
                  <a:srgbClr val="000000"/>
                </a:solidFill>
                <a:latin typeface="Arial"/>
                <a:ea typeface="Arial"/>
                <a:cs typeface="Arial"/>
                <a:sym typeface="Arial"/>
              </a:rPr>
              <a:t>Made the Plots for the, Why did you abandon the Bag, Shopping Cart? Column For the Better </a:t>
            </a:r>
            <a:r>
              <a:rPr lang="en" sz="1644">
                <a:solidFill>
                  <a:srgbClr val="000000"/>
                </a:solidFill>
                <a:latin typeface="Arial"/>
                <a:ea typeface="Arial"/>
                <a:cs typeface="Arial"/>
                <a:sym typeface="Arial"/>
              </a:rPr>
              <a:t>Visualization</a:t>
            </a:r>
            <a:r>
              <a:rPr lang="en" sz="1644">
                <a:solidFill>
                  <a:srgbClr val="000000"/>
                </a:solidFill>
                <a:latin typeface="Arial"/>
                <a:ea typeface="Arial"/>
                <a:cs typeface="Arial"/>
                <a:sym typeface="Arial"/>
              </a:rPr>
              <a:t>. </a:t>
            </a:r>
            <a:endParaRPr sz="1644">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47" name="Google Shape;247;p29"/>
          <p:cNvSpPr txBox="1"/>
          <p:nvPr>
            <p:ph idx="1" type="body"/>
          </p:nvPr>
        </p:nvSpPr>
        <p:spPr>
          <a:xfrm>
            <a:off x="422600" y="1046000"/>
            <a:ext cx="8371500" cy="373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
              <a:t>g</a:t>
            </a:r>
            <a:endParaRPr sz="100"/>
          </a:p>
        </p:txBody>
      </p:sp>
      <p:pic>
        <p:nvPicPr>
          <p:cNvPr id="248" name="Google Shape;248;p29"/>
          <p:cNvPicPr preferRelativeResize="0"/>
          <p:nvPr/>
        </p:nvPicPr>
        <p:blipFill>
          <a:blip r:embed="rId3">
            <a:alphaModFix/>
          </a:blip>
          <a:stretch>
            <a:fillRect/>
          </a:stretch>
        </p:blipFill>
        <p:spPr>
          <a:xfrm>
            <a:off x="314900" y="1046000"/>
            <a:ext cx="8479201" cy="373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54375" y="-3149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022">
                <a:solidFill>
                  <a:srgbClr val="000000"/>
                </a:solidFill>
                <a:latin typeface="Arial"/>
                <a:ea typeface="Arial"/>
                <a:cs typeface="Arial"/>
                <a:sym typeface="Arial"/>
              </a:rPr>
              <a:t>Processing the </a:t>
            </a:r>
            <a:r>
              <a:rPr lang="en" sz="2022">
                <a:solidFill>
                  <a:srgbClr val="000000"/>
                </a:solidFill>
                <a:latin typeface="Arial"/>
                <a:ea typeface="Arial"/>
                <a:cs typeface="Arial"/>
                <a:sym typeface="Arial"/>
              </a:rPr>
              <a:t>data frame</a:t>
            </a:r>
            <a:r>
              <a:rPr lang="en" sz="2022">
                <a:solidFill>
                  <a:srgbClr val="000000"/>
                </a:solidFill>
                <a:latin typeface="Arial"/>
                <a:ea typeface="Arial"/>
                <a:cs typeface="Arial"/>
                <a:sym typeface="Arial"/>
              </a:rPr>
              <a:t> :</a:t>
            </a:r>
            <a:endParaRPr sz="2022">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2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In this I had separated the dataframe in new variables like Feature &amp; Target variables.</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302895" lvl="0" marL="457200" rtl="0" algn="l">
              <a:lnSpc>
                <a:spcPct val="115000"/>
              </a:lnSpc>
              <a:spcBef>
                <a:spcPts val="0"/>
              </a:spcBef>
              <a:spcAft>
                <a:spcPts val="0"/>
              </a:spcAft>
              <a:buClr>
                <a:srgbClr val="000000"/>
              </a:buClr>
              <a:buSzPct val="100000"/>
              <a:buFont typeface="Arial"/>
              <a:buAutoNum type="arabicPeriod"/>
            </a:pPr>
            <a:r>
              <a:rPr lang="en" sz="1300">
                <a:solidFill>
                  <a:srgbClr val="000000"/>
                </a:solidFill>
                <a:latin typeface="Arial"/>
                <a:ea typeface="Arial"/>
                <a:cs typeface="Arial"/>
                <a:sym typeface="Arial"/>
              </a:rPr>
              <a:t>Then Used the Encoding Techniques of Ordinal Encoder &amp; Label Encoder.</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  2.	Then The Data was Scale By using the MinMaxScalar Technique for better scaling of the data. </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p:txBody>
      </p:sp>
      <p:pic>
        <p:nvPicPr>
          <p:cNvPr id="254" name="Google Shape;254;p30"/>
          <p:cNvPicPr preferRelativeResize="0"/>
          <p:nvPr/>
        </p:nvPicPr>
        <p:blipFill>
          <a:blip r:embed="rId3">
            <a:alphaModFix/>
          </a:blip>
          <a:stretch>
            <a:fillRect/>
          </a:stretch>
        </p:blipFill>
        <p:spPr>
          <a:xfrm>
            <a:off x="152400" y="2076050"/>
            <a:ext cx="8011873" cy="291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19350" y="-379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800">
                <a:solidFill>
                  <a:srgbClr val="000000"/>
                </a:solidFill>
                <a:latin typeface="Arial"/>
                <a:ea typeface="Arial"/>
                <a:cs typeface="Arial"/>
                <a:sym typeface="Arial"/>
              </a:rPr>
              <a:t>Model Building : </a:t>
            </a:r>
            <a:endParaRPr sz="2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60" name="Google Shape;260;p31"/>
          <p:cNvPicPr preferRelativeResize="0"/>
          <p:nvPr/>
        </p:nvPicPr>
        <p:blipFill>
          <a:blip r:embed="rId3">
            <a:alphaModFix/>
          </a:blip>
          <a:stretch>
            <a:fillRect/>
          </a:stretch>
        </p:blipFill>
        <p:spPr>
          <a:xfrm>
            <a:off x="349900" y="933050"/>
            <a:ext cx="8240450" cy="37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05950" y="390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Content:</a:t>
            </a:r>
            <a:endParaRPr b="1">
              <a:latin typeface="Arial"/>
              <a:ea typeface="Arial"/>
              <a:cs typeface="Arial"/>
              <a:sym typeface="Arial"/>
            </a:endParaRPr>
          </a:p>
        </p:txBody>
      </p:sp>
      <p:sp>
        <p:nvSpPr>
          <p:cNvPr id="135" name="Google Shape;135;p14"/>
          <p:cNvSpPr txBox="1"/>
          <p:nvPr>
            <p:ph idx="1" type="body"/>
          </p:nvPr>
        </p:nvSpPr>
        <p:spPr>
          <a:xfrm>
            <a:off x="305950" y="976025"/>
            <a:ext cx="8593200" cy="3934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Overview.</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Understanding Problem Statement.</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Project Objective.</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Exploratory Data Analysis.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Data Visualization.</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Processing Data Frame.</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Model Building.</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Model Choosing.</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arenR"/>
            </a:pPr>
            <a:r>
              <a:rPr lang="en" sz="1900">
                <a:latin typeface="Arial"/>
                <a:ea typeface="Arial"/>
                <a:cs typeface="Arial"/>
                <a:sym typeface="Arial"/>
              </a:rPr>
              <a:t>Conclusion.</a:t>
            </a:r>
            <a:endParaRPr sz="19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235975" y="2624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latin typeface="Arial"/>
                <a:ea typeface="Arial"/>
                <a:cs typeface="Arial"/>
                <a:sym typeface="Arial"/>
              </a:rPr>
              <a:t>PCA :</a:t>
            </a:r>
            <a:endParaRPr b="1" sz="3100">
              <a:latin typeface="Arial"/>
              <a:ea typeface="Arial"/>
              <a:cs typeface="Arial"/>
              <a:sym typeface="Arial"/>
            </a:endParaRPr>
          </a:p>
          <a:p>
            <a:pPr indent="0" lvl="0" marL="0" rtl="0" algn="l">
              <a:spcBef>
                <a:spcPts val="0"/>
              </a:spcBef>
              <a:spcAft>
                <a:spcPts val="0"/>
              </a:spcAft>
              <a:buNone/>
            </a:pPr>
            <a:r>
              <a:t/>
            </a:r>
            <a:endParaRPr b="1" sz="3100">
              <a:latin typeface="Arial"/>
              <a:ea typeface="Arial"/>
              <a:cs typeface="Arial"/>
              <a:sym typeface="Arial"/>
            </a:endParaRPr>
          </a:p>
        </p:txBody>
      </p:sp>
      <p:pic>
        <p:nvPicPr>
          <p:cNvPr id="266" name="Google Shape;266;p32"/>
          <p:cNvPicPr preferRelativeResize="0"/>
          <p:nvPr/>
        </p:nvPicPr>
        <p:blipFill>
          <a:blip r:embed="rId3">
            <a:alphaModFix/>
          </a:blip>
          <a:stretch>
            <a:fillRect/>
          </a:stretch>
        </p:blipFill>
        <p:spPr>
          <a:xfrm>
            <a:off x="339025" y="844575"/>
            <a:ext cx="8116850" cy="362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nvSpPr>
        <p:spPr>
          <a:xfrm>
            <a:off x="244925" y="279925"/>
            <a:ext cx="7931100" cy="30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2500"/>
              <a:t>Observations For PCA :</a:t>
            </a:r>
            <a:r>
              <a:rPr lang="en" sz="1100"/>
              <a:t>			</a:t>
            </a:r>
            <a:endParaRPr sz="1100"/>
          </a:p>
          <a:p>
            <a:pPr indent="0" lvl="0" marL="0" rtl="0" algn="l">
              <a:spcBef>
                <a:spcPts val="0"/>
              </a:spcBef>
              <a:spcAft>
                <a:spcPts val="0"/>
              </a:spcAft>
              <a:buNone/>
            </a:pPr>
            <a:r>
              <a:rPr lang="en" sz="1100"/>
              <a:t>				</a:t>
            </a:r>
            <a:endParaRPr sz="1100"/>
          </a:p>
          <a:p>
            <a:pPr indent="457200" lvl="0" marL="0" rtl="0" algn="l">
              <a:spcBef>
                <a:spcPts val="0"/>
              </a:spcBef>
              <a:spcAft>
                <a:spcPts val="0"/>
              </a:spcAft>
              <a:buNone/>
            </a:pPr>
            <a:r>
              <a:rPr lang="en" sz="1200"/>
              <a:t>In this section you will use principal component analysis (PCA) to draw conclusions about the underlying structure of the wholesale customer data. </a:t>
            </a:r>
            <a:endParaRPr sz="1200"/>
          </a:p>
          <a:p>
            <a:pPr indent="457200" lvl="0" marL="0" rtl="0" algn="l">
              <a:spcBef>
                <a:spcPts val="0"/>
              </a:spcBef>
              <a:spcAft>
                <a:spcPts val="0"/>
              </a:spcAft>
              <a:buNone/>
            </a:pPr>
            <a:r>
              <a:rPr lang="en" sz="1200"/>
              <a:t>Since using PCA on a dataset calculates the dimensions which best maximize variance, we will find which compound combinations of features best describe customers. </a:t>
            </a:r>
            <a:endParaRPr sz="1200"/>
          </a:p>
          <a:p>
            <a:pPr indent="0" lvl="0" marL="0" rtl="0" algn="l">
              <a:lnSpc>
                <a:spcPct val="115000"/>
              </a:lnSpc>
              <a:spcBef>
                <a:spcPts val="0"/>
              </a:spcBef>
              <a:spcAft>
                <a:spcPts val="0"/>
              </a:spcAft>
              <a:buNone/>
            </a:pPr>
            <a:r>
              <a:rPr lang="en" sz="1200"/>
              <a:t>	</a:t>
            </a:r>
            <a:r>
              <a:rPr lang="en" sz="1200"/>
              <a:t>We can clearly see that with 29 features all the information can be retained. </a:t>
            </a:r>
            <a:endParaRPr sz="1200"/>
          </a:p>
          <a:p>
            <a:pPr indent="0" lvl="0" marL="0" rtl="0" algn="l">
              <a:lnSpc>
                <a:spcPct val="115000"/>
              </a:lnSpc>
              <a:spcBef>
                <a:spcPts val="0"/>
              </a:spcBef>
              <a:spcAft>
                <a:spcPts val="0"/>
              </a:spcAft>
              <a:buNone/>
            </a:pPr>
            <a:r>
              <a:rPr lang="en" sz="1100"/>
              <a:t>				</a:t>
            </a:r>
            <a:endParaRPr sz="1100"/>
          </a:p>
          <a:p>
            <a:pPr indent="0" lvl="0" marL="0" rtl="0" algn="l">
              <a:lnSpc>
                <a:spcPct val="115000"/>
              </a:lnSpc>
              <a:spcBef>
                <a:spcPts val="0"/>
              </a:spcBef>
              <a:spcAft>
                <a:spcPts val="0"/>
              </a:spcAft>
              <a:buNone/>
            </a:pPr>
            <a:r>
              <a:rPr lang="en" sz="1100"/>
              <a:t>			</a:t>
            </a:r>
            <a:endParaRPr sz="1100"/>
          </a:p>
          <a:p>
            <a:pPr indent="0" lvl="0" marL="0" rtl="0" algn="l">
              <a:lnSpc>
                <a:spcPct val="115000"/>
              </a:lnSpc>
              <a:spcBef>
                <a:spcPts val="0"/>
              </a:spcBef>
              <a:spcAft>
                <a:spcPts val="0"/>
              </a:spcAft>
              <a:buNone/>
            </a:pPr>
            <a:r>
              <a:rPr lang="en" sz="1100"/>
              <a:t>		</a:t>
            </a:r>
            <a:endParaRPr sz="11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100"/>
              <a:t>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305975" y="449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Model Choosing :</a:t>
            </a:r>
            <a:endParaRPr b="1">
              <a:latin typeface="Arial"/>
              <a:ea typeface="Arial"/>
              <a:cs typeface="Arial"/>
              <a:sym typeface="Arial"/>
            </a:endParaRPr>
          </a:p>
        </p:txBody>
      </p:sp>
      <p:sp>
        <p:nvSpPr>
          <p:cNvPr id="277" name="Google Shape;277;p34"/>
          <p:cNvSpPr txBox="1"/>
          <p:nvPr/>
        </p:nvSpPr>
        <p:spPr>
          <a:xfrm>
            <a:off x="734750" y="1053750"/>
            <a:ext cx="6414900" cy="39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304800" lvl="0" marL="457200" rtl="0" algn="l">
              <a:spcBef>
                <a:spcPts val="0"/>
              </a:spcBef>
              <a:spcAft>
                <a:spcPts val="0"/>
              </a:spcAft>
              <a:buSzPts val="1200"/>
              <a:buAutoNum type="arabicParenR"/>
            </a:pPr>
            <a:r>
              <a:rPr lang="en" sz="1200"/>
              <a:t>With the Random Forest method we get the precision value and recall value upto 100%. </a:t>
            </a:r>
            <a:endParaRPr sz="1200"/>
          </a:p>
          <a:p>
            <a:pPr indent="-304800" lvl="0" marL="457200" rtl="0" algn="l">
              <a:spcBef>
                <a:spcPts val="0"/>
              </a:spcBef>
              <a:spcAft>
                <a:spcPts val="0"/>
              </a:spcAft>
              <a:buSzPts val="1200"/>
              <a:buAutoNum type="arabicParenR"/>
            </a:pPr>
            <a:r>
              <a:rPr lang="en" sz="1200"/>
              <a:t>With the Xgboost method we get the precision value and recall value upto 100%.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600" u="sng"/>
              <a:t>Both the models give accurate and equal results so we choose xgboost as or final model because of its quick speed. </a:t>
            </a:r>
            <a:endParaRPr sz="1600" u="sng"/>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200"/>
              <a:t>  3)</a:t>
            </a:r>
            <a:r>
              <a:rPr lang="en" sz="1100"/>
              <a:t>	</a:t>
            </a:r>
            <a:r>
              <a:rPr lang="en" sz="1200"/>
              <a:t>Saving The Model With The Pickle. </a:t>
            </a:r>
            <a:endParaRPr sz="1200"/>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562550" y="-3090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b="1" lang="en" sz="2466">
                <a:solidFill>
                  <a:srgbClr val="000000"/>
                </a:solidFill>
                <a:latin typeface="Arial"/>
                <a:ea typeface="Arial"/>
                <a:cs typeface="Arial"/>
                <a:sym typeface="Arial"/>
              </a:rPr>
              <a:t>Conclusion </a:t>
            </a:r>
            <a:endParaRPr b="1" sz="2466">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83" name="Google Shape;283;p35"/>
          <p:cNvSpPr txBox="1"/>
          <p:nvPr>
            <p:ph idx="1" type="body"/>
          </p:nvPr>
        </p:nvSpPr>
        <p:spPr>
          <a:xfrm>
            <a:off x="562550" y="1104300"/>
            <a:ext cx="8184900" cy="360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rgbClr val="000000"/>
                </a:solidFill>
                <a:latin typeface="Arial"/>
                <a:ea typeface="Arial"/>
                <a:cs typeface="Arial"/>
                <a:sym typeface="Arial"/>
              </a:rPr>
              <a:t>The results of this study suggest following outputs which might be useful for E-commerce websites to extend their business :-</a:t>
            </a:r>
            <a:endParaRPr sz="4800">
              <a:solidFill>
                <a:srgbClr val="000000"/>
              </a:solidFill>
              <a:latin typeface="Arial"/>
              <a:ea typeface="Arial"/>
              <a:cs typeface="Arial"/>
              <a:sym typeface="Arial"/>
            </a:endParaRPr>
          </a:p>
          <a:p>
            <a:pPr indent="-304800" lvl="0" marL="457200" rtl="0" algn="l">
              <a:lnSpc>
                <a:spcPct val="200000"/>
              </a:lnSpc>
              <a:spcBef>
                <a:spcPts val="1200"/>
              </a:spcBef>
              <a:spcAft>
                <a:spcPts val="0"/>
              </a:spcAft>
              <a:buClr>
                <a:srgbClr val="000000"/>
              </a:buClr>
              <a:buSzPct val="100000"/>
              <a:buFont typeface="Arial"/>
              <a:buAutoNum type="arabicParenR"/>
            </a:pPr>
            <a:r>
              <a:rPr lang="en" sz="4800">
                <a:solidFill>
                  <a:srgbClr val="000000"/>
                </a:solidFill>
                <a:latin typeface="Arial"/>
                <a:ea typeface="Arial"/>
                <a:cs typeface="Arial"/>
                <a:sym typeface="Arial"/>
              </a:rPr>
              <a:t>The cost of the product, there liability of the E-commerce company and there turn policies all play an equally important role in deciding the buying behaviour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  				</a:t>
            </a:r>
            <a:endParaRPr sz="4800">
              <a:solidFill>
                <a:srgbClr val="000000"/>
              </a:solidFill>
              <a:latin typeface="Arial"/>
              <a:ea typeface="Arial"/>
              <a:cs typeface="Arial"/>
              <a:sym typeface="Arial"/>
            </a:endParaRPr>
          </a:p>
          <a:p>
            <a:pPr indent="0" lvl="0" marL="0" rtl="0" algn="l">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indent="-228600" lvl="0" marL="457200" rtl="0" algn="l">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indent="-228600" lvl="0" marL="457200" rtl="0" algn="l">
              <a:spcBef>
                <a:spcPts val="0"/>
              </a:spcBef>
              <a:spcAft>
                <a:spcPts val="0"/>
              </a:spcAft>
              <a:buNone/>
            </a:pPr>
            <a:r>
              <a:rPr lang="en" sz="3650">
                <a:solidFill>
                  <a:srgbClr val="000000"/>
                </a:solidFill>
                <a:latin typeface="Arial"/>
                <a:ea typeface="Arial"/>
                <a:cs typeface="Arial"/>
                <a:sym typeface="Arial"/>
              </a:rPr>
              <a:t>		</a:t>
            </a:r>
            <a:endParaRPr sz="3650">
              <a:solidFill>
                <a:srgbClr val="000000"/>
              </a:solidFill>
              <a:latin typeface="Arial"/>
              <a:ea typeface="Arial"/>
              <a:cs typeface="Arial"/>
              <a:sym typeface="Arial"/>
            </a:endParaRPr>
          </a:p>
          <a:p>
            <a:pPr indent="-268287" lvl="0" marL="457200" rtl="0" algn="l">
              <a:spcBef>
                <a:spcPts val="0"/>
              </a:spcBef>
              <a:spcAft>
                <a:spcPts val="0"/>
              </a:spcAft>
              <a:buClr>
                <a:srgbClr val="000000"/>
              </a:buClr>
              <a:buSzPct val="68493"/>
              <a:buFont typeface="Arial"/>
              <a:buAutoNum type="arabicParenR"/>
            </a:pPr>
            <a:br>
              <a:rPr lang="en" sz="3650">
                <a:solidFill>
                  <a:srgbClr val="000000"/>
                </a:solidFill>
                <a:latin typeface="Arial"/>
                <a:ea typeface="Arial"/>
                <a:cs typeface="Arial"/>
                <a:sym typeface="Arial"/>
              </a:rPr>
            </a:br>
            <a:r>
              <a:rPr lang="en" sz="2500">
                <a:solidFill>
                  <a:srgbClr val="000000"/>
                </a:solidFill>
                <a:latin typeface="Arial"/>
                <a:ea typeface="Arial"/>
                <a:cs typeface="Arial"/>
                <a:sym typeface="Arial"/>
              </a:rPr>
              <a:t> 						</a:t>
            </a:r>
            <a:endParaRPr sz="2500">
              <a:solidFill>
                <a:srgbClr val="000000"/>
              </a:solidFill>
              <a:latin typeface="Arial"/>
              <a:ea typeface="Arial"/>
              <a:cs typeface="Arial"/>
              <a:sym typeface="Arial"/>
            </a:endParaRPr>
          </a:p>
          <a:p>
            <a:pPr indent="0" lvl="0" marL="0" rtl="0" algn="l">
              <a:spcBef>
                <a:spcPts val="0"/>
              </a:spcBef>
              <a:spcAft>
                <a:spcPts val="0"/>
              </a:spcAft>
              <a:buNone/>
            </a:pPr>
            <a:r>
              <a:rPr lang="en" sz="2150">
                <a:solidFill>
                  <a:srgbClr val="000000"/>
                </a:solidFill>
                <a:latin typeface="Arial"/>
                <a:ea typeface="Arial"/>
                <a:cs typeface="Arial"/>
                <a:sym typeface="Arial"/>
              </a:rPr>
              <a:t>					 				</a:t>
            </a:r>
            <a:endParaRPr sz="215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1" type="body"/>
          </p:nvPr>
        </p:nvSpPr>
        <p:spPr>
          <a:xfrm>
            <a:off x="328025" y="4688625"/>
            <a:ext cx="80100" cy="80100"/>
          </a:xfrm>
          <a:prstGeom prst="rect">
            <a:avLst/>
          </a:prstGeom>
        </p:spPr>
        <p:txBody>
          <a:bodyPr anchorCtr="0" anchor="b"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100"/>
              <a:t>g</a:t>
            </a:r>
            <a:endParaRPr sz="100"/>
          </a:p>
        </p:txBody>
      </p:sp>
      <p:sp>
        <p:nvSpPr>
          <p:cNvPr id="289" name="Google Shape;289;p36"/>
          <p:cNvSpPr txBox="1"/>
          <p:nvPr/>
        </p:nvSpPr>
        <p:spPr>
          <a:xfrm>
            <a:off x="268250" y="334800"/>
            <a:ext cx="8374200" cy="2805300"/>
          </a:xfrm>
          <a:prstGeom prst="rect">
            <a:avLst/>
          </a:prstGeom>
          <a:noFill/>
          <a:ln>
            <a:noFill/>
          </a:ln>
        </p:spPr>
        <p:txBody>
          <a:bodyPr anchorCtr="0" anchor="t" bIns="91425" lIns="91425" spcFirstLastPara="1" rIns="91425" wrap="square" tIns="91425">
            <a:spAutoFit/>
          </a:bodyPr>
          <a:lstStyle/>
          <a:p>
            <a:pPr indent="-234950" lvl="0" marL="457200" rtl="0" algn="l">
              <a:spcBef>
                <a:spcPts val="0"/>
              </a:spcBef>
              <a:spcAft>
                <a:spcPts val="0"/>
              </a:spcAft>
              <a:buSzPts val="100"/>
              <a:buAutoNum type="arabicParenR"/>
            </a:pPr>
            <a:r>
              <a:rPr lang="en" sz="100"/>
              <a:t>G</a:t>
            </a:r>
            <a:endParaRPr sz="100"/>
          </a:p>
          <a:p>
            <a:pPr indent="-298450" lvl="0" marL="457200" rtl="0" algn="l">
              <a:lnSpc>
                <a:spcPct val="200000"/>
              </a:lnSpc>
              <a:spcBef>
                <a:spcPts val="0"/>
              </a:spcBef>
              <a:spcAft>
                <a:spcPts val="0"/>
              </a:spcAft>
              <a:buSzPts val="1100"/>
              <a:buAutoNum type="arabicParenR"/>
            </a:pPr>
            <a:r>
              <a:rPr lang="en" sz="1200"/>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PayTM which have more sellers from tier 2 and 3 cities. Also, these websites have the most lenient return policies as compared to others and also the time required to process a return is low for these.</a:t>
            </a:r>
            <a:endParaRPr sz="1100"/>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 </a:t>
            </a:r>
            <a:r>
              <a:rPr b="1" lang="en" sz="3000">
                <a:latin typeface="Times New Roman"/>
                <a:ea typeface="Times New Roman"/>
                <a:cs typeface="Times New Roman"/>
                <a:sym typeface="Times New Roman"/>
              </a:rPr>
              <a:t>SUBMITTED</a:t>
            </a:r>
            <a:r>
              <a:rPr b="1" lang="en" sz="3000">
                <a:latin typeface="Times New Roman"/>
                <a:ea typeface="Times New Roman"/>
                <a:cs typeface="Times New Roman"/>
                <a:sym typeface="Times New Roman"/>
              </a:rPr>
              <a:t> BY:</a:t>
            </a:r>
            <a:endParaRPr b="1" sz="3000">
              <a:latin typeface="Times New Roman"/>
              <a:ea typeface="Times New Roman"/>
              <a:cs typeface="Times New Roman"/>
              <a:sym typeface="Times New Roman"/>
            </a:endParaRPr>
          </a:p>
          <a:p>
            <a:pPr indent="0" lvl="0" marL="0" rtl="0" algn="l">
              <a:spcBef>
                <a:spcPts val="1200"/>
              </a:spcBef>
              <a:spcAft>
                <a:spcPts val="1200"/>
              </a:spcAft>
              <a:buNone/>
            </a:pPr>
            <a:r>
              <a:rPr lang="en" sz="3000">
                <a:latin typeface="Times New Roman"/>
                <a:ea typeface="Times New Roman"/>
                <a:cs typeface="Times New Roman"/>
                <a:sym typeface="Times New Roman"/>
              </a:rPr>
              <a:t>			SHUBHAM J. CHOUGULE</a:t>
            </a:r>
            <a:endParaRPr sz="3000">
              <a:latin typeface="Times New Roman"/>
              <a:ea typeface="Times New Roman"/>
              <a:cs typeface="Times New Roman"/>
              <a:sym typeface="Times New Roman"/>
            </a:endParaRPr>
          </a:p>
        </p:txBody>
      </p:sp>
      <p:sp>
        <p:nvSpPr>
          <p:cNvPr id="295" name="Google Shape;29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500">
                <a:latin typeface="Times New Roman"/>
                <a:ea typeface="Times New Roman"/>
                <a:cs typeface="Times New Roman"/>
                <a:sym typeface="Times New Roman"/>
              </a:rPr>
              <a:t>THANK YOU</a:t>
            </a:r>
            <a:endParaRPr b="1" sz="4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22600" y="355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Overview: </a:t>
            </a:r>
            <a:endParaRPr b="1" sz="3500"/>
          </a:p>
        </p:txBody>
      </p:sp>
      <p:sp>
        <p:nvSpPr>
          <p:cNvPr id="141" name="Google Shape;141;p15"/>
          <p:cNvSpPr txBox="1"/>
          <p:nvPr>
            <p:ph idx="1" type="body"/>
          </p:nvPr>
        </p:nvSpPr>
        <p:spPr>
          <a:xfrm>
            <a:off x="373225" y="1096350"/>
            <a:ext cx="8502600" cy="3778800"/>
          </a:xfrm>
          <a:prstGeom prst="rect">
            <a:avLst/>
          </a:prstGeom>
        </p:spPr>
        <p:txBody>
          <a:bodyPr anchorCtr="0" anchor="t" bIns="91425" lIns="91425" spcFirstLastPara="1" rIns="91425" wrap="square" tIns="91425">
            <a:normAutofit fontScale="25000" lnSpcReduction="20000"/>
          </a:bodyPr>
          <a:lstStyle/>
          <a:p>
            <a:pPr indent="457200" lvl="0" marL="0" rtl="0" algn="l">
              <a:lnSpc>
                <a:spcPct val="150000"/>
              </a:lnSpc>
              <a:spcBef>
                <a:spcPts val="0"/>
              </a:spcBef>
              <a:spcAft>
                <a:spcPts val="0"/>
              </a:spcAft>
              <a:buNone/>
            </a:pPr>
            <a:r>
              <a:rPr lang="en" sz="5657">
                <a:solidFill>
                  <a:srgbClr val="000000"/>
                </a:solidFill>
                <a:latin typeface="Arial"/>
                <a:ea typeface="Arial"/>
                <a:cs typeface="Arial"/>
                <a:sym typeface="Arial"/>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sz="5657">
              <a:solidFill>
                <a:srgbClr val="000000"/>
              </a:solidFill>
              <a:latin typeface="Arial"/>
              <a:ea typeface="Arial"/>
              <a:cs typeface="Arial"/>
              <a:sym typeface="Arial"/>
            </a:endParaRPr>
          </a:p>
          <a:p>
            <a:pPr indent="457200" lvl="0" marL="0" rtl="0" algn="l">
              <a:lnSpc>
                <a:spcPct val="150000"/>
              </a:lnSpc>
              <a:spcBef>
                <a:spcPts val="1200"/>
              </a:spcBef>
              <a:spcAft>
                <a:spcPts val="0"/>
              </a:spcAft>
              <a:buNone/>
            </a:pPr>
            <a:r>
              <a:rPr lang="en" sz="5657">
                <a:solidFill>
                  <a:srgbClr val="000000"/>
                </a:solidFill>
                <a:latin typeface="Arial"/>
                <a:ea typeface="Arial"/>
                <a:cs typeface="Arial"/>
                <a:sym typeface="Arial"/>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t>
            </a:r>
            <a:endParaRPr sz="5657">
              <a:solidFill>
                <a:srgbClr val="000000"/>
              </a:solidFill>
              <a:latin typeface="Arial"/>
              <a:ea typeface="Arial"/>
              <a:cs typeface="Arial"/>
              <a:sym typeface="Arial"/>
            </a:endParaRPr>
          </a:p>
          <a:p>
            <a:pPr indent="0" lvl="0" marL="0" rtl="0" algn="l">
              <a:spcBef>
                <a:spcPts val="1200"/>
              </a:spcBef>
              <a:spcAft>
                <a:spcPts val="0"/>
              </a:spcAft>
              <a:buNone/>
            </a:pPr>
            <a:r>
              <a:rPr lang="en" sz="4757">
                <a:solidFill>
                  <a:srgbClr val="000000"/>
                </a:solidFill>
                <a:latin typeface="Arial"/>
                <a:ea typeface="Arial"/>
                <a:cs typeface="Arial"/>
                <a:sym typeface="Arial"/>
              </a:rPr>
              <a:t>				</a:t>
            </a:r>
            <a:endParaRPr sz="4757">
              <a:solidFill>
                <a:srgbClr val="000000"/>
              </a:solidFill>
              <a:latin typeface="Arial"/>
              <a:ea typeface="Arial"/>
              <a:cs typeface="Arial"/>
              <a:sym typeface="Arial"/>
            </a:endParaRPr>
          </a:p>
          <a:p>
            <a:pPr indent="0" lvl="0" marL="0" rtl="0" algn="l">
              <a:spcBef>
                <a:spcPts val="0"/>
              </a:spcBef>
              <a:spcAft>
                <a:spcPts val="0"/>
              </a:spcAft>
              <a:buNone/>
            </a:pPr>
            <a:r>
              <a:rPr lang="en" sz="4757">
                <a:solidFill>
                  <a:srgbClr val="000000"/>
                </a:solidFill>
                <a:latin typeface="Arial"/>
                <a:ea typeface="Arial"/>
                <a:cs typeface="Arial"/>
                <a:sym typeface="Arial"/>
              </a:rPr>
              <a:t>			</a:t>
            </a:r>
            <a:endParaRPr sz="4757">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problem</a:t>
            </a:r>
            <a:endParaRPr/>
          </a:p>
        </p:txBody>
      </p:sp>
      <p:grpSp>
        <p:nvGrpSpPr>
          <p:cNvPr id="147" name="Google Shape;147;p16"/>
          <p:cNvGrpSpPr/>
          <p:nvPr/>
        </p:nvGrpSpPr>
        <p:grpSpPr>
          <a:xfrm>
            <a:off x="431925" y="1304875"/>
            <a:ext cx="2628925" cy="3416400"/>
            <a:chOff x="431925" y="1304875"/>
            <a:chExt cx="2628925" cy="3416400"/>
          </a:xfrm>
        </p:grpSpPr>
        <p:sp>
          <p:nvSpPr>
            <p:cNvPr id="148" name="Google Shape;14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sp>
        <p:nvSpPr>
          <p:cNvPr id="151" name="Google Shape;151;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900">
                <a:solidFill>
                  <a:srgbClr val="000000"/>
                </a:solidFill>
                <a:latin typeface="Arial"/>
                <a:ea typeface="Arial"/>
                <a:cs typeface="Arial"/>
                <a:sym typeface="Arial"/>
              </a:rPr>
              <a:t>The data is collected from the Indian online shoppers. Results indicate the e-retail success factors, which are very much critical for customer satisfaction. </a:t>
            </a:r>
            <a:endParaRPr sz="2900">
              <a:solidFill>
                <a:srgbClr val="000000"/>
              </a:solidFill>
              <a:latin typeface="Arial"/>
              <a:ea typeface="Arial"/>
              <a:cs typeface="Arial"/>
              <a:sym typeface="Arial"/>
            </a:endParaRPr>
          </a:p>
          <a:p>
            <a:pPr indent="0" lvl="0" marL="0" rtl="0" algn="l">
              <a:spcBef>
                <a:spcPts val="1200"/>
              </a:spcBef>
              <a:spcAft>
                <a:spcPts val="0"/>
              </a:spcAft>
              <a:buNone/>
            </a:pPr>
            <a:r>
              <a:rPr lang="en" sz="2900">
                <a:solidFill>
                  <a:srgbClr val="000000"/>
                </a:solidFill>
                <a:latin typeface="Arial"/>
                <a:ea typeface="Arial"/>
                <a:cs typeface="Arial"/>
                <a:sym typeface="Arial"/>
              </a:rPr>
              <a:t>				</a:t>
            </a:r>
            <a:endParaRPr sz="29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grpSp>
        <p:nvGrpSpPr>
          <p:cNvPr id="152" name="Google Shape;152;p16"/>
          <p:cNvGrpSpPr/>
          <p:nvPr/>
        </p:nvGrpSpPr>
        <p:grpSpPr>
          <a:xfrm>
            <a:off x="3320450" y="1304875"/>
            <a:ext cx="2632500" cy="3416400"/>
            <a:chOff x="3320450" y="1304875"/>
            <a:chExt cx="2632500" cy="3416400"/>
          </a:xfrm>
        </p:grpSpPr>
        <p:sp>
          <p:nvSpPr>
            <p:cNvPr id="153" name="Google Shape;15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6"/>
          <p:cNvSpPr txBox="1"/>
          <p:nvPr>
            <p:ph idx="4294967295" type="body"/>
          </p:nvPr>
        </p:nvSpPr>
        <p:spPr>
          <a:xfrm>
            <a:off x="341940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156" name="Google Shape;156;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There are two sheets (one is detailed) and second is encoded in the excel file.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 sz="1400">
                <a:solidFill>
                  <a:srgbClr val="000000"/>
                </a:solidFill>
                <a:latin typeface="Arial"/>
                <a:ea typeface="Arial"/>
                <a:cs typeface="Arial"/>
                <a:sym typeface="Arial"/>
              </a:rPr>
              <a:t>A comprehensive review of the literature, theories and models have been carried out to propose the models for customer activation and customer retention.</a:t>
            </a:r>
            <a:endParaRPr sz="1400">
              <a:solidFill>
                <a:srgbClr val="000000"/>
              </a:solidFill>
              <a:latin typeface="Arial"/>
              <a:ea typeface="Arial"/>
              <a:cs typeface="Arial"/>
              <a:sym typeface="Arial"/>
            </a:endParaRPr>
          </a:p>
        </p:txBody>
      </p:sp>
      <p:grpSp>
        <p:nvGrpSpPr>
          <p:cNvPr id="157" name="Google Shape;157;p16"/>
          <p:cNvGrpSpPr/>
          <p:nvPr/>
        </p:nvGrpSpPr>
        <p:grpSpPr>
          <a:xfrm>
            <a:off x="6212550" y="1304875"/>
            <a:ext cx="2632500" cy="3416400"/>
            <a:chOff x="6212550" y="1304875"/>
            <a:chExt cx="2632500" cy="3416400"/>
          </a:xfrm>
        </p:grpSpPr>
        <p:sp>
          <p:nvSpPr>
            <p:cNvPr id="158" name="Google Shape;15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161" name="Google Shape;161;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Five major factors that contributed to the success of an e-commerce store have been identified as: service quality, system quality, information quality, trust and net benefit.</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263150" y="299050"/>
            <a:ext cx="8636400" cy="459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Project objective: </a:t>
            </a:r>
            <a:endParaRPr b="1" sz="2400"/>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411">
                <a:solidFill>
                  <a:srgbClr val="000000"/>
                </a:solidFill>
                <a:latin typeface="Arial"/>
                <a:ea typeface="Arial"/>
                <a:cs typeface="Arial"/>
                <a:sym typeface="Arial"/>
              </a:rPr>
              <a:t>A). What is Customer Retention</a:t>
            </a:r>
            <a:endParaRPr sz="1411">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11">
                <a:solidFill>
                  <a:srgbClr val="000000"/>
                </a:solidFill>
                <a:latin typeface="Arial"/>
                <a:ea typeface="Arial"/>
                <a:cs typeface="Arial"/>
                <a:sym typeface="Arial"/>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a:t>
            </a:r>
            <a:endParaRPr sz="1411">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11">
                <a:solidFill>
                  <a:srgbClr val="000000"/>
                </a:solidFill>
                <a:latin typeface="Arial"/>
                <a:ea typeface="Arial"/>
                <a:cs typeface="Arial"/>
                <a:sym typeface="Arial"/>
              </a:rPr>
              <a:t>B). Why do we need Customer Retention? </a:t>
            </a:r>
            <a:endParaRPr sz="1411">
              <a:solidFill>
                <a:srgbClr val="000000"/>
              </a:solidFill>
              <a:latin typeface="Arial"/>
              <a:ea typeface="Arial"/>
              <a:cs typeface="Arial"/>
              <a:sym typeface="Arial"/>
            </a:endParaRPr>
          </a:p>
          <a:p>
            <a:pPr indent="-309244" lvl="0" marL="457200" rtl="0" algn="l">
              <a:lnSpc>
                <a:spcPct val="115000"/>
              </a:lnSpc>
              <a:spcBef>
                <a:spcPts val="120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Lower Marketing Costs</a:t>
            </a:r>
            <a:endParaRPr sz="1411">
              <a:solidFill>
                <a:srgbClr val="000000"/>
              </a:solidFill>
              <a:latin typeface="Arial"/>
              <a:ea typeface="Arial"/>
              <a:cs typeface="Arial"/>
              <a:sym typeface="Arial"/>
            </a:endParaRPr>
          </a:p>
          <a:p>
            <a:pPr indent="-309244" lvl="0" marL="457200" rtl="0" algn="l">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Repeat Purchases Means Repeat Profits.</a:t>
            </a:r>
            <a:endParaRPr sz="1411">
              <a:solidFill>
                <a:srgbClr val="000000"/>
              </a:solidFill>
              <a:latin typeface="Arial"/>
              <a:ea typeface="Arial"/>
              <a:cs typeface="Arial"/>
              <a:sym typeface="Arial"/>
            </a:endParaRPr>
          </a:p>
          <a:p>
            <a:pPr indent="-309244" lvl="0" marL="457200" rtl="0" algn="l">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Gain Valuable Feedback</a:t>
            </a:r>
            <a:endParaRPr sz="1411">
              <a:solidFill>
                <a:srgbClr val="000000"/>
              </a:solidFill>
              <a:latin typeface="Arial"/>
              <a:ea typeface="Arial"/>
              <a:cs typeface="Arial"/>
              <a:sym typeface="Arial"/>
            </a:endParaRPr>
          </a:p>
          <a:p>
            <a:pPr indent="-309244" lvl="0" marL="457200" rtl="0" algn="l">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Sell At </a:t>
            </a:r>
            <a:r>
              <a:rPr lang="en" sz="1411">
                <a:solidFill>
                  <a:srgbClr val="000000"/>
                </a:solidFill>
                <a:latin typeface="Arial"/>
                <a:ea typeface="Arial"/>
                <a:cs typeface="Arial"/>
                <a:sym typeface="Arial"/>
              </a:rPr>
              <a:t>Premium</a:t>
            </a:r>
            <a:r>
              <a:rPr lang="en" sz="1411">
                <a:solidFill>
                  <a:srgbClr val="000000"/>
                </a:solidFill>
                <a:latin typeface="Arial"/>
                <a:ea typeface="Arial"/>
                <a:cs typeface="Arial"/>
                <a:sym typeface="Arial"/>
              </a:rPr>
              <a:t> Price.</a:t>
            </a:r>
            <a:endParaRPr sz="1411">
              <a:solidFill>
                <a:srgbClr val="000000"/>
              </a:solidFill>
              <a:latin typeface="Arial"/>
              <a:ea typeface="Arial"/>
              <a:cs typeface="Arial"/>
              <a:sym typeface="Arial"/>
            </a:endParaRPr>
          </a:p>
          <a:p>
            <a:pPr indent="-309244" lvl="0" marL="457200" rtl="0" algn="l">
              <a:lnSpc>
                <a:spcPct val="115000"/>
              </a:lnSpc>
              <a:spcBef>
                <a:spcPts val="0"/>
              </a:spcBef>
              <a:spcAft>
                <a:spcPts val="0"/>
              </a:spcAft>
              <a:buClr>
                <a:srgbClr val="000000"/>
              </a:buClr>
              <a:buSzPct val="100000"/>
              <a:buFont typeface="Arial"/>
              <a:buAutoNum type="arabicPeriod"/>
            </a:pPr>
            <a:r>
              <a:rPr lang="en" sz="1411">
                <a:solidFill>
                  <a:srgbClr val="000000"/>
                </a:solidFill>
                <a:latin typeface="Arial"/>
                <a:ea typeface="Arial"/>
                <a:cs typeface="Arial"/>
                <a:sym typeface="Arial"/>
              </a:rPr>
              <a:t>Word Of Mouth Advertising. </a:t>
            </a:r>
            <a:endParaRPr sz="1411">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2175775" y="131300"/>
            <a:ext cx="5377500" cy="105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latin typeface="Arial"/>
                <a:ea typeface="Arial"/>
                <a:cs typeface="Arial"/>
                <a:sym typeface="Arial"/>
              </a:rPr>
              <a:t>Exploratory Data Analysis</a:t>
            </a:r>
            <a:endParaRPr sz="3000">
              <a:latin typeface="Arial"/>
              <a:ea typeface="Arial"/>
              <a:cs typeface="Arial"/>
              <a:sym typeface="Arial"/>
            </a:endParaRPr>
          </a:p>
        </p:txBody>
      </p:sp>
      <p:sp>
        <p:nvSpPr>
          <p:cNvPr id="172" name="Google Shape;172;p18"/>
          <p:cNvSpPr txBox="1"/>
          <p:nvPr/>
        </p:nvSpPr>
        <p:spPr>
          <a:xfrm>
            <a:off x="275125" y="1375575"/>
            <a:ext cx="7380300" cy="664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First  Import The Imported Important Libraries Which Required For The Analyse The DataSet.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Then Imported The DataSet Which Is In The Excel. With The Help Of The Pandas Library.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3" name="Google Shape;173;p18"/>
          <p:cNvPicPr preferRelativeResize="0"/>
          <p:nvPr/>
        </p:nvPicPr>
        <p:blipFill>
          <a:blip r:embed="rId3">
            <a:alphaModFix/>
          </a:blip>
          <a:stretch>
            <a:fillRect/>
          </a:stretch>
        </p:blipFill>
        <p:spPr>
          <a:xfrm>
            <a:off x="0" y="1973775"/>
            <a:ext cx="9084201" cy="34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287075" y="925650"/>
            <a:ext cx="8349300" cy="2782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After importing dataset did some analysis like checking the shape of dataset, checking for null value presence,checking unique value each feature contains and it’s value counts.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Then while looking into the value counts I found some duplicate entries in the features i.e.  two words with same meaning.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 With this help of the value count function observed the duplicate values in columns of the dataset.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Also sorted the columns for the univariate analysis and for personal info the some columns distributed.</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p:txBody>
      </p:sp>
      <p:sp>
        <p:nvSpPr>
          <p:cNvPr id="179" name="Google Shape;179;p19"/>
          <p:cNvSpPr txBox="1"/>
          <p:nvPr/>
        </p:nvSpPr>
        <p:spPr>
          <a:xfrm>
            <a:off x="2631550" y="311000"/>
            <a:ext cx="4748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2"/>
                </a:solidFill>
              </a:rPr>
              <a:t>Exploratory Data Analysis</a:t>
            </a:r>
            <a:endParaRPr sz="3000">
              <a:solidFill>
                <a:schemeClr val="dk2"/>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61200" y="370225"/>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Data </a:t>
            </a:r>
            <a:r>
              <a:rPr b="1" lang="en">
                <a:latin typeface="Arial"/>
                <a:ea typeface="Arial"/>
                <a:cs typeface="Arial"/>
                <a:sym typeface="Arial"/>
              </a:rPr>
              <a:t>Visualization</a:t>
            </a:r>
            <a:r>
              <a:rPr b="1" lang="en">
                <a:latin typeface="Arial"/>
                <a:ea typeface="Arial"/>
                <a:cs typeface="Arial"/>
                <a:sym typeface="Arial"/>
              </a:rPr>
              <a:t> </a:t>
            </a:r>
            <a:endParaRPr b="1">
              <a:latin typeface="Arial"/>
              <a:ea typeface="Arial"/>
              <a:cs typeface="Arial"/>
              <a:sym typeface="Arial"/>
            </a:endParaRPr>
          </a:p>
        </p:txBody>
      </p:sp>
      <p:sp>
        <p:nvSpPr>
          <p:cNvPr id="185" name="Google Shape;185;p20"/>
          <p:cNvSpPr txBox="1"/>
          <p:nvPr>
            <p:ph idx="2" type="body"/>
          </p:nvPr>
        </p:nvSpPr>
        <p:spPr>
          <a:xfrm>
            <a:off x="160975" y="1426400"/>
            <a:ext cx="8439300" cy="342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latin typeface="Arial"/>
                <a:ea typeface="Arial"/>
                <a:cs typeface="Arial"/>
                <a:sym typeface="Arial"/>
              </a:rPr>
              <a:t>Since all the features are categorical we can use only categorical, </a:t>
            </a:r>
            <a:r>
              <a:rPr lang="en">
                <a:solidFill>
                  <a:srgbClr val="000000"/>
                </a:solidFill>
                <a:latin typeface="Arial"/>
                <a:ea typeface="Arial"/>
                <a:cs typeface="Arial"/>
                <a:sym typeface="Arial"/>
              </a:rPr>
              <a:t>plotting</a:t>
            </a:r>
            <a:r>
              <a:rPr lang="en">
                <a:solidFill>
                  <a:srgbClr val="000000"/>
                </a:solidFill>
                <a:latin typeface="Arial"/>
                <a:ea typeface="Arial"/>
                <a:cs typeface="Arial"/>
                <a:sym typeface="Arial"/>
              </a:rPr>
              <a:t> to get better insight.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particularly I have used Count plot for Gender Of </a:t>
            </a:r>
            <a:r>
              <a:rPr lang="en" sz="1200">
                <a:solidFill>
                  <a:srgbClr val="000000"/>
                </a:solidFill>
                <a:latin typeface="Arial"/>
                <a:ea typeface="Arial"/>
                <a:cs typeface="Arial"/>
                <a:sym typeface="Arial"/>
              </a:rPr>
              <a:t>Response</a:t>
            </a:r>
            <a:r>
              <a:rPr lang="en" sz="1200">
                <a:solidFill>
                  <a:srgbClr val="000000"/>
                </a:solidFill>
                <a:latin typeface="Arial"/>
                <a:ea typeface="Arial"/>
                <a:cs typeface="Arial"/>
                <a:sym typeface="Arial"/>
              </a:rPr>
              <a:t>, Which city do you shop online from, How old are you? Area Of Pincode, Screen Size, Shopping Frequency, Internet Access, Operating System, etc. columns I had done the count plot.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45720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6" name="Google Shape;186;p20"/>
          <p:cNvPicPr preferRelativeResize="0"/>
          <p:nvPr/>
        </p:nvPicPr>
        <p:blipFill>
          <a:blip r:embed="rId3">
            <a:alphaModFix/>
          </a:blip>
          <a:stretch>
            <a:fillRect/>
          </a:stretch>
        </p:blipFill>
        <p:spPr>
          <a:xfrm>
            <a:off x="638088" y="2335338"/>
            <a:ext cx="3371775" cy="1612025"/>
          </a:xfrm>
          <a:prstGeom prst="rect">
            <a:avLst/>
          </a:prstGeom>
          <a:noFill/>
          <a:ln>
            <a:noFill/>
          </a:ln>
        </p:spPr>
      </p:pic>
      <p:pic>
        <p:nvPicPr>
          <p:cNvPr id="187" name="Google Shape;187;p20"/>
          <p:cNvPicPr preferRelativeResize="0"/>
          <p:nvPr/>
        </p:nvPicPr>
        <p:blipFill>
          <a:blip r:embed="rId4">
            <a:alphaModFix/>
          </a:blip>
          <a:stretch>
            <a:fillRect/>
          </a:stretch>
        </p:blipFill>
        <p:spPr>
          <a:xfrm>
            <a:off x="4140125" y="2377337"/>
            <a:ext cx="4284800" cy="250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4294967295" type="title"/>
          </p:nvPr>
        </p:nvSpPr>
        <p:spPr>
          <a:xfrm flipH="1" rot="10800000">
            <a:off x="104975" y="163175"/>
            <a:ext cx="38700" cy="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0"/>
              <a:t>h</a:t>
            </a:r>
            <a:endParaRPr sz="100"/>
          </a:p>
        </p:txBody>
      </p:sp>
      <p:sp>
        <p:nvSpPr>
          <p:cNvPr id="193" name="Google Shape;193;p21"/>
          <p:cNvSpPr txBox="1"/>
          <p:nvPr>
            <p:ph idx="1" type="body"/>
          </p:nvPr>
        </p:nvSpPr>
        <p:spPr>
          <a:xfrm flipH="1" rot="10800000">
            <a:off x="328025" y="4768600"/>
            <a:ext cx="150300" cy="60000"/>
          </a:xfrm>
          <a:prstGeom prst="rect">
            <a:avLst/>
          </a:prstGeom>
        </p:spPr>
        <p:txBody>
          <a:bodyPr anchorCtr="0" anchor="b" bIns="91425" lIns="91425" spcFirstLastPara="1" rIns="91425" wrap="square" tIns="91425">
            <a:normAutofit fontScale="25000" lnSpcReduction="20000"/>
          </a:bodyPr>
          <a:lstStyle/>
          <a:p>
            <a:pPr indent="0" lvl="0" marL="0" rtl="0" algn="l">
              <a:spcBef>
                <a:spcPts val="0"/>
              </a:spcBef>
              <a:spcAft>
                <a:spcPts val="0"/>
              </a:spcAft>
              <a:buNone/>
            </a:pPr>
            <a:r>
              <a:rPr lang="en"/>
              <a:t>g</a:t>
            </a:r>
            <a:endParaRPr/>
          </a:p>
        </p:txBody>
      </p:sp>
      <p:pic>
        <p:nvPicPr>
          <p:cNvPr id="194" name="Google Shape;194;p21"/>
          <p:cNvPicPr preferRelativeResize="0"/>
          <p:nvPr/>
        </p:nvPicPr>
        <p:blipFill>
          <a:blip r:embed="rId3">
            <a:alphaModFix/>
          </a:blip>
          <a:stretch>
            <a:fillRect/>
          </a:stretch>
        </p:blipFill>
        <p:spPr>
          <a:xfrm>
            <a:off x="400475" y="299050"/>
            <a:ext cx="4284800" cy="39072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685275" y="248350"/>
            <a:ext cx="4031575" cy="50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