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57" r:id="rId4"/>
    <p:sldId id="258" r:id="rId5"/>
    <p:sldId id="259" r:id="rId6"/>
    <p:sldId id="260" r:id="rId7"/>
    <p:sldId id="261" r:id="rId8"/>
    <p:sldId id="262" r:id="rId9"/>
    <p:sldId id="264" r:id="rId10"/>
    <p:sldId id="265" r:id="rId11"/>
    <p:sldId id="266" r:id="rId12"/>
    <p:sldId id="267" r:id="rId13"/>
    <p:sldId id="268" r:id="rId15"/>
    <p:sldId id="269" r:id="rId16"/>
    <p:sldId id="271" r:id="rId17"/>
  </p:sldIdLst>
  <p:sldSz cx="118872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768" y="58"/>
      </p:cViewPr>
      <p:guideLst>
        <p:guide orient="horz" pos="2160"/>
        <p:guide pos="374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0077DD-45B5-48B3-AD34-B451F1798B1E}" type="datetimeFigureOut">
              <a:rPr lang="en-US" smtClean="0"/>
            </a:fld>
            <a:endParaRPr lang="en-US"/>
          </a:p>
        </p:txBody>
      </p:sp>
      <p:sp>
        <p:nvSpPr>
          <p:cNvPr id="4" name="Slide Image Placeholder 3"/>
          <p:cNvSpPr>
            <a:spLocks noGrp="1" noRot="1" noChangeAspect="1"/>
          </p:cNvSpPr>
          <p:nvPr>
            <p:ph type="sldImg" idx="2"/>
          </p:nvPr>
        </p:nvSpPr>
        <p:spPr>
          <a:xfrm>
            <a:off x="457200" y="685800"/>
            <a:ext cx="5943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158509-81C8-44BA-AAF2-0058A50D005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4158509-81C8-44BA-AAF2-0058A50D005D}"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1903710" cy="6858000"/>
          </a:xfrm>
          <a:prstGeom prst="rect">
            <a:avLst/>
          </a:prstGeom>
          <a:noFill/>
          <a:ln w="9525">
            <a:noFill/>
          </a:ln>
        </p:spPr>
      </p:pic>
      <p:sp>
        <p:nvSpPr>
          <p:cNvPr id="2051" name="Rectangle 3"/>
          <p:cNvSpPr>
            <a:spLocks noGrp="1" noChangeArrowheads="1"/>
          </p:cNvSpPr>
          <p:nvPr>
            <p:ph type="ctrTitle"/>
          </p:nvPr>
        </p:nvSpPr>
        <p:spPr>
          <a:xfrm>
            <a:off x="608807" y="1196975"/>
            <a:ext cx="10669588"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10870" y="2422525"/>
            <a:ext cx="10675779"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594360" y="6245225"/>
            <a:ext cx="277368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AA520586-5EBE-4715-AFE3-FDDF0A2CB57C}" type="datetimeFigureOut">
              <a:rPr lang="en-US" smtClean="0"/>
            </a:fld>
            <a:endParaRPr lang="en-US"/>
          </a:p>
        </p:txBody>
      </p:sp>
      <p:sp>
        <p:nvSpPr>
          <p:cNvPr id="10" name="Rectangle 6"/>
          <p:cNvSpPr>
            <a:spLocks noGrp="1" noChangeArrowheads="1"/>
          </p:cNvSpPr>
          <p:nvPr>
            <p:ph type="ftr" sz="quarter" idx="3"/>
          </p:nvPr>
        </p:nvSpPr>
        <p:spPr bwMode="auto">
          <a:xfrm>
            <a:off x="4061460" y="6245225"/>
            <a:ext cx="376428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519160" y="6245225"/>
            <a:ext cx="277368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D8FD9DF6-5D27-4963-B228-16128BE6FC21}"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AA520586-5EBE-4715-AFE3-FDDF0A2CB57C}"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D8FD9DF6-5D27-4963-B228-16128BE6FC21}"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8220" y="190500"/>
            <a:ext cx="267462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4360" y="190500"/>
            <a:ext cx="782574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AA520586-5EBE-4715-AFE3-FDDF0A2CB57C}"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D8FD9DF6-5D27-4963-B228-16128BE6FC21}"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AA520586-5EBE-4715-AFE3-FDDF0A2CB57C}"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D8FD9DF6-5D27-4963-B228-16128BE6FC21}"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1054" y="1709738"/>
            <a:ext cx="1025271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11054" y="4589463"/>
            <a:ext cx="1025271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AA520586-5EBE-4715-AFE3-FDDF0A2CB57C}"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D8FD9DF6-5D27-4963-B228-16128BE6FC21}"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4360" y="1174750"/>
            <a:ext cx="525018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042660" y="1174750"/>
            <a:ext cx="525018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AA520586-5EBE-4715-AFE3-FDDF0A2CB57C}"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D8FD9DF6-5D27-4963-B228-16128BE6FC21}"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9309" y="365125"/>
            <a:ext cx="1025271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19309" y="1681163"/>
            <a:ext cx="502935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19309" y="2505075"/>
            <a:ext cx="502935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017895" y="1681163"/>
            <a:ext cx="505412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017895" y="2505075"/>
            <a:ext cx="5054124"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AA520586-5EBE-4715-AFE3-FDDF0A2CB57C}"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D8FD9DF6-5D27-4963-B228-16128BE6FC21}"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AA520586-5EBE-4715-AFE3-FDDF0A2CB57C}"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D8FD9DF6-5D27-4963-B228-16128BE6FC21}"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AA520586-5EBE-4715-AFE3-FDDF0A2CB57C}"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D8FD9DF6-5D27-4963-B228-16128BE6FC21}"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9309" y="457200"/>
            <a:ext cx="383444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054124" y="987425"/>
            <a:ext cx="601789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19309" y="2057400"/>
            <a:ext cx="383444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AA520586-5EBE-4715-AFE3-FDDF0A2CB57C}"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D8FD9DF6-5D27-4963-B228-16128BE6FC21}"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9309" y="457200"/>
            <a:ext cx="383444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054124" y="987425"/>
            <a:ext cx="6017895"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19309" y="2057400"/>
            <a:ext cx="383444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AA520586-5EBE-4715-AFE3-FDDF0A2CB57C}"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D8FD9DF6-5D27-4963-B228-16128BE6FC21}"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1903710" cy="6858000"/>
          </a:xfrm>
          <a:prstGeom prst="rect">
            <a:avLst/>
          </a:prstGeom>
          <a:noFill/>
          <a:ln w="9525">
            <a:noFill/>
          </a:ln>
        </p:spPr>
      </p:pic>
      <p:sp>
        <p:nvSpPr>
          <p:cNvPr id="1027" name="Rectangle 3"/>
          <p:cNvSpPr>
            <a:spLocks noGrp="1"/>
          </p:cNvSpPr>
          <p:nvPr>
            <p:ph type="title"/>
          </p:nvPr>
        </p:nvSpPr>
        <p:spPr>
          <a:xfrm>
            <a:off x="594360" y="190500"/>
            <a:ext cx="1069848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594360" y="1174750"/>
            <a:ext cx="1069848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594360" y="6245225"/>
            <a:ext cx="277368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AA520586-5EBE-4715-AFE3-FDDF0A2CB57C}" type="datetimeFigureOut">
              <a:rPr lang="en-US" smtClean="0"/>
            </a:fld>
            <a:endParaRPr lang="en-US"/>
          </a:p>
        </p:txBody>
      </p:sp>
      <p:sp>
        <p:nvSpPr>
          <p:cNvPr id="1030" name="Rectangle 6"/>
          <p:cNvSpPr>
            <a:spLocks noGrp="1" noChangeArrowheads="1"/>
          </p:cNvSpPr>
          <p:nvPr>
            <p:ph type="ftr" sz="quarter" idx="3"/>
          </p:nvPr>
        </p:nvSpPr>
        <p:spPr bwMode="auto">
          <a:xfrm>
            <a:off x="4061460" y="6245225"/>
            <a:ext cx="376428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519160" y="6245225"/>
            <a:ext cx="277368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D8FD9DF6-5D27-4963-B228-16128BE6FC2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itchFamily="2" charset="-122"/>
        </a:defRPr>
      </a:lvl2pPr>
      <a:lvl3pPr algn="l" rtl="0" fontAlgn="base">
        <a:spcBef>
          <a:spcPct val="0"/>
        </a:spcBef>
        <a:spcAft>
          <a:spcPct val="0"/>
        </a:spcAft>
        <a:defRPr sz="3600">
          <a:solidFill>
            <a:schemeClr val="tx1"/>
          </a:solidFill>
          <a:latin typeface="Arial" panose="020B0604020202020204" pitchFamily="34" charset="0"/>
          <a:ea typeface="SimSun" pitchFamily="2" charset="-122"/>
        </a:defRPr>
      </a:lvl3pPr>
      <a:lvl4pPr algn="l" rtl="0" fontAlgn="base">
        <a:spcBef>
          <a:spcPct val="0"/>
        </a:spcBef>
        <a:spcAft>
          <a:spcPct val="0"/>
        </a:spcAft>
        <a:defRPr sz="3600">
          <a:solidFill>
            <a:schemeClr val="tx1"/>
          </a:solidFill>
          <a:latin typeface="Arial" panose="020B0604020202020204" pitchFamily="34" charset="0"/>
          <a:ea typeface="SimSun" pitchFamily="2" charset="-122"/>
        </a:defRPr>
      </a:lvl4pPr>
      <a:lvl5pPr algn="l" rtl="0" fontAlgn="base">
        <a:spcBef>
          <a:spcPct val="0"/>
        </a:spcBef>
        <a:spcAft>
          <a:spcPct val="0"/>
        </a:spcAft>
        <a:defRPr sz="3600">
          <a:solidFill>
            <a:schemeClr val="tx1"/>
          </a:solidFill>
          <a:latin typeface="Arial" panose="020B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IN" dirty="0"/>
              <a:t>FLIGHT PRICE PREDICTION</a:t>
            </a:r>
            <a:br>
              <a:rPr lang="en-US" dirty="0"/>
            </a:br>
            <a:endParaRPr lang="en-US" dirty="0"/>
          </a:p>
        </p:txBody>
      </p:sp>
      <p:sp>
        <p:nvSpPr>
          <p:cNvPr id="7" name="Subtitle 6"/>
          <p:cNvSpPr>
            <a:spLocks noGrp="1"/>
          </p:cNvSpPr>
          <p:nvPr>
            <p:ph type="subTitle" idx="1"/>
          </p:nvPr>
        </p:nvSpPr>
        <p:spPr>
          <a:xfrm>
            <a:off x="1783080" y="4953000"/>
            <a:ext cx="8321040" cy="1752600"/>
          </a:xfrm>
        </p:spPr>
        <p:txBody>
          <a:bodyPr/>
          <a:lstStyle/>
          <a:p>
            <a:r>
              <a:rPr lang="en-US" sz="1600" dirty="0">
                <a:solidFill>
                  <a:schemeClr val="tx1"/>
                </a:solidFill>
              </a:rPr>
              <a:t>Submittted By: Shubham J. Chougule</a:t>
            </a:r>
            <a:endParaRPr lang="en-US" sz="16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533400"/>
            <a:ext cx="10698480" cy="1143000"/>
          </a:xfrm>
        </p:spPr>
        <p:txBody>
          <a:bodyPr>
            <a:normAutofit/>
          </a:bodyPr>
          <a:lstStyle/>
          <a:p>
            <a:pPr algn="l"/>
            <a:r>
              <a:rPr lang="en-US" sz="2400" b="1" dirty="0"/>
              <a:t>Duration </a:t>
            </a:r>
            <a:r>
              <a:rPr lang="en-US" sz="2400" b="1" dirty="0" err="1"/>
              <a:t>vs</a:t>
            </a:r>
            <a:r>
              <a:rPr lang="en-US" sz="2400" b="1" dirty="0"/>
              <a:t> Price</a:t>
            </a:r>
            <a:endParaRPr lang="en-US" sz="2400" b="1" dirty="0"/>
          </a:p>
        </p:txBody>
      </p:sp>
      <p:sp>
        <p:nvSpPr>
          <p:cNvPr id="4" name="Content Placeholder 3"/>
          <p:cNvSpPr>
            <a:spLocks noGrp="1"/>
          </p:cNvSpPr>
          <p:nvPr>
            <p:ph sz="half" idx="2"/>
          </p:nvPr>
        </p:nvSpPr>
        <p:spPr>
          <a:xfrm>
            <a:off x="1752600" y="5334000"/>
            <a:ext cx="8686800" cy="1325565"/>
          </a:xfrm>
        </p:spPr>
        <p:txBody>
          <a:bodyPr/>
          <a:lstStyle/>
          <a:p>
            <a:pPr>
              <a:buNone/>
            </a:pPr>
            <a:r>
              <a:rPr lang="en-IN" sz="1800" dirty="0"/>
              <a:t>	The above figure is representing the scatter plot of Duration </a:t>
            </a:r>
            <a:r>
              <a:rPr lang="en-IN" sz="1800" dirty="0" err="1"/>
              <a:t>vs</a:t>
            </a:r>
            <a:r>
              <a:rPr lang="en-IN" sz="1800" dirty="0"/>
              <a:t> Price. Looking at this figure we can say that there is some linear relation between price and duration. The prices increase with duration.</a:t>
            </a:r>
            <a:r>
              <a:rPr lang="en-US" sz="1800" dirty="0"/>
              <a:t> </a:t>
            </a:r>
            <a:endParaRPr lang="en-US" sz="1800" dirty="0"/>
          </a:p>
          <a:p>
            <a:endParaRPr lang="en-US" dirty="0"/>
          </a:p>
        </p:txBody>
      </p:sp>
      <p:pic>
        <p:nvPicPr>
          <p:cNvPr id="5122" name="Picture 2"/>
          <p:cNvPicPr>
            <a:picLocks noGrp="1"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bwMode="auto">
          <a:xfrm>
            <a:off x="1828800" y="1447800"/>
            <a:ext cx="6705600" cy="33650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t>Model Building and Evaluation</a:t>
            </a:r>
            <a:endParaRPr lang="en-US" sz="3200" dirty="0"/>
          </a:p>
        </p:txBody>
      </p:sp>
      <p:sp>
        <p:nvSpPr>
          <p:cNvPr id="3" name="Content Placeholder 2"/>
          <p:cNvSpPr>
            <a:spLocks noGrp="1"/>
          </p:cNvSpPr>
          <p:nvPr>
            <p:ph sz="half" idx="1"/>
          </p:nvPr>
        </p:nvSpPr>
        <p:spPr>
          <a:xfrm>
            <a:off x="914400" y="1371601"/>
            <a:ext cx="9006840" cy="1828800"/>
          </a:xfrm>
        </p:spPr>
        <p:txBody>
          <a:bodyPr>
            <a:normAutofit/>
          </a:bodyPr>
          <a:lstStyle/>
          <a:p>
            <a:pPr>
              <a:buNone/>
            </a:pPr>
            <a:r>
              <a:rPr lang="en-IN" sz="1800" b="1" dirty="0"/>
              <a:t>Data Pre-processing</a:t>
            </a:r>
            <a:endParaRPr lang="en-US" sz="1800" dirty="0"/>
          </a:p>
          <a:p>
            <a:pPr lvl="1">
              <a:buNone/>
            </a:pPr>
            <a:r>
              <a:rPr lang="en-IN" sz="1800" dirty="0"/>
              <a:t>Outlier removing(using </a:t>
            </a:r>
            <a:r>
              <a:rPr lang="en-IN" sz="1800" dirty="0" err="1"/>
              <a:t>z_score</a:t>
            </a:r>
            <a:r>
              <a:rPr lang="en-IN" sz="1800" dirty="0"/>
              <a:t> method)</a:t>
            </a:r>
            <a:endParaRPr lang="en-US" sz="1800" dirty="0"/>
          </a:p>
          <a:p>
            <a:pPr lvl="1">
              <a:buNone/>
            </a:pPr>
            <a:r>
              <a:rPr lang="en-IN" sz="1800" dirty="0" err="1"/>
              <a:t>Skewness</a:t>
            </a:r>
            <a:r>
              <a:rPr lang="en-IN" sz="1800" dirty="0"/>
              <a:t> treatment</a:t>
            </a:r>
            <a:endParaRPr lang="en-US" sz="1800" dirty="0"/>
          </a:p>
          <a:p>
            <a:pPr lvl="1">
              <a:buNone/>
            </a:pPr>
            <a:r>
              <a:rPr lang="en-IN" sz="1800" dirty="0"/>
              <a:t>Normalizing the data(applying </a:t>
            </a:r>
            <a:r>
              <a:rPr lang="en-IN" sz="1800" dirty="0" err="1"/>
              <a:t>StandardScaler</a:t>
            </a:r>
            <a:r>
              <a:rPr lang="en-IN" sz="1800" dirty="0"/>
              <a:t> to numerical features)</a:t>
            </a:r>
            <a:endParaRPr lang="en-US" sz="1800" dirty="0"/>
          </a:p>
          <a:p>
            <a:pPr lvl="1">
              <a:buNone/>
            </a:pPr>
            <a:r>
              <a:rPr lang="en-IN" sz="1800" dirty="0"/>
              <a:t>Encoding categorical features(Using </a:t>
            </a:r>
            <a:r>
              <a:rPr lang="en-IN" sz="1800" dirty="0" err="1"/>
              <a:t>OrdinalEncoder</a:t>
            </a:r>
            <a:r>
              <a:rPr lang="en-IN" sz="1800" dirty="0"/>
              <a:t>)</a:t>
            </a:r>
            <a:endParaRPr lang="en-US" sz="1800" dirty="0"/>
          </a:p>
          <a:p>
            <a:endParaRPr lang="en-US" dirty="0"/>
          </a:p>
        </p:txBody>
      </p:sp>
      <p:sp>
        <p:nvSpPr>
          <p:cNvPr id="4" name="Content Placeholder 3"/>
          <p:cNvSpPr>
            <a:spLocks noGrp="1"/>
          </p:cNvSpPr>
          <p:nvPr>
            <p:ph sz="half" idx="2"/>
          </p:nvPr>
        </p:nvSpPr>
        <p:spPr>
          <a:xfrm>
            <a:off x="609600" y="3505200"/>
            <a:ext cx="10073640" cy="2773365"/>
          </a:xfrm>
        </p:spPr>
        <p:txBody>
          <a:bodyPr>
            <a:normAutofit/>
          </a:bodyPr>
          <a:lstStyle/>
          <a:p>
            <a:pPr algn="just">
              <a:buNone/>
            </a:pPr>
            <a:r>
              <a:rPr lang="en-IN" sz="1800" dirty="0"/>
              <a:t>	For this project I have applied </a:t>
            </a:r>
            <a:r>
              <a:rPr lang="en-IN" sz="1800" dirty="0" err="1"/>
              <a:t>StandardScaler</a:t>
            </a:r>
            <a:r>
              <a:rPr lang="en-IN" sz="1800" dirty="0"/>
              <a:t> to numerical features for bringing it to a common scale and used ordinal encoder for categorical features. After doing such pre-processing steps I used this data for model building with the help of </a:t>
            </a:r>
            <a:r>
              <a:rPr lang="en-IN" sz="1800" dirty="0" err="1"/>
              <a:t>train_test_split</a:t>
            </a:r>
            <a:r>
              <a:rPr lang="en-IN" sz="1800" dirty="0"/>
              <a:t>. I have defined a function to train and evaluate our algorithms. For this task I have used many regression algorithms and selected </a:t>
            </a:r>
            <a:r>
              <a:rPr lang="en-IN" sz="1800" dirty="0" err="1"/>
              <a:t>LGBMRegressor</a:t>
            </a:r>
            <a:r>
              <a:rPr lang="en-IN" sz="1800" dirty="0"/>
              <a:t> as it is giving better performance than other algorithms. Linear models were giving least difference in r2-score and </a:t>
            </a:r>
            <a:r>
              <a:rPr lang="en-IN" sz="1800" dirty="0" err="1"/>
              <a:t>cv</a:t>
            </a:r>
            <a:r>
              <a:rPr lang="en-IN" sz="1800" dirty="0"/>
              <a:t>-score but in this case the r2-score was very less compared to tree based algorithms. Other than </a:t>
            </a:r>
            <a:r>
              <a:rPr lang="en-IN" sz="1800" dirty="0" err="1"/>
              <a:t>LGBMRegressor</a:t>
            </a:r>
            <a:r>
              <a:rPr lang="en-IN" sz="1800" dirty="0"/>
              <a:t> algorithms showing the problem of over-fitting so I selected </a:t>
            </a:r>
            <a:r>
              <a:rPr lang="en-IN" sz="1800" dirty="0" err="1"/>
              <a:t>LGBMRegressor</a:t>
            </a:r>
            <a:r>
              <a:rPr lang="en-IN" sz="1800" dirty="0"/>
              <a:t> which is not over-fitting much compared to others.</a:t>
            </a:r>
            <a:endParaRPr lang="en-US" sz="1800" dirty="0"/>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274638"/>
            <a:ext cx="10698480" cy="792162"/>
          </a:xfrm>
        </p:spPr>
        <p:txBody>
          <a:bodyPr>
            <a:normAutofit/>
          </a:bodyPr>
          <a:lstStyle/>
          <a:p>
            <a:pPr algn="l"/>
            <a:r>
              <a:rPr lang="en-US" sz="3200" dirty="0"/>
              <a:t>Final Model</a:t>
            </a:r>
            <a:endParaRPr lang="en-US" sz="3200" dirty="0"/>
          </a:p>
        </p:txBody>
      </p:sp>
      <p:sp>
        <p:nvSpPr>
          <p:cNvPr id="4" name="Content Placeholder 3"/>
          <p:cNvSpPr>
            <a:spLocks noGrp="1"/>
          </p:cNvSpPr>
          <p:nvPr>
            <p:ph sz="half" idx="2"/>
          </p:nvPr>
        </p:nvSpPr>
        <p:spPr>
          <a:xfrm>
            <a:off x="8084820" y="3733800"/>
            <a:ext cx="3268980" cy="2773365"/>
          </a:xfrm>
        </p:spPr>
        <p:txBody>
          <a:bodyPr>
            <a:normAutofit/>
          </a:bodyPr>
          <a:lstStyle/>
          <a:p>
            <a:pPr>
              <a:buNone/>
            </a:pPr>
            <a:r>
              <a:rPr lang="en-IN" sz="1800" dirty="0"/>
              <a:t>	Great we have achieved a better r2 score after doing </a:t>
            </a:r>
            <a:r>
              <a:rPr lang="en-IN" sz="1800" dirty="0" err="1"/>
              <a:t>hyperparameter</a:t>
            </a:r>
            <a:r>
              <a:rPr lang="en-IN" sz="1800" dirty="0"/>
              <a:t> tuning than earlier.</a:t>
            </a:r>
            <a:endParaRPr lang="en-US" sz="1800" dirty="0"/>
          </a:p>
          <a:p>
            <a:pPr>
              <a:buNone/>
            </a:pPr>
            <a:endParaRPr lang="en-US" dirty="0"/>
          </a:p>
        </p:txBody>
      </p:sp>
      <p:pic>
        <p:nvPicPr>
          <p:cNvPr id="9" name="Content Placeholder 8"/>
          <p:cNvPicPr>
            <a:picLocks noGrp="1"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593725" y="1066801"/>
            <a:ext cx="5251450" cy="5029200"/>
          </a:xfrm>
        </p:spPr>
      </p:pic>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2936" y="982825"/>
            <a:ext cx="4405313" cy="2590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8200"/>
            <a:ext cx="10698480" cy="639762"/>
          </a:xfrm>
        </p:spPr>
        <p:txBody>
          <a:bodyPr>
            <a:normAutofit fontScale="90000"/>
          </a:bodyPr>
          <a:lstStyle/>
          <a:p>
            <a:pPr algn="l"/>
            <a:r>
              <a:rPr lang="en-IN" sz="3600" dirty="0"/>
              <a:t>Conclusion</a:t>
            </a:r>
            <a:br>
              <a:rPr lang="en-US" dirty="0"/>
            </a:br>
            <a:endParaRPr lang="en-US" dirty="0"/>
          </a:p>
        </p:txBody>
      </p:sp>
      <p:sp>
        <p:nvSpPr>
          <p:cNvPr id="3" name="Content Placeholder 2"/>
          <p:cNvSpPr>
            <a:spLocks noGrp="1"/>
          </p:cNvSpPr>
          <p:nvPr>
            <p:ph sz="half" idx="1"/>
          </p:nvPr>
        </p:nvSpPr>
        <p:spPr>
          <a:xfrm>
            <a:off x="1066800" y="1447800"/>
            <a:ext cx="9540240" cy="2971800"/>
          </a:xfrm>
        </p:spPr>
        <p:txBody>
          <a:bodyPr>
            <a:normAutofit fontScale="55000" lnSpcReduction="20000"/>
          </a:bodyPr>
          <a:lstStyle/>
          <a:p>
            <a:pPr>
              <a:buNone/>
            </a:pPr>
            <a:r>
              <a:rPr lang="en-IN" sz="3300" b="1" dirty="0"/>
              <a:t>Key findings of the study</a:t>
            </a:r>
            <a:endParaRPr lang="en-US" sz="3300" dirty="0"/>
          </a:p>
          <a:p>
            <a:pPr algn="just"/>
            <a:r>
              <a:rPr lang="en-US" sz="3300" dirty="0"/>
              <a:t>In this project we have scraped the flight data from yatra.com. Then the .</a:t>
            </a:r>
            <a:r>
              <a:rPr lang="en-US" sz="3300" dirty="0" err="1"/>
              <a:t>csv</a:t>
            </a:r>
            <a:r>
              <a:rPr lang="en-US" sz="3300" dirty="0"/>
              <a:t> file is loaded into a data frame.</a:t>
            </a:r>
            <a:endParaRPr lang="en-US" sz="3300" dirty="0"/>
          </a:p>
          <a:p>
            <a:pPr algn="just"/>
            <a:r>
              <a:rPr lang="en-US" sz="3300" dirty="0"/>
              <a:t>Luckily we don't have any missing values in our data set.</a:t>
            </a:r>
            <a:endParaRPr lang="en-US" sz="3300" dirty="0"/>
          </a:p>
          <a:p>
            <a:pPr algn="just"/>
            <a:r>
              <a:rPr lang="en-US" sz="3300" dirty="0"/>
              <a:t>Looking at the data set we understand that there are some features needs to be processed like converting the data types, and get the actual value from the string entries from the time related columns.</a:t>
            </a:r>
            <a:endParaRPr lang="en-US" sz="3300" dirty="0"/>
          </a:p>
          <a:p>
            <a:pPr algn="just"/>
            <a:r>
              <a:rPr lang="en-US" sz="3300" dirty="0"/>
              <a:t>After the data is been processed I have done some EDA to understand the relation among features and the target variable.</a:t>
            </a:r>
            <a:endParaRPr lang="en-US" sz="3300" dirty="0"/>
          </a:p>
          <a:p>
            <a:pPr algn="just"/>
            <a:r>
              <a:rPr lang="en-US" sz="3300" dirty="0"/>
              <a:t>Features like flight duration, number of stops during the journey and the availability of meals are playing major role in predicting the prices of the flights</a:t>
            </a:r>
            <a:endParaRPr lang="en-US" sz="3300" dirty="0"/>
          </a:p>
          <a:p>
            <a:endParaRPr lang="en-US" dirty="0"/>
          </a:p>
        </p:txBody>
      </p:sp>
      <p:sp>
        <p:nvSpPr>
          <p:cNvPr id="4" name="Content Placeholder 3"/>
          <p:cNvSpPr>
            <a:spLocks noGrp="1"/>
          </p:cNvSpPr>
          <p:nvPr>
            <p:ph sz="half" idx="2"/>
          </p:nvPr>
        </p:nvSpPr>
        <p:spPr>
          <a:xfrm>
            <a:off x="1066800" y="4495800"/>
            <a:ext cx="10279380" cy="2133600"/>
          </a:xfrm>
        </p:spPr>
        <p:txBody>
          <a:bodyPr>
            <a:normAutofit fontScale="55000" lnSpcReduction="20000"/>
          </a:bodyPr>
          <a:lstStyle/>
          <a:p>
            <a:pPr>
              <a:buNone/>
            </a:pPr>
            <a:r>
              <a:rPr lang="en-IN" b="1" dirty="0"/>
              <a:t>	</a:t>
            </a:r>
            <a:r>
              <a:rPr lang="en-IN" sz="3300" b="1" dirty="0"/>
              <a:t>Limitations of this work and scope for the future work</a:t>
            </a:r>
            <a:endParaRPr lang="en-US" sz="3300" dirty="0"/>
          </a:p>
          <a:p>
            <a:r>
              <a:rPr lang="en-US" sz="3300" dirty="0"/>
              <a:t>As looking at the features we came to know that the numbers of features are very less, due to which we are getting somewhat lower r2-scores.</a:t>
            </a:r>
            <a:endParaRPr lang="en-US" sz="3300" dirty="0"/>
          </a:p>
          <a:p>
            <a:r>
              <a:rPr lang="en-US" sz="3300" dirty="0"/>
              <a:t>Some algorithms are facing over-fitting problem which may be because of less number of features in our dataset.</a:t>
            </a:r>
            <a:endParaRPr lang="en-US" sz="3300" dirty="0"/>
          </a:p>
          <a:p>
            <a:r>
              <a:rPr lang="en-US" sz="3300" dirty="0"/>
              <a:t>We can get a better r2 score than now by fetching some more features from the web scraping by that we may also reduce the over fitting problem in our models.</a:t>
            </a:r>
            <a:endParaRPr lang="en-US" sz="33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00063"/>
            <a:ext cx="10698480" cy="1143000"/>
          </a:xfrm>
        </p:spPr>
        <p:txBody>
          <a:bodyPr>
            <a:normAutofit/>
          </a:bodyPr>
          <a:lstStyle/>
          <a:p>
            <a:pPr algn="l"/>
            <a:r>
              <a:rPr lang="en-US" sz="3200" dirty="0"/>
              <a:t>Problem statement</a:t>
            </a:r>
            <a:endParaRPr lang="en-US" sz="3200" dirty="0"/>
          </a:p>
        </p:txBody>
      </p:sp>
      <p:sp>
        <p:nvSpPr>
          <p:cNvPr id="3" name="Content Placeholder 2"/>
          <p:cNvSpPr>
            <a:spLocks noGrp="1"/>
          </p:cNvSpPr>
          <p:nvPr>
            <p:ph idx="1"/>
          </p:nvPr>
        </p:nvSpPr>
        <p:spPr>
          <a:xfrm>
            <a:off x="914400" y="1428750"/>
            <a:ext cx="9692640" cy="4525963"/>
          </a:xfrm>
        </p:spPr>
        <p:txBody>
          <a:bodyPr>
            <a:normAutofit fontScale="92500" lnSpcReduction="20000"/>
          </a:bodyPr>
          <a:lstStyle/>
          <a:p>
            <a:pPr algn="just">
              <a:lnSpc>
                <a:spcPct val="150000"/>
              </a:lnSpc>
              <a:buNone/>
            </a:pPr>
            <a:r>
              <a:rPr lang="en-IN" dirty="0"/>
              <a:t>	</a:t>
            </a:r>
            <a:r>
              <a:rPr lang="en-IN" sz="1900" dirty="0"/>
              <a:t>The airline industry is considered as one of the most sophisticated industry in using complex pricing strategies. Nowadays, ticket prices can vary dynamically and significantly for the same flight, even for nearby seats. The ticket price of a specific flight can change up to 7 times a day. Customers are seeking to get the lowest price for their ticket, while airline companies are trying to keep their overall revenue as high as possible and maximize their profit. However, mismatches between available seats and passenger demand usually leads to either the customer paying more or the airlines company loosing revenue. Airlines companies are generally equipped with advanced tools and capabilities that enable them to control the pricing process. However, customers are also becoming more strategic with the development of various online tools to compare prices across various airline companies. In addition, competition between airlines makes the task of determining optimal pricing is hard for everyone.</a:t>
            </a:r>
            <a:endParaRPr lang="en-US" sz="1900"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10698480" cy="1143000"/>
          </a:xfrm>
        </p:spPr>
        <p:txBody>
          <a:bodyPr>
            <a:normAutofit/>
          </a:bodyPr>
          <a:lstStyle/>
          <a:p>
            <a:pPr algn="l"/>
            <a:r>
              <a:rPr lang="en-IN" sz="3200" dirty="0"/>
              <a:t>Analytical Problem Framing</a:t>
            </a:r>
            <a:endParaRPr lang="en-US" sz="3200" dirty="0"/>
          </a:p>
        </p:txBody>
      </p:sp>
      <p:sp>
        <p:nvSpPr>
          <p:cNvPr id="3" name="Content Placeholder 2"/>
          <p:cNvSpPr>
            <a:spLocks noGrp="1"/>
          </p:cNvSpPr>
          <p:nvPr>
            <p:ph idx="1"/>
          </p:nvPr>
        </p:nvSpPr>
        <p:spPr>
          <a:xfrm>
            <a:off x="762000" y="914400"/>
            <a:ext cx="10698480" cy="1447798"/>
          </a:xfrm>
        </p:spPr>
        <p:txBody>
          <a:bodyPr/>
          <a:lstStyle/>
          <a:p>
            <a:pPr algn="just">
              <a:buNone/>
            </a:pPr>
            <a:r>
              <a:rPr lang="en-IN" sz="1800" dirty="0"/>
              <a:t>	For the given flight price prediction project I have scraped the flight prices along with some other features from a well known website that is ‘yatra.com’. And this data is framed into a data frame and saved into a .</a:t>
            </a:r>
            <a:r>
              <a:rPr lang="en-IN" sz="1800" dirty="0" err="1"/>
              <a:t>csv</a:t>
            </a:r>
            <a:r>
              <a:rPr lang="en-IN" sz="1800" dirty="0"/>
              <a:t> file. After that I have fetched this data set and performed some data processing and some EDA. The data set is having around 1645 rows and 10 columns.</a:t>
            </a:r>
            <a:endParaRPr lang="en-US" sz="1800" dirty="0"/>
          </a:p>
          <a:p>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00836" y="2362198"/>
            <a:ext cx="9267164" cy="388448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t>Data Processing</a:t>
            </a:r>
            <a:endParaRPr lang="en-US" sz="3200" dirty="0"/>
          </a:p>
        </p:txBody>
      </p:sp>
      <p:sp>
        <p:nvSpPr>
          <p:cNvPr id="3" name="Content Placeholder 2"/>
          <p:cNvSpPr>
            <a:spLocks noGrp="1"/>
          </p:cNvSpPr>
          <p:nvPr>
            <p:ph idx="1"/>
          </p:nvPr>
        </p:nvSpPr>
        <p:spPr>
          <a:xfrm>
            <a:off x="762000" y="1524000"/>
            <a:ext cx="10439400" cy="4525963"/>
          </a:xfrm>
        </p:spPr>
        <p:txBody>
          <a:bodyPr/>
          <a:lstStyle/>
          <a:p>
            <a:pPr algn="just">
              <a:buNone/>
            </a:pPr>
            <a:r>
              <a:rPr lang="en-US" dirty="0"/>
              <a:t>	</a:t>
            </a:r>
            <a:r>
              <a:rPr lang="en-US" sz="1800" dirty="0"/>
              <a:t>Here the data types of all the features is given as object type. We need to convert it to correct respective data type of it. For that purpose we need to go through some data processing steps.</a:t>
            </a:r>
            <a:endParaRPr lang="en-US" sz="1800" dirty="0"/>
          </a:p>
          <a:p>
            <a:pPr algn="just">
              <a:buNone/>
            </a:pPr>
            <a:endParaRPr lang="en-US" sz="1800" dirty="0"/>
          </a:p>
          <a:p>
            <a:r>
              <a:rPr lang="en-IN" sz="1800" dirty="0"/>
              <a:t>Duration column:</a:t>
            </a:r>
            <a:br>
              <a:rPr lang="en-IN" sz="1800" dirty="0"/>
            </a:br>
            <a:r>
              <a:rPr lang="en-IN" sz="1800" dirty="0"/>
              <a:t>This column is having string entries in hours and minutes; I have separated hours and minutes into two different columns by splitting and then by using both of these columns filled the entries into Duration column as given in above figure.</a:t>
            </a:r>
            <a:endParaRPr lang="en-US" sz="1800" dirty="0"/>
          </a:p>
          <a:p>
            <a:pPr algn="just">
              <a:buNone/>
            </a:pPr>
            <a:endParaRPr lang="en-US" sz="1800" dirty="0"/>
          </a:p>
          <a:p>
            <a:pPr algn="just"/>
            <a:r>
              <a:rPr lang="en-IN" sz="1800" dirty="0" err="1"/>
              <a:t>Departure_time</a:t>
            </a:r>
            <a:r>
              <a:rPr lang="en-IN" sz="1800" dirty="0"/>
              <a:t> &amp; </a:t>
            </a:r>
            <a:r>
              <a:rPr lang="en-IN" sz="1800" dirty="0" err="1"/>
              <a:t>Time_of_arrival</a:t>
            </a:r>
            <a:r>
              <a:rPr lang="en-IN" sz="1800" dirty="0"/>
              <a:t>:</a:t>
            </a:r>
            <a:endParaRPr lang="en-US" sz="1800" dirty="0"/>
          </a:p>
          <a:p>
            <a:pPr algn="just">
              <a:buNone/>
            </a:pPr>
            <a:r>
              <a:rPr lang="en-IN" sz="1800" dirty="0"/>
              <a:t>	As similar to the case of duration column these two columns are also having the time but in a string format. And by using above code steps I have fetched numerical values for the time and filled to respective columns. And the extra columns from these three cases have deleted from the data set.</a:t>
            </a:r>
            <a:endParaRPr lang="en-US" sz="1800" dirty="0"/>
          </a:p>
          <a:p>
            <a:pPr algn="just">
              <a:buNone/>
            </a:pP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066800"/>
            <a:ext cx="10698480" cy="914400"/>
          </a:xfrm>
        </p:spPr>
        <p:txBody>
          <a:bodyPr>
            <a:normAutofit/>
          </a:bodyPr>
          <a:lstStyle/>
          <a:p>
            <a:pPr algn="l"/>
            <a:r>
              <a:rPr lang="en-IN" sz="2000" dirty="0"/>
              <a:t>Stops:</a:t>
            </a:r>
            <a:br>
              <a:rPr lang="en-US" sz="2000" dirty="0"/>
            </a:br>
            <a:endParaRPr lang="en-US" sz="2000" dirty="0"/>
          </a:p>
        </p:txBody>
      </p:sp>
      <p:sp>
        <p:nvSpPr>
          <p:cNvPr id="3" name="Content Placeholder 2"/>
          <p:cNvSpPr>
            <a:spLocks noGrp="1"/>
          </p:cNvSpPr>
          <p:nvPr>
            <p:ph idx="1"/>
          </p:nvPr>
        </p:nvSpPr>
        <p:spPr>
          <a:xfrm>
            <a:off x="914400" y="4724400"/>
            <a:ext cx="9982200" cy="1295400"/>
          </a:xfrm>
        </p:spPr>
        <p:txBody>
          <a:bodyPr>
            <a:normAutofit/>
          </a:bodyPr>
          <a:lstStyle/>
          <a:p>
            <a:pPr algn="just">
              <a:buNone/>
            </a:pPr>
            <a:r>
              <a:rPr lang="en-IN" sz="1800" dirty="0"/>
              <a:t>	This column is a categorical column and filled with string values, but we need to fill the values in ordinal manner so I have replaced the entries with corresponding numeric values.</a:t>
            </a:r>
            <a:endParaRPr lang="en-US" sz="1800" dirty="0"/>
          </a:p>
          <a:p>
            <a:pPr>
              <a:buNone/>
            </a:pPr>
            <a:endParaRPr lang="en-US"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95400" y="2138265"/>
            <a:ext cx="8411749" cy="16861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dirty="0"/>
              <a:t>Exploratory Data Analysis</a:t>
            </a:r>
            <a:endParaRPr lang="en-US" sz="3200" dirty="0"/>
          </a:p>
        </p:txBody>
      </p:sp>
      <p:sp>
        <p:nvSpPr>
          <p:cNvPr id="5" name="Content Placeholder 4"/>
          <p:cNvSpPr>
            <a:spLocks noGrp="1"/>
          </p:cNvSpPr>
          <p:nvPr>
            <p:ph sz="half" idx="2"/>
          </p:nvPr>
        </p:nvSpPr>
        <p:spPr>
          <a:xfrm>
            <a:off x="914400" y="5105400"/>
            <a:ext cx="10363200" cy="1554165"/>
          </a:xfrm>
        </p:spPr>
        <p:txBody>
          <a:bodyPr>
            <a:normAutofit/>
          </a:bodyPr>
          <a:lstStyle/>
          <a:p>
            <a:pPr algn="just">
              <a:buNone/>
            </a:pPr>
            <a:r>
              <a:rPr lang="en-IN" dirty="0"/>
              <a:t>	</a:t>
            </a:r>
            <a:r>
              <a:rPr lang="en-IN" sz="1800" dirty="0"/>
              <a:t>Above figure is showing two different plots one is count plot for the column Airline and another is a strip plot showing relation between Airline and Prices. The count plot will tell us that there are more numbers of flights of </a:t>
            </a:r>
            <a:r>
              <a:rPr lang="en-IN" sz="1800" dirty="0" err="1"/>
              <a:t>Vistara</a:t>
            </a:r>
            <a:r>
              <a:rPr lang="en-IN" sz="1800" dirty="0"/>
              <a:t>, </a:t>
            </a:r>
            <a:r>
              <a:rPr lang="en-IN" sz="1800" dirty="0" err="1"/>
              <a:t>IndiGo</a:t>
            </a:r>
            <a:r>
              <a:rPr lang="en-IN" sz="1800" dirty="0"/>
              <a:t> and Air India than others. Flights of Alliance Airline are very less in numbers. Strip plot will tell us spice jet prices are higher than indigo</a:t>
            </a:r>
            <a:endParaRPr lang="en-IN" sz="1800" dirty="0"/>
          </a:p>
          <a:p>
            <a:pPr algn="just">
              <a:buNone/>
            </a:pPr>
            <a:endParaRPr lang="en-US" sz="1800" dirty="0"/>
          </a:p>
          <a:p>
            <a:pPr>
              <a:buNone/>
            </a:pPr>
            <a:endParaRPr lang="en-US" dirty="0"/>
          </a:p>
        </p:txBody>
      </p:sp>
      <p:sp>
        <p:nvSpPr>
          <p:cNvPr id="6" name="Content Placeholder 5"/>
          <p:cNvSpPr>
            <a:spLocks noGrp="1"/>
          </p:cNvSpPr>
          <p:nvPr>
            <p:ph sz="half" idx="1"/>
          </p:nvPr>
        </p:nvSpPr>
        <p:spPr>
          <a:xfrm>
            <a:off x="594360" y="1600203"/>
            <a:ext cx="8930640" cy="3047998"/>
          </a:xfrm>
        </p:spPr>
        <p:txBody>
          <a:bodyPr/>
          <a:lstStyle/>
          <a:p>
            <a:endParaRPr lang="en-IN"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4360" y="1632859"/>
            <a:ext cx="8930640" cy="32218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304800"/>
            <a:ext cx="10698480" cy="1143000"/>
          </a:xfrm>
        </p:spPr>
        <p:txBody>
          <a:bodyPr>
            <a:normAutofit/>
          </a:bodyPr>
          <a:lstStyle/>
          <a:p>
            <a:pPr algn="l"/>
            <a:r>
              <a:rPr lang="en-IN" sz="2400" b="1" dirty="0"/>
              <a:t>Source</a:t>
            </a:r>
            <a:endParaRPr lang="en-US" sz="2400" b="1" dirty="0"/>
          </a:p>
        </p:txBody>
      </p:sp>
      <p:sp>
        <p:nvSpPr>
          <p:cNvPr id="6" name="Content Placeholder 5"/>
          <p:cNvSpPr>
            <a:spLocks noGrp="1"/>
          </p:cNvSpPr>
          <p:nvPr>
            <p:ph sz="half" idx="2"/>
          </p:nvPr>
        </p:nvSpPr>
        <p:spPr>
          <a:xfrm>
            <a:off x="838200" y="5181600"/>
            <a:ext cx="10203180" cy="1325565"/>
          </a:xfrm>
        </p:spPr>
        <p:txBody>
          <a:bodyPr/>
          <a:lstStyle/>
          <a:p>
            <a:pPr algn="just">
              <a:buNone/>
            </a:pPr>
            <a:r>
              <a:rPr lang="en-IN" sz="1800" dirty="0"/>
              <a:t>	Here we are having more number of flights from Bangalore followed by Mumbai and New Delhi. Looking at the strip plot we can say flights from New Delhi are having somewhat higher prices than other cities.</a:t>
            </a:r>
            <a:endParaRPr lang="en-US" sz="1800" dirty="0"/>
          </a:p>
          <a:p>
            <a:endParaRPr lang="en-US" dirty="0"/>
          </a:p>
        </p:txBody>
      </p:sp>
      <p:pic>
        <p:nvPicPr>
          <p:cNvPr id="2050" name="Picture 2"/>
          <p:cNvPicPr>
            <a:picLocks noGrp="1"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bwMode="auto">
          <a:xfrm>
            <a:off x="1371600" y="1600200"/>
            <a:ext cx="7772400" cy="3124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10698480" cy="1143000"/>
          </a:xfrm>
        </p:spPr>
        <p:txBody>
          <a:bodyPr>
            <a:normAutofit/>
          </a:bodyPr>
          <a:lstStyle/>
          <a:p>
            <a:pPr algn="l"/>
            <a:r>
              <a:rPr lang="en-IN" sz="2400" b="1" dirty="0" err="1"/>
              <a:t>Number_of_stops</a:t>
            </a:r>
            <a:endParaRPr lang="en-US" sz="2400" b="1" dirty="0"/>
          </a:p>
        </p:txBody>
      </p:sp>
      <p:sp>
        <p:nvSpPr>
          <p:cNvPr id="4" name="Content Placeholder 3"/>
          <p:cNvSpPr>
            <a:spLocks noGrp="1"/>
          </p:cNvSpPr>
          <p:nvPr>
            <p:ph sz="half" idx="2"/>
          </p:nvPr>
        </p:nvSpPr>
        <p:spPr>
          <a:xfrm>
            <a:off x="1295400" y="5486400"/>
            <a:ext cx="9448800" cy="1173165"/>
          </a:xfrm>
        </p:spPr>
        <p:txBody>
          <a:bodyPr>
            <a:normAutofit/>
          </a:bodyPr>
          <a:lstStyle/>
          <a:p>
            <a:pPr algn="just">
              <a:buNone/>
            </a:pPr>
            <a:r>
              <a:rPr lang="en-IN" dirty="0"/>
              <a:t>	</a:t>
            </a:r>
            <a:r>
              <a:rPr lang="en-IN" sz="1800" dirty="0"/>
              <a:t>The above count plot will tell us that most of the flights are with 1 stop and very few are with 3 during the Journey. We can see that the prices are increasing with the number of stops.</a:t>
            </a:r>
            <a:endParaRPr lang="en-US" sz="1800" dirty="0"/>
          </a:p>
          <a:p>
            <a:pPr>
              <a:buNone/>
            </a:pPr>
            <a:endParaRPr lang="en-US" dirty="0"/>
          </a:p>
        </p:txBody>
      </p:sp>
      <p:pic>
        <p:nvPicPr>
          <p:cNvPr id="3074" name="Picture 2"/>
          <p:cNvPicPr>
            <a:picLocks noGrp="1"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bwMode="auto">
          <a:xfrm>
            <a:off x="1295401" y="1600200"/>
            <a:ext cx="8491840" cy="3505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8200" y="4343400"/>
            <a:ext cx="10454640" cy="2133600"/>
          </a:xfrm>
        </p:spPr>
        <p:txBody>
          <a:bodyPr>
            <a:normAutofit/>
          </a:bodyPr>
          <a:lstStyle/>
          <a:p>
            <a:pPr algn="just">
              <a:buNone/>
            </a:pPr>
            <a:r>
              <a:rPr lang="en-IN" sz="1800" dirty="0"/>
              <a:t>	The first scatter plot is showing relationship between Departure time and flight prices. We can observe that there are very few flights departing in the early morning which are having lower price as well.</a:t>
            </a:r>
            <a:endParaRPr lang="en-IN" sz="1800" dirty="0"/>
          </a:p>
          <a:p>
            <a:pPr algn="just">
              <a:buNone/>
            </a:pPr>
            <a:endParaRPr lang="en-US" sz="1800" dirty="0"/>
          </a:p>
          <a:p>
            <a:pPr algn="just">
              <a:buNone/>
            </a:pPr>
            <a:r>
              <a:rPr lang="en-IN" sz="1800" dirty="0"/>
              <a:t>	Second scatter plot is showing relation between Time of arrival and flight prices, which will tell us that very few numbers of flights are arriving in the early morning that is around 0 to 5 am. We can say the flight prices are not much dependent on the time of arrival.</a:t>
            </a:r>
            <a:endParaRPr lang="en-US" sz="1800" dirty="0"/>
          </a:p>
          <a:p>
            <a:endParaRPr lang="en-US" dirty="0"/>
          </a:p>
        </p:txBody>
      </p:sp>
      <p:sp>
        <p:nvSpPr>
          <p:cNvPr id="3" name="Content Placeholder 2"/>
          <p:cNvSpPr>
            <a:spLocks noGrp="1"/>
          </p:cNvSpPr>
          <p:nvPr>
            <p:ph sz="half" idx="1"/>
          </p:nvPr>
        </p:nvSpPr>
        <p:spPr>
          <a:xfrm>
            <a:off x="594360" y="838200"/>
            <a:ext cx="5120640" cy="2895603"/>
          </a:xfrm>
        </p:spPr>
        <p:txBody>
          <a:bodyPr/>
          <a:lstStyle/>
          <a:p>
            <a:endParaRPr lang="en-IN"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8163" y="838201"/>
            <a:ext cx="5106837" cy="278606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808653"/>
            <a:ext cx="4724400" cy="2925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6217</Words>
  <Application>WPS Presentation</Application>
  <PresentationFormat>Custom</PresentationFormat>
  <Paragraphs>87</Paragraphs>
  <Slides>14</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Calibri</vt:lpstr>
      <vt:lpstr>Helvetica Neue</vt:lpstr>
      <vt:lpstr>Microsoft YaHei</vt:lpstr>
      <vt:lpstr>汉仪旗黑</vt:lpstr>
      <vt:lpstr>Arial Unicode MS</vt:lpstr>
      <vt:lpstr>宋体-简</vt:lpstr>
      <vt:lpstr>Blue Waves</vt:lpstr>
      <vt:lpstr>FLIGHT PRICE PREDICTION </vt:lpstr>
      <vt:lpstr>Problem statement</vt:lpstr>
      <vt:lpstr>Analytical Problem Framing</vt:lpstr>
      <vt:lpstr>Data Processing</vt:lpstr>
      <vt:lpstr>Stops: </vt:lpstr>
      <vt:lpstr>Exploratory Data Analysis</vt:lpstr>
      <vt:lpstr>Source</vt:lpstr>
      <vt:lpstr>Number_of_stops</vt:lpstr>
      <vt:lpstr>PowerPoint 演示文稿</vt:lpstr>
      <vt:lpstr>Duration vs Price</vt:lpstr>
      <vt:lpstr>Model Building and Evaluation</vt:lpstr>
      <vt:lpstr>Final Model</vt:lpstr>
      <vt:lpstr>Conclusion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dc:creator>ABHINANDAN</dc:creator>
  <cp:lastModifiedBy>shubh</cp:lastModifiedBy>
  <cp:revision>17</cp:revision>
  <dcterms:created xsi:type="dcterms:W3CDTF">2022-10-31T13:12:41Z</dcterms:created>
  <dcterms:modified xsi:type="dcterms:W3CDTF">2022-10-31T13:12:41Z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1033-4.6.0.7725</vt:lpwstr>
  </property>
</Properties>
</file>