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g"/>
  <Override PartName="/ppt/media/image7.jpg" ContentType="image/jpg"/>
  <Override PartName="/ppt/media/image9.jpg" ContentType="image/jpg"/>
  <Override PartName="/ppt/media/image10.jpg" ContentType="image/jpg"/>
  <Override PartName="/ppt/media/image13.jpg" ContentType="image/jpg"/>
  <Override PartName="/ppt/media/image17.jpg" ContentType="image/jpg"/>
  <Override PartName="/ppt/media/image18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3767" y="1870037"/>
            <a:ext cx="6104867" cy="631832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924916" y="2031797"/>
            <a:ext cx="5922569" cy="599480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225546" y="1859337"/>
            <a:ext cx="1321308" cy="938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303270" y="1859339"/>
            <a:ext cx="1165860" cy="804672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589" y="3067186"/>
            <a:ext cx="5781224" cy="379984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270" b="0" kern="1200" cap="all" spc="-8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839" y="6867024"/>
            <a:ext cx="5782666" cy="73761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90" spc="68" baseline="0">
                <a:solidFill>
                  <a:schemeClr val="tx1"/>
                </a:solidFill>
              </a:defRPr>
            </a:lvl1pPr>
            <a:lvl2pPr marL="388620" indent="0" algn="ctr">
              <a:buNone/>
              <a:defRPr sz="1190"/>
            </a:lvl2pPr>
            <a:lvl3pPr marL="777240" indent="0" algn="ctr">
              <a:buNone/>
              <a:defRPr sz="1190"/>
            </a:lvl3pPr>
            <a:lvl4pPr marL="1165860" indent="0" algn="ctr">
              <a:buNone/>
              <a:defRPr sz="1190"/>
            </a:lvl4pPr>
            <a:lvl5pPr marL="1554480" indent="0" algn="ctr">
              <a:buNone/>
              <a:defRPr sz="1190"/>
            </a:lvl5pPr>
            <a:lvl6pPr marL="1943100" indent="0" algn="ctr">
              <a:buNone/>
              <a:defRPr sz="1190"/>
            </a:lvl6pPr>
            <a:lvl7pPr marL="2331720" indent="0" algn="ctr">
              <a:buNone/>
              <a:defRPr sz="1190"/>
            </a:lvl7pPr>
            <a:lvl8pPr marL="2720340" indent="0" algn="ctr">
              <a:buNone/>
              <a:defRPr sz="1190"/>
            </a:lvl8pPr>
            <a:lvl9pPr marL="3108960" indent="0" algn="ctr">
              <a:buNone/>
              <a:defRPr sz="11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342132" y="1946542"/>
            <a:ext cx="1088136" cy="670560"/>
          </a:xfrm>
        </p:spPr>
        <p:txBody>
          <a:bodyPr/>
          <a:lstStyle>
            <a:lvl1pPr algn="ctr">
              <a:defRPr sz="93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939196" y="7642888"/>
            <a:ext cx="3764756" cy="335280"/>
          </a:xfrm>
        </p:spPr>
        <p:txBody>
          <a:bodyPr/>
          <a:lstStyle>
            <a:lvl1pPr algn="l">
              <a:defRPr sz="7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5486912" y="7644384"/>
            <a:ext cx="1346324" cy="33528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223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06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2145" y="1117600"/>
            <a:ext cx="1505903" cy="7711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117600"/>
            <a:ext cx="5149215" cy="7711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98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1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833767" y="1870037"/>
            <a:ext cx="6104867" cy="631832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924916" y="2031797"/>
            <a:ext cx="5922569" cy="599480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225546" y="1859337"/>
            <a:ext cx="1321308" cy="938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303270" y="1859339"/>
            <a:ext cx="1165860" cy="804672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09" y="3071653"/>
            <a:ext cx="5782666" cy="37953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270" kern="1200" cap="all" spc="-8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810" y="6867024"/>
            <a:ext cx="5782666" cy="737616"/>
          </a:xfrm>
        </p:spPr>
        <p:txBody>
          <a:bodyPr anchor="t">
            <a:normAutofit/>
          </a:bodyPr>
          <a:lstStyle>
            <a:lvl1pPr marL="0" indent="0" algn="ctr">
              <a:buNone/>
              <a:defRPr sz="1190">
                <a:solidFill>
                  <a:schemeClr val="tx1"/>
                </a:solidFill>
                <a:effectLst/>
              </a:defRPr>
            </a:lvl1pPr>
            <a:lvl2pPr marL="3886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2132" y="1944624"/>
            <a:ext cx="1088136" cy="670560"/>
          </a:xfrm>
        </p:spPr>
        <p:txBody>
          <a:bodyPr/>
          <a:lstStyle>
            <a:lvl1pPr algn="ctr">
              <a:defRPr lang="en-US" sz="93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8977" y="7642888"/>
            <a:ext cx="3765728" cy="33528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5371" y="7642888"/>
            <a:ext cx="1346568" cy="335280"/>
          </a:xfrm>
        </p:spPr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56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3084576"/>
            <a:ext cx="3108960" cy="5766816"/>
          </a:xfrm>
        </p:spPr>
        <p:txBody>
          <a:bodyPr/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1648" y="3084576"/>
            <a:ext cx="3108960" cy="5766816"/>
          </a:xfrm>
        </p:spPr>
        <p:txBody>
          <a:bodyPr/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3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92" y="3042357"/>
            <a:ext cx="3108960" cy="93878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615" b="0">
                <a:solidFill>
                  <a:schemeClr val="tx2"/>
                </a:solidFill>
                <a:latin typeface="+mn-lt"/>
              </a:defRPr>
            </a:lvl1pPr>
            <a:lvl2pPr marL="388620" indent="0">
              <a:buNone/>
              <a:defRPr sz="1615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" y="4041984"/>
            <a:ext cx="3108960" cy="4693920"/>
          </a:xfrm>
        </p:spPr>
        <p:txBody>
          <a:bodyPr/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1648" y="3042357"/>
            <a:ext cx="3108960" cy="93878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615" b="0">
                <a:solidFill>
                  <a:schemeClr val="tx2"/>
                </a:solidFill>
              </a:defRPr>
            </a:lvl1pPr>
            <a:lvl2pPr marL="388620" indent="0">
              <a:buNone/>
              <a:defRPr sz="1615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1648" y="4042985"/>
            <a:ext cx="3108960" cy="4693920"/>
          </a:xfrm>
        </p:spPr>
        <p:txBody>
          <a:bodyPr/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94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3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46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6525" y="254813"/>
            <a:ext cx="5438737" cy="95487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750497" y="254813"/>
            <a:ext cx="1865376" cy="9548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456" y="890842"/>
            <a:ext cx="1549622" cy="2414016"/>
          </a:xfrm>
        </p:spPr>
        <p:txBody>
          <a:bodyPr anchor="b">
            <a:norm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29" y="1330477"/>
            <a:ext cx="4614528" cy="7397447"/>
          </a:xfrm>
        </p:spPr>
        <p:txBody>
          <a:bodyPr/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456" y="3352800"/>
            <a:ext cx="1549622" cy="514096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80"/>
              </a:spcBef>
              <a:buNone/>
              <a:defRPr sz="1105">
                <a:solidFill>
                  <a:srgbClr val="FFFFFF"/>
                </a:solidFill>
              </a:defRPr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625969" y="9254793"/>
            <a:ext cx="932688" cy="40233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837936" y="402336"/>
            <a:ext cx="1690497" cy="925372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63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750497" y="254813"/>
            <a:ext cx="1865376" cy="9548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455" y="885139"/>
            <a:ext cx="1550594" cy="2414016"/>
          </a:xfrm>
        </p:spPr>
        <p:txBody>
          <a:bodyPr anchor="b">
            <a:noAutofit/>
          </a:bodyPr>
          <a:lstStyle>
            <a:lvl1pPr algn="l">
              <a:defRPr sz="20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32" y="254813"/>
            <a:ext cx="5438737" cy="954877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455" y="3352800"/>
            <a:ext cx="1550594" cy="513649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80"/>
              </a:spcBef>
              <a:buNone/>
              <a:defRPr sz="1105">
                <a:solidFill>
                  <a:srgbClr val="FFFFFF"/>
                </a:solidFill>
              </a:defRPr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777240" rtl="0" eaLnBrk="1" latinLnBrk="0" hangingPunct="1">
              <a:defRPr lang="en-US" sz="7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7914" y="9253728"/>
            <a:ext cx="932688" cy="40233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837936" y="402336"/>
            <a:ext cx="1690497" cy="925372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34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9619" y="254813"/>
            <a:ext cx="7473163" cy="954877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92" y="942471"/>
            <a:ext cx="6528816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92" y="3084576"/>
            <a:ext cx="6528816" cy="576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9553" y="9253728"/>
            <a:ext cx="1748790" cy="4023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7362" y="9253728"/>
            <a:ext cx="3357677" cy="4023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875" y="9253728"/>
            <a:ext cx="932688" cy="4023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lang="en-IN" b="1" smtClean="0">
                <a:solidFill>
                  <a:srgbClr val="000000"/>
                </a:solidFill>
                <a:latin typeface="Calibri"/>
                <a:cs typeface="Calibri"/>
              </a:rPr>
              <a:t>‹#›</a:t>
            </a:fld>
            <a:r>
              <a:rPr lang="en-IN" b="1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IN" b="1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/>
              <a:t>P</a:t>
            </a:r>
            <a:r>
              <a:rPr lang="en-IN" spc="40"/>
              <a:t> </a:t>
            </a:r>
            <a:r>
              <a:rPr lang="en-IN"/>
              <a:t>a</a:t>
            </a:r>
            <a:r>
              <a:rPr lang="en-IN" spc="30"/>
              <a:t> </a:t>
            </a:r>
            <a:r>
              <a:rPr lang="en-IN"/>
              <a:t>g</a:t>
            </a:r>
            <a:r>
              <a:rPr lang="en-IN" spc="30"/>
              <a:t> </a:t>
            </a:r>
            <a:r>
              <a:rPr lang="en-IN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3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lang="en-US" sz="3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55448" indent="-155448" algn="l" defTabSz="777240" rtl="0" eaLnBrk="1" latinLnBrk="0" hangingPunct="1">
        <a:lnSpc>
          <a:spcPct val="100000"/>
        </a:lnSpc>
        <a:spcBef>
          <a:spcPts val="7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indent="-155448" algn="l" defTabSz="777240" rtl="0" eaLnBrk="1" latinLnBrk="0" hangingPunct="1">
        <a:lnSpc>
          <a:spcPct val="100000"/>
        </a:lnSpc>
        <a:spcBef>
          <a:spcPts val="42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155448" algn="l" defTabSz="777240" rtl="0" eaLnBrk="1" latinLnBrk="0" hangingPunct="1">
        <a:lnSpc>
          <a:spcPct val="100000"/>
        </a:lnSpc>
        <a:spcBef>
          <a:spcPts val="42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90" kern="1200">
          <a:solidFill>
            <a:schemeClr val="tx1"/>
          </a:solidFill>
          <a:latin typeface="+mn-lt"/>
          <a:ea typeface="+mn-ea"/>
          <a:cs typeface="+mn-cs"/>
        </a:defRPr>
      </a:lvl3pPr>
      <a:lvl4pPr marL="854964" indent="-155448" algn="l" defTabSz="777240" rtl="0" eaLnBrk="1" latinLnBrk="0" hangingPunct="1">
        <a:lnSpc>
          <a:spcPct val="100000"/>
        </a:lnSpc>
        <a:spcBef>
          <a:spcPts val="42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90" kern="1200">
          <a:solidFill>
            <a:schemeClr val="tx1"/>
          </a:solidFill>
          <a:latin typeface="+mn-lt"/>
          <a:ea typeface="+mn-ea"/>
          <a:cs typeface="+mn-cs"/>
        </a:defRPr>
      </a:lvl4pPr>
      <a:lvl5pPr marL="1088136" indent="-155448" algn="l" defTabSz="777240" rtl="0" eaLnBrk="1" latinLnBrk="0" hangingPunct="1">
        <a:lnSpc>
          <a:spcPct val="100000"/>
        </a:lnSpc>
        <a:spcBef>
          <a:spcPts val="42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90" kern="1200">
          <a:solidFill>
            <a:schemeClr val="tx1"/>
          </a:solidFill>
          <a:latin typeface="+mn-lt"/>
          <a:ea typeface="+mn-ea"/>
          <a:cs typeface="+mn-cs"/>
        </a:defRPr>
      </a:lvl5pPr>
      <a:lvl6pPr marL="1360000" indent="-194310" algn="l" defTabSz="777240" rtl="0" eaLnBrk="1" latinLnBrk="0" hangingPunct="1">
        <a:lnSpc>
          <a:spcPct val="100000"/>
        </a:lnSpc>
        <a:spcBef>
          <a:spcPts val="42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90" kern="1200">
          <a:solidFill>
            <a:schemeClr val="tx1"/>
          </a:solidFill>
          <a:latin typeface="+mn-lt"/>
          <a:ea typeface="+mn-ea"/>
          <a:cs typeface="+mn-cs"/>
        </a:defRPr>
      </a:lvl6pPr>
      <a:lvl7pPr marL="1615000" indent="-194310" algn="l" defTabSz="777240" rtl="0" eaLnBrk="1" latinLnBrk="0" hangingPunct="1">
        <a:lnSpc>
          <a:spcPct val="100000"/>
        </a:lnSpc>
        <a:spcBef>
          <a:spcPts val="42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90" kern="1200">
          <a:solidFill>
            <a:schemeClr val="tx1"/>
          </a:solidFill>
          <a:latin typeface="+mn-lt"/>
          <a:ea typeface="+mn-ea"/>
          <a:cs typeface="+mn-cs"/>
        </a:defRPr>
      </a:lvl7pPr>
      <a:lvl8pPr marL="1870000" indent="-194310" algn="l" defTabSz="777240" rtl="0" eaLnBrk="1" latinLnBrk="0" hangingPunct="1">
        <a:lnSpc>
          <a:spcPct val="100000"/>
        </a:lnSpc>
        <a:spcBef>
          <a:spcPts val="42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90" kern="1200">
          <a:solidFill>
            <a:schemeClr val="tx1"/>
          </a:solidFill>
          <a:latin typeface="+mn-lt"/>
          <a:ea typeface="+mn-ea"/>
          <a:cs typeface="+mn-cs"/>
        </a:defRPr>
      </a:lvl8pPr>
      <a:lvl9pPr marL="2125000" indent="-194310" algn="l" defTabSz="777240" rtl="0" eaLnBrk="1" latinLnBrk="0" hangingPunct="1">
        <a:lnSpc>
          <a:spcPct val="100000"/>
        </a:lnSpc>
        <a:spcBef>
          <a:spcPts val="42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viewtrackers.com/online-reviews-surve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373" y="5046345"/>
            <a:ext cx="376745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Times New Roman"/>
                <a:cs typeface="Times New Roman"/>
              </a:rPr>
              <a:t>Ratings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Prediction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Project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3119" y="8841435"/>
            <a:ext cx="2398395" cy="546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Submitted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Mr.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Shubham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Chougule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7350" y="2042761"/>
            <a:ext cx="1952586" cy="3660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424" y="1253997"/>
            <a:ext cx="2598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Top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30 </a:t>
            </a:r>
            <a:r>
              <a:rPr sz="1200" b="1" spc="-5" dirty="0">
                <a:latin typeface="Calibri"/>
                <a:cs typeface="Calibri"/>
              </a:rPr>
              <a:t>most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frequently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occurring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words: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91" y="6532244"/>
            <a:ext cx="6510655" cy="39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above </a:t>
            </a:r>
            <a:r>
              <a:rPr sz="1200" dirty="0">
                <a:latin typeface="Calibri"/>
                <a:cs typeface="Calibri"/>
              </a:rPr>
              <a:t>bar</a:t>
            </a:r>
            <a:r>
              <a:rPr sz="1200" spc="-5" dirty="0">
                <a:latin typeface="Calibri"/>
                <a:cs typeface="Calibri"/>
              </a:rPr>
              <a:t> plot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showing top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30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most frequently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occurring words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reviews.</a:t>
            </a:r>
            <a:r>
              <a:rPr sz="1200" dirty="0">
                <a:latin typeface="Calibri"/>
                <a:cs typeface="Calibri"/>
              </a:rPr>
              <a:t> We</a:t>
            </a:r>
            <a:r>
              <a:rPr sz="1200" spc="-5" dirty="0">
                <a:latin typeface="Calibri"/>
                <a:cs typeface="Calibri"/>
              </a:rPr>
              <a:t> can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words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like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‘good’,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‘product’, ‘quality’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etc.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occurring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frequently.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819" y="1459991"/>
            <a:ext cx="5905119" cy="50596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10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921766"/>
            <a:ext cx="1983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Top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30</a:t>
            </a:r>
            <a:r>
              <a:rPr sz="1200" b="1" spc="-5" dirty="0">
                <a:latin typeface="Calibri"/>
                <a:cs typeface="Calibri"/>
              </a:rPr>
              <a:t> Rarely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occurring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words: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91" y="5288660"/>
            <a:ext cx="6524625" cy="5803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57200">
              <a:lnSpc>
                <a:spcPct val="101699"/>
              </a:lnSpc>
              <a:spcBef>
                <a:spcPts val="75"/>
              </a:spcBef>
            </a:pPr>
            <a:r>
              <a:rPr sz="1200" spc="-5" dirty="0">
                <a:latin typeface="Calibri"/>
                <a:cs typeface="Calibri"/>
              </a:rPr>
              <a:t>Above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figure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representing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bar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plot</a:t>
            </a:r>
            <a:r>
              <a:rPr sz="1200" dirty="0">
                <a:latin typeface="Calibri"/>
                <a:cs typeface="Calibri"/>
              </a:rPr>
              <a:t> for</a:t>
            </a:r>
            <a:r>
              <a:rPr sz="1200" spc="-5" dirty="0">
                <a:latin typeface="Calibri"/>
                <a:cs typeface="Calibri"/>
              </a:rPr>
              <a:t> top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30</a:t>
            </a:r>
            <a:r>
              <a:rPr sz="1200" spc="-5" dirty="0">
                <a:latin typeface="Calibri"/>
                <a:cs typeface="Calibri"/>
              </a:rPr>
              <a:t> rarely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occurring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words.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Many</a:t>
            </a:r>
            <a:r>
              <a:rPr sz="1200" dirty="0">
                <a:latin typeface="Calibri"/>
                <a:cs typeface="Calibri"/>
              </a:rPr>
              <a:t> of </a:t>
            </a:r>
            <a:r>
              <a:rPr sz="1200" spc="-5" dirty="0">
                <a:latin typeface="Calibri"/>
                <a:cs typeface="Calibri"/>
              </a:rPr>
              <a:t>which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spelled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incorrectly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that’s </a:t>
            </a:r>
            <a:r>
              <a:rPr sz="1200" dirty="0">
                <a:latin typeface="Calibri"/>
                <a:cs typeface="Calibri"/>
              </a:rPr>
              <a:t>why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these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occurring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only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once.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Now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cloud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visualized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frequently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occurring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 respect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particular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rating.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00" y="1127760"/>
            <a:ext cx="6487795" cy="40096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11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1001014"/>
            <a:ext cx="133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Words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rating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=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1: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91" y="5124069"/>
            <a:ext cx="133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Words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rating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=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2: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41" y="1730748"/>
            <a:ext cx="6447860" cy="3216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41" y="5398624"/>
            <a:ext cx="6447860" cy="321605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12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882142"/>
            <a:ext cx="133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Words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rating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=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3: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91" y="4399915"/>
            <a:ext cx="133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Words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rating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=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4: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41" y="1146929"/>
            <a:ext cx="6447860" cy="3216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41" y="4660884"/>
            <a:ext cx="6447860" cy="32161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13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926338"/>
            <a:ext cx="133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Words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rating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=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5: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41" y="1192649"/>
            <a:ext cx="6447860" cy="321667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14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794707"/>
            <a:ext cx="6327775" cy="47256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sz="1600" b="1" spc="-10" dirty="0">
                <a:latin typeface="Calibri"/>
                <a:cs typeface="Calibri"/>
              </a:rPr>
              <a:t>Model </a:t>
            </a:r>
            <a:r>
              <a:rPr sz="1600" b="1" spc="-5" dirty="0">
                <a:latin typeface="Calibri"/>
                <a:cs typeface="Calibri"/>
              </a:rPr>
              <a:t>Development and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Evaluation:</a:t>
            </a:r>
            <a:endParaRPr sz="16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12500"/>
              </a:lnSpc>
              <a:spcBef>
                <a:spcPts val="400"/>
              </a:spcBef>
            </a:pPr>
            <a:r>
              <a:rPr sz="120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for this project </a:t>
            </a:r>
            <a:r>
              <a:rPr sz="1200" dirty="0">
                <a:latin typeface="Calibri"/>
                <a:cs typeface="Calibri"/>
              </a:rPr>
              <a:t>we are going to </a:t>
            </a:r>
            <a:r>
              <a:rPr sz="1200" spc="-5" dirty="0">
                <a:latin typeface="Calibri"/>
                <a:cs typeface="Calibri"/>
              </a:rPr>
              <a:t>predict the ratings based on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reviews given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-5" dirty="0">
                <a:latin typeface="Calibri"/>
                <a:cs typeface="Calibri"/>
              </a:rPr>
              <a:t>customers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classification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task. For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purpose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 </a:t>
            </a:r>
            <a:r>
              <a:rPr sz="1200" spc="-5" dirty="0">
                <a:latin typeface="Calibri"/>
                <a:cs typeface="Calibri"/>
              </a:rPr>
              <a:t>collected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flipkart.</a:t>
            </a:r>
            <a:endParaRPr sz="1200">
              <a:latin typeface="Calibri"/>
              <a:cs typeface="Calibri"/>
            </a:endParaRPr>
          </a:p>
          <a:p>
            <a:pPr marL="12700" marR="65405" indent="457200" algn="just">
              <a:lnSpc>
                <a:spcPct val="112500"/>
              </a:lnSpc>
              <a:spcBef>
                <a:spcPts val="820"/>
              </a:spcBef>
            </a:pPr>
            <a:r>
              <a:rPr sz="1200" dirty="0">
                <a:latin typeface="Calibri"/>
                <a:cs typeface="Calibri"/>
              </a:rPr>
              <a:t>Going </a:t>
            </a:r>
            <a:r>
              <a:rPr sz="1200" spc="-5" dirty="0">
                <a:latin typeface="Calibri"/>
                <a:cs typeface="Calibri"/>
              </a:rPr>
              <a:t>through </a:t>
            </a:r>
            <a:r>
              <a:rPr sz="1200" dirty="0">
                <a:latin typeface="Calibri"/>
                <a:cs typeface="Calibri"/>
              </a:rPr>
              <a:t>various </a:t>
            </a:r>
            <a:r>
              <a:rPr sz="1200" spc="-5" dirty="0">
                <a:latin typeface="Calibri"/>
                <a:cs typeface="Calibri"/>
              </a:rPr>
              <a:t>NLP steps and analyzing the data using different EDA steps </a:t>
            </a:r>
            <a:r>
              <a:rPr sz="1200" dirty="0">
                <a:latin typeface="Calibri"/>
                <a:cs typeface="Calibri"/>
              </a:rPr>
              <a:t>I have </a:t>
            </a:r>
            <a:r>
              <a:rPr sz="1200" spc="-5" dirty="0">
                <a:latin typeface="Calibri"/>
                <a:cs typeface="Calibri"/>
              </a:rPr>
              <a:t>build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several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using 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Tfidf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vectorizer.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Among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 algorithms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5" dirty="0">
                <a:latin typeface="Calibri"/>
                <a:cs typeface="Calibri"/>
              </a:rPr>
              <a:t> used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Linear SVC</a:t>
            </a:r>
            <a:endParaRPr sz="1200">
              <a:latin typeface="Calibri"/>
              <a:cs typeface="Calibri"/>
            </a:endParaRPr>
          </a:p>
          <a:p>
            <a:pPr marL="12700" marR="29845" algn="just">
              <a:lnSpc>
                <a:spcPct val="112999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highest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accuracy.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algorithms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like</a:t>
            </a:r>
            <a:r>
              <a:rPr sz="1200" dirty="0">
                <a:latin typeface="Calibri"/>
                <a:cs typeface="Calibri"/>
              </a:rPr>
              <a:t> LGBMClassifier,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XGBClassifier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RandomForestClassifier </a:t>
            </a:r>
            <a:r>
              <a:rPr sz="1200" dirty="0">
                <a:latin typeface="Calibri"/>
                <a:cs typeface="Calibri"/>
              </a:rPr>
              <a:t>are also giving </a:t>
            </a:r>
            <a:r>
              <a:rPr sz="1200" spc="-5" dirty="0">
                <a:latin typeface="Calibri"/>
                <a:cs typeface="Calibri"/>
              </a:rPr>
              <a:t>good accuracies. Considering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f1_scores, recall and precision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 different classes and cross validation score 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5" dirty="0">
                <a:latin typeface="Calibri"/>
                <a:cs typeface="Calibri"/>
              </a:rPr>
              <a:t>can say the LinearSVC </a:t>
            </a:r>
            <a:r>
              <a:rPr sz="1200" dirty="0">
                <a:latin typeface="Calibri"/>
                <a:cs typeface="Calibri"/>
              </a:rPr>
              <a:t>is giving better </a:t>
            </a:r>
            <a:r>
              <a:rPr sz="1200" spc="-5" dirty="0">
                <a:latin typeface="Calibri"/>
                <a:cs typeface="Calibri"/>
              </a:rPr>
              <a:t>performance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than others. </a:t>
            </a:r>
            <a:r>
              <a:rPr sz="1200" spc="-10" dirty="0">
                <a:latin typeface="Calibri"/>
                <a:cs typeface="Calibri"/>
              </a:rPr>
              <a:t>So </a:t>
            </a:r>
            <a:r>
              <a:rPr sz="1200" dirty="0">
                <a:latin typeface="Calibri"/>
                <a:cs typeface="Calibri"/>
              </a:rPr>
              <a:t>I am </a:t>
            </a:r>
            <a:r>
              <a:rPr sz="1200" spc="-5" dirty="0">
                <a:latin typeface="Calibri"/>
                <a:cs typeface="Calibri"/>
              </a:rPr>
              <a:t>selecting </a:t>
            </a:r>
            <a:r>
              <a:rPr sz="1200" dirty="0">
                <a:latin typeface="Calibri"/>
                <a:cs typeface="Calibri"/>
              </a:rPr>
              <a:t>it as </a:t>
            </a:r>
            <a:r>
              <a:rPr sz="1200" spc="-5" dirty="0">
                <a:latin typeface="Calibri"/>
                <a:cs typeface="Calibri"/>
              </a:rPr>
              <a:t>best suitable algorithm for our final model. 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5" dirty="0">
                <a:latin typeface="Calibri"/>
                <a:cs typeface="Calibri"/>
              </a:rPr>
              <a:t>have used following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algorithms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evaluated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them: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spc="-5" dirty="0">
                <a:latin typeface="Calibri"/>
                <a:cs typeface="Calibri"/>
              </a:rPr>
              <a:t>RandomForestClassifier</a:t>
            </a:r>
            <a:endParaRPr sz="120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spc="-5" dirty="0">
                <a:latin typeface="Calibri"/>
                <a:cs typeface="Calibri"/>
              </a:rPr>
              <a:t>LinearSVC</a:t>
            </a:r>
            <a:endParaRPr sz="120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spc="-5" dirty="0">
                <a:latin typeface="Calibri"/>
                <a:cs typeface="Calibri"/>
              </a:rPr>
              <a:t>LogisticRegression</a:t>
            </a:r>
            <a:endParaRPr sz="120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spc="-5" dirty="0">
                <a:latin typeface="Calibri"/>
                <a:cs typeface="Calibri"/>
              </a:rPr>
              <a:t>MultinomialNB</a:t>
            </a:r>
            <a:endParaRPr sz="120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spc="-5" dirty="0">
                <a:latin typeface="Calibri"/>
                <a:cs typeface="Calibri"/>
              </a:rPr>
              <a:t>XGBClassifier</a:t>
            </a:r>
            <a:endParaRPr sz="120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spc="-5" dirty="0">
                <a:latin typeface="Calibri"/>
                <a:cs typeface="Calibri"/>
              </a:rPr>
              <a:t>BernoulliNB</a:t>
            </a:r>
            <a:endParaRPr sz="120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spc="-5" dirty="0">
                <a:latin typeface="Calibri"/>
                <a:cs typeface="Calibri"/>
              </a:rPr>
              <a:t>LightGBMClassifier</a:t>
            </a:r>
            <a:endParaRPr sz="120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spc="-5" dirty="0">
                <a:latin typeface="Calibri"/>
                <a:cs typeface="Calibri"/>
              </a:rPr>
              <a:t>SGDClassifier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these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above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models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LinearSVC </a:t>
            </a:r>
            <a:r>
              <a:rPr sz="1200" dirty="0">
                <a:latin typeface="Calibri"/>
                <a:cs typeface="Calibri"/>
              </a:rPr>
              <a:t>was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giving</a:t>
            </a:r>
            <a:r>
              <a:rPr sz="1200" dirty="0">
                <a:latin typeface="Calibri"/>
                <a:cs typeface="Calibri"/>
              </a:rPr>
              <a:t> me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good performance.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15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772883"/>
            <a:ext cx="6271260" cy="27717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b="1" spc="-5" dirty="0">
                <a:latin typeface="Calibri"/>
                <a:cs typeface="Calibri"/>
              </a:rPr>
              <a:t>Key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Metrics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for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success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solving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problems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under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consideration</a:t>
            </a:r>
            <a:endParaRPr sz="1600">
              <a:latin typeface="Calibri"/>
              <a:cs typeface="Calibri"/>
            </a:endParaRPr>
          </a:p>
          <a:p>
            <a:pPr marL="334010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latin typeface="Calibri"/>
                <a:cs typeface="Calibri"/>
              </a:rPr>
              <a:t>I 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 the following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metrics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 evaluation: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dirty="0">
                <a:latin typeface="Calibri"/>
                <a:cs typeface="Calibri"/>
              </a:rPr>
              <a:t>As this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classification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problem</a:t>
            </a:r>
            <a:r>
              <a:rPr sz="1200" dirty="0">
                <a:latin typeface="Calibri"/>
                <a:cs typeface="Calibri"/>
              </a:rPr>
              <a:t> I am</a:t>
            </a:r>
            <a:r>
              <a:rPr sz="1200" spc="-5" dirty="0">
                <a:latin typeface="Calibri"/>
                <a:cs typeface="Calibri"/>
              </a:rPr>
              <a:t> using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accuracy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score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here.</a:t>
            </a:r>
            <a:endParaRPr sz="1200">
              <a:latin typeface="Calibri"/>
              <a:cs typeface="Calibri"/>
            </a:endParaRPr>
          </a:p>
          <a:p>
            <a:pPr marL="562610" marR="5080" indent="-228600">
              <a:lnSpc>
                <a:spcPct val="112500"/>
              </a:lnSpc>
              <a:spcBef>
                <a:spcPts val="190"/>
              </a:spcBef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case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checked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confusion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matrix </a:t>
            </a:r>
            <a:r>
              <a:rPr sz="1200" dirty="0">
                <a:latin typeface="Calibri"/>
                <a:cs typeface="Calibri"/>
              </a:rPr>
              <a:t>which 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give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clear idea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about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false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predictions.</a:t>
            </a:r>
            <a:endParaRPr sz="1200">
              <a:latin typeface="Calibri"/>
              <a:cs typeface="Calibri"/>
            </a:endParaRPr>
          </a:p>
          <a:p>
            <a:pPr marL="562610" marR="131445" indent="-228600">
              <a:lnSpc>
                <a:spcPct val="112500"/>
              </a:lnSpc>
              <a:spcBef>
                <a:spcPts val="300"/>
              </a:spcBef>
              <a:buFont typeface="Arial MT"/>
              <a:buChar char="•"/>
              <a:tabLst>
                <a:tab pos="561340" algn="l"/>
                <a:tab pos="561975" algn="l"/>
                <a:tab pos="3670935" algn="l"/>
              </a:tabLst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checked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classification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report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	gives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overall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performance</a:t>
            </a:r>
            <a:r>
              <a:rPr sz="1200" dirty="0">
                <a:latin typeface="Calibri"/>
                <a:cs typeface="Calibri"/>
              </a:rPr>
              <a:t> metric</a:t>
            </a:r>
            <a:r>
              <a:rPr sz="1200" spc="-5" dirty="0">
                <a:latin typeface="Calibri"/>
                <a:cs typeface="Calibri"/>
              </a:rPr>
              <a:t> of</a:t>
            </a:r>
            <a:r>
              <a:rPr sz="1200" dirty="0">
                <a:latin typeface="Calibri"/>
                <a:cs typeface="Calibri"/>
              </a:rPr>
              <a:t> any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algorithm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f1_scores, precisions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recall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scores.</a:t>
            </a:r>
            <a:endParaRPr sz="1200">
              <a:latin typeface="Calibri"/>
              <a:cs typeface="Calibri"/>
            </a:endParaRPr>
          </a:p>
          <a:p>
            <a:pPr marL="561340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561340" algn="l"/>
                <a:tab pos="561975" algn="l"/>
              </a:tabLst>
            </a:pPr>
            <a:r>
              <a:rPr sz="1200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Cross-validation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score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checking 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performance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 folds.</a:t>
            </a:r>
            <a:endParaRPr sz="1200">
              <a:latin typeface="Calibri"/>
              <a:cs typeface="Calibri"/>
            </a:endParaRPr>
          </a:p>
          <a:p>
            <a:pPr marL="655955">
              <a:lnSpc>
                <a:spcPct val="100000"/>
              </a:lnSpc>
              <a:spcBef>
                <a:spcPts val="244"/>
              </a:spcBef>
            </a:pPr>
            <a:r>
              <a:rPr sz="1400" b="1" spc="-5" dirty="0">
                <a:latin typeface="Calibri"/>
                <a:cs typeface="Calibri"/>
              </a:rPr>
              <a:t>Hyperparameter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Tuning</a:t>
            </a:r>
            <a:endParaRPr sz="1400">
              <a:latin typeface="Calibri"/>
              <a:cs typeface="Calibri"/>
            </a:endParaRPr>
          </a:p>
          <a:p>
            <a:pPr marL="577850" marR="289560" indent="-6350">
              <a:lnSpc>
                <a:spcPts val="1620"/>
              </a:lnSpc>
              <a:spcBef>
                <a:spcPts val="70"/>
              </a:spcBef>
            </a:pPr>
            <a:r>
              <a:rPr sz="1200" dirty="0">
                <a:latin typeface="Calibri"/>
                <a:cs typeface="Calibri"/>
              </a:rPr>
              <a:t>I have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did </a:t>
            </a:r>
            <a:r>
              <a:rPr sz="1200" spc="-5" dirty="0">
                <a:latin typeface="Calibri"/>
                <a:cs typeface="Calibri"/>
              </a:rPr>
              <a:t>hyperparameter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tuning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LinearSVC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parameters like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‘penalty’,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‘loss’,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‘multi_class’,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‘intercept_scaling’,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‘dual’.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91" y="5041264"/>
            <a:ext cx="640461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12599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after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hyper-parameter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tuning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got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above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parameters </a:t>
            </a:r>
            <a:r>
              <a:rPr sz="1200" dirty="0">
                <a:latin typeface="Calibri"/>
                <a:cs typeface="Calibri"/>
              </a:rPr>
              <a:t>as best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suitable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parameters for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final</a:t>
            </a:r>
            <a:r>
              <a:rPr sz="1200" spc="-5" dirty="0">
                <a:latin typeface="Calibri"/>
                <a:cs typeface="Calibri"/>
              </a:rPr>
              <a:t> model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tested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my </a:t>
            </a:r>
            <a:r>
              <a:rPr sz="1200" spc="-5" dirty="0">
                <a:latin typeface="Calibri"/>
                <a:cs typeface="Calibri"/>
              </a:rPr>
              <a:t>final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 </a:t>
            </a:r>
            <a:r>
              <a:rPr sz="1200" spc="-10" dirty="0">
                <a:latin typeface="Calibri"/>
                <a:cs typeface="Calibri"/>
              </a:rPr>
              <a:t>using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these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parameters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results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compared </a:t>
            </a:r>
            <a:r>
              <a:rPr sz="1200" dirty="0">
                <a:latin typeface="Calibri"/>
                <a:cs typeface="Calibri"/>
              </a:rPr>
              <a:t> to </a:t>
            </a:r>
            <a:r>
              <a:rPr sz="1200" spc="-5" dirty="0">
                <a:latin typeface="Calibri"/>
                <a:cs typeface="Calibri"/>
              </a:rPr>
              <a:t>earlier results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final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00" y="3567938"/>
            <a:ext cx="6553200" cy="12446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16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930910"/>
            <a:ext cx="1075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Final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Model: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336" y="6424041"/>
            <a:ext cx="59728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>
              <a:lnSpc>
                <a:spcPct val="11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Great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after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doing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hyperparameter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tuning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improved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accuracy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score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final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model.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00" y="1201166"/>
            <a:ext cx="6553200" cy="500443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17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929385"/>
            <a:ext cx="6304280" cy="450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b="1" dirty="0">
                <a:latin typeface="Calibri"/>
                <a:cs typeface="Calibri"/>
              </a:rPr>
              <a:t>Key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findings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the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study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12700"/>
              </a:lnSpc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project</a:t>
            </a:r>
            <a:r>
              <a:rPr sz="1200" dirty="0">
                <a:latin typeface="Calibri"/>
                <a:cs typeface="Calibri"/>
              </a:rPr>
              <a:t> 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collected</a:t>
            </a:r>
            <a:r>
              <a:rPr sz="1200" spc="-5" dirty="0">
                <a:latin typeface="Calibri"/>
                <a:cs typeface="Calibri"/>
              </a:rPr>
              <a:t> data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reviews</a:t>
            </a:r>
            <a:r>
              <a:rPr sz="1200" dirty="0">
                <a:latin typeface="Calibri"/>
                <a:cs typeface="Calibri"/>
              </a:rPr>
              <a:t> 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ratings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products</a:t>
            </a:r>
            <a:r>
              <a:rPr sz="1200" dirty="0">
                <a:latin typeface="Calibri"/>
                <a:cs typeface="Calibri"/>
              </a:rPr>
              <a:t> from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amazon.in and flipkart.com. Then 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5" dirty="0">
                <a:latin typeface="Calibri"/>
                <a:cs typeface="Calibri"/>
              </a:rPr>
              <a:t>have done different text processing for reviews column and </a:t>
            </a:r>
            <a:r>
              <a:rPr sz="1200" spc="-10" dirty="0">
                <a:latin typeface="Calibri"/>
                <a:cs typeface="Calibri"/>
              </a:rPr>
              <a:t>chose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equal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number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each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eliminate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problem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imbalance.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EDA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steps I have </a:t>
            </a:r>
            <a:r>
              <a:rPr sz="1200" spc="-5" dirty="0">
                <a:latin typeface="Calibri"/>
                <a:cs typeface="Calibri"/>
              </a:rPr>
              <a:t>analyzed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text. </a:t>
            </a:r>
            <a:r>
              <a:rPr sz="1200" spc="-10" dirty="0">
                <a:latin typeface="Calibri"/>
                <a:cs typeface="Calibri"/>
              </a:rPr>
              <a:t>We </a:t>
            </a:r>
            <a:r>
              <a:rPr sz="1200" dirty="0">
                <a:latin typeface="Calibri"/>
                <a:cs typeface="Calibri"/>
              </a:rPr>
              <a:t>have </a:t>
            </a:r>
            <a:r>
              <a:rPr sz="1200" spc="-5" dirty="0">
                <a:latin typeface="Calibri"/>
                <a:cs typeface="Calibri"/>
              </a:rPr>
              <a:t>checked frequently occurring </a:t>
            </a:r>
            <a:r>
              <a:rPr sz="1200" dirty="0">
                <a:latin typeface="Calibri"/>
                <a:cs typeface="Calibri"/>
              </a:rPr>
              <a:t>words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our </a:t>
            </a:r>
            <a:r>
              <a:rPr sz="1200" dirty="0">
                <a:latin typeface="Calibri"/>
                <a:cs typeface="Calibri"/>
              </a:rPr>
              <a:t>data as </a:t>
            </a:r>
            <a:r>
              <a:rPr sz="1200" spc="-5" dirty="0">
                <a:latin typeface="Calibri"/>
                <a:cs typeface="Calibri"/>
              </a:rPr>
              <a:t>well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rarely </a:t>
            </a:r>
            <a:r>
              <a:rPr sz="1200" spc="-5" dirty="0">
                <a:latin typeface="Calibri"/>
                <a:cs typeface="Calibri"/>
              </a:rPr>
              <a:t>occurring words. After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these steps </a:t>
            </a:r>
            <a:r>
              <a:rPr sz="1200" dirty="0">
                <a:latin typeface="Calibri"/>
                <a:cs typeface="Calibri"/>
              </a:rPr>
              <a:t>I have </a:t>
            </a:r>
            <a:r>
              <a:rPr sz="1200" spc="-5" dirty="0">
                <a:latin typeface="Calibri"/>
                <a:cs typeface="Calibri"/>
              </a:rPr>
              <a:t>built function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train and test different algorithms </a:t>
            </a:r>
            <a:r>
              <a:rPr sz="1200" dirty="0">
                <a:latin typeface="Calibri"/>
                <a:cs typeface="Calibri"/>
              </a:rPr>
              <a:t> and</a:t>
            </a:r>
            <a:r>
              <a:rPr sz="1200" spc="-5" dirty="0">
                <a:latin typeface="Calibri"/>
                <a:cs typeface="Calibri"/>
              </a:rPr>
              <a:t> using </a:t>
            </a:r>
            <a:r>
              <a:rPr sz="1200" dirty="0">
                <a:latin typeface="Calibri"/>
                <a:cs typeface="Calibri"/>
              </a:rPr>
              <a:t>various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evaluation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metrics</a:t>
            </a:r>
            <a:r>
              <a:rPr sz="1200" dirty="0">
                <a:latin typeface="Calibri"/>
                <a:cs typeface="Calibri"/>
              </a:rPr>
              <a:t> 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selected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LinearSVC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final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model.</a:t>
            </a:r>
            <a:endParaRPr sz="1200">
              <a:latin typeface="Calibri"/>
              <a:cs typeface="Calibri"/>
            </a:endParaRPr>
          </a:p>
          <a:p>
            <a:pPr marL="12700" marR="13970" indent="457200" algn="just">
              <a:lnSpc>
                <a:spcPct val="112500"/>
              </a:lnSpc>
              <a:spcBef>
                <a:spcPts val="120"/>
              </a:spcBef>
            </a:pPr>
            <a:r>
              <a:rPr sz="1200" spc="-5" dirty="0">
                <a:latin typeface="Calibri"/>
                <a:cs typeface="Calibri"/>
              </a:rPr>
              <a:t>Finally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-5" dirty="0">
                <a:latin typeface="Calibri"/>
                <a:cs typeface="Calibri"/>
              </a:rPr>
              <a:t>doing hyperparameter tuning </a:t>
            </a:r>
            <a:r>
              <a:rPr sz="1200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got </a:t>
            </a:r>
            <a:r>
              <a:rPr sz="1200" spc="-5" dirty="0">
                <a:latin typeface="Calibri"/>
                <a:cs typeface="Calibri"/>
              </a:rPr>
              <a:t>optimum parameters for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-5" dirty="0">
                <a:latin typeface="Calibri"/>
                <a:cs typeface="Calibri"/>
              </a:rPr>
              <a:t>final model. And </a:t>
            </a:r>
            <a:r>
              <a:rPr sz="1200" dirty="0">
                <a:latin typeface="Calibri"/>
                <a:cs typeface="Calibri"/>
              </a:rPr>
              <a:t> finally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got</a:t>
            </a:r>
            <a:r>
              <a:rPr sz="1200" spc="-5" dirty="0">
                <a:latin typeface="Calibri"/>
                <a:cs typeface="Calibri"/>
              </a:rPr>
              <a:t> improved accuracy score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final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Limitations of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this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work</a:t>
            </a:r>
            <a:r>
              <a:rPr sz="1600" b="1" dirty="0">
                <a:latin typeface="Calibri"/>
                <a:cs typeface="Calibri"/>
              </a:rPr>
              <a:t> and</a:t>
            </a:r>
            <a:r>
              <a:rPr sz="1600" b="1" spc="-5" dirty="0">
                <a:latin typeface="Calibri"/>
                <a:cs typeface="Calibri"/>
              </a:rPr>
              <a:t> scope</a:t>
            </a:r>
            <a:r>
              <a:rPr sz="1600" b="1" spc="5" dirty="0">
                <a:latin typeface="Calibri"/>
                <a:cs typeface="Calibri"/>
              </a:rPr>
              <a:t> for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future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work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12700" marR="13970" indent="457200" algn="just">
              <a:lnSpc>
                <a:spcPct val="112900"/>
              </a:lnSpc>
            </a:pPr>
            <a:r>
              <a:rPr sz="1200" dirty="0">
                <a:latin typeface="Calibri"/>
                <a:cs typeface="Calibri"/>
              </a:rPr>
              <a:t>As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know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content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totally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depends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differently which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totally depends on that particular person. So </a:t>
            </a:r>
            <a:r>
              <a:rPr sz="1200" spc="-10" dirty="0">
                <a:latin typeface="Calibri"/>
                <a:cs typeface="Calibri"/>
              </a:rPr>
              <a:t>it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difficult to predict ratings based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 higher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accuracies.</a:t>
            </a:r>
            <a:endParaRPr sz="1200">
              <a:latin typeface="Calibri"/>
              <a:cs typeface="Calibri"/>
            </a:endParaRPr>
          </a:p>
          <a:p>
            <a:pPr marL="12700" marR="13970" indent="457200" algn="just">
              <a:lnSpc>
                <a:spcPts val="1620"/>
              </a:lnSpc>
              <a:spcBef>
                <a:spcPts val="85"/>
              </a:spcBef>
            </a:pPr>
            <a:r>
              <a:rPr sz="1200" dirty="0">
                <a:latin typeface="Calibri"/>
                <a:cs typeface="Calibri"/>
              </a:rPr>
              <a:t>Still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improve</a:t>
            </a:r>
            <a:r>
              <a:rPr sz="1200" dirty="0">
                <a:latin typeface="Calibri"/>
                <a:cs typeface="Calibri"/>
              </a:rPr>
              <a:t> our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accuracy</a:t>
            </a:r>
            <a:r>
              <a:rPr sz="1200" dirty="0">
                <a:latin typeface="Calibri"/>
                <a:cs typeface="Calibri"/>
              </a:rPr>
              <a:t> by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fetching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more</a:t>
            </a:r>
            <a:r>
              <a:rPr sz="1200" dirty="0">
                <a:latin typeface="Calibri"/>
                <a:cs typeface="Calibri"/>
              </a:rPr>
              <a:t> data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extensive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hyperparameter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tuning.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18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6854" y="891285"/>
            <a:ext cx="2214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ACKNOWLEDGMENT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336" y="1609089"/>
            <a:ext cx="5986145" cy="1888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10795" indent="-7620" algn="just">
              <a:lnSpc>
                <a:spcPct val="112900"/>
              </a:lnSpc>
              <a:spcBef>
                <a:spcPts val="95"/>
              </a:spcBef>
            </a:pPr>
            <a:r>
              <a:rPr sz="1200" dirty="0">
                <a:latin typeface="Calibri"/>
                <a:cs typeface="Calibri"/>
              </a:rPr>
              <a:t>It is my </a:t>
            </a:r>
            <a:r>
              <a:rPr sz="1200" spc="-5" dirty="0">
                <a:latin typeface="Calibri"/>
                <a:cs typeface="Calibri"/>
              </a:rPr>
              <a:t>sensual gratification to present this report on </a:t>
            </a:r>
            <a:r>
              <a:rPr sz="1200" dirty="0">
                <a:latin typeface="Calibri"/>
                <a:cs typeface="Calibri"/>
              </a:rPr>
              <a:t>RATINGS </a:t>
            </a:r>
            <a:r>
              <a:rPr sz="1200" spc="-5" dirty="0">
                <a:latin typeface="Calibri"/>
                <a:cs typeface="Calibri"/>
              </a:rPr>
              <a:t>PREDICTION project which </a:t>
            </a:r>
            <a:r>
              <a:rPr sz="1200" dirty="0">
                <a:latin typeface="Calibri"/>
                <a:cs typeface="Calibri"/>
              </a:rPr>
              <a:t>is a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NLP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project.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Working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project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good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experience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given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informative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knowledge.</a:t>
            </a:r>
            <a:endParaRPr sz="1200">
              <a:latin typeface="Calibri"/>
              <a:cs typeface="Calibri"/>
            </a:endParaRPr>
          </a:p>
          <a:p>
            <a:pPr marL="20320" marR="9525" indent="-7620" algn="just">
              <a:lnSpc>
                <a:spcPct val="113300"/>
              </a:lnSpc>
              <a:spcBef>
                <a:spcPts val="840"/>
              </a:spcBef>
            </a:pPr>
            <a:r>
              <a:rPr sz="1200" dirty="0">
                <a:latin typeface="Calibri"/>
                <a:cs typeface="Calibri"/>
              </a:rPr>
              <a:t>I </a:t>
            </a:r>
            <a:r>
              <a:rPr sz="1200" spc="-5" dirty="0">
                <a:latin typeface="Calibri"/>
                <a:cs typeface="Calibri"/>
              </a:rPr>
              <a:t>would like to express </a:t>
            </a:r>
            <a:r>
              <a:rPr sz="1200" dirty="0">
                <a:latin typeface="Calibri"/>
                <a:cs typeface="Calibri"/>
              </a:rPr>
              <a:t>my </a:t>
            </a:r>
            <a:r>
              <a:rPr sz="1200" spc="-5" dirty="0">
                <a:latin typeface="Calibri"/>
                <a:cs typeface="Calibri"/>
              </a:rPr>
              <a:t>sincere thanks to Ms. Khushboo </a:t>
            </a:r>
            <a:r>
              <a:rPr sz="1200" dirty="0">
                <a:latin typeface="Calibri"/>
                <a:cs typeface="Calibri"/>
              </a:rPr>
              <a:t>Garg </a:t>
            </a:r>
            <a:r>
              <a:rPr sz="1200" spc="-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a regular </a:t>
            </a:r>
            <a:r>
              <a:rPr sz="1200" spc="-5" dirty="0">
                <a:latin typeface="Calibri"/>
                <a:cs typeface="Calibri"/>
              </a:rPr>
              <a:t>follow up and </a:t>
            </a:r>
            <a:r>
              <a:rPr sz="1200" dirty="0">
                <a:latin typeface="Calibri"/>
                <a:cs typeface="Calibri"/>
              </a:rPr>
              <a:t> valuable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guidance provided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throughout.</a:t>
            </a:r>
            <a:endParaRPr sz="1200">
              <a:latin typeface="Calibri"/>
              <a:cs typeface="Calibri"/>
            </a:endParaRPr>
          </a:p>
          <a:p>
            <a:pPr marL="20320" marR="5080" indent="-7620" algn="just">
              <a:lnSpc>
                <a:spcPct val="112599"/>
              </a:lnSpc>
              <a:spcBef>
                <a:spcPts val="825"/>
              </a:spcBef>
            </a:pPr>
            <a:r>
              <a:rPr sz="1200" dirty="0">
                <a:latin typeface="Calibri"/>
                <a:cs typeface="Calibri"/>
              </a:rPr>
              <a:t>And I am also </a:t>
            </a:r>
            <a:r>
              <a:rPr sz="1200" spc="-5" dirty="0">
                <a:latin typeface="Calibri"/>
                <a:cs typeface="Calibri"/>
              </a:rPr>
              <a:t>thankful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FlipRobo </a:t>
            </a:r>
            <a:r>
              <a:rPr sz="1200" spc="-10" dirty="0">
                <a:latin typeface="Calibri"/>
                <a:cs typeface="Calibri"/>
              </a:rPr>
              <a:t>Technologies </a:t>
            </a:r>
            <a:r>
              <a:rPr sz="1200" dirty="0">
                <a:latin typeface="Calibri"/>
                <a:cs typeface="Calibri"/>
              </a:rPr>
              <a:t>Bangalore </a:t>
            </a:r>
            <a:r>
              <a:rPr sz="1200" spc="-5" dirty="0">
                <a:latin typeface="Calibri"/>
                <a:cs typeface="Calibri"/>
              </a:rPr>
              <a:t>for their guidance and constant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supervision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providing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necessary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regarding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project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their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support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completing</a:t>
            </a:r>
            <a:r>
              <a:rPr sz="1200" spc="-10" dirty="0">
                <a:latin typeface="Calibri"/>
                <a:cs typeface="Calibri"/>
              </a:rPr>
              <a:t>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project.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2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991" y="892810"/>
            <a:ext cx="2302510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Introduction: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b="1" spc="-5" dirty="0">
                <a:latin typeface="Calibri"/>
                <a:cs typeface="Calibri"/>
              </a:rPr>
              <a:t>Business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Problem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Framing: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3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83691" y="5551296"/>
            <a:ext cx="5041265" cy="186055"/>
          </a:xfrm>
          <a:custGeom>
            <a:avLst/>
            <a:gdLst/>
            <a:ahLst/>
            <a:cxnLst/>
            <a:rect l="l" t="t" r="r" b="b"/>
            <a:pathLst>
              <a:path w="5041265" h="186054">
                <a:moveTo>
                  <a:pt x="5040757" y="0"/>
                </a:moveTo>
                <a:lnTo>
                  <a:pt x="0" y="0"/>
                </a:lnTo>
                <a:lnTo>
                  <a:pt x="0" y="185927"/>
                </a:lnTo>
                <a:lnTo>
                  <a:pt x="5040757" y="185927"/>
                </a:lnTo>
                <a:lnTo>
                  <a:pt x="504075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7789" y="5551296"/>
            <a:ext cx="1195705" cy="186055"/>
          </a:xfrm>
          <a:custGeom>
            <a:avLst/>
            <a:gdLst/>
            <a:ahLst/>
            <a:cxnLst/>
            <a:rect l="l" t="t" r="r" b="b"/>
            <a:pathLst>
              <a:path w="1195704" h="186054">
                <a:moveTo>
                  <a:pt x="1195120" y="0"/>
                </a:moveTo>
                <a:lnTo>
                  <a:pt x="0" y="0"/>
                </a:lnTo>
                <a:lnTo>
                  <a:pt x="0" y="185927"/>
                </a:lnTo>
                <a:lnTo>
                  <a:pt x="1195120" y="185927"/>
                </a:lnTo>
                <a:lnTo>
                  <a:pt x="119512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0991" y="1977898"/>
            <a:ext cx="6313805" cy="376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indent="457200" algn="just">
              <a:lnSpc>
                <a:spcPct val="116900"/>
              </a:lnSpc>
              <a:spcBef>
                <a:spcPts val="95"/>
              </a:spcBef>
            </a:pP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The rise </a:t>
            </a:r>
            <a:r>
              <a:rPr sz="1200" spc="-10" dirty="0">
                <a:solidFill>
                  <a:srgbClr val="292929"/>
                </a:solidFill>
                <a:latin typeface="Calibri"/>
                <a:cs typeface="Calibri"/>
              </a:rPr>
              <a:t>in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E-commerce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has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brought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significant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rise </a:t>
            </a:r>
            <a:r>
              <a:rPr sz="1200" spc="-10" dirty="0">
                <a:solidFill>
                  <a:srgbClr val="292929"/>
                </a:solidFill>
                <a:latin typeface="Calibri"/>
                <a:cs typeface="Calibri"/>
              </a:rPr>
              <a:t>in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the importance of customer reviews.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There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hundreds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review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sites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online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massive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amounts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reviews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every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product.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Customers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have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changed their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way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of shopping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and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according to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recent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  <a:hlinkClick r:id="rId2"/>
              </a:rPr>
              <a:t>survey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  <a:hlinkClick r:id="rId2"/>
              </a:rPr>
              <a:t>,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70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percent of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customers</a:t>
            </a:r>
            <a:r>
              <a:rPr sz="12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say that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they</a:t>
            </a:r>
            <a:r>
              <a:rPr sz="12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use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rating filters</a:t>
            </a:r>
            <a:r>
              <a:rPr sz="12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 filter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out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low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rated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items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in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their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searches.</a:t>
            </a:r>
            <a:endParaRPr sz="1200">
              <a:latin typeface="Calibri"/>
              <a:cs typeface="Calibri"/>
            </a:endParaRPr>
          </a:p>
          <a:p>
            <a:pPr marL="12700" marR="9525" indent="457200" algn="just">
              <a:lnSpc>
                <a:spcPct val="116799"/>
              </a:lnSpc>
              <a:spcBef>
                <a:spcPts val="260"/>
              </a:spcBef>
            </a:pP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ability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to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successfully decide whether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review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will be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helpful to other customers and thus </a:t>
            </a:r>
            <a:r>
              <a:rPr sz="1200" spc="-2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give the product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more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exposure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is vital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to companies that support these reviews, companies </a:t>
            </a:r>
            <a:r>
              <a:rPr sz="1200" spc="-10" dirty="0">
                <a:solidFill>
                  <a:srgbClr val="292929"/>
                </a:solidFill>
                <a:latin typeface="Calibri"/>
                <a:cs typeface="Calibri"/>
              </a:rPr>
              <a:t>like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Google,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Amazon.</a:t>
            </a:r>
            <a:endParaRPr sz="1200">
              <a:latin typeface="Calibri"/>
              <a:cs typeface="Calibri"/>
            </a:endParaRPr>
          </a:p>
          <a:p>
            <a:pPr marL="12700" marR="7620" indent="457200" algn="just">
              <a:lnSpc>
                <a:spcPct val="116900"/>
              </a:lnSpc>
              <a:spcBef>
                <a:spcPts val="275"/>
              </a:spcBef>
            </a:pP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There are two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main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methods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to approach this problem. The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first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one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is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based on review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text 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content analysis and uses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principles of natural language process (the NLP method).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This method 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lacks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insights that </a:t>
            </a:r>
            <a:r>
              <a:rPr sz="1200" spc="-10" dirty="0">
                <a:solidFill>
                  <a:srgbClr val="292929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be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drawn from the relationship between costumers and items. The second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one is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based on recommender systems, specifically on collaborative filtering, and focuses on the </a:t>
            </a:r>
            <a:r>
              <a:rPr sz="1200" dirty="0">
                <a:solidFill>
                  <a:srgbClr val="292929"/>
                </a:solidFill>
                <a:latin typeface="Calibri"/>
                <a:cs typeface="Calibri"/>
              </a:rPr>
              <a:t> reviewer’s</a:t>
            </a:r>
            <a:r>
              <a:rPr sz="12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point of</a:t>
            </a:r>
            <a:r>
              <a:rPr sz="12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Calibri"/>
                <a:cs typeface="Calibri"/>
              </a:rPr>
              <a:t>view.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Conceptual background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domain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problem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Rating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prediction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well-known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recommendation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task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aiming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predict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a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user’s rating for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items</a:t>
            </a:r>
            <a:r>
              <a:rPr sz="1200" spc="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12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were</a:t>
            </a:r>
            <a:r>
              <a:rPr sz="1200" spc="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1200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yet</a:t>
            </a:r>
            <a:r>
              <a:rPr sz="1200" spc="1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rated.</a:t>
            </a:r>
            <a:r>
              <a:rPr sz="12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Predictions</a:t>
            </a:r>
            <a:r>
              <a:rPr sz="1200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12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computed</a:t>
            </a:r>
            <a:r>
              <a:rPr sz="12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1200" spc="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users’</a:t>
            </a:r>
            <a:r>
              <a:rPr sz="12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explicit</a:t>
            </a:r>
            <a:r>
              <a:rPr sz="1200" spc="1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feedback,</a:t>
            </a:r>
            <a:r>
              <a:rPr sz="12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i.e.</a:t>
            </a:r>
            <a:r>
              <a:rPr sz="1200" spc="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their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691" y="5764657"/>
            <a:ext cx="4653915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ratings</a:t>
            </a:r>
            <a:r>
              <a:rPr sz="12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provided</a:t>
            </a:r>
            <a:r>
              <a:rPr sz="12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12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some</a:t>
            </a:r>
            <a:r>
              <a:rPr sz="12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items</a:t>
            </a:r>
            <a:r>
              <a:rPr sz="12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12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past.</a:t>
            </a:r>
            <a:r>
              <a:rPr sz="12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Another</a:t>
            </a:r>
            <a:r>
              <a:rPr sz="12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type</a:t>
            </a:r>
            <a:r>
              <a:rPr sz="12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feedback</a:t>
            </a:r>
            <a:r>
              <a:rPr sz="120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1548" y="5764657"/>
            <a:ext cx="1388745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12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reviews</a:t>
            </a:r>
            <a:r>
              <a:rPr sz="12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provided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2966" y="5764657"/>
            <a:ext cx="172720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691" y="5978016"/>
            <a:ext cx="3895090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items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implicitly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express users’ opinions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items.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Recent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3453" y="5978016"/>
            <a:ext cx="1826260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studies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indicate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opinions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4638" y="5978016"/>
            <a:ext cx="498475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nfe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691" y="6191377"/>
            <a:ext cx="3254375" cy="18796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1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users’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reviews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items</a:t>
            </a:r>
            <a:r>
              <a:rPr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1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strong</a:t>
            </a:r>
            <a:r>
              <a:rPr sz="1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predictors</a:t>
            </a:r>
            <a:r>
              <a:rPr sz="1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8546" y="6191377"/>
            <a:ext cx="1958339" cy="18796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user’s</a:t>
            </a:r>
            <a:r>
              <a:rPr sz="1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implicit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feedback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even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7334" y="6191377"/>
            <a:ext cx="1038225" cy="18796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ratings</a:t>
            </a:r>
            <a:r>
              <a:rPr sz="1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thus,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691" y="6406260"/>
            <a:ext cx="2868930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should</a:t>
            </a:r>
            <a:r>
              <a:rPr sz="1200" spc="2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2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utilized</a:t>
            </a:r>
            <a:r>
              <a:rPr sz="12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12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computation.</a:t>
            </a:r>
            <a:r>
              <a:rPr sz="12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200" spc="2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far</a:t>
            </a:r>
            <a:r>
              <a:rPr sz="1200" spc="22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4978" y="6406260"/>
            <a:ext cx="2223135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200" spc="2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know,</a:t>
            </a:r>
            <a:r>
              <a:rPr sz="1200" spc="2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1200" spc="20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2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recent</a:t>
            </a:r>
            <a:r>
              <a:rPr sz="1200" spc="20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works</a:t>
            </a:r>
            <a:r>
              <a:rPr sz="1200" spc="2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0090" y="6406260"/>
            <a:ext cx="1073150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re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mm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nd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691" y="6619620"/>
            <a:ext cx="2919730" cy="18796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techniques</a:t>
            </a:r>
            <a:r>
              <a:rPr sz="1200" spc="5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utilizing</a:t>
            </a:r>
            <a:r>
              <a:rPr sz="1200" spc="5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opinions</a:t>
            </a:r>
            <a:r>
              <a:rPr sz="1200" spc="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inferred</a:t>
            </a:r>
            <a:r>
              <a:rPr sz="1200" spc="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7275" y="6619620"/>
            <a:ext cx="2581275" cy="18796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users’</a:t>
            </a:r>
            <a:r>
              <a:rPr sz="1200" spc="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reviews</a:t>
            </a:r>
            <a:r>
              <a:rPr sz="1200" spc="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1200" spc="5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either</a:t>
            </a:r>
            <a:r>
              <a:rPr sz="1200" spc="5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focused</a:t>
            </a:r>
            <a:r>
              <a:rPr sz="1200" spc="5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0150" y="6619620"/>
            <a:ext cx="605790" cy="18796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4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item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46983" y="6834505"/>
            <a:ext cx="2418080" cy="186055"/>
          </a:xfrm>
          <a:custGeom>
            <a:avLst/>
            <a:gdLst/>
            <a:ahLst/>
            <a:cxnLst/>
            <a:rect l="l" t="t" r="r" b="b"/>
            <a:pathLst>
              <a:path w="2418079" h="186054">
                <a:moveTo>
                  <a:pt x="2417699" y="0"/>
                </a:moveTo>
                <a:lnTo>
                  <a:pt x="0" y="0"/>
                </a:lnTo>
                <a:lnTo>
                  <a:pt x="0" y="185928"/>
                </a:lnTo>
                <a:lnTo>
                  <a:pt x="2417699" y="185928"/>
                </a:lnTo>
                <a:lnTo>
                  <a:pt x="241769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3691" y="6834505"/>
            <a:ext cx="2919730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recommendation</a:t>
            </a:r>
            <a:r>
              <a:rPr sz="120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task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12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opinion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4978" y="6814184"/>
            <a:ext cx="2449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information,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completely</a:t>
            </a:r>
            <a:r>
              <a:rPr sz="120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leaving</a:t>
            </a:r>
            <a:r>
              <a:rPr sz="120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users’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4973" y="6834505"/>
            <a:ext cx="857885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ratings</a:t>
            </a:r>
            <a:r>
              <a:rPr sz="120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out</a:t>
            </a:r>
            <a:r>
              <a:rPr sz="12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3691" y="7047865"/>
            <a:ext cx="2545715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consideration.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 approach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proposed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2935" y="7047865"/>
            <a:ext cx="2422525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paper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is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filling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gap,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providing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07684" y="7047865"/>
            <a:ext cx="1278255" cy="18605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simple,</a:t>
            </a:r>
            <a:r>
              <a:rPr sz="1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personalized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3691" y="7261300"/>
            <a:ext cx="1818639" cy="18796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scalable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rating</a:t>
            </a:r>
            <a:r>
              <a:rPr sz="1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prediction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31414" y="7261300"/>
            <a:ext cx="2742565" cy="18796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framework</a:t>
            </a:r>
            <a:r>
              <a:rPr sz="1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utilizing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both</a:t>
            </a:r>
            <a:r>
              <a:rPr sz="1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ratings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provided</a:t>
            </a:r>
            <a:r>
              <a:rPr sz="1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91633" y="7261300"/>
            <a:ext cx="1681480" cy="18796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users</a:t>
            </a:r>
            <a:r>
              <a:rPr sz="1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opinions</a:t>
            </a:r>
            <a:r>
              <a:rPr sz="1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inferred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3691" y="7476490"/>
            <a:ext cx="1181735" cy="186055"/>
          </a:xfrm>
          <a:custGeom>
            <a:avLst/>
            <a:gdLst/>
            <a:ahLst/>
            <a:cxnLst/>
            <a:rect l="l" t="t" r="r" b="b"/>
            <a:pathLst>
              <a:path w="1181735" h="186054">
                <a:moveTo>
                  <a:pt x="1181404" y="0"/>
                </a:moveTo>
                <a:lnTo>
                  <a:pt x="0" y="0"/>
                </a:lnTo>
                <a:lnTo>
                  <a:pt x="0" y="185927"/>
                </a:lnTo>
                <a:lnTo>
                  <a:pt x="1181404" y="185927"/>
                </a:lnTo>
                <a:lnTo>
                  <a:pt x="11814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3692" y="7709661"/>
            <a:ext cx="6289675" cy="399415"/>
          </a:xfrm>
          <a:custGeom>
            <a:avLst/>
            <a:gdLst/>
            <a:ahLst/>
            <a:cxnLst/>
            <a:rect l="l" t="t" r="r" b="b"/>
            <a:pathLst>
              <a:path w="6289675" h="399415">
                <a:moveTo>
                  <a:pt x="5476989" y="213360"/>
                </a:moveTo>
                <a:lnTo>
                  <a:pt x="0" y="213360"/>
                </a:lnTo>
                <a:lnTo>
                  <a:pt x="0" y="399288"/>
                </a:lnTo>
                <a:lnTo>
                  <a:pt x="5476989" y="399288"/>
                </a:lnTo>
                <a:lnTo>
                  <a:pt x="5476989" y="213360"/>
                </a:lnTo>
                <a:close/>
              </a:path>
              <a:path w="6289675" h="399415">
                <a:moveTo>
                  <a:pt x="6231382" y="213360"/>
                </a:moveTo>
                <a:lnTo>
                  <a:pt x="5512054" y="213360"/>
                </a:lnTo>
                <a:lnTo>
                  <a:pt x="5512054" y="399288"/>
                </a:lnTo>
                <a:lnTo>
                  <a:pt x="6231382" y="399288"/>
                </a:lnTo>
                <a:lnTo>
                  <a:pt x="6231382" y="213360"/>
                </a:lnTo>
                <a:close/>
              </a:path>
              <a:path w="6289675" h="399415">
                <a:moveTo>
                  <a:pt x="6289218" y="0"/>
                </a:moveTo>
                <a:lnTo>
                  <a:pt x="457504" y="0"/>
                </a:lnTo>
                <a:lnTo>
                  <a:pt x="457504" y="185928"/>
                </a:lnTo>
                <a:lnTo>
                  <a:pt x="6289218" y="185928"/>
                </a:lnTo>
                <a:lnTo>
                  <a:pt x="628921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0991" y="7405878"/>
            <a:ext cx="6314440" cy="7054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1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their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reviews.</a:t>
            </a:r>
            <a:endParaRPr sz="1200">
              <a:latin typeface="Calibri"/>
              <a:cs typeface="Calibri"/>
            </a:endParaRPr>
          </a:p>
          <a:p>
            <a:pPr marL="12700" marR="5080" indent="457200">
              <a:lnSpc>
                <a:spcPct val="116700"/>
              </a:lnSpc>
              <a:spcBef>
                <a:spcPts val="15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Experimental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results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provided</a:t>
            </a:r>
            <a:r>
              <a:rPr sz="120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dataset</a:t>
            </a:r>
            <a:r>
              <a:rPr sz="120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containing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ratings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reviews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real-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world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Amazon and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Flipkart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Product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Review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show the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effectiveness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proposed</a:t>
            </a:r>
            <a:r>
              <a:rPr sz="12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framework.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891286"/>
            <a:ext cx="6303010" cy="214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Analytical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Problem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Framing: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Mathematical/Analytical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modeling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5" dirty="0">
                <a:latin typeface="Calibri"/>
                <a:cs typeface="Calibri"/>
              </a:rPr>
              <a:t> the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problem</a:t>
            </a:r>
            <a:endParaRPr sz="1400">
              <a:latin typeface="Calibri"/>
              <a:cs typeface="Calibri"/>
            </a:endParaRPr>
          </a:p>
          <a:p>
            <a:pPr marL="340360" marR="5080" indent="-7620" algn="just">
              <a:lnSpc>
                <a:spcPct val="112500"/>
              </a:lnSpc>
              <a:spcBef>
                <a:spcPts val="490"/>
              </a:spcBef>
            </a:pPr>
            <a:r>
              <a:rPr sz="120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per the client’s requirement for </a:t>
            </a: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rating prediction project </a:t>
            </a:r>
            <a:r>
              <a:rPr sz="1200" dirty="0">
                <a:latin typeface="Calibri"/>
                <a:cs typeface="Calibri"/>
              </a:rPr>
              <a:t>I have </a:t>
            </a:r>
            <a:r>
              <a:rPr sz="1200" spc="-5" dirty="0">
                <a:latin typeface="Calibri"/>
                <a:cs typeface="Calibri"/>
              </a:rPr>
              <a:t>scraped reviews and </a:t>
            </a:r>
            <a:r>
              <a:rPr sz="1200" dirty="0">
                <a:latin typeface="Calibri"/>
                <a:cs typeface="Calibri"/>
              </a:rPr>
              <a:t> ratings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well-known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e-commerce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sites.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saved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.csv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format.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Also,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shared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script 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web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scraping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into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GitHub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repository.</a:t>
            </a:r>
            <a:endParaRPr sz="1200">
              <a:latin typeface="Calibri"/>
              <a:cs typeface="Calibri"/>
            </a:endParaRPr>
          </a:p>
          <a:p>
            <a:pPr marL="340360" marR="6985" indent="-7620" algn="just">
              <a:lnSpc>
                <a:spcPct val="112500"/>
              </a:lnSpc>
              <a:spcBef>
                <a:spcPts val="730"/>
              </a:spcBef>
            </a:pPr>
            <a:r>
              <a:rPr sz="1200" dirty="0">
                <a:latin typeface="Calibri"/>
                <a:cs typeface="Calibri"/>
              </a:rPr>
              <a:t>Then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loaded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into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dirty="0">
                <a:latin typeface="Calibri"/>
                <a:cs typeface="Calibri"/>
              </a:rPr>
              <a:t> frame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did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some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important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natural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language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processing </a:t>
            </a:r>
            <a:r>
              <a:rPr sz="1200" spc="-5" dirty="0">
                <a:latin typeface="Calibri"/>
                <a:cs typeface="Calibri"/>
              </a:rPr>
              <a:t>steps and gone through several EDA steps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analyze the data. </a:t>
            </a:r>
            <a:r>
              <a:rPr sz="1200" dirty="0">
                <a:latin typeface="Calibri"/>
                <a:cs typeface="Calibri"/>
              </a:rPr>
              <a:t>After all the </a:t>
            </a:r>
            <a:r>
              <a:rPr sz="1200" spc="-5" dirty="0">
                <a:latin typeface="Calibri"/>
                <a:cs typeface="Calibri"/>
              </a:rPr>
              <a:t>necessary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steps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build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NLP </a:t>
            </a:r>
            <a:r>
              <a:rPr sz="1200" dirty="0">
                <a:latin typeface="Calibri"/>
                <a:cs typeface="Calibri"/>
              </a:rPr>
              <a:t>ML </a:t>
            </a:r>
            <a:r>
              <a:rPr sz="1200" spc="-5" dirty="0">
                <a:latin typeface="Calibri"/>
                <a:cs typeface="Calibri"/>
              </a:rPr>
              <a:t>model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predict the </a:t>
            </a:r>
            <a:r>
              <a:rPr sz="1200" dirty="0">
                <a:latin typeface="Calibri"/>
                <a:cs typeface="Calibri"/>
              </a:rPr>
              <a:t>ratings.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0" y="8268461"/>
            <a:ext cx="625983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5295">
              <a:lnSpc>
                <a:spcPct val="109700"/>
              </a:lnSpc>
              <a:spcBef>
                <a:spcPts val="105"/>
              </a:spcBef>
            </a:pPr>
            <a:r>
              <a:rPr sz="1200" spc="-5" dirty="0">
                <a:latin typeface="Calibri"/>
                <a:cs typeface="Calibri"/>
              </a:rPr>
              <a:t>Looking</a:t>
            </a:r>
            <a:r>
              <a:rPr sz="1200" dirty="0">
                <a:latin typeface="Calibri"/>
                <a:cs typeface="Calibri"/>
              </a:rPr>
              <a:t> at </a:t>
            </a:r>
            <a:r>
              <a:rPr sz="1200" spc="-5" dirty="0">
                <a:latin typeface="Calibri"/>
                <a:cs typeface="Calibri"/>
              </a:rPr>
              <a:t>above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both figures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see 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contains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77550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rows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among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removed unwanted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column(Unnamed:0).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 this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project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Ratings </a:t>
            </a:r>
            <a:r>
              <a:rPr sz="1200" dirty="0">
                <a:latin typeface="Calibri"/>
                <a:cs typeface="Calibri"/>
              </a:rPr>
              <a:t> is 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target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some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missing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dataset</a:t>
            </a:r>
            <a:r>
              <a:rPr sz="1200" dirty="0">
                <a:latin typeface="Calibri"/>
                <a:cs typeface="Calibri"/>
              </a:rPr>
              <a:t> which</a:t>
            </a:r>
            <a:r>
              <a:rPr sz="1200" spc="-5" dirty="0">
                <a:latin typeface="Calibri"/>
                <a:cs typeface="Calibri"/>
              </a:rPr>
              <a:t> have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been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 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dataset.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00" y="3059683"/>
            <a:ext cx="6553200" cy="2628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00" y="6158738"/>
            <a:ext cx="6553200" cy="18161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4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933958"/>
            <a:ext cx="5895340" cy="671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Data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Processing: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first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joined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both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Review_title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Review_text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new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Review.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336" y="2685033"/>
            <a:ext cx="568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Then all</a:t>
            </a:r>
            <a:r>
              <a:rPr sz="1200" spc="-5" dirty="0">
                <a:latin typeface="Calibri"/>
                <a:cs typeface="Calibri"/>
              </a:rPr>
              <a:t> 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entries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dirty="0">
                <a:latin typeface="Calibri"/>
                <a:cs typeface="Calibri"/>
              </a:rPr>
              <a:t> Ratings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columns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been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converted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respective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integer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4424" y="4288663"/>
            <a:ext cx="1170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Text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processing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206233"/>
            <a:ext cx="6036310" cy="630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 indent="-6350">
              <a:lnSpc>
                <a:spcPct val="1104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 </a:t>
            </a:r>
            <a:r>
              <a:rPr sz="1200" dirty="0">
                <a:latin typeface="Calibri"/>
                <a:cs typeface="Calibri"/>
              </a:rPr>
              <a:t>processing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defined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function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-5" dirty="0">
                <a:latin typeface="Calibri"/>
                <a:cs typeface="Calibri"/>
              </a:rPr>
              <a:t> replace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some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 proper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words.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converted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lowercase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removed different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punctuations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00" y="1610105"/>
            <a:ext cx="6553200" cy="8633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00" y="2894710"/>
            <a:ext cx="6553200" cy="8756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200" y="4532376"/>
            <a:ext cx="6553200" cy="25781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5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872997"/>
            <a:ext cx="587819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 algn="just">
              <a:lnSpc>
                <a:spcPct val="1125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Lemmatization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Lemmatization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grouping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together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inflected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forms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word </a:t>
            </a:r>
            <a:r>
              <a:rPr sz="1200" spc="-10" dirty="0">
                <a:latin typeface="Calibri"/>
                <a:cs typeface="Calibri"/>
              </a:rPr>
              <a:t>so </a:t>
            </a:r>
            <a:r>
              <a:rPr sz="1200" spc="-5" dirty="0">
                <a:latin typeface="Calibri"/>
                <a:cs typeface="Calibri"/>
              </a:rPr>
              <a:t>they can be analyzed </a:t>
            </a:r>
            <a:r>
              <a:rPr sz="1200" dirty="0">
                <a:latin typeface="Calibri"/>
                <a:cs typeface="Calibri"/>
              </a:rPr>
              <a:t>as a </a:t>
            </a:r>
            <a:r>
              <a:rPr sz="1200" spc="-5" dirty="0">
                <a:latin typeface="Calibri"/>
                <a:cs typeface="Calibri"/>
              </a:rPr>
              <a:t>single item. Lemmatization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similar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stemming but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brings</a:t>
            </a:r>
            <a:r>
              <a:rPr sz="1200" spc="-5" dirty="0">
                <a:latin typeface="Calibri"/>
                <a:cs typeface="Calibri"/>
              </a:rPr>
              <a:t> context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5186552"/>
            <a:ext cx="610425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6350">
              <a:lnSpc>
                <a:spcPct val="1125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lemmatizing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defined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these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two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functions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first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give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wordnet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tag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nltk_tagged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respect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wordnet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tag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lemmatization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each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done.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dirty="0">
                <a:latin typeface="Calibri"/>
                <a:cs typeface="Calibri"/>
              </a:rPr>
              <a:t>Text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Normalization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–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Standardization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8638743"/>
            <a:ext cx="58756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125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Finally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standardizing </a:t>
            </a:r>
            <a:r>
              <a:rPr sz="1200" dirty="0">
                <a:latin typeface="Calibri"/>
                <a:cs typeface="Calibri"/>
              </a:rPr>
              <a:t>our test and </a:t>
            </a:r>
            <a:r>
              <a:rPr sz="1200" spc="-5" dirty="0">
                <a:latin typeface="Calibri"/>
                <a:cs typeface="Calibri"/>
              </a:rPr>
              <a:t>removing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numbers from</a:t>
            </a:r>
            <a:r>
              <a:rPr sz="1200" dirty="0">
                <a:latin typeface="Calibri"/>
                <a:cs typeface="Calibri"/>
              </a:rPr>
              <a:t> it I have </a:t>
            </a:r>
            <a:r>
              <a:rPr sz="1200" spc="-5" dirty="0">
                <a:latin typeface="Calibri"/>
                <a:cs typeface="Calibri"/>
              </a:rPr>
              <a:t>defined</a:t>
            </a:r>
            <a:r>
              <a:rPr sz="1200" dirty="0">
                <a:latin typeface="Calibri"/>
                <a:cs typeface="Calibri"/>
              </a:rPr>
              <a:t> a </a:t>
            </a:r>
            <a:r>
              <a:rPr sz="1200" spc="-5" dirty="0">
                <a:latin typeface="Calibri"/>
                <a:cs typeface="Calibri"/>
              </a:rPr>
              <a:t>function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scrub_words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shown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above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applied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00" y="1541272"/>
            <a:ext cx="6553200" cy="3340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00" y="5973064"/>
            <a:ext cx="6553200" cy="247599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6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424" y="788123"/>
            <a:ext cx="2243455" cy="6381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b="1" spc="-5" dirty="0">
                <a:latin typeface="Calibri"/>
                <a:cs typeface="Calibri"/>
              </a:rPr>
              <a:t>Exploratory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Data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Analysis: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latin typeface="Calibri"/>
                <a:cs typeface="Calibri"/>
              </a:rPr>
              <a:t>Word_count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review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336" y="4566030"/>
            <a:ext cx="5973445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 algn="just">
              <a:lnSpc>
                <a:spcPct val="1125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Above figure shows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number of words from each </a:t>
            </a:r>
            <a:r>
              <a:rPr sz="1200" dirty="0">
                <a:latin typeface="Calibri"/>
                <a:cs typeface="Calibri"/>
              </a:rPr>
              <a:t>review text. </a:t>
            </a:r>
            <a:r>
              <a:rPr sz="1200" spc="-5" dirty="0">
                <a:latin typeface="Calibri"/>
                <a:cs typeface="Calibri"/>
              </a:rPr>
              <a:t>Looking </a:t>
            </a:r>
            <a:r>
              <a:rPr sz="1200" dirty="0">
                <a:latin typeface="Calibri"/>
                <a:cs typeface="Calibri"/>
              </a:rPr>
              <a:t>at this </a:t>
            </a:r>
            <a:r>
              <a:rPr sz="1200" spc="-5" dirty="0">
                <a:latin typeface="Calibri"/>
                <a:cs typeface="Calibri"/>
              </a:rPr>
              <a:t>histogram </a:t>
            </a:r>
            <a:r>
              <a:rPr sz="1200" dirty="0">
                <a:latin typeface="Calibri"/>
                <a:cs typeface="Calibri"/>
              </a:rPr>
              <a:t>we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 conclude that most of the </a:t>
            </a:r>
            <a:r>
              <a:rPr sz="1200" dirty="0">
                <a:latin typeface="Calibri"/>
                <a:cs typeface="Calibri"/>
              </a:rPr>
              <a:t>review </a:t>
            </a:r>
            <a:r>
              <a:rPr sz="1200" spc="-5" dirty="0">
                <a:latin typeface="Calibri"/>
                <a:cs typeface="Calibri"/>
              </a:rPr>
              <a:t>text </a:t>
            </a:r>
            <a:r>
              <a:rPr sz="1200" dirty="0">
                <a:latin typeface="Calibri"/>
                <a:cs typeface="Calibri"/>
              </a:rPr>
              <a:t>is in </a:t>
            </a:r>
            <a:r>
              <a:rPr sz="1200" spc="-5" dirty="0">
                <a:latin typeface="Calibri"/>
                <a:cs typeface="Calibri"/>
              </a:rPr>
              <a:t>the range of </a:t>
            </a:r>
            <a:r>
              <a:rPr sz="1200" dirty="0">
                <a:latin typeface="Calibri"/>
                <a:cs typeface="Calibri"/>
              </a:rPr>
              <a:t>0 to 200 </a:t>
            </a:r>
            <a:r>
              <a:rPr sz="1200" spc="-5" dirty="0">
                <a:latin typeface="Calibri"/>
                <a:cs typeface="Calibri"/>
              </a:rPr>
              <a:t>of words. Rest reviews can </a:t>
            </a:r>
            <a:r>
              <a:rPr sz="1200" dirty="0">
                <a:latin typeface="Calibri"/>
                <a:cs typeface="Calibri"/>
              </a:rPr>
              <a:t> be </a:t>
            </a:r>
            <a:r>
              <a:rPr sz="1200" spc="-5" dirty="0">
                <a:latin typeface="Calibri"/>
                <a:cs typeface="Calibri"/>
              </a:rPr>
              <a:t>considered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outliers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Character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count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review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336" y="8897823"/>
            <a:ext cx="59709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>
              <a:lnSpc>
                <a:spcPct val="11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plot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character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almost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similar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plot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word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count. We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see that most of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reviews</a:t>
            </a:r>
            <a:r>
              <a:rPr sz="1200" dirty="0">
                <a:latin typeface="Calibri"/>
                <a:cs typeface="Calibri"/>
              </a:rPr>
              <a:t> are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range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</a:t>
            </a:r>
            <a:r>
              <a:rPr sz="1200" spc="-5" dirty="0">
                <a:latin typeface="Calibri"/>
                <a:cs typeface="Calibri"/>
              </a:rPr>
              <a:t>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1500 numbers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characters.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328" y="1465935"/>
            <a:ext cx="6428185" cy="2857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336" y="5974617"/>
            <a:ext cx="6428933" cy="274574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7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336" y="872997"/>
            <a:ext cx="6203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>
              <a:lnSpc>
                <a:spcPct val="1125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Looking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these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plots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 have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decided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remove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data</a:t>
            </a:r>
            <a:r>
              <a:rPr sz="1200" spc="-5" dirty="0">
                <a:latin typeface="Calibri"/>
                <a:cs typeface="Calibri"/>
              </a:rPr>
              <a:t> with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reviews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considering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them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5" dirty="0">
                <a:latin typeface="Calibri"/>
                <a:cs typeface="Calibri"/>
              </a:rPr>
              <a:t> outliers.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336" y="3932046"/>
            <a:ext cx="5906135" cy="132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>
              <a:lnSpc>
                <a:spcPct val="1133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And by </a:t>
            </a:r>
            <a:r>
              <a:rPr sz="1200" spc="-5" dirty="0">
                <a:latin typeface="Calibri"/>
                <a:cs typeface="Calibri"/>
              </a:rPr>
              <a:t>removing these outliers </a:t>
            </a:r>
            <a:r>
              <a:rPr sz="1200" dirty="0">
                <a:latin typeface="Calibri"/>
                <a:cs typeface="Calibri"/>
              </a:rPr>
              <a:t>I am </a:t>
            </a:r>
            <a:r>
              <a:rPr sz="1200" spc="-5" dirty="0">
                <a:latin typeface="Calibri"/>
                <a:cs typeface="Calibri"/>
              </a:rPr>
              <a:t>not loosing </a:t>
            </a:r>
            <a:r>
              <a:rPr sz="1200" dirty="0">
                <a:latin typeface="Calibri"/>
                <a:cs typeface="Calibri"/>
              </a:rPr>
              <a:t>much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data </a:t>
            </a:r>
            <a:r>
              <a:rPr sz="1200" spc="-10" dirty="0">
                <a:latin typeface="Calibri"/>
                <a:cs typeface="Calibri"/>
              </a:rPr>
              <a:t>so </a:t>
            </a:r>
            <a:r>
              <a:rPr sz="1200" dirty="0">
                <a:latin typeface="Calibri"/>
                <a:cs typeface="Calibri"/>
              </a:rPr>
              <a:t>it is good to remove </a:t>
            </a:r>
            <a:r>
              <a:rPr sz="1200" spc="-5" dirty="0">
                <a:latin typeface="Calibri"/>
                <a:cs typeface="Calibri"/>
              </a:rPr>
              <a:t>those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entries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better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results.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libri"/>
              <a:cs typeface="Calibri"/>
            </a:endParaRPr>
          </a:p>
          <a:p>
            <a:pPr marL="20320" marR="135890" indent="-7620">
              <a:lnSpc>
                <a:spcPct val="108600"/>
              </a:lnSpc>
              <a:spcBef>
                <a:spcPts val="5"/>
              </a:spcBef>
            </a:pPr>
            <a:r>
              <a:rPr sz="1400" b="1" spc="-5" dirty="0">
                <a:latin typeface="Calibri"/>
                <a:cs typeface="Calibri"/>
              </a:rPr>
              <a:t>Plotting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histograms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for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word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count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character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counts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again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after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removing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outliers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00" y="1490725"/>
            <a:ext cx="6553200" cy="1854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666" y="5619229"/>
            <a:ext cx="3144958" cy="26552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2058" y="5670006"/>
            <a:ext cx="2883106" cy="260507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8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991" y="872997"/>
            <a:ext cx="629412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After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plotting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histograms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character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after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removing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outliers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can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now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with </a:t>
            </a:r>
            <a:r>
              <a:rPr sz="1200" dirty="0">
                <a:latin typeface="Calibri"/>
                <a:cs typeface="Calibri"/>
              </a:rPr>
              <a:t>good</a:t>
            </a:r>
            <a:r>
              <a:rPr sz="1200" spc="-5" dirty="0">
                <a:latin typeface="Calibri"/>
                <a:cs typeface="Calibri"/>
              </a:rPr>
              <a:t> range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number of words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characters.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Ratings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(Target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Variable):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91" y="4716906"/>
            <a:ext cx="6303645" cy="1469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0" algn="just">
              <a:lnSpc>
                <a:spcPct val="112799"/>
              </a:lnSpc>
              <a:spcBef>
                <a:spcPts val="95"/>
              </a:spcBef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above </a:t>
            </a:r>
            <a:r>
              <a:rPr sz="1200" dirty="0">
                <a:latin typeface="Calibri"/>
                <a:cs typeface="Calibri"/>
              </a:rPr>
              <a:t>figure is </a:t>
            </a:r>
            <a:r>
              <a:rPr sz="1200" spc="-5" dirty="0">
                <a:latin typeface="Calibri"/>
                <a:cs typeface="Calibri"/>
              </a:rPr>
              <a:t>representing count-plot for our target </a:t>
            </a:r>
            <a:r>
              <a:rPr sz="1200" dirty="0">
                <a:latin typeface="Calibri"/>
                <a:cs typeface="Calibri"/>
              </a:rPr>
              <a:t>variable </a:t>
            </a:r>
            <a:r>
              <a:rPr sz="1200" spc="-5" dirty="0">
                <a:latin typeface="Calibri"/>
                <a:cs typeface="Calibri"/>
              </a:rPr>
              <a:t>that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“Ratings”. Looking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plot </a:t>
            </a:r>
            <a:r>
              <a:rPr sz="1200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can say </a:t>
            </a:r>
            <a:r>
              <a:rPr sz="1200" spc="-1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there </a:t>
            </a:r>
            <a:r>
              <a:rPr sz="120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more numbers of reviews rated </a:t>
            </a:r>
            <a:r>
              <a:rPr sz="1200" dirty="0">
                <a:latin typeface="Calibri"/>
                <a:cs typeface="Calibri"/>
              </a:rPr>
              <a:t>as 5 </a:t>
            </a:r>
            <a:r>
              <a:rPr sz="1200" spc="-5" dirty="0">
                <a:latin typeface="Calibri"/>
                <a:cs typeface="Calibri"/>
              </a:rPr>
              <a:t>stars than others. And the </a:t>
            </a:r>
            <a:r>
              <a:rPr sz="1200" dirty="0">
                <a:latin typeface="Calibri"/>
                <a:cs typeface="Calibri"/>
              </a:rPr>
              <a:t> reviews </a:t>
            </a: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rated </a:t>
            </a:r>
            <a:r>
              <a:rPr sz="1200" dirty="0">
                <a:latin typeface="Calibri"/>
                <a:cs typeface="Calibri"/>
              </a:rPr>
              <a:t>as 2 </a:t>
            </a:r>
            <a:r>
              <a:rPr sz="1200" spc="-5" dirty="0">
                <a:latin typeface="Calibri"/>
                <a:cs typeface="Calibri"/>
              </a:rPr>
              <a:t>stars </a:t>
            </a:r>
            <a:r>
              <a:rPr sz="1200" dirty="0">
                <a:latin typeface="Calibri"/>
                <a:cs typeface="Calibri"/>
              </a:rPr>
              <a:t>are very less in </a:t>
            </a:r>
            <a:r>
              <a:rPr sz="1200" spc="-5" dirty="0">
                <a:latin typeface="Calibri"/>
                <a:cs typeface="Calibri"/>
              </a:rPr>
              <a:t>numbers when compared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others. </a:t>
            </a: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will </a:t>
            </a:r>
            <a:r>
              <a:rPr sz="1200" spc="-10" dirty="0">
                <a:latin typeface="Calibri"/>
                <a:cs typeface="Calibri"/>
              </a:rPr>
              <a:t>cause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problem of imbalance for our model. </a:t>
            </a:r>
            <a:r>
              <a:rPr sz="1200" spc="-10" dirty="0">
                <a:latin typeface="Calibri"/>
                <a:cs typeface="Calibri"/>
              </a:rPr>
              <a:t>So 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10" dirty="0">
                <a:latin typeface="Calibri"/>
                <a:cs typeface="Calibri"/>
              </a:rPr>
              <a:t>have </a:t>
            </a:r>
            <a:r>
              <a:rPr sz="1200" spc="-5" dirty="0">
                <a:latin typeface="Calibri"/>
                <a:cs typeface="Calibri"/>
              </a:rPr>
              <a:t>decided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select equal number of reviews from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each class. </a:t>
            </a:r>
            <a:r>
              <a:rPr sz="1200" dirty="0">
                <a:latin typeface="Calibri"/>
                <a:cs typeface="Calibri"/>
              </a:rPr>
              <a:t>I have </a:t>
            </a:r>
            <a:r>
              <a:rPr sz="1200" spc="-5" dirty="0">
                <a:latin typeface="Calibri"/>
                <a:cs typeface="Calibri"/>
              </a:rPr>
              <a:t>observed that there are 7356 numbers of reviews rated </a:t>
            </a:r>
            <a:r>
              <a:rPr sz="1200" dirty="0">
                <a:latin typeface="Calibri"/>
                <a:cs typeface="Calibri"/>
              </a:rPr>
              <a:t>as 2 </a:t>
            </a:r>
            <a:r>
              <a:rPr sz="1200" spc="-5" dirty="0">
                <a:latin typeface="Calibri"/>
                <a:cs typeface="Calibri"/>
              </a:rPr>
              <a:t>stars which are </a:t>
            </a:r>
            <a:r>
              <a:rPr sz="1200" spc="-10" dirty="0">
                <a:latin typeface="Calibri"/>
                <a:cs typeface="Calibri"/>
              </a:rPr>
              <a:t>least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among all. </a:t>
            </a:r>
            <a:r>
              <a:rPr sz="1200" spc="-5" dirty="0">
                <a:latin typeface="Calibri"/>
                <a:cs typeface="Calibri"/>
              </a:rPr>
              <a:t>So </a:t>
            </a:r>
            <a:r>
              <a:rPr sz="1200" dirty="0">
                <a:latin typeface="Calibri"/>
                <a:cs typeface="Calibri"/>
              </a:rPr>
              <a:t>I am </a:t>
            </a:r>
            <a:r>
              <a:rPr sz="1200" spc="-5" dirty="0">
                <a:latin typeface="Calibri"/>
                <a:cs typeface="Calibri"/>
              </a:rPr>
              <a:t>selecting 7356 numbers of </a:t>
            </a:r>
            <a:r>
              <a:rPr sz="1200" dirty="0">
                <a:latin typeface="Calibri"/>
                <a:cs typeface="Calibri"/>
              </a:rPr>
              <a:t>reviews from </a:t>
            </a:r>
            <a:r>
              <a:rPr sz="1200" spc="-5" dirty="0">
                <a:latin typeface="Calibri"/>
                <a:cs typeface="Calibri"/>
              </a:rPr>
              <a:t>each class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input for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-5" dirty="0">
                <a:latin typeface="Calibri"/>
                <a:cs typeface="Calibri"/>
              </a:rPr>
              <a:t>model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eliminate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problem of imbalance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10" dirty="0">
                <a:latin typeface="Calibri"/>
                <a:cs typeface="Calibri"/>
              </a:rPr>
              <a:t> data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00" y="6515100"/>
            <a:ext cx="6553200" cy="17647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135" y="1933194"/>
            <a:ext cx="4670044" cy="266255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146036" y="0"/>
                </a:lnTo>
                <a:lnTo>
                  <a:pt x="7146036" y="18288"/>
                </a:lnTo>
                <a:lnTo>
                  <a:pt x="7146036" y="9432036"/>
                </a:lnTo>
                <a:lnTo>
                  <a:pt x="18288" y="9432036"/>
                </a:lnTo>
                <a:lnTo>
                  <a:pt x="18288" y="18288"/>
                </a:lnTo>
                <a:lnTo>
                  <a:pt x="7146036" y="18288"/>
                </a:lnTo>
                <a:lnTo>
                  <a:pt x="714603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432036"/>
                </a:lnTo>
                <a:lnTo>
                  <a:pt x="0" y="9450324"/>
                </a:lnTo>
                <a:lnTo>
                  <a:pt x="18288" y="9450324"/>
                </a:lnTo>
                <a:lnTo>
                  <a:pt x="7146036" y="9450324"/>
                </a:lnTo>
                <a:lnTo>
                  <a:pt x="7164324" y="9450324"/>
                </a:lnTo>
                <a:lnTo>
                  <a:pt x="7164324" y="9432036"/>
                </a:lnTo>
                <a:lnTo>
                  <a:pt x="7164324" y="18288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libri"/>
                <a:cs typeface="Calibri"/>
              </a:rPr>
              <a:t>9</a:t>
            </a:fld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g</a:t>
            </a:r>
            <a:r>
              <a:rPr spc="30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</TotalTime>
  <Words>1938</Words>
  <Application>Microsoft Office PowerPoint</Application>
  <PresentationFormat>Custom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MT</vt:lpstr>
      <vt:lpstr>Calibri</vt:lpstr>
      <vt:lpstr>Century Gothic</vt:lpstr>
      <vt:lpstr>Garamond</vt:lpstr>
      <vt:lpstr>Times New Roman</vt:lpstr>
      <vt:lpstr>Savon</vt:lpstr>
      <vt:lpstr>Ratings Prediction Project</vt:lpstr>
      <vt:lpstr>PowerPoint Presentation</vt:lpstr>
      <vt:lpstr>Introduction: Business Problem Framing: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 Project</dc:title>
  <dc:creator>vishal lakhera</dc:creator>
  <cp:lastModifiedBy>shubham chougule</cp:lastModifiedBy>
  <cp:revision>1</cp:revision>
  <dcterms:created xsi:type="dcterms:W3CDTF">2022-09-24T10:36:06Z</dcterms:created>
  <dcterms:modified xsi:type="dcterms:W3CDTF">2022-09-24T10:39:19Z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2022-09-24T00:00:00Z</vt:filetime>
  </property>
</Properties>
</file>