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6811-921C-6B4C-B025-E3967C949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8C6108-300F-59A3-558D-C35142F7B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A2E8B-E8B1-8570-234C-B1AED235F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0740-14A7-5B6C-A2B9-B252BB48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9188C-FC30-6759-335C-DA933801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578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48F2-DAAC-7596-598D-EB164170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D9E4A-5D0C-2A51-1257-9E1E2188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5746-3F6B-E9A5-DD7E-68E14D5C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07EC-1D32-7742-8AA5-A227B71F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47A75-2915-4907-4E32-1A596028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561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6E479-2D83-E483-462B-BADF29948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DDC05-6E66-C689-BC5A-7A8F9A89D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509F-88B8-8B93-027B-D22A3A11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8E02D-63D7-5C3B-C922-D4C0BE9B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0751D-53A7-2032-AFFA-22EF6FBD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226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25D7-34D5-6139-54D0-59A8F6C6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FEC0-1504-67B0-BFE7-95C4C141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01AFA-8D4C-7C5C-F8B5-21EDB95D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3C31-2B25-8849-3C1F-12ADAF72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499E-BBA2-57F8-72C2-7886BA92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629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35F2-1754-636F-42E8-A2094BB7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82EF9-731E-3EB6-F128-BF921F96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9EF87-0A88-1B8E-ECAD-CC2CF144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F50B-7815-5498-E63B-944408FE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33FA3-048D-3071-32EF-68EF6055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185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D1FB-4153-1AC0-8138-BF7135E5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287B1-D55B-262A-8EFE-B69E00EA3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E419-F92E-6A60-C7E9-83F921BDA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2395D-3DF8-2563-BC03-22AEE3B8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2D94F-473E-FACB-FE6B-6F0B8BE2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8B831-1563-E96A-6D5B-253A2403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864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B45D1-A68E-888B-380A-DC0C370F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3E5B3-BAD3-05E4-0A44-329B4F37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42789-8462-6506-51BC-85560697E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4B43F-AB4F-6D22-5783-083E3963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0C1F8-73FB-28BC-BC4D-0D7EA213B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F3DCB-F572-0B30-4D2F-13770685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00908-5E03-7FE1-2743-42739B7F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3DBBD-9938-52A6-E445-BF88FCAE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700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370A-F8BF-85AF-16DC-18F275B1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BB481-6D2C-F48B-0A91-9EB730BA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029F3-89F8-DBB3-49EF-8A8AA01E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1DCC0-675C-CA50-2F7F-7DE39516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86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41E20-05DD-1271-A1B2-2C3CE733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42FAC-9699-B26D-BC24-34D0CF308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1A2A5-6DE3-1A07-9638-86DC3D61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51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B605-6E6C-8F72-6752-D77D6014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44BA-46E3-3C80-7B89-0B900C37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E1BE4-8901-D893-8686-684C6B16D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52EA8-5452-EBE7-0839-88716C4B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81CE4-3782-66AC-4D79-43990FAC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1F83F-D530-0A04-7C46-FEA1C89D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5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D336-2171-E51C-E091-36D6CEF8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017FF-59B2-3C3B-1FFA-3C39363B9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F24F9-9DA6-860A-3205-C917BFD5C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75889-EF81-853D-1E05-8F00B7DF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1A7ED-5FDA-1D78-D74E-9E45AB9D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6B7A-27FD-6FA1-6DB6-23785E46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63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4377E0-CCE9-B69A-BC72-92754868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BD124-92D3-60D8-98BE-6E8B46BF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0A999-239F-2EE7-ED51-476C1EBF6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7199-3D91-443A-9CED-1E4B6C3688FB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6369C-988F-AC07-95EF-48E99919D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64251-D4A9-B67B-57B6-5F5ED8C68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3D987-A9EC-4B53-8B6F-A111C2AE3AF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337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45EF-493D-2250-E985-F23A6B772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433353-DAAE-936E-1E31-8EBD6100C1E2}"/>
              </a:ext>
            </a:extLst>
          </p:cNvPr>
          <p:cNvSpPr txBox="1"/>
          <p:nvPr/>
        </p:nvSpPr>
        <p:spPr>
          <a:xfrm>
            <a:off x="5063932" y="1354972"/>
            <a:ext cx="175003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Sim_generations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EBD3F-0E33-E615-03D6-602CD5E4E60D}"/>
              </a:ext>
            </a:extLst>
          </p:cNvPr>
          <p:cNvSpPr txBox="1"/>
          <p:nvPr/>
        </p:nvSpPr>
        <p:spPr>
          <a:xfrm>
            <a:off x="1964577" y="2472449"/>
            <a:ext cx="13516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Fix_1_haplo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AF71F-E54A-CFA9-BE0B-816844980242}"/>
              </a:ext>
            </a:extLst>
          </p:cNvPr>
          <p:cNvSpPr txBox="1"/>
          <p:nvPr/>
        </p:nvSpPr>
        <p:spPr>
          <a:xfrm>
            <a:off x="5030680" y="2480762"/>
            <a:ext cx="182614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Fix_1_haplo_min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21185-CC5E-1092-AB2B-FBE5A6D8597F}"/>
              </a:ext>
            </a:extLst>
          </p:cNvPr>
          <p:cNvSpPr txBox="1"/>
          <p:nvPr/>
        </p:nvSpPr>
        <p:spPr>
          <a:xfrm>
            <a:off x="8754157" y="2480762"/>
            <a:ext cx="144142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Fix_2_haplos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42B0B-F9A7-EAFC-81EB-ABD5F9826A38}"/>
              </a:ext>
            </a:extLst>
          </p:cNvPr>
          <p:cNvSpPr txBox="1"/>
          <p:nvPr/>
        </p:nvSpPr>
        <p:spPr>
          <a:xfrm>
            <a:off x="1681940" y="3755379"/>
            <a:ext cx="189667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Tools_1_haplo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FD0DB7-AA6F-C2FE-E3F8-6EF6E7477C1B}"/>
              </a:ext>
            </a:extLst>
          </p:cNvPr>
          <p:cNvSpPr txBox="1"/>
          <p:nvPr/>
        </p:nvSpPr>
        <p:spPr>
          <a:xfrm>
            <a:off x="4117054" y="157943"/>
            <a:ext cx="552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Top-level directory (module) structure of Sim generations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6DAC41-749E-8386-855B-C53890DFDE68}"/>
              </a:ext>
            </a:extLst>
          </p:cNvPr>
          <p:cNvSpPr txBox="1"/>
          <p:nvPr/>
        </p:nvSpPr>
        <p:spPr>
          <a:xfrm>
            <a:off x="4789608" y="3679245"/>
            <a:ext cx="231659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Tools_1_haplo_min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D47E1-E982-BA61-BC93-F34B6BC6E342}"/>
              </a:ext>
            </a:extLst>
          </p:cNvPr>
          <p:cNvSpPr txBox="1"/>
          <p:nvPr/>
        </p:nvSpPr>
        <p:spPr>
          <a:xfrm>
            <a:off x="8512074" y="3679245"/>
            <a:ext cx="1957524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Tools_2_haplo2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endParaRPr lang="en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759AEF-C562-C1E5-2E99-72147818E4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40403" y="1724304"/>
            <a:ext cx="3298545" cy="7481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7DC1B7-6B06-7F7B-F8D1-1E93D12F6B0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38948" y="1724304"/>
            <a:ext cx="4803" cy="756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ACC7F4-94CE-CB10-9C5B-079DAEBBE21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5938948" y="1724304"/>
            <a:ext cx="3535919" cy="7564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246C7F-C33E-0187-B932-85DAB783C079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2630277" y="2841781"/>
            <a:ext cx="10126" cy="9135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D34635-CC0C-7039-95B8-5A479F35513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474867" y="2850094"/>
            <a:ext cx="15969" cy="829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171CBE1-CDEB-AC46-4012-40471345E2A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943751" y="2850094"/>
            <a:ext cx="4155" cy="829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2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8377D9-2BBB-286B-0FE3-63411EF1FE86}"/>
              </a:ext>
            </a:extLst>
          </p:cNvPr>
          <p:cNvSpPr txBox="1"/>
          <p:nvPr/>
        </p:nvSpPr>
        <p:spPr>
          <a:xfrm>
            <a:off x="2396320" y="182882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Pipeline files in </a:t>
            </a:r>
            <a:r>
              <a:rPr lang="en-GB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Fix_1_haplo</a:t>
            </a:r>
            <a:endParaRPr lang="en-DE" b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98316D-7589-B041-3529-13C6A860B867}"/>
              </a:ext>
            </a:extLst>
          </p:cNvPr>
          <p:cNvSpPr txBox="1"/>
          <p:nvPr/>
        </p:nvSpPr>
        <p:spPr>
          <a:xfrm>
            <a:off x="7845448" y="182882"/>
            <a:ext cx="2830903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Fix_1_haplo\</a:t>
            </a:r>
            <a:r>
              <a:rPr lang="en-GB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Tools_1_haplo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A3C855-CD44-ED50-201F-C9C91002BC1B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1865060" y="3904464"/>
            <a:ext cx="5308" cy="326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F43997-62F2-69CF-7E30-E3CF00D377AC}"/>
              </a:ext>
            </a:extLst>
          </p:cNvPr>
          <p:cNvSpPr txBox="1"/>
          <p:nvPr/>
        </p:nvSpPr>
        <p:spPr>
          <a:xfrm>
            <a:off x="621771" y="3350466"/>
            <a:ext cx="2486578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ALL_PER_GEN_1_haplo_IMAGE.PNG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config_1_haplo_v1.yaml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out_1_haplo_per_gen.txt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BCC21-74B6-D45A-AD0E-FECB71F0C435}"/>
              </a:ext>
            </a:extLst>
          </p:cNvPr>
          <p:cNvSpPr txBox="1"/>
          <p:nvPr/>
        </p:nvSpPr>
        <p:spPr>
          <a:xfrm>
            <a:off x="1051196" y="803382"/>
            <a:ext cx="1645002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config_1_haplo_v1.yaml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in_1_haplo.txt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5636796-2CB0-EA9B-ADE5-07497EBF0434}"/>
              </a:ext>
            </a:extLst>
          </p:cNvPr>
          <p:cNvSpPr/>
          <p:nvPr/>
        </p:nvSpPr>
        <p:spPr>
          <a:xfrm>
            <a:off x="523706" y="4231179"/>
            <a:ext cx="2693324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94A59-903B-1759-27D4-B6419BCE70E1}"/>
              </a:ext>
            </a:extLst>
          </p:cNvPr>
          <p:cNvSpPr txBox="1"/>
          <p:nvPr/>
        </p:nvSpPr>
        <p:spPr>
          <a:xfrm>
            <a:off x="450998" y="4922449"/>
            <a:ext cx="285862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ALL_1_haplo_freq_sim_</a:t>
            </a:r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{sim_nr}</a:t>
            </a: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ALL_1_haplo_het_hom_sim_</a:t>
            </a:r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{sim_nr}</a:t>
            </a: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ALL_1_haplo_popul_size_sim_</a:t>
            </a:r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{sim_nr}</a:t>
            </a: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.tiff</a:t>
            </a:r>
            <a:endParaRPr lang="en-GB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ALL_per_gen_1_haplo.pptx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A3D2D3-3B6B-06A4-9A66-EDC63A597F70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1870368" y="4600511"/>
            <a:ext cx="9942" cy="321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2506E5-7B96-9163-8546-0483A5E6797F}"/>
              </a:ext>
            </a:extLst>
          </p:cNvPr>
          <p:cNvCxnSpPr>
            <a:cxnSpLocks/>
            <a:stCxn id="22" idx="2"/>
            <a:endCxn id="81" idx="0"/>
          </p:cNvCxnSpPr>
          <p:nvPr/>
        </p:nvCxnSpPr>
        <p:spPr>
          <a:xfrm>
            <a:off x="1873697" y="1203492"/>
            <a:ext cx="1851" cy="248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FB1843-6B7B-5ECD-47A1-93B4E0CC8C6A}"/>
              </a:ext>
            </a:extLst>
          </p:cNvPr>
          <p:cNvSpPr txBox="1"/>
          <p:nvPr/>
        </p:nvSpPr>
        <p:spPr>
          <a:xfrm>
            <a:off x="543232" y="4277429"/>
            <a:ext cx="2605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create_plots_ALL_simul_1_haplo.py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B64300-E5E4-6E94-4AE9-7C56AC944BD3}"/>
              </a:ext>
            </a:extLst>
          </p:cNvPr>
          <p:cNvSpPr/>
          <p:nvPr/>
        </p:nvSpPr>
        <p:spPr>
          <a:xfrm>
            <a:off x="3577248" y="4134206"/>
            <a:ext cx="2693324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410A20-DDB6-26C1-C582-1FF2720C6663}"/>
              </a:ext>
            </a:extLst>
          </p:cNvPr>
          <p:cNvSpPr txBox="1"/>
          <p:nvPr/>
        </p:nvSpPr>
        <p:spPr>
          <a:xfrm>
            <a:off x="3722575" y="4749440"/>
            <a:ext cx="2420530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AVE_1_haplo_combo_1.tiff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AVE_1_haplo_combo_2.tiff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AVE_1_haplo_freq.tiff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AVE_1_haplo_freq_a_existing.tiff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AVE_1_haplo_freq_A_new.tiff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AVE_1_haplo_heteroz.tiff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AVE_1_haplo_homozyg.tiff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AVE_1_haplo_N_a_existing.tiff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AVE_1_haplo_N_A_new.tiff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DE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AVE_1_haplo_popul_size.tiff</a:t>
            </a:r>
            <a:endParaRPr lang="en-GB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AVE_per_gen_1_haplo.pptx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DFB301-EA35-1826-B1B7-491C6504AFE3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923910" y="4503538"/>
            <a:ext cx="8930" cy="245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766EBBC-8C92-306F-29B4-97BBAE466D8F}"/>
              </a:ext>
            </a:extLst>
          </p:cNvPr>
          <p:cNvSpPr txBox="1"/>
          <p:nvPr/>
        </p:nvSpPr>
        <p:spPr>
          <a:xfrm>
            <a:off x="3668857" y="4169453"/>
            <a:ext cx="2593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create_plots_AVE_simul_1_haplo.py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5F4D961-45E4-E716-A89A-B8CCD0240AF8}"/>
              </a:ext>
            </a:extLst>
          </p:cNvPr>
          <p:cNvSpPr/>
          <p:nvPr/>
        </p:nvSpPr>
        <p:spPr>
          <a:xfrm>
            <a:off x="3876509" y="1440874"/>
            <a:ext cx="2088954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917576-3E70-AF78-9CCF-551BC43EA824}"/>
              </a:ext>
            </a:extLst>
          </p:cNvPr>
          <p:cNvSpPr txBox="1"/>
          <p:nvPr/>
        </p:nvSpPr>
        <p:spPr>
          <a:xfrm>
            <a:off x="3681036" y="2006235"/>
            <a:ext cx="2501006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A_haplo_AVE_vals_per_gen_1H.txt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haplo_AVE_A_per_gen_1H.txt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haplo_AVE_a__per_gen_1H.txt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C899A6-3BBB-D89E-24F2-FC195BFC58A9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4920986" y="1810206"/>
            <a:ext cx="10553" cy="196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954226-69EA-F02C-61FF-3A02CC66A83A}"/>
              </a:ext>
            </a:extLst>
          </p:cNvPr>
          <p:cNvSpPr txBox="1"/>
          <p:nvPr/>
        </p:nvSpPr>
        <p:spPr>
          <a:xfrm>
            <a:off x="4045664" y="1483483"/>
            <a:ext cx="1882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aver_per_sim_1_haplo.py</a:t>
            </a:r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DF77AF-2F54-F1E7-74DF-FADFAB593A91}"/>
              </a:ext>
            </a:extLst>
          </p:cNvPr>
          <p:cNvSpPr txBox="1"/>
          <p:nvPr/>
        </p:nvSpPr>
        <p:spPr>
          <a:xfrm>
            <a:off x="3667575" y="2884853"/>
            <a:ext cx="250100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AVE_PER_GEN_1_haplo_IMAGE.PNG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A_haplo_AVE_vals_per_gen_1H.txt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config_1_haplo_v1.yaml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haplo_AVE_A_per_gen_1H.txt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haplo_AVE_a__per_gen_1H.txt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in_1_haplo.txt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99F3E29-3001-C7CF-7FB2-0861BBFE78AA}"/>
              </a:ext>
            </a:extLst>
          </p:cNvPr>
          <p:cNvCxnSpPr>
            <a:cxnSpLocks/>
            <a:stCxn id="49" idx="2"/>
            <a:endCxn id="40" idx="0"/>
          </p:cNvCxnSpPr>
          <p:nvPr/>
        </p:nvCxnSpPr>
        <p:spPr>
          <a:xfrm>
            <a:off x="4918078" y="3900516"/>
            <a:ext cx="5832" cy="233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22BD34-A917-E6F3-B293-23DF75D4E553}"/>
              </a:ext>
            </a:extLst>
          </p:cNvPr>
          <p:cNvCxnSpPr>
            <a:cxnSpLocks/>
            <a:stCxn id="61" idx="2"/>
            <a:endCxn id="44" idx="0"/>
          </p:cNvCxnSpPr>
          <p:nvPr/>
        </p:nvCxnSpPr>
        <p:spPr>
          <a:xfrm flipH="1">
            <a:off x="4920986" y="1239553"/>
            <a:ext cx="60" cy="20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59D08E3-7403-64A9-709F-90508527E141}"/>
              </a:ext>
            </a:extLst>
          </p:cNvPr>
          <p:cNvSpPr txBox="1"/>
          <p:nvPr/>
        </p:nvSpPr>
        <p:spPr>
          <a:xfrm>
            <a:off x="4098545" y="993332"/>
            <a:ext cx="164500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out_1_haplo_per_gen.txt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4D6AD73-0F3F-0D6E-6BFE-46A3BA45763F}"/>
              </a:ext>
            </a:extLst>
          </p:cNvPr>
          <p:cNvSpPr/>
          <p:nvPr/>
        </p:nvSpPr>
        <p:spPr>
          <a:xfrm>
            <a:off x="1185965" y="1451957"/>
            <a:ext cx="1379166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799A615-6358-4C60-76C9-4507E54B3F48}"/>
              </a:ext>
            </a:extLst>
          </p:cNvPr>
          <p:cNvSpPr txBox="1"/>
          <p:nvPr/>
        </p:nvSpPr>
        <p:spPr>
          <a:xfrm>
            <a:off x="1334071" y="1498123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fix_1_haplo.py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529FD0-B8BD-0A49-277D-DED75807CF16}"/>
              </a:ext>
            </a:extLst>
          </p:cNvPr>
          <p:cNvSpPr txBox="1"/>
          <p:nvPr/>
        </p:nvSpPr>
        <p:spPr>
          <a:xfrm>
            <a:off x="1055716" y="2083827"/>
            <a:ext cx="1648827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out_1_haplo.txt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out_1_haplo_per_gen.txt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out_avg_1_haplo.txt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8EFF2DC-1B46-03C4-25F4-9E1B35DBBB50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>
            <a:off x="1875548" y="1821289"/>
            <a:ext cx="4582" cy="262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F6521C-F105-58DB-6A7C-2FE1F0A12FB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862833" y="2637658"/>
            <a:ext cx="2227" cy="71280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2E37B7D-1228-E2DF-BCCB-1AB2658454E1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4918078" y="2542383"/>
            <a:ext cx="10297" cy="34247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EF0EA7F-DE87-99B9-BEAF-68E2305BF08B}"/>
              </a:ext>
            </a:extLst>
          </p:cNvPr>
          <p:cNvCxnSpPr>
            <a:cxnSpLocks/>
            <a:stCxn id="84" idx="3"/>
            <a:endCxn id="61" idx="1"/>
          </p:cNvCxnSpPr>
          <p:nvPr/>
        </p:nvCxnSpPr>
        <p:spPr>
          <a:xfrm flipV="1">
            <a:off x="2704543" y="1116443"/>
            <a:ext cx="1394002" cy="124438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B4D50DB-C65E-3AEB-9B5C-B8348FED0E5E}"/>
              </a:ext>
            </a:extLst>
          </p:cNvPr>
          <p:cNvSpPr/>
          <p:nvPr/>
        </p:nvSpPr>
        <p:spPr>
          <a:xfrm>
            <a:off x="7196049" y="1593274"/>
            <a:ext cx="1011517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EAC3D8-1AD6-6F97-959E-E89E379942D3}"/>
              </a:ext>
            </a:extLst>
          </p:cNvPr>
          <p:cNvSpPr txBox="1"/>
          <p:nvPr/>
        </p:nvSpPr>
        <p:spPr>
          <a:xfrm>
            <a:off x="7240514" y="1635883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cpu_info.py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40D3129-75BF-3841-E8B4-DFB2019E8265}"/>
              </a:ext>
            </a:extLst>
          </p:cNvPr>
          <p:cNvSpPr/>
          <p:nvPr/>
        </p:nvSpPr>
        <p:spPr>
          <a:xfrm>
            <a:off x="8858589" y="1593274"/>
            <a:ext cx="2088954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A356666-9391-B10E-7759-54F771DC7C0B}"/>
              </a:ext>
            </a:extLst>
          </p:cNvPr>
          <p:cNvCxnSpPr>
            <a:cxnSpLocks/>
            <a:stCxn id="114" idx="2"/>
            <a:endCxn id="122" idx="0"/>
          </p:cNvCxnSpPr>
          <p:nvPr/>
        </p:nvCxnSpPr>
        <p:spPr>
          <a:xfrm>
            <a:off x="9903066" y="1962606"/>
            <a:ext cx="8313" cy="232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1C43367-D7AE-C0A4-1631-74A4338D8F66}"/>
              </a:ext>
            </a:extLst>
          </p:cNvPr>
          <p:cNvSpPr txBox="1"/>
          <p:nvPr/>
        </p:nvSpPr>
        <p:spPr>
          <a:xfrm>
            <a:off x="9027744" y="1635883"/>
            <a:ext cx="184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find_max_gen_1_haplo.py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A0B538D-29AA-9E61-25C3-6ABB7D7CC3FF}"/>
              </a:ext>
            </a:extLst>
          </p:cNvPr>
          <p:cNvCxnSpPr>
            <a:cxnSpLocks/>
            <a:stCxn id="120" idx="2"/>
            <a:endCxn id="114" idx="0"/>
          </p:cNvCxnSpPr>
          <p:nvPr/>
        </p:nvCxnSpPr>
        <p:spPr>
          <a:xfrm>
            <a:off x="9894816" y="1375327"/>
            <a:ext cx="8250" cy="2179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D55CE68-506D-8692-3F4D-A36506948915}"/>
              </a:ext>
            </a:extLst>
          </p:cNvPr>
          <p:cNvSpPr txBox="1"/>
          <p:nvPr/>
        </p:nvSpPr>
        <p:spPr>
          <a:xfrm>
            <a:off x="9072315" y="1129106"/>
            <a:ext cx="164500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out_1_haplo_per_gen.txt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6EFFFDA-0B10-E259-6239-1C38444CFB44}"/>
              </a:ext>
            </a:extLst>
          </p:cNvPr>
          <p:cNvSpPr txBox="1"/>
          <p:nvPr/>
        </p:nvSpPr>
        <p:spPr>
          <a:xfrm>
            <a:off x="9112344" y="2195105"/>
            <a:ext cx="159807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Max_gen_1_haplo.txt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63C20E5-5565-DF20-A98C-9E350BE5A47C}"/>
              </a:ext>
            </a:extLst>
          </p:cNvPr>
          <p:cNvSpPr/>
          <p:nvPr/>
        </p:nvSpPr>
        <p:spPr>
          <a:xfrm>
            <a:off x="6700053" y="3341717"/>
            <a:ext cx="1978558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55E664C-A353-D229-4FBD-1DD67AD555F3}"/>
              </a:ext>
            </a:extLst>
          </p:cNvPr>
          <p:cNvSpPr txBox="1"/>
          <p:nvPr/>
        </p:nvSpPr>
        <p:spPr>
          <a:xfrm>
            <a:off x="6694637" y="3384326"/>
            <a:ext cx="2071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rows_in_per_gen_1_haplo.py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60ADE96-3FCF-4F3E-0E49-B730AD15FD86}"/>
              </a:ext>
            </a:extLst>
          </p:cNvPr>
          <p:cNvSpPr/>
          <p:nvPr/>
        </p:nvSpPr>
        <p:spPr>
          <a:xfrm>
            <a:off x="8930630" y="3336175"/>
            <a:ext cx="2647875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B5595A6E-6188-B655-1BC1-A84B1E96894F}"/>
              </a:ext>
            </a:extLst>
          </p:cNvPr>
          <p:cNvSpPr txBox="1"/>
          <p:nvPr/>
        </p:nvSpPr>
        <p:spPr>
          <a:xfrm>
            <a:off x="8925215" y="3378784"/>
            <a:ext cx="2653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rows_in_per_gen_1_haplo_approx.py 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1F5E1F-8B35-FFFE-9039-06324731979D}"/>
              </a:ext>
            </a:extLst>
          </p:cNvPr>
          <p:cNvCxnSpPr>
            <a:cxnSpLocks/>
            <a:stCxn id="5" idx="2"/>
            <a:endCxn id="128" idx="0"/>
          </p:cNvCxnSpPr>
          <p:nvPr/>
        </p:nvCxnSpPr>
        <p:spPr>
          <a:xfrm>
            <a:off x="7678095" y="3107145"/>
            <a:ext cx="11237" cy="234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2513D1A-BB8F-0697-BC79-04355B25F40F}"/>
              </a:ext>
            </a:extLst>
          </p:cNvPr>
          <p:cNvSpPr txBox="1"/>
          <p:nvPr/>
        </p:nvSpPr>
        <p:spPr>
          <a:xfrm>
            <a:off x="6855594" y="2860924"/>
            <a:ext cx="164500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out_1_haplo_per_gen.txt</a:t>
            </a:r>
          </a:p>
        </p:txBody>
      </p:sp>
    </p:spTree>
    <p:extLst>
      <p:ext uri="{BB962C8B-B14F-4D97-AF65-F5344CB8AC3E}">
        <p14:creationId xmlns:p14="http://schemas.microsoft.com/office/powerpoint/2010/main" val="26280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14AD4-E56C-67AE-7706-520A853D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1DCBF87-531D-F976-903D-75BE3B4F3EBF}"/>
              </a:ext>
            </a:extLst>
          </p:cNvPr>
          <p:cNvSpPr txBox="1"/>
          <p:nvPr/>
        </p:nvSpPr>
        <p:spPr>
          <a:xfrm>
            <a:off x="2396320" y="182882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Pipeline files in </a:t>
            </a:r>
            <a:r>
              <a:rPr lang="en-GB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Fix_1_haplo_min</a:t>
            </a:r>
            <a:endParaRPr lang="en-DE" b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7BF26-2324-F671-780A-FD408F7935AC}"/>
              </a:ext>
            </a:extLst>
          </p:cNvPr>
          <p:cNvSpPr txBox="1"/>
          <p:nvPr/>
        </p:nvSpPr>
        <p:spPr>
          <a:xfrm>
            <a:off x="6914422" y="182882"/>
            <a:ext cx="3805529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Fix_1_haplo_min\</a:t>
            </a:r>
            <a:r>
              <a:rPr lang="en-GB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Tools_1_haplo_min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7EB1B-8138-6E34-400C-0661C623D1E1}"/>
              </a:ext>
            </a:extLst>
          </p:cNvPr>
          <p:cNvSpPr txBox="1"/>
          <p:nvPr/>
        </p:nvSpPr>
        <p:spPr>
          <a:xfrm>
            <a:off x="2743196" y="1194079"/>
            <a:ext cx="197011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config_1_haplo_min_v1.yaml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in_1_haplo_min.txt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15B2F4-98E9-A2E9-2D4B-BDFD088DF04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728254" y="1594189"/>
            <a:ext cx="149" cy="2983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BF67D4-E0C4-1ABA-D3C6-D775A2B03DE2}"/>
              </a:ext>
            </a:extLst>
          </p:cNvPr>
          <p:cNvSpPr/>
          <p:nvPr/>
        </p:nvSpPr>
        <p:spPr>
          <a:xfrm>
            <a:off x="2971435" y="1892532"/>
            <a:ext cx="1513935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2D0E4-7E6D-5CB8-FAE7-1E884D923A94}"/>
              </a:ext>
            </a:extLst>
          </p:cNvPr>
          <p:cNvSpPr txBox="1"/>
          <p:nvPr/>
        </p:nvSpPr>
        <p:spPr>
          <a:xfrm>
            <a:off x="2996616" y="1938698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fix_1_haplo_min.py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BBF685-1E83-1CE2-D1F8-6CB2E8CFF184}"/>
              </a:ext>
            </a:extLst>
          </p:cNvPr>
          <p:cNvSpPr txBox="1"/>
          <p:nvPr/>
        </p:nvSpPr>
        <p:spPr>
          <a:xfrm>
            <a:off x="2842953" y="2582593"/>
            <a:ext cx="178183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out_1_haplo_min.txt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out_avg_1_haplo_min.txt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67B9A0-829E-E71A-4DEA-371C85B55F0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3728403" y="2261864"/>
            <a:ext cx="5465" cy="320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BBD14F3-9054-620A-FFFB-6A06ACD807BA}"/>
              </a:ext>
            </a:extLst>
          </p:cNvPr>
          <p:cNvSpPr/>
          <p:nvPr/>
        </p:nvSpPr>
        <p:spPr>
          <a:xfrm>
            <a:off x="6580908" y="1593274"/>
            <a:ext cx="1011517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2C23C-2C57-63C1-7180-2F88CBCF20D3}"/>
              </a:ext>
            </a:extLst>
          </p:cNvPr>
          <p:cNvSpPr txBox="1"/>
          <p:nvPr/>
        </p:nvSpPr>
        <p:spPr>
          <a:xfrm>
            <a:off x="6625373" y="1635883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cpu_info.py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98CFC71-8563-3AD0-1F63-81C03BDBDF2B}"/>
              </a:ext>
            </a:extLst>
          </p:cNvPr>
          <p:cNvSpPr/>
          <p:nvPr/>
        </p:nvSpPr>
        <p:spPr>
          <a:xfrm>
            <a:off x="8079970" y="1619090"/>
            <a:ext cx="1011517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49E39C-372F-EE9F-1F66-9C7A7A944FBC}"/>
              </a:ext>
            </a:extLst>
          </p:cNvPr>
          <p:cNvSpPr txBox="1"/>
          <p:nvPr/>
        </p:nvSpPr>
        <p:spPr>
          <a:xfrm>
            <a:off x="8124435" y="1661699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Bootstrap.py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28D278-0E1D-D10C-34CD-C07D0CBC875D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8585729" y="1988422"/>
            <a:ext cx="13788" cy="248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D9FF58-07CF-7692-4BFB-5C9795277E00}"/>
              </a:ext>
            </a:extLst>
          </p:cNvPr>
          <p:cNvSpPr txBox="1"/>
          <p:nvPr/>
        </p:nvSpPr>
        <p:spPr>
          <a:xfrm>
            <a:off x="7955281" y="2236670"/>
            <a:ext cx="1288472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Bootstrap.csv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44A6023-9158-ACEB-30A6-622460C00616}"/>
              </a:ext>
            </a:extLst>
          </p:cNvPr>
          <p:cNvSpPr/>
          <p:nvPr/>
        </p:nvSpPr>
        <p:spPr>
          <a:xfrm>
            <a:off x="9700953" y="1604357"/>
            <a:ext cx="1454727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430AEE-993C-F1B0-EA16-194EE259E120}"/>
              </a:ext>
            </a:extLst>
          </p:cNvPr>
          <p:cNvSpPr txBox="1"/>
          <p:nvPr/>
        </p:nvSpPr>
        <p:spPr>
          <a:xfrm>
            <a:off x="9751688" y="1650523"/>
            <a:ext cx="1353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Kimura_approx.py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18504B-2CF8-71FB-CC65-608B00ADEFFE}"/>
              </a:ext>
            </a:extLst>
          </p:cNvPr>
          <p:cNvSpPr txBox="1"/>
          <p:nvPr/>
        </p:nvSpPr>
        <p:spPr>
          <a:xfrm>
            <a:off x="9829886" y="1076250"/>
            <a:ext cx="116845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in_Kimura.txt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3799F15-2216-E4A6-0B9B-92407F53C334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>
            <a:off x="10414111" y="1322471"/>
            <a:ext cx="14205" cy="328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91D1EA0-CF41-550C-7EE7-A560293270C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0425612" y="1966255"/>
            <a:ext cx="9604" cy="248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C3F9BDB-BFD2-A78E-8E38-2DF2685AE3A6}"/>
              </a:ext>
            </a:extLst>
          </p:cNvPr>
          <p:cNvSpPr txBox="1"/>
          <p:nvPr/>
        </p:nvSpPr>
        <p:spPr>
          <a:xfrm>
            <a:off x="9578900" y="2214503"/>
            <a:ext cx="171263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out_Kimura_approx.txt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0162E2D-915E-5A9F-1F42-41A689D220E7}"/>
              </a:ext>
            </a:extLst>
          </p:cNvPr>
          <p:cNvSpPr/>
          <p:nvPr/>
        </p:nvSpPr>
        <p:spPr>
          <a:xfrm>
            <a:off x="9456718" y="3577243"/>
            <a:ext cx="1693423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27218B-AC25-908D-928B-B58F92BA0050}"/>
              </a:ext>
            </a:extLst>
          </p:cNvPr>
          <p:cNvSpPr txBox="1"/>
          <p:nvPr/>
        </p:nvSpPr>
        <p:spPr>
          <a:xfrm>
            <a:off x="9505081" y="3631722"/>
            <a:ext cx="1593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Kimura_NumIntegr.py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18BB0A-20E9-D7A7-B47D-C5043D755564}"/>
              </a:ext>
            </a:extLst>
          </p:cNvPr>
          <p:cNvSpPr txBox="1"/>
          <p:nvPr/>
        </p:nvSpPr>
        <p:spPr>
          <a:xfrm>
            <a:off x="9716277" y="3049136"/>
            <a:ext cx="116845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in_Kimura.txt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17E213-C786-24B1-7E6E-859335B877CC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>
            <a:off x="10300502" y="3295357"/>
            <a:ext cx="1208" cy="336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D204BF-22A0-113A-DAFB-DBAE11F67FF4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>
            <a:off x="10303430" y="3946575"/>
            <a:ext cx="11746" cy="30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C85C38-EE0A-F2A1-A880-743274DA8DA2}"/>
              </a:ext>
            </a:extLst>
          </p:cNvPr>
          <p:cNvSpPr txBox="1"/>
          <p:nvPr/>
        </p:nvSpPr>
        <p:spPr>
          <a:xfrm>
            <a:off x="9421951" y="4253892"/>
            <a:ext cx="178645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out_Kimura_NumIntegr.txt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91CAEBB-EDDA-A3D5-5B35-760EE1925930}"/>
              </a:ext>
            </a:extLst>
          </p:cNvPr>
          <p:cNvSpPr/>
          <p:nvPr/>
        </p:nvSpPr>
        <p:spPr>
          <a:xfrm>
            <a:off x="6392145" y="3580016"/>
            <a:ext cx="1992638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D1E59E-F6EE-8AEC-EAC5-088DDA5A94CD}"/>
              </a:ext>
            </a:extLst>
          </p:cNvPr>
          <p:cNvSpPr txBox="1"/>
          <p:nvPr/>
        </p:nvSpPr>
        <p:spPr>
          <a:xfrm>
            <a:off x="6450529" y="3620192"/>
            <a:ext cx="18235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WF_forward_simulator.py</a:t>
            </a:r>
            <a:endParaRPr lang="en-DE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CA23EC-77F9-3631-FF3A-9E24C376AA16}"/>
              </a:ext>
            </a:extLst>
          </p:cNvPr>
          <p:cNvSpPr txBox="1"/>
          <p:nvPr/>
        </p:nvSpPr>
        <p:spPr>
          <a:xfrm>
            <a:off x="6367549" y="3051909"/>
            <a:ext cx="1992638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in_WF_forward_simulator.txt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144531C-305C-7D07-7D10-ED619723F23D}"/>
              </a:ext>
            </a:extLst>
          </p:cNvPr>
          <p:cNvCxnSpPr>
            <a:cxnSpLocks/>
            <a:stCxn id="60" idx="2"/>
            <a:endCxn id="59" idx="0"/>
          </p:cNvCxnSpPr>
          <p:nvPr/>
        </p:nvCxnSpPr>
        <p:spPr>
          <a:xfrm flipH="1">
            <a:off x="7362299" y="3298130"/>
            <a:ext cx="1569" cy="322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6E811-9947-2AA6-7671-EBDC62C35AF0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>
            <a:off x="7388464" y="3949348"/>
            <a:ext cx="4498" cy="30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7D436DB-163B-BEA0-14E5-688845291F1B}"/>
              </a:ext>
            </a:extLst>
          </p:cNvPr>
          <p:cNvSpPr txBox="1"/>
          <p:nvPr/>
        </p:nvSpPr>
        <p:spPr>
          <a:xfrm>
            <a:off x="6434050" y="4256665"/>
            <a:ext cx="1917824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out_WF forward simulator.txt</a:t>
            </a:r>
          </a:p>
        </p:txBody>
      </p:sp>
    </p:spTree>
    <p:extLst>
      <p:ext uri="{BB962C8B-B14F-4D97-AF65-F5344CB8AC3E}">
        <p14:creationId xmlns:p14="http://schemas.microsoft.com/office/powerpoint/2010/main" val="348765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C6DCC-16B4-7B70-6367-1804FB6B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C6CC13-4B5F-825A-4DD8-8C1A6EC6A832}"/>
              </a:ext>
            </a:extLst>
          </p:cNvPr>
          <p:cNvSpPr txBox="1"/>
          <p:nvPr/>
        </p:nvSpPr>
        <p:spPr>
          <a:xfrm>
            <a:off x="2260267" y="12042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Pipeline files in </a:t>
            </a:r>
            <a:r>
              <a:rPr lang="en-GB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Fix_2_haplos</a:t>
            </a:r>
            <a:endParaRPr lang="en-DE" b="1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00582-57A0-EF03-D6FC-1268B322D1E1}"/>
              </a:ext>
            </a:extLst>
          </p:cNvPr>
          <p:cNvSpPr txBox="1"/>
          <p:nvPr/>
        </p:nvSpPr>
        <p:spPr>
          <a:xfrm>
            <a:off x="735313" y="720255"/>
            <a:ext cx="1694695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config_2_haplos_v1.yaml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in_2_haplos.txt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70C5F3-2075-C82D-04E1-A236E915BD7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582661" y="1120365"/>
            <a:ext cx="1943" cy="248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CC36F7-CF61-0091-E04A-A4C264F95E97}"/>
              </a:ext>
            </a:extLst>
          </p:cNvPr>
          <p:cNvSpPr/>
          <p:nvPr/>
        </p:nvSpPr>
        <p:spPr>
          <a:xfrm>
            <a:off x="895021" y="1368830"/>
            <a:ext cx="1379166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5504D-D940-F0C8-C7AF-10CEC6FF3AB0}"/>
              </a:ext>
            </a:extLst>
          </p:cNvPr>
          <p:cNvSpPr txBox="1"/>
          <p:nvPr/>
        </p:nvSpPr>
        <p:spPr>
          <a:xfrm>
            <a:off x="1043127" y="1414996"/>
            <a:ext cx="1231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fix_2_haplo2.py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6ABEA-D0B6-F70C-74E9-9143BCF2B1AB}"/>
              </a:ext>
            </a:extLst>
          </p:cNvPr>
          <p:cNvSpPr txBox="1"/>
          <p:nvPr/>
        </p:nvSpPr>
        <p:spPr>
          <a:xfrm>
            <a:off x="714894" y="2000700"/>
            <a:ext cx="1753985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out_2_haplos.txt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out_2_haplos_per_gen.txt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out_avg_2_haplos.txt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B406F1-6FD4-29AD-94E1-9665136FD0D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584604" y="1738162"/>
            <a:ext cx="7283" cy="262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0EC4B8-A220-F6E3-F6DC-9536DA505C5D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 flipV="1">
            <a:off x="2468879" y="1116443"/>
            <a:ext cx="1646291" cy="1161256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2E468EC-E25F-B6E6-589F-B1F72AB0A52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953493" y="3813021"/>
            <a:ext cx="101292" cy="3267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373F18-C96F-11EE-FB87-271C313B458D}"/>
              </a:ext>
            </a:extLst>
          </p:cNvPr>
          <p:cNvSpPr txBox="1"/>
          <p:nvPr/>
        </p:nvSpPr>
        <p:spPr>
          <a:xfrm>
            <a:off x="704896" y="3259023"/>
            <a:ext cx="2699778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ALL_PER_GEN_2_HAPLOS_IMAGE.PNG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config_2_haplos_v1.yaml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out_2_haplos_per_gen.txt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D91F503-607E-52CE-B1D2-D94A203443CD}"/>
              </a:ext>
            </a:extLst>
          </p:cNvPr>
          <p:cNvSpPr/>
          <p:nvPr/>
        </p:nvSpPr>
        <p:spPr>
          <a:xfrm>
            <a:off x="606831" y="4139736"/>
            <a:ext cx="2693324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1AB465-ED22-0176-FCC6-98C1C774B202}"/>
              </a:ext>
            </a:extLst>
          </p:cNvPr>
          <p:cNvSpPr txBox="1"/>
          <p:nvPr/>
        </p:nvSpPr>
        <p:spPr>
          <a:xfrm>
            <a:off x="608940" y="4831006"/>
            <a:ext cx="2858624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ALL_A_haplo_freq_sim_</a:t>
            </a:r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 {sim_nr}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ALL_A_haplo_popul_size_</a:t>
            </a:r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 {sim_nr}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ALL_B_haplo_freq_sim_</a:t>
            </a:r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 {sim_nr}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ALL_Pan-het_hom_freq_sim_</a:t>
            </a:r>
            <a:r>
              <a:rPr lang="en-GB" sz="1000">
                <a:latin typeface="Times New Roman" panose="02020603050405020304" pitchFamily="18" charset="0"/>
                <a:cs typeface="Times New Roman" panose="02020603050405020304" pitchFamily="18" charset="0"/>
              </a:rPr>
              <a:t> {sim_nr}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ALL_per_gen_2_haplos.pptx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93DF28-7F31-BE82-CB72-B49198C6219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1953493" y="4509068"/>
            <a:ext cx="84759" cy="321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646B0C-9A54-7EE1-1E37-630DA0F4A838}"/>
              </a:ext>
            </a:extLst>
          </p:cNvPr>
          <p:cNvSpPr txBox="1"/>
          <p:nvPr/>
        </p:nvSpPr>
        <p:spPr>
          <a:xfrm>
            <a:off x="626357" y="4185986"/>
            <a:ext cx="2682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create_plots_ALL_simul_2_haplos.py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F30577-6A25-3CA1-AD29-7EF4702B2989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945958" y="2546215"/>
            <a:ext cx="108827" cy="71280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796F7-5049-AADE-0587-D822373C5357}"/>
              </a:ext>
            </a:extLst>
          </p:cNvPr>
          <p:cNvSpPr/>
          <p:nvPr/>
        </p:nvSpPr>
        <p:spPr>
          <a:xfrm>
            <a:off x="3593873" y="4134206"/>
            <a:ext cx="2693324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55172-A7E3-27FD-EA6F-37612EFEAA21}"/>
              </a:ext>
            </a:extLst>
          </p:cNvPr>
          <p:cNvSpPr txBox="1"/>
          <p:nvPr/>
        </p:nvSpPr>
        <p:spPr>
          <a:xfrm>
            <a:off x="3739200" y="4749440"/>
            <a:ext cx="242053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AVE_A_haplo_freq.tiff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AVE_A_haplo_heteroz.tiff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AVE_B_haplo_freq.tiff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AVE_B_haplo_heteroz.tiff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AVE_combo_graph_Nr_1.tiff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AVE_combo_graph_Nr_2.tiff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AVE_Pan-heteroz.tiff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AVE_Pan-homoz.tiff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AVE_Popul_size.tiff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AVE_per_gen_2_haplos.pptx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69D72-FD09-9EB0-660C-DD3B0438ABE5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940535" y="4503538"/>
            <a:ext cx="8930" cy="245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0F1AD9E-04F9-20A8-F1EC-72E062CD1771}"/>
              </a:ext>
            </a:extLst>
          </p:cNvPr>
          <p:cNvSpPr txBox="1"/>
          <p:nvPr/>
        </p:nvSpPr>
        <p:spPr>
          <a:xfrm>
            <a:off x="3685482" y="4169453"/>
            <a:ext cx="2653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create_plots_AVE_simul_2_haplos.py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512150-CD28-2AED-D2D1-49D68010706A}"/>
              </a:ext>
            </a:extLst>
          </p:cNvPr>
          <p:cNvSpPr/>
          <p:nvPr/>
        </p:nvSpPr>
        <p:spPr>
          <a:xfrm>
            <a:off x="3893134" y="1440874"/>
            <a:ext cx="2088954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D44D7A-D1B5-2549-CD31-9E867DEE41CD}"/>
              </a:ext>
            </a:extLst>
          </p:cNvPr>
          <p:cNvSpPr txBox="1"/>
          <p:nvPr/>
        </p:nvSpPr>
        <p:spPr>
          <a:xfrm>
            <a:off x="3697661" y="2006235"/>
            <a:ext cx="2501006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A_haplo_AVE_vals_per_gen_1H.txt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haplo_AVE_A_per_gen_1H.txt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haplo_AVE_a__per_gen_1H.txt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2B5B2D-26B9-6866-CC5D-301E52DE47B4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4937611" y="1810206"/>
            <a:ext cx="10553" cy="196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D8D25A1-D0DE-0423-EED1-37EBFAED6D4A}"/>
              </a:ext>
            </a:extLst>
          </p:cNvPr>
          <p:cNvSpPr txBox="1"/>
          <p:nvPr/>
        </p:nvSpPr>
        <p:spPr>
          <a:xfrm>
            <a:off x="4062289" y="1483483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aver_per_sim_2_haplos.py</a:t>
            </a:r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366799-5F1A-1631-85BD-5870DBFC3DDD}"/>
              </a:ext>
            </a:extLst>
          </p:cNvPr>
          <p:cNvSpPr txBox="1"/>
          <p:nvPr/>
        </p:nvSpPr>
        <p:spPr>
          <a:xfrm>
            <a:off x="3684200" y="2884853"/>
            <a:ext cx="2714205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AVE_PER_GEN_2_HAPLOS_IMAGE.PNG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A_haplo_AVE_vals_per_gen_2H.txt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config_1_haplo_v1.yaml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B_haplo_AVE_vals_per_gen_2H.txt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Pan-heteroz_AVE_vals_per_gen_2H.txt</a:t>
            </a:r>
          </a:p>
          <a:p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Pan-homoz_AVE_vals_per_gen_2H.txt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in_1_haplo.txt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DCE459-20B4-910C-3524-EB80000DA172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4940535" y="4054404"/>
            <a:ext cx="100768" cy="79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F8F08-DDE8-3E28-75E1-43E810EDA483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>
          <a:xfrm flipH="1">
            <a:off x="4937611" y="1239553"/>
            <a:ext cx="24907" cy="20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7FFCEED-E034-958B-04C7-3A5C35BC8DB5}"/>
              </a:ext>
            </a:extLst>
          </p:cNvPr>
          <p:cNvSpPr txBox="1"/>
          <p:nvPr/>
        </p:nvSpPr>
        <p:spPr>
          <a:xfrm>
            <a:off x="4115170" y="993332"/>
            <a:ext cx="1694695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out_2_haplos_per_gen.txt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56BDC6-2BBD-30A5-640E-CCF2A9E32F55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945000" y="2542383"/>
            <a:ext cx="96303" cy="34247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84C6AE7-B1AA-0C2C-D23A-34F686E20377}"/>
              </a:ext>
            </a:extLst>
          </p:cNvPr>
          <p:cNvSpPr txBox="1"/>
          <p:nvPr/>
        </p:nvSpPr>
        <p:spPr>
          <a:xfrm>
            <a:off x="7845448" y="191195"/>
            <a:ext cx="3036088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Fix_2_haplos\</a:t>
            </a:r>
            <a:r>
              <a:rPr lang="en-GB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Tools_2_haplos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4CC7DFF-6917-B9FC-E103-095653731072}"/>
              </a:ext>
            </a:extLst>
          </p:cNvPr>
          <p:cNvSpPr/>
          <p:nvPr/>
        </p:nvSpPr>
        <p:spPr>
          <a:xfrm>
            <a:off x="7329052" y="1593274"/>
            <a:ext cx="1011517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FC44FC-981B-92A9-CE02-514330D17B69}"/>
              </a:ext>
            </a:extLst>
          </p:cNvPr>
          <p:cNvSpPr txBox="1"/>
          <p:nvPr/>
        </p:nvSpPr>
        <p:spPr>
          <a:xfrm>
            <a:off x="7373517" y="1635883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cpu_info.py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A14E0E4-6572-789F-2DAA-FA8789CC54B7}"/>
              </a:ext>
            </a:extLst>
          </p:cNvPr>
          <p:cNvSpPr/>
          <p:nvPr/>
        </p:nvSpPr>
        <p:spPr>
          <a:xfrm>
            <a:off x="8858589" y="1593274"/>
            <a:ext cx="2088954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A8DDB74-0610-1CE0-B19A-654BCA980FDB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9903066" y="1962606"/>
            <a:ext cx="8313" cy="232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151F600-9DDB-EAB0-F497-A46C9C69936C}"/>
              </a:ext>
            </a:extLst>
          </p:cNvPr>
          <p:cNvSpPr txBox="1"/>
          <p:nvPr/>
        </p:nvSpPr>
        <p:spPr>
          <a:xfrm>
            <a:off x="9027744" y="1635883"/>
            <a:ext cx="1901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find_max_gen_2_haplos.py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5492E2-343D-8EF9-43E2-8AFFAF6133F5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>
            <a:off x="9903037" y="1358701"/>
            <a:ext cx="29" cy="2345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E37841-1CA2-4B86-A262-935399821832}"/>
              </a:ext>
            </a:extLst>
          </p:cNvPr>
          <p:cNvSpPr txBox="1"/>
          <p:nvPr/>
        </p:nvSpPr>
        <p:spPr>
          <a:xfrm>
            <a:off x="9055689" y="1112480"/>
            <a:ext cx="1694695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out_2_haplos_per_gen.txt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230C2F-8F31-3C2C-B7E5-39A15EBB85F9}"/>
              </a:ext>
            </a:extLst>
          </p:cNvPr>
          <p:cNvSpPr txBox="1"/>
          <p:nvPr/>
        </p:nvSpPr>
        <p:spPr>
          <a:xfrm>
            <a:off x="9112344" y="2195105"/>
            <a:ext cx="1598070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Max_gen_2_haplos.txt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404A8E9-1EB6-B708-E215-7B753EF76AA0}"/>
              </a:ext>
            </a:extLst>
          </p:cNvPr>
          <p:cNvSpPr/>
          <p:nvPr/>
        </p:nvSpPr>
        <p:spPr>
          <a:xfrm>
            <a:off x="7015935" y="3341721"/>
            <a:ext cx="1978558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09A2BD-7829-A0B1-1A29-2702E2BDD29A}"/>
              </a:ext>
            </a:extLst>
          </p:cNvPr>
          <p:cNvSpPr txBox="1"/>
          <p:nvPr/>
        </p:nvSpPr>
        <p:spPr>
          <a:xfrm>
            <a:off x="7010519" y="3384330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rows_in_per_gen_2_haplos.py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462F72A-D460-09F4-58F2-EEB92D9B9AF8}"/>
              </a:ext>
            </a:extLst>
          </p:cNvPr>
          <p:cNvSpPr/>
          <p:nvPr/>
        </p:nvSpPr>
        <p:spPr>
          <a:xfrm>
            <a:off x="9229886" y="3336179"/>
            <a:ext cx="2491051" cy="3693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6CAD70-BB21-2879-D687-35A77C4D27F4}"/>
              </a:ext>
            </a:extLst>
          </p:cNvPr>
          <p:cNvSpPr txBox="1"/>
          <p:nvPr/>
        </p:nvSpPr>
        <p:spPr>
          <a:xfrm>
            <a:off x="9224471" y="3378788"/>
            <a:ext cx="2661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rows_in_per_gen_2_haplos_approx.py 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A35D7C0-F87D-DE14-8AB2-79C36AAA01BF}"/>
              </a:ext>
            </a:extLst>
          </p:cNvPr>
          <p:cNvCxnSpPr>
            <a:cxnSpLocks/>
            <a:stCxn id="56" idx="2"/>
            <a:endCxn id="47" idx="0"/>
          </p:cNvCxnSpPr>
          <p:nvPr/>
        </p:nvCxnSpPr>
        <p:spPr>
          <a:xfrm>
            <a:off x="8002195" y="3098835"/>
            <a:ext cx="3019" cy="242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1FE8898-19C3-2866-C600-0758C9AAC5D6}"/>
              </a:ext>
            </a:extLst>
          </p:cNvPr>
          <p:cNvSpPr txBox="1"/>
          <p:nvPr/>
        </p:nvSpPr>
        <p:spPr>
          <a:xfrm>
            <a:off x="7154847" y="2852614"/>
            <a:ext cx="1694695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out_2_haplos_per_gen.txt</a:t>
            </a:r>
          </a:p>
        </p:txBody>
      </p:sp>
    </p:spTree>
    <p:extLst>
      <p:ext uri="{BB962C8B-B14F-4D97-AF65-F5344CB8AC3E}">
        <p14:creationId xmlns:p14="http://schemas.microsoft.com/office/powerpoint/2010/main" val="420705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B2616-5D9E-4284-01E2-24FC91533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0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Microsoft Office PowerPoint</Application>
  <PresentationFormat>Widescreen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Anonymous</dc:creator>
  <cp:lastModifiedBy>Anonymous</cp:lastModifiedBy>
  <cp:revision>126</cp:revision>
  <dcterms:created xsi:type="dcterms:W3CDTF">2025-10-21T08:03:55Z</dcterms:created>
  <dcterms:modified xsi:type="dcterms:W3CDTF">2025-10-22T19:08:40Z</dcterms:modified>
</cp:coreProperties>
</file>