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6"/>
  </p:notesMasterIdLst>
  <p:sldIdLst>
    <p:sldId id="260"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62"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59005-D134-4AB5-8DE6-34227ACCA58F}"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6355C-1447-48FE-9363-D4B518527CC2}" type="slidenum">
              <a:rPr lang="en-US" smtClean="0"/>
              <a:t>‹#›</a:t>
            </a:fld>
            <a:endParaRPr lang="en-US"/>
          </a:p>
        </p:txBody>
      </p:sp>
    </p:spTree>
    <p:extLst>
      <p:ext uri="{BB962C8B-B14F-4D97-AF65-F5344CB8AC3E}">
        <p14:creationId xmlns:p14="http://schemas.microsoft.com/office/powerpoint/2010/main" val="218866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1</a:t>
            </a:r>
          </a:p>
          <a:p>
            <a:r>
              <a:rPr lang="en-GB" dirty="0"/>
              <a:t>finding out how the two stores compare in their count of rental orders during every month for all the years we have data for.</a:t>
            </a:r>
          </a:p>
          <a:p>
            <a:r>
              <a:rPr lang="en-GB" dirty="0"/>
              <a:t>*/</a:t>
            </a:r>
          </a:p>
          <a:p>
            <a:endParaRPr lang="en-GB" dirty="0"/>
          </a:p>
          <a:p>
            <a:endParaRPr lang="en-GB" dirty="0"/>
          </a:p>
          <a:p>
            <a:r>
              <a:rPr lang="en-GB" dirty="0"/>
              <a:t>WITH </a:t>
            </a:r>
            <a:r>
              <a:rPr lang="en-GB" dirty="0" err="1"/>
              <a:t>rent_count</a:t>
            </a:r>
            <a:r>
              <a:rPr lang="en-GB" dirty="0"/>
              <a:t> AS (</a:t>
            </a:r>
          </a:p>
          <a:p>
            <a:r>
              <a:rPr lang="en-GB" dirty="0"/>
              <a:t>			SELECT DISTINCT DATE_PART('year', </a:t>
            </a:r>
            <a:r>
              <a:rPr lang="en-GB" dirty="0" err="1"/>
              <a:t>rt.rental_date</a:t>
            </a:r>
            <a:r>
              <a:rPr lang="en-GB" dirty="0"/>
              <a:t>) AS year, DATE_PART('month', </a:t>
            </a:r>
            <a:r>
              <a:rPr lang="en-GB" dirty="0" err="1"/>
              <a:t>rt.rental_date</a:t>
            </a:r>
            <a:r>
              <a:rPr lang="en-GB" dirty="0"/>
              <a:t>) AS month, </a:t>
            </a:r>
            <a:r>
              <a:rPr lang="en-GB" dirty="0" err="1"/>
              <a:t>sf.store_id</a:t>
            </a:r>
            <a:r>
              <a:rPr lang="en-GB" dirty="0"/>
              <a:t>,</a:t>
            </a:r>
          </a:p>
          <a:p>
            <a:r>
              <a:rPr lang="en-GB" dirty="0"/>
              <a:t>					COUNT(DATE_PART('month', </a:t>
            </a:r>
            <a:r>
              <a:rPr lang="en-GB" dirty="0" err="1"/>
              <a:t>rt.rental_date</a:t>
            </a:r>
            <a:r>
              <a:rPr lang="en-GB" dirty="0"/>
              <a:t>)) OVER (PARTITION BY </a:t>
            </a:r>
            <a:r>
              <a:rPr lang="en-GB" dirty="0" err="1"/>
              <a:t>sf.store_id</a:t>
            </a:r>
            <a:r>
              <a:rPr lang="en-GB" dirty="0"/>
              <a:t> ORDER BY DATE_PART('month', </a:t>
            </a:r>
            <a:r>
              <a:rPr lang="en-GB" dirty="0" err="1"/>
              <a:t>rt.rental_date</a:t>
            </a:r>
            <a:r>
              <a:rPr lang="en-GB" dirty="0"/>
              <a:t>)) AS count</a:t>
            </a:r>
          </a:p>
          <a:p>
            <a:r>
              <a:rPr lang="en-GB" dirty="0"/>
              <a:t>			FROM staff sf</a:t>
            </a:r>
          </a:p>
          <a:p>
            <a:r>
              <a:rPr lang="en-GB" dirty="0"/>
              <a:t>			JOIN store </a:t>
            </a:r>
            <a:r>
              <a:rPr lang="en-GB" dirty="0" err="1"/>
              <a:t>st</a:t>
            </a:r>
            <a:endParaRPr lang="en-GB" dirty="0"/>
          </a:p>
          <a:p>
            <a:r>
              <a:rPr lang="en-GB" dirty="0"/>
              <a:t>			ON </a:t>
            </a:r>
            <a:r>
              <a:rPr lang="en-GB" dirty="0" err="1"/>
              <a:t>sf.store_id</a:t>
            </a:r>
            <a:r>
              <a:rPr lang="en-GB" dirty="0"/>
              <a:t> = </a:t>
            </a:r>
            <a:r>
              <a:rPr lang="en-GB" dirty="0" err="1"/>
              <a:t>st.store_id</a:t>
            </a:r>
            <a:endParaRPr lang="en-GB" dirty="0"/>
          </a:p>
          <a:p>
            <a:r>
              <a:rPr lang="en-GB" dirty="0"/>
              <a:t>			JOIN rental rt</a:t>
            </a:r>
          </a:p>
          <a:p>
            <a:r>
              <a:rPr lang="en-GB" dirty="0"/>
              <a:t>			ON </a:t>
            </a:r>
            <a:r>
              <a:rPr lang="en-GB" dirty="0" err="1"/>
              <a:t>sf.staff_id</a:t>
            </a:r>
            <a:r>
              <a:rPr lang="en-GB" dirty="0"/>
              <a:t> = </a:t>
            </a:r>
            <a:r>
              <a:rPr lang="en-GB" dirty="0" err="1"/>
              <a:t>rt.staff_id</a:t>
            </a:r>
            <a:r>
              <a:rPr lang="en-GB" dirty="0"/>
              <a:t>)</a:t>
            </a:r>
          </a:p>
          <a:p>
            <a:endParaRPr lang="en-GB" dirty="0"/>
          </a:p>
          <a:p>
            <a:r>
              <a:rPr lang="en-GB" dirty="0"/>
              <a:t>SELECT </a:t>
            </a:r>
            <a:r>
              <a:rPr lang="en-GB" dirty="0" err="1"/>
              <a:t>rc.year</a:t>
            </a:r>
            <a:r>
              <a:rPr lang="en-GB" dirty="0"/>
              <a:t>, </a:t>
            </a:r>
          </a:p>
          <a:p>
            <a:r>
              <a:rPr lang="en-GB" dirty="0"/>
              <a:t>		CASE</a:t>
            </a:r>
          </a:p>
          <a:p>
            <a:r>
              <a:rPr lang="en-GB" dirty="0"/>
              <a:t>			WHEN </a:t>
            </a:r>
            <a:r>
              <a:rPr lang="en-GB" dirty="0" err="1"/>
              <a:t>rc.month</a:t>
            </a:r>
            <a:r>
              <a:rPr lang="en-GB" dirty="0"/>
              <a:t> = 1 THEN 'Jan'</a:t>
            </a:r>
          </a:p>
          <a:p>
            <a:r>
              <a:rPr lang="en-GB" dirty="0"/>
              <a:t>			WHEN </a:t>
            </a:r>
            <a:r>
              <a:rPr lang="en-GB" dirty="0" err="1"/>
              <a:t>rc.month</a:t>
            </a:r>
            <a:r>
              <a:rPr lang="en-GB" dirty="0"/>
              <a:t> = 2 THEN 'Feb'</a:t>
            </a:r>
          </a:p>
          <a:p>
            <a:r>
              <a:rPr lang="en-GB" dirty="0"/>
              <a:t>			WHEN </a:t>
            </a:r>
            <a:r>
              <a:rPr lang="en-GB" dirty="0" err="1"/>
              <a:t>rc.month</a:t>
            </a:r>
            <a:r>
              <a:rPr lang="en-GB" dirty="0"/>
              <a:t> = 3 THEN 'Mar'</a:t>
            </a:r>
          </a:p>
          <a:p>
            <a:r>
              <a:rPr lang="en-GB" dirty="0"/>
              <a:t>			WHEN </a:t>
            </a:r>
            <a:r>
              <a:rPr lang="en-GB" dirty="0" err="1"/>
              <a:t>rc.month</a:t>
            </a:r>
            <a:r>
              <a:rPr lang="en-GB" dirty="0"/>
              <a:t> = 4 THEN 'Apr'</a:t>
            </a:r>
          </a:p>
          <a:p>
            <a:r>
              <a:rPr lang="en-GB" dirty="0"/>
              <a:t>			WHEN </a:t>
            </a:r>
            <a:r>
              <a:rPr lang="en-GB" dirty="0" err="1"/>
              <a:t>rc.month</a:t>
            </a:r>
            <a:r>
              <a:rPr lang="en-GB" dirty="0"/>
              <a:t> = 5 THEN 'May'</a:t>
            </a:r>
          </a:p>
          <a:p>
            <a:r>
              <a:rPr lang="en-GB" dirty="0"/>
              <a:t>			WHEN </a:t>
            </a:r>
            <a:r>
              <a:rPr lang="en-GB" dirty="0" err="1"/>
              <a:t>rc.month</a:t>
            </a:r>
            <a:r>
              <a:rPr lang="en-GB" dirty="0"/>
              <a:t> = 6 THEN 'Jun'</a:t>
            </a:r>
          </a:p>
          <a:p>
            <a:r>
              <a:rPr lang="en-GB" dirty="0"/>
              <a:t>			WHEN </a:t>
            </a:r>
            <a:r>
              <a:rPr lang="en-GB" dirty="0" err="1"/>
              <a:t>rc.month</a:t>
            </a:r>
            <a:r>
              <a:rPr lang="en-GB" dirty="0"/>
              <a:t> = 7 THEN 'Jul'</a:t>
            </a:r>
          </a:p>
          <a:p>
            <a:r>
              <a:rPr lang="en-GB" dirty="0"/>
              <a:t>			WHEN </a:t>
            </a:r>
            <a:r>
              <a:rPr lang="en-GB" dirty="0" err="1"/>
              <a:t>rc.month</a:t>
            </a:r>
            <a:r>
              <a:rPr lang="en-GB" dirty="0"/>
              <a:t> = 8 THEN 'Aug'</a:t>
            </a:r>
          </a:p>
          <a:p>
            <a:r>
              <a:rPr lang="en-GB" dirty="0"/>
              <a:t>			WHEN </a:t>
            </a:r>
            <a:r>
              <a:rPr lang="en-GB" dirty="0" err="1"/>
              <a:t>rc.month</a:t>
            </a:r>
            <a:r>
              <a:rPr lang="en-GB" dirty="0"/>
              <a:t> = 9 THEN 'Sep'</a:t>
            </a:r>
          </a:p>
          <a:p>
            <a:r>
              <a:rPr lang="en-GB" dirty="0"/>
              <a:t>			WHEN </a:t>
            </a:r>
            <a:r>
              <a:rPr lang="en-GB" dirty="0" err="1"/>
              <a:t>rc.month</a:t>
            </a:r>
            <a:r>
              <a:rPr lang="en-GB" dirty="0"/>
              <a:t> = 10 THEN 'Oct'</a:t>
            </a:r>
          </a:p>
          <a:p>
            <a:r>
              <a:rPr lang="en-GB" dirty="0"/>
              <a:t>			WHEN </a:t>
            </a:r>
            <a:r>
              <a:rPr lang="en-GB" dirty="0" err="1"/>
              <a:t>rc.month</a:t>
            </a:r>
            <a:r>
              <a:rPr lang="en-GB" dirty="0"/>
              <a:t> = 11 THEN 'Nov'</a:t>
            </a:r>
          </a:p>
          <a:p>
            <a:r>
              <a:rPr lang="en-GB" dirty="0"/>
              <a:t>			WHEN </a:t>
            </a:r>
            <a:r>
              <a:rPr lang="en-GB" dirty="0" err="1"/>
              <a:t>rc.month</a:t>
            </a:r>
            <a:r>
              <a:rPr lang="en-GB" dirty="0"/>
              <a:t> = 12 THEN 'Dec'</a:t>
            </a:r>
          </a:p>
          <a:p>
            <a:r>
              <a:rPr lang="en-GB" dirty="0"/>
              <a:t>		END AS month,</a:t>
            </a:r>
          </a:p>
          <a:p>
            <a:r>
              <a:rPr lang="en-GB" dirty="0"/>
              <a:t>	</a:t>
            </a:r>
            <a:r>
              <a:rPr lang="en-GB" dirty="0" err="1"/>
              <a:t>rc.store_id</a:t>
            </a:r>
            <a:r>
              <a:rPr lang="en-GB" dirty="0"/>
              <a:t>,</a:t>
            </a:r>
          </a:p>
          <a:p>
            <a:r>
              <a:rPr lang="en-GB" dirty="0"/>
              <a:t>	</a:t>
            </a:r>
            <a:r>
              <a:rPr lang="en-GB" dirty="0" err="1"/>
              <a:t>rc.count</a:t>
            </a:r>
            <a:endParaRPr lang="en-GB" dirty="0"/>
          </a:p>
          <a:p>
            <a:r>
              <a:rPr lang="en-GB" dirty="0"/>
              <a:t>FROM </a:t>
            </a:r>
            <a:r>
              <a:rPr lang="en-GB" dirty="0" err="1"/>
              <a:t>rent_count</a:t>
            </a:r>
            <a:r>
              <a:rPr lang="en-GB" dirty="0"/>
              <a:t> </a:t>
            </a:r>
            <a:r>
              <a:rPr lang="en-GB" dirty="0" err="1"/>
              <a:t>rc</a:t>
            </a:r>
            <a:r>
              <a:rPr lang="en-GB" dirty="0"/>
              <a:t>;</a:t>
            </a:r>
            <a:endParaRPr lang="en-US" dirty="0"/>
          </a:p>
        </p:txBody>
      </p:sp>
      <p:sp>
        <p:nvSpPr>
          <p:cNvPr id="4" name="Slide Number Placeholder 3"/>
          <p:cNvSpPr>
            <a:spLocks noGrp="1"/>
          </p:cNvSpPr>
          <p:nvPr>
            <p:ph type="sldNum" sz="quarter" idx="5"/>
          </p:nvPr>
        </p:nvSpPr>
        <p:spPr/>
        <p:txBody>
          <a:bodyPr/>
          <a:lstStyle/>
          <a:p>
            <a:fld id="{6BE6355C-1447-48FE-9363-D4B518527CC2}" type="slidenum">
              <a:rPr lang="en-US" smtClean="0"/>
              <a:t>1</a:t>
            </a:fld>
            <a:endParaRPr lang="en-US"/>
          </a:p>
        </p:txBody>
      </p:sp>
    </p:spTree>
    <p:extLst>
      <p:ext uri="{BB962C8B-B14F-4D97-AF65-F5344CB8AC3E}">
        <p14:creationId xmlns:p14="http://schemas.microsoft.com/office/powerpoint/2010/main" val="159858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2</a:t>
            </a:r>
          </a:p>
          <a:p>
            <a:r>
              <a:rPr lang="en-GB" dirty="0"/>
              <a:t>For each of the top 10 paying customers, I would like to find out the difference across their monthly payments during 2007. </a:t>
            </a:r>
          </a:p>
          <a:p>
            <a:r>
              <a:rPr lang="en-GB" dirty="0"/>
              <a:t>query to compare the payment amounts in each successive month.*/</a:t>
            </a:r>
          </a:p>
          <a:p>
            <a:endParaRPr lang="en-GB" dirty="0"/>
          </a:p>
          <a:p>
            <a:endParaRPr lang="en-GB" dirty="0"/>
          </a:p>
          <a:p>
            <a:r>
              <a:rPr lang="en-GB" dirty="0"/>
              <a:t>WITH </a:t>
            </a:r>
            <a:r>
              <a:rPr lang="en-GB" dirty="0" err="1"/>
              <a:t>topC</a:t>
            </a:r>
            <a:r>
              <a:rPr lang="en-GB" dirty="0"/>
              <a:t> AS (	</a:t>
            </a:r>
          </a:p>
          <a:p>
            <a:r>
              <a:rPr lang="en-GB" dirty="0"/>
              <a:t>		SELECT DISTINCT </a:t>
            </a:r>
            <a:r>
              <a:rPr lang="en-GB" dirty="0" err="1"/>
              <a:t>py.customer_id</a:t>
            </a:r>
            <a:r>
              <a:rPr lang="en-GB" dirty="0"/>
              <a:t> </a:t>
            </a:r>
            <a:r>
              <a:rPr lang="en-GB" dirty="0" err="1"/>
              <a:t>cx_id</a:t>
            </a:r>
            <a:r>
              <a:rPr lang="en-GB" dirty="0"/>
              <a:t>, CONCAT(</a:t>
            </a:r>
            <a:r>
              <a:rPr lang="en-GB" dirty="0" err="1"/>
              <a:t>cs.first_name</a:t>
            </a:r>
            <a:r>
              <a:rPr lang="en-GB" dirty="0"/>
              <a:t>, ' ', </a:t>
            </a:r>
            <a:r>
              <a:rPr lang="en-GB" dirty="0" err="1"/>
              <a:t>cs.last_name</a:t>
            </a:r>
            <a:r>
              <a:rPr lang="en-GB" dirty="0"/>
              <a:t>) </a:t>
            </a:r>
            <a:r>
              <a:rPr lang="en-GB" dirty="0" err="1"/>
              <a:t>fullname</a:t>
            </a:r>
            <a:r>
              <a:rPr lang="en-GB" dirty="0"/>
              <a:t>, DATE_TRUNC('month', </a:t>
            </a:r>
            <a:r>
              <a:rPr lang="en-GB" dirty="0" err="1"/>
              <a:t>py.payment_date</a:t>
            </a:r>
            <a:r>
              <a:rPr lang="en-GB" dirty="0"/>
              <a:t>) </a:t>
            </a:r>
            <a:r>
              <a:rPr lang="en-GB" dirty="0" err="1"/>
              <a:t>pay_month</a:t>
            </a:r>
            <a:r>
              <a:rPr lang="en-GB" dirty="0"/>
              <a:t>,</a:t>
            </a:r>
          </a:p>
          <a:p>
            <a:r>
              <a:rPr lang="en-GB" dirty="0"/>
              <a:t>		COUNT(DATE_TRUNC('month', </a:t>
            </a:r>
            <a:r>
              <a:rPr lang="en-GB" dirty="0" err="1"/>
              <a:t>py.payment_date</a:t>
            </a:r>
            <a:r>
              <a:rPr lang="en-GB" dirty="0"/>
              <a:t>)) OVER (PARTITION BY </a:t>
            </a:r>
            <a:r>
              <a:rPr lang="en-GB" dirty="0" err="1"/>
              <a:t>py.customer_id</a:t>
            </a:r>
            <a:r>
              <a:rPr lang="en-GB" dirty="0"/>
              <a:t> ORDER BY (DATE_TRUNC('month', </a:t>
            </a:r>
            <a:r>
              <a:rPr lang="en-GB" dirty="0" err="1"/>
              <a:t>py.payment_date</a:t>
            </a:r>
            <a:r>
              <a:rPr lang="en-GB" dirty="0"/>
              <a:t>))) </a:t>
            </a:r>
            <a:r>
              <a:rPr lang="en-GB" dirty="0" err="1"/>
              <a:t>payment_count</a:t>
            </a:r>
            <a:r>
              <a:rPr lang="en-GB" dirty="0"/>
              <a:t>,</a:t>
            </a:r>
          </a:p>
          <a:p>
            <a:r>
              <a:rPr lang="en-GB" dirty="0"/>
              <a:t>		SUM(</a:t>
            </a:r>
            <a:r>
              <a:rPr lang="en-GB" dirty="0" err="1"/>
              <a:t>py.amount</a:t>
            </a:r>
            <a:r>
              <a:rPr lang="en-GB" dirty="0"/>
              <a:t>) OVER (PARTITION BY </a:t>
            </a:r>
            <a:r>
              <a:rPr lang="en-GB" dirty="0" err="1"/>
              <a:t>py.customer_id</a:t>
            </a:r>
            <a:r>
              <a:rPr lang="en-GB" dirty="0"/>
              <a:t> ORDER BY (DATE_TRUNC('month', </a:t>
            </a:r>
            <a:r>
              <a:rPr lang="en-GB" dirty="0" err="1"/>
              <a:t>py.payment_date</a:t>
            </a:r>
            <a:r>
              <a:rPr lang="en-GB" dirty="0"/>
              <a:t>))) </a:t>
            </a:r>
            <a:r>
              <a:rPr lang="en-GB" dirty="0" err="1"/>
              <a:t>total_amt_paid</a:t>
            </a:r>
            <a:endParaRPr lang="en-GB" dirty="0"/>
          </a:p>
          <a:p>
            <a:r>
              <a:rPr lang="en-GB" dirty="0"/>
              <a:t>		FROM payment </a:t>
            </a:r>
            <a:r>
              <a:rPr lang="en-GB" dirty="0" err="1"/>
              <a:t>py</a:t>
            </a:r>
            <a:endParaRPr lang="en-GB" dirty="0"/>
          </a:p>
          <a:p>
            <a:r>
              <a:rPr lang="en-GB" dirty="0"/>
              <a:t>		JOIN customer cs</a:t>
            </a:r>
          </a:p>
          <a:p>
            <a:r>
              <a:rPr lang="en-GB" dirty="0"/>
              <a:t>		ON </a:t>
            </a:r>
            <a:r>
              <a:rPr lang="en-GB" dirty="0" err="1"/>
              <a:t>py.customer_id</a:t>
            </a:r>
            <a:r>
              <a:rPr lang="en-GB" dirty="0"/>
              <a:t> = </a:t>
            </a:r>
            <a:r>
              <a:rPr lang="en-GB" dirty="0" err="1"/>
              <a:t>cs.customer_id</a:t>
            </a:r>
            <a:endParaRPr lang="en-GB" dirty="0"/>
          </a:p>
          <a:p>
            <a:r>
              <a:rPr lang="en-GB" dirty="0"/>
              <a:t>		WHERE </a:t>
            </a:r>
            <a:r>
              <a:rPr lang="en-GB" dirty="0" err="1"/>
              <a:t>py.customer_id</a:t>
            </a:r>
            <a:r>
              <a:rPr lang="en-GB" dirty="0"/>
              <a:t> IN (SELECT top10.cx_id</a:t>
            </a:r>
          </a:p>
          <a:p>
            <a:r>
              <a:rPr lang="en-GB" dirty="0"/>
              <a:t>					FROM(</a:t>
            </a:r>
          </a:p>
          <a:p>
            <a:r>
              <a:rPr lang="en-GB" dirty="0"/>
              <a:t>						SELECT </a:t>
            </a:r>
            <a:r>
              <a:rPr lang="en-GB" dirty="0" err="1"/>
              <a:t>py.customer_id</a:t>
            </a:r>
            <a:r>
              <a:rPr lang="en-GB" dirty="0"/>
              <a:t> </a:t>
            </a:r>
            <a:r>
              <a:rPr lang="en-GB" dirty="0" err="1"/>
              <a:t>cx_id</a:t>
            </a:r>
            <a:r>
              <a:rPr lang="en-GB" dirty="0"/>
              <a:t>,</a:t>
            </a:r>
          </a:p>
          <a:p>
            <a:r>
              <a:rPr lang="en-GB" dirty="0"/>
              <a:t>							SUM(</a:t>
            </a:r>
            <a:r>
              <a:rPr lang="en-GB" dirty="0" err="1"/>
              <a:t>py.amount</a:t>
            </a:r>
            <a:r>
              <a:rPr lang="en-GB" dirty="0"/>
              <a:t>)</a:t>
            </a:r>
          </a:p>
          <a:p>
            <a:r>
              <a:rPr lang="en-GB" dirty="0"/>
              <a:t>						FROM payment </a:t>
            </a:r>
            <a:r>
              <a:rPr lang="en-GB" dirty="0" err="1"/>
              <a:t>py</a:t>
            </a:r>
            <a:endParaRPr lang="en-GB" dirty="0"/>
          </a:p>
          <a:p>
            <a:r>
              <a:rPr lang="en-GB" dirty="0"/>
              <a:t>						JOIN customer cs</a:t>
            </a:r>
          </a:p>
          <a:p>
            <a:r>
              <a:rPr lang="en-GB" dirty="0"/>
              <a:t>						ON </a:t>
            </a:r>
            <a:r>
              <a:rPr lang="en-GB" dirty="0" err="1"/>
              <a:t>py.customer_id</a:t>
            </a:r>
            <a:r>
              <a:rPr lang="en-GB" dirty="0"/>
              <a:t> = </a:t>
            </a:r>
            <a:r>
              <a:rPr lang="en-GB" dirty="0" err="1"/>
              <a:t>cs.customer_id</a:t>
            </a:r>
            <a:endParaRPr lang="en-GB" dirty="0"/>
          </a:p>
          <a:p>
            <a:r>
              <a:rPr lang="en-GB" dirty="0"/>
              <a:t>						GROUP BY 1</a:t>
            </a:r>
          </a:p>
          <a:p>
            <a:r>
              <a:rPr lang="en-GB" dirty="0"/>
              <a:t>						ORDER BY 2 DESC</a:t>
            </a:r>
          </a:p>
          <a:p>
            <a:r>
              <a:rPr lang="en-GB" dirty="0"/>
              <a:t>						LIMIT 10) AS top10)</a:t>
            </a:r>
          </a:p>
          <a:p>
            <a:r>
              <a:rPr lang="en-GB" dirty="0"/>
              <a:t>		ORDER BY 1)</a:t>
            </a:r>
          </a:p>
          <a:p>
            <a:r>
              <a:rPr lang="en-GB" dirty="0"/>
              <a:t>		</a:t>
            </a:r>
          </a:p>
          <a:p>
            <a:r>
              <a:rPr lang="en-GB" dirty="0"/>
              <a:t>SELECT </a:t>
            </a:r>
            <a:r>
              <a:rPr lang="en-GB" dirty="0" err="1"/>
              <a:t>topC.fullname</a:t>
            </a:r>
            <a:r>
              <a:rPr lang="en-GB" dirty="0"/>
              <a:t>, </a:t>
            </a:r>
            <a:r>
              <a:rPr lang="en-GB" dirty="0" err="1"/>
              <a:t>topC.pay_month</a:t>
            </a:r>
            <a:r>
              <a:rPr lang="en-GB" dirty="0"/>
              <a:t>, </a:t>
            </a:r>
            <a:r>
              <a:rPr lang="en-GB" dirty="0" err="1"/>
              <a:t>topC.total_amt_paid</a:t>
            </a:r>
            <a:r>
              <a:rPr lang="en-GB" dirty="0"/>
              <a:t>,</a:t>
            </a:r>
          </a:p>
          <a:p>
            <a:r>
              <a:rPr lang="en-GB" dirty="0"/>
              <a:t>	LEAD(</a:t>
            </a:r>
            <a:r>
              <a:rPr lang="en-GB" dirty="0" err="1"/>
              <a:t>topC.total_amt_paid</a:t>
            </a:r>
            <a:r>
              <a:rPr lang="en-GB" dirty="0"/>
              <a:t>) OVER (PARTITION BY </a:t>
            </a:r>
            <a:r>
              <a:rPr lang="en-GB" dirty="0" err="1"/>
              <a:t>topC.cx_id</a:t>
            </a:r>
            <a:r>
              <a:rPr lang="en-GB" dirty="0"/>
              <a:t> ORDER BY </a:t>
            </a:r>
            <a:r>
              <a:rPr lang="en-GB" dirty="0" err="1"/>
              <a:t>topC.fullname</a:t>
            </a:r>
            <a:r>
              <a:rPr lang="en-GB" dirty="0"/>
              <a:t>),</a:t>
            </a:r>
          </a:p>
          <a:p>
            <a:r>
              <a:rPr lang="en-GB" dirty="0"/>
              <a:t>	COALESCE((LEAD(</a:t>
            </a:r>
            <a:r>
              <a:rPr lang="en-GB" dirty="0" err="1"/>
              <a:t>topC.total_amt_paid</a:t>
            </a:r>
            <a:r>
              <a:rPr lang="en-GB" dirty="0"/>
              <a:t>) OVER (PARTITION BY </a:t>
            </a:r>
            <a:r>
              <a:rPr lang="en-GB" dirty="0" err="1"/>
              <a:t>topC.cx_id</a:t>
            </a:r>
            <a:r>
              <a:rPr lang="en-GB" dirty="0"/>
              <a:t> ORDER BY </a:t>
            </a:r>
            <a:r>
              <a:rPr lang="en-GB" dirty="0" err="1"/>
              <a:t>topC.fullname</a:t>
            </a:r>
            <a:r>
              <a:rPr lang="en-GB" dirty="0"/>
              <a:t>) - </a:t>
            </a:r>
            <a:r>
              <a:rPr lang="en-GB" dirty="0" err="1"/>
              <a:t>topC.total_amt_paid</a:t>
            </a:r>
            <a:r>
              <a:rPr lang="en-GB" dirty="0"/>
              <a:t> ), 0) </a:t>
            </a:r>
            <a:r>
              <a:rPr lang="en-GB" dirty="0" err="1"/>
              <a:t>monthly_diff</a:t>
            </a:r>
            <a:endParaRPr lang="en-GB" dirty="0"/>
          </a:p>
          <a:p>
            <a:r>
              <a:rPr lang="en-GB" dirty="0"/>
              <a:t>FROM </a:t>
            </a:r>
            <a:r>
              <a:rPr lang="en-GB" dirty="0" err="1"/>
              <a:t>topC</a:t>
            </a:r>
            <a:endParaRPr lang="en-GB" dirty="0"/>
          </a:p>
          <a:p>
            <a:r>
              <a:rPr lang="en-GB" dirty="0"/>
              <a:t>ORDER BY 5 DESC;</a:t>
            </a:r>
            <a:endParaRPr lang="en-US" dirty="0"/>
          </a:p>
        </p:txBody>
      </p:sp>
      <p:sp>
        <p:nvSpPr>
          <p:cNvPr id="4" name="Slide Number Placeholder 3"/>
          <p:cNvSpPr>
            <a:spLocks noGrp="1"/>
          </p:cNvSpPr>
          <p:nvPr>
            <p:ph type="sldNum" sz="quarter" idx="5"/>
          </p:nvPr>
        </p:nvSpPr>
        <p:spPr/>
        <p:txBody>
          <a:bodyPr/>
          <a:lstStyle/>
          <a:p>
            <a:fld id="{6BE6355C-1447-48FE-9363-D4B518527CC2}" type="slidenum">
              <a:rPr lang="en-US" smtClean="0"/>
              <a:t>2</a:t>
            </a:fld>
            <a:endParaRPr lang="en-US"/>
          </a:p>
        </p:txBody>
      </p:sp>
    </p:spTree>
    <p:extLst>
      <p:ext uri="{BB962C8B-B14F-4D97-AF65-F5344CB8AC3E}">
        <p14:creationId xmlns:p14="http://schemas.microsoft.com/office/powerpoint/2010/main" val="310178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a:t>
            </a:r>
          </a:p>
          <a:p>
            <a:r>
              <a:rPr lang="en-US" dirty="0"/>
              <a:t>Insight into the movies that families are watching. </a:t>
            </a:r>
          </a:p>
          <a:p>
            <a:r>
              <a:rPr lang="en-US" dirty="0"/>
              <a:t>The following categories are considered family movies: Animation, Children, Classics, Comedy, Family and Music.</a:t>
            </a:r>
          </a:p>
          <a:p>
            <a:r>
              <a:rPr lang="en-US" dirty="0"/>
              <a:t>*/</a:t>
            </a:r>
          </a:p>
          <a:p>
            <a:endParaRPr lang="en-US" dirty="0"/>
          </a:p>
          <a:p>
            <a:endParaRPr lang="en-US" dirty="0"/>
          </a:p>
          <a:p>
            <a:endParaRPr lang="en-US" dirty="0"/>
          </a:p>
          <a:p>
            <a:r>
              <a:rPr lang="en-US" dirty="0"/>
              <a:t>WITH </a:t>
            </a:r>
            <a:r>
              <a:rPr lang="en-US" dirty="0" err="1"/>
              <a:t>filmCat</a:t>
            </a:r>
            <a:r>
              <a:rPr lang="en-US" dirty="0"/>
              <a:t> AS (</a:t>
            </a:r>
          </a:p>
          <a:p>
            <a:r>
              <a:rPr lang="en-US" dirty="0"/>
              <a:t>                SELECT </a:t>
            </a:r>
            <a:r>
              <a:rPr lang="en-US" dirty="0" err="1"/>
              <a:t>fc.film_id</a:t>
            </a:r>
            <a:r>
              <a:rPr lang="en-US" dirty="0"/>
              <a:t> </a:t>
            </a:r>
            <a:r>
              <a:rPr lang="en-US" dirty="0" err="1"/>
              <a:t>film_id</a:t>
            </a:r>
            <a:r>
              <a:rPr lang="en-US" dirty="0"/>
              <a:t>, </a:t>
            </a:r>
            <a:r>
              <a:rPr lang="en-US" dirty="0" err="1"/>
              <a:t>fc.category_id</a:t>
            </a:r>
            <a:r>
              <a:rPr lang="en-US" dirty="0"/>
              <a:t> </a:t>
            </a:r>
            <a:r>
              <a:rPr lang="en-US" dirty="0" err="1"/>
              <a:t>category_id</a:t>
            </a:r>
            <a:r>
              <a:rPr lang="en-US" dirty="0"/>
              <a:t>, c.name AS name</a:t>
            </a:r>
          </a:p>
          <a:p>
            <a:r>
              <a:rPr lang="en-US" dirty="0"/>
              <a:t>                FROM </a:t>
            </a:r>
            <a:r>
              <a:rPr lang="en-US" dirty="0" err="1"/>
              <a:t>film_category</a:t>
            </a:r>
            <a:r>
              <a:rPr lang="en-US" dirty="0"/>
              <a:t> fc</a:t>
            </a:r>
          </a:p>
          <a:p>
            <a:r>
              <a:rPr lang="en-US" dirty="0"/>
              <a:t>                    JOIN category c</a:t>
            </a:r>
          </a:p>
          <a:p>
            <a:r>
              <a:rPr lang="en-US" dirty="0"/>
              <a:t>                    ON </a:t>
            </a:r>
            <a:r>
              <a:rPr lang="en-US" dirty="0" err="1"/>
              <a:t>fc.category_id</a:t>
            </a:r>
            <a:r>
              <a:rPr lang="en-US" dirty="0"/>
              <a:t> = </a:t>
            </a:r>
            <a:r>
              <a:rPr lang="en-US" dirty="0" err="1"/>
              <a:t>c.category_id</a:t>
            </a:r>
            <a:endParaRPr lang="en-US" dirty="0"/>
          </a:p>
          <a:p>
            <a:r>
              <a:rPr lang="en-US" dirty="0"/>
              <a:t>                WHERE c.name IN ('Animation', 'Children', 'Classics', 'Comedy', 'Family', 'Music')),</a:t>
            </a:r>
          </a:p>
          <a:p>
            <a:endParaRPr lang="en-US" dirty="0"/>
          </a:p>
          <a:p>
            <a:r>
              <a:rPr lang="en-US" dirty="0"/>
              <a:t>    </a:t>
            </a:r>
            <a:r>
              <a:rPr lang="en-US" dirty="0" err="1"/>
              <a:t>rentDate</a:t>
            </a:r>
            <a:r>
              <a:rPr lang="en-US" dirty="0"/>
              <a:t> AS (</a:t>
            </a:r>
          </a:p>
          <a:p>
            <a:r>
              <a:rPr lang="en-US" dirty="0"/>
              <a:t>                SELECT </a:t>
            </a:r>
            <a:r>
              <a:rPr lang="en-US" dirty="0" err="1"/>
              <a:t>i.film_id</a:t>
            </a:r>
            <a:r>
              <a:rPr lang="en-US" dirty="0"/>
              <a:t> </a:t>
            </a:r>
            <a:r>
              <a:rPr lang="en-US" dirty="0" err="1"/>
              <a:t>film_id</a:t>
            </a:r>
            <a:r>
              <a:rPr lang="en-US" dirty="0"/>
              <a:t>, </a:t>
            </a:r>
            <a:r>
              <a:rPr lang="en-US" dirty="0" err="1"/>
              <a:t>r.rental_date</a:t>
            </a:r>
            <a:r>
              <a:rPr lang="en-US" dirty="0"/>
              <a:t> </a:t>
            </a:r>
            <a:r>
              <a:rPr lang="en-US" dirty="0" err="1"/>
              <a:t>rental_date</a:t>
            </a:r>
            <a:endParaRPr lang="en-US" dirty="0"/>
          </a:p>
          <a:p>
            <a:r>
              <a:rPr lang="en-US" dirty="0"/>
              <a:t>                FROM rental r</a:t>
            </a:r>
          </a:p>
          <a:p>
            <a:r>
              <a:rPr lang="en-US" dirty="0"/>
              <a:t>                    JOIN inventory </a:t>
            </a:r>
            <a:r>
              <a:rPr lang="en-US" dirty="0" err="1"/>
              <a:t>i</a:t>
            </a:r>
            <a:endParaRPr lang="en-US" dirty="0"/>
          </a:p>
          <a:p>
            <a:r>
              <a:rPr lang="en-US" dirty="0"/>
              <a:t>                    ON </a:t>
            </a:r>
            <a:r>
              <a:rPr lang="en-US" dirty="0" err="1"/>
              <a:t>r.inventory_id</a:t>
            </a:r>
            <a:r>
              <a:rPr lang="en-US" dirty="0"/>
              <a:t> = </a:t>
            </a:r>
            <a:r>
              <a:rPr lang="en-US" dirty="0" err="1"/>
              <a:t>i.inventory_id</a:t>
            </a:r>
            <a:r>
              <a:rPr lang="en-US" dirty="0"/>
              <a:t>)</a:t>
            </a:r>
          </a:p>
          <a:p>
            <a:endParaRPr lang="en-US" dirty="0"/>
          </a:p>
          <a:p>
            <a:r>
              <a:rPr lang="en-US" dirty="0"/>
              <a:t>SELECT DISTINCT </a:t>
            </a:r>
            <a:r>
              <a:rPr lang="en-US" dirty="0" err="1"/>
              <a:t>f.title</a:t>
            </a:r>
            <a:r>
              <a:rPr lang="en-US" dirty="0"/>
              <a:t> </a:t>
            </a:r>
            <a:r>
              <a:rPr lang="en-US" dirty="0" err="1"/>
              <a:t>film_title</a:t>
            </a:r>
            <a:r>
              <a:rPr lang="en-US" dirty="0"/>
              <a:t>, fc.name AS </a:t>
            </a:r>
            <a:r>
              <a:rPr lang="en-US" dirty="0" err="1"/>
              <a:t>category_name</a:t>
            </a:r>
            <a:r>
              <a:rPr lang="en-US" dirty="0"/>
              <a:t>, COUNT(</a:t>
            </a:r>
            <a:r>
              <a:rPr lang="en-US" dirty="0" err="1"/>
              <a:t>rd.rental_date</a:t>
            </a:r>
            <a:r>
              <a:rPr lang="en-US" dirty="0"/>
              <a:t>) OVER (PARTITION BY </a:t>
            </a:r>
            <a:r>
              <a:rPr lang="en-US" dirty="0" err="1"/>
              <a:t>f.title</a:t>
            </a:r>
            <a:r>
              <a:rPr lang="en-US" dirty="0"/>
              <a:t> ORDER BY fc.name ASC) AS </a:t>
            </a:r>
            <a:r>
              <a:rPr lang="en-US" dirty="0" err="1"/>
              <a:t>rental_count</a:t>
            </a:r>
            <a:endParaRPr lang="en-US" dirty="0"/>
          </a:p>
          <a:p>
            <a:r>
              <a:rPr lang="en-US" dirty="0"/>
              <a:t>FROM film f</a:t>
            </a:r>
          </a:p>
          <a:p>
            <a:r>
              <a:rPr lang="en-US" dirty="0"/>
              <a:t>    JOIN </a:t>
            </a:r>
            <a:r>
              <a:rPr lang="en-US" dirty="0" err="1"/>
              <a:t>filmCat</a:t>
            </a:r>
            <a:r>
              <a:rPr lang="en-US" dirty="0"/>
              <a:t> fc</a:t>
            </a:r>
          </a:p>
          <a:p>
            <a:r>
              <a:rPr lang="en-US" dirty="0"/>
              <a:t>    ON </a:t>
            </a:r>
            <a:r>
              <a:rPr lang="en-US" dirty="0" err="1"/>
              <a:t>f.film_id</a:t>
            </a:r>
            <a:r>
              <a:rPr lang="en-US" dirty="0"/>
              <a:t> = </a:t>
            </a:r>
            <a:r>
              <a:rPr lang="en-US" dirty="0" err="1"/>
              <a:t>fc.film_id</a:t>
            </a:r>
            <a:endParaRPr lang="en-US" dirty="0"/>
          </a:p>
          <a:p>
            <a:r>
              <a:rPr lang="en-US" dirty="0"/>
              <a:t>    JOIN </a:t>
            </a:r>
            <a:r>
              <a:rPr lang="en-US" dirty="0" err="1"/>
              <a:t>rentDate</a:t>
            </a:r>
            <a:r>
              <a:rPr lang="en-US" dirty="0"/>
              <a:t> </a:t>
            </a:r>
            <a:r>
              <a:rPr lang="en-US" dirty="0" err="1"/>
              <a:t>rd</a:t>
            </a:r>
            <a:endParaRPr lang="en-US" dirty="0"/>
          </a:p>
          <a:p>
            <a:r>
              <a:rPr lang="en-US" dirty="0"/>
              <a:t>    ON </a:t>
            </a:r>
            <a:r>
              <a:rPr lang="en-US" dirty="0" err="1"/>
              <a:t>f.film_id</a:t>
            </a:r>
            <a:r>
              <a:rPr lang="en-US" dirty="0"/>
              <a:t> = </a:t>
            </a:r>
            <a:r>
              <a:rPr lang="en-US" dirty="0" err="1"/>
              <a:t>rd.film_id</a:t>
            </a:r>
            <a:endParaRPr lang="en-US" dirty="0"/>
          </a:p>
          <a:p>
            <a:r>
              <a:rPr lang="en-US" dirty="0"/>
              <a:t>ORDER BY 2,1;</a:t>
            </a:r>
          </a:p>
        </p:txBody>
      </p:sp>
      <p:sp>
        <p:nvSpPr>
          <p:cNvPr id="4" name="Slide Number Placeholder 3"/>
          <p:cNvSpPr>
            <a:spLocks noGrp="1"/>
          </p:cNvSpPr>
          <p:nvPr>
            <p:ph type="sldNum" sz="quarter" idx="5"/>
          </p:nvPr>
        </p:nvSpPr>
        <p:spPr/>
        <p:txBody>
          <a:bodyPr/>
          <a:lstStyle/>
          <a:p>
            <a:fld id="{6BE6355C-1447-48FE-9363-D4B518527CC2}" type="slidenum">
              <a:rPr lang="en-US" smtClean="0"/>
              <a:t>3</a:t>
            </a:fld>
            <a:endParaRPr lang="en-US"/>
          </a:p>
        </p:txBody>
      </p:sp>
    </p:spTree>
    <p:extLst>
      <p:ext uri="{BB962C8B-B14F-4D97-AF65-F5344CB8AC3E}">
        <p14:creationId xmlns:p14="http://schemas.microsoft.com/office/powerpoint/2010/main" val="6979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t>
            </a:r>
          </a:p>
          <a:p>
            <a:r>
              <a:rPr lang="en-US" dirty="0"/>
              <a:t>Four quartiles insight into the family-friendly film category,</a:t>
            </a:r>
          </a:p>
          <a:p>
            <a:r>
              <a:rPr lang="en-US" dirty="0"/>
              <a:t> and the corresponding count of movies within each combination of film category for each corresponding rental duration category. </a:t>
            </a:r>
          </a:p>
          <a:p>
            <a:r>
              <a:rPr lang="en-US" dirty="0"/>
              <a:t>*/</a:t>
            </a:r>
          </a:p>
          <a:p>
            <a:endParaRPr lang="en-US" dirty="0"/>
          </a:p>
          <a:p>
            <a:endParaRPr lang="en-US" dirty="0"/>
          </a:p>
          <a:p>
            <a:r>
              <a:rPr lang="en-US" dirty="0"/>
              <a:t>WITH </a:t>
            </a:r>
            <a:r>
              <a:rPr lang="en-US" dirty="0" err="1"/>
              <a:t>filmCat</a:t>
            </a:r>
            <a:r>
              <a:rPr lang="en-US" dirty="0"/>
              <a:t> AS (</a:t>
            </a:r>
          </a:p>
          <a:p>
            <a:r>
              <a:rPr lang="en-US" dirty="0"/>
              <a:t>                SELECT </a:t>
            </a:r>
            <a:r>
              <a:rPr lang="en-US" dirty="0" err="1"/>
              <a:t>fc.film_id</a:t>
            </a:r>
            <a:r>
              <a:rPr lang="en-US" dirty="0"/>
              <a:t> </a:t>
            </a:r>
            <a:r>
              <a:rPr lang="en-US" dirty="0" err="1"/>
              <a:t>film_id</a:t>
            </a:r>
            <a:r>
              <a:rPr lang="en-US" dirty="0"/>
              <a:t>, </a:t>
            </a:r>
            <a:r>
              <a:rPr lang="en-US" dirty="0" err="1"/>
              <a:t>fc.category_id</a:t>
            </a:r>
            <a:r>
              <a:rPr lang="en-US" dirty="0"/>
              <a:t> </a:t>
            </a:r>
            <a:r>
              <a:rPr lang="en-US" dirty="0" err="1"/>
              <a:t>category_id</a:t>
            </a:r>
            <a:r>
              <a:rPr lang="en-US" dirty="0"/>
              <a:t>, c.name AS name</a:t>
            </a:r>
          </a:p>
          <a:p>
            <a:r>
              <a:rPr lang="en-US" dirty="0"/>
              <a:t>                FROM </a:t>
            </a:r>
            <a:r>
              <a:rPr lang="en-US" dirty="0" err="1"/>
              <a:t>film_category</a:t>
            </a:r>
            <a:r>
              <a:rPr lang="en-US" dirty="0"/>
              <a:t> fc</a:t>
            </a:r>
          </a:p>
          <a:p>
            <a:r>
              <a:rPr lang="en-US" dirty="0"/>
              <a:t>                    JOIN category c</a:t>
            </a:r>
          </a:p>
          <a:p>
            <a:r>
              <a:rPr lang="en-US" dirty="0"/>
              <a:t>                    ON </a:t>
            </a:r>
            <a:r>
              <a:rPr lang="en-US" dirty="0" err="1"/>
              <a:t>fc.category_id</a:t>
            </a:r>
            <a:r>
              <a:rPr lang="en-US" dirty="0"/>
              <a:t> = </a:t>
            </a:r>
            <a:r>
              <a:rPr lang="en-US" dirty="0" err="1"/>
              <a:t>c.category_id</a:t>
            </a:r>
            <a:endParaRPr lang="en-US" dirty="0"/>
          </a:p>
          <a:p>
            <a:r>
              <a:rPr lang="en-US" dirty="0"/>
              <a:t>                WHERE c.name IN ('Animation', 'Children', 'Classics', 'Comedy', 'Family', 'Music')),</a:t>
            </a:r>
          </a:p>
          <a:p>
            <a:r>
              <a:rPr lang="en-US" dirty="0"/>
              <a:t>                 </a:t>
            </a:r>
          </a:p>
          <a:p>
            <a:r>
              <a:rPr lang="en-US" dirty="0"/>
              <a:t>    quart AS (</a:t>
            </a:r>
          </a:p>
          <a:p>
            <a:r>
              <a:rPr lang="en-US" dirty="0"/>
              <a:t>                SELECT fc.name AS name,  NTILE(4) OVER (ORDER BY </a:t>
            </a:r>
            <a:r>
              <a:rPr lang="en-US" dirty="0" err="1"/>
              <a:t>f.rental_duration</a:t>
            </a:r>
            <a:r>
              <a:rPr lang="en-US" dirty="0"/>
              <a:t>) AS </a:t>
            </a:r>
            <a:r>
              <a:rPr lang="en-US" dirty="0" err="1"/>
              <a:t>standard_quartile</a:t>
            </a:r>
            <a:r>
              <a:rPr lang="en-US" dirty="0"/>
              <a:t> </a:t>
            </a:r>
          </a:p>
          <a:p>
            <a:r>
              <a:rPr lang="en-US" dirty="0"/>
              <a:t>                FROM film f</a:t>
            </a:r>
          </a:p>
          <a:p>
            <a:r>
              <a:rPr lang="en-US" dirty="0"/>
              <a:t>                    JOIN </a:t>
            </a:r>
            <a:r>
              <a:rPr lang="en-US" dirty="0" err="1"/>
              <a:t>filmCat</a:t>
            </a:r>
            <a:r>
              <a:rPr lang="en-US" dirty="0"/>
              <a:t> fc</a:t>
            </a:r>
          </a:p>
          <a:p>
            <a:r>
              <a:rPr lang="en-US" dirty="0"/>
              <a:t>                    ON </a:t>
            </a:r>
            <a:r>
              <a:rPr lang="en-US" dirty="0" err="1"/>
              <a:t>f.film_id</a:t>
            </a:r>
            <a:r>
              <a:rPr lang="en-US" dirty="0"/>
              <a:t> = </a:t>
            </a:r>
            <a:r>
              <a:rPr lang="en-US" dirty="0" err="1"/>
              <a:t>fc.film_id</a:t>
            </a:r>
            <a:r>
              <a:rPr lang="en-US" dirty="0"/>
              <a:t>)</a:t>
            </a:r>
          </a:p>
          <a:p>
            <a:endParaRPr lang="en-US" dirty="0"/>
          </a:p>
          <a:p>
            <a:endParaRPr lang="en-US" dirty="0"/>
          </a:p>
          <a:p>
            <a:r>
              <a:rPr lang="en-US" dirty="0"/>
              <a:t>SELECT DISTINCT q.name AS name, </a:t>
            </a:r>
            <a:r>
              <a:rPr lang="en-US" dirty="0" err="1"/>
              <a:t>q.standard_quartile</a:t>
            </a:r>
            <a:r>
              <a:rPr lang="en-US" dirty="0"/>
              <a:t>, COUNT(</a:t>
            </a:r>
            <a:r>
              <a:rPr lang="en-US" dirty="0" err="1"/>
              <a:t>q.standard_quartile</a:t>
            </a:r>
            <a:r>
              <a:rPr lang="en-US" dirty="0"/>
              <a:t>) OVER (PARTITION BY </a:t>
            </a:r>
            <a:r>
              <a:rPr lang="en-US" dirty="0" err="1"/>
              <a:t>q.standard_quartile</a:t>
            </a:r>
            <a:r>
              <a:rPr lang="en-US" dirty="0"/>
              <a:t> ORDER BY q.name ASC) AS count</a:t>
            </a:r>
          </a:p>
          <a:p>
            <a:r>
              <a:rPr lang="en-US" dirty="0"/>
              <a:t>FROM quart q</a:t>
            </a:r>
          </a:p>
          <a:p>
            <a:r>
              <a:rPr lang="en-US" dirty="0"/>
              <a:t>ORDER BY 1, 2;</a:t>
            </a:r>
          </a:p>
        </p:txBody>
      </p:sp>
      <p:sp>
        <p:nvSpPr>
          <p:cNvPr id="4" name="Slide Number Placeholder 3"/>
          <p:cNvSpPr>
            <a:spLocks noGrp="1"/>
          </p:cNvSpPr>
          <p:nvPr>
            <p:ph type="sldNum" sz="quarter" idx="5"/>
          </p:nvPr>
        </p:nvSpPr>
        <p:spPr/>
        <p:txBody>
          <a:bodyPr/>
          <a:lstStyle/>
          <a:p>
            <a:fld id="{6BE6355C-1447-48FE-9363-D4B518527CC2}" type="slidenum">
              <a:rPr lang="en-US" smtClean="0"/>
              <a:t>4</a:t>
            </a:fld>
            <a:endParaRPr lang="en-US"/>
          </a:p>
        </p:txBody>
      </p:sp>
    </p:spTree>
    <p:extLst>
      <p:ext uri="{BB962C8B-B14F-4D97-AF65-F5344CB8AC3E}">
        <p14:creationId xmlns:p14="http://schemas.microsoft.com/office/powerpoint/2010/main" val="308998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FBC1AED-C6F7-4F75-805E-0A2FB55F71E6}" type="datetimeFigureOut">
              <a:rPr lang="en-US" smtClean="0"/>
              <a:t>11/6/2021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D32EE9-F815-4DCF-ACE7-6F1717A237FA}" type="slidenum">
              <a:rPr lang="en-US" smtClean="0"/>
              <a:t>‹#›</a:t>
            </a:fld>
            <a:endParaRPr lang="en-US"/>
          </a:p>
        </p:txBody>
      </p:sp>
    </p:spTree>
    <p:extLst>
      <p:ext uri="{BB962C8B-B14F-4D97-AF65-F5344CB8AC3E}">
        <p14:creationId xmlns:p14="http://schemas.microsoft.com/office/powerpoint/2010/main" val="67474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C1AED-C6F7-4F75-805E-0A2FB55F71E6}"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416313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C1AED-C6F7-4F75-805E-0A2FB55F71E6}"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277344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C1AED-C6F7-4F75-805E-0A2FB55F71E6}"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10844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1AED-C6F7-4F75-805E-0A2FB55F71E6}"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79684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C1AED-C6F7-4F75-805E-0A2FB55F71E6}"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411942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C1AED-C6F7-4F75-805E-0A2FB55F71E6}"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421271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C1AED-C6F7-4F75-805E-0A2FB55F71E6}"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367883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C1AED-C6F7-4F75-805E-0A2FB55F71E6}"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32EE9-F815-4DCF-ACE7-6F1717A237FA}" type="slidenum">
              <a:rPr lang="en-US" smtClean="0"/>
              <a:t>‹#›</a:t>
            </a:fld>
            <a:endParaRPr lang="en-US"/>
          </a:p>
        </p:txBody>
      </p:sp>
    </p:spTree>
    <p:extLst>
      <p:ext uri="{BB962C8B-B14F-4D97-AF65-F5344CB8AC3E}">
        <p14:creationId xmlns:p14="http://schemas.microsoft.com/office/powerpoint/2010/main" val="106744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FBC1AED-C6F7-4F75-805E-0A2FB55F71E6}"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D32EE9-F815-4DCF-ACE7-6F1717A237FA}" type="slidenum">
              <a:rPr lang="en-US" smtClean="0"/>
              <a:t>‹#›</a:t>
            </a:fld>
            <a:endParaRPr lang="en-US"/>
          </a:p>
        </p:txBody>
      </p:sp>
    </p:spTree>
    <p:extLst>
      <p:ext uri="{BB962C8B-B14F-4D97-AF65-F5344CB8AC3E}">
        <p14:creationId xmlns:p14="http://schemas.microsoft.com/office/powerpoint/2010/main" val="272198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FBC1AED-C6F7-4F75-805E-0A2FB55F71E6}" type="datetimeFigureOut">
              <a:rPr lang="en-US" smtClean="0"/>
              <a:t>11/6/2021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D32EE9-F815-4DCF-ACE7-6F1717A237FA}" type="slidenum">
              <a:rPr lang="en-US" smtClean="0"/>
              <a:t>‹#›</a:t>
            </a:fld>
            <a:endParaRPr lang="en-US"/>
          </a:p>
        </p:txBody>
      </p:sp>
    </p:spTree>
    <p:extLst>
      <p:ext uri="{BB962C8B-B14F-4D97-AF65-F5344CB8AC3E}">
        <p14:creationId xmlns:p14="http://schemas.microsoft.com/office/powerpoint/2010/main" val="14209791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FBC1AED-C6F7-4F75-805E-0A2FB55F71E6}" type="datetimeFigureOut">
              <a:rPr lang="en-US" smtClean="0"/>
              <a:t>11/6/2021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D32EE9-F815-4DCF-ACE7-6F1717A237FA}" type="slidenum">
              <a:rPr lang="en-US" smtClean="0"/>
              <a:t>‹#›</a:t>
            </a:fld>
            <a:endParaRPr lang="en-US"/>
          </a:p>
        </p:txBody>
      </p:sp>
    </p:spTree>
    <p:extLst>
      <p:ext uri="{BB962C8B-B14F-4D97-AF65-F5344CB8AC3E}">
        <p14:creationId xmlns:p14="http://schemas.microsoft.com/office/powerpoint/2010/main" val="268097028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3B-DA56-47DB-947E-7BB7BA116D55}"/>
              </a:ext>
            </a:extLst>
          </p:cNvPr>
          <p:cNvSpPr>
            <a:spLocks noGrp="1"/>
          </p:cNvSpPr>
          <p:nvPr>
            <p:ph type="title"/>
          </p:nvPr>
        </p:nvSpPr>
        <p:spPr>
          <a:xfrm>
            <a:off x="0" y="0"/>
            <a:ext cx="12192000" cy="893169"/>
          </a:xfrm>
          <a:solidFill>
            <a:srgbClr val="0070C0"/>
          </a:solidFill>
        </p:spPr>
        <p:txBody>
          <a:bodyPr/>
          <a:lstStyle/>
          <a:p>
            <a:r>
              <a:rPr lang="en-GB" b="1" dirty="0">
                <a:solidFill>
                  <a:schemeClr val="bg1"/>
                </a:solidFill>
              </a:rPr>
              <a:t>Rental Store’s Orders Comparison</a:t>
            </a:r>
            <a:endParaRPr lang="en-US" b="1" dirty="0">
              <a:solidFill>
                <a:schemeClr val="bg1"/>
              </a:solidFill>
            </a:endParaRPr>
          </a:p>
        </p:txBody>
      </p:sp>
      <p:sp>
        <p:nvSpPr>
          <p:cNvPr id="4" name="TextBox 3">
            <a:extLst>
              <a:ext uri="{FF2B5EF4-FFF2-40B4-BE49-F238E27FC236}">
                <a16:creationId xmlns:a16="http://schemas.microsoft.com/office/drawing/2014/main" id="{04B013FD-90C9-4802-A007-9A624A57B80A}"/>
              </a:ext>
            </a:extLst>
          </p:cNvPr>
          <p:cNvSpPr txBox="1"/>
          <p:nvPr/>
        </p:nvSpPr>
        <p:spPr>
          <a:xfrm>
            <a:off x="9286874" y="1148715"/>
            <a:ext cx="2741002" cy="3785652"/>
          </a:xfrm>
          <a:prstGeom prst="rect">
            <a:avLst/>
          </a:prstGeom>
          <a:noFill/>
        </p:spPr>
        <p:txBody>
          <a:bodyPr wrap="square" rtlCol="0">
            <a:spAutoFit/>
          </a:bodyPr>
          <a:lstStyle/>
          <a:p>
            <a:r>
              <a:rPr lang="en-US" sz="2400" b="1" u="sng" dirty="0"/>
              <a:t>Description:</a:t>
            </a:r>
          </a:p>
          <a:p>
            <a:pPr marL="285750" indent="-285750">
              <a:buFont typeface="Arial" panose="020B0604020202020204" pitchFamily="34" charset="0"/>
              <a:buChar char="•"/>
            </a:pPr>
            <a:r>
              <a:rPr lang="en-US" dirty="0"/>
              <a:t>Pick orders for both stores was in August 2005 while the lowest orders count was recorded in February 2006.</a:t>
            </a:r>
          </a:p>
          <a:p>
            <a:pPr marL="285750" indent="-285750">
              <a:buFont typeface="Arial" panose="020B0604020202020204" pitchFamily="34" charset="0"/>
              <a:buChar char="•"/>
            </a:pPr>
            <a:r>
              <a:rPr lang="en-US" dirty="0"/>
              <a:t>In General, the two stores had close range total orders count when compared in each month.</a:t>
            </a:r>
          </a:p>
          <a:p>
            <a:endParaRPr lang="en-US" dirty="0"/>
          </a:p>
        </p:txBody>
      </p:sp>
      <p:pic>
        <p:nvPicPr>
          <p:cNvPr id="10" name="Picture 9">
            <a:extLst>
              <a:ext uri="{FF2B5EF4-FFF2-40B4-BE49-F238E27FC236}">
                <a16:creationId xmlns:a16="http://schemas.microsoft.com/office/drawing/2014/main" id="{A283682E-BFB1-4BED-9D79-776FD4611927}"/>
              </a:ext>
            </a:extLst>
          </p:cNvPr>
          <p:cNvPicPr>
            <a:picLocks noChangeAspect="1"/>
          </p:cNvPicPr>
          <p:nvPr/>
        </p:nvPicPr>
        <p:blipFill>
          <a:blip r:embed="rId3"/>
          <a:stretch>
            <a:fillRect/>
          </a:stretch>
        </p:blipFill>
        <p:spPr>
          <a:xfrm>
            <a:off x="79161" y="909910"/>
            <a:ext cx="9207713" cy="5948089"/>
          </a:xfrm>
          <a:prstGeom prst="rect">
            <a:avLst/>
          </a:prstGeom>
        </p:spPr>
      </p:pic>
    </p:spTree>
    <p:extLst>
      <p:ext uri="{BB962C8B-B14F-4D97-AF65-F5344CB8AC3E}">
        <p14:creationId xmlns:p14="http://schemas.microsoft.com/office/powerpoint/2010/main" val="235431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3B-DA56-47DB-947E-7BB7BA116D55}"/>
              </a:ext>
            </a:extLst>
          </p:cNvPr>
          <p:cNvSpPr>
            <a:spLocks noGrp="1"/>
          </p:cNvSpPr>
          <p:nvPr>
            <p:ph type="title"/>
          </p:nvPr>
        </p:nvSpPr>
        <p:spPr>
          <a:xfrm>
            <a:off x="0" y="0"/>
            <a:ext cx="12192000" cy="893169"/>
          </a:xfrm>
          <a:solidFill>
            <a:srgbClr val="0070C0"/>
          </a:solidFill>
        </p:spPr>
        <p:txBody>
          <a:bodyPr/>
          <a:lstStyle/>
          <a:p>
            <a:r>
              <a:rPr lang="en-GB" b="1" dirty="0">
                <a:solidFill>
                  <a:schemeClr val="bg1"/>
                </a:solidFill>
              </a:rPr>
              <a:t>Payment Insight for Top 10 paying customers </a:t>
            </a:r>
            <a:endParaRPr lang="en-US" b="1" dirty="0">
              <a:solidFill>
                <a:schemeClr val="bg1"/>
              </a:solidFill>
            </a:endParaRPr>
          </a:p>
        </p:txBody>
      </p:sp>
      <p:sp>
        <p:nvSpPr>
          <p:cNvPr id="4" name="TextBox 3">
            <a:extLst>
              <a:ext uri="{FF2B5EF4-FFF2-40B4-BE49-F238E27FC236}">
                <a16:creationId xmlns:a16="http://schemas.microsoft.com/office/drawing/2014/main" id="{04B013FD-90C9-4802-A007-9A624A57B80A}"/>
              </a:ext>
            </a:extLst>
          </p:cNvPr>
          <p:cNvSpPr txBox="1"/>
          <p:nvPr/>
        </p:nvSpPr>
        <p:spPr>
          <a:xfrm>
            <a:off x="8969188" y="950530"/>
            <a:ext cx="3058689" cy="4893647"/>
          </a:xfrm>
          <a:prstGeom prst="rect">
            <a:avLst/>
          </a:prstGeom>
          <a:noFill/>
        </p:spPr>
        <p:txBody>
          <a:bodyPr wrap="square" rtlCol="0">
            <a:spAutoFit/>
          </a:bodyPr>
          <a:lstStyle/>
          <a:p>
            <a:r>
              <a:rPr lang="en-US" sz="2400" b="1" u="sng" dirty="0"/>
              <a:t>Description:</a:t>
            </a:r>
            <a:endParaRPr lang="en-US" dirty="0"/>
          </a:p>
          <a:p>
            <a:pPr marL="285750" indent="-285750">
              <a:buFont typeface="Arial" panose="020B0604020202020204" pitchFamily="34" charset="0"/>
              <a:buChar char="•"/>
            </a:pPr>
            <a:r>
              <a:rPr lang="en-US" dirty="0"/>
              <a:t>The total monthly payment made by all top 10 customers was at it’s lowest in the month of February while pick payment for most of the customers under review was in April.</a:t>
            </a:r>
          </a:p>
          <a:p>
            <a:endParaRPr lang="en-US" dirty="0"/>
          </a:p>
          <a:p>
            <a:pPr marL="285750" indent="-285750">
              <a:buFont typeface="Arial" panose="020B0604020202020204" pitchFamily="34" charset="0"/>
              <a:buChar char="•"/>
            </a:pPr>
            <a:r>
              <a:rPr lang="en-US" dirty="0"/>
              <a:t>Eleanor Hunt is the customer with the highest payment difference across two successive month with an increase of 100.8 between March and April.</a:t>
            </a:r>
          </a:p>
          <a:p>
            <a:endParaRPr lang="en-US" dirty="0"/>
          </a:p>
          <a:p>
            <a:endParaRPr lang="en-US" dirty="0"/>
          </a:p>
        </p:txBody>
      </p:sp>
      <p:pic>
        <p:nvPicPr>
          <p:cNvPr id="12" name="Picture 11">
            <a:extLst>
              <a:ext uri="{FF2B5EF4-FFF2-40B4-BE49-F238E27FC236}">
                <a16:creationId xmlns:a16="http://schemas.microsoft.com/office/drawing/2014/main" id="{12E980A4-23BE-4F88-A126-4A1545C5958B}"/>
              </a:ext>
            </a:extLst>
          </p:cNvPr>
          <p:cNvPicPr>
            <a:picLocks noChangeAspect="1"/>
          </p:cNvPicPr>
          <p:nvPr/>
        </p:nvPicPr>
        <p:blipFill>
          <a:blip r:embed="rId3"/>
          <a:stretch>
            <a:fillRect/>
          </a:stretch>
        </p:blipFill>
        <p:spPr>
          <a:xfrm>
            <a:off x="79160" y="1009312"/>
            <a:ext cx="8890028" cy="5848688"/>
          </a:xfrm>
          <a:prstGeom prst="rect">
            <a:avLst/>
          </a:prstGeom>
        </p:spPr>
      </p:pic>
    </p:spTree>
    <p:extLst>
      <p:ext uri="{BB962C8B-B14F-4D97-AF65-F5344CB8AC3E}">
        <p14:creationId xmlns:p14="http://schemas.microsoft.com/office/powerpoint/2010/main" val="287498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3B-DA56-47DB-947E-7BB7BA116D55}"/>
              </a:ext>
            </a:extLst>
          </p:cNvPr>
          <p:cNvSpPr>
            <a:spLocks noGrp="1"/>
          </p:cNvSpPr>
          <p:nvPr>
            <p:ph type="title"/>
          </p:nvPr>
        </p:nvSpPr>
        <p:spPr>
          <a:xfrm>
            <a:off x="0" y="0"/>
            <a:ext cx="12192000" cy="893169"/>
          </a:xfrm>
          <a:solidFill>
            <a:srgbClr val="0070C0"/>
          </a:solidFill>
        </p:spPr>
        <p:txBody>
          <a:bodyPr>
            <a:normAutofit/>
          </a:bodyPr>
          <a:lstStyle/>
          <a:p>
            <a:r>
              <a:rPr lang="en-GB" b="1" dirty="0">
                <a:solidFill>
                  <a:schemeClr val="bg1"/>
                </a:solidFill>
              </a:rPr>
              <a:t>Rental Count for each DVD</a:t>
            </a:r>
            <a:endParaRPr lang="en-US" b="1" dirty="0">
              <a:solidFill>
                <a:schemeClr val="bg1"/>
              </a:solidFill>
            </a:endParaRPr>
          </a:p>
        </p:txBody>
      </p:sp>
      <p:sp>
        <p:nvSpPr>
          <p:cNvPr id="4" name="TextBox 3">
            <a:extLst>
              <a:ext uri="{FF2B5EF4-FFF2-40B4-BE49-F238E27FC236}">
                <a16:creationId xmlns:a16="http://schemas.microsoft.com/office/drawing/2014/main" id="{04B013FD-90C9-4802-A007-9A624A57B80A}"/>
              </a:ext>
            </a:extLst>
          </p:cNvPr>
          <p:cNvSpPr txBox="1"/>
          <p:nvPr/>
        </p:nvSpPr>
        <p:spPr>
          <a:xfrm>
            <a:off x="8772525" y="1463040"/>
            <a:ext cx="3255352" cy="2862322"/>
          </a:xfrm>
          <a:prstGeom prst="rect">
            <a:avLst/>
          </a:prstGeom>
          <a:noFill/>
        </p:spPr>
        <p:txBody>
          <a:bodyPr wrap="square" rtlCol="0">
            <a:spAutoFit/>
          </a:bodyPr>
          <a:lstStyle/>
          <a:p>
            <a:r>
              <a:rPr lang="en-US" b="1" u="sng" dirty="0"/>
              <a:t>Description:</a:t>
            </a:r>
          </a:p>
          <a:p>
            <a:pPr marL="285750" indent="-285750">
              <a:buFont typeface="Arial" panose="020B0604020202020204" pitchFamily="34" charset="0"/>
              <a:buChar char="•"/>
            </a:pPr>
            <a:r>
              <a:rPr lang="en-US" dirty="0"/>
              <a:t>The DVDs with highest rent count are Scalawag Duck and Juggler Hardly having 32 rent count.</a:t>
            </a:r>
          </a:p>
          <a:p>
            <a:pPr marL="285750" indent="-285750">
              <a:buFont typeface="Arial" panose="020B0604020202020204" pitchFamily="34" charset="0"/>
              <a:buChar char="•"/>
            </a:pPr>
            <a:r>
              <a:rPr lang="en-US" dirty="0"/>
              <a:t>The graph shows that high DVD rental count is seen in the Music DVD category.</a:t>
            </a:r>
          </a:p>
          <a:p>
            <a:r>
              <a:rPr lang="en-US" dirty="0"/>
              <a:t> </a:t>
            </a:r>
          </a:p>
          <a:p>
            <a:endParaRPr lang="en-US" dirty="0"/>
          </a:p>
        </p:txBody>
      </p:sp>
      <p:pic>
        <p:nvPicPr>
          <p:cNvPr id="12" name="Content Placeholder 11">
            <a:extLst>
              <a:ext uri="{FF2B5EF4-FFF2-40B4-BE49-F238E27FC236}">
                <a16:creationId xmlns:a16="http://schemas.microsoft.com/office/drawing/2014/main" id="{5D76924C-BE59-4EF3-8CEE-9A69A418B333}"/>
              </a:ext>
            </a:extLst>
          </p:cNvPr>
          <p:cNvPicPr>
            <a:picLocks noGrp="1" noChangeAspect="1"/>
          </p:cNvPicPr>
          <p:nvPr>
            <p:ph idx="1"/>
          </p:nvPr>
        </p:nvPicPr>
        <p:blipFill>
          <a:blip r:embed="rId3"/>
          <a:stretch>
            <a:fillRect/>
          </a:stretch>
        </p:blipFill>
        <p:spPr>
          <a:xfrm>
            <a:off x="0" y="996950"/>
            <a:ext cx="8772525" cy="5861050"/>
          </a:xfrm>
        </p:spPr>
      </p:pic>
    </p:spTree>
    <p:extLst>
      <p:ext uri="{BB962C8B-B14F-4D97-AF65-F5344CB8AC3E}">
        <p14:creationId xmlns:p14="http://schemas.microsoft.com/office/powerpoint/2010/main" val="428911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3B-DA56-47DB-947E-7BB7BA116D55}"/>
              </a:ext>
            </a:extLst>
          </p:cNvPr>
          <p:cNvSpPr>
            <a:spLocks noGrp="1"/>
          </p:cNvSpPr>
          <p:nvPr>
            <p:ph type="title"/>
          </p:nvPr>
        </p:nvSpPr>
        <p:spPr>
          <a:xfrm>
            <a:off x="0" y="0"/>
            <a:ext cx="12192000" cy="893169"/>
          </a:xfrm>
          <a:solidFill>
            <a:srgbClr val="0070C0"/>
          </a:solidFill>
        </p:spPr>
        <p:txBody>
          <a:bodyPr/>
          <a:lstStyle/>
          <a:p>
            <a:r>
              <a:rPr lang="en-GB" b="1" dirty="0">
                <a:solidFill>
                  <a:schemeClr val="bg1"/>
                </a:solidFill>
              </a:rPr>
              <a:t>Rental duration distribution in categories</a:t>
            </a:r>
            <a:endParaRPr lang="en-US" b="1" dirty="0">
              <a:solidFill>
                <a:schemeClr val="bg1"/>
              </a:solidFill>
            </a:endParaRPr>
          </a:p>
        </p:txBody>
      </p:sp>
      <p:pic>
        <p:nvPicPr>
          <p:cNvPr id="6" name="Content Placeholder 5">
            <a:extLst>
              <a:ext uri="{FF2B5EF4-FFF2-40B4-BE49-F238E27FC236}">
                <a16:creationId xmlns:a16="http://schemas.microsoft.com/office/drawing/2014/main" id="{BDE15076-CB14-4A60-BB2C-2DA68A6EBE0D}"/>
              </a:ext>
            </a:extLst>
          </p:cNvPr>
          <p:cNvPicPr>
            <a:picLocks noGrp="1" noChangeAspect="1"/>
          </p:cNvPicPr>
          <p:nvPr>
            <p:ph idx="1"/>
          </p:nvPr>
        </p:nvPicPr>
        <p:blipFill>
          <a:blip r:embed="rId3"/>
          <a:stretch>
            <a:fillRect/>
          </a:stretch>
        </p:blipFill>
        <p:spPr>
          <a:xfrm>
            <a:off x="0" y="893169"/>
            <a:ext cx="8986838" cy="5964831"/>
          </a:xfrm>
        </p:spPr>
      </p:pic>
      <p:sp>
        <p:nvSpPr>
          <p:cNvPr id="4" name="TextBox 3">
            <a:extLst>
              <a:ext uri="{FF2B5EF4-FFF2-40B4-BE49-F238E27FC236}">
                <a16:creationId xmlns:a16="http://schemas.microsoft.com/office/drawing/2014/main" id="{04B013FD-90C9-4802-A007-9A624A57B80A}"/>
              </a:ext>
            </a:extLst>
          </p:cNvPr>
          <p:cNvSpPr txBox="1"/>
          <p:nvPr/>
        </p:nvSpPr>
        <p:spPr>
          <a:xfrm>
            <a:off x="9133193" y="1277303"/>
            <a:ext cx="2912452" cy="3508653"/>
          </a:xfrm>
          <a:prstGeom prst="rect">
            <a:avLst/>
          </a:prstGeom>
          <a:noFill/>
        </p:spPr>
        <p:txBody>
          <a:bodyPr wrap="square" rtlCol="0">
            <a:spAutoFit/>
          </a:bodyPr>
          <a:lstStyle/>
          <a:p>
            <a:r>
              <a:rPr lang="en-US" sz="2400" b="1" u="sng" dirty="0"/>
              <a:t>Description:</a:t>
            </a:r>
          </a:p>
          <a:p>
            <a:pPr marL="285750" indent="-285750">
              <a:buFont typeface="Arial" panose="020B0604020202020204" pitchFamily="34" charset="0"/>
              <a:buChar char="•"/>
            </a:pPr>
            <a:r>
              <a:rPr lang="en-US" dirty="0"/>
              <a:t>From the graph high rental duration is seen for Music category as the record count in each of the quartile is at pick for the category.</a:t>
            </a:r>
          </a:p>
          <a:p>
            <a:pPr marL="285750" indent="-285750">
              <a:buFont typeface="Arial" panose="020B0604020202020204" pitchFamily="34" charset="0"/>
              <a:buChar char="•"/>
            </a:pPr>
            <a:r>
              <a:rPr lang="en-US" dirty="0"/>
              <a:t>Animation had a low count on rental duration as seen from the graph across the four quartiles.</a:t>
            </a:r>
          </a:p>
          <a:p>
            <a:endParaRPr lang="en-US" dirty="0"/>
          </a:p>
        </p:txBody>
      </p:sp>
    </p:spTree>
    <p:extLst>
      <p:ext uri="{BB962C8B-B14F-4D97-AF65-F5344CB8AC3E}">
        <p14:creationId xmlns:p14="http://schemas.microsoft.com/office/powerpoint/2010/main" val="16495895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209</TotalTime>
  <Words>1406</Words>
  <Application>Microsoft Office PowerPoint</Application>
  <PresentationFormat>Widescreen</PresentationFormat>
  <Paragraphs>133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Metropolitan</vt:lpstr>
      <vt:lpstr>Rental Store’s Orders Comparison</vt:lpstr>
      <vt:lpstr>Payment Insight for Top 10 paying customers </vt:lpstr>
      <vt:lpstr>Rental Count for each DVD</vt:lpstr>
      <vt:lpstr>Rental duration distribution in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Oguche</dc:creator>
  <cp:lastModifiedBy>Victor Oguche</cp:lastModifiedBy>
  <cp:revision>9</cp:revision>
  <dcterms:created xsi:type="dcterms:W3CDTF">2021-11-06T09:46:28Z</dcterms:created>
  <dcterms:modified xsi:type="dcterms:W3CDTF">2021-11-06T18:34:52Z</dcterms:modified>
</cp:coreProperties>
</file>