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258" r:id="rId3"/>
    <p:sldId id="303" r:id="rId4"/>
    <p:sldId id="304" r:id="rId5"/>
    <p:sldId id="305" r:id="rId6"/>
    <p:sldId id="306" r:id="rId7"/>
    <p:sldId id="307" r:id="rId8"/>
    <p:sldId id="308" r:id="rId9"/>
    <p:sldId id="268" r:id="rId10"/>
    <p:sldId id="267" r:id="rId11"/>
    <p:sldId id="282" r:id="rId12"/>
    <p:sldId id="271" r:id="rId13"/>
    <p:sldId id="269" r:id="rId14"/>
    <p:sldId id="283" r:id="rId15"/>
    <p:sldId id="284" r:id="rId16"/>
    <p:sldId id="285" r:id="rId17"/>
    <p:sldId id="286" r:id="rId18"/>
    <p:sldId id="287" r:id="rId19"/>
    <p:sldId id="288" r:id="rId20"/>
    <p:sldId id="298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9" r:id="rId30"/>
    <p:sldId id="300" r:id="rId31"/>
    <p:sldId id="301" r:id="rId32"/>
    <p:sldId id="302" r:id="rId33"/>
    <p:sldId id="27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338" autoAdjust="0"/>
    <p:restoredTop sz="94660"/>
  </p:normalViewPr>
  <p:slideViewPr>
    <p:cSldViewPr snapToGrid="0">
      <p:cViewPr varScale="1">
        <p:scale>
          <a:sx n="79" d="100"/>
          <a:sy n="79" d="100"/>
        </p:scale>
        <p:origin x="-907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BC22A-0C24-4088-B21A-9CEDF1A5C8D3}" type="datetimeFigureOut">
              <a:rPr lang="en-IN" smtClean="0"/>
              <a:pPr/>
              <a:t>27-04-2024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C77A4-6043-464C-A6AF-39FA43FCEA4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70851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C77A4-6043-464C-A6AF-39FA43FCEA4C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302952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316E12B-57E1-22A4-5F01-A96DEA4E16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8FB060D-C533-FB4C-DFEF-5A995C599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B003844-E0CF-40D7-D523-5CDEC77B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E5519-2C4D-41BD-8225-CB5FF8105A23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02DD281-E3FC-9456-56D4-2B80E4F2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AA41027-154A-B6E4-735B-F2AD9CFC6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6067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367D7C-0DB3-692A-13B2-40EF9B917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D0EBFF7-951E-2421-4B6D-A2E93EDE50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A5267FF-AC75-DC90-5E66-E69FFED67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B96AC-06F0-4CA6-87C5-8AC7694E802F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B9FDB46-3300-C4F2-6742-6AF93B8FB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436193D-D2AD-14AF-FD97-64379B14A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33930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256DACA-2DCD-DFB4-31CF-4FAAF7AB7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5DE99B-9BAB-3F56-4327-FB1172E5B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E731F59-D00A-77C2-002B-E62BE20FA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84EF8-A62F-4A45-AB72-09EB1412F432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894A7BE-D270-58EB-0475-4938519F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B9D505C-3FBD-BAC9-7C2B-F9FBC863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649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5FB0C5-ADEE-D6C7-611F-373021E5F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785AD5-B854-C739-3C0A-AB4A7D69C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A96F9E4-D114-BEB2-EC5B-E97F96379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7A635-A850-46AD-AB31-70443C3B29AA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5E99513-7B4E-1283-DAE6-D1E50EE3D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0385F1-44EC-361C-FF76-C5BDE02D2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0926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0B648-E0C4-0615-0BC4-B4D1AF15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64E928-3989-0556-6E34-555CF2C57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DA6ED1-F84D-00E1-F0F1-B98577BF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04BB0-CF0C-4AE6-A469-66E704CC2DEB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F40D51-194E-ACAC-60DF-B128DB99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8669F4-C25F-420C-F3E0-58D9F790A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3261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09ED4D-55F8-5326-2B2C-ABE649D28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7700D6-38F2-F624-0258-1892A1E24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04B7F4B-27F0-B1B0-771D-95E94B8E2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0C32BD1-57A1-1844-E4BD-74441C42B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A05B-C8EE-4DA5-8F7C-61688C8887C0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C31B141-6864-179E-631F-EB2A64744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0888F49-4EC8-D04D-CEF1-4B6DB662B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183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AC40C1-360C-86E7-E47E-8E6A11D01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735FE1-5501-CD91-E87E-E5B903697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117C922-C661-348E-712F-1B51D003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30F7EC7-94D9-0A1C-1CEE-43B2122A1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9CB6524-EE92-5282-066A-2428FF9FF7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C99D839-EB92-97DA-1002-DC23114A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A272B-0299-4E1E-9399-72FBD0671FAF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03362A4-21DC-6854-3999-CA237E1D0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8D4BBE7-0D2D-F3BD-26C7-970B21719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423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890158-C110-2005-A467-52D6D96E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5082D9-FC27-87D4-17EA-EF3B9FD24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A1002-B082-4274-9547-D2B54B1E28BD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36D6B6F-1797-81D2-90EF-A780918A6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FAEA86-5E33-CB53-97A2-0FE82297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4217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09D5CA1-F7AC-72D6-B97D-E184084A2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D4F33-FFAF-4D09-9B4D-2C43A7E627F0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3CEC621-87C6-9738-5086-510D0BC21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4972EC3-3DA9-CF5E-0EBD-A0169614F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89278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EAEDE6-5C64-9C3D-FB30-9CFA613D1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7612A3-282C-6D2D-AD8D-56985053A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6510907-E3EE-6DB1-17CE-FABBE0689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06F16B7-A14A-ADD6-4744-7E6E084F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7EDF1-0B64-40B9-853E-3DDBB5741CE1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09A3DD4-9ACA-AA87-8EA3-A7EF31A2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7BF777C-D6F3-77E6-821E-D7F85179A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2178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33ECFA8-E1C9-C4F0-AB70-EBB3A7FF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5002CB8-A382-2417-36B8-1E320480B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A502014-E6DC-3399-D916-5F77DE36B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27BE3F9-1988-6C30-797D-4B390248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2CF2-ECCC-4B62-801C-4DCE65E3B9B9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2120D67-3218-A559-9365-2ECFD24A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8796C0A-DDD8-B9AC-AF04-834AA20B7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1355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E847F36-C477-5CDC-1670-AAEFC326D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39E2647-50E7-CC42-DA16-162E23E34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1AD8F69-6562-D6EB-C9E9-03989005EA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DF83F-6A8E-4C6E-8355-7CB3C0CABF76}" type="datetime1">
              <a:rPr lang="en-IN" smtClean="0"/>
              <a:pPr/>
              <a:t>27-04-2024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C9D54C5-48BD-3652-A3F5-AEE7484AA2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7F84B14-4173-EBAA-ECC3-1ABCE27B5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3E151-669B-497A-A912-C8B0A96AB1A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5874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http://cs.annauniv.edu/insight/insight/images/logo.gif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2DF03450-4443-0D11-5697-B4EA2156E7FB}"/>
              </a:ext>
            </a:extLst>
          </p:cNvPr>
          <p:cNvSpPr txBox="1"/>
          <p:nvPr/>
        </p:nvSpPr>
        <p:spPr>
          <a:xfrm>
            <a:off x="1582994" y="884903"/>
            <a:ext cx="9026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  INTRUSION DETECTION USING ENSEMBLE MACHINE LEARNING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1BABCD26-473C-9321-ABFA-81944894507C}"/>
              </a:ext>
            </a:extLst>
          </p:cNvPr>
          <p:cNvSpPr txBox="1"/>
          <p:nvPr/>
        </p:nvSpPr>
        <p:spPr>
          <a:xfrm>
            <a:off x="-169013" y="4314110"/>
            <a:ext cx="68585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Baala Kumaran S		(950620104014)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Chidambaram S		(950620104017)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	Dhanush Bharathi M	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           (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950620104018)</a:t>
            </a:r>
          </a:p>
          <a:p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	Gnana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Sutharstan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 J		(950620104022)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D3114AFC-6D98-9EAB-A2B4-B3B79CB1FE03}"/>
              </a:ext>
            </a:extLst>
          </p:cNvPr>
          <p:cNvSpPr txBox="1"/>
          <p:nvPr/>
        </p:nvSpPr>
        <p:spPr>
          <a:xfrm>
            <a:off x="2073636" y="3767413"/>
            <a:ext cx="31625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BATCH MEMBERS: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E28E5737-83BC-6B6B-20E7-A3F6994179EA}"/>
              </a:ext>
            </a:extLst>
          </p:cNvPr>
          <p:cNvSpPr txBox="1"/>
          <p:nvPr/>
        </p:nvSpPr>
        <p:spPr>
          <a:xfrm>
            <a:off x="7633803" y="3796288"/>
            <a:ext cx="26842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GUIDED </a:t>
            </a:r>
            <a:r>
              <a:rPr lang="en-IN" sz="2400" b="1" dirty="0">
                <a:latin typeface="Times New Roman" pitchFamily="18" charset="0"/>
                <a:cs typeface="Times New Roman" pitchFamily="18" charset="0"/>
              </a:rPr>
              <a:t>BY: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FCF90BB-F60F-37C9-F836-7B407095FA27}"/>
              </a:ext>
            </a:extLst>
          </p:cNvPr>
          <p:cNvSpPr txBox="1"/>
          <p:nvPr/>
        </p:nvSpPr>
        <p:spPr>
          <a:xfrm>
            <a:off x="7124125" y="4323735"/>
            <a:ext cx="4281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Mr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. S. </a:t>
            </a:r>
            <a:r>
              <a:rPr lang="en-IN" sz="2400" dirty="0" err="1">
                <a:latin typeface="Times New Roman" pitchFamily="18" charset="0"/>
                <a:cs typeface="Times New Roman" pitchFamily="18" charset="0"/>
              </a:rPr>
              <a:t>Eswaramoorthy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, AP/CSE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3" name="Rectangle 1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4" name="Rectangle 2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ecelogo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1989" y="-134748"/>
            <a:ext cx="2299636" cy="2299636"/>
          </a:xfrm>
          <a:prstGeom prst="rect">
            <a:avLst/>
          </a:prstGeom>
        </p:spPr>
      </p:pic>
      <p:pic>
        <p:nvPicPr>
          <p:cNvPr id="15" name="Picture 2" descr="http://cs.annauniv.edu/insight/insight/images/logo.gif"/>
          <p:cNvPicPr>
            <a:picLocks noChangeAspect="1" noChangeArrowheads="1"/>
          </p:cNvPicPr>
          <p:nvPr/>
        </p:nvPicPr>
        <p:blipFill>
          <a:blip r:embed="rId3" r:link="rId4"/>
          <a:srcRect/>
          <a:stretch>
            <a:fillRect/>
          </a:stretch>
        </p:blipFill>
        <p:spPr bwMode="auto">
          <a:xfrm>
            <a:off x="394636" y="519764"/>
            <a:ext cx="1193532" cy="10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2104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957FB17C-D19C-3C08-EFC8-5CD9E50D33FE}"/>
              </a:ext>
            </a:extLst>
          </p:cNvPr>
          <p:cNvSpPr txBox="1"/>
          <p:nvPr/>
        </p:nvSpPr>
        <p:spPr>
          <a:xfrm>
            <a:off x="3974830" y="595415"/>
            <a:ext cx="388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PROPOSED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3F0CE3B-EA62-3F59-44DF-855E9D799C24}"/>
              </a:ext>
            </a:extLst>
          </p:cNvPr>
          <p:cNvSpPr txBox="1"/>
          <p:nvPr/>
        </p:nvSpPr>
        <p:spPr>
          <a:xfrm>
            <a:off x="1329217" y="1609726"/>
            <a:ext cx="93603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proposed model from the provided text is the Supervised Ensemble ML framework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SupEnML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integrated with Ensemble Feature Selection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EnFS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model combines multiple ML classifiers from various families and incorporates ensemble feature selection techniques to optimize feature sets for network intrusion detection. </a:t>
            </a:r>
          </a:p>
          <a:p>
            <a:pPr algn="just"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model aims to enhance accuracy and efficiency in detecting network anomalies, particularly Distributed Denial of Service (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DDoS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attacks.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10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901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11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941093" y="959468"/>
            <a:ext cx="775154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</a:p>
          <a:p>
            <a:pPr marL="342900" lvl="0" indent="-3429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marL="342900" indent="-342900" algn="just">
              <a:buFont typeface="Arial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</a:p>
          <a:p>
            <a:pPr marL="342900" lvl="0" indent="-342900" algn="just"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Feature Selection</a:t>
            </a:r>
          </a:p>
          <a:p>
            <a:pPr marL="342900" lvl="0" indent="-342900"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a) </a:t>
            </a:r>
            <a:r>
              <a:rPr lang="en-I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Anova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b) Chi-squared	</a:t>
            </a:r>
          </a:p>
          <a:p>
            <a:pPr marL="342900" lvl="0" indent="-34290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c) LASSO</a:t>
            </a:r>
          </a:p>
          <a:p>
            <a:pPr marL="342900" lvl="0" indent="-34290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d) Recursive Feature Elimination</a:t>
            </a:r>
          </a:p>
          <a:p>
            <a:pPr marL="342900" lvl="0" indent="-34290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   Apply Machine Learning Algorithms (Models Used)</a:t>
            </a:r>
          </a:p>
          <a:p>
            <a:pPr marL="800100" lvl="1" indent="-34290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a) Random Forest</a:t>
            </a:r>
          </a:p>
          <a:p>
            <a:pPr marL="800100" lvl="1" indent="-34290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b) Logistic regression (LR)</a:t>
            </a:r>
          </a:p>
          <a:p>
            <a:pPr marL="800100" lvl="1" indent="-34290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c) Naïve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(NB)</a:t>
            </a:r>
          </a:p>
          <a:p>
            <a:pPr marL="800100" lvl="1" indent="-34290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d) SVM</a:t>
            </a:r>
          </a:p>
          <a:p>
            <a:pPr marL="800100" lvl="1" indent="-34290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e) KNN</a:t>
            </a:r>
          </a:p>
          <a:p>
            <a:pPr marL="342900" lvl="0" indent="-342900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	Apply Ensemble method (Majority Voting Classifier)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83001" y="231627"/>
            <a:ext cx="22605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MODULES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icsart_24-04-03_14-48-34-28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27527" y="553507"/>
            <a:ext cx="9132309" cy="591407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977489" y="200157"/>
            <a:ext cx="395973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BLOCK DIAGRAM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12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669EA91-FB4E-7D83-F434-40DB1DACA011}"/>
              </a:ext>
            </a:extLst>
          </p:cNvPr>
          <p:cNvSpPr txBox="1"/>
          <p:nvPr/>
        </p:nvSpPr>
        <p:spPr>
          <a:xfrm>
            <a:off x="4196199" y="393290"/>
            <a:ext cx="3889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FLOW </a:t>
            </a:r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DIAGRAM</a:t>
            </a: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41F0E87-4C80-9E76-14A8-406FF27589CC}"/>
              </a:ext>
            </a:extLst>
          </p:cNvPr>
          <p:cNvSpPr/>
          <p:nvPr/>
        </p:nvSpPr>
        <p:spPr>
          <a:xfrm>
            <a:off x="575542" y="1651334"/>
            <a:ext cx="2005781" cy="1018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DATA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7182534-378F-61DD-E7C8-A36E9B820C8B}"/>
              </a:ext>
            </a:extLst>
          </p:cNvPr>
          <p:cNvSpPr/>
          <p:nvPr/>
        </p:nvSpPr>
        <p:spPr>
          <a:xfrm>
            <a:off x="526378" y="5572276"/>
            <a:ext cx="2094271" cy="9460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FEEDBACK LOOP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6FA420B-A350-5E09-18DD-70B241C349FA}"/>
              </a:ext>
            </a:extLst>
          </p:cNvPr>
          <p:cNvSpPr/>
          <p:nvPr/>
        </p:nvSpPr>
        <p:spPr>
          <a:xfrm>
            <a:off x="575542" y="3659919"/>
            <a:ext cx="2005781" cy="1018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81A34F6-55DF-1A10-9295-7955F57CEDFD}"/>
              </a:ext>
            </a:extLst>
          </p:cNvPr>
          <p:cNvSpPr/>
          <p:nvPr/>
        </p:nvSpPr>
        <p:spPr>
          <a:xfrm>
            <a:off x="6499479" y="3659920"/>
            <a:ext cx="2128683" cy="1018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TESTING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C07F8ED-4623-D648-14E0-11A3C175BB85}"/>
              </a:ext>
            </a:extLst>
          </p:cNvPr>
          <p:cNvSpPr/>
          <p:nvPr/>
        </p:nvSpPr>
        <p:spPr>
          <a:xfrm>
            <a:off x="9385247" y="3659920"/>
            <a:ext cx="2231922" cy="1018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ENSEMBLE CONSTRUCTION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B44EB362-BE75-AD68-1E57-B2A58162C690}"/>
              </a:ext>
            </a:extLst>
          </p:cNvPr>
          <p:cNvSpPr/>
          <p:nvPr/>
        </p:nvSpPr>
        <p:spPr>
          <a:xfrm>
            <a:off x="9385247" y="1651334"/>
            <a:ext cx="2231922" cy="1018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TRAINING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4D06A2D8-6911-C1CA-691B-C4E3C6165F3C}"/>
              </a:ext>
            </a:extLst>
          </p:cNvPr>
          <p:cNvSpPr/>
          <p:nvPr/>
        </p:nvSpPr>
        <p:spPr>
          <a:xfrm>
            <a:off x="6445394" y="1651334"/>
            <a:ext cx="2128683" cy="1018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ENSEMBLE MODEL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CF4F1414-9816-B6AC-4C4B-D641E0B24F4D}"/>
              </a:ext>
            </a:extLst>
          </p:cNvPr>
          <p:cNvSpPr/>
          <p:nvPr/>
        </p:nvSpPr>
        <p:spPr>
          <a:xfrm>
            <a:off x="3525218" y="1651334"/>
            <a:ext cx="2128683" cy="1018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PREPROCESSING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18F339D8-D408-01C3-91C6-E6D5267B02FB}"/>
              </a:ext>
            </a:extLst>
          </p:cNvPr>
          <p:cNvSpPr/>
          <p:nvPr/>
        </p:nvSpPr>
        <p:spPr>
          <a:xfrm>
            <a:off x="3485889" y="3677472"/>
            <a:ext cx="2231921" cy="1018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itchFamily="18" charset="0"/>
                <a:cs typeface="Times New Roman" pitchFamily="18" charset="0"/>
              </a:rPr>
              <a:t>MODEL EVALUATION AND MODEL TESTING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xmlns="" id="{03E8B3F8-B2E3-9390-5005-778E0DDFECE1}"/>
              </a:ext>
            </a:extLst>
          </p:cNvPr>
          <p:cNvSpPr/>
          <p:nvPr/>
        </p:nvSpPr>
        <p:spPr>
          <a:xfrm>
            <a:off x="2591057" y="2061678"/>
            <a:ext cx="933060" cy="278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xmlns="" id="{52FB2BEE-459C-99BD-0C1A-C9E19C1C39EB}"/>
              </a:ext>
            </a:extLst>
          </p:cNvPr>
          <p:cNvSpPr/>
          <p:nvPr/>
        </p:nvSpPr>
        <p:spPr>
          <a:xfrm>
            <a:off x="5660829" y="2075928"/>
            <a:ext cx="783770" cy="2731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xmlns="" id="{D3212D9D-C23E-18BA-A99D-C4E1EC1B7BFD}"/>
              </a:ext>
            </a:extLst>
          </p:cNvPr>
          <p:cNvSpPr/>
          <p:nvPr/>
        </p:nvSpPr>
        <p:spPr>
          <a:xfrm>
            <a:off x="8581310" y="2072019"/>
            <a:ext cx="802432" cy="2731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6DA4EFCE-2E31-D492-9B9D-DA671A6809D1}"/>
              </a:ext>
            </a:extLst>
          </p:cNvPr>
          <p:cNvSpPr/>
          <p:nvPr/>
        </p:nvSpPr>
        <p:spPr>
          <a:xfrm rot="10800000">
            <a:off x="8637292" y="4104508"/>
            <a:ext cx="746445" cy="2731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92130D31-4B9A-25EF-56FC-F334D10FE938}"/>
              </a:ext>
            </a:extLst>
          </p:cNvPr>
          <p:cNvSpPr/>
          <p:nvPr/>
        </p:nvSpPr>
        <p:spPr>
          <a:xfrm rot="10800000">
            <a:off x="5717810" y="4104508"/>
            <a:ext cx="782772" cy="2731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xmlns="" id="{83444C57-71CD-7500-5E05-02D54F0091D9}"/>
              </a:ext>
            </a:extLst>
          </p:cNvPr>
          <p:cNvSpPr/>
          <p:nvPr/>
        </p:nvSpPr>
        <p:spPr>
          <a:xfrm rot="10800000">
            <a:off x="2582329" y="4093605"/>
            <a:ext cx="904465" cy="2781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xmlns="" id="{5E643085-2C8E-9779-3084-F5EBCE7E233F}"/>
              </a:ext>
            </a:extLst>
          </p:cNvPr>
          <p:cNvSpPr/>
          <p:nvPr/>
        </p:nvSpPr>
        <p:spPr>
          <a:xfrm>
            <a:off x="1421114" y="4693004"/>
            <a:ext cx="314633" cy="85841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xmlns="" id="{2AD88132-C3B2-9C8A-9428-143EB12BF8AC}"/>
              </a:ext>
            </a:extLst>
          </p:cNvPr>
          <p:cNvSpPr/>
          <p:nvPr/>
        </p:nvSpPr>
        <p:spPr>
          <a:xfrm>
            <a:off x="10343891" y="2677592"/>
            <a:ext cx="299885" cy="9797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8822350" y="6346725"/>
            <a:ext cx="2743200" cy="365125"/>
          </a:xfrm>
        </p:spPr>
        <p:txBody>
          <a:bodyPr/>
          <a:lstStyle/>
          <a:p>
            <a:fld id="{4723E151-669B-497A-A912-C8B0A96AB1A1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13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220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14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0" y="1531396"/>
            <a:ext cx="12192000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Times New Roman" panose="02020603050405020304" pitchFamily="18" charset="0"/>
              <a:buAutoNum type="arabicPeriod"/>
            </a:pP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Das,  S.,  </a:t>
            </a:r>
            <a:r>
              <a:rPr lang="en-GB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S.,  </a:t>
            </a:r>
            <a:r>
              <a:rPr lang="en-GB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Priyoti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A. T.,  Roy,  E. K.,  Sheldon,  F. T.,  </a:t>
            </a:r>
            <a:r>
              <a:rPr lang="en-GB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Haque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A.,  &amp; Shiva,  S. (2021). “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intrusion detection and comparative analysis using ensemble machine learning and feature selection.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GB" alt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Network and Service Management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Times New Roman" panose="02020603050405020304" pitchFamily="18" charset="0"/>
              <a:buAutoNum type="arabicPeriod"/>
            </a:pPr>
            <a:endParaRPr lang="en-GB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AutoNum type="arabicPeriod"/>
            </a:pPr>
            <a:r>
              <a:rPr lang="en-GB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Dietterich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T. G. (2000,  June). “</a:t>
            </a:r>
            <a:r>
              <a:rPr lang="en-GB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methods in machine learning</a:t>
            </a:r>
            <a:r>
              <a:rPr lang="en-GB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In International workshop on multiple classifier systems (pp. 1-15). Berlin,  Heidelberg: Springer Berlin Heidelberg.</a:t>
            </a:r>
          </a:p>
          <a:p>
            <a:pPr algn="just">
              <a:buFont typeface="Times New Roman" panose="02020603050405020304" pitchFamily="18" charset="0"/>
              <a:buAutoNum type="arabicPeriod"/>
            </a:pPr>
            <a:endParaRPr lang="en-GB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Times New Roman" panose="02020603050405020304" pitchFamily="18" charset="0"/>
              <a:buAutoNum type="arabicPeriod"/>
            </a:pP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Sharafaldin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I., 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Lashkari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A. H.,  &amp;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Ghorbani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A. A. (2018). “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Toward generating a new intrusion detection dataset and intrusion traffic characterization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</a:t>
            </a:r>
            <a:r>
              <a:rPr lang="en-US" alt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ICISSp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 1,  108-116.</a:t>
            </a:r>
          </a:p>
          <a:p>
            <a:pPr algn="just">
              <a:buFont typeface="Times New Roman" panose="02020603050405020304" pitchFamily="18" charset="0"/>
              <a:buAutoNum type="arabicPeriod"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4.Tsai,  C. F.,  Hsu,  Y. F.,  Lin,  C. Y.,  &amp; Lin,  W. Y. (2009). “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by machine learning: A review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expert systems with applications,  36(10),  11994-12000.</a:t>
            </a:r>
          </a:p>
          <a:p>
            <a:pPr algn="just">
              <a:buFont typeface="Times New Roman" panose="02020603050405020304" pitchFamily="18" charset="0"/>
              <a:buAutoNum type="arabicPeriod"/>
            </a:pPr>
            <a:endParaRPr lang="en-US" alt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5.Chebrolu,  S.,  Abraham,  A.,  &amp; Thomas,  J. P. (2005). “</a:t>
            </a:r>
            <a:r>
              <a:rPr lang="en-US" alt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deduction and ensemble design of intrusion detection systems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 Computers &amp; security,  24(4),  295-307.</a:t>
            </a:r>
          </a:p>
          <a:p>
            <a:pPr algn="just"/>
            <a:endParaRPr lang="en-US" altLang="en-US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52405" y="250878"/>
            <a:ext cx="2717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15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3483709" y="295696"/>
            <a:ext cx="507863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REQUIRMENTS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2340224" y="1691483"/>
            <a:ext cx="845563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SOFTWARE REQUIREMENTS: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Platform	          :	Windows 11, </a:t>
            </a:r>
          </a:p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Tool			:         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Jupyter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Notebook</a:t>
            </a:r>
          </a:p>
          <a:p>
            <a:pPr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HARDWARE REQUIREMENTS: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Processor		: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Ryzen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4000 series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RAM			:	8GB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HDD			:	10 GB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3" name="Picture 2" descr="Screenshot (12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8032"/>
            <a:ext cx="12192000" cy="350413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69386" y="182682"/>
            <a:ext cx="21226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580163" y="5381143"/>
            <a:ext cx="23487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17</a:t>
            </a:fld>
            <a:endParaRPr lang="en-IN"/>
          </a:p>
        </p:txBody>
      </p:sp>
      <p:pic>
        <p:nvPicPr>
          <p:cNvPr id="3" name="Picture 2" descr="Screenshot (121).png"/>
          <p:cNvPicPr>
            <a:picLocks noChangeAspect="1"/>
          </p:cNvPicPr>
          <p:nvPr/>
        </p:nvPicPr>
        <p:blipFill>
          <a:blip r:embed="rId2"/>
          <a:srcRect r="50871"/>
          <a:stretch>
            <a:fillRect/>
          </a:stretch>
        </p:blipFill>
        <p:spPr>
          <a:xfrm>
            <a:off x="3947114" y="208445"/>
            <a:ext cx="5989834" cy="579675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290378" y="6295542"/>
            <a:ext cx="45500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distribution of Training set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18</a:t>
            </a:fld>
            <a:endParaRPr lang="en-IN"/>
          </a:p>
        </p:txBody>
      </p:sp>
      <p:pic>
        <p:nvPicPr>
          <p:cNvPr id="4" name="Picture 3" descr="Screenshot (137).png"/>
          <p:cNvPicPr>
            <a:picLocks noChangeAspect="1"/>
          </p:cNvPicPr>
          <p:nvPr/>
        </p:nvPicPr>
        <p:blipFill>
          <a:blip r:embed="rId2"/>
          <a:srcRect r="66208"/>
          <a:stretch>
            <a:fillRect/>
          </a:stretch>
        </p:blipFill>
        <p:spPr>
          <a:xfrm>
            <a:off x="4298809" y="163550"/>
            <a:ext cx="4119937" cy="625230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683013" y="6377085"/>
            <a:ext cx="394672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distribution of Test set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19</a:t>
            </a:fld>
            <a:endParaRPr lang="en-IN"/>
          </a:p>
        </p:txBody>
      </p:sp>
      <p:pic>
        <p:nvPicPr>
          <p:cNvPr id="3" name="Picture 2" descr="Screenshot (122).png"/>
          <p:cNvPicPr>
            <a:picLocks noChangeAspect="1"/>
          </p:cNvPicPr>
          <p:nvPr/>
        </p:nvPicPr>
        <p:blipFill>
          <a:blip r:embed="rId2"/>
          <a:srcRect r="29462"/>
          <a:stretch>
            <a:fillRect/>
          </a:stretch>
        </p:blipFill>
        <p:spPr>
          <a:xfrm>
            <a:off x="2308742" y="537921"/>
            <a:ext cx="7297595" cy="50013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308672" y="6035660"/>
            <a:ext cx="3134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Categorizing Columns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93FF8D0-8428-F04A-13BE-EA78C2EA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850BFB4B-E0C5-4BB9-5282-0CE59E644DB0}"/>
              </a:ext>
            </a:extLst>
          </p:cNvPr>
          <p:cNvSpPr txBox="1"/>
          <p:nvPr/>
        </p:nvSpPr>
        <p:spPr>
          <a:xfrm>
            <a:off x="868495" y="1642049"/>
            <a:ext cx="106090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design a generic detection mechanism to detect attacks such as DoS, Probe, R2L and U2R.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To r</a:t>
            </a: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educe the training time by eliminating the unwanted features.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  <a:defRPr/>
            </a:pPr>
            <a:r>
              <a:rPr kumimoji="0" lang="en-I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Calibri" panose="020F0502020204030204" pitchFamily="34" charset="0"/>
                <a:cs typeface="Times New Roman" pitchFamily="18" charset="0"/>
              </a:rPr>
              <a:t>To built the ensemble model to give high accuracy score.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Adaptability to evolving threats and reduced false positive rates are key advantages.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05F195A-E240-7BC8-2FC1-1C84300511A1}"/>
              </a:ext>
            </a:extLst>
          </p:cNvPr>
          <p:cNvSpPr txBox="1"/>
          <p:nvPr/>
        </p:nvSpPr>
        <p:spPr>
          <a:xfrm>
            <a:off x="4511864" y="609624"/>
            <a:ext cx="2674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ABSTRACT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2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290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3" name="Picture 2" descr="Screenshot (123).png"/>
          <p:cNvPicPr>
            <a:picLocks noChangeAspect="1"/>
          </p:cNvPicPr>
          <p:nvPr/>
        </p:nvPicPr>
        <p:blipFill>
          <a:blip r:embed="rId2"/>
          <a:srcRect r="11625"/>
          <a:stretch>
            <a:fillRect/>
          </a:stretch>
        </p:blipFill>
        <p:spPr>
          <a:xfrm>
            <a:off x="2189158" y="705574"/>
            <a:ext cx="8721997" cy="49536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58929" y="6180039"/>
            <a:ext cx="2262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21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673405" y="6141539"/>
            <a:ext cx="46226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– Random Forest</a:t>
            </a:r>
            <a:endParaRPr lang="en-US" sz="2400" dirty="0"/>
          </a:p>
        </p:txBody>
      </p:sp>
      <p:pic>
        <p:nvPicPr>
          <p:cNvPr id="6" name="Picture 5" descr="Screenshot (13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2732" y="171904"/>
            <a:ext cx="9535857" cy="5753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22</a:t>
            </a:fld>
            <a:endParaRPr lang="en-IN"/>
          </a:p>
        </p:txBody>
      </p:sp>
      <p:pic>
        <p:nvPicPr>
          <p:cNvPr id="3" name="Picture 2" descr="Screenshot (12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597" y="118600"/>
            <a:ext cx="10602806" cy="6620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23</a:t>
            </a:fld>
            <a:endParaRPr lang="en-IN"/>
          </a:p>
        </p:txBody>
      </p:sp>
      <p:pic>
        <p:nvPicPr>
          <p:cNvPr id="3" name="Picture 2" descr="Screenshot (12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6778"/>
            <a:ext cx="10450384" cy="64016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51493" y="6334042"/>
            <a:ext cx="52677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–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KNeibhourClassifier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24</a:t>
            </a:fld>
            <a:endParaRPr lang="en-IN"/>
          </a:p>
        </p:txBody>
      </p:sp>
      <p:pic>
        <p:nvPicPr>
          <p:cNvPr id="3" name="Picture 2" descr="Screenshot (128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413" y="204337"/>
            <a:ext cx="10555174" cy="6449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25</a:t>
            </a:fld>
            <a:endParaRPr lang="en-IN"/>
          </a:p>
        </p:txBody>
      </p:sp>
      <p:pic>
        <p:nvPicPr>
          <p:cNvPr id="3" name="Picture 2" descr="Screenshot (12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308" y="47153"/>
            <a:ext cx="9907383" cy="67636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27385" y="6266667"/>
            <a:ext cx="32688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– SVM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26</a:t>
            </a:fld>
            <a:endParaRPr lang="en-IN"/>
          </a:p>
        </p:txBody>
      </p:sp>
      <p:pic>
        <p:nvPicPr>
          <p:cNvPr id="3" name="Picture 2" descr="Screenshot (13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0" y="204337"/>
            <a:ext cx="10412279" cy="64493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27</a:t>
            </a:fld>
            <a:endParaRPr lang="en-IN"/>
          </a:p>
        </p:txBody>
      </p:sp>
      <p:pic>
        <p:nvPicPr>
          <p:cNvPr id="3" name="Picture 2" descr="Screenshot (13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519" y="0"/>
            <a:ext cx="9030961" cy="670653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32235" y="6319332"/>
            <a:ext cx="5474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– Gaussian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Navie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Bayes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28</a:t>
            </a:fld>
            <a:endParaRPr lang="en-IN"/>
          </a:p>
        </p:txBody>
      </p:sp>
      <p:pic>
        <p:nvPicPr>
          <p:cNvPr id="3" name="Picture 2" descr="Screenshot (13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60" y="170995"/>
            <a:ext cx="10412279" cy="65160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29</a:t>
            </a:fld>
            <a:endParaRPr lang="en-IN"/>
          </a:p>
        </p:txBody>
      </p:sp>
      <p:pic>
        <p:nvPicPr>
          <p:cNvPr id="3" name="Picture 2" descr="Screenshot (13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571" y="519314"/>
            <a:ext cx="10440858" cy="501085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674483" y="6103037"/>
            <a:ext cx="5133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– Logistic Regression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01027" y="1886381"/>
            <a:ext cx="10154653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defRPr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Thomas G . </a:t>
            </a:r>
            <a:r>
              <a:rPr lang="en-IN" sz="2400" dirty="0" err="1" smtClean="0">
                <a:latin typeface="Times New Roman" pitchFamily="18" charset="0"/>
                <a:cs typeface="Times New Roman" pitchFamily="18" charset="0"/>
              </a:rPr>
              <a:t>Dietterich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(2000) introduced a Ensemble methods in machine learning.</a:t>
            </a:r>
          </a:p>
          <a:p>
            <a:pPr algn="just">
              <a:spcBef>
                <a:spcPct val="0"/>
              </a:spcBef>
              <a:defRPr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itchFamily="18" charset="0"/>
                <a:cs typeface="Times New Roman" pitchFamily="18" charset="0"/>
              </a:rPr>
              <a:t>Merits: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Improve predictive performance and generalization.</a:t>
            </a:r>
          </a:p>
          <a:p>
            <a:pPr algn="just">
              <a:spcBef>
                <a:spcPct val="0"/>
              </a:spcBef>
              <a:defRPr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comprehensive overview and analysis of ensemble methods</a:t>
            </a:r>
          </a:p>
          <a:p>
            <a:pPr algn="just"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itchFamily="18" charset="0"/>
                <a:cs typeface="Times New Roman" pitchFamily="18" charset="0"/>
              </a:rPr>
              <a:t>Demerits: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latin typeface="Times New Roman" pitchFamily="18" charset="0"/>
                <a:cs typeface="Times New Roman" pitchFamily="18" charset="0"/>
              </a:rPr>
              <a:t>Longer training times and increased resource utilization.</a:t>
            </a: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2919" y="439487"/>
            <a:ext cx="455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LITERATURE SURVEY - 1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30</a:t>
            </a:fld>
            <a:endParaRPr lang="en-IN"/>
          </a:p>
        </p:txBody>
      </p:sp>
      <p:pic>
        <p:nvPicPr>
          <p:cNvPr id="3" name="Picture 2" descr="Screenshot (13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887" y="185284"/>
            <a:ext cx="10212226" cy="64874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31</a:t>
            </a:fld>
            <a:endParaRPr lang="en-IN"/>
          </a:p>
        </p:txBody>
      </p:sp>
      <p:pic>
        <p:nvPicPr>
          <p:cNvPr id="3" name="Picture 2" descr="Screenshot (13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786" y="291769"/>
            <a:ext cx="8926171" cy="5677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04977" y="6237791"/>
            <a:ext cx="57420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Ensembling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Voting Classifier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32</a:t>
            </a:fld>
            <a:endParaRPr lang="en-IN"/>
          </a:p>
        </p:txBody>
      </p:sp>
      <p:pic>
        <p:nvPicPr>
          <p:cNvPr id="3" name="Picture 2" descr="Screenshot (13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676" y="190047"/>
            <a:ext cx="10364647" cy="64779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44226" y="2839453"/>
            <a:ext cx="4548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latin typeface="Times New Roman" pitchFamily="18" charset="0"/>
                <a:cs typeface="Times New Roman" pitchFamily="18" charset="0"/>
              </a:rPr>
              <a:t>THANKYOU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27419" y="1753463"/>
            <a:ext cx="9647434" cy="32169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3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S.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Chebrolu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A. Abraham,  and J. P. Thomas (2005) </a:t>
            </a:r>
            <a:r>
              <a:rPr lang="en-IN" sz="24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deduction and ensemble design of intrusion detection systems.</a:t>
            </a:r>
            <a:endParaRPr lang="en-IN" sz="2400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Merits: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data mining approaches for intrusion detection systems.</a:t>
            </a:r>
          </a:p>
          <a:p>
            <a:pPr algn="just"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Demerits: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feature selection algorithm is computationally expensive.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 a representative of real-world scenarios</a:t>
            </a:r>
            <a:r>
              <a:rPr lang="en-US" alt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2920" y="398392"/>
            <a:ext cx="455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LITERATURE SURVEY - 2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17145" y="1763338"/>
            <a:ext cx="9524145" cy="3671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3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C.-F. Tsai,  Y.-F. Hsu,  C.-Y. Lin,  and W.-Y. Lin, </a:t>
            </a:r>
            <a:r>
              <a:rPr lang="en-IN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(2009) </a:t>
            </a:r>
            <a:r>
              <a:rPr lang="en-IN" sz="24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by machine learning: A review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3000"/>
              </a:lnSpc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Merits: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comprehensive overview of the literature on intrusion detection by machine learning.</a:t>
            </a:r>
          </a:p>
          <a:p>
            <a:pPr algn="just"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Demerits: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Doesn’t provide any practical considerations.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review focuses only on technical aspects.</a:t>
            </a:r>
            <a:endParaRPr lang="en-US" sz="2400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2920" y="377845"/>
            <a:ext cx="455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LITERATURE SURVEY -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6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47967" y="1526389"/>
            <a:ext cx="9503596" cy="449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3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F.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Amiri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M. M. R.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Yousefi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C. Lucas,  A.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Shakery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and N.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Yazdani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(2011) </a:t>
            </a:r>
            <a:r>
              <a:rPr lang="en-IN" sz="24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Mutual information-based feature selection for intrusion detection Systems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23000"/>
              </a:lnSpc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Merits: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 a novel approach for IDS which is based on the use of mutual information (MI).</a:t>
            </a:r>
          </a:p>
          <a:p>
            <a:pPr algn="just"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Demerits: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Primarily focus on measuring the statistical dependence.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I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Missed out capturing complex interactions and dependencies between multiple features.</a:t>
            </a:r>
            <a:endParaRPr lang="en-IN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31822" y="367571"/>
            <a:ext cx="455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LITERATURE SURVEY -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7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109612" y="1697155"/>
            <a:ext cx="9657705" cy="4040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3000"/>
              </a:lnSpc>
            </a:pP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I.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Sharafaldin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A. H.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Lashkari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and A. A. </a:t>
            </a:r>
            <a:r>
              <a:rPr lang="en-US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Ghorbani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(2018)</a:t>
            </a:r>
            <a:r>
              <a:rPr lang="en-IN" sz="24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Toward generating a new intrusion detection dataset and intrusion traffic characterization.</a:t>
            </a:r>
            <a:endParaRPr lang="en-IN" sz="2400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Merits: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traffic characterization can help to identify new trends and patterns in attack traffic.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generation of a new dataset for intrusion detection.</a:t>
            </a:r>
          </a:p>
          <a:p>
            <a:pPr algn="just"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Demerits:</a:t>
            </a:r>
          </a:p>
          <a:p>
            <a:pPr marL="342900" indent="-342900" algn="just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traffic characterization can be complex and challenging</a:t>
            </a:r>
            <a:r>
              <a:rPr lang="en-US" sz="2400" dirty="0" smtClean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spc="-1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490726" y="357296"/>
            <a:ext cx="455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LITERATURE SURVEY -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/>
              <a:pPr/>
              <a:t>8</a:t>
            </a:fld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1058241" y="1421760"/>
            <a:ext cx="10007026" cy="4376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</a:pPr>
            <a:r>
              <a:rPr lang="en-GB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Saikat</a:t>
            </a:r>
            <a:r>
              <a:rPr lang="en-GB" sz="24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Das,  </a:t>
            </a:r>
            <a:r>
              <a:rPr lang="en-GB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Sajal</a:t>
            </a:r>
            <a:r>
              <a:rPr lang="en-GB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Saha</a:t>
            </a:r>
            <a:r>
              <a:rPr lang="en-GB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GB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Annita</a:t>
            </a:r>
            <a:r>
              <a:rPr lang="en-GB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Tahsin</a:t>
            </a:r>
            <a:r>
              <a:rPr lang="en-GB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Priyoti</a:t>
            </a:r>
            <a:r>
              <a:rPr lang="en-GB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GB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Etee</a:t>
            </a:r>
            <a:r>
              <a:rPr lang="en-GB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spc="-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Kawna</a:t>
            </a:r>
            <a:r>
              <a:rPr lang="en-GB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Roy, Frederick T. Sheldon (2022) performed 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Intrusion Detection and Comparative Analysis Using Ensemble Machine Learning and Feature Selection</a:t>
            </a:r>
            <a:r>
              <a:rPr lang="en-GB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lnSpc>
                <a:spcPct val="115000"/>
              </a:lnSpc>
            </a:pPr>
            <a:endParaRPr lang="en-IN" sz="2400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Merits: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rovides a detailed exploration of the application of ensemble machine learning.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sz="2400" spc="-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eature selection techniques for network intrusion detection</a:t>
            </a:r>
            <a:r>
              <a:rPr lang="en-GB" sz="2400" spc="-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spc="-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defRPr/>
            </a:pPr>
            <a:r>
              <a:rPr lang="en-I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Demerits: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They often rely on known patterns and signatures. </a:t>
            </a:r>
          </a:p>
          <a:p>
            <a:pPr marL="342900" indent="-342900">
              <a:spcBef>
                <a:spcPct val="0"/>
              </a:spcBef>
              <a:buFont typeface="Arial" panose="020B0604020202020204" pitchFamily="34" charset="0"/>
              <a:buChar char="•"/>
              <a:defRPr/>
            </a:pP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Ensemble complexity.</a:t>
            </a:r>
            <a:endParaRPr lang="en-US" alt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01000" y="357296"/>
            <a:ext cx="45515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LITERATURE SURVEY -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6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282EB92-7FC5-11E0-52A7-89A9B5B58BC1}"/>
              </a:ext>
            </a:extLst>
          </p:cNvPr>
          <p:cNvSpPr txBox="1"/>
          <p:nvPr/>
        </p:nvSpPr>
        <p:spPr>
          <a:xfrm>
            <a:off x="4061457" y="335540"/>
            <a:ext cx="388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EXISTING </a:t>
            </a:r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52593C0-AE1B-D4A1-8C59-2505887A00A7}"/>
              </a:ext>
            </a:extLst>
          </p:cNvPr>
          <p:cNvSpPr txBox="1"/>
          <p:nvPr/>
        </p:nvSpPr>
        <p:spPr>
          <a:xfrm>
            <a:off x="1300342" y="1282339"/>
            <a:ext cx="9360310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Vinayakumar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etal.'s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hybrid DNN framework for real-time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cyberattack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detection represents an existing model (from base paper). </a:t>
            </a:r>
          </a:p>
          <a:p>
            <a:pPr marL="342900" indent="-342900" algn="just"/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This framework utilizes a combination of shallow and deep networks to monitor network traffic and host-level events, providing scalability and effectiveness in detecting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cyberattacks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in real-time.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It enables prompt identification of malicious activities by continuously monitoring network traffic and host-level events, leveraging extensive training data for accurate detection. </a:t>
            </a:r>
          </a:p>
          <a:p>
            <a:pPr marL="342900" indent="-342900" algn="just">
              <a:buFont typeface="Arial" pitchFamily="34" charset="0"/>
              <a:buChar char="•"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Evaluated using benchmark datasets, the framework demonstrates high accuracy and efficiency in detecting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cyberattacks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, making it a valuable asset for </a:t>
            </a:r>
            <a:r>
              <a:rPr lang="en-US" sz="2300" dirty="0" err="1" smtClean="0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23E151-669B-497A-A912-C8B0A96AB1A1}" type="slidenum">
              <a:rPr lang="en-IN" smtClean="0">
                <a:latin typeface="Times New Roman" pitchFamily="18" charset="0"/>
                <a:cs typeface="Times New Roman" pitchFamily="18" charset="0"/>
              </a:rPr>
              <a:pPr/>
              <a:t>9</a:t>
            </a:fld>
            <a:endParaRPr lang="en-IN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727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3949</TotalTime>
  <Words>802</Words>
  <Application>Microsoft Office PowerPoint</Application>
  <PresentationFormat>Custom</PresentationFormat>
  <Paragraphs>172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Baala Kumaran</dc:creator>
  <cp:lastModifiedBy>DHANUSH</cp:lastModifiedBy>
  <cp:revision>125</cp:revision>
  <dcterms:created xsi:type="dcterms:W3CDTF">2024-03-22T02:52:10Z</dcterms:created>
  <dcterms:modified xsi:type="dcterms:W3CDTF">2024-04-29T06:14:34Z</dcterms:modified>
</cp:coreProperties>
</file>